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0.xml" ContentType="application/vnd.openxmlformats-officedocument.drawingml.chart+xml"/>
  <Override PartName="/ppt/theme/themeOverride3.xml" ContentType="application/vnd.openxmlformats-officedocument.themeOverride+xml"/>
  <Override PartName="/ppt/charts/chart21.xml" ContentType="application/vnd.openxmlformats-officedocument.drawingml.chart+xml"/>
  <Override PartName="/ppt/theme/themeOverride4.xml" ContentType="application/vnd.openxmlformats-officedocument.themeOverride+xml"/>
  <Override PartName="/ppt/charts/chart22.xml" ContentType="application/vnd.openxmlformats-officedocument.drawingml.chart+xml"/>
  <Override PartName="/ppt/theme/themeOverride5.xml" ContentType="application/vnd.openxmlformats-officedocument.themeOverride+xml"/>
  <Override PartName="/ppt/charts/chart23.xml" ContentType="application/vnd.openxmlformats-officedocument.drawingml.chart+xml"/>
  <Override PartName="/ppt/theme/themeOverride6.xml" ContentType="application/vnd.openxmlformats-officedocument.themeOverrid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7.xml" ContentType="application/vnd.openxmlformats-officedocument.themeOverride+xml"/>
  <Override PartName="/ppt/charts/chart25.xml" ContentType="application/vnd.openxmlformats-officedocument.drawingml.chart+xml"/>
  <Override PartName="/ppt/theme/themeOverride8.xml" ContentType="application/vnd.openxmlformats-officedocument.themeOverride+xml"/>
  <Override PartName="/ppt/notesSlides/notesSlide4.xml" ContentType="application/vnd.openxmlformats-officedocument.presentationml.notesSlide+xml"/>
  <Override PartName="/ppt/charts/chart26.xml" ContentType="application/vnd.openxmlformats-officedocument.drawingml.chart+xml"/>
  <Override PartName="/ppt/theme/themeOverride9.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27.xml" ContentType="application/vnd.openxmlformats-officedocument.drawingml.chart+xml"/>
  <Override PartName="/ppt/charts/chart28.xml" ContentType="application/vnd.openxmlformats-officedocument.drawingml.chart+xml"/>
  <Override PartName="/ppt/theme/themeOverride10.xml" ContentType="application/vnd.openxmlformats-officedocument.themeOverride+xml"/>
  <Override PartName="/ppt/charts/chart29.xml" ContentType="application/vnd.openxmlformats-officedocument.drawingml.chart+xml"/>
  <Override PartName="/ppt/charts/style18.xml" ContentType="application/vnd.ms-office.chartstyle+xml"/>
  <Override PartName="/ppt/charts/colors18.xml" ContentType="application/vnd.ms-office.chartcolorstyl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charts/chart30.xml" ContentType="application/vnd.openxmlformats-officedocument.drawingml.chart+xml"/>
  <Override PartName="/ppt/theme/themeOverride11.xml" ContentType="application/vnd.openxmlformats-officedocument.themeOverride+xml"/>
  <Override PartName="/ppt/charts/chart31.xml" ContentType="application/vnd.openxmlformats-officedocument.drawingml.chart+xml"/>
  <Override PartName="/ppt/theme/themeOverride1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4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44.xml" ContentType="application/vnd.openxmlformats-officedocument.drawingml.chart+xml"/>
  <Override PartName="/ppt/charts/style21.xml" ContentType="application/vnd.ms-office.chartstyle+xml"/>
  <Override PartName="/ppt/charts/colors21.xml" ContentType="application/vnd.ms-office.chartcolorstyl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5.xml" ContentType="application/vnd.openxmlformats-officedocument.drawingml.chart+xml"/>
  <Override PartName="/ppt/notesSlides/notesSlide29.xml" ContentType="application/vnd.openxmlformats-officedocument.presentationml.notesSlide+xml"/>
  <Override PartName="/ppt/charts/chart46.xml" ContentType="application/vnd.openxmlformats-officedocument.drawingml.chart+xml"/>
  <Override PartName="/ppt/notesSlides/notesSlide30.xml" ContentType="application/vnd.openxmlformats-officedocument.presentationml.notesSlide+xml"/>
  <Override PartName="/ppt/charts/chart47.xml" ContentType="application/vnd.openxmlformats-officedocument.drawingml.chart+xml"/>
  <Override PartName="/ppt/notesSlides/notesSlide31.xml" ContentType="application/vnd.openxmlformats-officedocument.presentationml.notesSlide+xml"/>
  <Override PartName="/ppt/charts/chart48.xml" ContentType="application/vnd.openxmlformats-officedocument.drawingml.chart+xml"/>
  <Override PartName="/ppt/notesSlides/notesSlide32.xml" ContentType="application/vnd.openxmlformats-officedocument.presentationml.notesSlide+xml"/>
  <Override PartName="/ppt/charts/chart49.xml" ContentType="application/vnd.openxmlformats-officedocument.drawingml.chart+xml"/>
  <Override PartName="/ppt/notesSlides/notesSlide33.xml" ContentType="application/vnd.openxmlformats-officedocument.presentationml.notesSlide+xml"/>
  <Override PartName="/ppt/charts/chart50.xml" ContentType="application/vnd.openxmlformats-officedocument.drawingml.chart+xml"/>
  <Override PartName="/ppt/notesSlides/notesSlide34.xml" ContentType="application/vnd.openxmlformats-officedocument.presentationml.notesSlide+xml"/>
  <Override PartName="/ppt/charts/chart51.xml" ContentType="application/vnd.openxmlformats-officedocument.drawingml.chart+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5.xml" ContentType="application/vnd.openxmlformats-officedocument.presentationml.notesSlide+xml"/>
  <Override PartName="/ppt/charts/chart52.xml" ContentType="application/vnd.openxmlformats-officedocument.drawingml.chart+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charts/chart53.xml" ContentType="application/vnd.openxmlformats-officedocument.drawingml.chart+xml"/>
  <Override PartName="/ppt/notesSlides/notesSlide36.xml" ContentType="application/vnd.openxmlformats-officedocument.presentationml.notesSlide+xml"/>
  <Override PartName="/ppt/charts/chart54.xml" ContentType="application/vnd.openxmlformats-officedocument.drawingml.chart+xml"/>
  <Override PartName="/ppt/notesSlides/notesSlide37.xml" ContentType="application/vnd.openxmlformats-officedocument.presentationml.notesSlide+xml"/>
  <Override PartName="/ppt/charts/chart55.xml" ContentType="application/vnd.openxmlformats-officedocument.drawingml.chart+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02" r:id="rId2"/>
    <p:sldMasterId id="2147483718" r:id="rId3"/>
  </p:sldMasterIdLst>
  <p:notesMasterIdLst>
    <p:notesMasterId r:id="rId180"/>
  </p:notesMasterIdLst>
  <p:handoutMasterIdLst>
    <p:handoutMasterId r:id="rId181"/>
  </p:handoutMasterIdLst>
  <p:sldIdLst>
    <p:sldId id="256" r:id="rId4"/>
    <p:sldId id="433" r:id="rId5"/>
    <p:sldId id="684" r:id="rId6"/>
    <p:sldId id="3852" r:id="rId7"/>
    <p:sldId id="685" r:id="rId8"/>
    <p:sldId id="681" r:id="rId9"/>
    <p:sldId id="437" r:id="rId10"/>
    <p:sldId id="3851" r:id="rId11"/>
    <p:sldId id="443" r:id="rId12"/>
    <p:sldId id="444" r:id="rId13"/>
    <p:sldId id="442" r:id="rId14"/>
    <p:sldId id="3846" r:id="rId15"/>
    <p:sldId id="3847" r:id="rId16"/>
    <p:sldId id="2374" r:id="rId17"/>
    <p:sldId id="2375" r:id="rId18"/>
    <p:sldId id="2376" r:id="rId19"/>
    <p:sldId id="3848" r:id="rId20"/>
    <p:sldId id="3849" r:id="rId21"/>
    <p:sldId id="3850" r:id="rId22"/>
    <p:sldId id="726" r:id="rId23"/>
    <p:sldId id="446" r:id="rId24"/>
    <p:sldId id="447" r:id="rId25"/>
    <p:sldId id="448" r:id="rId26"/>
    <p:sldId id="449" r:id="rId27"/>
    <p:sldId id="450" r:id="rId28"/>
    <p:sldId id="682" r:id="rId29"/>
    <p:sldId id="456" r:id="rId30"/>
    <p:sldId id="457" r:id="rId31"/>
    <p:sldId id="458" r:id="rId32"/>
    <p:sldId id="717" r:id="rId33"/>
    <p:sldId id="459" r:id="rId34"/>
    <p:sldId id="467" r:id="rId35"/>
    <p:sldId id="700" r:id="rId36"/>
    <p:sldId id="696" r:id="rId37"/>
    <p:sldId id="463" r:id="rId38"/>
    <p:sldId id="687" r:id="rId39"/>
    <p:sldId id="727" r:id="rId40"/>
    <p:sldId id="695" r:id="rId41"/>
    <p:sldId id="417" r:id="rId42"/>
    <p:sldId id="356" r:id="rId43"/>
    <p:sldId id="705" r:id="rId44"/>
    <p:sldId id="364" r:id="rId45"/>
    <p:sldId id="3853" r:id="rId46"/>
    <p:sldId id="365" r:id="rId47"/>
    <p:sldId id="399" r:id="rId48"/>
    <p:sldId id="366" r:id="rId49"/>
    <p:sldId id="473" r:id="rId50"/>
    <p:sldId id="3855" r:id="rId51"/>
    <p:sldId id="3856" r:id="rId52"/>
    <p:sldId id="3854" r:id="rId53"/>
    <p:sldId id="746" r:id="rId54"/>
    <p:sldId id="747" r:id="rId55"/>
    <p:sldId id="483" r:id="rId56"/>
    <p:sldId id="748" r:id="rId57"/>
    <p:sldId id="486" r:id="rId58"/>
    <p:sldId id="487" r:id="rId59"/>
    <p:sldId id="488" r:id="rId60"/>
    <p:sldId id="489" r:id="rId61"/>
    <p:sldId id="490" r:id="rId62"/>
    <p:sldId id="491" r:id="rId63"/>
    <p:sldId id="492" r:id="rId64"/>
    <p:sldId id="493" r:id="rId65"/>
    <p:sldId id="494" r:id="rId66"/>
    <p:sldId id="495" r:id="rId67"/>
    <p:sldId id="496" r:id="rId68"/>
    <p:sldId id="497" r:id="rId69"/>
    <p:sldId id="498" r:id="rId70"/>
    <p:sldId id="499" r:id="rId71"/>
    <p:sldId id="502" r:id="rId72"/>
    <p:sldId id="507" r:id="rId73"/>
    <p:sldId id="508" r:id="rId74"/>
    <p:sldId id="509" r:id="rId75"/>
    <p:sldId id="510" r:id="rId76"/>
    <p:sldId id="511" r:id="rId77"/>
    <p:sldId id="512" r:id="rId78"/>
    <p:sldId id="513" r:id="rId79"/>
    <p:sldId id="514" r:id="rId80"/>
    <p:sldId id="3857" r:id="rId81"/>
    <p:sldId id="515" r:id="rId82"/>
    <p:sldId id="516" r:id="rId83"/>
    <p:sldId id="517" r:id="rId84"/>
    <p:sldId id="518" r:id="rId85"/>
    <p:sldId id="519" r:id="rId86"/>
    <p:sldId id="520" r:id="rId87"/>
    <p:sldId id="521" r:id="rId88"/>
    <p:sldId id="522" r:id="rId89"/>
    <p:sldId id="524" r:id="rId90"/>
    <p:sldId id="525" r:id="rId91"/>
    <p:sldId id="526" r:id="rId92"/>
    <p:sldId id="527" r:id="rId93"/>
    <p:sldId id="528" r:id="rId94"/>
    <p:sldId id="530" r:id="rId95"/>
    <p:sldId id="531" r:id="rId96"/>
    <p:sldId id="532" r:id="rId97"/>
    <p:sldId id="533" r:id="rId98"/>
    <p:sldId id="534" r:id="rId99"/>
    <p:sldId id="535" r:id="rId100"/>
    <p:sldId id="536" r:id="rId101"/>
    <p:sldId id="537" r:id="rId102"/>
    <p:sldId id="710" r:id="rId103"/>
    <p:sldId id="688" r:id="rId104"/>
    <p:sldId id="257" r:id="rId105"/>
    <p:sldId id="387" r:id="rId106"/>
    <p:sldId id="388" r:id="rId107"/>
    <p:sldId id="389" r:id="rId108"/>
    <p:sldId id="390" r:id="rId109"/>
    <p:sldId id="391" r:id="rId110"/>
    <p:sldId id="392" r:id="rId111"/>
    <p:sldId id="393" r:id="rId112"/>
    <p:sldId id="394" r:id="rId113"/>
    <p:sldId id="692" r:id="rId114"/>
    <p:sldId id="702" r:id="rId115"/>
    <p:sldId id="704" r:id="rId116"/>
    <p:sldId id="501" r:id="rId117"/>
    <p:sldId id="706" r:id="rId118"/>
    <p:sldId id="707" r:id="rId119"/>
    <p:sldId id="538" r:id="rId120"/>
    <p:sldId id="680" r:id="rId121"/>
    <p:sldId id="724" r:id="rId122"/>
    <p:sldId id="749" r:id="rId123"/>
    <p:sldId id="729" r:id="rId124"/>
    <p:sldId id="731" r:id="rId125"/>
    <p:sldId id="732" r:id="rId126"/>
    <p:sldId id="733" r:id="rId127"/>
    <p:sldId id="734" r:id="rId128"/>
    <p:sldId id="735" r:id="rId129"/>
    <p:sldId id="736" r:id="rId130"/>
    <p:sldId id="750" r:id="rId131"/>
    <p:sldId id="737" r:id="rId132"/>
    <p:sldId id="738" r:id="rId133"/>
    <p:sldId id="739" r:id="rId134"/>
    <p:sldId id="740" r:id="rId135"/>
    <p:sldId id="741" r:id="rId136"/>
    <p:sldId id="742" r:id="rId137"/>
    <p:sldId id="743" r:id="rId138"/>
    <p:sldId id="744" r:id="rId139"/>
    <p:sldId id="745" r:id="rId140"/>
    <p:sldId id="713" r:id="rId141"/>
    <p:sldId id="539" r:id="rId142"/>
    <p:sldId id="540" r:id="rId143"/>
    <p:sldId id="541" r:id="rId144"/>
    <p:sldId id="542" r:id="rId145"/>
    <p:sldId id="543" r:id="rId146"/>
    <p:sldId id="544" r:id="rId147"/>
    <p:sldId id="545" r:id="rId148"/>
    <p:sldId id="546" r:id="rId149"/>
    <p:sldId id="611" r:id="rId150"/>
    <p:sldId id="612" r:id="rId151"/>
    <p:sldId id="613" r:id="rId152"/>
    <p:sldId id="614" r:id="rId153"/>
    <p:sldId id="615" r:id="rId154"/>
    <p:sldId id="616" r:id="rId155"/>
    <p:sldId id="617" r:id="rId156"/>
    <p:sldId id="618" r:id="rId157"/>
    <p:sldId id="619" r:id="rId158"/>
    <p:sldId id="620" r:id="rId159"/>
    <p:sldId id="621" r:id="rId160"/>
    <p:sldId id="622" r:id="rId161"/>
    <p:sldId id="636" r:id="rId162"/>
    <p:sldId id="637" r:id="rId163"/>
    <p:sldId id="638" r:id="rId164"/>
    <p:sldId id="643" r:id="rId165"/>
    <p:sldId id="653" r:id="rId166"/>
    <p:sldId id="654" r:id="rId167"/>
    <p:sldId id="659" r:id="rId168"/>
    <p:sldId id="660" r:id="rId169"/>
    <p:sldId id="664" r:id="rId170"/>
    <p:sldId id="671" r:id="rId171"/>
    <p:sldId id="676" r:id="rId172"/>
    <p:sldId id="677" r:id="rId173"/>
    <p:sldId id="678" r:id="rId174"/>
    <p:sldId id="679" r:id="rId175"/>
    <p:sldId id="728" r:id="rId176"/>
    <p:sldId id="721" r:id="rId177"/>
    <p:sldId id="722" r:id="rId178"/>
    <p:sldId id="723" r:id="rId179"/>
  </p:sldIdLst>
  <p:sldSz cx="9904413" cy="6858000"/>
  <p:notesSz cx="905192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229">
          <p15:clr>
            <a:srgbClr val="A4A3A4"/>
          </p15:clr>
        </p15:guide>
        <p15:guide id="2" pos="285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589C"/>
    <a:srgbClr val="9E8C1E"/>
    <a:srgbClr val="55A2FF"/>
    <a:srgbClr val="CF638F"/>
    <a:srgbClr val="B2389E"/>
    <a:srgbClr val="662882"/>
    <a:srgbClr val="DD0BE7"/>
    <a:srgbClr val="1558DD"/>
    <a:srgbClr val="1580DD"/>
    <a:srgbClr val="63B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670" autoAdjust="0"/>
  </p:normalViewPr>
  <p:slideViewPr>
    <p:cSldViewPr>
      <p:cViewPr varScale="1">
        <p:scale>
          <a:sx n="77" d="100"/>
          <a:sy n="77" d="100"/>
        </p:scale>
        <p:origin x="1387" y="58"/>
      </p:cViewPr>
      <p:guideLst>
        <p:guide orient="horz" pos="2160"/>
        <p:guide pos="3120"/>
      </p:guideLst>
    </p:cSldViewPr>
  </p:slideViewPr>
  <p:notesTextViewPr>
    <p:cViewPr>
      <p:scale>
        <a:sx n="3" d="2"/>
        <a:sy n="3" d="2"/>
      </p:scale>
      <p:origin x="0" y="0"/>
    </p:cViewPr>
  </p:notesTextViewPr>
  <p:sorterViewPr>
    <p:cViewPr varScale="1">
      <p:scale>
        <a:sx n="1" d="1"/>
        <a:sy n="1" d="1"/>
      </p:scale>
      <p:origin x="0" y="-11059"/>
    </p:cViewPr>
  </p:sorterViewPr>
  <p:notesViewPr>
    <p:cSldViewPr>
      <p:cViewPr varScale="1">
        <p:scale>
          <a:sx n="51" d="100"/>
          <a:sy n="51" d="100"/>
        </p:scale>
        <p:origin x="-2652" y="-84"/>
      </p:cViewPr>
      <p:guideLst>
        <p:guide orient="horz" pos="2229"/>
        <p:guide pos="285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handoutMaster" Target="handoutMasters/handout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presProps" Target="presProps.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notesMaster" Target="notesMasters/notesMaster1.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3.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4.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6.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8.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9.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0.xml"/></Relationships>
</file>

<file path=ppt/charts/_rels/chart29.xml.rels><?xml version="1.0" encoding="UTF-8" standalone="yes"?>
<Relationships xmlns="http://schemas.openxmlformats.org/package/2006/relationships"><Relationship Id="rId3" Type="http://schemas.openxmlformats.org/officeDocument/2006/relationships/oleObject" Target="file:///D:\Dropbox%20(Terrafirma)\Downloads\EXP_2021_2021_20220302.xlsx" TargetMode="External"/><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1" Type="http://schemas.openxmlformats.org/officeDocument/2006/relationships/oleObject" Target="file:///D:\Verax\Documents\ABD01%20-%20Volumes%20WTO.htm" TargetMode="Externa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11.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12.xml"/></Relationships>
</file>

<file path=ppt/charts/_rels/chart32.xml.rels><?xml version="1.0" encoding="UTF-8" standalone="yes"?>
<Relationships xmlns="http://schemas.openxmlformats.org/package/2006/relationships"><Relationship Id="rId1" Type="http://schemas.openxmlformats.org/officeDocument/2006/relationships/oleObject" Target="file:///D:\Verax\Documents\ABD01%20-%20Canal%20do%20Panama.xlsx" TargetMode="Externa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9.xml"/><Relationship Id="rId1" Type="http://schemas.microsoft.com/office/2011/relationships/chartStyle" Target="style19.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0.xml"/><Relationship Id="rId1" Type="http://schemas.microsoft.com/office/2011/relationships/chartStyle" Target="style20.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1.xml"/><Relationship Id="rId1" Type="http://schemas.microsoft.com/office/2011/relationships/chartStyle" Target="style21.xml"/></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2.xml.rels><?xml version="1.0" encoding="UTF-8" standalone="yes"?>
<Relationships xmlns="http://schemas.openxmlformats.org/package/2006/relationships"><Relationship Id="rId1" Type="http://schemas.openxmlformats.org/officeDocument/2006/relationships/oleObject" Target="file:///C:\Users\David\Desktop\Table%202.1%20Marine%20activities.xlsx"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file:///D:\Documents\Marcos%20Docs\poli\Introdu&#231;ao%20Eng.%20naval\2012\PNV%202300\Comex%20por%20PIB%20Brasil%20vs%20Mundo.xlsx" TargetMode="External"/></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679473483183715E-2"/>
          <c:y val="0.25336753324257077"/>
          <c:w val="0.89851011322456331"/>
          <c:h val="0.66829283585202137"/>
        </c:manualLayout>
      </c:layout>
      <c:scatterChart>
        <c:scatterStyle val="lineMarker"/>
        <c:varyColors val="0"/>
        <c:ser>
          <c:idx val="0"/>
          <c:order val="0"/>
          <c:tx>
            <c:strRef>
              <c:f>Plan1!$B$1</c:f>
              <c:strCache>
                <c:ptCount val="1"/>
                <c:pt idx="0">
                  <c:v>Série 1</c:v>
                </c:pt>
              </c:strCache>
            </c:strRef>
          </c:tx>
          <c:spPr>
            <a:ln w="38100">
              <a:solidFill>
                <a:srgbClr val="55A2FF"/>
              </a:solidFill>
            </a:ln>
          </c:spPr>
          <c:marker>
            <c:symbol val="none"/>
          </c:marker>
          <c:dPt>
            <c:idx val="0"/>
            <c:bubble3D val="0"/>
            <c:extLst>
              <c:ext xmlns:c16="http://schemas.microsoft.com/office/drawing/2014/chart" uri="{C3380CC4-5D6E-409C-BE32-E72D297353CC}">
                <c16:uniqueId val="{00000000-A1A0-4C0B-90B9-7EDAFE3E0CAD}"/>
              </c:ext>
            </c:extLst>
          </c:dPt>
          <c:dPt>
            <c:idx val="2"/>
            <c:bubble3D val="0"/>
            <c:extLst>
              <c:ext xmlns:c16="http://schemas.microsoft.com/office/drawing/2014/chart" uri="{C3380CC4-5D6E-409C-BE32-E72D297353CC}">
                <c16:uniqueId val="{00000001-A1A0-4C0B-90B9-7EDAFE3E0CAD}"/>
              </c:ext>
            </c:extLst>
          </c:dPt>
          <c:dPt>
            <c:idx val="6"/>
            <c:bubble3D val="0"/>
            <c:extLst>
              <c:ext xmlns:c16="http://schemas.microsoft.com/office/drawing/2014/chart" uri="{C3380CC4-5D6E-409C-BE32-E72D297353CC}">
                <c16:uniqueId val="{00000002-A1A0-4C0B-90B9-7EDAFE3E0CAD}"/>
              </c:ext>
            </c:extLst>
          </c:dPt>
          <c:dPt>
            <c:idx val="10"/>
            <c:bubble3D val="0"/>
            <c:extLst>
              <c:ext xmlns:c16="http://schemas.microsoft.com/office/drawing/2014/chart" uri="{C3380CC4-5D6E-409C-BE32-E72D297353CC}">
                <c16:uniqueId val="{00000003-A1A0-4C0B-90B9-7EDAFE3E0CAD}"/>
              </c:ext>
            </c:extLst>
          </c:dPt>
          <c:dPt>
            <c:idx val="20"/>
            <c:bubble3D val="0"/>
            <c:extLst>
              <c:ext xmlns:c16="http://schemas.microsoft.com/office/drawing/2014/chart" uri="{C3380CC4-5D6E-409C-BE32-E72D297353CC}">
                <c16:uniqueId val="{00000004-A1A0-4C0B-90B9-7EDAFE3E0CAD}"/>
              </c:ext>
            </c:extLst>
          </c:dPt>
          <c:dLbls>
            <c:dLbl>
              <c:idx val="0"/>
              <c:layout>
                <c:manualLayout>
                  <c:x val="-6.4113845010299953E-3"/>
                  <c:y val="-3.1735855906038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A0-4C0B-90B9-7EDAFE3E0CAD}"/>
                </c:ext>
              </c:extLst>
            </c:dLbl>
            <c:dLbl>
              <c:idx val="2"/>
              <c:layout>
                <c:manualLayout>
                  <c:x val="-4.3844873409608451E-2"/>
                  <c:y val="-7.2126945240995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A0-4C0B-90B9-7EDAFE3E0CAD}"/>
                </c:ext>
              </c:extLst>
            </c:dLbl>
            <c:dLbl>
              <c:idx val="5"/>
              <c:layout>
                <c:manualLayout>
                  <c:x val="-6.4835800203260546E-2"/>
                  <c:y val="-4.03910893349577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A0-4C0B-90B9-7EDAFE3E0CAD}"/>
                </c:ext>
              </c:extLst>
            </c:dLbl>
            <c:dLbl>
              <c:idx val="19"/>
              <c:layout>
                <c:manualLayout>
                  <c:x val="-7.3087629320039066E-2"/>
                  <c:y val="-5.2892482158263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A0-4C0B-90B9-7EDAFE3E0CAD}"/>
                </c:ext>
              </c:extLst>
            </c:dLbl>
            <c:dLbl>
              <c:idx val="20"/>
              <c:layout>
                <c:manualLayout>
                  <c:x val="-8.2609759900311885E-2"/>
                  <c:y val="1.4424934705237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A0-4C0B-90B9-7EDAFE3E0CAD}"/>
                </c:ext>
              </c:extLst>
            </c:dLbl>
            <c:numFmt formatCode="#,##0" sourceLinked="0"/>
            <c:spPr>
              <a:noFill/>
              <a:ln>
                <a:noFill/>
              </a:ln>
              <a:effectLst/>
            </c:spPr>
            <c:txPr>
              <a:bodyPr/>
              <a:lstStyle/>
              <a:p>
                <a:pPr>
                  <a:defRPr sz="1600" b="1">
                    <a:solidFill>
                      <a:schemeClr val="accent1">
                        <a:lumMod val="75000"/>
                      </a:schemeClr>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Plan1!$A$2:$A$22</c:f>
              <c:numCache>
                <c:formatCode>General</c:formatCode>
                <c:ptCount val="20"/>
                <c:pt idx="0">
                  <c:v>1850</c:v>
                </c:pt>
                <c:pt idx="1">
                  <c:v>1887</c:v>
                </c:pt>
                <c:pt idx="2">
                  <c:v>1950</c:v>
                </c:pt>
                <c:pt idx="3">
                  <c:v>1970</c:v>
                </c:pt>
                <c:pt idx="4">
                  <c:v>1980</c:v>
                </c:pt>
                <c:pt idx="5">
                  <c:v>1990</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xVal>
          <c:yVal>
            <c:numRef>
              <c:f>Plan1!$B$2:$B$22</c:f>
              <c:numCache>
                <c:formatCode>General</c:formatCode>
                <c:ptCount val="20"/>
                <c:pt idx="0">
                  <c:v>70</c:v>
                </c:pt>
                <c:pt idx="1">
                  <c:v>140</c:v>
                </c:pt>
                <c:pt idx="2">
                  <c:v>550</c:v>
                </c:pt>
                <c:pt idx="3">
                  <c:v>3072</c:v>
                </c:pt>
                <c:pt idx="4">
                  <c:v>3704</c:v>
                </c:pt>
                <c:pt idx="5">
                  <c:v>4008</c:v>
                </c:pt>
                <c:pt idx="6">
                  <c:v>5984</c:v>
                </c:pt>
                <c:pt idx="7">
                  <c:v>6193.7685244875111</c:v>
                </c:pt>
                <c:pt idx="8">
                  <c:v>6410.8904637253008</c:v>
                </c:pt>
                <c:pt idx="9">
                  <c:v>6635.6235909356474</c:v>
                </c:pt>
                <c:pt idx="10">
                  <c:v>6868.2347155554826</c:v>
                </c:pt>
                <c:pt idx="11">
                  <c:v>7109</c:v>
                </c:pt>
                <c:pt idx="12">
                  <c:v>7700</c:v>
                </c:pt>
                <c:pt idx="13">
                  <c:v>8034</c:v>
                </c:pt>
                <c:pt idx="14">
                  <c:v>8229</c:v>
                </c:pt>
                <c:pt idx="15">
                  <c:v>7858</c:v>
                </c:pt>
                <c:pt idx="16">
                  <c:v>8409</c:v>
                </c:pt>
                <c:pt idx="17">
                  <c:v>8784</c:v>
                </c:pt>
                <c:pt idx="18">
                  <c:v>9165</c:v>
                </c:pt>
                <c:pt idx="19">
                  <c:v>9500</c:v>
                </c:pt>
              </c:numCache>
            </c:numRef>
          </c:yVal>
          <c:smooth val="0"/>
          <c:extLst>
            <c:ext xmlns:c16="http://schemas.microsoft.com/office/drawing/2014/chart" uri="{C3380CC4-5D6E-409C-BE32-E72D297353CC}">
              <c16:uniqueId val="{00000007-A1A0-4C0B-90B9-7EDAFE3E0CAD}"/>
            </c:ext>
          </c:extLst>
        </c:ser>
        <c:dLbls>
          <c:showLegendKey val="0"/>
          <c:showVal val="0"/>
          <c:showCatName val="0"/>
          <c:showSerName val="0"/>
          <c:showPercent val="0"/>
          <c:showBubbleSize val="0"/>
        </c:dLbls>
        <c:axId val="750106368"/>
        <c:axId val="750099840"/>
      </c:scatterChart>
      <c:valAx>
        <c:axId val="750106368"/>
        <c:scaling>
          <c:orientation val="minMax"/>
          <c:max val="2020"/>
          <c:min val="1850"/>
        </c:scaling>
        <c:delete val="0"/>
        <c:axPos val="b"/>
        <c:numFmt formatCode="General" sourceLinked="1"/>
        <c:majorTickMark val="out"/>
        <c:minorTickMark val="none"/>
        <c:tickLblPos val="nextTo"/>
        <c:txPr>
          <a:bodyPr/>
          <a:lstStyle/>
          <a:p>
            <a:pPr>
              <a:defRPr sz="1200"/>
            </a:pPr>
            <a:endParaRPr lang="pt-BR"/>
          </a:p>
        </c:txPr>
        <c:crossAx val="750099840"/>
        <c:crosses val="autoZero"/>
        <c:crossBetween val="midCat"/>
        <c:majorUnit val="10"/>
      </c:valAx>
      <c:valAx>
        <c:axId val="750099840"/>
        <c:scaling>
          <c:orientation val="minMax"/>
        </c:scaling>
        <c:delete val="1"/>
        <c:axPos val="l"/>
        <c:numFmt formatCode="#,##0" sourceLinked="0"/>
        <c:majorTickMark val="out"/>
        <c:minorTickMark val="none"/>
        <c:tickLblPos val="nextTo"/>
        <c:crossAx val="750106368"/>
        <c:crosses val="autoZero"/>
        <c:crossBetween val="midCat"/>
      </c:valAx>
      <c:spPr>
        <a:noFill/>
        <a:ln w="25400">
          <a:noFill/>
        </a:ln>
      </c:spPr>
    </c:plotArea>
    <c:plotVisOnly val="1"/>
    <c:dispBlanksAs val="gap"/>
    <c:showDLblsOverMax val="0"/>
  </c:chart>
  <c:txPr>
    <a:bodyPr/>
    <a:lstStyle/>
    <a:p>
      <a:pPr>
        <a:defRPr sz="1800"/>
      </a:pPr>
      <a:endParaRPr lang="pt-B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7358203482643"/>
          <c:y val="0.12040652239404499"/>
          <c:w val="0.58773575891542285"/>
          <c:h val="0.66998286205651336"/>
        </c:manualLayout>
      </c:layout>
      <c:barChart>
        <c:barDir val="col"/>
        <c:grouping val="stacked"/>
        <c:varyColors val="0"/>
        <c:ser>
          <c:idx val="0"/>
          <c:order val="0"/>
          <c:tx>
            <c:strRef>
              <c:f>Planilha1!$A$2</c:f>
              <c:strCache>
                <c:ptCount val="1"/>
                <c:pt idx="0">
                  <c:v>China</c:v>
                </c:pt>
              </c:strCache>
            </c:strRef>
          </c:tx>
          <c:spPr>
            <a:solidFill>
              <a:schemeClr val="tx2">
                <a:lumMod val="90000"/>
                <a:lumOff val="1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1253617274</c:v>
                </c:pt>
                <c:pt idx="1">
                  <c:v>2137507775</c:v>
                </c:pt>
                <c:pt idx="2">
                  <c:v>2149542743</c:v>
                </c:pt>
                <c:pt idx="3">
                  <c:v>3496307775</c:v>
                </c:pt>
                <c:pt idx="4">
                  <c:v>2281533443</c:v>
                </c:pt>
                <c:pt idx="5">
                  <c:v>2506778735</c:v>
                </c:pt>
                <c:pt idx="6">
                  <c:v>2403146370</c:v>
                </c:pt>
                <c:pt idx="7">
                  <c:v>333973728</c:v>
                </c:pt>
                <c:pt idx="8">
                  <c:v>789778809</c:v>
                </c:pt>
                <c:pt idx="9">
                  <c:v>1403156864</c:v>
                </c:pt>
                <c:pt idx="10">
                  <c:v>4726514156</c:v>
                </c:pt>
                <c:pt idx="11">
                  <c:v>4258729255</c:v>
                </c:pt>
              </c:numCache>
            </c:numRef>
          </c:val>
          <c:extLst>
            <c:ext xmlns:c16="http://schemas.microsoft.com/office/drawing/2014/chart" uri="{C3380CC4-5D6E-409C-BE32-E72D297353CC}">
              <c16:uniqueId val="{00000000-EDAD-4285-A1F5-1648AB36995D}"/>
            </c:ext>
          </c:extLst>
        </c:ser>
        <c:ser>
          <c:idx val="1"/>
          <c:order val="1"/>
          <c:tx>
            <c:strRef>
              <c:f>Planilha1!$A$3</c:f>
              <c:strCache>
                <c:ptCount val="1"/>
                <c:pt idx="0">
                  <c:v>Argélia</c:v>
                </c:pt>
              </c:strCache>
            </c:strRef>
          </c:tx>
          <c:spPr>
            <a:solidFill>
              <a:schemeClr val="tx2">
                <a:lumMod val="75000"/>
                <a:lumOff val="2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1214250218</c:v>
                </c:pt>
                <c:pt idx="1">
                  <c:v>1354567235</c:v>
                </c:pt>
                <c:pt idx="2">
                  <c:v>1512484642</c:v>
                </c:pt>
                <c:pt idx="3">
                  <c:v>1622559598</c:v>
                </c:pt>
                <c:pt idx="4">
                  <c:v>1660488268</c:v>
                </c:pt>
                <c:pt idx="5">
                  <c:v>1625521985</c:v>
                </c:pt>
                <c:pt idx="6">
                  <c:v>2054034166</c:v>
                </c:pt>
                <c:pt idx="7">
                  <c:v>2215193071</c:v>
                </c:pt>
                <c:pt idx="8">
                  <c:v>2283755334</c:v>
                </c:pt>
                <c:pt idx="9">
                  <c:v>2241936868</c:v>
                </c:pt>
                <c:pt idx="10">
                  <c:v>2437004430</c:v>
                </c:pt>
                <c:pt idx="11">
                  <c:v>2360715670</c:v>
                </c:pt>
              </c:numCache>
            </c:numRef>
          </c:val>
          <c:extLst>
            <c:ext xmlns:c16="http://schemas.microsoft.com/office/drawing/2014/chart" uri="{C3380CC4-5D6E-409C-BE32-E72D297353CC}">
              <c16:uniqueId val="{00000001-EDAD-4285-A1F5-1648AB36995D}"/>
            </c:ext>
          </c:extLst>
        </c:ser>
        <c:ser>
          <c:idx val="2"/>
          <c:order val="2"/>
          <c:tx>
            <c:strRef>
              <c:f>Planilha1!$A$4</c:f>
              <c:strCache>
                <c:ptCount val="1"/>
                <c:pt idx="0">
                  <c:v>Nigéria</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975866129</c:v>
                </c:pt>
                <c:pt idx="1">
                  <c:v>1074291322</c:v>
                </c:pt>
                <c:pt idx="2">
                  <c:v>1108018262</c:v>
                </c:pt>
                <c:pt idx="3">
                  <c:v>1375846790</c:v>
                </c:pt>
                <c:pt idx="4">
                  <c:v>1608015752</c:v>
                </c:pt>
                <c:pt idx="5">
                  <c:v>1338430670</c:v>
                </c:pt>
                <c:pt idx="6">
                  <c:v>1618281657</c:v>
                </c:pt>
                <c:pt idx="7">
                  <c:v>1367784271</c:v>
                </c:pt>
                <c:pt idx="8">
                  <c:v>1304456074</c:v>
                </c:pt>
                <c:pt idx="9">
                  <c:v>1538573718</c:v>
                </c:pt>
                <c:pt idx="10">
                  <c:v>1613093534</c:v>
                </c:pt>
                <c:pt idx="11">
                  <c:v>1858774636</c:v>
                </c:pt>
              </c:numCache>
            </c:numRef>
          </c:val>
          <c:extLst>
            <c:ext xmlns:c16="http://schemas.microsoft.com/office/drawing/2014/chart" uri="{C3380CC4-5D6E-409C-BE32-E72D297353CC}">
              <c16:uniqueId val="{00000002-EDAD-4285-A1F5-1648AB36995D}"/>
            </c:ext>
          </c:extLst>
        </c:ser>
        <c:ser>
          <c:idx val="3"/>
          <c:order val="3"/>
          <c:tx>
            <c:strRef>
              <c:f>Planilha1!$A$5</c:f>
              <c:strCache>
                <c:ptCount val="1"/>
                <c:pt idx="0">
                  <c:v>Bangladesh</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#,##0</c:formatCode>
                <c:ptCount val="12"/>
                <c:pt idx="0">
                  <c:v>970578387</c:v>
                </c:pt>
                <c:pt idx="1">
                  <c:v>1100434179</c:v>
                </c:pt>
                <c:pt idx="2">
                  <c:v>1024862510</c:v>
                </c:pt>
                <c:pt idx="3">
                  <c:v>1668665472</c:v>
                </c:pt>
                <c:pt idx="4">
                  <c:v>1722130729</c:v>
                </c:pt>
                <c:pt idx="5">
                  <c:v>2465856977</c:v>
                </c:pt>
                <c:pt idx="6">
                  <c:v>1934354932</c:v>
                </c:pt>
                <c:pt idx="7">
                  <c:v>2837284108</c:v>
                </c:pt>
                <c:pt idx="8">
                  <c:v>1829198839</c:v>
                </c:pt>
                <c:pt idx="9">
                  <c:v>1735276127</c:v>
                </c:pt>
                <c:pt idx="10">
                  <c:v>2252141590</c:v>
                </c:pt>
                <c:pt idx="11">
                  <c:v>1786979055</c:v>
                </c:pt>
              </c:numCache>
            </c:numRef>
          </c:val>
          <c:extLst>
            <c:ext xmlns:c16="http://schemas.microsoft.com/office/drawing/2014/chart" uri="{C3380CC4-5D6E-409C-BE32-E72D297353CC}">
              <c16:uniqueId val="{00000003-EDAD-4285-A1F5-1648AB36995D}"/>
            </c:ext>
          </c:extLst>
        </c:ser>
        <c:ser>
          <c:idx val="4"/>
          <c:order val="4"/>
          <c:tx>
            <c:strRef>
              <c:f>Planilha1!$A$6</c:f>
              <c:strCache>
                <c:ptCount val="1"/>
                <c:pt idx="0">
                  <c:v>Malásia</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#,##0</c:formatCode>
                <c:ptCount val="12"/>
                <c:pt idx="0">
                  <c:v>884620315</c:v>
                </c:pt>
                <c:pt idx="1">
                  <c:v>1066823795</c:v>
                </c:pt>
                <c:pt idx="2">
                  <c:v>961925969</c:v>
                </c:pt>
                <c:pt idx="3">
                  <c:v>1295926012</c:v>
                </c:pt>
                <c:pt idx="4">
                  <c:v>1092022297</c:v>
                </c:pt>
                <c:pt idx="5">
                  <c:v>981197301</c:v>
                </c:pt>
                <c:pt idx="6">
                  <c:v>1469608944</c:v>
                </c:pt>
                <c:pt idx="7">
                  <c:v>1684210736</c:v>
                </c:pt>
                <c:pt idx="8">
                  <c:v>1003543458</c:v>
                </c:pt>
                <c:pt idx="9">
                  <c:v>293974962</c:v>
                </c:pt>
                <c:pt idx="10">
                  <c:v>1414439814</c:v>
                </c:pt>
                <c:pt idx="11">
                  <c:v>1342831225</c:v>
                </c:pt>
              </c:numCache>
            </c:numRef>
          </c:val>
          <c:extLst>
            <c:ext xmlns:c16="http://schemas.microsoft.com/office/drawing/2014/chart" uri="{C3380CC4-5D6E-409C-BE32-E72D297353CC}">
              <c16:uniqueId val="{00000004-EDAD-4285-A1F5-1648AB36995D}"/>
            </c:ext>
          </c:extLst>
        </c:ser>
        <c:ser>
          <c:idx val="5"/>
          <c:order val="5"/>
          <c:tx>
            <c:strRef>
              <c:f>Planilha1!$A$7</c:f>
              <c:strCache>
                <c:ptCount val="1"/>
                <c:pt idx="0">
                  <c:v>Arábia Saudita</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#,##0</c:formatCode>
                <c:ptCount val="12"/>
                <c:pt idx="0">
                  <c:v>1270782635</c:v>
                </c:pt>
                <c:pt idx="1">
                  <c:v>1159625231</c:v>
                </c:pt>
                <c:pt idx="2">
                  <c:v>1130984125</c:v>
                </c:pt>
                <c:pt idx="3">
                  <c:v>1045748040</c:v>
                </c:pt>
                <c:pt idx="4">
                  <c:v>1142807055</c:v>
                </c:pt>
                <c:pt idx="5">
                  <c:v>1135485787</c:v>
                </c:pt>
                <c:pt idx="6">
                  <c:v>1236379509</c:v>
                </c:pt>
                <c:pt idx="7">
                  <c:v>1396130381</c:v>
                </c:pt>
                <c:pt idx="8">
                  <c:v>1395736411</c:v>
                </c:pt>
                <c:pt idx="9">
                  <c:v>1482595111</c:v>
                </c:pt>
                <c:pt idx="10">
                  <c:v>1360194116</c:v>
                </c:pt>
                <c:pt idx="11">
                  <c:v>1337143447</c:v>
                </c:pt>
              </c:numCache>
            </c:numRef>
          </c:val>
          <c:extLst>
            <c:ext xmlns:c16="http://schemas.microsoft.com/office/drawing/2014/chart" uri="{C3380CC4-5D6E-409C-BE32-E72D297353CC}">
              <c16:uniqueId val="{00000005-EDAD-4285-A1F5-1648AB36995D}"/>
            </c:ext>
          </c:extLst>
        </c:ser>
        <c:ser>
          <c:idx val="6"/>
          <c:order val="6"/>
          <c:tx>
            <c:strRef>
              <c:f>Planilha1!$A$8</c:f>
              <c:strCache>
                <c:ptCount val="1"/>
                <c:pt idx="0">
                  <c:v>Marrocos</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#,##0</c:formatCode>
                <c:ptCount val="12"/>
                <c:pt idx="0">
                  <c:v>855744880</c:v>
                </c:pt>
                <c:pt idx="1">
                  <c:v>856753000</c:v>
                </c:pt>
                <c:pt idx="2">
                  <c:v>1023640000</c:v>
                </c:pt>
                <c:pt idx="3">
                  <c:v>881114513</c:v>
                </c:pt>
                <c:pt idx="4">
                  <c:v>560320623</c:v>
                </c:pt>
                <c:pt idx="5">
                  <c:v>793706870</c:v>
                </c:pt>
                <c:pt idx="6">
                  <c:v>1040097128</c:v>
                </c:pt>
                <c:pt idx="7">
                  <c:v>1138551852</c:v>
                </c:pt>
                <c:pt idx="8">
                  <c:v>969372683</c:v>
                </c:pt>
                <c:pt idx="9">
                  <c:v>761468338</c:v>
                </c:pt>
                <c:pt idx="10">
                  <c:v>1426039514</c:v>
                </c:pt>
                <c:pt idx="11">
                  <c:v>1257252220</c:v>
                </c:pt>
              </c:numCache>
            </c:numRef>
          </c:val>
          <c:extLst>
            <c:ext xmlns:c16="http://schemas.microsoft.com/office/drawing/2014/chart" uri="{C3380CC4-5D6E-409C-BE32-E72D297353CC}">
              <c16:uniqueId val="{00000006-EDAD-4285-A1F5-1648AB36995D}"/>
            </c:ext>
          </c:extLst>
        </c:ser>
        <c:ser>
          <c:idx val="7"/>
          <c:order val="7"/>
          <c:tx>
            <c:strRef>
              <c:f>Planilha1!$A$9</c:f>
              <c:strCache>
                <c:ptCount val="1"/>
                <c:pt idx="0">
                  <c:v>Canadá</c:v>
                </c:pt>
              </c:strCache>
            </c:strRef>
          </c:tx>
          <c:spPr>
            <a:solidFill>
              <a:schemeClr val="accent2">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#,##0</c:formatCode>
                <c:ptCount val="12"/>
                <c:pt idx="0">
                  <c:v>810805300</c:v>
                </c:pt>
                <c:pt idx="1">
                  <c:v>888229110</c:v>
                </c:pt>
                <c:pt idx="2">
                  <c:v>943046263</c:v>
                </c:pt>
                <c:pt idx="3">
                  <c:v>980829263</c:v>
                </c:pt>
                <c:pt idx="4">
                  <c:v>863353535</c:v>
                </c:pt>
                <c:pt idx="5">
                  <c:v>815682250</c:v>
                </c:pt>
                <c:pt idx="6">
                  <c:v>760884689</c:v>
                </c:pt>
                <c:pt idx="7">
                  <c:v>965525433</c:v>
                </c:pt>
                <c:pt idx="8">
                  <c:v>974210821</c:v>
                </c:pt>
                <c:pt idx="9">
                  <c:v>522956000</c:v>
                </c:pt>
                <c:pt idx="10">
                  <c:v>1000982047</c:v>
                </c:pt>
                <c:pt idx="11">
                  <c:v>1239030111</c:v>
                </c:pt>
              </c:numCache>
            </c:numRef>
          </c:val>
          <c:extLst>
            <c:ext xmlns:c16="http://schemas.microsoft.com/office/drawing/2014/chart" uri="{C3380CC4-5D6E-409C-BE32-E72D297353CC}">
              <c16:uniqueId val="{00000007-EDAD-4285-A1F5-1648AB36995D}"/>
            </c:ext>
          </c:extLst>
        </c:ser>
        <c:ser>
          <c:idx val="8"/>
          <c:order val="8"/>
          <c:tx>
            <c:strRef>
              <c:f>Planilha1!$A$10</c:f>
              <c:strCache>
                <c:ptCount val="1"/>
                <c:pt idx="0">
                  <c:v>Demais</c:v>
                </c:pt>
              </c:strCache>
            </c:strRef>
          </c:tx>
          <c:spPr>
            <a:solidFill>
              <a:schemeClr val="bg1">
                <a:lumMod val="8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Planilha1!$B$10:$M$10</c:f>
              <c:numCache>
                <c:formatCode>#,##0</c:formatCode>
                <c:ptCount val="12"/>
                <c:pt idx="0">
                  <c:v>19762898312</c:v>
                </c:pt>
                <c:pt idx="1">
                  <c:v>15719364301</c:v>
                </c:pt>
                <c:pt idx="2">
                  <c:v>14487246723</c:v>
                </c:pt>
                <c:pt idx="3">
                  <c:v>14786765156</c:v>
                </c:pt>
                <c:pt idx="4">
                  <c:v>13195411077</c:v>
                </c:pt>
                <c:pt idx="5">
                  <c:v>12349064934</c:v>
                </c:pt>
                <c:pt idx="6">
                  <c:v>16414176244</c:v>
                </c:pt>
                <c:pt idx="7">
                  <c:v>16763120464</c:v>
                </c:pt>
                <c:pt idx="8">
                  <c:v>10710135683</c:v>
                </c:pt>
                <c:pt idx="9">
                  <c:v>7909099489</c:v>
                </c:pt>
                <c:pt idx="10">
                  <c:v>14405361910</c:v>
                </c:pt>
                <c:pt idx="11">
                  <c:v>11813425307</c:v>
                </c:pt>
              </c:numCache>
            </c:numRef>
          </c:val>
          <c:extLst>
            <c:ext xmlns:c16="http://schemas.microsoft.com/office/drawing/2014/chart" uri="{C3380CC4-5D6E-409C-BE32-E72D297353CC}">
              <c16:uniqueId val="{00000008-EDAD-4285-A1F5-1648AB36995D}"/>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majorUnit val="10000000000"/>
        <c:dispUnits>
          <c:builtInUnit val="billions"/>
          <c:dispUnitsLbl>
            <c:layout>
              <c:manualLayout>
                <c:xMode val="edge"/>
                <c:yMode val="edge"/>
                <c:x val="1.1164274322169059E-2"/>
                <c:y val="5.4380749135330045E-2"/>
              </c:manualLayout>
            </c:layout>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pt-BR" sz="1100" dirty="0"/>
                    <a:t> </a:t>
                  </a:r>
                  <a:r>
                    <a:rPr lang="pt-BR" sz="1100" dirty="0" err="1"/>
                    <a:t>Mton</a:t>
                  </a:r>
                  <a:endParaRPr lang="pt-BR" sz="1100" dirty="0"/>
                </a:p>
              </c:rich>
            </c:tx>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legend>
      <c:legendPos val="r"/>
      <c:layout>
        <c:manualLayout>
          <c:xMode val="edge"/>
          <c:yMode val="edge"/>
          <c:x val="0.74032264655462954"/>
          <c:y val="0.15231652110112948"/>
          <c:w val="0.22542183179918499"/>
          <c:h val="0.7708385854865381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7358203482643"/>
          <c:y val="0.12040652239404499"/>
          <c:w val="0.58773575891542285"/>
          <c:h val="0.66998286205651336"/>
        </c:manualLayout>
      </c:layout>
      <c:barChart>
        <c:barDir val="col"/>
        <c:grouping val="stacked"/>
        <c:varyColors val="0"/>
        <c:ser>
          <c:idx val="0"/>
          <c:order val="0"/>
          <c:tx>
            <c:strRef>
              <c:f>Planilha1!$A$2</c:f>
              <c:strCache>
                <c:ptCount val="1"/>
                <c:pt idx="0">
                  <c:v>China</c:v>
                </c:pt>
              </c:strCache>
            </c:strRef>
          </c:tx>
          <c:spPr>
            <a:solidFill>
              <a:schemeClr val="tx2">
                <a:lumMod val="90000"/>
                <a:lumOff val="1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19064457911</c:v>
                </c:pt>
                <c:pt idx="1">
                  <c:v>22115256966</c:v>
                </c:pt>
                <c:pt idx="2">
                  <c:v>22902271194</c:v>
                </c:pt>
                <c:pt idx="3">
                  <c:v>32277463564</c:v>
                </c:pt>
                <c:pt idx="4">
                  <c:v>32777257101</c:v>
                </c:pt>
                <c:pt idx="5">
                  <c:v>40927106994</c:v>
                </c:pt>
                <c:pt idx="6">
                  <c:v>38572430031</c:v>
                </c:pt>
                <c:pt idx="7">
                  <c:v>53810265177</c:v>
                </c:pt>
                <c:pt idx="8">
                  <c:v>68645675391</c:v>
                </c:pt>
                <c:pt idx="9">
                  <c:v>57984714680</c:v>
                </c:pt>
                <c:pt idx="10">
                  <c:v>60616355119</c:v>
                </c:pt>
                <c:pt idx="11">
                  <c:v>60476115551</c:v>
                </c:pt>
              </c:numCache>
            </c:numRef>
          </c:val>
          <c:extLst>
            <c:ext xmlns:c16="http://schemas.microsoft.com/office/drawing/2014/chart" uri="{C3380CC4-5D6E-409C-BE32-E72D297353CC}">
              <c16:uniqueId val="{00000000-C86B-4C36-B6B2-D709BA1BA719}"/>
            </c:ext>
          </c:extLst>
        </c:ser>
        <c:ser>
          <c:idx val="1"/>
          <c:order val="1"/>
          <c:tx>
            <c:strRef>
              <c:f>Planilha1!$A$3</c:f>
              <c:strCache>
                <c:ptCount val="1"/>
                <c:pt idx="0">
                  <c:v>Outros Asiáticos</c:v>
                </c:pt>
              </c:strCache>
            </c:strRef>
          </c:tx>
          <c:spPr>
            <a:solidFill>
              <a:schemeClr val="tx2">
                <a:lumMod val="75000"/>
                <a:lumOff val="2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6070851886</c:v>
                </c:pt>
                <c:pt idx="1">
                  <c:v>6605688245</c:v>
                </c:pt>
                <c:pt idx="2">
                  <c:v>6537281360</c:v>
                </c:pt>
                <c:pt idx="3">
                  <c:v>6922805593</c:v>
                </c:pt>
                <c:pt idx="4">
                  <c:v>7267677916</c:v>
                </c:pt>
                <c:pt idx="5">
                  <c:v>9563445423</c:v>
                </c:pt>
                <c:pt idx="6">
                  <c:v>8716038083</c:v>
                </c:pt>
                <c:pt idx="7">
                  <c:v>9849563174</c:v>
                </c:pt>
                <c:pt idx="8">
                  <c:v>10162174575</c:v>
                </c:pt>
                <c:pt idx="9">
                  <c:v>9648517149</c:v>
                </c:pt>
                <c:pt idx="10">
                  <c:v>12780906821</c:v>
                </c:pt>
                <c:pt idx="11">
                  <c:v>13947829609</c:v>
                </c:pt>
              </c:numCache>
            </c:numRef>
          </c:val>
          <c:extLst>
            <c:ext xmlns:c16="http://schemas.microsoft.com/office/drawing/2014/chart" uri="{C3380CC4-5D6E-409C-BE32-E72D297353CC}">
              <c16:uniqueId val="{00000001-C86B-4C36-B6B2-D709BA1BA719}"/>
            </c:ext>
          </c:extLst>
        </c:ser>
        <c:ser>
          <c:idx val="2"/>
          <c:order val="2"/>
          <c:tx>
            <c:strRef>
              <c:f>Planilha1!$A$4</c:f>
              <c:strCache>
                <c:ptCount val="1"/>
                <c:pt idx="0">
                  <c:v>Holanda</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4835660344</c:v>
                </c:pt>
                <c:pt idx="1">
                  <c:v>5415251061</c:v>
                </c:pt>
                <c:pt idx="2">
                  <c:v>5037398076</c:v>
                </c:pt>
                <c:pt idx="3">
                  <c:v>5833335120</c:v>
                </c:pt>
                <c:pt idx="4">
                  <c:v>5452467017</c:v>
                </c:pt>
                <c:pt idx="5">
                  <c:v>4616982137</c:v>
                </c:pt>
                <c:pt idx="6">
                  <c:v>4307439885</c:v>
                </c:pt>
                <c:pt idx="7">
                  <c:v>4225328268</c:v>
                </c:pt>
                <c:pt idx="8">
                  <c:v>3979321099</c:v>
                </c:pt>
                <c:pt idx="9">
                  <c:v>4130500063</c:v>
                </c:pt>
                <c:pt idx="10">
                  <c:v>5196860584</c:v>
                </c:pt>
                <c:pt idx="11">
                  <c:v>4912716659</c:v>
                </c:pt>
              </c:numCache>
            </c:numRef>
          </c:val>
          <c:extLst>
            <c:ext xmlns:c16="http://schemas.microsoft.com/office/drawing/2014/chart" uri="{C3380CC4-5D6E-409C-BE32-E72D297353CC}">
              <c16:uniqueId val="{00000002-C86B-4C36-B6B2-D709BA1BA719}"/>
            </c:ext>
          </c:extLst>
        </c:ser>
        <c:ser>
          <c:idx val="3"/>
          <c:order val="3"/>
          <c:tx>
            <c:strRef>
              <c:f>Planilha1!$A$5</c:f>
              <c:strCache>
                <c:ptCount val="1"/>
                <c:pt idx="0">
                  <c:v>Espanha</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#,##0</c:formatCode>
                <c:ptCount val="12"/>
                <c:pt idx="0">
                  <c:v>2461148571</c:v>
                </c:pt>
                <c:pt idx="1">
                  <c:v>2982059349</c:v>
                </c:pt>
                <c:pt idx="2">
                  <c:v>2555802022</c:v>
                </c:pt>
                <c:pt idx="3">
                  <c:v>2206649612</c:v>
                </c:pt>
                <c:pt idx="4">
                  <c:v>2630337889</c:v>
                </c:pt>
                <c:pt idx="5">
                  <c:v>2820122748</c:v>
                </c:pt>
                <c:pt idx="6">
                  <c:v>2045417250</c:v>
                </c:pt>
                <c:pt idx="7">
                  <c:v>2331687998</c:v>
                </c:pt>
                <c:pt idx="8">
                  <c:v>2457579003</c:v>
                </c:pt>
                <c:pt idx="9">
                  <c:v>3047712992</c:v>
                </c:pt>
                <c:pt idx="10">
                  <c:v>3755431794</c:v>
                </c:pt>
                <c:pt idx="11">
                  <c:v>4380832165</c:v>
                </c:pt>
              </c:numCache>
            </c:numRef>
          </c:val>
          <c:extLst>
            <c:ext xmlns:c16="http://schemas.microsoft.com/office/drawing/2014/chart" uri="{C3380CC4-5D6E-409C-BE32-E72D297353CC}">
              <c16:uniqueId val="{00000003-C86B-4C36-B6B2-D709BA1BA719}"/>
            </c:ext>
          </c:extLst>
        </c:ser>
        <c:ser>
          <c:idx val="4"/>
          <c:order val="4"/>
          <c:tx>
            <c:strRef>
              <c:f>Planilha1!$A$6</c:f>
              <c:strCache>
                <c:ptCount val="1"/>
                <c:pt idx="0">
                  <c:v>França</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#,##0</c:formatCode>
                <c:ptCount val="12"/>
                <c:pt idx="0">
                  <c:v>2436575298</c:v>
                </c:pt>
                <c:pt idx="1">
                  <c:v>2274947237</c:v>
                </c:pt>
                <c:pt idx="2">
                  <c:v>2325490722</c:v>
                </c:pt>
                <c:pt idx="3">
                  <c:v>1695152642</c:v>
                </c:pt>
                <c:pt idx="4">
                  <c:v>2023480697</c:v>
                </c:pt>
                <c:pt idx="5">
                  <c:v>2042607040</c:v>
                </c:pt>
                <c:pt idx="6">
                  <c:v>2034319827</c:v>
                </c:pt>
                <c:pt idx="7">
                  <c:v>1791603032</c:v>
                </c:pt>
                <c:pt idx="8">
                  <c:v>1634101871</c:v>
                </c:pt>
                <c:pt idx="9">
                  <c:v>1955988290</c:v>
                </c:pt>
                <c:pt idx="10">
                  <c:v>1725060218</c:v>
                </c:pt>
                <c:pt idx="11">
                  <c:v>1596167835</c:v>
                </c:pt>
              </c:numCache>
            </c:numRef>
          </c:val>
          <c:extLst>
            <c:ext xmlns:c16="http://schemas.microsoft.com/office/drawing/2014/chart" uri="{C3380CC4-5D6E-409C-BE32-E72D297353CC}">
              <c16:uniqueId val="{00000004-C86B-4C36-B6B2-D709BA1BA719}"/>
            </c:ext>
          </c:extLst>
        </c:ser>
        <c:ser>
          <c:idx val="5"/>
          <c:order val="5"/>
          <c:tx>
            <c:strRef>
              <c:f>Planilha1!$A$7</c:f>
              <c:strCache>
                <c:ptCount val="1"/>
                <c:pt idx="0">
                  <c:v>Alemanha</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#,##0</c:formatCode>
                <c:ptCount val="12"/>
                <c:pt idx="0">
                  <c:v>1580888341</c:v>
                </c:pt>
                <c:pt idx="1">
                  <c:v>1736786118</c:v>
                </c:pt>
                <c:pt idx="2">
                  <c:v>2196306178</c:v>
                </c:pt>
                <c:pt idx="3">
                  <c:v>1560934858</c:v>
                </c:pt>
                <c:pt idx="4">
                  <c:v>2136893757</c:v>
                </c:pt>
                <c:pt idx="5">
                  <c:v>1902667217</c:v>
                </c:pt>
                <c:pt idx="6">
                  <c:v>2106001569</c:v>
                </c:pt>
                <c:pt idx="7">
                  <c:v>1294637523</c:v>
                </c:pt>
                <c:pt idx="8">
                  <c:v>1362647719</c:v>
                </c:pt>
                <c:pt idx="9">
                  <c:v>1363145437</c:v>
                </c:pt>
                <c:pt idx="10">
                  <c:v>1354508761</c:v>
                </c:pt>
                <c:pt idx="11">
                  <c:v>1073865303</c:v>
                </c:pt>
              </c:numCache>
            </c:numRef>
          </c:val>
          <c:extLst>
            <c:ext xmlns:c16="http://schemas.microsoft.com/office/drawing/2014/chart" uri="{C3380CC4-5D6E-409C-BE32-E72D297353CC}">
              <c16:uniqueId val="{00000005-C86B-4C36-B6B2-D709BA1BA719}"/>
            </c:ext>
          </c:extLst>
        </c:ser>
        <c:ser>
          <c:idx val="6"/>
          <c:order val="6"/>
          <c:tx>
            <c:strRef>
              <c:f>Planilha1!$A$8</c:f>
              <c:strCache>
                <c:ptCount val="1"/>
                <c:pt idx="0">
                  <c:v>Irã</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#,##0</c:formatCode>
                <c:ptCount val="12"/>
                <c:pt idx="0">
                  <c:v>321091781</c:v>
                </c:pt>
                <c:pt idx="1">
                  <c:v>584078931</c:v>
                </c:pt>
                <c:pt idx="2">
                  <c:v>714930487</c:v>
                </c:pt>
                <c:pt idx="3">
                  <c:v>666801520</c:v>
                </c:pt>
                <c:pt idx="4">
                  <c:v>271450915</c:v>
                </c:pt>
                <c:pt idx="5">
                  <c:v>1051761760</c:v>
                </c:pt>
                <c:pt idx="6">
                  <c:v>1892053995</c:v>
                </c:pt>
                <c:pt idx="7">
                  <c:v>1659899104</c:v>
                </c:pt>
                <c:pt idx="8">
                  <c:v>1813511042</c:v>
                </c:pt>
                <c:pt idx="9">
                  <c:v>2392356378</c:v>
                </c:pt>
                <c:pt idx="10">
                  <c:v>903179261</c:v>
                </c:pt>
                <c:pt idx="11">
                  <c:v>1953280005</c:v>
                </c:pt>
              </c:numCache>
            </c:numRef>
          </c:val>
          <c:extLst>
            <c:ext xmlns:c16="http://schemas.microsoft.com/office/drawing/2014/chart" uri="{C3380CC4-5D6E-409C-BE32-E72D297353CC}">
              <c16:uniqueId val="{00000006-C86B-4C36-B6B2-D709BA1BA719}"/>
            </c:ext>
          </c:extLst>
        </c:ser>
        <c:ser>
          <c:idx val="7"/>
          <c:order val="7"/>
          <c:tx>
            <c:strRef>
              <c:f>Planilha1!$A$9</c:f>
              <c:strCache>
                <c:ptCount val="1"/>
                <c:pt idx="0">
                  <c:v>Turquia</c:v>
                </c:pt>
              </c:strCache>
            </c:strRef>
          </c:tx>
          <c:spPr>
            <a:solidFill>
              <a:schemeClr val="accent2">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#,##0</c:formatCode>
                <c:ptCount val="12"/>
                <c:pt idx="0">
                  <c:v>220402137</c:v>
                </c:pt>
                <c:pt idx="1">
                  <c:v>354975741</c:v>
                </c:pt>
                <c:pt idx="2">
                  <c:v>24889890</c:v>
                </c:pt>
                <c:pt idx="3">
                  <c:v>178252985</c:v>
                </c:pt>
                <c:pt idx="4">
                  <c:v>579752119</c:v>
                </c:pt>
                <c:pt idx="5">
                  <c:v>176042716</c:v>
                </c:pt>
                <c:pt idx="6">
                  <c:v>309245942</c:v>
                </c:pt>
                <c:pt idx="7">
                  <c:v>289877810</c:v>
                </c:pt>
                <c:pt idx="8">
                  <c:v>1306358075</c:v>
                </c:pt>
                <c:pt idx="9">
                  <c:v>1373546371</c:v>
                </c:pt>
                <c:pt idx="10">
                  <c:v>2613593313</c:v>
                </c:pt>
                <c:pt idx="11">
                  <c:v>2284720634</c:v>
                </c:pt>
              </c:numCache>
            </c:numRef>
          </c:val>
          <c:extLst>
            <c:ext xmlns:c16="http://schemas.microsoft.com/office/drawing/2014/chart" uri="{C3380CC4-5D6E-409C-BE32-E72D297353CC}">
              <c16:uniqueId val="{00000007-C86B-4C36-B6B2-D709BA1BA719}"/>
            </c:ext>
          </c:extLst>
        </c:ser>
        <c:ser>
          <c:idx val="8"/>
          <c:order val="8"/>
          <c:tx>
            <c:strRef>
              <c:f>Planilha1!$A$10</c:f>
              <c:strCache>
                <c:ptCount val="1"/>
                <c:pt idx="0">
                  <c:v>Demais</c:v>
                </c:pt>
              </c:strCache>
            </c:strRef>
          </c:tx>
          <c:spPr>
            <a:solidFill>
              <a:schemeClr val="bg1">
                <a:lumMod val="8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Planilha1!$B$10:$M$10</c:f>
              <c:numCache>
                <c:formatCode>#,##0</c:formatCode>
                <c:ptCount val="12"/>
                <c:pt idx="0">
                  <c:v>5748178968</c:v>
                </c:pt>
                <c:pt idx="1">
                  <c:v>5241386512</c:v>
                </c:pt>
                <c:pt idx="2">
                  <c:v>4901068803</c:v>
                </c:pt>
                <c:pt idx="3">
                  <c:v>4788253836</c:v>
                </c:pt>
                <c:pt idx="4">
                  <c:v>6269005727</c:v>
                </c:pt>
                <c:pt idx="5">
                  <c:v>6050098526</c:v>
                </c:pt>
                <c:pt idx="6">
                  <c:v>6042719623</c:v>
                </c:pt>
                <c:pt idx="7">
                  <c:v>7078763854</c:v>
                </c:pt>
                <c:pt idx="8">
                  <c:v>8568447457</c:v>
                </c:pt>
                <c:pt idx="9">
                  <c:v>8858223058</c:v>
                </c:pt>
                <c:pt idx="10">
                  <c:v>10965444422</c:v>
                </c:pt>
                <c:pt idx="11">
                  <c:v>12633394428</c:v>
                </c:pt>
              </c:numCache>
            </c:numRef>
          </c:val>
          <c:extLst>
            <c:ext xmlns:c16="http://schemas.microsoft.com/office/drawing/2014/chart" uri="{C3380CC4-5D6E-409C-BE32-E72D297353CC}">
              <c16:uniqueId val="{00000008-C86B-4C36-B6B2-D709BA1BA719}"/>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dispUnits>
          <c:builtInUnit val="billions"/>
          <c:dispUnitsLbl>
            <c:layout>
              <c:manualLayout>
                <c:xMode val="edge"/>
                <c:yMode val="edge"/>
                <c:x val="1.1164274322169059E-2"/>
                <c:y val="5.4380749135330045E-2"/>
              </c:manualLayout>
            </c:layout>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pt-BR" sz="1100" dirty="0"/>
                    <a:t> </a:t>
                  </a:r>
                  <a:r>
                    <a:rPr lang="pt-BR" sz="1100" dirty="0" err="1"/>
                    <a:t>Mton</a:t>
                  </a:r>
                  <a:endParaRPr lang="pt-BR" sz="1100" dirty="0"/>
                </a:p>
              </c:rich>
            </c:tx>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legend>
      <c:legendPos val="r"/>
      <c:layout>
        <c:manualLayout>
          <c:xMode val="edge"/>
          <c:yMode val="edge"/>
          <c:x val="0.74032264655462954"/>
          <c:y val="0.15231652110112948"/>
          <c:w val="0.22542183179918499"/>
          <c:h val="0.7708385854865381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pt-BR" sz="1100" dirty="0"/>
              <a:t>Preços</a:t>
            </a:r>
            <a:r>
              <a:rPr lang="pt-BR" sz="1100" baseline="0" dirty="0"/>
              <a:t> das exportações</a:t>
            </a:r>
            <a:endParaRPr lang="pt-BR" sz="1100" dirty="0"/>
          </a:p>
        </c:rich>
      </c:tx>
      <c:layout>
        <c:manualLayout>
          <c:xMode val="edge"/>
          <c:yMode val="edge"/>
          <c:x val="0.3473225407547571"/>
          <c:y val="3.1007751937984496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0.18445539981989054"/>
          <c:y val="0.15465961801944569"/>
          <c:w val="0.77516498487542418"/>
          <c:h val="0.52500478137907181"/>
        </c:manualLayout>
      </c:layout>
      <c:lineChart>
        <c:grouping val="standard"/>
        <c:varyColors val="0"/>
        <c:ser>
          <c:idx val="0"/>
          <c:order val="0"/>
          <c:tx>
            <c:strRef>
              <c:f>Planilha1!$A$2</c:f>
              <c:strCache>
                <c:ptCount val="1"/>
                <c:pt idx="0">
                  <c:v>Açúcar</c:v>
                </c:pt>
              </c:strCache>
            </c:strRef>
          </c:tx>
          <c:spPr>
            <a:ln w="28575" cap="rnd">
              <a:solidFill>
                <a:schemeClr val="accent1"/>
              </a:solidFill>
              <a:round/>
            </a:ln>
            <a:effectLst/>
          </c:spPr>
          <c:marker>
            <c:symbol val="none"/>
          </c:marker>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455.77480362185605</c:v>
                </c:pt>
                <c:pt idx="1">
                  <c:v>589.19227322014262</c:v>
                </c:pt>
                <c:pt idx="2">
                  <c:v>527.67512119161006</c:v>
                </c:pt>
                <c:pt idx="3">
                  <c:v>436.1165695583486</c:v>
                </c:pt>
                <c:pt idx="4">
                  <c:v>392.06280400535303</c:v>
                </c:pt>
                <c:pt idx="5">
                  <c:v>318.2316934755861</c:v>
                </c:pt>
                <c:pt idx="6">
                  <c:v>360.68119524831286</c:v>
                </c:pt>
                <c:pt idx="7">
                  <c:v>397.60354006360177</c:v>
                </c:pt>
                <c:pt idx="8">
                  <c:v>306.91401330155833</c:v>
                </c:pt>
                <c:pt idx="9">
                  <c:v>289.51470388828011</c:v>
                </c:pt>
                <c:pt idx="10">
                  <c:v>285.42410933016583</c:v>
                </c:pt>
                <c:pt idx="11">
                  <c:v>337.05545949520393</c:v>
                </c:pt>
              </c:numCache>
            </c:numRef>
          </c:val>
          <c:smooth val="0"/>
          <c:extLst>
            <c:ext xmlns:c16="http://schemas.microsoft.com/office/drawing/2014/chart" uri="{C3380CC4-5D6E-409C-BE32-E72D297353CC}">
              <c16:uniqueId val="{00000000-BC72-45E5-9D20-5A50B9006A85}"/>
            </c:ext>
          </c:extLst>
        </c:ser>
        <c:ser>
          <c:idx val="1"/>
          <c:order val="1"/>
          <c:tx>
            <c:strRef>
              <c:f>Planilha1!$A$3</c:f>
              <c:strCache>
                <c:ptCount val="1"/>
                <c:pt idx="0">
                  <c:v>Milho</c:v>
                </c:pt>
              </c:strCache>
            </c:strRef>
          </c:tx>
          <c:spPr>
            <a:ln w="28575" cap="rnd">
              <a:solidFill>
                <a:schemeClr val="accent2"/>
              </a:solidFill>
              <a:round/>
            </a:ln>
            <a:effectLst/>
          </c:spPr>
          <c:marker>
            <c:symbol val="none"/>
          </c:marker>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204.71327558209296</c:v>
                </c:pt>
                <c:pt idx="1">
                  <c:v>286.33980433630319</c:v>
                </c:pt>
                <c:pt idx="2">
                  <c:v>271.7745243870271</c:v>
                </c:pt>
                <c:pt idx="3">
                  <c:v>236.90604677304464</c:v>
                </c:pt>
                <c:pt idx="4">
                  <c:v>190.35991300906142</c:v>
                </c:pt>
                <c:pt idx="5">
                  <c:v>173.17391490624934</c:v>
                </c:pt>
                <c:pt idx="6">
                  <c:v>170.98112995363184</c:v>
                </c:pt>
                <c:pt idx="7">
                  <c:v>158.24026849784769</c:v>
                </c:pt>
                <c:pt idx="8">
                  <c:v>173.90590733331041</c:v>
                </c:pt>
                <c:pt idx="9">
                  <c:v>170.50738251364206</c:v>
                </c:pt>
                <c:pt idx="10">
                  <c:v>169.98762686112482</c:v>
                </c:pt>
                <c:pt idx="11">
                  <c:v>205.03845088520771</c:v>
                </c:pt>
              </c:numCache>
            </c:numRef>
          </c:val>
          <c:smooth val="0"/>
          <c:extLst>
            <c:ext xmlns:c16="http://schemas.microsoft.com/office/drawing/2014/chart" uri="{C3380CC4-5D6E-409C-BE32-E72D297353CC}">
              <c16:uniqueId val="{00000001-BC72-45E5-9D20-5A50B9006A85}"/>
            </c:ext>
          </c:extLst>
        </c:ser>
        <c:ser>
          <c:idx val="2"/>
          <c:order val="2"/>
          <c:tx>
            <c:strRef>
              <c:f>Planilha1!$A$4</c:f>
              <c:strCache>
                <c:ptCount val="1"/>
                <c:pt idx="0">
                  <c:v>Soja</c:v>
                </c:pt>
              </c:strCache>
            </c:strRef>
          </c:tx>
          <c:spPr>
            <a:ln w="28575" cap="rnd">
              <a:solidFill>
                <a:schemeClr val="accent3"/>
              </a:solidFill>
              <a:round/>
            </a:ln>
            <a:effectLst/>
          </c:spPr>
          <c:marker>
            <c:symbol val="none"/>
          </c:marker>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379.83492246491573</c:v>
                </c:pt>
                <c:pt idx="1">
                  <c:v>494.97522180161786</c:v>
                </c:pt>
                <c:pt idx="2">
                  <c:v>530.28551544194443</c:v>
                </c:pt>
                <c:pt idx="3">
                  <c:v>533.04616760802207</c:v>
                </c:pt>
                <c:pt idx="4">
                  <c:v>509.4410026800349</c:v>
                </c:pt>
                <c:pt idx="5">
                  <c:v>386.26541982293469</c:v>
                </c:pt>
                <c:pt idx="6">
                  <c:v>374.76969482114509</c:v>
                </c:pt>
                <c:pt idx="7">
                  <c:v>377.34428492497921</c:v>
                </c:pt>
                <c:pt idx="8">
                  <c:v>397.02029743315228</c:v>
                </c:pt>
                <c:pt idx="9">
                  <c:v>352.04692205820305</c:v>
                </c:pt>
                <c:pt idx="10">
                  <c:v>344.256581840602</c:v>
                </c:pt>
                <c:pt idx="11">
                  <c:v>448.71469186464981</c:v>
                </c:pt>
              </c:numCache>
            </c:numRef>
          </c:val>
          <c:smooth val="0"/>
          <c:extLst>
            <c:ext xmlns:c16="http://schemas.microsoft.com/office/drawing/2014/chart" uri="{C3380CC4-5D6E-409C-BE32-E72D297353CC}">
              <c16:uniqueId val="{00000002-BC72-45E5-9D20-5A50B9006A85}"/>
            </c:ext>
          </c:extLst>
        </c:ser>
        <c:dLbls>
          <c:showLegendKey val="0"/>
          <c:showVal val="0"/>
          <c:showCatName val="0"/>
          <c:showSerName val="0"/>
          <c:showPercent val="0"/>
          <c:showBubbleSize val="0"/>
        </c:dLbls>
        <c:smooth val="0"/>
        <c:axId val="1776210800"/>
        <c:axId val="1776223696"/>
      </c:lineChart>
      <c:catAx>
        <c:axId val="177621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1776223696"/>
        <c:crosses val="autoZero"/>
        <c:auto val="1"/>
        <c:lblAlgn val="ctr"/>
        <c:lblOffset val="100"/>
        <c:noMultiLvlLbl val="0"/>
      </c:catAx>
      <c:valAx>
        <c:axId val="1776223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pt-BR" dirty="0"/>
                  <a:t>FOB US$/</a:t>
                </a:r>
                <a:r>
                  <a:rPr lang="pt-BR" dirty="0" err="1"/>
                  <a:t>ton</a:t>
                </a:r>
                <a:endParaRPr lang="pt-BR" dirty="0"/>
              </a:p>
            </c:rich>
          </c:tx>
          <c:layout>
            <c:manualLayout>
              <c:xMode val="edge"/>
              <c:yMode val="edge"/>
              <c:x val="2.8710881424059718E-2"/>
              <c:y val="0.1474638344625526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1776210800"/>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9591550927574"/>
          <c:y val="0.12040652239404499"/>
          <c:w val="0.8365416081449969"/>
          <c:h val="0.66998286205651336"/>
        </c:manualLayout>
      </c:layout>
      <c:barChart>
        <c:barDir val="col"/>
        <c:grouping val="stacked"/>
        <c:varyColors val="0"/>
        <c:ser>
          <c:idx val="0"/>
          <c:order val="0"/>
          <c:tx>
            <c:strRef>
              <c:f>Planilha1!$A$2</c:f>
              <c:strCache>
                <c:ptCount val="1"/>
                <c:pt idx="0">
                  <c:v>Carnes congeladas</c:v>
                </c:pt>
              </c:strCache>
            </c:strRef>
          </c:tx>
          <c:spPr>
            <a:solidFill>
              <a:schemeClr val="tx2">
                <a:lumMod val="90000"/>
                <a:lumOff val="1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4240640.5300000012</c:v>
                </c:pt>
                <c:pt idx="1">
                  <c:v>4160466.42</c:v>
                </c:pt>
                <c:pt idx="2">
                  <c:v>5011525.5599999949</c:v>
                </c:pt>
                <c:pt idx="3">
                  <c:v>5176823.0189999966</c:v>
                </c:pt>
                <c:pt idx="4">
                  <c:v>4992893.1099999985</c:v>
                </c:pt>
                <c:pt idx="5">
                  <c:v>5172741.1200000038</c:v>
                </c:pt>
                <c:pt idx="6">
                  <c:v>4840953.8599999985</c:v>
                </c:pt>
                <c:pt idx="7">
                  <c:v>4901678.5</c:v>
                </c:pt>
                <c:pt idx="8">
                  <c:v>4842095.2099999879</c:v>
                </c:pt>
                <c:pt idx="9">
                  <c:v>5856244.9499999974</c:v>
                </c:pt>
                <c:pt idx="10">
                  <c:v>5784694.6900000041</c:v>
                </c:pt>
                <c:pt idx="11">
                  <c:v>5810229.6300000045</c:v>
                </c:pt>
              </c:numCache>
            </c:numRef>
          </c:val>
          <c:extLst>
            <c:ext xmlns:c16="http://schemas.microsoft.com/office/drawing/2014/chart" uri="{C3380CC4-5D6E-409C-BE32-E72D297353CC}">
              <c16:uniqueId val="{00000000-EC19-4FDB-94F8-20A7F46F055F}"/>
            </c:ext>
          </c:extLst>
        </c:ser>
        <c:ser>
          <c:idx val="1"/>
          <c:order val="1"/>
          <c:tx>
            <c:strRef>
              <c:f>Planilha1!$A$3</c:f>
              <c:strCache>
                <c:ptCount val="1"/>
                <c:pt idx="0">
                  <c:v>Obras De madeira</c:v>
                </c:pt>
              </c:strCache>
            </c:strRef>
          </c:tx>
          <c:spPr>
            <a:solidFill>
              <a:schemeClr val="tx2">
                <a:lumMod val="75000"/>
                <a:lumOff val="2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1145934.4200000009</c:v>
                </c:pt>
                <c:pt idx="1">
                  <c:v>1170899.3500000024</c:v>
                </c:pt>
                <c:pt idx="2">
                  <c:v>1599578.960000003</c:v>
                </c:pt>
                <c:pt idx="3">
                  <c:v>1764438.9170000015</c:v>
                </c:pt>
                <c:pt idx="4">
                  <c:v>2397622.6900000009</c:v>
                </c:pt>
                <c:pt idx="5">
                  <c:v>2751163.5199999996</c:v>
                </c:pt>
                <c:pt idx="6">
                  <c:v>3517109.8300000015</c:v>
                </c:pt>
                <c:pt idx="7">
                  <c:v>3904033.0799999926</c:v>
                </c:pt>
                <c:pt idx="8">
                  <c:v>4410056.5199999996</c:v>
                </c:pt>
                <c:pt idx="9">
                  <c:v>4305795.1400000025</c:v>
                </c:pt>
                <c:pt idx="10">
                  <c:v>4612277.7100000056</c:v>
                </c:pt>
                <c:pt idx="11">
                  <c:v>4618984.1599999983</c:v>
                </c:pt>
              </c:numCache>
            </c:numRef>
          </c:val>
          <c:extLst>
            <c:ext xmlns:c16="http://schemas.microsoft.com/office/drawing/2014/chart" uri="{C3380CC4-5D6E-409C-BE32-E72D297353CC}">
              <c16:uniqueId val="{00000001-EC19-4FDB-94F8-20A7F46F055F}"/>
            </c:ext>
          </c:extLst>
        </c:ser>
        <c:ser>
          <c:idx val="2"/>
          <c:order val="2"/>
          <c:tx>
            <c:strRef>
              <c:f>Planilha1!$A$4</c:f>
              <c:strCache>
                <c:ptCount val="1"/>
                <c:pt idx="0">
                  <c:v>Café</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2424754.2399999979</c:v>
                </c:pt>
                <c:pt idx="1">
                  <c:v>2735762.43</c:v>
                </c:pt>
                <c:pt idx="2">
                  <c:v>2181994.1500000004</c:v>
                </c:pt>
                <c:pt idx="3">
                  <c:v>2361919.7999999998</c:v>
                </c:pt>
                <c:pt idx="4">
                  <c:v>1702578.93</c:v>
                </c:pt>
                <c:pt idx="5">
                  <c:v>1778308.3299999991</c:v>
                </c:pt>
                <c:pt idx="6">
                  <c:v>1368899.5099999993</c:v>
                </c:pt>
                <c:pt idx="7">
                  <c:v>1080440.4999999998</c:v>
                </c:pt>
                <c:pt idx="8">
                  <c:v>1411612.6199999992</c:v>
                </c:pt>
                <c:pt idx="9">
                  <c:v>2128469.6599999992</c:v>
                </c:pt>
                <c:pt idx="10">
                  <c:v>2311945.7399999988</c:v>
                </c:pt>
                <c:pt idx="11">
                  <c:v>2157093.9599999995</c:v>
                </c:pt>
              </c:numCache>
            </c:numRef>
          </c:val>
          <c:extLst>
            <c:ext xmlns:c16="http://schemas.microsoft.com/office/drawing/2014/chart" uri="{C3380CC4-5D6E-409C-BE32-E72D297353CC}">
              <c16:uniqueId val="{00000002-EC19-4FDB-94F8-20A7F46F055F}"/>
            </c:ext>
          </c:extLst>
        </c:ser>
        <c:ser>
          <c:idx val="3"/>
          <c:order val="3"/>
          <c:tx>
            <c:strRef>
              <c:f>Planilha1!$A$5</c:f>
              <c:strCache>
                <c:ptCount val="1"/>
                <c:pt idx="0">
                  <c:v>Açúcar</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#,##0</c:formatCode>
                <c:ptCount val="12"/>
                <c:pt idx="0">
                  <c:v>2339907.9399999985</c:v>
                </c:pt>
                <c:pt idx="1">
                  <c:v>2159947.8199999998</c:v>
                </c:pt>
                <c:pt idx="2">
                  <c:v>2473078.12</c:v>
                </c:pt>
                <c:pt idx="3">
                  <c:v>2086667.9800000016</c:v>
                </c:pt>
                <c:pt idx="4">
                  <c:v>1523073.8800000001</c:v>
                </c:pt>
                <c:pt idx="5">
                  <c:v>1759590.0199999996</c:v>
                </c:pt>
                <c:pt idx="6">
                  <c:v>1806204.0300000024</c:v>
                </c:pt>
                <c:pt idx="7">
                  <c:v>1640379.0200000003</c:v>
                </c:pt>
                <c:pt idx="8">
                  <c:v>995149.45000000007</c:v>
                </c:pt>
                <c:pt idx="9">
                  <c:v>1598806.2899999998</c:v>
                </c:pt>
                <c:pt idx="10">
                  <c:v>2517630.0499999998</c:v>
                </c:pt>
                <c:pt idx="11">
                  <c:v>1698282.5499999996</c:v>
                </c:pt>
              </c:numCache>
            </c:numRef>
          </c:val>
          <c:extLst>
            <c:ext xmlns:c16="http://schemas.microsoft.com/office/drawing/2014/chart" uri="{C3380CC4-5D6E-409C-BE32-E72D297353CC}">
              <c16:uniqueId val="{00000003-EC19-4FDB-94F8-20A7F46F055F}"/>
            </c:ext>
          </c:extLst>
        </c:ser>
        <c:ser>
          <c:idx val="4"/>
          <c:order val="4"/>
          <c:tx>
            <c:strRef>
              <c:f>Planilha1!$A$6</c:f>
              <c:strCache>
                <c:ptCount val="1"/>
                <c:pt idx="0">
                  <c:v>Plásticos </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#,##0</c:formatCode>
                <c:ptCount val="12"/>
                <c:pt idx="0">
                  <c:v>1210759.0399999996</c:v>
                </c:pt>
                <c:pt idx="1">
                  <c:v>1404388.7700000009</c:v>
                </c:pt>
                <c:pt idx="2">
                  <c:v>1261572.8500000006</c:v>
                </c:pt>
                <c:pt idx="3">
                  <c:v>1210632.7899999996</c:v>
                </c:pt>
                <c:pt idx="4">
                  <c:v>1153029.2199999997</c:v>
                </c:pt>
                <c:pt idx="5">
                  <c:v>1551910.9200000006</c:v>
                </c:pt>
                <c:pt idx="6">
                  <c:v>1875628.09</c:v>
                </c:pt>
                <c:pt idx="7">
                  <c:v>1786615.4000000001</c:v>
                </c:pt>
                <c:pt idx="8">
                  <c:v>1740942.3499999996</c:v>
                </c:pt>
                <c:pt idx="9">
                  <c:v>1981677.8199999996</c:v>
                </c:pt>
                <c:pt idx="10">
                  <c:v>1687975.3099999998</c:v>
                </c:pt>
                <c:pt idx="11">
                  <c:v>1683476.3900000001</c:v>
                </c:pt>
              </c:numCache>
            </c:numRef>
          </c:val>
          <c:extLst>
            <c:ext xmlns:c16="http://schemas.microsoft.com/office/drawing/2014/chart" uri="{C3380CC4-5D6E-409C-BE32-E72D297353CC}">
              <c16:uniqueId val="{00000004-EC19-4FDB-94F8-20A7F46F055F}"/>
            </c:ext>
          </c:extLst>
        </c:ser>
        <c:ser>
          <c:idx val="5"/>
          <c:order val="5"/>
          <c:tx>
            <c:strRef>
              <c:f>Planilha1!$A$7</c:f>
              <c:strCache>
                <c:ptCount val="1"/>
                <c:pt idx="0">
                  <c:v>Obras de papel</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#,##0</c:formatCode>
                <c:ptCount val="12"/>
                <c:pt idx="0">
                  <c:v>1219270.42</c:v>
                </c:pt>
                <c:pt idx="1">
                  <c:v>1155650.0199999996</c:v>
                </c:pt>
                <c:pt idx="2">
                  <c:v>984810.16000000015</c:v>
                </c:pt>
                <c:pt idx="3">
                  <c:v>1071119.9999999995</c:v>
                </c:pt>
                <c:pt idx="4">
                  <c:v>1493411.94</c:v>
                </c:pt>
                <c:pt idx="5">
                  <c:v>1609463.1800000002</c:v>
                </c:pt>
                <c:pt idx="6">
                  <c:v>1458888.7799999996</c:v>
                </c:pt>
                <c:pt idx="7">
                  <c:v>1268172.060000001</c:v>
                </c:pt>
                <c:pt idx="8">
                  <c:v>1278601.83</c:v>
                </c:pt>
                <c:pt idx="9">
                  <c:v>1623506.9699999995</c:v>
                </c:pt>
                <c:pt idx="10">
                  <c:v>1553167.1100000006</c:v>
                </c:pt>
                <c:pt idx="11">
                  <c:v>1481455.7700000007</c:v>
                </c:pt>
              </c:numCache>
            </c:numRef>
          </c:val>
          <c:extLst>
            <c:ext xmlns:c16="http://schemas.microsoft.com/office/drawing/2014/chart" uri="{C3380CC4-5D6E-409C-BE32-E72D297353CC}">
              <c16:uniqueId val="{00000005-EC19-4FDB-94F8-20A7F46F055F}"/>
            </c:ext>
          </c:extLst>
        </c:ser>
        <c:ser>
          <c:idx val="6"/>
          <c:order val="6"/>
          <c:tx>
            <c:strRef>
              <c:f>Planilha1!$A$8</c:f>
              <c:strCache>
                <c:ptCount val="1"/>
                <c:pt idx="0">
                  <c:v>Obras de pedra</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#,##0</c:formatCode>
                <c:ptCount val="12"/>
                <c:pt idx="0">
                  <c:v>402905.37000000029</c:v>
                </c:pt>
                <c:pt idx="1">
                  <c:v>748006.74000000162</c:v>
                </c:pt>
                <c:pt idx="2">
                  <c:v>866853.84999999835</c:v>
                </c:pt>
                <c:pt idx="3">
                  <c:v>1108531.4499999997</c:v>
                </c:pt>
                <c:pt idx="4">
                  <c:v>1429968.7299999997</c:v>
                </c:pt>
                <c:pt idx="5">
                  <c:v>1549714.6300000015</c:v>
                </c:pt>
                <c:pt idx="6">
                  <c:v>1813701.7799999979</c:v>
                </c:pt>
                <c:pt idx="7">
                  <c:v>1675648.3999999987</c:v>
                </c:pt>
                <c:pt idx="8">
                  <c:v>1797192.0599999984</c:v>
                </c:pt>
                <c:pt idx="9">
                  <c:v>1219874.0500000007</c:v>
                </c:pt>
                <c:pt idx="10">
                  <c:v>1119524.8999999999</c:v>
                </c:pt>
                <c:pt idx="11">
                  <c:v>1401352.3099999996</c:v>
                </c:pt>
              </c:numCache>
            </c:numRef>
          </c:val>
          <c:extLst>
            <c:ext xmlns:c16="http://schemas.microsoft.com/office/drawing/2014/chart" uri="{C3380CC4-5D6E-409C-BE32-E72D297353CC}">
              <c16:uniqueId val="{00000006-EC19-4FDB-94F8-20A7F46F055F}"/>
            </c:ext>
          </c:extLst>
        </c:ser>
        <c:ser>
          <c:idx val="7"/>
          <c:order val="7"/>
          <c:tx>
            <c:strRef>
              <c:f>Planilha1!$A$9</c:f>
              <c:strCache>
                <c:ptCount val="1"/>
                <c:pt idx="0">
                  <c:v>Ferro/Aço</c:v>
                </c:pt>
              </c:strCache>
            </c:strRef>
          </c:tx>
          <c:spPr>
            <a:solidFill>
              <a:schemeClr val="accent2">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#,##0</c:formatCode>
                <c:ptCount val="12"/>
                <c:pt idx="0">
                  <c:v>277533.12000000011</c:v>
                </c:pt>
                <c:pt idx="1">
                  <c:v>466802.47000000032</c:v>
                </c:pt>
                <c:pt idx="2">
                  <c:v>577913.27000000014</c:v>
                </c:pt>
                <c:pt idx="3">
                  <c:v>884774.44999999937</c:v>
                </c:pt>
                <c:pt idx="4">
                  <c:v>1529926.1900000002</c:v>
                </c:pt>
                <c:pt idx="5">
                  <c:v>1573440.3299999998</c:v>
                </c:pt>
                <c:pt idx="6">
                  <c:v>1449609.9799999997</c:v>
                </c:pt>
                <c:pt idx="7">
                  <c:v>1405408.0600000005</c:v>
                </c:pt>
                <c:pt idx="8">
                  <c:v>1279492.6500000001</c:v>
                </c:pt>
                <c:pt idx="9">
                  <c:v>1878867.5</c:v>
                </c:pt>
                <c:pt idx="10">
                  <c:v>1751756.06</c:v>
                </c:pt>
                <c:pt idx="11">
                  <c:v>1717723.1099999994</c:v>
                </c:pt>
              </c:numCache>
            </c:numRef>
          </c:val>
          <c:extLst>
            <c:ext xmlns:c16="http://schemas.microsoft.com/office/drawing/2014/chart" uri="{C3380CC4-5D6E-409C-BE32-E72D297353CC}">
              <c16:uniqueId val="{00000007-EC19-4FDB-94F8-20A7F46F055F}"/>
            </c:ext>
          </c:extLst>
        </c:ser>
        <c:ser>
          <c:idx val="8"/>
          <c:order val="8"/>
          <c:tx>
            <c:strRef>
              <c:f>Planilha1!$A$10</c:f>
              <c:strCache>
                <c:ptCount val="1"/>
                <c:pt idx="0">
                  <c:v>Pasta de Celulose</c:v>
                </c:pt>
              </c:strCache>
            </c:strRef>
          </c:tx>
          <c:spPr>
            <a:solidFill>
              <a:schemeClr val="bg1">
                <a:lumMod val="6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Planilha1!$B$10:$M$10</c:f>
              <c:numCache>
                <c:formatCode>#,##0</c:formatCode>
                <c:ptCount val="12"/>
                <c:pt idx="0">
                  <c:v>247593.1</c:v>
                </c:pt>
                <c:pt idx="1">
                  <c:v>251968.78000000003</c:v>
                </c:pt>
                <c:pt idx="2">
                  <c:v>314485.55</c:v>
                </c:pt>
                <c:pt idx="3">
                  <c:v>532901.14000000013</c:v>
                </c:pt>
                <c:pt idx="4">
                  <c:v>721103.80999999994</c:v>
                </c:pt>
                <c:pt idx="5">
                  <c:v>1300481.0599999991</c:v>
                </c:pt>
                <c:pt idx="6">
                  <c:v>1494383.2100000009</c:v>
                </c:pt>
                <c:pt idx="7">
                  <c:v>1374566.33</c:v>
                </c:pt>
                <c:pt idx="8">
                  <c:v>1556612.38</c:v>
                </c:pt>
                <c:pt idx="9">
                  <c:v>1540291.7399999998</c:v>
                </c:pt>
                <c:pt idx="10">
                  <c:v>1677773.22</c:v>
                </c:pt>
                <c:pt idx="11">
                  <c:v>1622891.1</c:v>
                </c:pt>
              </c:numCache>
            </c:numRef>
          </c:val>
          <c:extLst>
            <c:ext xmlns:c16="http://schemas.microsoft.com/office/drawing/2014/chart" uri="{C3380CC4-5D6E-409C-BE32-E72D297353CC}">
              <c16:uniqueId val="{00000008-EC19-4FDB-94F8-20A7F46F055F}"/>
            </c:ext>
          </c:extLst>
        </c:ser>
        <c:ser>
          <c:idx val="9"/>
          <c:order val="9"/>
          <c:tx>
            <c:strRef>
              <c:f>Planilha1!$A$11</c:f>
              <c:strCache>
                <c:ptCount val="1"/>
                <c:pt idx="0">
                  <c:v>Demais</c:v>
                </c:pt>
              </c:strCache>
            </c:strRef>
          </c:tx>
          <c:spPr>
            <a:solidFill>
              <a:schemeClr val="bg1">
                <a:lumMod val="9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Planilha1!$B$11:$M$11</c:f>
              <c:numCache>
                <c:formatCode>#,##0</c:formatCode>
                <c:ptCount val="12"/>
                <c:pt idx="0">
                  <c:v>13858324.990000011</c:v>
                </c:pt>
                <c:pt idx="1">
                  <c:v>15366773.789999982</c:v>
                </c:pt>
                <c:pt idx="2">
                  <c:v>14648770.250000011</c:v>
                </c:pt>
                <c:pt idx="3">
                  <c:v>15742024.301999984</c:v>
                </c:pt>
                <c:pt idx="4">
                  <c:v>17537985.710000012</c:v>
                </c:pt>
                <c:pt idx="5">
                  <c:v>19237383.250000007</c:v>
                </c:pt>
                <c:pt idx="6">
                  <c:v>20090386.089999989</c:v>
                </c:pt>
                <c:pt idx="7">
                  <c:v>21837980.349999979</c:v>
                </c:pt>
                <c:pt idx="8">
                  <c:v>21782372.979999978</c:v>
                </c:pt>
                <c:pt idx="9">
                  <c:v>18282136.509999998</c:v>
                </c:pt>
                <c:pt idx="10">
                  <c:v>19801898.60000002</c:v>
                </c:pt>
                <c:pt idx="11">
                  <c:v>21437423.260000009</c:v>
                </c:pt>
              </c:numCache>
            </c:numRef>
          </c:val>
          <c:extLst>
            <c:ext xmlns:c16="http://schemas.microsoft.com/office/drawing/2014/chart" uri="{C3380CC4-5D6E-409C-BE32-E72D297353CC}">
              <c16:uniqueId val="{00000009-EC19-4FDB-94F8-20A7F46F055F}"/>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majorUnit val="10000000"/>
        <c:dispUnits>
          <c:builtInUnit val="millions"/>
          <c:dispUnitsLbl>
            <c:layout>
              <c:manualLayout>
                <c:xMode val="edge"/>
                <c:yMode val="edge"/>
                <c:x val="1.1164274322169059E-2"/>
                <c:y val="5.4380749135330045E-2"/>
              </c:manualLayout>
            </c:layout>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dirty="0" err="1"/>
                    <a:t>Mton</a:t>
                  </a:r>
                  <a:endParaRPr lang="en-US" sz="1050" dirty="0"/>
                </a:p>
              </c:rich>
            </c:tx>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9591550927574"/>
          <c:y val="0.12040652239404499"/>
          <c:w val="0.8365416081449969"/>
          <c:h val="0.66998286205651336"/>
        </c:manualLayout>
      </c:layout>
      <c:barChart>
        <c:barDir val="col"/>
        <c:grouping val="stacked"/>
        <c:varyColors val="0"/>
        <c:ser>
          <c:idx val="0"/>
          <c:order val="0"/>
          <c:tx>
            <c:strRef>
              <c:f>Planilha1!$A$2</c:f>
              <c:strCache>
                <c:ptCount val="1"/>
                <c:pt idx="0">
                  <c:v>Plásticos</c:v>
                </c:pt>
              </c:strCache>
            </c:strRef>
          </c:tx>
          <c:spPr>
            <a:solidFill>
              <a:schemeClr val="tx2">
                <a:lumMod val="90000"/>
                <a:lumOff val="1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3055716</c:v>
                </c:pt>
                <c:pt idx="1">
                  <c:v>3294169</c:v>
                </c:pt>
                <c:pt idx="2">
                  <c:v>3340327</c:v>
                </c:pt>
                <c:pt idx="3">
                  <c:v>3985952</c:v>
                </c:pt>
                <c:pt idx="4">
                  <c:v>3782235</c:v>
                </c:pt>
                <c:pt idx="5">
                  <c:v>3192061</c:v>
                </c:pt>
                <c:pt idx="6">
                  <c:v>3198968</c:v>
                </c:pt>
                <c:pt idx="7">
                  <c:v>3240612</c:v>
                </c:pt>
                <c:pt idx="8">
                  <c:v>3480217</c:v>
                </c:pt>
                <c:pt idx="9">
                  <c:v>3873842</c:v>
                </c:pt>
                <c:pt idx="10">
                  <c:v>3872033</c:v>
                </c:pt>
                <c:pt idx="11">
                  <c:v>4649102</c:v>
                </c:pt>
              </c:numCache>
            </c:numRef>
          </c:val>
          <c:extLst>
            <c:ext xmlns:c16="http://schemas.microsoft.com/office/drawing/2014/chart" uri="{C3380CC4-5D6E-409C-BE32-E72D297353CC}">
              <c16:uniqueId val="{00000000-A10E-4D22-BC29-967064F01B2E}"/>
            </c:ext>
          </c:extLst>
        </c:ser>
        <c:ser>
          <c:idx val="1"/>
          <c:order val="1"/>
          <c:tx>
            <c:strRef>
              <c:f>Planilha1!$A$3</c:f>
              <c:strCache>
                <c:ptCount val="1"/>
                <c:pt idx="0">
                  <c:v>Químicos</c:v>
                </c:pt>
              </c:strCache>
            </c:strRef>
          </c:tx>
          <c:spPr>
            <a:solidFill>
              <a:schemeClr val="tx2">
                <a:lumMod val="75000"/>
                <a:lumOff val="2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3847177</c:v>
                </c:pt>
                <c:pt idx="1">
                  <c:v>3742210</c:v>
                </c:pt>
                <c:pt idx="2">
                  <c:v>3897503</c:v>
                </c:pt>
                <c:pt idx="3">
                  <c:v>4477372</c:v>
                </c:pt>
                <c:pt idx="4">
                  <c:v>3523620</c:v>
                </c:pt>
                <c:pt idx="5">
                  <c:v>3493906</c:v>
                </c:pt>
                <c:pt idx="6">
                  <c:v>3697413</c:v>
                </c:pt>
                <c:pt idx="7">
                  <c:v>3696834</c:v>
                </c:pt>
                <c:pt idx="8">
                  <c:v>3757055</c:v>
                </c:pt>
                <c:pt idx="9">
                  <c:v>4055380</c:v>
                </c:pt>
                <c:pt idx="10">
                  <c:v>4329005</c:v>
                </c:pt>
                <c:pt idx="11">
                  <c:v>4870530</c:v>
                </c:pt>
              </c:numCache>
            </c:numRef>
          </c:val>
          <c:extLst>
            <c:ext xmlns:c16="http://schemas.microsoft.com/office/drawing/2014/chart" uri="{C3380CC4-5D6E-409C-BE32-E72D297353CC}">
              <c16:uniqueId val="{00000001-A10E-4D22-BC29-967064F01B2E}"/>
            </c:ext>
          </c:extLst>
        </c:ser>
        <c:ser>
          <c:idx val="2"/>
          <c:order val="2"/>
          <c:tx>
            <c:strRef>
              <c:f>Planilha1!$A$4</c:f>
              <c:strCache>
                <c:ptCount val="1"/>
                <c:pt idx="0">
                  <c:v>Ferro/Aço</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1293486</c:v>
                </c:pt>
                <c:pt idx="1">
                  <c:v>1768902</c:v>
                </c:pt>
                <c:pt idx="2">
                  <c:v>1552990</c:v>
                </c:pt>
                <c:pt idx="3">
                  <c:v>1891702</c:v>
                </c:pt>
                <c:pt idx="4">
                  <c:v>2540432</c:v>
                </c:pt>
                <c:pt idx="5">
                  <c:v>2023972</c:v>
                </c:pt>
                <c:pt idx="6">
                  <c:v>1531534</c:v>
                </c:pt>
                <c:pt idx="7">
                  <c:v>1747486</c:v>
                </c:pt>
                <c:pt idx="8">
                  <c:v>1728472</c:v>
                </c:pt>
                <c:pt idx="9">
                  <c:v>1879080</c:v>
                </c:pt>
                <c:pt idx="10">
                  <c:v>1737262</c:v>
                </c:pt>
                <c:pt idx="11">
                  <c:v>2414416</c:v>
                </c:pt>
              </c:numCache>
            </c:numRef>
          </c:val>
          <c:extLst>
            <c:ext xmlns:c16="http://schemas.microsoft.com/office/drawing/2014/chart" uri="{C3380CC4-5D6E-409C-BE32-E72D297353CC}">
              <c16:uniqueId val="{00000002-A10E-4D22-BC29-967064F01B2E}"/>
            </c:ext>
          </c:extLst>
        </c:ser>
        <c:ser>
          <c:idx val="3"/>
          <c:order val="3"/>
          <c:tx>
            <c:strRef>
              <c:f>Planilha1!$A$5</c:f>
              <c:strCache>
                <c:ptCount val="1"/>
                <c:pt idx="0">
                  <c:v>Máquinas e Eq.</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#,##0</c:formatCode>
                <c:ptCount val="12"/>
                <c:pt idx="0">
                  <c:v>1314444</c:v>
                </c:pt>
                <c:pt idx="1">
                  <c:v>1494491</c:v>
                </c:pt>
                <c:pt idx="2">
                  <c:v>1551344</c:v>
                </c:pt>
                <c:pt idx="3">
                  <c:v>1789555</c:v>
                </c:pt>
                <c:pt idx="4">
                  <c:v>1780239</c:v>
                </c:pt>
                <c:pt idx="5">
                  <c:v>1187085</c:v>
                </c:pt>
                <c:pt idx="6">
                  <c:v>931083</c:v>
                </c:pt>
                <c:pt idx="7">
                  <c:v>1092717</c:v>
                </c:pt>
                <c:pt idx="8">
                  <c:v>1203423</c:v>
                </c:pt>
                <c:pt idx="9">
                  <c:v>1632885</c:v>
                </c:pt>
                <c:pt idx="10">
                  <c:v>1626238</c:v>
                </c:pt>
                <c:pt idx="11">
                  <c:v>2431885</c:v>
                </c:pt>
              </c:numCache>
            </c:numRef>
          </c:val>
          <c:extLst>
            <c:ext xmlns:c16="http://schemas.microsoft.com/office/drawing/2014/chart" uri="{C3380CC4-5D6E-409C-BE32-E72D297353CC}">
              <c16:uniqueId val="{00000003-A10E-4D22-BC29-967064F01B2E}"/>
            </c:ext>
          </c:extLst>
        </c:ser>
        <c:ser>
          <c:idx val="4"/>
          <c:order val="4"/>
          <c:tx>
            <c:strRef>
              <c:f>Planilha1!$A$6</c:f>
              <c:strCache>
                <c:ptCount val="1"/>
                <c:pt idx="0">
                  <c:v>Fibras, Fios, Tecidos</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#,##0</c:formatCode>
                <c:ptCount val="12"/>
                <c:pt idx="0">
                  <c:v>896356</c:v>
                </c:pt>
                <c:pt idx="1">
                  <c:v>1142043</c:v>
                </c:pt>
                <c:pt idx="2">
                  <c:v>1009059</c:v>
                </c:pt>
                <c:pt idx="3">
                  <c:v>1356975</c:v>
                </c:pt>
                <c:pt idx="4">
                  <c:v>1534171</c:v>
                </c:pt>
                <c:pt idx="5">
                  <c:v>1200830</c:v>
                </c:pt>
                <c:pt idx="6">
                  <c:v>1197402</c:v>
                </c:pt>
                <c:pt idx="7">
                  <c:v>1347252</c:v>
                </c:pt>
                <c:pt idx="8">
                  <c:v>1400145</c:v>
                </c:pt>
                <c:pt idx="9">
                  <c:v>1492708</c:v>
                </c:pt>
                <c:pt idx="10">
                  <c:v>1334369</c:v>
                </c:pt>
                <c:pt idx="11">
                  <c:v>1763221</c:v>
                </c:pt>
              </c:numCache>
            </c:numRef>
          </c:val>
          <c:extLst>
            <c:ext xmlns:c16="http://schemas.microsoft.com/office/drawing/2014/chart" uri="{C3380CC4-5D6E-409C-BE32-E72D297353CC}">
              <c16:uniqueId val="{00000004-A10E-4D22-BC29-967064F01B2E}"/>
            </c:ext>
          </c:extLst>
        </c:ser>
        <c:ser>
          <c:idx val="5"/>
          <c:order val="5"/>
          <c:tx>
            <c:strRef>
              <c:f>Planilha1!$A$7</c:f>
              <c:strCache>
                <c:ptCount val="1"/>
                <c:pt idx="0">
                  <c:v>Reatores, Caldeiras, Máquinas</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#,##0</c:formatCode>
                <c:ptCount val="12"/>
                <c:pt idx="0">
                  <c:v>933551</c:v>
                </c:pt>
                <c:pt idx="1">
                  <c:v>1151929</c:v>
                </c:pt>
                <c:pt idx="2">
                  <c:v>868890</c:v>
                </c:pt>
                <c:pt idx="3">
                  <c:v>1277583</c:v>
                </c:pt>
                <c:pt idx="4">
                  <c:v>1818413</c:v>
                </c:pt>
                <c:pt idx="5">
                  <c:v>1231734</c:v>
                </c:pt>
                <c:pt idx="6">
                  <c:v>872417</c:v>
                </c:pt>
                <c:pt idx="7">
                  <c:v>1024897</c:v>
                </c:pt>
                <c:pt idx="8">
                  <c:v>1198436</c:v>
                </c:pt>
                <c:pt idx="9">
                  <c:v>1345822</c:v>
                </c:pt>
                <c:pt idx="10">
                  <c:v>1250477</c:v>
                </c:pt>
                <c:pt idx="11">
                  <c:v>1760927</c:v>
                </c:pt>
              </c:numCache>
            </c:numRef>
          </c:val>
          <c:extLst>
            <c:ext xmlns:c16="http://schemas.microsoft.com/office/drawing/2014/chart" uri="{C3380CC4-5D6E-409C-BE32-E72D297353CC}">
              <c16:uniqueId val="{00000005-A10E-4D22-BC29-967064F01B2E}"/>
            </c:ext>
          </c:extLst>
        </c:ser>
        <c:ser>
          <c:idx val="6"/>
          <c:order val="6"/>
          <c:tx>
            <c:strRef>
              <c:f>Planilha1!$A$8</c:f>
              <c:strCache>
                <c:ptCount val="1"/>
                <c:pt idx="0">
                  <c:v>Cargas Diversas</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#,##0</c:formatCode>
                <c:ptCount val="12"/>
                <c:pt idx="0">
                  <c:v>2096920</c:v>
                </c:pt>
                <c:pt idx="1">
                  <c:v>2806122</c:v>
                </c:pt>
                <c:pt idx="2">
                  <c:v>3605385</c:v>
                </c:pt>
                <c:pt idx="3">
                  <c:v>1512060</c:v>
                </c:pt>
                <c:pt idx="4">
                  <c:v>748908</c:v>
                </c:pt>
                <c:pt idx="5">
                  <c:v>743368</c:v>
                </c:pt>
                <c:pt idx="6">
                  <c:v>436186</c:v>
                </c:pt>
                <c:pt idx="7">
                  <c:v>708017</c:v>
                </c:pt>
              </c:numCache>
            </c:numRef>
          </c:val>
          <c:extLst>
            <c:ext xmlns:c16="http://schemas.microsoft.com/office/drawing/2014/chart" uri="{C3380CC4-5D6E-409C-BE32-E72D297353CC}">
              <c16:uniqueId val="{00000006-A10E-4D22-BC29-967064F01B2E}"/>
            </c:ext>
          </c:extLst>
        </c:ser>
        <c:ser>
          <c:idx val="7"/>
          <c:order val="7"/>
          <c:tx>
            <c:strRef>
              <c:f>Planilha1!$A$9</c:f>
              <c:strCache>
                <c:ptCount val="1"/>
                <c:pt idx="0">
                  <c:v>Borracha</c:v>
                </c:pt>
              </c:strCache>
            </c:strRef>
          </c:tx>
          <c:spPr>
            <a:solidFill>
              <a:schemeClr val="accent2">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#,##0</c:formatCode>
                <c:ptCount val="12"/>
                <c:pt idx="0">
                  <c:v>741293</c:v>
                </c:pt>
                <c:pt idx="1">
                  <c:v>884547</c:v>
                </c:pt>
                <c:pt idx="2">
                  <c:v>756224</c:v>
                </c:pt>
                <c:pt idx="3">
                  <c:v>1251191</c:v>
                </c:pt>
                <c:pt idx="4">
                  <c:v>1184183</c:v>
                </c:pt>
                <c:pt idx="5">
                  <c:v>947905</c:v>
                </c:pt>
                <c:pt idx="6">
                  <c:v>911012</c:v>
                </c:pt>
                <c:pt idx="7">
                  <c:v>979096</c:v>
                </c:pt>
                <c:pt idx="8">
                  <c:v>988205</c:v>
                </c:pt>
                <c:pt idx="9">
                  <c:v>1105070</c:v>
                </c:pt>
                <c:pt idx="10">
                  <c:v>989290</c:v>
                </c:pt>
                <c:pt idx="11">
                  <c:v>1436045</c:v>
                </c:pt>
              </c:numCache>
            </c:numRef>
          </c:val>
          <c:extLst>
            <c:ext xmlns:c16="http://schemas.microsoft.com/office/drawing/2014/chart" uri="{C3380CC4-5D6E-409C-BE32-E72D297353CC}">
              <c16:uniqueId val="{00000007-A10E-4D22-BC29-967064F01B2E}"/>
            </c:ext>
          </c:extLst>
        </c:ser>
        <c:ser>
          <c:idx val="8"/>
          <c:order val="8"/>
          <c:tx>
            <c:strRef>
              <c:f>Planilha1!$A$10</c:f>
              <c:strCache>
                <c:ptCount val="1"/>
                <c:pt idx="0">
                  <c:v>Adubos (Fertilizantes)</c:v>
                </c:pt>
              </c:strCache>
            </c:strRef>
          </c:tx>
          <c:spPr>
            <a:solidFill>
              <a:schemeClr val="bg1">
                <a:lumMod val="6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Planilha1!$B$10:$M$10</c:f>
              <c:numCache>
                <c:formatCode>#,##0</c:formatCode>
                <c:ptCount val="12"/>
                <c:pt idx="0">
                  <c:v>187534</c:v>
                </c:pt>
                <c:pt idx="1">
                  <c:v>244677</c:v>
                </c:pt>
                <c:pt idx="2">
                  <c:v>277178</c:v>
                </c:pt>
                <c:pt idx="3">
                  <c:v>418870</c:v>
                </c:pt>
                <c:pt idx="4">
                  <c:v>578056</c:v>
                </c:pt>
                <c:pt idx="5">
                  <c:v>513299</c:v>
                </c:pt>
                <c:pt idx="6">
                  <c:v>656979</c:v>
                </c:pt>
                <c:pt idx="7">
                  <c:v>673994</c:v>
                </c:pt>
                <c:pt idx="8">
                  <c:v>871882</c:v>
                </c:pt>
                <c:pt idx="9">
                  <c:v>901642</c:v>
                </c:pt>
                <c:pt idx="10">
                  <c:v>1042435</c:v>
                </c:pt>
                <c:pt idx="11">
                  <c:v>963420</c:v>
                </c:pt>
              </c:numCache>
            </c:numRef>
          </c:val>
          <c:extLst>
            <c:ext xmlns:c16="http://schemas.microsoft.com/office/drawing/2014/chart" uri="{C3380CC4-5D6E-409C-BE32-E72D297353CC}">
              <c16:uniqueId val="{00000008-A10E-4D22-BC29-967064F01B2E}"/>
            </c:ext>
          </c:extLst>
        </c:ser>
        <c:ser>
          <c:idx val="9"/>
          <c:order val="9"/>
          <c:tx>
            <c:strRef>
              <c:f>Planilha1!$A$11</c:f>
              <c:strCache>
                <c:ptCount val="1"/>
                <c:pt idx="0">
                  <c:v>Demais</c:v>
                </c:pt>
              </c:strCache>
            </c:strRef>
          </c:tx>
          <c:spPr>
            <a:solidFill>
              <a:schemeClr val="bg1">
                <a:lumMod val="9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Planilha1!$B$11:$M$11</c:f>
              <c:numCache>
                <c:formatCode>#,##0</c:formatCode>
                <c:ptCount val="12"/>
                <c:pt idx="0">
                  <c:v>9385773</c:v>
                </c:pt>
                <c:pt idx="1">
                  <c:v>10639885</c:v>
                </c:pt>
                <c:pt idx="2">
                  <c:v>9778557</c:v>
                </c:pt>
                <c:pt idx="3">
                  <c:v>12953533</c:v>
                </c:pt>
                <c:pt idx="4">
                  <c:v>13148453</c:v>
                </c:pt>
                <c:pt idx="5">
                  <c:v>11224245</c:v>
                </c:pt>
                <c:pt idx="6">
                  <c:v>9741702</c:v>
                </c:pt>
                <c:pt idx="7">
                  <c:v>11009102</c:v>
                </c:pt>
                <c:pt idx="8">
                  <c:v>11768753</c:v>
                </c:pt>
                <c:pt idx="9">
                  <c:v>10820876</c:v>
                </c:pt>
                <c:pt idx="10">
                  <c:v>10674360</c:v>
                </c:pt>
                <c:pt idx="11">
                  <c:v>12073344</c:v>
                </c:pt>
              </c:numCache>
            </c:numRef>
          </c:val>
          <c:extLst>
            <c:ext xmlns:c16="http://schemas.microsoft.com/office/drawing/2014/chart" uri="{C3380CC4-5D6E-409C-BE32-E72D297353CC}">
              <c16:uniqueId val="{00000009-A10E-4D22-BC29-967064F01B2E}"/>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majorUnit val="10000000"/>
        <c:dispUnits>
          <c:builtInUnit val="millions"/>
          <c:dispUnitsLbl>
            <c:layout>
              <c:manualLayout>
                <c:xMode val="edge"/>
                <c:yMode val="edge"/>
                <c:x val="1.1164274322169059E-2"/>
                <c:y val="5.4380749135330045E-2"/>
              </c:manualLayout>
            </c:layout>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dirty="0" err="1"/>
                    <a:t>Mton</a:t>
                  </a:r>
                  <a:endParaRPr lang="en-US" sz="1050" dirty="0"/>
                </a:p>
              </c:rich>
            </c:tx>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22927689594356"/>
          <c:y val="4.7008547008547008E-2"/>
          <c:w val="0.39642684149459856"/>
          <c:h val="0.90598290598290598"/>
        </c:manualLayout>
      </c:layout>
      <c:barChart>
        <c:barDir val="col"/>
        <c:grouping val="percentStacked"/>
        <c:varyColors val="0"/>
        <c:ser>
          <c:idx val="0"/>
          <c:order val="0"/>
          <c:tx>
            <c:strRef>
              <c:f>Planilha1!$A$2</c:f>
              <c:strCache>
                <c:ptCount val="1"/>
                <c:pt idx="0">
                  <c:v>São Paulo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Planilha1!$B$2</c:f>
              <c:numCache>
                <c:formatCode>0%</c:formatCode>
                <c:ptCount val="1"/>
                <c:pt idx="0">
                  <c:v>0.40704295564357451</c:v>
                </c:pt>
              </c:numCache>
            </c:numRef>
          </c:val>
          <c:extLst>
            <c:ext xmlns:c16="http://schemas.microsoft.com/office/drawing/2014/chart" uri="{C3380CC4-5D6E-409C-BE32-E72D297353CC}">
              <c16:uniqueId val="{00000000-2D7D-4589-83E5-5FA4798B494C}"/>
            </c:ext>
          </c:extLst>
        </c:ser>
        <c:ser>
          <c:idx val="1"/>
          <c:order val="1"/>
          <c:tx>
            <c:strRef>
              <c:f>Planilha1!$A$3</c:f>
              <c:strCache>
                <c:ptCount val="1"/>
                <c:pt idx="0">
                  <c:v>Santa Catarina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Planilha1!$B$3</c:f>
              <c:numCache>
                <c:formatCode>0%</c:formatCode>
                <c:ptCount val="1"/>
                <c:pt idx="0">
                  <c:v>0.25066925575264554</c:v>
                </c:pt>
              </c:numCache>
            </c:numRef>
          </c:val>
          <c:extLst>
            <c:ext xmlns:c16="http://schemas.microsoft.com/office/drawing/2014/chart" uri="{C3380CC4-5D6E-409C-BE32-E72D297353CC}">
              <c16:uniqueId val="{00000003-2D7D-4589-83E5-5FA4798B494C}"/>
            </c:ext>
          </c:extLst>
        </c:ser>
        <c:ser>
          <c:idx val="2"/>
          <c:order val="2"/>
          <c:tx>
            <c:strRef>
              <c:f>Planilha1!$A$4</c:f>
              <c:strCache>
                <c:ptCount val="1"/>
                <c:pt idx="0">
                  <c:v>Paraná</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Planilha1!$B$4</c:f>
              <c:numCache>
                <c:formatCode>0%</c:formatCode>
                <c:ptCount val="1"/>
                <c:pt idx="0">
                  <c:v>0.1092077463150492</c:v>
                </c:pt>
              </c:numCache>
            </c:numRef>
          </c:val>
          <c:extLst>
            <c:ext xmlns:c16="http://schemas.microsoft.com/office/drawing/2014/chart" uri="{C3380CC4-5D6E-409C-BE32-E72D297353CC}">
              <c16:uniqueId val="{00000004-2D7D-4589-83E5-5FA4798B494C}"/>
            </c:ext>
          </c:extLst>
        </c:ser>
        <c:ser>
          <c:idx val="3"/>
          <c:order val="3"/>
          <c:tx>
            <c:strRef>
              <c:f>Planilha1!$A$5</c:f>
              <c:strCache>
                <c:ptCount val="1"/>
                <c:pt idx="0">
                  <c:v>Rio Grande do Sul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Planilha1!$B$5</c:f>
              <c:numCache>
                <c:formatCode>0%</c:formatCode>
                <c:ptCount val="1"/>
                <c:pt idx="0">
                  <c:v>5.9713243111733559E-2</c:v>
                </c:pt>
              </c:numCache>
            </c:numRef>
          </c:val>
          <c:extLst>
            <c:ext xmlns:c16="http://schemas.microsoft.com/office/drawing/2014/chart" uri="{C3380CC4-5D6E-409C-BE32-E72D297353CC}">
              <c16:uniqueId val="{00000005-2D7D-4589-83E5-5FA4798B494C}"/>
            </c:ext>
          </c:extLst>
        </c:ser>
        <c:ser>
          <c:idx val="4"/>
          <c:order val="4"/>
          <c:tx>
            <c:strRef>
              <c:f>Planilha1!$A$6</c:f>
              <c:strCache>
                <c:ptCount val="1"/>
                <c:pt idx="0">
                  <c:v>Rio de Janeiro</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Planilha1!$B$6</c:f>
              <c:numCache>
                <c:formatCode>0%</c:formatCode>
                <c:ptCount val="1"/>
                <c:pt idx="0">
                  <c:v>7.405141400764996E-2</c:v>
                </c:pt>
              </c:numCache>
            </c:numRef>
          </c:val>
          <c:extLst>
            <c:ext xmlns:c16="http://schemas.microsoft.com/office/drawing/2014/chart" uri="{C3380CC4-5D6E-409C-BE32-E72D297353CC}">
              <c16:uniqueId val="{00000006-2D7D-4589-83E5-5FA4798B494C}"/>
            </c:ext>
          </c:extLst>
        </c:ser>
        <c:ser>
          <c:idx val="5"/>
          <c:order val="5"/>
          <c:tx>
            <c:strRef>
              <c:f>Planilha1!$A$7</c:f>
              <c:strCache>
                <c:ptCount val="1"/>
                <c:pt idx="0">
                  <c:v>Demais</c:v>
                </c:pt>
              </c:strCache>
            </c:strRef>
          </c:tx>
          <c:spPr>
            <a:solidFill>
              <a:schemeClr val="bg1">
                <a:lumMod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c:f>
              <c:strCache>
                <c:ptCount val="1"/>
                <c:pt idx="0">
                  <c:v>Série 1</c:v>
                </c:pt>
              </c:strCache>
            </c:strRef>
          </c:cat>
          <c:val>
            <c:numRef>
              <c:f>Planilha1!$B$7</c:f>
              <c:numCache>
                <c:formatCode>0%</c:formatCode>
                <c:ptCount val="1"/>
                <c:pt idx="0">
                  <c:v>9.9315385169347292E-2</c:v>
                </c:pt>
              </c:numCache>
            </c:numRef>
          </c:val>
          <c:extLst>
            <c:ext xmlns:c16="http://schemas.microsoft.com/office/drawing/2014/chart" uri="{C3380CC4-5D6E-409C-BE32-E72D297353CC}">
              <c16:uniqueId val="{00000007-2D7D-4589-83E5-5FA4798B494C}"/>
            </c:ext>
          </c:extLst>
        </c:ser>
        <c:dLbls>
          <c:dLblPos val="ctr"/>
          <c:showLegendKey val="0"/>
          <c:showVal val="1"/>
          <c:showCatName val="0"/>
          <c:showSerName val="0"/>
          <c:showPercent val="0"/>
          <c:showBubbleSize val="0"/>
        </c:dLbls>
        <c:gapWidth val="150"/>
        <c:overlap val="100"/>
        <c:axId val="1676347328"/>
        <c:axId val="1676349824"/>
      </c:barChart>
      <c:catAx>
        <c:axId val="1676347328"/>
        <c:scaling>
          <c:orientation val="minMax"/>
        </c:scaling>
        <c:delete val="1"/>
        <c:axPos val="b"/>
        <c:numFmt formatCode="General" sourceLinked="1"/>
        <c:majorTickMark val="none"/>
        <c:minorTickMark val="none"/>
        <c:tickLblPos val="nextTo"/>
        <c:crossAx val="1676349824"/>
        <c:crosses val="autoZero"/>
        <c:auto val="1"/>
        <c:lblAlgn val="ctr"/>
        <c:lblOffset val="100"/>
        <c:noMultiLvlLbl val="0"/>
      </c:catAx>
      <c:valAx>
        <c:axId val="1676349824"/>
        <c:scaling>
          <c:orientation val="minMax"/>
        </c:scaling>
        <c:delete val="1"/>
        <c:axPos val="l"/>
        <c:numFmt formatCode="0%" sourceLinked="1"/>
        <c:majorTickMark val="none"/>
        <c:minorTickMark val="none"/>
        <c:tickLblPos val="nextTo"/>
        <c:crossAx val="1676347328"/>
        <c:crosses val="autoZero"/>
        <c:crossBetween val="between"/>
      </c:valAx>
      <c:spPr>
        <a:noFill/>
        <a:ln>
          <a:noFill/>
        </a:ln>
        <a:effectLst/>
      </c:spPr>
    </c:plotArea>
    <c:legend>
      <c:legendPos val="r"/>
      <c:layout>
        <c:manualLayout>
          <c:xMode val="edge"/>
          <c:yMode val="edge"/>
          <c:x val="0.44110633898035473"/>
          <c:y val="8.2039168180900471E-2"/>
          <c:w val="0.53028115803706355"/>
          <c:h val="0.8359216636381990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pt-BR" sz="1200" dirty="0"/>
              <a:t>Produção</a:t>
            </a:r>
            <a:r>
              <a:rPr lang="pt-BR" sz="1200" baseline="0" dirty="0"/>
              <a:t> vs. Consumo de derivados de petróleo</a:t>
            </a:r>
            <a:endParaRPr lang="pt-BR" sz="1200" dirty="0"/>
          </a:p>
        </c:rich>
      </c:tx>
      <c:layout>
        <c:manualLayout>
          <c:xMode val="edge"/>
          <c:yMode val="edge"/>
          <c:x val="0.3677838935906243"/>
          <c:y val="2.788685746535770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0.13081657050764464"/>
          <c:y val="0.14058094116188233"/>
          <c:w val="0.84451984336220187"/>
          <c:h val="0.56277494764670066"/>
        </c:manualLayout>
      </c:layout>
      <c:barChart>
        <c:barDir val="col"/>
        <c:grouping val="clustered"/>
        <c:varyColors val="0"/>
        <c:ser>
          <c:idx val="0"/>
          <c:order val="0"/>
          <c:tx>
            <c:strRef>
              <c:f>Planilha1!$A$2</c:f>
              <c:strCache>
                <c:ptCount val="1"/>
                <c:pt idx="0">
                  <c:v>Produção</c:v>
                </c:pt>
              </c:strCache>
            </c:strRef>
          </c:tx>
          <c:spPr>
            <a:solidFill>
              <a:schemeClr val="bg1">
                <a:lumMod val="6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106850753.2521362</c:v>
                </c:pt>
                <c:pt idx="1">
                  <c:v>111491581.38039061</c:v>
                </c:pt>
                <c:pt idx="2">
                  <c:v>117293539.20968708</c:v>
                </c:pt>
                <c:pt idx="3">
                  <c:v>123905342.4533667</c:v>
                </c:pt>
                <c:pt idx="4">
                  <c:v>126465942.23876634</c:v>
                </c:pt>
                <c:pt idx="5">
                  <c:v>118450734.4217544</c:v>
                </c:pt>
                <c:pt idx="6">
                  <c:v>110874489.82260373</c:v>
                </c:pt>
                <c:pt idx="7">
                  <c:v>106015576.69880988</c:v>
                </c:pt>
                <c:pt idx="8">
                  <c:v>104402385.98498563</c:v>
                </c:pt>
                <c:pt idx="9">
                  <c:v>104486653.09162214</c:v>
                </c:pt>
                <c:pt idx="10">
                  <c:v>107815739.64344889</c:v>
                </c:pt>
                <c:pt idx="11">
                  <c:v>110901155.41249174</c:v>
                </c:pt>
              </c:numCache>
            </c:numRef>
          </c:val>
          <c:extLst>
            <c:ext xmlns:c16="http://schemas.microsoft.com/office/drawing/2014/chart" uri="{C3380CC4-5D6E-409C-BE32-E72D297353CC}">
              <c16:uniqueId val="{00000000-31CF-4706-B48B-F44C6343FB24}"/>
            </c:ext>
          </c:extLst>
        </c:ser>
        <c:dLbls>
          <c:showLegendKey val="0"/>
          <c:showVal val="0"/>
          <c:showCatName val="0"/>
          <c:showSerName val="0"/>
          <c:showPercent val="0"/>
          <c:showBubbleSize val="0"/>
        </c:dLbls>
        <c:gapWidth val="70"/>
        <c:axId val="1699017903"/>
        <c:axId val="1699023311"/>
      </c:barChart>
      <c:lineChart>
        <c:grouping val="standard"/>
        <c:varyColors val="0"/>
        <c:ser>
          <c:idx val="1"/>
          <c:order val="1"/>
          <c:tx>
            <c:strRef>
              <c:f>Planilha1!$A$3</c:f>
              <c:strCache>
                <c:ptCount val="1"/>
                <c:pt idx="0">
                  <c:v>Consumo</c:v>
                </c:pt>
              </c:strCache>
            </c:strRef>
          </c:tx>
          <c:spPr>
            <a:ln w="28575" cap="rnd">
              <a:solidFill>
                <a:schemeClr val="tx1">
                  <a:lumMod val="90000"/>
                  <a:lumOff val="10000"/>
                </a:schemeClr>
              </a:solidFill>
              <a:round/>
            </a:ln>
            <a:effectLst/>
          </c:spPr>
          <c:marker>
            <c:symbol val="none"/>
          </c:marker>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117951824.42739129</c:v>
                </c:pt>
                <c:pt idx="1">
                  <c:v>122233802.62937683</c:v>
                </c:pt>
                <c:pt idx="2">
                  <c:v>129688678.35960868</c:v>
                </c:pt>
                <c:pt idx="3">
                  <c:v>137331907.42415941</c:v>
                </c:pt>
                <c:pt idx="4">
                  <c:v>144582773.52021736</c:v>
                </c:pt>
                <c:pt idx="5">
                  <c:v>141816481.05089855</c:v>
                </c:pt>
                <c:pt idx="6">
                  <c:v>135441653.80592752</c:v>
                </c:pt>
                <c:pt idx="7">
                  <c:v>136087820.82373911</c:v>
                </c:pt>
                <c:pt idx="8">
                  <c:v>136156401.16947827</c:v>
                </c:pt>
                <c:pt idx="9">
                  <c:v>140135095.67269564</c:v>
                </c:pt>
                <c:pt idx="10">
                  <c:v>131768990.6436377</c:v>
                </c:pt>
                <c:pt idx="11">
                  <c:v>139506282.12501451</c:v>
                </c:pt>
              </c:numCache>
            </c:numRef>
          </c:val>
          <c:smooth val="0"/>
          <c:extLst>
            <c:ext xmlns:c16="http://schemas.microsoft.com/office/drawing/2014/chart" uri="{C3380CC4-5D6E-409C-BE32-E72D297353CC}">
              <c16:uniqueId val="{00000001-31CF-4706-B48B-F44C6343FB24}"/>
            </c:ext>
          </c:extLst>
        </c:ser>
        <c:dLbls>
          <c:showLegendKey val="0"/>
          <c:showVal val="0"/>
          <c:showCatName val="0"/>
          <c:showSerName val="0"/>
          <c:showPercent val="0"/>
          <c:showBubbleSize val="0"/>
        </c:dLbls>
        <c:marker val="1"/>
        <c:smooth val="0"/>
        <c:axId val="1699017903"/>
        <c:axId val="1699023311"/>
      </c:lineChart>
      <c:catAx>
        <c:axId val="1699017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699023311"/>
        <c:crosses val="autoZero"/>
        <c:auto val="1"/>
        <c:lblAlgn val="ctr"/>
        <c:lblOffset val="100"/>
        <c:noMultiLvlLbl val="0"/>
      </c:catAx>
      <c:valAx>
        <c:axId val="16990233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699017903"/>
        <c:crosses val="autoZero"/>
        <c:crossBetween val="between"/>
        <c:dispUnits>
          <c:builtInUnit val="millions"/>
          <c:dispUnitsLbl>
            <c:layout>
              <c:manualLayout>
                <c:xMode val="edge"/>
                <c:yMode val="edge"/>
                <c:x val="2.0179375759926513E-2"/>
                <c:y val="0.10908487816975634"/>
              </c:manualLayout>
            </c:layout>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aseline="0" dirty="0"/>
                    <a:t> </a:t>
                  </a:r>
                  <a:r>
                    <a:rPr lang="en-US" sz="1100" baseline="0" dirty="0" err="1"/>
                    <a:t>milhões</a:t>
                  </a:r>
                  <a:r>
                    <a:rPr lang="en-US" sz="1100" baseline="0" dirty="0"/>
                    <a:t> </a:t>
                  </a:r>
                  <a:r>
                    <a:rPr lang="en-US" sz="1100" dirty="0"/>
                    <a:t>m³</a:t>
                  </a:r>
                </a:p>
              </c:rich>
            </c:tx>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pt-BR" sz="1200" dirty="0"/>
              <a:t>Exportação e Importação de derivados de Petróleo</a:t>
            </a:r>
            <a:r>
              <a:rPr lang="pt-BR" sz="1200" baseline="0" dirty="0"/>
              <a:t> </a:t>
            </a:r>
            <a:r>
              <a:rPr lang="pt-BR" sz="1200" dirty="0"/>
              <a:t>no Brasil</a:t>
            </a:r>
          </a:p>
        </c:rich>
      </c:tx>
      <c:layout>
        <c:manualLayout>
          <c:xMode val="edge"/>
          <c:yMode val="edge"/>
          <c:x val="0.15940576946537366"/>
          <c:y val="5.1091202182404365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0.11559255746123057"/>
          <c:y val="0.14058094116188233"/>
          <c:w val="0.85974385640861595"/>
          <c:h val="0.60049910099820203"/>
        </c:manualLayout>
      </c:layout>
      <c:barChart>
        <c:barDir val="col"/>
        <c:grouping val="clustered"/>
        <c:varyColors val="0"/>
        <c:ser>
          <c:idx val="0"/>
          <c:order val="0"/>
          <c:tx>
            <c:strRef>
              <c:f>Planilha1!$A$2</c:f>
              <c:strCache>
                <c:ptCount val="1"/>
                <c:pt idx="0">
                  <c:v>Imp.</c:v>
                </c:pt>
              </c:strCache>
            </c:strRef>
          </c:tx>
          <c:spPr>
            <a:solidFill>
              <a:schemeClr val="accent1"/>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27375380.340187632</c:v>
                </c:pt>
                <c:pt idx="1">
                  <c:v>30314902.483915932</c:v>
                </c:pt>
                <c:pt idx="2">
                  <c:v>27177620.771250948</c:v>
                </c:pt>
                <c:pt idx="3">
                  <c:v>30619379.691958424</c:v>
                </c:pt>
                <c:pt idx="4">
                  <c:v>31278322.049580976</c:v>
                </c:pt>
                <c:pt idx="5">
                  <c:v>25724460.078695647</c:v>
                </c:pt>
                <c:pt idx="6">
                  <c:v>28325856.515253752</c:v>
                </c:pt>
                <c:pt idx="7">
                  <c:v>35727560.354063541</c:v>
                </c:pt>
                <c:pt idx="8">
                  <c:v>32756664.46421577</c:v>
                </c:pt>
                <c:pt idx="9">
                  <c:v>34188314.229221731</c:v>
                </c:pt>
                <c:pt idx="10">
                  <c:v>28264242.290228356</c:v>
                </c:pt>
                <c:pt idx="11">
                  <c:v>36034190.417217202</c:v>
                </c:pt>
              </c:numCache>
            </c:numRef>
          </c:val>
          <c:extLst>
            <c:ext xmlns:c16="http://schemas.microsoft.com/office/drawing/2014/chart" uri="{C3380CC4-5D6E-409C-BE32-E72D297353CC}">
              <c16:uniqueId val="{00000000-49B4-41BA-A7A3-3DA694B1F2EC}"/>
            </c:ext>
          </c:extLst>
        </c:ser>
        <c:ser>
          <c:idx val="1"/>
          <c:order val="1"/>
          <c:tx>
            <c:strRef>
              <c:f>Planilha1!$A$3</c:f>
              <c:strCache>
                <c:ptCount val="1"/>
                <c:pt idx="0">
                  <c:v>Exp.</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13782900.823370969</c:v>
                </c:pt>
                <c:pt idx="1">
                  <c:v>13522263.923400687</c:v>
                </c:pt>
                <c:pt idx="2">
                  <c:v>14896272.012253655</c:v>
                </c:pt>
                <c:pt idx="3">
                  <c:v>14072887.571415422</c:v>
                </c:pt>
                <c:pt idx="4">
                  <c:v>13910093.68927463</c:v>
                </c:pt>
                <c:pt idx="5">
                  <c:v>13482161.950510161</c:v>
                </c:pt>
                <c:pt idx="6">
                  <c:v>11837851.78204692</c:v>
                </c:pt>
                <c:pt idx="7">
                  <c:v>12448349.05550853</c:v>
                </c:pt>
                <c:pt idx="8">
                  <c:v>13340988.507484473</c:v>
                </c:pt>
                <c:pt idx="9">
                  <c:v>13685067.647614483</c:v>
                </c:pt>
                <c:pt idx="10">
                  <c:v>17780722.13376962</c:v>
                </c:pt>
                <c:pt idx="11">
                  <c:v>16396424.993008429</c:v>
                </c:pt>
              </c:numCache>
            </c:numRef>
          </c:val>
          <c:extLst>
            <c:ext xmlns:c16="http://schemas.microsoft.com/office/drawing/2014/chart" uri="{C3380CC4-5D6E-409C-BE32-E72D297353CC}">
              <c16:uniqueId val="{00000001-49B4-41BA-A7A3-3DA694B1F2EC}"/>
            </c:ext>
          </c:extLst>
        </c:ser>
        <c:dLbls>
          <c:showLegendKey val="0"/>
          <c:showVal val="0"/>
          <c:showCatName val="0"/>
          <c:showSerName val="0"/>
          <c:showPercent val="0"/>
          <c:showBubbleSize val="0"/>
        </c:dLbls>
        <c:gapWidth val="70"/>
        <c:axId val="1699017903"/>
        <c:axId val="1699023311"/>
      </c:barChart>
      <c:catAx>
        <c:axId val="1699017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699023311"/>
        <c:crosses val="autoZero"/>
        <c:auto val="1"/>
        <c:lblAlgn val="ctr"/>
        <c:lblOffset val="100"/>
        <c:noMultiLvlLbl val="0"/>
      </c:catAx>
      <c:valAx>
        <c:axId val="16990233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699017903"/>
        <c:crosses val="autoZero"/>
        <c:crossBetween val="between"/>
        <c:dispUnits>
          <c:builtInUnit val="millions"/>
          <c:dispUnitsLbl>
            <c:layout>
              <c:manualLayout>
                <c:xMode val="edge"/>
                <c:yMode val="edge"/>
                <c:x val="2.0179375759926513E-2"/>
                <c:y val="0.10908487816975634"/>
              </c:manualLayout>
            </c:layout>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err="1"/>
                    <a:t>milhões</a:t>
                  </a:r>
                  <a:r>
                    <a:rPr lang="en-US" sz="1100" dirty="0"/>
                    <a:t> m³</a:t>
                  </a:r>
                </a:p>
              </c:rich>
            </c:tx>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339401694875714E-2"/>
          <c:y val="5.3173568272118853E-2"/>
          <c:w val="0.6373759085047036"/>
          <c:h val="0.78687923268850657"/>
        </c:manualLayout>
      </c:layout>
      <c:barChart>
        <c:barDir val="col"/>
        <c:grouping val="stacked"/>
        <c:varyColors val="0"/>
        <c:ser>
          <c:idx val="0"/>
          <c:order val="0"/>
          <c:tx>
            <c:strRef>
              <c:f>Planilha1!$A$2</c:f>
              <c:strCache>
                <c:ptCount val="1"/>
                <c:pt idx="0">
                  <c:v>Rússia</c:v>
                </c:pt>
              </c:strCache>
            </c:strRef>
          </c:tx>
          <c:spPr>
            <a:solidFill>
              <a:schemeClr val="tx2">
                <a:lumMod val="90000"/>
                <a:lumOff val="1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3351149687</c:v>
                </c:pt>
                <c:pt idx="1">
                  <c:v>4807818464</c:v>
                </c:pt>
                <c:pt idx="2">
                  <c:v>4559925681</c:v>
                </c:pt>
                <c:pt idx="3">
                  <c:v>5072778462</c:v>
                </c:pt>
                <c:pt idx="4">
                  <c:v>5443976812</c:v>
                </c:pt>
                <c:pt idx="5">
                  <c:v>4164026780</c:v>
                </c:pt>
                <c:pt idx="6">
                  <c:v>4547700078</c:v>
                </c:pt>
                <c:pt idx="7">
                  <c:v>5992751428</c:v>
                </c:pt>
                <c:pt idx="8">
                  <c:v>7230768701</c:v>
                </c:pt>
                <c:pt idx="9">
                  <c:v>7797670789</c:v>
                </c:pt>
                <c:pt idx="10">
                  <c:v>7731015369</c:v>
                </c:pt>
                <c:pt idx="11">
                  <c:v>9452218315</c:v>
                </c:pt>
              </c:numCache>
            </c:numRef>
          </c:val>
          <c:extLst>
            <c:ext xmlns:c16="http://schemas.microsoft.com/office/drawing/2014/chart" uri="{C3380CC4-5D6E-409C-BE32-E72D297353CC}">
              <c16:uniqueId val="{00000000-871E-419C-90EB-5A9453ACCB17}"/>
            </c:ext>
          </c:extLst>
        </c:ser>
        <c:ser>
          <c:idx val="1"/>
          <c:order val="1"/>
          <c:tx>
            <c:strRef>
              <c:f>Planilha1!$A$3</c:f>
              <c:strCache>
                <c:ptCount val="1"/>
                <c:pt idx="0">
                  <c:v>Canadá</c:v>
                </c:pt>
              </c:strCache>
            </c:strRef>
          </c:tx>
          <c:spPr>
            <a:solidFill>
              <a:schemeClr val="tx2">
                <a:lumMod val="75000"/>
                <a:lumOff val="2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1743430993</c:v>
                </c:pt>
                <c:pt idx="1">
                  <c:v>2759597972</c:v>
                </c:pt>
                <c:pt idx="2">
                  <c:v>2195813682</c:v>
                </c:pt>
                <c:pt idx="3">
                  <c:v>2574597096</c:v>
                </c:pt>
                <c:pt idx="4">
                  <c:v>2462268264</c:v>
                </c:pt>
                <c:pt idx="5">
                  <c:v>2715274662</c:v>
                </c:pt>
                <c:pt idx="6">
                  <c:v>2759876066</c:v>
                </c:pt>
                <c:pt idx="7">
                  <c:v>2841759377</c:v>
                </c:pt>
                <c:pt idx="8">
                  <c:v>3474143542</c:v>
                </c:pt>
                <c:pt idx="9">
                  <c:v>3528470574</c:v>
                </c:pt>
                <c:pt idx="10">
                  <c:v>3810151417</c:v>
                </c:pt>
                <c:pt idx="11">
                  <c:v>4237757702</c:v>
                </c:pt>
              </c:numCache>
            </c:numRef>
          </c:val>
          <c:extLst>
            <c:ext xmlns:c16="http://schemas.microsoft.com/office/drawing/2014/chart" uri="{C3380CC4-5D6E-409C-BE32-E72D297353CC}">
              <c16:uniqueId val="{00000001-871E-419C-90EB-5A9453ACCB17}"/>
            </c:ext>
          </c:extLst>
        </c:ser>
        <c:ser>
          <c:idx val="2"/>
          <c:order val="2"/>
          <c:tx>
            <c:strRef>
              <c:f>Planilha1!$A$4</c:f>
              <c:strCache>
                <c:ptCount val="1"/>
                <c:pt idx="0">
                  <c:v>Estados Unidos</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1905428577</c:v>
                </c:pt>
                <c:pt idx="1">
                  <c:v>2257413775</c:v>
                </c:pt>
                <c:pt idx="2">
                  <c:v>2374845018</c:v>
                </c:pt>
                <c:pt idx="3">
                  <c:v>2845341297</c:v>
                </c:pt>
                <c:pt idx="4">
                  <c:v>3201701433</c:v>
                </c:pt>
                <c:pt idx="5">
                  <c:v>2478336200</c:v>
                </c:pt>
                <c:pt idx="6">
                  <c:v>3179680829</c:v>
                </c:pt>
                <c:pt idx="7">
                  <c:v>3315097473</c:v>
                </c:pt>
                <c:pt idx="8">
                  <c:v>2966336616</c:v>
                </c:pt>
                <c:pt idx="9">
                  <c:v>2492990460</c:v>
                </c:pt>
                <c:pt idx="10">
                  <c:v>2305305359</c:v>
                </c:pt>
                <c:pt idx="11">
                  <c:v>2185414255</c:v>
                </c:pt>
              </c:numCache>
            </c:numRef>
          </c:val>
          <c:extLst>
            <c:ext xmlns:c16="http://schemas.microsoft.com/office/drawing/2014/chart" uri="{C3380CC4-5D6E-409C-BE32-E72D297353CC}">
              <c16:uniqueId val="{00000002-871E-419C-90EB-5A9453ACCB17}"/>
            </c:ext>
          </c:extLst>
        </c:ser>
        <c:ser>
          <c:idx val="3"/>
          <c:order val="3"/>
          <c:tx>
            <c:strRef>
              <c:f>Planilha1!$A$5</c:f>
              <c:strCache>
                <c:ptCount val="1"/>
                <c:pt idx="0">
                  <c:v>Marrocos</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#,##0</c:formatCode>
                <c:ptCount val="12"/>
                <c:pt idx="0">
                  <c:v>1667586338</c:v>
                </c:pt>
                <c:pt idx="1">
                  <c:v>2007346134</c:v>
                </c:pt>
                <c:pt idx="2">
                  <c:v>2109744979</c:v>
                </c:pt>
                <c:pt idx="3">
                  <c:v>2711620660</c:v>
                </c:pt>
                <c:pt idx="4">
                  <c:v>2369569103</c:v>
                </c:pt>
                <c:pt idx="5">
                  <c:v>1658599088</c:v>
                </c:pt>
                <c:pt idx="6">
                  <c:v>1934613183</c:v>
                </c:pt>
                <c:pt idx="7">
                  <c:v>2889942895</c:v>
                </c:pt>
                <c:pt idx="8">
                  <c:v>2838004388</c:v>
                </c:pt>
                <c:pt idx="9">
                  <c:v>3032634670</c:v>
                </c:pt>
                <c:pt idx="10">
                  <c:v>4024836743</c:v>
                </c:pt>
                <c:pt idx="11">
                  <c:v>3675353745</c:v>
                </c:pt>
              </c:numCache>
            </c:numRef>
          </c:val>
          <c:extLst>
            <c:ext xmlns:c16="http://schemas.microsoft.com/office/drawing/2014/chart" uri="{C3380CC4-5D6E-409C-BE32-E72D297353CC}">
              <c16:uniqueId val="{00000003-871E-419C-90EB-5A9453ACCB17}"/>
            </c:ext>
          </c:extLst>
        </c:ser>
        <c:ser>
          <c:idx val="4"/>
          <c:order val="4"/>
          <c:tx>
            <c:strRef>
              <c:f>Planilha1!$A$6</c:f>
              <c:strCache>
                <c:ptCount val="1"/>
                <c:pt idx="0">
                  <c:v>China</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#,##0</c:formatCode>
                <c:ptCount val="12"/>
                <c:pt idx="0">
                  <c:v>494038883</c:v>
                </c:pt>
                <c:pt idx="1">
                  <c:v>1396723342</c:v>
                </c:pt>
                <c:pt idx="2">
                  <c:v>682979944</c:v>
                </c:pt>
                <c:pt idx="3">
                  <c:v>1428190675</c:v>
                </c:pt>
                <c:pt idx="4">
                  <c:v>1880265898</c:v>
                </c:pt>
                <c:pt idx="5">
                  <c:v>1847894683</c:v>
                </c:pt>
                <c:pt idx="6">
                  <c:v>1491419021</c:v>
                </c:pt>
                <c:pt idx="7">
                  <c:v>2047590495</c:v>
                </c:pt>
                <c:pt idx="8">
                  <c:v>2536357418</c:v>
                </c:pt>
                <c:pt idx="9">
                  <c:v>3059140001</c:v>
                </c:pt>
                <c:pt idx="10">
                  <c:v>3300660274</c:v>
                </c:pt>
                <c:pt idx="11">
                  <c:v>6381535801</c:v>
                </c:pt>
              </c:numCache>
            </c:numRef>
          </c:val>
          <c:extLst>
            <c:ext xmlns:c16="http://schemas.microsoft.com/office/drawing/2014/chart" uri="{C3380CC4-5D6E-409C-BE32-E72D297353CC}">
              <c16:uniqueId val="{00000004-871E-419C-90EB-5A9453ACCB17}"/>
            </c:ext>
          </c:extLst>
        </c:ser>
        <c:ser>
          <c:idx val="5"/>
          <c:order val="5"/>
          <c:tx>
            <c:strRef>
              <c:f>Planilha1!$A$7</c:f>
              <c:strCache>
                <c:ptCount val="1"/>
                <c:pt idx="0">
                  <c:v>Belarus</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#,##0</c:formatCode>
                <c:ptCount val="12"/>
                <c:pt idx="0">
                  <c:v>1835763253</c:v>
                </c:pt>
                <c:pt idx="1">
                  <c:v>2941713001</c:v>
                </c:pt>
                <c:pt idx="2">
                  <c:v>1732288495</c:v>
                </c:pt>
                <c:pt idx="3">
                  <c:v>1343998141</c:v>
                </c:pt>
                <c:pt idx="4">
                  <c:v>2345696809</c:v>
                </c:pt>
                <c:pt idx="5">
                  <c:v>1576356980</c:v>
                </c:pt>
                <c:pt idx="6">
                  <c:v>1857606668</c:v>
                </c:pt>
                <c:pt idx="7">
                  <c:v>2097026383</c:v>
                </c:pt>
                <c:pt idx="8">
                  <c:v>1968591798</c:v>
                </c:pt>
                <c:pt idx="9">
                  <c:v>1812417111</c:v>
                </c:pt>
                <c:pt idx="10">
                  <c:v>2449167652</c:v>
                </c:pt>
                <c:pt idx="11">
                  <c:v>2390656756</c:v>
                </c:pt>
              </c:numCache>
            </c:numRef>
          </c:val>
          <c:extLst>
            <c:ext xmlns:c16="http://schemas.microsoft.com/office/drawing/2014/chart" uri="{C3380CC4-5D6E-409C-BE32-E72D297353CC}">
              <c16:uniqueId val="{00000005-871E-419C-90EB-5A9453ACCB17}"/>
            </c:ext>
          </c:extLst>
        </c:ser>
        <c:ser>
          <c:idx val="6"/>
          <c:order val="6"/>
          <c:tx>
            <c:strRef>
              <c:f>Planilha1!$A$8</c:f>
              <c:strCache>
                <c:ptCount val="1"/>
                <c:pt idx="0">
                  <c:v>Israel</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#,##0</c:formatCode>
                <c:ptCount val="12"/>
                <c:pt idx="0">
                  <c:v>1430811401</c:v>
                </c:pt>
                <c:pt idx="1">
                  <c:v>1044435972</c:v>
                </c:pt>
                <c:pt idx="2">
                  <c:v>1186344238</c:v>
                </c:pt>
                <c:pt idx="3">
                  <c:v>1289023628</c:v>
                </c:pt>
                <c:pt idx="4">
                  <c:v>944282183</c:v>
                </c:pt>
                <c:pt idx="5">
                  <c:v>889702141</c:v>
                </c:pt>
                <c:pt idx="6">
                  <c:v>1016027649</c:v>
                </c:pt>
                <c:pt idx="7">
                  <c:v>1460397388</c:v>
                </c:pt>
                <c:pt idx="8">
                  <c:v>1747951860</c:v>
                </c:pt>
                <c:pt idx="9">
                  <c:v>1485945623</c:v>
                </c:pt>
                <c:pt idx="10">
                  <c:v>1343642465</c:v>
                </c:pt>
                <c:pt idx="11">
                  <c:v>1517982807</c:v>
                </c:pt>
              </c:numCache>
            </c:numRef>
          </c:val>
          <c:extLst>
            <c:ext xmlns:c16="http://schemas.microsoft.com/office/drawing/2014/chart" uri="{C3380CC4-5D6E-409C-BE32-E72D297353CC}">
              <c16:uniqueId val="{00000006-871E-419C-90EB-5A9453ACCB17}"/>
            </c:ext>
          </c:extLst>
        </c:ser>
        <c:ser>
          <c:idx val="7"/>
          <c:order val="7"/>
          <c:tx>
            <c:strRef>
              <c:f>Planilha1!$A$9</c:f>
              <c:strCache>
                <c:ptCount val="1"/>
                <c:pt idx="0">
                  <c:v>Alemanha</c:v>
                </c:pt>
              </c:strCache>
            </c:strRef>
          </c:tx>
          <c:spPr>
            <a:solidFill>
              <a:schemeClr val="accent2">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#,##0</c:formatCode>
                <c:ptCount val="12"/>
                <c:pt idx="0">
                  <c:v>1249764231</c:v>
                </c:pt>
                <c:pt idx="1">
                  <c:v>1172380618</c:v>
                </c:pt>
                <c:pt idx="2">
                  <c:v>1693056515</c:v>
                </c:pt>
                <c:pt idx="3">
                  <c:v>1538830187</c:v>
                </c:pt>
                <c:pt idx="4">
                  <c:v>1387051725</c:v>
                </c:pt>
                <c:pt idx="5">
                  <c:v>1295510777</c:v>
                </c:pt>
                <c:pt idx="6">
                  <c:v>1277666035</c:v>
                </c:pt>
                <c:pt idx="7">
                  <c:v>1093084182</c:v>
                </c:pt>
                <c:pt idx="8">
                  <c:v>1068722027</c:v>
                </c:pt>
                <c:pt idx="9">
                  <c:v>1123438703</c:v>
                </c:pt>
                <c:pt idx="10">
                  <c:v>1018870329</c:v>
                </c:pt>
                <c:pt idx="11">
                  <c:v>1331706910</c:v>
                </c:pt>
              </c:numCache>
            </c:numRef>
          </c:val>
          <c:extLst>
            <c:ext xmlns:c16="http://schemas.microsoft.com/office/drawing/2014/chart" uri="{C3380CC4-5D6E-409C-BE32-E72D297353CC}">
              <c16:uniqueId val="{00000007-871E-419C-90EB-5A9453ACCB17}"/>
            </c:ext>
          </c:extLst>
        </c:ser>
        <c:ser>
          <c:idx val="8"/>
          <c:order val="8"/>
          <c:tx>
            <c:strRef>
              <c:f>Planilha1!$A$10</c:f>
              <c:strCache>
                <c:ptCount val="1"/>
                <c:pt idx="0">
                  <c:v>Catar</c:v>
                </c:pt>
              </c:strCache>
            </c:strRef>
          </c:tx>
          <c:spPr>
            <a:solidFill>
              <a:schemeClr val="bg1">
                <a:lumMod val="6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Planilha1!$B$10:$M$10</c:f>
              <c:numCache>
                <c:formatCode>#,##0</c:formatCode>
                <c:ptCount val="12"/>
                <c:pt idx="0">
                  <c:v>248864575</c:v>
                </c:pt>
                <c:pt idx="1">
                  <c:v>169009187</c:v>
                </c:pt>
                <c:pt idx="2">
                  <c:v>398845284</c:v>
                </c:pt>
                <c:pt idx="3">
                  <c:v>970933586</c:v>
                </c:pt>
                <c:pt idx="4">
                  <c:v>1132820470</c:v>
                </c:pt>
                <c:pt idx="5">
                  <c:v>1533136281</c:v>
                </c:pt>
                <c:pt idx="6">
                  <c:v>1369770308</c:v>
                </c:pt>
                <c:pt idx="7">
                  <c:v>1701295457</c:v>
                </c:pt>
                <c:pt idx="8">
                  <c:v>760931472</c:v>
                </c:pt>
                <c:pt idx="9">
                  <c:v>1164279340</c:v>
                </c:pt>
                <c:pt idx="10">
                  <c:v>1957771806</c:v>
                </c:pt>
                <c:pt idx="11">
                  <c:v>1905487147</c:v>
                </c:pt>
              </c:numCache>
            </c:numRef>
          </c:val>
          <c:extLst>
            <c:ext xmlns:c16="http://schemas.microsoft.com/office/drawing/2014/chart" uri="{C3380CC4-5D6E-409C-BE32-E72D297353CC}">
              <c16:uniqueId val="{00000008-871E-419C-90EB-5A9453ACCB17}"/>
            </c:ext>
          </c:extLst>
        </c:ser>
        <c:ser>
          <c:idx val="9"/>
          <c:order val="9"/>
          <c:tx>
            <c:strRef>
              <c:f>Planilha1!$A$11</c:f>
              <c:strCache>
                <c:ptCount val="1"/>
                <c:pt idx="0">
                  <c:v>Demais</c:v>
                </c:pt>
              </c:strCache>
            </c:strRef>
          </c:tx>
          <c:spPr>
            <a:solidFill>
              <a:schemeClr val="bg1">
                <a:lumMod val="9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Planilha1!$B$11:$M$11</c:f>
              <c:numCache>
                <c:formatCode>#,##0</c:formatCode>
                <c:ptCount val="12"/>
                <c:pt idx="0">
                  <c:v>5986928706</c:v>
                </c:pt>
                <c:pt idx="1">
                  <c:v>6988583613</c:v>
                </c:pt>
                <c:pt idx="2">
                  <c:v>6496394643</c:v>
                </c:pt>
                <c:pt idx="3">
                  <c:v>7546699810</c:v>
                </c:pt>
                <c:pt idx="4">
                  <c:v>8496275785</c:v>
                </c:pt>
                <c:pt idx="5">
                  <c:v>6703847538</c:v>
                </c:pt>
                <c:pt idx="6">
                  <c:v>8960426868</c:v>
                </c:pt>
                <c:pt idx="7">
                  <c:v>10160360111</c:v>
                </c:pt>
                <c:pt idx="8">
                  <c:v>10342859187</c:v>
                </c:pt>
                <c:pt idx="9">
                  <c:v>10645058845</c:v>
                </c:pt>
                <c:pt idx="10">
                  <c:v>11503283447</c:v>
                </c:pt>
                <c:pt idx="11">
                  <c:v>14024317194</c:v>
                </c:pt>
              </c:numCache>
            </c:numRef>
          </c:val>
          <c:extLst>
            <c:ext xmlns:c16="http://schemas.microsoft.com/office/drawing/2014/chart" uri="{C3380CC4-5D6E-409C-BE32-E72D297353CC}">
              <c16:uniqueId val="{00000009-871E-419C-90EB-5A9453ACCB17}"/>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dispUnits>
          <c:builtInUnit val="billions"/>
          <c:dispUnitsLbl>
            <c:layout>
              <c:manualLayout>
                <c:xMode val="edge"/>
                <c:yMode val="edge"/>
                <c:x val="9.0480570246033575E-3"/>
                <c:y val="9.6004666083406211E-3"/>
              </c:manualLayout>
            </c:layout>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dirty="0" err="1"/>
                    <a:t>Mton</a:t>
                  </a:r>
                  <a:endParaRPr lang="en-US" sz="1050" dirty="0"/>
                </a:p>
              </c:rich>
            </c:tx>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legend>
      <c:legendPos val="r"/>
      <c:layout>
        <c:manualLayout>
          <c:xMode val="edge"/>
          <c:yMode val="edge"/>
          <c:x val="0.72322969226532718"/>
          <c:y val="8.689482833395884E-2"/>
          <c:w val="0.26099328959110191"/>
          <c:h val="0.894042126207708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Planilha1!$A$2</c:f>
              <c:strCache>
                <c:ptCount val="1"/>
                <c:pt idx="0">
                  <c:v>Produção</c:v>
                </c:pt>
              </c:strCache>
            </c:strRef>
          </c:tx>
          <c:spPr>
            <a:solidFill>
              <a:srgbClr val="787A7B"/>
            </a:solidFill>
            <a:ln>
              <a:solidFill>
                <a:srgbClr val="FFFFFF"/>
              </a:solid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rgbClr val="FFFFFF"/>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Planilha1!$B$1:$M$1</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Planilha1!$B$2:$M$2</c:f>
              <c:numCache>
                <c:formatCode>General</c:formatCode>
                <c:ptCount val="12"/>
                <c:pt idx="0">
                  <c:v>13.3</c:v>
                </c:pt>
                <c:pt idx="1">
                  <c:v>14.2</c:v>
                </c:pt>
                <c:pt idx="2">
                  <c:v>13.9</c:v>
                </c:pt>
                <c:pt idx="3">
                  <c:v>14</c:v>
                </c:pt>
                <c:pt idx="4">
                  <c:v>15.1</c:v>
                </c:pt>
                <c:pt idx="5">
                  <c:v>16.5</c:v>
                </c:pt>
                <c:pt idx="6">
                  <c:v>17.399999999999999</c:v>
                </c:pt>
                <c:pt idx="7">
                  <c:v>18.8</c:v>
                </c:pt>
                <c:pt idx="8">
                  <c:v>19.5</c:v>
                </c:pt>
                <c:pt idx="9">
                  <c:v>21.1</c:v>
                </c:pt>
                <c:pt idx="10">
                  <c:v>19.7</c:v>
                </c:pt>
                <c:pt idx="11">
                  <c:v>21</c:v>
                </c:pt>
              </c:numCache>
            </c:numRef>
          </c:val>
          <c:extLst>
            <c:ext xmlns:c16="http://schemas.microsoft.com/office/drawing/2014/chart" uri="{C3380CC4-5D6E-409C-BE32-E72D297353CC}">
              <c16:uniqueId val="{00000000-7A0C-4640-BCF7-C64D13FDB6AD}"/>
            </c:ext>
          </c:extLst>
        </c:ser>
        <c:ser>
          <c:idx val="1"/>
          <c:order val="1"/>
          <c:tx>
            <c:strRef>
              <c:f>Planilha1!$A$3</c:f>
              <c:strCache>
                <c:ptCount val="1"/>
                <c:pt idx="0">
                  <c:v>Exportação</c:v>
                </c:pt>
              </c:strCache>
            </c:strRef>
          </c:tx>
          <c:spPr>
            <a:solidFill>
              <a:srgbClr val="008C8C"/>
            </a:solidFill>
            <a:ln>
              <a:solidFill>
                <a:srgbClr val="FFFFFF"/>
              </a:solidFill>
            </a:ln>
            <a:effectLst/>
          </c:spPr>
          <c:invertIfNegative val="0"/>
          <c:dLbls>
            <c:numFmt formatCode="#,##0.0" sourceLinked="0"/>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rgbClr val="FFFFFF"/>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Planilha1!$B$1:$M$1</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Planilha1!$B$3:$M$3</c:f>
              <c:numCache>
                <c:formatCode>General</c:formatCode>
                <c:ptCount val="12"/>
                <c:pt idx="0">
                  <c:v>8.1999999999999993</c:v>
                </c:pt>
                <c:pt idx="1">
                  <c:v>8.4</c:v>
                </c:pt>
                <c:pt idx="2">
                  <c:v>8.5</c:v>
                </c:pt>
                <c:pt idx="3">
                  <c:v>8.5</c:v>
                </c:pt>
                <c:pt idx="4">
                  <c:v>9.4</c:v>
                </c:pt>
                <c:pt idx="5">
                  <c:v>10.6</c:v>
                </c:pt>
                <c:pt idx="6">
                  <c:v>11.5</c:v>
                </c:pt>
                <c:pt idx="7">
                  <c:v>12.9</c:v>
                </c:pt>
                <c:pt idx="8">
                  <c:v>13.2</c:v>
                </c:pt>
                <c:pt idx="9">
                  <c:v>14.7</c:v>
                </c:pt>
                <c:pt idx="10">
                  <c:v>14.7</c:v>
                </c:pt>
                <c:pt idx="11">
                  <c:v>15.6</c:v>
                </c:pt>
              </c:numCache>
            </c:numRef>
          </c:val>
          <c:extLst>
            <c:ext xmlns:c16="http://schemas.microsoft.com/office/drawing/2014/chart" uri="{C3380CC4-5D6E-409C-BE32-E72D297353CC}">
              <c16:uniqueId val="{00000001-7A0C-4640-BCF7-C64D13FDB6AD}"/>
            </c:ext>
          </c:extLst>
        </c:ser>
        <c:dLbls>
          <c:showLegendKey val="0"/>
          <c:showVal val="0"/>
          <c:showCatName val="0"/>
          <c:showSerName val="0"/>
          <c:showPercent val="0"/>
          <c:showBubbleSize val="0"/>
        </c:dLbls>
        <c:gapWidth val="50"/>
        <c:axId val="1756422975"/>
        <c:axId val="1756412991"/>
      </c:barChart>
      <c:catAx>
        <c:axId val="1756422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1756412991"/>
        <c:crosses val="autoZero"/>
        <c:auto val="1"/>
        <c:lblAlgn val="ctr"/>
        <c:lblOffset val="100"/>
        <c:noMultiLvlLbl val="0"/>
      </c:catAx>
      <c:valAx>
        <c:axId val="1756412991"/>
        <c:scaling>
          <c:orientation val="minMax"/>
          <c:max val="22"/>
        </c:scaling>
        <c:delete val="1"/>
        <c:axPos val="l"/>
        <c:numFmt formatCode="General" sourceLinked="1"/>
        <c:majorTickMark val="out"/>
        <c:minorTickMark val="none"/>
        <c:tickLblPos val="nextTo"/>
        <c:crossAx val="17564229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679473483183715E-2"/>
          <c:y val="0.25336753324257077"/>
          <c:w val="0.89851011322456331"/>
          <c:h val="0.66829283585202137"/>
        </c:manualLayout>
      </c:layout>
      <c:scatterChart>
        <c:scatterStyle val="lineMarker"/>
        <c:varyColors val="0"/>
        <c:ser>
          <c:idx val="0"/>
          <c:order val="0"/>
          <c:tx>
            <c:strRef>
              <c:f>Plan1!$B$1</c:f>
              <c:strCache>
                <c:ptCount val="1"/>
                <c:pt idx="0">
                  <c:v>Série 1</c:v>
                </c:pt>
              </c:strCache>
            </c:strRef>
          </c:tx>
          <c:spPr>
            <a:ln w="38100">
              <a:solidFill>
                <a:srgbClr val="55A2FF"/>
              </a:solidFill>
            </a:ln>
          </c:spPr>
          <c:marker>
            <c:symbol val="none"/>
          </c:marker>
          <c:dPt>
            <c:idx val="0"/>
            <c:bubble3D val="0"/>
            <c:extLst>
              <c:ext xmlns:c16="http://schemas.microsoft.com/office/drawing/2014/chart" uri="{C3380CC4-5D6E-409C-BE32-E72D297353CC}">
                <c16:uniqueId val="{00000000-A1A0-4C0B-90B9-7EDAFE3E0CAD}"/>
              </c:ext>
            </c:extLst>
          </c:dPt>
          <c:dPt>
            <c:idx val="2"/>
            <c:bubble3D val="0"/>
            <c:extLst>
              <c:ext xmlns:c16="http://schemas.microsoft.com/office/drawing/2014/chart" uri="{C3380CC4-5D6E-409C-BE32-E72D297353CC}">
                <c16:uniqueId val="{00000001-A1A0-4C0B-90B9-7EDAFE3E0CAD}"/>
              </c:ext>
            </c:extLst>
          </c:dPt>
          <c:dPt>
            <c:idx val="6"/>
            <c:bubble3D val="0"/>
            <c:extLst>
              <c:ext xmlns:c16="http://schemas.microsoft.com/office/drawing/2014/chart" uri="{C3380CC4-5D6E-409C-BE32-E72D297353CC}">
                <c16:uniqueId val="{00000002-A1A0-4C0B-90B9-7EDAFE3E0CAD}"/>
              </c:ext>
            </c:extLst>
          </c:dPt>
          <c:dPt>
            <c:idx val="10"/>
            <c:bubble3D val="0"/>
            <c:extLst>
              <c:ext xmlns:c16="http://schemas.microsoft.com/office/drawing/2014/chart" uri="{C3380CC4-5D6E-409C-BE32-E72D297353CC}">
                <c16:uniqueId val="{00000003-A1A0-4C0B-90B9-7EDAFE3E0CAD}"/>
              </c:ext>
            </c:extLst>
          </c:dPt>
          <c:dPt>
            <c:idx val="20"/>
            <c:bubble3D val="0"/>
            <c:extLst>
              <c:ext xmlns:c16="http://schemas.microsoft.com/office/drawing/2014/chart" uri="{C3380CC4-5D6E-409C-BE32-E72D297353CC}">
                <c16:uniqueId val="{00000004-A1A0-4C0B-90B9-7EDAFE3E0CAD}"/>
              </c:ext>
            </c:extLst>
          </c:dPt>
          <c:dLbls>
            <c:dLbl>
              <c:idx val="0"/>
              <c:layout>
                <c:manualLayout>
                  <c:x val="-6.4113845010299953E-3"/>
                  <c:y val="-3.17358559060382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A0-4C0B-90B9-7EDAFE3E0CAD}"/>
                </c:ext>
              </c:extLst>
            </c:dLbl>
            <c:dLbl>
              <c:idx val="2"/>
              <c:layout>
                <c:manualLayout>
                  <c:x val="-4.3844873409608451E-2"/>
                  <c:y val="-7.2126945240995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A0-4C0B-90B9-7EDAFE3E0CAD}"/>
                </c:ext>
              </c:extLst>
            </c:dLbl>
            <c:dLbl>
              <c:idx val="5"/>
              <c:layout>
                <c:manualLayout>
                  <c:x val="-6.4835800203260546E-2"/>
                  <c:y val="-4.03910893349577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1A0-4C0B-90B9-7EDAFE3E0CAD}"/>
                </c:ext>
              </c:extLst>
            </c:dLbl>
            <c:dLbl>
              <c:idx val="19"/>
              <c:layout>
                <c:manualLayout>
                  <c:x val="-7.3087629320039066E-2"/>
                  <c:y val="-5.28924821582630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1A0-4C0B-90B9-7EDAFE3E0CAD}"/>
                </c:ext>
              </c:extLst>
            </c:dLbl>
            <c:dLbl>
              <c:idx val="20"/>
              <c:layout>
                <c:manualLayout>
                  <c:x val="-8.2609759900311885E-2"/>
                  <c:y val="1.4424934705237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1A0-4C0B-90B9-7EDAFE3E0CAD}"/>
                </c:ext>
              </c:extLst>
            </c:dLbl>
            <c:numFmt formatCode="#,##0" sourceLinked="0"/>
            <c:spPr>
              <a:noFill/>
              <a:ln>
                <a:noFill/>
              </a:ln>
              <a:effectLst/>
            </c:spPr>
            <c:txPr>
              <a:bodyPr/>
              <a:lstStyle/>
              <a:p>
                <a:pPr>
                  <a:defRPr sz="1600" b="1">
                    <a:solidFill>
                      <a:schemeClr val="accent1">
                        <a:lumMod val="75000"/>
                      </a:schemeClr>
                    </a:solidFill>
                  </a:defRPr>
                </a:pPr>
                <a:endParaRPr lang="pt-BR"/>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Plan1!$A$2:$A$22</c:f>
              <c:numCache>
                <c:formatCode>General</c:formatCode>
                <c:ptCount val="20"/>
                <c:pt idx="0">
                  <c:v>1850</c:v>
                </c:pt>
                <c:pt idx="1">
                  <c:v>1887</c:v>
                </c:pt>
                <c:pt idx="2">
                  <c:v>1950</c:v>
                </c:pt>
                <c:pt idx="3">
                  <c:v>1970</c:v>
                </c:pt>
                <c:pt idx="4">
                  <c:v>1980</c:v>
                </c:pt>
                <c:pt idx="5">
                  <c:v>1990</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numCache>
            </c:numRef>
          </c:xVal>
          <c:yVal>
            <c:numRef>
              <c:f>Plan1!$B$2:$B$22</c:f>
              <c:numCache>
                <c:formatCode>General</c:formatCode>
                <c:ptCount val="20"/>
                <c:pt idx="0">
                  <c:v>70</c:v>
                </c:pt>
                <c:pt idx="1">
                  <c:v>140</c:v>
                </c:pt>
                <c:pt idx="2">
                  <c:v>550</c:v>
                </c:pt>
                <c:pt idx="3">
                  <c:v>3072</c:v>
                </c:pt>
                <c:pt idx="4">
                  <c:v>3704</c:v>
                </c:pt>
                <c:pt idx="5">
                  <c:v>4008</c:v>
                </c:pt>
                <c:pt idx="6">
                  <c:v>5984</c:v>
                </c:pt>
                <c:pt idx="7">
                  <c:v>6193.7685244875111</c:v>
                </c:pt>
                <c:pt idx="8">
                  <c:v>6410.8904637253008</c:v>
                </c:pt>
                <c:pt idx="9">
                  <c:v>6635.6235909356474</c:v>
                </c:pt>
                <c:pt idx="10">
                  <c:v>6868.2347155554826</c:v>
                </c:pt>
                <c:pt idx="11">
                  <c:v>7109</c:v>
                </c:pt>
                <c:pt idx="12">
                  <c:v>7700</c:v>
                </c:pt>
                <c:pt idx="13">
                  <c:v>8034</c:v>
                </c:pt>
                <c:pt idx="14">
                  <c:v>8229</c:v>
                </c:pt>
                <c:pt idx="15">
                  <c:v>7858</c:v>
                </c:pt>
                <c:pt idx="16">
                  <c:v>8409</c:v>
                </c:pt>
                <c:pt idx="17">
                  <c:v>8784</c:v>
                </c:pt>
                <c:pt idx="18">
                  <c:v>9165</c:v>
                </c:pt>
                <c:pt idx="19">
                  <c:v>9500</c:v>
                </c:pt>
              </c:numCache>
            </c:numRef>
          </c:yVal>
          <c:smooth val="0"/>
          <c:extLst>
            <c:ext xmlns:c16="http://schemas.microsoft.com/office/drawing/2014/chart" uri="{C3380CC4-5D6E-409C-BE32-E72D297353CC}">
              <c16:uniqueId val="{00000007-A1A0-4C0B-90B9-7EDAFE3E0CAD}"/>
            </c:ext>
          </c:extLst>
        </c:ser>
        <c:dLbls>
          <c:showLegendKey val="0"/>
          <c:showVal val="0"/>
          <c:showCatName val="0"/>
          <c:showSerName val="0"/>
          <c:showPercent val="0"/>
          <c:showBubbleSize val="0"/>
        </c:dLbls>
        <c:axId val="750106368"/>
        <c:axId val="750099840"/>
      </c:scatterChart>
      <c:valAx>
        <c:axId val="750106368"/>
        <c:scaling>
          <c:orientation val="minMax"/>
          <c:max val="2020"/>
          <c:min val="1850"/>
        </c:scaling>
        <c:delete val="0"/>
        <c:axPos val="b"/>
        <c:numFmt formatCode="General" sourceLinked="1"/>
        <c:majorTickMark val="out"/>
        <c:minorTickMark val="none"/>
        <c:tickLblPos val="nextTo"/>
        <c:txPr>
          <a:bodyPr/>
          <a:lstStyle/>
          <a:p>
            <a:pPr>
              <a:defRPr sz="1200"/>
            </a:pPr>
            <a:endParaRPr lang="pt-BR"/>
          </a:p>
        </c:txPr>
        <c:crossAx val="750099840"/>
        <c:crosses val="autoZero"/>
        <c:crossBetween val="midCat"/>
        <c:majorUnit val="10"/>
      </c:valAx>
      <c:valAx>
        <c:axId val="750099840"/>
        <c:scaling>
          <c:orientation val="minMax"/>
        </c:scaling>
        <c:delete val="1"/>
        <c:axPos val="l"/>
        <c:numFmt formatCode="#,##0" sourceLinked="0"/>
        <c:majorTickMark val="out"/>
        <c:minorTickMark val="none"/>
        <c:tickLblPos val="nextTo"/>
        <c:crossAx val="750106368"/>
        <c:crosses val="autoZero"/>
        <c:crossBetween val="midCat"/>
      </c:valAx>
      <c:spPr>
        <a:noFill/>
        <a:ln w="25400">
          <a:noFill/>
        </a:ln>
      </c:spPr>
    </c:plotArea>
    <c:plotVisOnly val="1"/>
    <c:dispBlanksAs val="gap"/>
    <c:showDLblsOverMax val="0"/>
  </c:chart>
  <c:txPr>
    <a:bodyPr/>
    <a:lstStyle/>
    <a:p>
      <a:pPr>
        <a:defRPr sz="1800"/>
      </a:pPr>
      <a:endParaRPr lang="pt-BR"/>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Plan1!$A$2</c:f>
              <c:strCache>
                <c:ptCount val="1"/>
                <c:pt idx="0">
                  <c:v>MUNDO</c:v>
                </c:pt>
              </c:strCache>
            </c:strRef>
          </c:tx>
          <c:spPr>
            <a:ln w="38100">
              <a:solidFill>
                <a:sysClr val="windowText" lastClr="00000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Plan1!$B$2:$AZ$2</c:f>
              <c:numCache>
                <c:formatCode>0%</c:formatCode>
                <c:ptCount val="51"/>
                <c:pt idx="0">
                  <c:v>0.19</c:v>
                </c:pt>
                <c:pt idx="1">
                  <c:v>0.19</c:v>
                </c:pt>
                <c:pt idx="2">
                  <c:v>0.18</c:v>
                </c:pt>
                <c:pt idx="3">
                  <c:v>0.18</c:v>
                </c:pt>
                <c:pt idx="4">
                  <c:v>0.19</c:v>
                </c:pt>
                <c:pt idx="5">
                  <c:v>0.19</c:v>
                </c:pt>
                <c:pt idx="6">
                  <c:v>0.19</c:v>
                </c:pt>
                <c:pt idx="7">
                  <c:v>0.19</c:v>
                </c:pt>
                <c:pt idx="8">
                  <c:v>0.19</c:v>
                </c:pt>
                <c:pt idx="9">
                  <c:v>0.2</c:v>
                </c:pt>
                <c:pt idx="10">
                  <c:v>0.22</c:v>
                </c:pt>
                <c:pt idx="11">
                  <c:v>0.22</c:v>
                </c:pt>
                <c:pt idx="12">
                  <c:v>0.22</c:v>
                </c:pt>
                <c:pt idx="13">
                  <c:v>0.24</c:v>
                </c:pt>
                <c:pt idx="14">
                  <c:v>0.3</c:v>
                </c:pt>
                <c:pt idx="15">
                  <c:v>0.28000000000000003</c:v>
                </c:pt>
                <c:pt idx="16">
                  <c:v>0.28999999999999998</c:v>
                </c:pt>
                <c:pt idx="17">
                  <c:v>0.28999999999999998</c:v>
                </c:pt>
                <c:pt idx="18">
                  <c:v>0.28000000000000003</c:v>
                </c:pt>
                <c:pt idx="19">
                  <c:v>0.3</c:v>
                </c:pt>
                <c:pt idx="20">
                  <c:v>0.33</c:v>
                </c:pt>
                <c:pt idx="21">
                  <c:v>0.33</c:v>
                </c:pt>
                <c:pt idx="22">
                  <c:v>0.31</c:v>
                </c:pt>
                <c:pt idx="23">
                  <c:v>0.3</c:v>
                </c:pt>
                <c:pt idx="24">
                  <c:v>0.32</c:v>
                </c:pt>
                <c:pt idx="25">
                  <c:v>0.31</c:v>
                </c:pt>
                <c:pt idx="26">
                  <c:v>0.28000000000000003</c:v>
                </c:pt>
                <c:pt idx="27">
                  <c:v>0.28999999999999998</c:v>
                </c:pt>
                <c:pt idx="28">
                  <c:v>0.3</c:v>
                </c:pt>
                <c:pt idx="29">
                  <c:v>0.3</c:v>
                </c:pt>
                <c:pt idx="30">
                  <c:v>0.3</c:v>
                </c:pt>
                <c:pt idx="31">
                  <c:v>0.3</c:v>
                </c:pt>
                <c:pt idx="32">
                  <c:v>0.3</c:v>
                </c:pt>
                <c:pt idx="33">
                  <c:v>0.3</c:v>
                </c:pt>
                <c:pt idx="34">
                  <c:v>0.32</c:v>
                </c:pt>
                <c:pt idx="35">
                  <c:v>0.34</c:v>
                </c:pt>
                <c:pt idx="36">
                  <c:v>0.34</c:v>
                </c:pt>
                <c:pt idx="37">
                  <c:v>0.36</c:v>
                </c:pt>
                <c:pt idx="38">
                  <c:v>0.35</c:v>
                </c:pt>
                <c:pt idx="39">
                  <c:v>0.36</c:v>
                </c:pt>
                <c:pt idx="40">
                  <c:v>0.4</c:v>
                </c:pt>
                <c:pt idx="41">
                  <c:v>0.39</c:v>
                </c:pt>
                <c:pt idx="42">
                  <c:v>0.39</c:v>
                </c:pt>
                <c:pt idx="43">
                  <c:v>0.39</c:v>
                </c:pt>
                <c:pt idx="44">
                  <c:v>0.42</c:v>
                </c:pt>
                <c:pt idx="45">
                  <c:v>0.44</c:v>
                </c:pt>
                <c:pt idx="46">
                  <c:v>0.47</c:v>
                </c:pt>
                <c:pt idx="47">
                  <c:v>0.48</c:v>
                </c:pt>
                <c:pt idx="48">
                  <c:v>0.5</c:v>
                </c:pt>
                <c:pt idx="49">
                  <c:v>0.41</c:v>
                </c:pt>
                <c:pt idx="50">
                  <c:v>0.46</c:v>
                </c:pt>
              </c:numCache>
            </c:numRef>
          </c:val>
          <c:smooth val="0"/>
          <c:extLst>
            <c:ext xmlns:c16="http://schemas.microsoft.com/office/drawing/2014/chart" uri="{C3380CC4-5D6E-409C-BE32-E72D297353CC}">
              <c16:uniqueId val="{00000000-AC13-4CE7-A7A0-154BE925F369}"/>
            </c:ext>
          </c:extLst>
        </c:ser>
        <c:ser>
          <c:idx val="2"/>
          <c:order val="1"/>
          <c:tx>
            <c:strRef>
              <c:f>Plan1!$A$4</c:f>
              <c:strCache>
                <c:ptCount val="1"/>
                <c:pt idx="0">
                  <c:v>Brasil</c:v>
                </c:pt>
              </c:strCache>
            </c:strRef>
          </c:tx>
          <c:spPr>
            <a:ln w="38100">
              <a:solidFill>
                <a:srgbClr val="00B05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Plan1!$B$4:$AZ$4</c:f>
            </c:numRef>
          </c:val>
          <c:smooth val="0"/>
          <c:extLst>
            <c:ext xmlns:c16="http://schemas.microsoft.com/office/drawing/2014/chart" uri="{C3380CC4-5D6E-409C-BE32-E72D297353CC}">
              <c16:uniqueId val="{00000001-AC13-4CE7-A7A0-154BE925F369}"/>
            </c:ext>
          </c:extLst>
        </c:ser>
        <c:ser>
          <c:idx val="3"/>
          <c:order val="2"/>
          <c:tx>
            <c:strRef>
              <c:f>Plan1!$A$5</c:f>
              <c:strCache>
                <c:ptCount val="1"/>
                <c:pt idx="0">
                  <c:v>Estados Unidos</c:v>
                </c:pt>
              </c:strCache>
            </c:strRef>
          </c:tx>
          <c:spPr>
            <a:ln w="38100">
              <a:solidFill>
                <a:srgbClr val="0070C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Plan1!$B$5:$AZ$5</c:f>
            </c:numRef>
          </c:val>
          <c:smooth val="0"/>
          <c:extLst>
            <c:ext xmlns:c16="http://schemas.microsoft.com/office/drawing/2014/chart" uri="{C3380CC4-5D6E-409C-BE32-E72D297353CC}">
              <c16:uniqueId val="{00000002-AC13-4CE7-A7A0-154BE925F369}"/>
            </c:ext>
          </c:extLst>
        </c:ser>
        <c:ser>
          <c:idx val="4"/>
          <c:order val="3"/>
          <c:tx>
            <c:strRef>
              <c:f>Plan1!$A$6</c:f>
              <c:strCache>
                <c:ptCount val="1"/>
                <c:pt idx="0">
                  <c:v>China</c:v>
                </c:pt>
              </c:strCache>
            </c:strRef>
          </c:tx>
          <c:spPr>
            <a:ln w="38100">
              <a:solidFill>
                <a:srgbClr val="FF9999">
                  <a:lumMod val="75000"/>
                </a:srgbClr>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Plan1!$B$6:$AZ$6</c:f>
            </c:numRef>
          </c:val>
          <c:smooth val="0"/>
          <c:extLst>
            <c:ext xmlns:c16="http://schemas.microsoft.com/office/drawing/2014/chart" uri="{C3380CC4-5D6E-409C-BE32-E72D297353CC}">
              <c16:uniqueId val="{00000003-AC13-4CE7-A7A0-154BE925F369}"/>
            </c:ext>
          </c:extLst>
        </c:ser>
        <c:dLbls>
          <c:showLegendKey val="0"/>
          <c:showVal val="0"/>
          <c:showCatName val="0"/>
          <c:showSerName val="0"/>
          <c:showPercent val="0"/>
          <c:showBubbleSize val="0"/>
        </c:dLbls>
        <c:smooth val="0"/>
        <c:axId val="763502784"/>
        <c:axId val="763503328"/>
      </c:lineChart>
      <c:catAx>
        <c:axId val="763502784"/>
        <c:scaling>
          <c:orientation val="minMax"/>
        </c:scaling>
        <c:delete val="0"/>
        <c:axPos val="b"/>
        <c:numFmt formatCode="General" sourceLinked="1"/>
        <c:majorTickMark val="out"/>
        <c:minorTickMark val="none"/>
        <c:tickLblPos val="nextTo"/>
        <c:txPr>
          <a:bodyPr/>
          <a:lstStyle/>
          <a:p>
            <a:pPr>
              <a:defRPr sz="1400"/>
            </a:pPr>
            <a:endParaRPr lang="pt-BR"/>
          </a:p>
        </c:txPr>
        <c:crossAx val="763503328"/>
        <c:crosses val="autoZero"/>
        <c:auto val="1"/>
        <c:lblAlgn val="ctr"/>
        <c:lblOffset val="100"/>
        <c:tickLblSkip val="10"/>
        <c:noMultiLvlLbl val="0"/>
      </c:catAx>
      <c:valAx>
        <c:axId val="763503328"/>
        <c:scaling>
          <c:orientation val="minMax"/>
          <c:max val="1"/>
        </c:scaling>
        <c:delete val="0"/>
        <c:axPos val="l"/>
        <c:majorGridlines>
          <c:spPr>
            <a:ln>
              <a:solidFill>
                <a:sysClr val="window" lastClr="FFFFFF">
                  <a:lumMod val="85000"/>
                </a:sysClr>
              </a:solidFill>
            </a:ln>
          </c:spPr>
        </c:majorGridlines>
        <c:numFmt formatCode="0%" sourceLinked="1"/>
        <c:majorTickMark val="out"/>
        <c:minorTickMark val="none"/>
        <c:tickLblPos val="nextTo"/>
        <c:txPr>
          <a:bodyPr/>
          <a:lstStyle/>
          <a:p>
            <a:pPr>
              <a:defRPr sz="1400"/>
            </a:pPr>
            <a:endParaRPr lang="pt-BR"/>
          </a:p>
        </c:txPr>
        <c:crossAx val="763502784"/>
        <c:crosses val="autoZero"/>
        <c:crossBetween val="between"/>
      </c:valAx>
      <c:spPr>
        <a:solidFill>
          <a:sysClr val="window" lastClr="FFFFFF"/>
        </a:solidFill>
        <a:ln>
          <a:solidFill>
            <a:sysClr val="windowText" lastClr="000000">
              <a:lumMod val="50000"/>
              <a:lumOff val="50000"/>
            </a:sysClr>
          </a:solidFill>
        </a:ln>
      </c:spPr>
    </c:plotArea>
    <c:legend>
      <c:legendPos val="b"/>
      <c:overlay val="0"/>
      <c:txPr>
        <a:bodyPr/>
        <a:lstStyle/>
        <a:p>
          <a:pPr>
            <a:defRPr sz="16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Plan1!$A$2</c:f>
              <c:strCache>
                <c:ptCount val="1"/>
                <c:pt idx="0">
                  <c:v>MUNDO</c:v>
                </c:pt>
              </c:strCache>
            </c:strRef>
          </c:tx>
          <c:spPr>
            <a:ln w="38100">
              <a:solidFill>
                <a:sysClr val="windowText" lastClr="00000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Plan1!$B$2:$AZ$2</c:f>
              <c:numCache>
                <c:formatCode>0%</c:formatCode>
                <c:ptCount val="51"/>
                <c:pt idx="0">
                  <c:v>0.19</c:v>
                </c:pt>
                <c:pt idx="1">
                  <c:v>0.19</c:v>
                </c:pt>
                <c:pt idx="2">
                  <c:v>0.18</c:v>
                </c:pt>
                <c:pt idx="3">
                  <c:v>0.18</c:v>
                </c:pt>
                <c:pt idx="4">
                  <c:v>0.19</c:v>
                </c:pt>
                <c:pt idx="5">
                  <c:v>0.19</c:v>
                </c:pt>
                <c:pt idx="6">
                  <c:v>0.19</c:v>
                </c:pt>
                <c:pt idx="7">
                  <c:v>0.19</c:v>
                </c:pt>
                <c:pt idx="8">
                  <c:v>0.19</c:v>
                </c:pt>
                <c:pt idx="9">
                  <c:v>0.2</c:v>
                </c:pt>
                <c:pt idx="10">
                  <c:v>0.22</c:v>
                </c:pt>
                <c:pt idx="11">
                  <c:v>0.22</c:v>
                </c:pt>
                <c:pt idx="12">
                  <c:v>0.22</c:v>
                </c:pt>
                <c:pt idx="13">
                  <c:v>0.24</c:v>
                </c:pt>
                <c:pt idx="14">
                  <c:v>0.3</c:v>
                </c:pt>
                <c:pt idx="15">
                  <c:v>0.28000000000000003</c:v>
                </c:pt>
                <c:pt idx="16">
                  <c:v>0.28999999999999998</c:v>
                </c:pt>
                <c:pt idx="17">
                  <c:v>0.28999999999999998</c:v>
                </c:pt>
                <c:pt idx="18">
                  <c:v>0.28000000000000003</c:v>
                </c:pt>
                <c:pt idx="19">
                  <c:v>0.3</c:v>
                </c:pt>
                <c:pt idx="20">
                  <c:v>0.33</c:v>
                </c:pt>
                <c:pt idx="21">
                  <c:v>0.33</c:v>
                </c:pt>
                <c:pt idx="22">
                  <c:v>0.31</c:v>
                </c:pt>
                <c:pt idx="23">
                  <c:v>0.3</c:v>
                </c:pt>
                <c:pt idx="24">
                  <c:v>0.32</c:v>
                </c:pt>
                <c:pt idx="25">
                  <c:v>0.31</c:v>
                </c:pt>
                <c:pt idx="26">
                  <c:v>0.28000000000000003</c:v>
                </c:pt>
                <c:pt idx="27">
                  <c:v>0.28999999999999998</c:v>
                </c:pt>
                <c:pt idx="28">
                  <c:v>0.3</c:v>
                </c:pt>
                <c:pt idx="29">
                  <c:v>0.3</c:v>
                </c:pt>
                <c:pt idx="30">
                  <c:v>0.3</c:v>
                </c:pt>
                <c:pt idx="31">
                  <c:v>0.3</c:v>
                </c:pt>
                <c:pt idx="32">
                  <c:v>0.3</c:v>
                </c:pt>
                <c:pt idx="33">
                  <c:v>0.3</c:v>
                </c:pt>
                <c:pt idx="34">
                  <c:v>0.32</c:v>
                </c:pt>
                <c:pt idx="35">
                  <c:v>0.34</c:v>
                </c:pt>
                <c:pt idx="36">
                  <c:v>0.34</c:v>
                </c:pt>
                <c:pt idx="37">
                  <c:v>0.36</c:v>
                </c:pt>
                <c:pt idx="38">
                  <c:v>0.35</c:v>
                </c:pt>
                <c:pt idx="39">
                  <c:v>0.36</c:v>
                </c:pt>
                <c:pt idx="40">
                  <c:v>0.4</c:v>
                </c:pt>
                <c:pt idx="41">
                  <c:v>0.39</c:v>
                </c:pt>
                <c:pt idx="42">
                  <c:v>0.39</c:v>
                </c:pt>
                <c:pt idx="43">
                  <c:v>0.39</c:v>
                </c:pt>
                <c:pt idx="44">
                  <c:v>0.42</c:v>
                </c:pt>
                <c:pt idx="45">
                  <c:v>0.44</c:v>
                </c:pt>
                <c:pt idx="46">
                  <c:v>0.47</c:v>
                </c:pt>
                <c:pt idx="47">
                  <c:v>0.48</c:v>
                </c:pt>
                <c:pt idx="48">
                  <c:v>0.5</c:v>
                </c:pt>
                <c:pt idx="49">
                  <c:v>0.41</c:v>
                </c:pt>
                <c:pt idx="50">
                  <c:v>0.46</c:v>
                </c:pt>
              </c:numCache>
            </c:numRef>
          </c:val>
          <c:smooth val="0"/>
          <c:extLst>
            <c:ext xmlns:c16="http://schemas.microsoft.com/office/drawing/2014/chart" uri="{C3380CC4-5D6E-409C-BE32-E72D297353CC}">
              <c16:uniqueId val="{00000000-9407-4997-B1C6-D80F51849B1B}"/>
            </c:ext>
          </c:extLst>
        </c:ser>
        <c:ser>
          <c:idx val="1"/>
          <c:order val="1"/>
          <c:tx>
            <c:strRef>
              <c:f>Plan1!$A$3</c:f>
              <c:strCache>
                <c:ptCount val="1"/>
                <c:pt idx="0">
                  <c:v>Alemanha</c:v>
                </c:pt>
              </c:strCache>
            </c:strRef>
          </c:tx>
          <c:spPr>
            <a:ln w="38100">
              <a:solidFill>
                <a:srgbClr val="FFC00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Plan1!$B$3:$AZ$3</c:f>
              <c:numCache>
                <c:formatCode>0%</c:formatCode>
                <c:ptCount val="51"/>
                <c:pt idx="0">
                  <c:v>0</c:v>
                </c:pt>
                <c:pt idx="1">
                  <c:v>0</c:v>
                </c:pt>
                <c:pt idx="2">
                  <c:v>0</c:v>
                </c:pt>
                <c:pt idx="3">
                  <c:v>0</c:v>
                </c:pt>
                <c:pt idx="4">
                  <c:v>0</c:v>
                </c:pt>
                <c:pt idx="5">
                  <c:v>0</c:v>
                </c:pt>
                <c:pt idx="6">
                  <c:v>0</c:v>
                </c:pt>
                <c:pt idx="7">
                  <c:v>0</c:v>
                </c:pt>
                <c:pt idx="8">
                  <c:v>0</c:v>
                </c:pt>
                <c:pt idx="9">
                  <c:v>0</c:v>
                </c:pt>
                <c:pt idx="10">
                  <c:v>0.31</c:v>
                </c:pt>
                <c:pt idx="11">
                  <c:v>0.3</c:v>
                </c:pt>
                <c:pt idx="12">
                  <c:v>0.3</c:v>
                </c:pt>
                <c:pt idx="13">
                  <c:v>0.32</c:v>
                </c:pt>
                <c:pt idx="14">
                  <c:v>0.37</c:v>
                </c:pt>
                <c:pt idx="15">
                  <c:v>0.35</c:v>
                </c:pt>
                <c:pt idx="16">
                  <c:v>0.38</c:v>
                </c:pt>
                <c:pt idx="17">
                  <c:v>0.38</c:v>
                </c:pt>
                <c:pt idx="18">
                  <c:v>0.37</c:v>
                </c:pt>
                <c:pt idx="19">
                  <c:v>0.39</c:v>
                </c:pt>
                <c:pt idx="20">
                  <c:v>0.41</c:v>
                </c:pt>
                <c:pt idx="21">
                  <c:v>0.44</c:v>
                </c:pt>
                <c:pt idx="22">
                  <c:v>0.44</c:v>
                </c:pt>
                <c:pt idx="23">
                  <c:v>0.43</c:v>
                </c:pt>
                <c:pt idx="24">
                  <c:v>0.46</c:v>
                </c:pt>
                <c:pt idx="25">
                  <c:v>0.48</c:v>
                </c:pt>
                <c:pt idx="26">
                  <c:v>0.43</c:v>
                </c:pt>
                <c:pt idx="27">
                  <c:v>0.42</c:v>
                </c:pt>
                <c:pt idx="28">
                  <c:v>0.42</c:v>
                </c:pt>
                <c:pt idx="29">
                  <c:v>0.45</c:v>
                </c:pt>
                <c:pt idx="30">
                  <c:v>0.45</c:v>
                </c:pt>
                <c:pt idx="31">
                  <c:v>0.44</c:v>
                </c:pt>
                <c:pt idx="32">
                  <c:v>0.41</c:v>
                </c:pt>
                <c:pt idx="33">
                  <c:v>0.36</c:v>
                </c:pt>
                <c:pt idx="34">
                  <c:v>0.38</c:v>
                </c:pt>
                <c:pt idx="35">
                  <c:v>0.39</c:v>
                </c:pt>
                <c:pt idx="36">
                  <c:v>0.4</c:v>
                </c:pt>
                <c:pt idx="37">
                  <c:v>0.44</c:v>
                </c:pt>
                <c:pt idx="38">
                  <c:v>0.47</c:v>
                </c:pt>
                <c:pt idx="39">
                  <c:v>0.48</c:v>
                </c:pt>
                <c:pt idx="40">
                  <c:v>0.56000000000000005</c:v>
                </c:pt>
                <c:pt idx="41">
                  <c:v>0.56000000000000005</c:v>
                </c:pt>
                <c:pt idx="42">
                  <c:v>0.55000000000000004</c:v>
                </c:pt>
                <c:pt idx="43">
                  <c:v>0.56000000000000005</c:v>
                </c:pt>
                <c:pt idx="44">
                  <c:v>0.6</c:v>
                </c:pt>
                <c:pt idx="45">
                  <c:v>0.63</c:v>
                </c:pt>
                <c:pt idx="46">
                  <c:v>0.69</c:v>
                </c:pt>
                <c:pt idx="47">
                  <c:v>0.71</c:v>
                </c:pt>
                <c:pt idx="48">
                  <c:v>0.73</c:v>
                </c:pt>
                <c:pt idx="49">
                  <c:v>0.62</c:v>
                </c:pt>
                <c:pt idx="50">
                  <c:v>0.71</c:v>
                </c:pt>
              </c:numCache>
            </c:numRef>
          </c:val>
          <c:smooth val="0"/>
          <c:extLst>
            <c:ext xmlns:c16="http://schemas.microsoft.com/office/drawing/2014/chart" uri="{C3380CC4-5D6E-409C-BE32-E72D297353CC}">
              <c16:uniqueId val="{00000001-9407-4997-B1C6-D80F51849B1B}"/>
            </c:ext>
          </c:extLst>
        </c:ser>
        <c:ser>
          <c:idx val="2"/>
          <c:order val="2"/>
          <c:tx>
            <c:strRef>
              <c:f>Plan1!$A$4</c:f>
              <c:strCache>
                <c:ptCount val="1"/>
                <c:pt idx="0">
                  <c:v>Brasil</c:v>
                </c:pt>
              </c:strCache>
            </c:strRef>
          </c:tx>
          <c:spPr>
            <a:ln w="38100">
              <a:solidFill>
                <a:srgbClr val="00B05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Plan1!$B$4:$AZ$4</c:f>
            </c:numRef>
          </c:val>
          <c:smooth val="0"/>
          <c:extLst>
            <c:ext xmlns:c16="http://schemas.microsoft.com/office/drawing/2014/chart" uri="{C3380CC4-5D6E-409C-BE32-E72D297353CC}">
              <c16:uniqueId val="{00000002-9407-4997-B1C6-D80F51849B1B}"/>
            </c:ext>
          </c:extLst>
        </c:ser>
        <c:ser>
          <c:idx val="3"/>
          <c:order val="3"/>
          <c:tx>
            <c:strRef>
              <c:f>Plan1!$A$5</c:f>
              <c:strCache>
                <c:ptCount val="1"/>
                <c:pt idx="0">
                  <c:v>Estados Unidos</c:v>
                </c:pt>
              </c:strCache>
            </c:strRef>
          </c:tx>
          <c:spPr>
            <a:ln w="38100">
              <a:solidFill>
                <a:srgbClr val="0070C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Plan1!$B$5:$AZ$5</c:f>
            </c:numRef>
          </c:val>
          <c:smooth val="0"/>
          <c:extLst>
            <c:ext xmlns:c16="http://schemas.microsoft.com/office/drawing/2014/chart" uri="{C3380CC4-5D6E-409C-BE32-E72D297353CC}">
              <c16:uniqueId val="{00000003-9407-4997-B1C6-D80F51849B1B}"/>
            </c:ext>
          </c:extLst>
        </c:ser>
        <c:ser>
          <c:idx val="4"/>
          <c:order val="4"/>
          <c:tx>
            <c:strRef>
              <c:f>Plan1!$A$6</c:f>
              <c:strCache>
                <c:ptCount val="1"/>
                <c:pt idx="0">
                  <c:v>China</c:v>
                </c:pt>
              </c:strCache>
            </c:strRef>
          </c:tx>
          <c:spPr>
            <a:ln w="38100">
              <a:solidFill>
                <a:srgbClr val="FF9999">
                  <a:lumMod val="75000"/>
                </a:srgbClr>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Plan1!$B$6:$AZ$6</c:f>
            </c:numRef>
          </c:val>
          <c:smooth val="0"/>
          <c:extLst>
            <c:ext xmlns:c16="http://schemas.microsoft.com/office/drawing/2014/chart" uri="{C3380CC4-5D6E-409C-BE32-E72D297353CC}">
              <c16:uniqueId val="{00000004-9407-4997-B1C6-D80F51849B1B}"/>
            </c:ext>
          </c:extLst>
        </c:ser>
        <c:dLbls>
          <c:showLegendKey val="0"/>
          <c:showVal val="0"/>
          <c:showCatName val="0"/>
          <c:showSerName val="0"/>
          <c:showPercent val="0"/>
          <c:showBubbleSize val="0"/>
        </c:dLbls>
        <c:smooth val="0"/>
        <c:axId val="806906640"/>
        <c:axId val="806907184"/>
      </c:lineChart>
      <c:catAx>
        <c:axId val="806906640"/>
        <c:scaling>
          <c:orientation val="minMax"/>
        </c:scaling>
        <c:delete val="0"/>
        <c:axPos val="b"/>
        <c:numFmt formatCode="General" sourceLinked="1"/>
        <c:majorTickMark val="out"/>
        <c:minorTickMark val="none"/>
        <c:tickLblPos val="nextTo"/>
        <c:txPr>
          <a:bodyPr/>
          <a:lstStyle/>
          <a:p>
            <a:pPr>
              <a:defRPr sz="1400"/>
            </a:pPr>
            <a:endParaRPr lang="pt-BR"/>
          </a:p>
        </c:txPr>
        <c:crossAx val="806907184"/>
        <c:crosses val="autoZero"/>
        <c:auto val="1"/>
        <c:lblAlgn val="ctr"/>
        <c:lblOffset val="100"/>
        <c:tickLblSkip val="10"/>
        <c:noMultiLvlLbl val="0"/>
      </c:catAx>
      <c:valAx>
        <c:axId val="806907184"/>
        <c:scaling>
          <c:orientation val="minMax"/>
          <c:max val="1"/>
        </c:scaling>
        <c:delete val="0"/>
        <c:axPos val="l"/>
        <c:majorGridlines>
          <c:spPr>
            <a:ln>
              <a:solidFill>
                <a:sysClr val="window" lastClr="FFFFFF">
                  <a:lumMod val="85000"/>
                </a:sysClr>
              </a:solidFill>
            </a:ln>
          </c:spPr>
        </c:majorGridlines>
        <c:numFmt formatCode="0%" sourceLinked="1"/>
        <c:majorTickMark val="out"/>
        <c:minorTickMark val="none"/>
        <c:tickLblPos val="nextTo"/>
        <c:txPr>
          <a:bodyPr/>
          <a:lstStyle/>
          <a:p>
            <a:pPr>
              <a:defRPr sz="1400"/>
            </a:pPr>
            <a:endParaRPr lang="pt-BR"/>
          </a:p>
        </c:txPr>
        <c:crossAx val="806906640"/>
        <c:crosses val="autoZero"/>
        <c:crossBetween val="between"/>
      </c:valAx>
      <c:spPr>
        <a:solidFill>
          <a:sysClr val="window" lastClr="FFFFFF"/>
        </a:solidFill>
        <a:ln>
          <a:solidFill>
            <a:sysClr val="windowText" lastClr="000000">
              <a:lumMod val="50000"/>
              <a:lumOff val="50000"/>
            </a:sysClr>
          </a:solidFill>
        </a:ln>
      </c:spPr>
    </c:plotArea>
    <c:legend>
      <c:legendPos val="b"/>
      <c:overlay val="0"/>
      <c:txPr>
        <a:bodyPr/>
        <a:lstStyle/>
        <a:p>
          <a:pPr>
            <a:defRPr sz="16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Plan1!$A$2</c:f>
              <c:strCache>
                <c:ptCount val="1"/>
                <c:pt idx="0">
                  <c:v>MUNDO</c:v>
                </c:pt>
              </c:strCache>
            </c:strRef>
          </c:tx>
          <c:spPr>
            <a:ln w="38100">
              <a:solidFill>
                <a:sysClr val="windowText" lastClr="00000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Plan1!$B$2:$AZ$2</c:f>
              <c:numCache>
                <c:formatCode>0%</c:formatCode>
                <c:ptCount val="51"/>
                <c:pt idx="0">
                  <c:v>0.19</c:v>
                </c:pt>
                <c:pt idx="1">
                  <c:v>0.19</c:v>
                </c:pt>
                <c:pt idx="2">
                  <c:v>0.18</c:v>
                </c:pt>
                <c:pt idx="3">
                  <c:v>0.18</c:v>
                </c:pt>
                <c:pt idx="4">
                  <c:v>0.19</c:v>
                </c:pt>
                <c:pt idx="5">
                  <c:v>0.19</c:v>
                </c:pt>
                <c:pt idx="6">
                  <c:v>0.19</c:v>
                </c:pt>
                <c:pt idx="7">
                  <c:v>0.19</c:v>
                </c:pt>
                <c:pt idx="8">
                  <c:v>0.19</c:v>
                </c:pt>
                <c:pt idx="9">
                  <c:v>0.2</c:v>
                </c:pt>
                <c:pt idx="10">
                  <c:v>0.22</c:v>
                </c:pt>
                <c:pt idx="11">
                  <c:v>0.22</c:v>
                </c:pt>
                <c:pt idx="12">
                  <c:v>0.22</c:v>
                </c:pt>
                <c:pt idx="13">
                  <c:v>0.24</c:v>
                </c:pt>
                <c:pt idx="14">
                  <c:v>0.3</c:v>
                </c:pt>
                <c:pt idx="15">
                  <c:v>0.28000000000000003</c:v>
                </c:pt>
                <c:pt idx="16">
                  <c:v>0.28999999999999998</c:v>
                </c:pt>
                <c:pt idx="17">
                  <c:v>0.28999999999999998</c:v>
                </c:pt>
                <c:pt idx="18">
                  <c:v>0.28000000000000003</c:v>
                </c:pt>
                <c:pt idx="19">
                  <c:v>0.3</c:v>
                </c:pt>
                <c:pt idx="20">
                  <c:v>0.33</c:v>
                </c:pt>
                <c:pt idx="21">
                  <c:v>0.33</c:v>
                </c:pt>
                <c:pt idx="22">
                  <c:v>0.31</c:v>
                </c:pt>
                <c:pt idx="23">
                  <c:v>0.3</c:v>
                </c:pt>
                <c:pt idx="24">
                  <c:v>0.32</c:v>
                </c:pt>
                <c:pt idx="25">
                  <c:v>0.31</c:v>
                </c:pt>
                <c:pt idx="26">
                  <c:v>0.28000000000000003</c:v>
                </c:pt>
                <c:pt idx="27">
                  <c:v>0.28999999999999998</c:v>
                </c:pt>
                <c:pt idx="28">
                  <c:v>0.3</c:v>
                </c:pt>
                <c:pt idx="29">
                  <c:v>0.3</c:v>
                </c:pt>
                <c:pt idx="30">
                  <c:v>0.3</c:v>
                </c:pt>
                <c:pt idx="31">
                  <c:v>0.3</c:v>
                </c:pt>
                <c:pt idx="32">
                  <c:v>0.3</c:v>
                </c:pt>
                <c:pt idx="33">
                  <c:v>0.3</c:v>
                </c:pt>
                <c:pt idx="34">
                  <c:v>0.32</c:v>
                </c:pt>
                <c:pt idx="35">
                  <c:v>0.34</c:v>
                </c:pt>
                <c:pt idx="36">
                  <c:v>0.34</c:v>
                </c:pt>
                <c:pt idx="37">
                  <c:v>0.36</c:v>
                </c:pt>
                <c:pt idx="38">
                  <c:v>0.35</c:v>
                </c:pt>
                <c:pt idx="39">
                  <c:v>0.36</c:v>
                </c:pt>
                <c:pt idx="40">
                  <c:v>0.4</c:v>
                </c:pt>
                <c:pt idx="41">
                  <c:v>0.39</c:v>
                </c:pt>
                <c:pt idx="42">
                  <c:v>0.39</c:v>
                </c:pt>
                <c:pt idx="43">
                  <c:v>0.39</c:v>
                </c:pt>
                <c:pt idx="44">
                  <c:v>0.42</c:v>
                </c:pt>
                <c:pt idx="45">
                  <c:v>0.44</c:v>
                </c:pt>
                <c:pt idx="46">
                  <c:v>0.47</c:v>
                </c:pt>
                <c:pt idx="47">
                  <c:v>0.48</c:v>
                </c:pt>
                <c:pt idx="48">
                  <c:v>0.5</c:v>
                </c:pt>
                <c:pt idx="49">
                  <c:v>0.41</c:v>
                </c:pt>
                <c:pt idx="50">
                  <c:v>0.46</c:v>
                </c:pt>
              </c:numCache>
            </c:numRef>
          </c:val>
          <c:smooth val="0"/>
          <c:extLst>
            <c:ext xmlns:c16="http://schemas.microsoft.com/office/drawing/2014/chart" uri="{C3380CC4-5D6E-409C-BE32-E72D297353CC}">
              <c16:uniqueId val="{00000000-A27B-49AE-B1C7-D6537774AD90}"/>
            </c:ext>
          </c:extLst>
        </c:ser>
        <c:ser>
          <c:idx val="1"/>
          <c:order val="1"/>
          <c:tx>
            <c:strRef>
              <c:f>Plan1!$A$3</c:f>
              <c:strCache>
                <c:ptCount val="1"/>
                <c:pt idx="0">
                  <c:v>Alemanha</c:v>
                </c:pt>
              </c:strCache>
            </c:strRef>
          </c:tx>
          <c:spPr>
            <a:ln w="38100">
              <a:solidFill>
                <a:srgbClr val="FFC00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Plan1!$B$3:$AZ$3</c:f>
              <c:numCache>
                <c:formatCode>0%</c:formatCode>
                <c:ptCount val="51"/>
                <c:pt idx="0">
                  <c:v>0</c:v>
                </c:pt>
                <c:pt idx="1">
                  <c:v>0</c:v>
                </c:pt>
                <c:pt idx="2">
                  <c:v>0</c:v>
                </c:pt>
                <c:pt idx="3">
                  <c:v>0</c:v>
                </c:pt>
                <c:pt idx="4">
                  <c:v>0</c:v>
                </c:pt>
                <c:pt idx="5">
                  <c:v>0</c:v>
                </c:pt>
                <c:pt idx="6">
                  <c:v>0</c:v>
                </c:pt>
                <c:pt idx="7">
                  <c:v>0</c:v>
                </c:pt>
                <c:pt idx="8">
                  <c:v>0</c:v>
                </c:pt>
                <c:pt idx="9">
                  <c:v>0</c:v>
                </c:pt>
                <c:pt idx="10">
                  <c:v>0.31</c:v>
                </c:pt>
                <c:pt idx="11">
                  <c:v>0.3</c:v>
                </c:pt>
                <c:pt idx="12">
                  <c:v>0.3</c:v>
                </c:pt>
                <c:pt idx="13">
                  <c:v>0.32</c:v>
                </c:pt>
                <c:pt idx="14">
                  <c:v>0.37</c:v>
                </c:pt>
                <c:pt idx="15">
                  <c:v>0.35</c:v>
                </c:pt>
                <c:pt idx="16">
                  <c:v>0.38</c:v>
                </c:pt>
                <c:pt idx="17">
                  <c:v>0.38</c:v>
                </c:pt>
                <c:pt idx="18">
                  <c:v>0.37</c:v>
                </c:pt>
                <c:pt idx="19">
                  <c:v>0.39</c:v>
                </c:pt>
                <c:pt idx="20">
                  <c:v>0.41</c:v>
                </c:pt>
                <c:pt idx="21">
                  <c:v>0.44</c:v>
                </c:pt>
                <c:pt idx="22">
                  <c:v>0.44</c:v>
                </c:pt>
                <c:pt idx="23">
                  <c:v>0.43</c:v>
                </c:pt>
                <c:pt idx="24">
                  <c:v>0.46</c:v>
                </c:pt>
                <c:pt idx="25">
                  <c:v>0.48</c:v>
                </c:pt>
                <c:pt idx="26">
                  <c:v>0.43</c:v>
                </c:pt>
                <c:pt idx="27">
                  <c:v>0.42</c:v>
                </c:pt>
                <c:pt idx="28">
                  <c:v>0.42</c:v>
                </c:pt>
                <c:pt idx="29">
                  <c:v>0.45</c:v>
                </c:pt>
                <c:pt idx="30">
                  <c:v>0.45</c:v>
                </c:pt>
                <c:pt idx="31">
                  <c:v>0.44</c:v>
                </c:pt>
                <c:pt idx="32">
                  <c:v>0.41</c:v>
                </c:pt>
                <c:pt idx="33">
                  <c:v>0.36</c:v>
                </c:pt>
                <c:pt idx="34">
                  <c:v>0.38</c:v>
                </c:pt>
                <c:pt idx="35">
                  <c:v>0.39</c:v>
                </c:pt>
                <c:pt idx="36">
                  <c:v>0.4</c:v>
                </c:pt>
                <c:pt idx="37">
                  <c:v>0.44</c:v>
                </c:pt>
                <c:pt idx="38">
                  <c:v>0.47</c:v>
                </c:pt>
                <c:pt idx="39">
                  <c:v>0.48</c:v>
                </c:pt>
                <c:pt idx="40">
                  <c:v>0.56000000000000005</c:v>
                </c:pt>
                <c:pt idx="41">
                  <c:v>0.56000000000000005</c:v>
                </c:pt>
                <c:pt idx="42">
                  <c:v>0.55000000000000004</c:v>
                </c:pt>
                <c:pt idx="43">
                  <c:v>0.56000000000000005</c:v>
                </c:pt>
                <c:pt idx="44">
                  <c:v>0.6</c:v>
                </c:pt>
                <c:pt idx="45">
                  <c:v>0.63</c:v>
                </c:pt>
                <c:pt idx="46">
                  <c:v>0.69</c:v>
                </c:pt>
                <c:pt idx="47">
                  <c:v>0.71</c:v>
                </c:pt>
                <c:pt idx="48">
                  <c:v>0.73</c:v>
                </c:pt>
                <c:pt idx="49">
                  <c:v>0.62</c:v>
                </c:pt>
                <c:pt idx="50">
                  <c:v>0.71</c:v>
                </c:pt>
              </c:numCache>
            </c:numRef>
          </c:val>
          <c:smooth val="0"/>
          <c:extLst>
            <c:ext xmlns:c16="http://schemas.microsoft.com/office/drawing/2014/chart" uri="{C3380CC4-5D6E-409C-BE32-E72D297353CC}">
              <c16:uniqueId val="{00000001-A27B-49AE-B1C7-D6537774AD90}"/>
            </c:ext>
          </c:extLst>
        </c:ser>
        <c:ser>
          <c:idx val="2"/>
          <c:order val="2"/>
          <c:tx>
            <c:strRef>
              <c:f>Plan1!$A$4</c:f>
              <c:strCache>
                <c:ptCount val="1"/>
                <c:pt idx="0">
                  <c:v>Brasil</c:v>
                </c:pt>
              </c:strCache>
            </c:strRef>
          </c:tx>
          <c:spPr>
            <a:ln w="38100">
              <a:solidFill>
                <a:srgbClr val="00B05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Plan1!$B$4:$AZ$4</c:f>
            </c:numRef>
          </c:val>
          <c:smooth val="0"/>
          <c:extLst>
            <c:ext xmlns:c16="http://schemas.microsoft.com/office/drawing/2014/chart" uri="{C3380CC4-5D6E-409C-BE32-E72D297353CC}">
              <c16:uniqueId val="{00000002-A27B-49AE-B1C7-D6537774AD90}"/>
            </c:ext>
          </c:extLst>
        </c:ser>
        <c:ser>
          <c:idx val="3"/>
          <c:order val="3"/>
          <c:tx>
            <c:strRef>
              <c:f>Plan1!$A$5</c:f>
              <c:strCache>
                <c:ptCount val="1"/>
                <c:pt idx="0">
                  <c:v>Estados Unidos</c:v>
                </c:pt>
              </c:strCache>
            </c:strRef>
          </c:tx>
          <c:spPr>
            <a:ln w="38100">
              <a:solidFill>
                <a:srgbClr val="0070C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Plan1!$B$5:$AZ$5</c:f>
              <c:numCache>
                <c:formatCode>0%</c:formatCode>
                <c:ptCount val="51"/>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0.08</c:v>
                </c:pt>
                <c:pt idx="9">
                  <c:v>0.08</c:v>
                </c:pt>
                <c:pt idx="10">
                  <c:v>0.08</c:v>
                </c:pt>
                <c:pt idx="11">
                  <c:v>0.08</c:v>
                </c:pt>
                <c:pt idx="12">
                  <c:v>0.09</c:v>
                </c:pt>
                <c:pt idx="13">
                  <c:v>0.11</c:v>
                </c:pt>
                <c:pt idx="14">
                  <c:v>0.14000000000000001</c:v>
                </c:pt>
                <c:pt idx="15">
                  <c:v>0.13</c:v>
                </c:pt>
                <c:pt idx="16">
                  <c:v>0.14000000000000001</c:v>
                </c:pt>
                <c:pt idx="17">
                  <c:v>0.14000000000000001</c:v>
                </c:pt>
                <c:pt idx="18">
                  <c:v>0.15</c:v>
                </c:pt>
                <c:pt idx="19">
                  <c:v>0.16</c:v>
                </c:pt>
                <c:pt idx="20">
                  <c:v>0.17</c:v>
                </c:pt>
                <c:pt idx="21">
                  <c:v>0.16</c:v>
                </c:pt>
                <c:pt idx="22">
                  <c:v>0.15</c:v>
                </c:pt>
                <c:pt idx="23">
                  <c:v>0.14000000000000001</c:v>
                </c:pt>
                <c:pt idx="24">
                  <c:v>0.15</c:v>
                </c:pt>
                <c:pt idx="25">
                  <c:v>0.14000000000000001</c:v>
                </c:pt>
                <c:pt idx="26">
                  <c:v>0.14000000000000001</c:v>
                </c:pt>
                <c:pt idx="27">
                  <c:v>0.14000000000000001</c:v>
                </c:pt>
                <c:pt idx="28">
                  <c:v>0.15</c:v>
                </c:pt>
                <c:pt idx="29">
                  <c:v>0.16</c:v>
                </c:pt>
                <c:pt idx="30">
                  <c:v>0.16</c:v>
                </c:pt>
                <c:pt idx="31">
                  <c:v>0.16</c:v>
                </c:pt>
                <c:pt idx="32">
                  <c:v>0.16</c:v>
                </c:pt>
                <c:pt idx="33">
                  <c:v>0.16</c:v>
                </c:pt>
                <c:pt idx="34">
                  <c:v>0.17</c:v>
                </c:pt>
                <c:pt idx="35">
                  <c:v>0.18</c:v>
                </c:pt>
                <c:pt idx="36">
                  <c:v>0.19</c:v>
                </c:pt>
                <c:pt idx="37">
                  <c:v>0.19</c:v>
                </c:pt>
                <c:pt idx="38">
                  <c:v>0.19</c:v>
                </c:pt>
                <c:pt idx="39">
                  <c:v>0.19</c:v>
                </c:pt>
                <c:pt idx="40">
                  <c:v>0.21</c:v>
                </c:pt>
                <c:pt idx="41">
                  <c:v>0.19</c:v>
                </c:pt>
                <c:pt idx="42">
                  <c:v>0.18</c:v>
                </c:pt>
                <c:pt idx="43">
                  <c:v>0.18</c:v>
                </c:pt>
                <c:pt idx="44">
                  <c:v>0.2</c:v>
                </c:pt>
                <c:pt idx="45">
                  <c:v>0.21</c:v>
                </c:pt>
                <c:pt idx="46">
                  <c:v>0.22</c:v>
                </c:pt>
                <c:pt idx="47">
                  <c:v>0.23</c:v>
                </c:pt>
                <c:pt idx="48">
                  <c:v>0.24</c:v>
                </c:pt>
                <c:pt idx="49">
                  <c:v>0.19</c:v>
                </c:pt>
                <c:pt idx="50">
                  <c:v>0.22</c:v>
                </c:pt>
              </c:numCache>
            </c:numRef>
          </c:val>
          <c:smooth val="0"/>
          <c:extLst>
            <c:ext xmlns:c16="http://schemas.microsoft.com/office/drawing/2014/chart" uri="{C3380CC4-5D6E-409C-BE32-E72D297353CC}">
              <c16:uniqueId val="{00000003-A27B-49AE-B1C7-D6537774AD90}"/>
            </c:ext>
          </c:extLst>
        </c:ser>
        <c:ser>
          <c:idx val="4"/>
          <c:order val="4"/>
          <c:tx>
            <c:strRef>
              <c:f>Plan1!$A$6</c:f>
              <c:strCache>
                <c:ptCount val="1"/>
                <c:pt idx="0">
                  <c:v>China</c:v>
                </c:pt>
              </c:strCache>
            </c:strRef>
          </c:tx>
          <c:spPr>
            <a:ln w="38100">
              <a:solidFill>
                <a:srgbClr val="FF9999">
                  <a:lumMod val="75000"/>
                </a:srgbClr>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Plan1!$B$6:$AZ$6</c:f>
            </c:numRef>
          </c:val>
          <c:smooth val="0"/>
          <c:extLst>
            <c:ext xmlns:c16="http://schemas.microsoft.com/office/drawing/2014/chart" uri="{C3380CC4-5D6E-409C-BE32-E72D297353CC}">
              <c16:uniqueId val="{00000004-A27B-49AE-B1C7-D6537774AD90}"/>
            </c:ext>
          </c:extLst>
        </c:ser>
        <c:dLbls>
          <c:showLegendKey val="0"/>
          <c:showVal val="0"/>
          <c:showCatName val="0"/>
          <c:showSerName val="0"/>
          <c:showPercent val="0"/>
          <c:showBubbleSize val="0"/>
        </c:dLbls>
        <c:smooth val="0"/>
        <c:axId val="806899024"/>
        <c:axId val="806905552"/>
      </c:lineChart>
      <c:catAx>
        <c:axId val="806899024"/>
        <c:scaling>
          <c:orientation val="minMax"/>
        </c:scaling>
        <c:delete val="0"/>
        <c:axPos val="b"/>
        <c:numFmt formatCode="General" sourceLinked="1"/>
        <c:majorTickMark val="out"/>
        <c:minorTickMark val="none"/>
        <c:tickLblPos val="nextTo"/>
        <c:txPr>
          <a:bodyPr/>
          <a:lstStyle/>
          <a:p>
            <a:pPr>
              <a:defRPr sz="1400"/>
            </a:pPr>
            <a:endParaRPr lang="pt-BR"/>
          </a:p>
        </c:txPr>
        <c:crossAx val="806905552"/>
        <c:crosses val="autoZero"/>
        <c:auto val="1"/>
        <c:lblAlgn val="ctr"/>
        <c:lblOffset val="100"/>
        <c:tickLblSkip val="10"/>
        <c:noMultiLvlLbl val="0"/>
      </c:catAx>
      <c:valAx>
        <c:axId val="806905552"/>
        <c:scaling>
          <c:orientation val="minMax"/>
          <c:max val="1"/>
        </c:scaling>
        <c:delete val="0"/>
        <c:axPos val="l"/>
        <c:majorGridlines>
          <c:spPr>
            <a:ln>
              <a:solidFill>
                <a:sysClr val="window" lastClr="FFFFFF">
                  <a:lumMod val="85000"/>
                </a:sysClr>
              </a:solidFill>
            </a:ln>
          </c:spPr>
        </c:majorGridlines>
        <c:numFmt formatCode="0%" sourceLinked="1"/>
        <c:majorTickMark val="out"/>
        <c:minorTickMark val="none"/>
        <c:tickLblPos val="nextTo"/>
        <c:txPr>
          <a:bodyPr/>
          <a:lstStyle/>
          <a:p>
            <a:pPr>
              <a:defRPr sz="1400"/>
            </a:pPr>
            <a:endParaRPr lang="pt-BR"/>
          </a:p>
        </c:txPr>
        <c:crossAx val="806899024"/>
        <c:crosses val="autoZero"/>
        <c:crossBetween val="between"/>
      </c:valAx>
      <c:spPr>
        <a:solidFill>
          <a:sysClr val="window" lastClr="FFFFFF"/>
        </a:solidFill>
        <a:ln>
          <a:solidFill>
            <a:sysClr val="windowText" lastClr="000000">
              <a:lumMod val="50000"/>
              <a:lumOff val="50000"/>
            </a:sysClr>
          </a:solidFill>
        </a:ln>
      </c:spPr>
    </c:plotArea>
    <c:legend>
      <c:legendPos val="b"/>
      <c:overlay val="0"/>
      <c:txPr>
        <a:bodyPr/>
        <a:lstStyle/>
        <a:p>
          <a:pPr>
            <a:defRPr sz="12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Plan1!$A$2</c:f>
              <c:strCache>
                <c:ptCount val="1"/>
                <c:pt idx="0">
                  <c:v>MUNDO</c:v>
                </c:pt>
              </c:strCache>
            </c:strRef>
          </c:tx>
          <c:spPr>
            <a:ln w="38100">
              <a:solidFill>
                <a:sysClr val="windowText" lastClr="00000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Plan1!$B$2:$AZ$2</c:f>
              <c:numCache>
                <c:formatCode>0%</c:formatCode>
                <c:ptCount val="51"/>
                <c:pt idx="0">
                  <c:v>0.19</c:v>
                </c:pt>
                <c:pt idx="1">
                  <c:v>0.19</c:v>
                </c:pt>
                <c:pt idx="2">
                  <c:v>0.18</c:v>
                </c:pt>
                <c:pt idx="3">
                  <c:v>0.18</c:v>
                </c:pt>
                <c:pt idx="4">
                  <c:v>0.19</c:v>
                </c:pt>
                <c:pt idx="5">
                  <c:v>0.19</c:v>
                </c:pt>
                <c:pt idx="6">
                  <c:v>0.19</c:v>
                </c:pt>
                <c:pt idx="7">
                  <c:v>0.19</c:v>
                </c:pt>
                <c:pt idx="8">
                  <c:v>0.19</c:v>
                </c:pt>
                <c:pt idx="9">
                  <c:v>0.2</c:v>
                </c:pt>
                <c:pt idx="10">
                  <c:v>0.22</c:v>
                </c:pt>
                <c:pt idx="11">
                  <c:v>0.22</c:v>
                </c:pt>
                <c:pt idx="12">
                  <c:v>0.22</c:v>
                </c:pt>
                <c:pt idx="13">
                  <c:v>0.24</c:v>
                </c:pt>
                <c:pt idx="14">
                  <c:v>0.3</c:v>
                </c:pt>
                <c:pt idx="15">
                  <c:v>0.28000000000000003</c:v>
                </c:pt>
                <c:pt idx="16">
                  <c:v>0.28999999999999998</c:v>
                </c:pt>
                <c:pt idx="17">
                  <c:v>0.28999999999999998</c:v>
                </c:pt>
                <c:pt idx="18">
                  <c:v>0.28000000000000003</c:v>
                </c:pt>
                <c:pt idx="19">
                  <c:v>0.3</c:v>
                </c:pt>
                <c:pt idx="20">
                  <c:v>0.33</c:v>
                </c:pt>
                <c:pt idx="21">
                  <c:v>0.33</c:v>
                </c:pt>
                <c:pt idx="22">
                  <c:v>0.31</c:v>
                </c:pt>
                <c:pt idx="23">
                  <c:v>0.3</c:v>
                </c:pt>
                <c:pt idx="24">
                  <c:v>0.32</c:v>
                </c:pt>
                <c:pt idx="25">
                  <c:v>0.31</c:v>
                </c:pt>
                <c:pt idx="26">
                  <c:v>0.28000000000000003</c:v>
                </c:pt>
                <c:pt idx="27">
                  <c:v>0.28999999999999998</c:v>
                </c:pt>
                <c:pt idx="28">
                  <c:v>0.3</c:v>
                </c:pt>
                <c:pt idx="29">
                  <c:v>0.3</c:v>
                </c:pt>
                <c:pt idx="30">
                  <c:v>0.3</c:v>
                </c:pt>
                <c:pt idx="31">
                  <c:v>0.3</c:v>
                </c:pt>
                <c:pt idx="32">
                  <c:v>0.3</c:v>
                </c:pt>
                <c:pt idx="33">
                  <c:v>0.3</c:v>
                </c:pt>
                <c:pt idx="34">
                  <c:v>0.32</c:v>
                </c:pt>
                <c:pt idx="35">
                  <c:v>0.34</c:v>
                </c:pt>
                <c:pt idx="36">
                  <c:v>0.34</c:v>
                </c:pt>
                <c:pt idx="37">
                  <c:v>0.36</c:v>
                </c:pt>
                <c:pt idx="38">
                  <c:v>0.35</c:v>
                </c:pt>
                <c:pt idx="39">
                  <c:v>0.36</c:v>
                </c:pt>
                <c:pt idx="40">
                  <c:v>0.4</c:v>
                </c:pt>
                <c:pt idx="41">
                  <c:v>0.39</c:v>
                </c:pt>
                <c:pt idx="42">
                  <c:v>0.39</c:v>
                </c:pt>
                <c:pt idx="43">
                  <c:v>0.39</c:v>
                </c:pt>
                <c:pt idx="44">
                  <c:v>0.42</c:v>
                </c:pt>
                <c:pt idx="45">
                  <c:v>0.44</c:v>
                </c:pt>
                <c:pt idx="46">
                  <c:v>0.47</c:v>
                </c:pt>
                <c:pt idx="47">
                  <c:v>0.48</c:v>
                </c:pt>
                <c:pt idx="48">
                  <c:v>0.5</c:v>
                </c:pt>
                <c:pt idx="49">
                  <c:v>0.41</c:v>
                </c:pt>
                <c:pt idx="50">
                  <c:v>0.46</c:v>
                </c:pt>
              </c:numCache>
            </c:numRef>
          </c:val>
          <c:smooth val="0"/>
          <c:extLst>
            <c:ext xmlns:c16="http://schemas.microsoft.com/office/drawing/2014/chart" uri="{C3380CC4-5D6E-409C-BE32-E72D297353CC}">
              <c16:uniqueId val="{00000000-D4F4-48A7-B102-9308C89F7D71}"/>
            </c:ext>
          </c:extLst>
        </c:ser>
        <c:ser>
          <c:idx val="1"/>
          <c:order val="1"/>
          <c:tx>
            <c:strRef>
              <c:f>Plan1!$A$3</c:f>
              <c:strCache>
                <c:ptCount val="1"/>
                <c:pt idx="0">
                  <c:v>Alemanha</c:v>
                </c:pt>
              </c:strCache>
            </c:strRef>
          </c:tx>
          <c:spPr>
            <a:ln w="38100">
              <a:solidFill>
                <a:srgbClr val="FFC00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Plan1!$B$3:$AZ$3</c:f>
              <c:numCache>
                <c:formatCode>0%</c:formatCode>
                <c:ptCount val="51"/>
                <c:pt idx="0">
                  <c:v>0</c:v>
                </c:pt>
                <c:pt idx="1">
                  <c:v>0</c:v>
                </c:pt>
                <c:pt idx="2">
                  <c:v>0</c:v>
                </c:pt>
                <c:pt idx="3">
                  <c:v>0</c:v>
                </c:pt>
                <c:pt idx="4">
                  <c:v>0</c:v>
                </c:pt>
                <c:pt idx="5">
                  <c:v>0</c:v>
                </c:pt>
                <c:pt idx="6">
                  <c:v>0</c:v>
                </c:pt>
                <c:pt idx="7">
                  <c:v>0</c:v>
                </c:pt>
                <c:pt idx="8">
                  <c:v>0</c:v>
                </c:pt>
                <c:pt idx="9">
                  <c:v>0</c:v>
                </c:pt>
                <c:pt idx="10">
                  <c:v>0.31</c:v>
                </c:pt>
                <c:pt idx="11">
                  <c:v>0.3</c:v>
                </c:pt>
                <c:pt idx="12">
                  <c:v>0.3</c:v>
                </c:pt>
                <c:pt idx="13">
                  <c:v>0.32</c:v>
                </c:pt>
                <c:pt idx="14">
                  <c:v>0.37</c:v>
                </c:pt>
                <c:pt idx="15">
                  <c:v>0.35</c:v>
                </c:pt>
                <c:pt idx="16">
                  <c:v>0.38</c:v>
                </c:pt>
                <c:pt idx="17">
                  <c:v>0.38</c:v>
                </c:pt>
                <c:pt idx="18">
                  <c:v>0.37</c:v>
                </c:pt>
                <c:pt idx="19">
                  <c:v>0.39</c:v>
                </c:pt>
                <c:pt idx="20">
                  <c:v>0.41</c:v>
                </c:pt>
                <c:pt idx="21">
                  <c:v>0.44</c:v>
                </c:pt>
                <c:pt idx="22">
                  <c:v>0.44</c:v>
                </c:pt>
                <c:pt idx="23">
                  <c:v>0.43</c:v>
                </c:pt>
                <c:pt idx="24">
                  <c:v>0.46</c:v>
                </c:pt>
                <c:pt idx="25">
                  <c:v>0.48</c:v>
                </c:pt>
                <c:pt idx="26">
                  <c:v>0.43</c:v>
                </c:pt>
                <c:pt idx="27">
                  <c:v>0.42</c:v>
                </c:pt>
                <c:pt idx="28">
                  <c:v>0.42</c:v>
                </c:pt>
                <c:pt idx="29">
                  <c:v>0.45</c:v>
                </c:pt>
                <c:pt idx="30">
                  <c:v>0.45</c:v>
                </c:pt>
                <c:pt idx="31">
                  <c:v>0.44</c:v>
                </c:pt>
                <c:pt idx="32">
                  <c:v>0.41</c:v>
                </c:pt>
                <c:pt idx="33">
                  <c:v>0.36</c:v>
                </c:pt>
                <c:pt idx="34">
                  <c:v>0.38</c:v>
                </c:pt>
                <c:pt idx="35">
                  <c:v>0.39</c:v>
                </c:pt>
                <c:pt idx="36">
                  <c:v>0.4</c:v>
                </c:pt>
                <c:pt idx="37">
                  <c:v>0.44</c:v>
                </c:pt>
                <c:pt idx="38">
                  <c:v>0.47</c:v>
                </c:pt>
                <c:pt idx="39">
                  <c:v>0.48</c:v>
                </c:pt>
                <c:pt idx="40">
                  <c:v>0.56000000000000005</c:v>
                </c:pt>
                <c:pt idx="41">
                  <c:v>0.56000000000000005</c:v>
                </c:pt>
                <c:pt idx="42">
                  <c:v>0.55000000000000004</c:v>
                </c:pt>
                <c:pt idx="43">
                  <c:v>0.56000000000000005</c:v>
                </c:pt>
                <c:pt idx="44">
                  <c:v>0.6</c:v>
                </c:pt>
                <c:pt idx="45">
                  <c:v>0.63</c:v>
                </c:pt>
                <c:pt idx="46">
                  <c:v>0.69</c:v>
                </c:pt>
                <c:pt idx="47">
                  <c:v>0.71</c:v>
                </c:pt>
                <c:pt idx="48">
                  <c:v>0.73</c:v>
                </c:pt>
                <c:pt idx="49">
                  <c:v>0.62</c:v>
                </c:pt>
                <c:pt idx="50">
                  <c:v>0.71</c:v>
                </c:pt>
              </c:numCache>
            </c:numRef>
          </c:val>
          <c:smooth val="0"/>
          <c:extLst>
            <c:ext xmlns:c16="http://schemas.microsoft.com/office/drawing/2014/chart" uri="{C3380CC4-5D6E-409C-BE32-E72D297353CC}">
              <c16:uniqueId val="{00000001-D4F4-48A7-B102-9308C89F7D71}"/>
            </c:ext>
          </c:extLst>
        </c:ser>
        <c:ser>
          <c:idx val="2"/>
          <c:order val="2"/>
          <c:tx>
            <c:strRef>
              <c:f>Plan1!$A$4</c:f>
              <c:strCache>
                <c:ptCount val="1"/>
                <c:pt idx="0">
                  <c:v>Brasil</c:v>
                </c:pt>
              </c:strCache>
            </c:strRef>
          </c:tx>
          <c:spPr>
            <a:ln w="38100">
              <a:solidFill>
                <a:srgbClr val="00B05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Plan1!$B$4:$AZ$4</c:f>
            </c:numRef>
          </c:val>
          <c:smooth val="0"/>
          <c:extLst>
            <c:ext xmlns:c16="http://schemas.microsoft.com/office/drawing/2014/chart" uri="{C3380CC4-5D6E-409C-BE32-E72D297353CC}">
              <c16:uniqueId val="{00000002-D4F4-48A7-B102-9308C89F7D71}"/>
            </c:ext>
          </c:extLst>
        </c:ser>
        <c:ser>
          <c:idx val="3"/>
          <c:order val="3"/>
          <c:tx>
            <c:strRef>
              <c:f>Plan1!$A$5</c:f>
              <c:strCache>
                <c:ptCount val="1"/>
                <c:pt idx="0">
                  <c:v>Estados Unidos</c:v>
                </c:pt>
              </c:strCache>
            </c:strRef>
          </c:tx>
          <c:spPr>
            <a:ln w="38100">
              <a:solidFill>
                <a:srgbClr val="0070C0"/>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Plan1!$B$5:$AZ$5</c:f>
              <c:numCache>
                <c:formatCode>0%</c:formatCode>
                <c:ptCount val="51"/>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0.08</c:v>
                </c:pt>
                <c:pt idx="9">
                  <c:v>0.08</c:v>
                </c:pt>
                <c:pt idx="10">
                  <c:v>0.08</c:v>
                </c:pt>
                <c:pt idx="11">
                  <c:v>0.08</c:v>
                </c:pt>
                <c:pt idx="12">
                  <c:v>0.09</c:v>
                </c:pt>
                <c:pt idx="13">
                  <c:v>0.11</c:v>
                </c:pt>
                <c:pt idx="14">
                  <c:v>0.14000000000000001</c:v>
                </c:pt>
                <c:pt idx="15">
                  <c:v>0.13</c:v>
                </c:pt>
                <c:pt idx="16">
                  <c:v>0.14000000000000001</c:v>
                </c:pt>
                <c:pt idx="17">
                  <c:v>0.14000000000000001</c:v>
                </c:pt>
                <c:pt idx="18">
                  <c:v>0.15</c:v>
                </c:pt>
                <c:pt idx="19">
                  <c:v>0.16</c:v>
                </c:pt>
                <c:pt idx="20">
                  <c:v>0.17</c:v>
                </c:pt>
                <c:pt idx="21">
                  <c:v>0.16</c:v>
                </c:pt>
                <c:pt idx="22">
                  <c:v>0.15</c:v>
                </c:pt>
                <c:pt idx="23">
                  <c:v>0.14000000000000001</c:v>
                </c:pt>
                <c:pt idx="24">
                  <c:v>0.15</c:v>
                </c:pt>
                <c:pt idx="25">
                  <c:v>0.14000000000000001</c:v>
                </c:pt>
                <c:pt idx="26">
                  <c:v>0.14000000000000001</c:v>
                </c:pt>
                <c:pt idx="27">
                  <c:v>0.14000000000000001</c:v>
                </c:pt>
                <c:pt idx="28">
                  <c:v>0.15</c:v>
                </c:pt>
                <c:pt idx="29">
                  <c:v>0.16</c:v>
                </c:pt>
                <c:pt idx="30">
                  <c:v>0.16</c:v>
                </c:pt>
                <c:pt idx="31">
                  <c:v>0.16</c:v>
                </c:pt>
                <c:pt idx="32">
                  <c:v>0.16</c:v>
                </c:pt>
                <c:pt idx="33">
                  <c:v>0.16</c:v>
                </c:pt>
                <c:pt idx="34">
                  <c:v>0.17</c:v>
                </c:pt>
                <c:pt idx="35">
                  <c:v>0.18</c:v>
                </c:pt>
                <c:pt idx="36">
                  <c:v>0.19</c:v>
                </c:pt>
                <c:pt idx="37">
                  <c:v>0.19</c:v>
                </c:pt>
                <c:pt idx="38">
                  <c:v>0.19</c:v>
                </c:pt>
                <c:pt idx="39">
                  <c:v>0.19</c:v>
                </c:pt>
                <c:pt idx="40">
                  <c:v>0.21</c:v>
                </c:pt>
                <c:pt idx="41">
                  <c:v>0.19</c:v>
                </c:pt>
                <c:pt idx="42">
                  <c:v>0.18</c:v>
                </c:pt>
                <c:pt idx="43">
                  <c:v>0.18</c:v>
                </c:pt>
                <c:pt idx="44">
                  <c:v>0.2</c:v>
                </c:pt>
                <c:pt idx="45">
                  <c:v>0.21</c:v>
                </c:pt>
                <c:pt idx="46">
                  <c:v>0.22</c:v>
                </c:pt>
                <c:pt idx="47">
                  <c:v>0.23</c:v>
                </c:pt>
                <c:pt idx="48">
                  <c:v>0.24</c:v>
                </c:pt>
                <c:pt idx="49">
                  <c:v>0.19</c:v>
                </c:pt>
                <c:pt idx="50">
                  <c:v>0.22</c:v>
                </c:pt>
              </c:numCache>
            </c:numRef>
          </c:val>
          <c:smooth val="0"/>
          <c:extLst>
            <c:ext xmlns:c16="http://schemas.microsoft.com/office/drawing/2014/chart" uri="{C3380CC4-5D6E-409C-BE32-E72D297353CC}">
              <c16:uniqueId val="{00000003-D4F4-48A7-B102-9308C89F7D71}"/>
            </c:ext>
          </c:extLst>
        </c:ser>
        <c:ser>
          <c:idx val="4"/>
          <c:order val="4"/>
          <c:tx>
            <c:strRef>
              <c:f>Plan1!$A$6</c:f>
              <c:strCache>
                <c:ptCount val="1"/>
                <c:pt idx="0">
                  <c:v>China</c:v>
                </c:pt>
              </c:strCache>
            </c:strRef>
          </c:tx>
          <c:spPr>
            <a:ln w="38100">
              <a:solidFill>
                <a:srgbClr val="FF9999">
                  <a:lumMod val="75000"/>
                </a:srgbClr>
              </a:solidFill>
            </a:ln>
          </c:spPr>
          <c:marker>
            <c:symbol val="none"/>
          </c:marker>
          <c:cat>
            <c:strRef>
              <c:f>Plan1!$B$1:$AZ$1</c:f>
              <c:strCache>
                <c:ptCount val="5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strCache>
            </c:strRef>
          </c:cat>
          <c:val>
            <c:numRef>
              <c:f>Plan1!$B$6:$AZ$6</c:f>
              <c:numCache>
                <c:formatCode>0%</c:formatCode>
                <c:ptCount val="51"/>
                <c:pt idx="0">
                  <c:v>0.09</c:v>
                </c:pt>
                <c:pt idx="1">
                  <c:v>7.0000000000000007E-2</c:v>
                </c:pt>
                <c:pt idx="2">
                  <c:v>7.0000000000000007E-2</c:v>
                </c:pt>
                <c:pt idx="3">
                  <c:v>7.0000000000000007E-2</c:v>
                </c:pt>
                <c:pt idx="4">
                  <c:v>7.0000000000000007E-2</c:v>
                </c:pt>
                <c:pt idx="5">
                  <c:v>7.0000000000000007E-2</c:v>
                </c:pt>
                <c:pt idx="6">
                  <c:v>7.0000000000000007E-2</c:v>
                </c:pt>
                <c:pt idx="7">
                  <c:v>0.06</c:v>
                </c:pt>
                <c:pt idx="8">
                  <c:v>0.06</c:v>
                </c:pt>
                <c:pt idx="9">
                  <c:v>0.06</c:v>
                </c:pt>
                <c:pt idx="10">
                  <c:v>0.05</c:v>
                </c:pt>
                <c:pt idx="11">
                  <c:v>0.05</c:v>
                </c:pt>
                <c:pt idx="12">
                  <c:v>0.06</c:v>
                </c:pt>
                <c:pt idx="13">
                  <c:v>0.08</c:v>
                </c:pt>
                <c:pt idx="14">
                  <c:v>0.1</c:v>
                </c:pt>
                <c:pt idx="15">
                  <c:v>0.1</c:v>
                </c:pt>
                <c:pt idx="16">
                  <c:v>0.09</c:v>
                </c:pt>
                <c:pt idx="17">
                  <c:v>0.09</c:v>
                </c:pt>
                <c:pt idx="18">
                  <c:v>0.14000000000000001</c:v>
                </c:pt>
                <c:pt idx="19">
                  <c:v>0.17</c:v>
                </c:pt>
                <c:pt idx="20">
                  <c:v>0.2</c:v>
                </c:pt>
                <c:pt idx="21">
                  <c:v>0.23</c:v>
                </c:pt>
                <c:pt idx="22">
                  <c:v>0.2</c:v>
                </c:pt>
                <c:pt idx="23">
                  <c:v>0.19</c:v>
                </c:pt>
                <c:pt idx="24">
                  <c:v>0.21</c:v>
                </c:pt>
                <c:pt idx="25">
                  <c:v>0.23</c:v>
                </c:pt>
                <c:pt idx="26">
                  <c:v>0.25</c:v>
                </c:pt>
                <c:pt idx="27">
                  <c:v>0.31</c:v>
                </c:pt>
                <c:pt idx="28">
                  <c:v>0.33</c:v>
                </c:pt>
                <c:pt idx="29">
                  <c:v>0.32</c:v>
                </c:pt>
                <c:pt idx="30">
                  <c:v>0.32</c:v>
                </c:pt>
                <c:pt idx="31">
                  <c:v>0.36</c:v>
                </c:pt>
                <c:pt idx="32">
                  <c:v>0.39</c:v>
                </c:pt>
                <c:pt idx="33">
                  <c:v>0.44</c:v>
                </c:pt>
                <c:pt idx="34">
                  <c:v>0.42</c:v>
                </c:pt>
                <c:pt idx="35">
                  <c:v>0.39</c:v>
                </c:pt>
                <c:pt idx="36">
                  <c:v>0.34</c:v>
                </c:pt>
                <c:pt idx="37">
                  <c:v>0.34</c:v>
                </c:pt>
                <c:pt idx="38">
                  <c:v>0.32</c:v>
                </c:pt>
                <c:pt idx="39">
                  <c:v>0.33</c:v>
                </c:pt>
                <c:pt idx="40">
                  <c:v>0.4</c:v>
                </c:pt>
                <c:pt idx="41">
                  <c:v>0.38</c:v>
                </c:pt>
                <c:pt idx="42">
                  <c:v>0.43</c:v>
                </c:pt>
                <c:pt idx="43">
                  <c:v>0.52</c:v>
                </c:pt>
                <c:pt idx="44">
                  <c:v>0.6</c:v>
                </c:pt>
                <c:pt idx="45">
                  <c:v>0.63</c:v>
                </c:pt>
                <c:pt idx="46">
                  <c:v>0.65</c:v>
                </c:pt>
                <c:pt idx="47">
                  <c:v>0.62</c:v>
                </c:pt>
                <c:pt idx="48">
                  <c:v>0.56999999999999995</c:v>
                </c:pt>
                <c:pt idx="49">
                  <c:v>0.44</c:v>
                </c:pt>
                <c:pt idx="50">
                  <c:v>0.5</c:v>
                </c:pt>
              </c:numCache>
            </c:numRef>
          </c:val>
          <c:smooth val="0"/>
          <c:extLst>
            <c:ext xmlns:c16="http://schemas.microsoft.com/office/drawing/2014/chart" uri="{C3380CC4-5D6E-409C-BE32-E72D297353CC}">
              <c16:uniqueId val="{00000004-D4F4-48A7-B102-9308C89F7D71}"/>
            </c:ext>
          </c:extLst>
        </c:ser>
        <c:dLbls>
          <c:showLegendKey val="0"/>
          <c:showVal val="0"/>
          <c:showCatName val="0"/>
          <c:showSerName val="0"/>
          <c:showPercent val="0"/>
          <c:showBubbleSize val="0"/>
        </c:dLbls>
        <c:smooth val="0"/>
        <c:axId val="806897936"/>
        <c:axId val="806900656"/>
      </c:lineChart>
      <c:catAx>
        <c:axId val="806897936"/>
        <c:scaling>
          <c:orientation val="minMax"/>
        </c:scaling>
        <c:delete val="0"/>
        <c:axPos val="b"/>
        <c:numFmt formatCode="General" sourceLinked="1"/>
        <c:majorTickMark val="out"/>
        <c:minorTickMark val="none"/>
        <c:tickLblPos val="nextTo"/>
        <c:txPr>
          <a:bodyPr/>
          <a:lstStyle/>
          <a:p>
            <a:pPr>
              <a:defRPr sz="1400"/>
            </a:pPr>
            <a:endParaRPr lang="pt-BR"/>
          </a:p>
        </c:txPr>
        <c:crossAx val="806900656"/>
        <c:crosses val="autoZero"/>
        <c:auto val="1"/>
        <c:lblAlgn val="ctr"/>
        <c:lblOffset val="100"/>
        <c:tickLblSkip val="10"/>
        <c:noMultiLvlLbl val="0"/>
      </c:catAx>
      <c:valAx>
        <c:axId val="806900656"/>
        <c:scaling>
          <c:orientation val="minMax"/>
          <c:max val="1"/>
        </c:scaling>
        <c:delete val="0"/>
        <c:axPos val="l"/>
        <c:majorGridlines>
          <c:spPr>
            <a:ln>
              <a:solidFill>
                <a:sysClr val="window" lastClr="FFFFFF">
                  <a:lumMod val="85000"/>
                </a:sysClr>
              </a:solidFill>
            </a:ln>
          </c:spPr>
        </c:majorGridlines>
        <c:numFmt formatCode="0%" sourceLinked="1"/>
        <c:majorTickMark val="out"/>
        <c:minorTickMark val="none"/>
        <c:tickLblPos val="nextTo"/>
        <c:txPr>
          <a:bodyPr/>
          <a:lstStyle/>
          <a:p>
            <a:pPr>
              <a:defRPr sz="1400"/>
            </a:pPr>
            <a:endParaRPr lang="pt-BR"/>
          </a:p>
        </c:txPr>
        <c:crossAx val="806897936"/>
        <c:crosses val="autoZero"/>
        <c:crossBetween val="between"/>
      </c:valAx>
      <c:spPr>
        <a:solidFill>
          <a:sysClr val="window" lastClr="FFFFFF"/>
        </a:solidFill>
        <a:ln>
          <a:solidFill>
            <a:sysClr val="windowText" lastClr="000000">
              <a:lumMod val="50000"/>
              <a:lumOff val="50000"/>
            </a:sysClr>
          </a:solidFill>
        </a:ln>
      </c:spPr>
    </c:plotArea>
    <c:legend>
      <c:legendPos val="b"/>
      <c:overlay val="0"/>
      <c:txPr>
        <a:bodyPr/>
        <a:lstStyle/>
        <a:p>
          <a:pPr>
            <a:defRPr sz="12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pt-BR" dirty="0"/>
              <a:t>Relação COMEX/PIB</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title>
    <c:autoTitleDeleted val="0"/>
    <c:plotArea>
      <c:layout/>
      <c:lineChart>
        <c:grouping val="standard"/>
        <c:varyColors val="0"/>
        <c:ser>
          <c:idx val="4"/>
          <c:order val="0"/>
          <c:tx>
            <c:strRef>
              <c:f>Plan1!$F$1</c:f>
              <c:strCache>
                <c:ptCount val="1"/>
                <c:pt idx="0">
                  <c:v>Mundo</c:v>
                </c:pt>
              </c:strCache>
            </c:strRef>
          </c:tx>
          <c:spPr>
            <a:ln w="28575" cap="rnd">
              <a:solidFill>
                <a:schemeClr val="accent5"/>
              </a:solidFill>
              <a:round/>
            </a:ln>
            <a:effectLst/>
          </c:spPr>
          <c:marker>
            <c:symbol val="none"/>
          </c:marker>
          <c:cat>
            <c:numRef>
              <c:f>Plan1!$A$2:$A$57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Plan1!$F$2:$F$57</c:f>
              <c:numCache>
                <c:formatCode>0%</c:formatCode>
                <c:ptCount val="56"/>
                <c:pt idx="0">
                  <c:v>0.24957468141236294</c:v>
                </c:pt>
                <c:pt idx="1">
                  <c:v>0.24324146238137964</c:v>
                </c:pt>
                <c:pt idx="2">
                  <c:v>0.23481519308084958</c:v>
                </c:pt>
                <c:pt idx="3">
                  <c:v>0.23970716127708522</c:v>
                </c:pt>
                <c:pt idx="4">
                  <c:v>0.23857544710801792</c:v>
                </c:pt>
                <c:pt idx="5">
                  <c:v>0.24164890033417524</c:v>
                </c:pt>
                <c:pt idx="6">
                  <c:v>0.24824696980690908</c:v>
                </c:pt>
                <c:pt idx="7">
                  <c:v>0.24491972146342927</c:v>
                </c:pt>
                <c:pt idx="8">
                  <c:v>0.25867420730899054</c:v>
                </c:pt>
                <c:pt idx="9">
                  <c:v>0.26394942645041136</c:v>
                </c:pt>
                <c:pt idx="10">
                  <c:v>0.26866756793631724</c:v>
                </c:pt>
                <c:pt idx="11">
                  <c:v>0.26940946360620316</c:v>
                </c:pt>
                <c:pt idx="12">
                  <c:v>0.27121185852253399</c:v>
                </c:pt>
                <c:pt idx="13">
                  <c:v>0.30081299769653819</c:v>
                </c:pt>
                <c:pt idx="14">
                  <c:v>0.3530242116357275</c:v>
                </c:pt>
                <c:pt idx="15">
                  <c:v>0.33283386135207205</c:v>
                </c:pt>
                <c:pt idx="16">
                  <c:v>0.34154639416865828</c:v>
                </c:pt>
                <c:pt idx="17">
                  <c:v>0.34276977613706322</c:v>
                </c:pt>
                <c:pt idx="18">
                  <c:v>0.33692250022220421</c:v>
                </c:pt>
                <c:pt idx="19">
                  <c:v>0.35983533912730614</c:v>
                </c:pt>
                <c:pt idx="20">
                  <c:v>0.38798999672732104</c:v>
                </c:pt>
                <c:pt idx="21">
                  <c:v>0.39246484855159358</c:v>
                </c:pt>
                <c:pt idx="22">
                  <c:v>0.37831509167587513</c:v>
                </c:pt>
                <c:pt idx="23">
                  <c:v>0.37133298919822122</c:v>
                </c:pt>
                <c:pt idx="24">
                  <c:v>0.38708107852707285</c:v>
                </c:pt>
                <c:pt idx="25">
                  <c:v>0.38727692287211823</c:v>
                </c:pt>
                <c:pt idx="26">
                  <c:v>0.36091636994702853</c:v>
                </c:pt>
                <c:pt idx="27">
                  <c:v>0.3671652839624816</c:v>
                </c:pt>
                <c:pt idx="28">
                  <c:v>0.37678715000065266</c:v>
                </c:pt>
                <c:pt idx="29">
                  <c:v>0.3894404340338854</c:v>
                </c:pt>
                <c:pt idx="30">
                  <c:v>0.39604536136217833</c:v>
                </c:pt>
                <c:pt idx="31">
                  <c:v>0.39524021880698301</c:v>
                </c:pt>
                <c:pt idx="32">
                  <c:v>0.41754136526406449</c:v>
                </c:pt>
                <c:pt idx="33">
                  <c:v>0.40234805018003406</c:v>
                </c:pt>
                <c:pt idx="34">
                  <c:v>0.42230941894034879</c:v>
                </c:pt>
                <c:pt idx="35">
                  <c:v>0.44217259606411807</c:v>
                </c:pt>
                <c:pt idx="36">
                  <c:v>0.44260057122603469</c:v>
                </c:pt>
                <c:pt idx="37">
                  <c:v>0.46129837425185877</c:v>
                </c:pt>
                <c:pt idx="38">
                  <c:v>0.46555221755589449</c:v>
                </c:pt>
                <c:pt idx="39">
                  <c:v>0.47166798926569437</c:v>
                </c:pt>
                <c:pt idx="40">
                  <c:v>0.51596624250673084</c:v>
                </c:pt>
                <c:pt idx="41">
                  <c:v>0.50459660361518233</c:v>
                </c:pt>
                <c:pt idx="42">
                  <c:v>0.50077266971125223</c:v>
                </c:pt>
                <c:pt idx="43">
                  <c:v>0.51243325078057456</c:v>
                </c:pt>
                <c:pt idx="44">
                  <c:v>0.5438916417782631</c:v>
                </c:pt>
                <c:pt idx="45">
                  <c:v>0.56524592411891628</c:v>
                </c:pt>
                <c:pt idx="46">
                  <c:v>0.58870363845173679</c:v>
                </c:pt>
                <c:pt idx="47">
                  <c:v>0.59380519085833439</c:v>
                </c:pt>
                <c:pt idx="48">
                  <c:v>0.61109094933631491</c:v>
                </c:pt>
                <c:pt idx="49">
                  <c:v>0.52507376952547025</c:v>
                </c:pt>
                <c:pt idx="50">
                  <c:v>0.57196752969369502</c:v>
                </c:pt>
                <c:pt idx="51">
                  <c:v>0.60805433285438615</c:v>
                </c:pt>
                <c:pt idx="52">
                  <c:v>0.60917381374732604</c:v>
                </c:pt>
                <c:pt idx="53">
                  <c:v>0.60494580663733555</c:v>
                </c:pt>
                <c:pt idx="54">
                  <c:v>0.60178574920225425</c:v>
                </c:pt>
                <c:pt idx="55">
                  <c:v>0.57930136461766002</c:v>
                </c:pt>
              </c:numCache>
            </c:numRef>
          </c:val>
          <c:smooth val="0"/>
          <c:extLst>
            <c:ext xmlns:c16="http://schemas.microsoft.com/office/drawing/2014/chart" uri="{C3380CC4-5D6E-409C-BE32-E72D297353CC}">
              <c16:uniqueId val="{00000000-FDE7-4396-A003-D54C310438AE}"/>
            </c:ext>
          </c:extLst>
        </c:ser>
        <c:ser>
          <c:idx val="2"/>
          <c:order val="1"/>
          <c:tx>
            <c:strRef>
              <c:f>Plan1!$D$1</c:f>
              <c:strCache>
                <c:ptCount val="1"/>
                <c:pt idx="0">
                  <c:v>Alemanha</c:v>
                </c:pt>
              </c:strCache>
            </c:strRef>
          </c:tx>
          <c:spPr>
            <a:ln w="28575" cap="rnd">
              <a:solidFill>
                <a:srgbClr val="787A7B"/>
              </a:solidFill>
              <a:round/>
            </a:ln>
            <a:effectLst/>
          </c:spPr>
          <c:marker>
            <c:symbol val="none"/>
          </c:marker>
          <c:cat>
            <c:numRef>
              <c:f>Plan1!$A$2:$A$57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Plan1!$D$2:$D$57</c:f>
              <c:numCache>
                <c:formatCode>0%</c:formatCode>
                <c:ptCount val="56"/>
                <c:pt idx="0">
                  <c:v>0</c:v>
                </c:pt>
                <c:pt idx="1">
                  <c:v>0</c:v>
                </c:pt>
                <c:pt idx="2">
                  <c:v>0</c:v>
                </c:pt>
                <c:pt idx="3">
                  <c:v>0</c:v>
                </c:pt>
                <c:pt idx="4">
                  <c:v>0</c:v>
                </c:pt>
                <c:pt idx="5">
                  <c:v>0</c:v>
                </c:pt>
                <c:pt idx="6">
                  <c:v>0</c:v>
                </c:pt>
                <c:pt idx="7">
                  <c:v>0</c:v>
                </c:pt>
                <c:pt idx="8">
                  <c:v>0</c:v>
                </c:pt>
                <c:pt idx="9">
                  <c:v>0</c:v>
                </c:pt>
                <c:pt idx="10">
                  <c:v>0.31815548372230595</c:v>
                </c:pt>
                <c:pt idx="11">
                  <c:v>0.30945900305063212</c:v>
                </c:pt>
                <c:pt idx="12">
                  <c:v>0.3083443705819453</c:v>
                </c:pt>
                <c:pt idx="13">
                  <c:v>0.31807784121488775</c:v>
                </c:pt>
                <c:pt idx="14">
                  <c:v>0.37074439055348951</c:v>
                </c:pt>
                <c:pt idx="15">
                  <c:v>0.36025581649969729</c:v>
                </c:pt>
                <c:pt idx="16">
                  <c:v>0.3849724867194172</c:v>
                </c:pt>
                <c:pt idx="17">
                  <c:v>0.38230150597449664</c:v>
                </c:pt>
                <c:pt idx="18">
                  <c:v>0.37303625557096415</c:v>
                </c:pt>
                <c:pt idx="19">
                  <c:v>0.39355210093934068</c:v>
                </c:pt>
                <c:pt idx="20">
                  <c:v>0.41993893047120312</c:v>
                </c:pt>
                <c:pt idx="21">
                  <c:v>0.44330212475372127</c:v>
                </c:pt>
                <c:pt idx="22">
                  <c:v>0.44534945324227659</c:v>
                </c:pt>
                <c:pt idx="23">
                  <c:v>0.43720173978987342</c:v>
                </c:pt>
                <c:pt idx="24">
                  <c:v>0.46395901179676635</c:v>
                </c:pt>
                <c:pt idx="25">
                  <c:v>0.48073679094518262</c:v>
                </c:pt>
                <c:pt idx="26">
                  <c:v>0.43085752999906973</c:v>
                </c:pt>
                <c:pt idx="27">
                  <c:v>0.41826447585891868</c:v>
                </c:pt>
                <c:pt idx="28">
                  <c:v>0.42666260560941432</c:v>
                </c:pt>
                <c:pt idx="29">
                  <c:v>0.4536462532858509</c:v>
                </c:pt>
                <c:pt idx="30">
                  <c:v>0.46014191846642932</c:v>
                </c:pt>
                <c:pt idx="31">
                  <c:v>0.47974553740979869</c:v>
                </c:pt>
                <c:pt idx="32">
                  <c:v>0.45050020055210815</c:v>
                </c:pt>
                <c:pt idx="33">
                  <c:v>0.40644305281518972</c:v>
                </c:pt>
                <c:pt idx="34">
                  <c:v>0.42072950188221531</c:v>
                </c:pt>
                <c:pt idx="35">
                  <c:v>0.43544721098752942</c:v>
                </c:pt>
                <c:pt idx="36">
                  <c:v>0.44996729515345324</c:v>
                </c:pt>
                <c:pt idx="37">
                  <c:v>0.49601035031442386</c:v>
                </c:pt>
                <c:pt idx="38">
                  <c:v>0.51582872120620549</c:v>
                </c:pt>
                <c:pt idx="39">
                  <c:v>0.53369445197783894</c:v>
                </c:pt>
                <c:pt idx="40">
                  <c:v>0.61389996598125185</c:v>
                </c:pt>
                <c:pt idx="41">
                  <c:v>0.61977796637383309</c:v>
                </c:pt>
                <c:pt idx="42">
                  <c:v>0.6077300852310018</c:v>
                </c:pt>
                <c:pt idx="43">
                  <c:v>0.61519134445605561</c:v>
                </c:pt>
                <c:pt idx="44">
                  <c:v>0.65856109784992645</c:v>
                </c:pt>
                <c:pt idx="45">
                  <c:v>0.70421190337525974</c:v>
                </c:pt>
                <c:pt idx="46">
                  <c:v>0.77082168599185208</c:v>
                </c:pt>
                <c:pt idx="47">
                  <c:v>0.79370531149158652</c:v>
                </c:pt>
                <c:pt idx="48">
                  <c:v>0.8094490463513081</c:v>
                </c:pt>
                <c:pt idx="49">
                  <c:v>0.70665046254897812</c:v>
                </c:pt>
                <c:pt idx="50">
                  <c:v>0.79303078222987067</c:v>
                </c:pt>
                <c:pt idx="51">
                  <c:v>0.84747735949569392</c:v>
                </c:pt>
                <c:pt idx="52">
                  <c:v>0.85889228490739999</c:v>
                </c:pt>
                <c:pt idx="53">
                  <c:v>0.84970717734559453</c:v>
                </c:pt>
                <c:pt idx="54">
                  <c:v>0.84714934920172169</c:v>
                </c:pt>
                <c:pt idx="55">
                  <c:v>0.86031428665851484</c:v>
                </c:pt>
              </c:numCache>
            </c:numRef>
          </c:val>
          <c:smooth val="0"/>
          <c:extLst>
            <c:ext xmlns:c16="http://schemas.microsoft.com/office/drawing/2014/chart" uri="{C3380CC4-5D6E-409C-BE32-E72D297353CC}">
              <c16:uniqueId val="{00000002-0EC4-4F4C-B6AF-27B158DB5FF6}"/>
            </c:ext>
          </c:extLst>
        </c:ser>
        <c:ser>
          <c:idx val="1"/>
          <c:order val="2"/>
          <c:tx>
            <c:strRef>
              <c:f>Plan1!$C$1</c:f>
              <c:strCache>
                <c:ptCount val="1"/>
                <c:pt idx="0">
                  <c:v>Brasil</c:v>
                </c:pt>
              </c:strCache>
            </c:strRef>
          </c:tx>
          <c:spPr>
            <a:ln w="28575" cap="rnd">
              <a:solidFill>
                <a:srgbClr val="BEBE7C"/>
              </a:solidFill>
              <a:round/>
            </a:ln>
            <a:effectLst/>
          </c:spPr>
          <c:marker>
            <c:symbol val="none"/>
          </c:marker>
          <c:cat>
            <c:numRef>
              <c:f>Plan1!$A$2:$A$57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Plan1!$C$2:$C$57</c:f>
              <c:numCache>
                <c:formatCode>0%</c:formatCode>
                <c:ptCount val="56"/>
                <c:pt idx="0">
                  <c:v>0.14176332019736076</c:v>
                </c:pt>
                <c:pt idx="1">
                  <c:v>0.14618867016680087</c:v>
                </c:pt>
                <c:pt idx="2">
                  <c:v>9.0577341190517385E-2</c:v>
                </c:pt>
                <c:pt idx="3">
                  <c:v>0.18147454266101676</c:v>
                </c:pt>
                <c:pt idx="4">
                  <c:v>0.12063009276462471</c:v>
                </c:pt>
                <c:pt idx="5">
                  <c:v>0.13291686227044411</c:v>
                </c:pt>
                <c:pt idx="6">
                  <c:v>0.12816404306011731</c:v>
                </c:pt>
                <c:pt idx="7">
                  <c:v>0.11537942131123805</c:v>
                </c:pt>
                <c:pt idx="8">
                  <c:v>0.12610910419943308</c:v>
                </c:pt>
                <c:pt idx="9">
                  <c:v>0.13174116893829249</c:v>
                </c:pt>
                <c:pt idx="10">
                  <c:v>0.14479195496773439</c:v>
                </c:pt>
                <c:pt idx="11">
                  <c:v>0.14551280175565698</c:v>
                </c:pt>
                <c:pt idx="12">
                  <c:v>0.16103251255854004</c:v>
                </c:pt>
                <c:pt idx="13">
                  <c:v>0.17773258822659221</c:v>
                </c:pt>
                <c:pt idx="14">
                  <c:v>0.21896847492451813</c:v>
                </c:pt>
                <c:pt idx="15">
                  <c:v>0.190441531301006</c:v>
                </c:pt>
                <c:pt idx="16">
                  <c:v>0.16468331379236839</c:v>
                </c:pt>
                <c:pt idx="17">
                  <c:v>0.15170116107798115</c:v>
                </c:pt>
                <c:pt idx="18">
                  <c:v>0.1453997322612634</c:v>
                </c:pt>
                <c:pt idx="19">
                  <c:v>0.16299472737635701</c:v>
                </c:pt>
                <c:pt idx="20">
                  <c:v>0.20358560531221964</c:v>
                </c:pt>
                <c:pt idx="21">
                  <c:v>0.19219803402942215</c:v>
                </c:pt>
                <c:pt idx="22">
                  <c:v>0.1588416172516264</c:v>
                </c:pt>
                <c:pt idx="23">
                  <c:v>0.20430162786750883</c:v>
                </c:pt>
                <c:pt idx="24">
                  <c:v>0.2147197221160827</c:v>
                </c:pt>
                <c:pt idx="25">
                  <c:v>0.19343274227024995</c:v>
                </c:pt>
                <c:pt idx="26">
                  <c:v>0.15171165232592521</c:v>
                </c:pt>
                <c:pt idx="27">
                  <c:v>0.15652605863758978</c:v>
                </c:pt>
                <c:pt idx="28">
                  <c:v>0.1658075476239321</c:v>
                </c:pt>
                <c:pt idx="29">
                  <c:v>0.14390877660429341</c:v>
                </c:pt>
                <c:pt idx="30">
                  <c:v>0.15161755561752546</c:v>
                </c:pt>
                <c:pt idx="31">
                  <c:v>0.16590916630726865</c:v>
                </c:pt>
                <c:pt idx="32">
                  <c:v>0.1925334358464226</c:v>
                </c:pt>
                <c:pt idx="33">
                  <c:v>0.19599316291273289</c:v>
                </c:pt>
                <c:pt idx="34">
                  <c:v>0.19332905457103539</c:v>
                </c:pt>
                <c:pt idx="35">
                  <c:v>0.16632662260657299</c:v>
                </c:pt>
                <c:pt idx="36">
                  <c:v>0.15635562138276926</c:v>
                </c:pt>
                <c:pt idx="37">
                  <c:v>0.16576181428416881</c:v>
                </c:pt>
                <c:pt idx="38">
                  <c:v>0.16438652727437794</c:v>
                </c:pt>
                <c:pt idx="39">
                  <c:v>0.20982135879843086</c:v>
                </c:pt>
                <c:pt idx="40">
                  <c:v>0.22639778565966112</c:v>
                </c:pt>
                <c:pt idx="41">
                  <c:v>0.26936301259504042</c:v>
                </c:pt>
                <c:pt idx="42">
                  <c:v>0.27618371453826873</c:v>
                </c:pt>
                <c:pt idx="43">
                  <c:v>0.28140441723890847</c:v>
                </c:pt>
                <c:pt idx="44">
                  <c:v>0.2967825309666709</c:v>
                </c:pt>
                <c:pt idx="45">
                  <c:v>0.27086765589352912</c:v>
                </c:pt>
                <c:pt idx="46">
                  <c:v>0.26041669260619643</c:v>
                </c:pt>
                <c:pt idx="47">
                  <c:v>0.25292554433155906</c:v>
                </c:pt>
                <c:pt idx="48">
                  <c:v>0.27257610851877118</c:v>
                </c:pt>
                <c:pt idx="49">
                  <c:v>0.22105975325828672</c:v>
                </c:pt>
                <c:pt idx="50">
                  <c:v>0.22517401607062351</c:v>
                </c:pt>
                <c:pt idx="51">
                  <c:v>0.23716417698869002</c:v>
                </c:pt>
                <c:pt idx="52">
                  <c:v>0.24810878767651176</c:v>
                </c:pt>
                <c:pt idx="53">
                  <c:v>0.25634788595031838</c:v>
                </c:pt>
                <c:pt idx="54">
                  <c:v>0.2510745853487853</c:v>
                </c:pt>
                <c:pt idx="55">
                  <c:v>0.2736741429851845</c:v>
                </c:pt>
              </c:numCache>
            </c:numRef>
          </c:val>
          <c:smooth val="0"/>
          <c:extLst>
            <c:ext xmlns:c16="http://schemas.microsoft.com/office/drawing/2014/chart" uri="{C3380CC4-5D6E-409C-BE32-E72D297353CC}">
              <c16:uniqueId val="{00000001-0EC4-4F4C-B6AF-27B158DB5FF6}"/>
            </c:ext>
          </c:extLst>
        </c:ser>
        <c:ser>
          <c:idx val="3"/>
          <c:order val="3"/>
          <c:tx>
            <c:strRef>
              <c:f>Plan1!$E$1</c:f>
              <c:strCache>
                <c:ptCount val="1"/>
                <c:pt idx="0">
                  <c:v>EUA</c:v>
                </c:pt>
              </c:strCache>
            </c:strRef>
          </c:tx>
          <c:spPr>
            <a:ln w="28575" cap="rnd">
              <a:solidFill>
                <a:schemeClr val="accent4"/>
              </a:solidFill>
              <a:round/>
            </a:ln>
            <a:effectLst/>
          </c:spPr>
          <c:marker>
            <c:symbol val="none"/>
          </c:marker>
          <c:cat>
            <c:numRef>
              <c:f>Plan1!$A$2:$A$57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Plan1!$E$2:$E$57</c:f>
              <c:numCache>
                <c:formatCode>0%</c:formatCode>
                <c:ptCount val="56"/>
                <c:pt idx="0">
                  <c:v>9.1662065157371617E-2</c:v>
                </c:pt>
                <c:pt idx="1">
                  <c:v>8.9295224569501161E-2</c:v>
                </c:pt>
                <c:pt idx="2">
                  <c:v>8.9406709634771098E-2</c:v>
                </c:pt>
                <c:pt idx="3">
                  <c:v>8.9570936423426242E-2</c:v>
                </c:pt>
                <c:pt idx="4">
                  <c:v>9.200933216681248E-2</c:v>
                </c:pt>
                <c:pt idx="5">
                  <c:v>9.2241495226569853E-2</c:v>
                </c:pt>
                <c:pt idx="6">
                  <c:v>9.5705521472392641E-2</c:v>
                </c:pt>
                <c:pt idx="7">
                  <c:v>9.6785424161541136E-2</c:v>
                </c:pt>
                <c:pt idx="8">
                  <c:v>0.1002652519893899</c:v>
                </c:pt>
                <c:pt idx="9">
                  <c:v>0.10040200019609764</c:v>
                </c:pt>
                <c:pt idx="10">
                  <c:v>0.107325696822334</c:v>
                </c:pt>
                <c:pt idx="11">
                  <c:v>0.10730366424895314</c:v>
                </c:pt>
                <c:pt idx="12">
                  <c:v>0.11311171048517328</c:v>
                </c:pt>
                <c:pt idx="13">
                  <c:v>0.13050234888687753</c:v>
                </c:pt>
                <c:pt idx="14">
                  <c:v>0.16407018223492004</c:v>
                </c:pt>
                <c:pt idx="15">
                  <c:v>0.15479450513729756</c:v>
                </c:pt>
                <c:pt idx="16">
                  <c:v>0.16013159443477185</c:v>
                </c:pt>
                <c:pt idx="17">
                  <c:v>0.1638547597714424</c:v>
                </c:pt>
                <c:pt idx="18">
                  <c:v>0.16937151479840837</c:v>
                </c:pt>
                <c:pt idx="19">
                  <c:v>0.18342620442734303</c:v>
                </c:pt>
                <c:pt idx="20">
                  <c:v>0.20073397251707858</c:v>
                </c:pt>
                <c:pt idx="21">
                  <c:v>0.19402259015695017</c:v>
                </c:pt>
                <c:pt idx="22">
                  <c:v>0.17530450754576024</c:v>
                </c:pt>
                <c:pt idx="23">
                  <c:v>0.16646816763634795</c:v>
                </c:pt>
                <c:pt idx="24">
                  <c:v>0.17509125291131991</c:v>
                </c:pt>
                <c:pt idx="25">
                  <c:v>0.16574214111100427</c:v>
                </c:pt>
                <c:pt idx="26">
                  <c:v>0.16859278172523587</c:v>
                </c:pt>
                <c:pt idx="27">
                  <c:v>0.17918257030436224</c:v>
                </c:pt>
                <c:pt idx="28">
                  <c:v>0.19011317951448695</c:v>
                </c:pt>
                <c:pt idx="29">
                  <c:v>0.19359887501849252</c:v>
                </c:pt>
                <c:pt idx="30">
                  <c:v>0.19760605620219049</c:v>
                </c:pt>
                <c:pt idx="31">
                  <c:v>0.1973551204615841</c:v>
                </c:pt>
                <c:pt idx="32">
                  <c:v>0.19892743855266443</c:v>
                </c:pt>
                <c:pt idx="33">
                  <c:v>0.1998590435020014</c:v>
                </c:pt>
                <c:pt idx="34">
                  <c:v>0.20993507102098785</c:v>
                </c:pt>
                <c:pt idx="35">
                  <c:v>0.22382183855554366</c:v>
                </c:pt>
                <c:pt idx="36">
                  <c:v>0.22611241375368341</c:v>
                </c:pt>
                <c:pt idx="37">
                  <c:v>0.23344119165732999</c:v>
                </c:pt>
                <c:pt idx="38">
                  <c:v>0.22759739945394342</c:v>
                </c:pt>
                <c:pt idx="39">
                  <c:v>0.23193025626501973</c:v>
                </c:pt>
                <c:pt idx="40">
                  <c:v>0.24983181456791634</c:v>
                </c:pt>
                <c:pt idx="41">
                  <c:v>0.22803136259836351</c:v>
                </c:pt>
                <c:pt idx="42">
                  <c:v>0.22149659749921521</c:v>
                </c:pt>
                <c:pt idx="43">
                  <c:v>0.22450587150878273</c:v>
                </c:pt>
                <c:pt idx="44">
                  <c:v>0.24294920507884035</c:v>
                </c:pt>
                <c:pt idx="45">
                  <c:v>0.25500663447516775</c:v>
                </c:pt>
                <c:pt idx="46">
                  <c:v>0.26873622246369194</c:v>
                </c:pt>
                <c:pt idx="47">
                  <c:v>0.27958931137578757</c:v>
                </c:pt>
                <c:pt idx="48">
                  <c:v>0.29941410116816958</c:v>
                </c:pt>
                <c:pt idx="49">
                  <c:v>0.247658273029285</c:v>
                </c:pt>
                <c:pt idx="50">
                  <c:v>0.28182452294022092</c:v>
                </c:pt>
                <c:pt idx="51">
                  <c:v>0.30885164679867655</c:v>
                </c:pt>
                <c:pt idx="52">
                  <c:v>0.30714627531413152</c:v>
                </c:pt>
                <c:pt idx="53">
                  <c:v>0.30215798804068378</c:v>
                </c:pt>
                <c:pt idx="54">
                  <c:v>0.3005440979419528</c:v>
                </c:pt>
                <c:pt idx="55">
                  <c:v>0.28059013330141713</c:v>
                </c:pt>
              </c:numCache>
            </c:numRef>
          </c:val>
          <c:smooth val="0"/>
          <c:extLst>
            <c:ext xmlns:c16="http://schemas.microsoft.com/office/drawing/2014/chart" uri="{C3380CC4-5D6E-409C-BE32-E72D297353CC}">
              <c16:uniqueId val="{00000001-FDE7-4396-A003-D54C310438AE}"/>
            </c:ext>
          </c:extLst>
        </c:ser>
        <c:ser>
          <c:idx val="0"/>
          <c:order val="4"/>
          <c:tx>
            <c:strRef>
              <c:f>Plan1!$B$1</c:f>
              <c:strCache>
                <c:ptCount val="1"/>
                <c:pt idx="0">
                  <c:v>China</c:v>
                </c:pt>
              </c:strCache>
            </c:strRef>
          </c:tx>
          <c:spPr>
            <a:ln w="28575" cap="rnd">
              <a:solidFill>
                <a:srgbClr val="01567E"/>
              </a:solidFill>
              <a:round/>
            </a:ln>
            <a:effectLst/>
          </c:spPr>
          <c:marker>
            <c:symbol val="none"/>
          </c:marker>
          <c:cat>
            <c:numRef>
              <c:f>Plan1!$A$2:$A$57</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numCache>
            </c:numRef>
          </c:cat>
          <c:val>
            <c:numRef>
              <c:f>Plan1!$B$2:$B$57</c:f>
              <c:numCache>
                <c:formatCode>0%</c:formatCode>
                <c:ptCount val="56"/>
                <c:pt idx="0">
                  <c:v>8.8126286890871666E-2</c:v>
                </c:pt>
                <c:pt idx="1">
                  <c:v>7.4344262295081967E-2</c:v>
                </c:pt>
                <c:pt idx="2">
                  <c:v>7.0390672583311581E-2</c:v>
                </c:pt>
                <c:pt idx="3">
                  <c:v>6.9488364550393256E-2</c:v>
                </c:pt>
                <c:pt idx="4">
                  <c:v>6.7056396148555714E-2</c:v>
                </c:pt>
                <c:pt idx="5">
                  <c:v>6.8993648388788534E-2</c:v>
                </c:pt>
                <c:pt idx="6">
                  <c:v>6.8040685224839401E-2</c:v>
                </c:pt>
                <c:pt idx="7">
                  <c:v>6.3250465076949092E-2</c:v>
                </c:pt>
                <c:pt idx="8">
                  <c:v>6.2967906679821245E-2</c:v>
                </c:pt>
                <c:pt idx="9">
                  <c:v>5.5214407348160383E-2</c:v>
                </c:pt>
                <c:pt idx="10">
                  <c:v>5.0117636613841166E-2</c:v>
                </c:pt>
                <c:pt idx="11">
                  <c:v>4.9826904055390704E-2</c:v>
                </c:pt>
                <c:pt idx="12">
                  <c:v>5.8337635518843571E-2</c:v>
                </c:pt>
                <c:pt idx="13">
                  <c:v>8.103936197581682E-2</c:v>
                </c:pt>
                <c:pt idx="14">
                  <c:v>0.10473493673608374</c:v>
                </c:pt>
                <c:pt idx="15">
                  <c:v>9.6887198478630768E-2</c:v>
                </c:pt>
                <c:pt idx="16">
                  <c:v>8.9717022794442366E-2</c:v>
                </c:pt>
                <c:pt idx="17">
                  <c:v>8.5105718479652703E-2</c:v>
                </c:pt>
                <c:pt idx="18">
                  <c:v>9.7254944934524121E-2</c:v>
                </c:pt>
                <c:pt idx="19">
                  <c:v>0.11175848759741377</c:v>
                </c:pt>
                <c:pt idx="20">
                  <c:v>0.12523068810967572</c:v>
                </c:pt>
                <c:pt idx="21">
                  <c:v>0.15011943406627062</c:v>
                </c:pt>
                <c:pt idx="22">
                  <c:v>0.14462778923682731</c:v>
                </c:pt>
                <c:pt idx="23">
                  <c:v>0.14393533703728495</c:v>
                </c:pt>
                <c:pt idx="24">
                  <c:v>0.16619846947954003</c:v>
                </c:pt>
                <c:pt idx="25">
                  <c:v>0.22861978561709756</c:v>
                </c:pt>
                <c:pt idx="26">
                  <c:v>0.25031041440322832</c:v>
                </c:pt>
                <c:pt idx="27">
                  <c:v>0.25484622630596088</c:v>
                </c:pt>
                <c:pt idx="28">
                  <c:v>0.25309414545960235</c:v>
                </c:pt>
                <c:pt idx="29">
                  <c:v>0.24317302797493315</c:v>
                </c:pt>
                <c:pt idx="30">
                  <c:v>0.29615484998109121</c:v>
                </c:pt>
                <c:pt idx="31">
                  <c:v>0.33001301637322739</c:v>
                </c:pt>
                <c:pt idx="32">
                  <c:v>0.33691070366443404</c:v>
                </c:pt>
                <c:pt idx="33">
                  <c:v>0.31727578024056774</c:v>
                </c:pt>
                <c:pt idx="34">
                  <c:v>0.42059571271739754</c:v>
                </c:pt>
                <c:pt idx="35">
                  <c:v>0.38442625364388555</c:v>
                </c:pt>
                <c:pt idx="36">
                  <c:v>0.33719469683103659</c:v>
                </c:pt>
                <c:pt idx="37">
                  <c:v>0.33951113880862904</c:v>
                </c:pt>
                <c:pt idx="38">
                  <c:v>0.31631161224121945</c:v>
                </c:pt>
                <c:pt idx="39">
                  <c:v>0.33148866197940519</c:v>
                </c:pt>
                <c:pt idx="40">
                  <c:v>0.39361251118752649</c:v>
                </c:pt>
                <c:pt idx="41">
                  <c:v>0.38254690288599669</c:v>
                </c:pt>
                <c:pt idx="42">
                  <c:v>0.42460620485611811</c:v>
                </c:pt>
                <c:pt idx="43">
                  <c:v>0.51611837914071435</c:v>
                </c:pt>
                <c:pt idx="44">
                  <c:v>0.59446508838038159</c:v>
                </c:pt>
                <c:pt idx="45">
                  <c:v>0.62896418316067393</c:v>
                </c:pt>
                <c:pt idx="46">
                  <c:v>0.64769457944303088</c:v>
                </c:pt>
                <c:pt idx="47">
                  <c:v>0.62280566257517178</c:v>
                </c:pt>
                <c:pt idx="48">
                  <c:v>0.56802053529625895</c:v>
                </c:pt>
                <c:pt idx="49">
                  <c:v>0.43586613486360531</c:v>
                </c:pt>
                <c:pt idx="50">
                  <c:v>0.49382769067480553</c:v>
                </c:pt>
                <c:pt idx="51">
                  <c:v>0.51140930258498085</c:v>
                </c:pt>
                <c:pt idx="52">
                  <c:v>0.48670283917236207</c:v>
                </c:pt>
                <c:pt idx="53">
                  <c:v>0.47137435042486536</c:v>
                </c:pt>
                <c:pt idx="54">
                  <c:v>0.45088327612923962</c:v>
                </c:pt>
                <c:pt idx="55">
                  <c:v>0.41200461528594767</c:v>
                </c:pt>
              </c:numCache>
            </c:numRef>
          </c:val>
          <c:smooth val="0"/>
          <c:extLst>
            <c:ext xmlns:c16="http://schemas.microsoft.com/office/drawing/2014/chart" uri="{C3380CC4-5D6E-409C-BE32-E72D297353CC}">
              <c16:uniqueId val="{00000000-0EC4-4F4C-B6AF-27B158DB5FF6}"/>
            </c:ext>
          </c:extLst>
        </c:ser>
        <c:dLbls>
          <c:showLegendKey val="0"/>
          <c:showVal val="0"/>
          <c:showCatName val="0"/>
          <c:showSerName val="0"/>
          <c:showPercent val="0"/>
          <c:showBubbleSize val="0"/>
        </c:dLbls>
        <c:smooth val="0"/>
        <c:axId val="806899568"/>
        <c:axId val="806903376"/>
      </c:lineChart>
      <c:catAx>
        <c:axId val="806899568"/>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crossAx val="806903376"/>
        <c:crosses val="autoZero"/>
        <c:auto val="1"/>
        <c:lblAlgn val="ctr"/>
        <c:lblOffset val="100"/>
        <c:tickLblSkip val="10"/>
        <c:tickMarkSkip val="1"/>
        <c:noMultiLvlLbl val="0"/>
      </c:catAx>
      <c:valAx>
        <c:axId val="806903376"/>
        <c:scaling>
          <c:orientation val="minMax"/>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crossAx val="806899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legend>
    <c:plotVisOnly val="1"/>
    <c:dispBlanksAs val="gap"/>
    <c:showDLblsOverMax val="0"/>
  </c:chart>
  <c:spPr>
    <a:noFill/>
    <a:ln>
      <a:noFill/>
    </a:ln>
    <a:effectLst/>
  </c:spPr>
  <c:txPr>
    <a:bodyPr/>
    <a:lstStyle/>
    <a:p>
      <a:pPr>
        <a:defRPr sz="1300">
          <a:latin typeface="Tahoma" panose="020B0604030504040204" pitchFamily="34" charset="0"/>
          <a:ea typeface="Tahoma" panose="020B0604030504040204" pitchFamily="34" charset="0"/>
          <a:cs typeface="Tahoma" panose="020B0604030504040204" pitchFamily="34" charset="0"/>
        </a:defRPr>
      </a:pPr>
      <a:endParaRPr lang="pt-BR"/>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Plan1!$A$2</c:f>
              <c:strCache>
                <c:ptCount val="1"/>
                <c:pt idx="0">
                  <c:v>MUNDO</c:v>
                </c:pt>
              </c:strCache>
            </c:strRef>
          </c:tx>
          <c:spPr>
            <a:ln w="38100">
              <a:solidFill>
                <a:sysClr val="windowText" lastClr="000000"/>
              </a:solidFill>
            </a:ln>
          </c:spPr>
          <c:marker>
            <c:symbol val="none"/>
          </c:marker>
          <c:cat>
            <c:strRef>
              <c:f>Plan1!$B$1:$BJ$1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Plan1!$B$2:$BJ$2</c:f>
              <c:numCache>
                <c:formatCode>0%</c:formatCode>
                <c:ptCount val="61"/>
                <c:pt idx="0">
                  <c:v>0.19</c:v>
                </c:pt>
                <c:pt idx="1">
                  <c:v>0.19</c:v>
                </c:pt>
                <c:pt idx="2">
                  <c:v>0.18</c:v>
                </c:pt>
                <c:pt idx="3">
                  <c:v>0.18</c:v>
                </c:pt>
                <c:pt idx="4">
                  <c:v>0.19</c:v>
                </c:pt>
                <c:pt idx="5">
                  <c:v>0.19</c:v>
                </c:pt>
                <c:pt idx="6">
                  <c:v>0.19</c:v>
                </c:pt>
                <c:pt idx="7">
                  <c:v>0.19</c:v>
                </c:pt>
                <c:pt idx="8">
                  <c:v>0.19</c:v>
                </c:pt>
                <c:pt idx="9">
                  <c:v>0.2</c:v>
                </c:pt>
                <c:pt idx="10">
                  <c:v>0.22</c:v>
                </c:pt>
                <c:pt idx="11">
                  <c:v>0.22</c:v>
                </c:pt>
                <c:pt idx="12">
                  <c:v>0.22</c:v>
                </c:pt>
                <c:pt idx="13">
                  <c:v>0.24</c:v>
                </c:pt>
                <c:pt idx="14">
                  <c:v>0.3</c:v>
                </c:pt>
                <c:pt idx="15">
                  <c:v>0.28000000000000003</c:v>
                </c:pt>
                <c:pt idx="16">
                  <c:v>0.28999999999999998</c:v>
                </c:pt>
                <c:pt idx="17">
                  <c:v>0.28999999999999998</c:v>
                </c:pt>
                <c:pt idx="18">
                  <c:v>0.28000000000000003</c:v>
                </c:pt>
                <c:pt idx="19">
                  <c:v>0.3</c:v>
                </c:pt>
                <c:pt idx="20">
                  <c:v>0.33</c:v>
                </c:pt>
                <c:pt idx="21">
                  <c:v>0.33</c:v>
                </c:pt>
                <c:pt idx="22">
                  <c:v>0.31</c:v>
                </c:pt>
                <c:pt idx="23">
                  <c:v>0.3</c:v>
                </c:pt>
                <c:pt idx="24">
                  <c:v>0.32</c:v>
                </c:pt>
                <c:pt idx="25">
                  <c:v>0.31</c:v>
                </c:pt>
                <c:pt idx="26">
                  <c:v>0.28000000000000003</c:v>
                </c:pt>
                <c:pt idx="27">
                  <c:v>0.28999999999999998</c:v>
                </c:pt>
                <c:pt idx="28">
                  <c:v>0.3</c:v>
                </c:pt>
                <c:pt idx="29">
                  <c:v>0.3</c:v>
                </c:pt>
                <c:pt idx="30">
                  <c:v>0.3</c:v>
                </c:pt>
                <c:pt idx="31">
                  <c:v>0.3</c:v>
                </c:pt>
                <c:pt idx="32">
                  <c:v>0.3</c:v>
                </c:pt>
                <c:pt idx="33">
                  <c:v>0.3</c:v>
                </c:pt>
                <c:pt idx="34">
                  <c:v>0.32</c:v>
                </c:pt>
                <c:pt idx="35">
                  <c:v>0.34</c:v>
                </c:pt>
                <c:pt idx="36">
                  <c:v>0.34</c:v>
                </c:pt>
                <c:pt idx="37">
                  <c:v>0.36</c:v>
                </c:pt>
                <c:pt idx="38">
                  <c:v>0.35</c:v>
                </c:pt>
                <c:pt idx="39">
                  <c:v>0.36</c:v>
                </c:pt>
                <c:pt idx="40">
                  <c:v>0.4</c:v>
                </c:pt>
                <c:pt idx="41">
                  <c:v>0.39</c:v>
                </c:pt>
                <c:pt idx="42">
                  <c:v>0.39</c:v>
                </c:pt>
                <c:pt idx="43">
                  <c:v>0.39</c:v>
                </c:pt>
                <c:pt idx="44">
                  <c:v>0.42</c:v>
                </c:pt>
                <c:pt idx="45">
                  <c:v>0.44</c:v>
                </c:pt>
                <c:pt idx="46">
                  <c:v>0.47</c:v>
                </c:pt>
                <c:pt idx="47">
                  <c:v>0.48</c:v>
                </c:pt>
                <c:pt idx="48">
                  <c:v>0.5</c:v>
                </c:pt>
                <c:pt idx="49">
                  <c:v>0.41</c:v>
                </c:pt>
                <c:pt idx="50">
                  <c:v>0.46</c:v>
                </c:pt>
              </c:numCache>
            </c:numRef>
          </c:val>
          <c:smooth val="0"/>
          <c:extLst>
            <c:ext xmlns:c16="http://schemas.microsoft.com/office/drawing/2014/chart" uri="{C3380CC4-5D6E-409C-BE32-E72D297353CC}">
              <c16:uniqueId val="{00000000-904C-498E-B67D-DF9A78DC20A4}"/>
            </c:ext>
          </c:extLst>
        </c:ser>
        <c:ser>
          <c:idx val="1"/>
          <c:order val="1"/>
          <c:tx>
            <c:strRef>
              <c:f>Plan1!$A$3</c:f>
              <c:strCache>
                <c:ptCount val="1"/>
                <c:pt idx="0">
                  <c:v>Alemanha</c:v>
                </c:pt>
              </c:strCache>
            </c:strRef>
          </c:tx>
          <c:spPr>
            <a:ln w="38100">
              <a:solidFill>
                <a:srgbClr val="FFC000"/>
              </a:solidFill>
            </a:ln>
          </c:spPr>
          <c:marker>
            <c:symbol val="none"/>
          </c:marker>
          <c:cat>
            <c:strRef>
              <c:f>Plan1!$B$1:$BJ$1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Plan1!$B$3:$BJ$3</c:f>
              <c:numCache>
                <c:formatCode>0%</c:formatCode>
                <c:ptCount val="61"/>
                <c:pt idx="0">
                  <c:v>0</c:v>
                </c:pt>
                <c:pt idx="1">
                  <c:v>0</c:v>
                </c:pt>
                <c:pt idx="2">
                  <c:v>0</c:v>
                </c:pt>
                <c:pt idx="3">
                  <c:v>0</c:v>
                </c:pt>
                <c:pt idx="4">
                  <c:v>0</c:v>
                </c:pt>
                <c:pt idx="5">
                  <c:v>0</c:v>
                </c:pt>
                <c:pt idx="6">
                  <c:v>0</c:v>
                </c:pt>
                <c:pt idx="7">
                  <c:v>0</c:v>
                </c:pt>
                <c:pt idx="8">
                  <c:v>0</c:v>
                </c:pt>
                <c:pt idx="9">
                  <c:v>0</c:v>
                </c:pt>
                <c:pt idx="10">
                  <c:v>0.31</c:v>
                </c:pt>
                <c:pt idx="11">
                  <c:v>0.3</c:v>
                </c:pt>
                <c:pt idx="12">
                  <c:v>0.3</c:v>
                </c:pt>
                <c:pt idx="13">
                  <c:v>0.32</c:v>
                </c:pt>
                <c:pt idx="14">
                  <c:v>0.37</c:v>
                </c:pt>
                <c:pt idx="15">
                  <c:v>0.35</c:v>
                </c:pt>
                <c:pt idx="16">
                  <c:v>0.38</c:v>
                </c:pt>
                <c:pt idx="17">
                  <c:v>0.38</c:v>
                </c:pt>
                <c:pt idx="18">
                  <c:v>0.37</c:v>
                </c:pt>
                <c:pt idx="19">
                  <c:v>0.39</c:v>
                </c:pt>
                <c:pt idx="20">
                  <c:v>0.41</c:v>
                </c:pt>
                <c:pt idx="21">
                  <c:v>0.44</c:v>
                </c:pt>
                <c:pt idx="22">
                  <c:v>0.44</c:v>
                </c:pt>
                <c:pt idx="23">
                  <c:v>0.43</c:v>
                </c:pt>
                <c:pt idx="24">
                  <c:v>0.46</c:v>
                </c:pt>
                <c:pt idx="25">
                  <c:v>0.48</c:v>
                </c:pt>
                <c:pt idx="26">
                  <c:v>0.43</c:v>
                </c:pt>
                <c:pt idx="27">
                  <c:v>0.42</c:v>
                </c:pt>
                <c:pt idx="28">
                  <c:v>0.42</c:v>
                </c:pt>
                <c:pt idx="29">
                  <c:v>0.45</c:v>
                </c:pt>
                <c:pt idx="30">
                  <c:v>0.45</c:v>
                </c:pt>
                <c:pt idx="31">
                  <c:v>0.44</c:v>
                </c:pt>
                <c:pt idx="32">
                  <c:v>0.41</c:v>
                </c:pt>
                <c:pt idx="33">
                  <c:v>0.36</c:v>
                </c:pt>
                <c:pt idx="34">
                  <c:v>0.38</c:v>
                </c:pt>
                <c:pt idx="35">
                  <c:v>0.39</c:v>
                </c:pt>
                <c:pt idx="36">
                  <c:v>0.4</c:v>
                </c:pt>
                <c:pt idx="37">
                  <c:v>0.44</c:v>
                </c:pt>
                <c:pt idx="38">
                  <c:v>0.47</c:v>
                </c:pt>
                <c:pt idx="39">
                  <c:v>0.48</c:v>
                </c:pt>
                <c:pt idx="40">
                  <c:v>0.56000000000000005</c:v>
                </c:pt>
                <c:pt idx="41">
                  <c:v>0.56000000000000005</c:v>
                </c:pt>
                <c:pt idx="42">
                  <c:v>0.55000000000000004</c:v>
                </c:pt>
                <c:pt idx="43">
                  <c:v>0.56000000000000005</c:v>
                </c:pt>
                <c:pt idx="44">
                  <c:v>0.6</c:v>
                </c:pt>
                <c:pt idx="45">
                  <c:v>0.63</c:v>
                </c:pt>
                <c:pt idx="46">
                  <c:v>0.69</c:v>
                </c:pt>
                <c:pt idx="47">
                  <c:v>0.71</c:v>
                </c:pt>
                <c:pt idx="48">
                  <c:v>0.73</c:v>
                </c:pt>
                <c:pt idx="49">
                  <c:v>0.62</c:v>
                </c:pt>
                <c:pt idx="50">
                  <c:v>0.71</c:v>
                </c:pt>
              </c:numCache>
            </c:numRef>
          </c:val>
          <c:smooth val="0"/>
          <c:extLst>
            <c:ext xmlns:c16="http://schemas.microsoft.com/office/drawing/2014/chart" uri="{C3380CC4-5D6E-409C-BE32-E72D297353CC}">
              <c16:uniqueId val="{00000001-904C-498E-B67D-DF9A78DC20A4}"/>
            </c:ext>
          </c:extLst>
        </c:ser>
        <c:ser>
          <c:idx val="2"/>
          <c:order val="2"/>
          <c:tx>
            <c:strRef>
              <c:f>Plan1!$A$4</c:f>
              <c:strCache>
                <c:ptCount val="1"/>
                <c:pt idx="0">
                  <c:v>Brasil</c:v>
                </c:pt>
              </c:strCache>
            </c:strRef>
          </c:tx>
          <c:spPr>
            <a:ln w="38100">
              <a:solidFill>
                <a:srgbClr val="00B050"/>
              </a:solidFill>
            </a:ln>
          </c:spPr>
          <c:marker>
            <c:symbol val="none"/>
          </c:marker>
          <c:cat>
            <c:strRef>
              <c:f>Plan1!$B$1:$BJ$1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Plan1!$B$4:$BJ$4</c:f>
              <c:numCache>
                <c:formatCode>0%</c:formatCode>
                <c:ptCount val="61"/>
                <c:pt idx="0">
                  <c:v>0.18</c:v>
                </c:pt>
                <c:pt idx="1">
                  <c:v>0.19</c:v>
                </c:pt>
                <c:pt idx="2">
                  <c:v>0.13</c:v>
                </c:pt>
                <c:pt idx="3">
                  <c:v>0.13</c:v>
                </c:pt>
                <c:pt idx="4">
                  <c:v>0.13</c:v>
                </c:pt>
                <c:pt idx="5">
                  <c:v>0.12</c:v>
                </c:pt>
                <c:pt idx="6">
                  <c:v>0.12</c:v>
                </c:pt>
                <c:pt idx="7">
                  <c:v>0.11</c:v>
                </c:pt>
                <c:pt idx="8">
                  <c:v>0.12</c:v>
                </c:pt>
                <c:pt idx="9">
                  <c:v>0.12</c:v>
                </c:pt>
                <c:pt idx="10">
                  <c:v>0.13</c:v>
                </c:pt>
                <c:pt idx="11">
                  <c:v>0.13</c:v>
                </c:pt>
                <c:pt idx="12">
                  <c:v>0.15</c:v>
                </c:pt>
                <c:pt idx="13">
                  <c:v>0.17</c:v>
                </c:pt>
                <c:pt idx="14">
                  <c:v>0.21</c:v>
                </c:pt>
                <c:pt idx="15">
                  <c:v>0.18</c:v>
                </c:pt>
                <c:pt idx="16">
                  <c:v>0.16</c:v>
                </c:pt>
                <c:pt idx="17">
                  <c:v>0.14000000000000001</c:v>
                </c:pt>
                <c:pt idx="18">
                  <c:v>0.14000000000000001</c:v>
                </c:pt>
                <c:pt idx="19">
                  <c:v>0.16</c:v>
                </c:pt>
                <c:pt idx="20">
                  <c:v>0.19</c:v>
                </c:pt>
                <c:pt idx="21">
                  <c:v>0.18</c:v>
                </c:pt>
                <c:pt idx="22">
                  <c:v>0.15</c:v>
                </c:pt>
                <c:pt idx="23">
                  <c:v>0.19</c:v>
                </c:pt>
                <c:pt idx="24">
                  <c:v>0.2</c:v>
                </c:pt>
                <c:pt idx="25">
                  <c:v>0.18</c:v>
                </c:pt>
                <c:pt idx="26">
                  <c:v>0.14000000000000001</c:v>
                </c:pt>
                <c:pt idx="27">
                  <c:v>0.15</c:v>
                </c:pt>
                <c:pt idx="28">
                  <c:v>0.15</c:v>
                </c:pt>
                <c:pt idx="29">
                  <c:v>0.13</c:v>
                </c:pt>
                <c:pt idx="30">
                  <c:v>0.12</c:v>
                </c:pt>
                <c:pt idx="31">
                  <c:v>0.13</c:v>
                </c:pt>
                <c:pt idx="32">
                  <c:v>0.15</c:v>
                </c:pt>
                <c:pt idx="33">
                  <c:v>0.15</c:v>
                </c:pt>
                <c:pt idx="34">
                  <c:v>0.15</c:v>
                </c:pt>
                <c:pt idx="35">
                  <c:v>0.13</c:v>
                </c:pt>
                <c:pt idx="36">
                  <c:v>0.12</c:v>
                </c:pt>
                <c:pt idx="37">
                  <c:v>0.13</c:v>
                </c:pt>
                <c:pt idx="38">
                  <c:v>0.13</c:v>
                </c:pt>
                <c:pt idx="39">
                  <c:v>0.17</c:v>
                </c:pt>
                <c:pt idx="40">
                  <c:v>0.18</c:v>
                </c:pt>
                <c:pt idx="41">
                  <c:v>0.21</c:v>
                </c:pt>
                <c:pt idx="42">
                  <c:v>0.22</c:v>
                </c:pt>
                <c:pt idx="43">
                  <c:v>0.22</c:v>
                </c:pt>
                <c:pt idx="44">
                  <c:v>0.25</c:v>
                </c:pt>
                <c:pt idx="45">
                  <c:v>0.22</c:v>
                </c:pt>
                <c:pt idx="46">
                  <c:v>0.21</c:v>
                </c:pt>
                <c:pt idx="47">
                  <c:v>0.21</c:v>
                </c:pt>
                <c:pt idx="48">
                  <c:v>0.23</c:v>
                </c:pt>
                <c:pt idx="49">
                  <c:v>0.18</c:v>
                </c:pt>
                <c:pt idx="50">
                  <c:v>0.19</c:v>
                </c:pt>
                <c:pt idx="51">
                  <c:v>0.19</c:v>
                </c:pt>
                <c:pt idx="52">
                  <c:v>0.19</c:v>
                </c:pt>
                <c:pt idx="53">
                  <c:v>0.19</c:v>
                </c:pt>
                <c:pt idx="54">
                  <c:v>0.19</c:v>
                </c:pt>
                <c:pt idx="55">
                  <c:v>0.19</c:v>
                </c:pt>
                <c:pt idx="56">
                  <c:v>0.19</c:v>
                </c:pt>
                <c:pt idx="57">
                  <c:v>0.19</c:v>
                </c:pt>
                <c:pt idx="58">
                  <c:v>0.19</c:v>
                </c:pt>
                <c:pt idx="59">
                  <c:v>0.19</c:v>
                </c:pt>
                <c:pt idx="60">
                  <c:v>0.19</c:v>
                </c:pt>
              </c:numCache>
            </c:numRef>
          </c:val>
          <c:smooth val="0"/>
          <c:extLst>
            <c:ext xmlns:c16="http://schemas.microsoft.com/office/drawing/2014/chart" uri="{C3380CC4-5D6E-409C-BE32-E72D297353CC}">
              <c16:uniqueId val="{00000002-904C-498E-B67D-DF9A78DC20A4}"/>
            </c:ext>
          </c:extLst>
        </c:ser>
        <c:ser>
          <c:idx val="3"/>
          <c:order val="3"/>
          <c:tx>
            <c:strRef>
              <c:f>Plan1!$A$5</c:f>
              <c:strCache>
                <c:ptCount val="1"/>
                <c:pt idx="0">
                  <c:v>Estados Unidos</c:v>
                </c:pt>
              </c:strCache>
            </c:strRef>
          </c:tx>
          <c:spPr>
            <a:ln w="38100">
              <a:solidFill>
                <a:srgbClr val="0070C0"/>
              </a:solidFill>
            </a:ln>
          </c:spPr>
          <c:marker>
            <c:symbol val="none"/>
          </c:marker>
          <c:cat>
            <c:strRef>
              <c:f>Plan1!$B$1:$BJ$1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Plan1!$B$5:$BJ$5</c:f>
              <c:numCache>
                <c:formatCode>0%</c:formatCode>
                <c:ptCount val="61"/>
                <c:pt idx="0">
                  <c:v>7.0000000000000007E-2</c:v>
                </c:pt>
                <c:pt idx="1">
                  <c:v>7.0000000000000007E-2</c:v>
                </c:pt>
                <c:pt idx="2">
                  <c:v>7.0000000000000007E-2</c:v>
                </c:pt>
                <c:pt idx="3">
                  <c:v>7.0000000000000007E-2</c:v>
                </c:pt>
                <c:pt idx="4">
                  <c:v>7.0000000000000007E-2</c:v>
                </c:pt>
                <c:pt idx="5">
                  <c:v>7.0000000000000007E-2</c:v>
                </c:pt>
                <c:pt idx="6">
                  <c:v>7.0000000000000007E-2</c:v>
                </c:pt>
                <c:pt idx="7">
                  <c:v>7.0000000000000007E-2</c:v>
                </c:pt>
                <c:pt idx="8">
                  <c:v>0.08</c:v>
                </c:pt>
                <c:pt idx="9">
                  <c:v>0.08</c:v>
                </c:pt>
                <c:pt idx="10">
                  <c:v>0.08</c:v>
                </c:pt>
                <c:pt idx="11">
                  <c:v>0.08</c:v>
                </c:pt>
                <c:pt idx="12">
                  <c:v>0.09</c:v>
                </c:pt>
                <c:pt idx="13">
                  <c:v>0.11</c:v>
                </c:pt>
                <c:pt idx="14">
                  <c:v>0.14000000000000001</c:v>
                </c:pt>
                <c:pt idx="15">
                  <c:v>0.13</c:v>
                </c:pt>
                <c:pt idx="16">
                  <c:v>0.14000000000000001</c:v>
                </c:pt>
                <c:pt idx="17">
                  <c:v>0.14000000000000001</c:v>
                </c:pt>
                <c:pt idx="18">
                  <c:v>0.15</c:v>
                </c:pt>
                <c:pt idx="19">
                  <c:v>0.16</c:v>
                </c:pt>
                <c:pt idx="20">
                  <c:v>0.17</c:v>
                </c:pt>
                <c:pt idx="21">
                  <c:v>0.16</c:v>
                </c:pt>
                <c:pt idx="22">
                  <c:v>0.15</c:v>
                </c:pt>
                <c:pt idx="23">
                  <c:v>0.14000000000000001</c:v>
                </c:pt>
                <c:pt idx="24">
                  <c:v>0.15</c:v>
                </c:pt>
                <c:pt idx="25">
                  <c:v>0.14000000000000001</c:v>
                </c:pt>
                <c:pt idx="26">
                  <c:v>0.14000000000000001</c:v>
                </c:pt>
                <c:pt idx="27">
                  <c:v>0.14000000000000001</c:v>
                </c:pt>
                <c:pt idx="28">
                  <c:v>0.15</c:v>
                </c:pt>
                <c:pt idx="29">
                  <c:v>0.16</c:v>
                </c:pt>
                <c:pt idx="30">
                  <c:v>0.16</c:v>
                </c:pt>
                <c:pt idx="31">
                  <c:v>0.16</c:v>
                </c:pt>
                <c:pt idx="32">
                  <c:v>0.16</c:v>
                </c:pt>
                <c:pt idx="33">
                  <c:v>0.16</c:v>
                </c:pt>
                <c:pt idx="34">
                  <c:v>0.17</c:v>
                </c:pt>
                <c:pt idx="35">
                  <c:v>0.18</c:v>
                </c:pt>
                <c:pt idx="36">
                  <c:v>0.19</c:v>
                </c:pt>
                <c:pt idx="37">
                  <c:v>0.19</c:v>
                </c:pt>
                <c:pt idx="38">
                  <c:v>0.19</c:v>
                </c:pt>
                <c:pt idx="39">
                  <c:v>0.19</c:v>
                </c:pt>
                <c:pt idx="40">
                  <c:v>0.21</c:v>
                </c:pt>
                <c:pt idx="41">
                  <c:v>0.19</c:v>
                </c:pt>
                <c:pt idx="42">
                  <c:v>0.18</c:v>
                </c:pt>
                <c:pt idx="43">
                  <c:v>0.18</c:v>
                </c:pt>
                <c:pt idx="44">
                  <c:v>0.2</c:v>
                </c:pt>
                <c:pt idx="45">
                  <c:v>0.21</c:v>
                </c:pt>
                <c:pt idx="46">
                  <c:v>0.22</c:v>
                </c:pt>
                <c:pt idx="47">
                  <c:v>0.23</c:v>
                </c:pt>
                <c:pt idx="48">
                  <c:v>0.24</c:v>
                </c:pt>
                <c:pt idx="49">
                  <c:v>0.19</c:v>
                </c:pt>
                <c:pt idx="50">
                  <c:v>0.22</c:v>
                </c:pt>
              </c:numCache>
            </c:numRef>
          </c:val>
          <c:smooth val="0"/>
          <c:extLst>
            <c:ext xmlns:c16="http://schemas.microsoft.com/office/drawing/2014/chart" uri="{C3380CC4-5D6E-409C-BE32-E72D297353CC}">
              <c16:uniqueId val="{00000003-904C-498E-B67D-DF9A78DC20A4}"/>
            </c:ext>
          </c:extLst>
        </c:ser>
        <c:ser>
          <c:idx val="4"/>
          <c:order val="4"/>
          <c:tx>
            <c:strRef>
              <c:f>Plan1!$A$6</c:f>
              <c:strCache>
                <c:ptCount val="1"/>
                <c:pt idx="0">
                  <c:v>China</c:v>
                </c:pt>
              </c:strCache>
            </c:strRef>
          </c:tx>
          <c:spPr>
            <a:ln w="38100">
              <a:solidFill>
                <a:srgbClr val="FF9999">
                  <a:lumMod val="75000"/>
                </a:srgbClr>
              </a:solidFill>
            </a:ln>
          </c:spPr>
          <c:marker>
            <c:symbol val="none"/>
          </c:marker>
          <c:cat>
            <c:strRef>
              <c:f>Plan1!$B$1:$BJ$1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Plan1!$B$6:$BJ$6</c:f>
              <c:numCache>
                <c:formatCode>0%</c:formatCode>
                <c:ptCount val="61"/>
                <c:pt idx="0">
                  <c:v>0.09</c:v>
                </c:pt>
                <c:pt idx="1">
                  <c:v>7.0000000000000007E-2</c:v>
                </c:pt>
                <c:pt idx="2">
                  <c:v>7.0000000000000007E-2</c:v>
                </c:pt>
                <c:pt idx="3">
                  <c:v>7.0000000000000007E-2</c:v>
                </c:pt>
                <c:pt idx="4">
                  <c:v>7.0000000000000007E-2</c:v>
                </c:pt>
                <c:pt idx="5">
                  <c:v>7.0000000000000007E-2</c:v>
                </c:pt>
                <c:pt idx="6">
                  <c:v>7.0000000000000007E-2</c:v>
                </c:pt>
                <c:pt idx="7">
                  <c:v>0.06</c:v>
                </c:pt>
                <c:pt idx="8">
                  <c:v>0.06</c:v>
                </c:pt>
                <c:pt idx="9">
                  <c:v>0.06</c:v>
                </c:pt>
                <c:pt idx="10">
                  <c:v>0.05</c:v>
                </c:pt>
                <c:pt idx="11">
                  <c:v>0.05</c:v>
                </c:pt>
                <c:pt idx="12">
                  <c:v>0.06</c:v>
                </c:pt>
                <c:pt idx="13">
                  <c:v>0.08</c:v>
                </c:pt>
                <c:pt idx="14">
                  <c:v>0.1</c:v>
                </c:pt>
                <c:pt idx="15">
                  <c:v>0.1</c:v>
                </c:pt>
                <c:pt idx="16">
                  <c:v>0.09</c:v>
                </c:pt>
                <c:pt idx="17">
                  <c:v>0.09</c:v>
                </c:pt>
                <c:pt idx="18">
                  <c:v>0.14000000000000001</c:v>
                </c:pt>
                <c:pt idx="19">
                  <c:v>0.17</c:v>
                </c:pt>
                <c:pt idx="20">
                  <c:v>0.2</c:v>
                </c:pt>
                <c:pt idx="21">
                  <c:v>0.23</c:v>
                </c:pt>
                <c:pt idx="22">
                  <c:v>0.2</c:v>
                </c:pt>
                <c:pt idx="23">
                  <c:v>0.19</c:v>
                </c:pt>
                <c:pt idx="24">
                  <c:v>0.21</c:v>
                </c:pt>
                <c:pt idx="25">
                  <c:v>0.23</c:v>
                </c:pt>
                <c:pt idx="26">
                  <c:v>0.25</c:v>
                </c:pt>
                <c:pt idx="27">
                  <c:v>0.31</c:v>
                </c:pt>
                <c:pt idx="28">
                  <c:v>0.33</c:v>
                </c:pt>
                <c:pt idx="29">
                  <c:v>0.32</c:v>
                </c:pt>
                <c:pt idx="30">
                  <c:v>0.32</c:v>
                </c:pt>
                <c:pt idx="31">
                  <c:v>0.36</c:v>
                </c:pt>
                <c:pt idx="32">
                  <c:v>0.39</c:v>
                </c:pt>
                <c:pt idx="33">
                  <c:v>0.44</c:v>
                </c:pt>
                <c:pt idx="34">
                  <c:v>0.42</c:v>
                </c:pt>
                <c:pt idx="35">
                  <c:v>0.39</c:v>
                </c:pt>
                <c:pt idx="36">
                  <c:v>0.34</c:v>
                </c:pt>
                <c:pt idx="37">
                  <c:v>0.34</c:v>
                </c:pt>
                <c:pt idx="38">
                  <c:v>0.32</c:v>
                </c:pt>
                <c:pt idx="39">
                  <c:v>0.33</c:v>
                </c:pt>
                <c:pt idx="40">
                  <c:v>0.4</c:v>
                </c:pt>
                <c:pt idx="41">
                  <c:v>0.38</c:v>
                </c:pt>
                <c:pt idx="42">
                  <c:v>0.43</c:v>
                </c:pt>
                <c:pt idx="43">
                  <c:v>0.52</c:v>
                </c:pt>
                <c:pt idx="44">
                  <c:v>0.6</c:v>
                </c:pt>
                <c:pt idx="45">
                  <c:v>0.63</c:v>
                </c:pt>
                <c:pt idx="46">
                  <c:v>0.65</c:v>
                </c:pt>
                <c:pt idx="47">
                  <c:v>0.62</c:v>
                </c:pt>
                <c:pt idx="48">
                  <c:v>0.56999999999999995</c:v>
                </c:pt>
                <c:pt idx="49">
                  <c:v>0.44</c:v>
                </c:pt>
                <c:pt idx="50">
                  <c:v>0.5</c:v>
                </c:pt>
              </c:numCache>
            </c:numRef>
          </c:val>
          <c:smooth val="0"/>
          <c:extLst>
            <c:ext xmlns:c16="http://schemas.microsoft.com/office/drawing/2014/chart" uri="{C3380CC4-5D6E-409C-BE32-E72D297353CC}">
              <c16:uniqueId val="{00000004-904C-498E-B67D-DF9A78DC20A4}"/>
            </c:ext>
          </c:extLst>
        </c:ser>
        <c:ser>
          <c:idx val="5"/>
          <c:order val="5"/>
          <c:tx>
            <c:strRef>
              <c:f>Plan1!$A$7</c:f>
              <c:strCache>
                <c:ptCount val="1"/>
                <c:pt idx="0">
                  <c:v>Potencial Brasil</c:v>
                </c:pt>
              </c:strCache>
            </c:strRef>
          </c:tx>
          <c:spPr>
            <a:ln w="38100">
              <a:solidFill>
                <a:srgbClr val="00B050"/>
              </a:solidFill>
              <a:prstDash val="dash"/>
            </a:ln>
          </c:spPr>
          <c:marker>
            <c:symbol val="none"/>
          </c:marker>
          <c:cat>
            <c:strRef>
              <c:f>Plan1!$B$1:$BJ$1</c:f>
              <c:strCache>
                <c:ptCount val="61"/>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strCache>
            </c:strRef>
          </c:cat>
          <c:val>
            <c:numRef>
              <c:f>Plan1!$B$7:$BJ$7</c:f>
              <c:numCache>
                <c:formatCode>General</c:formatCode>
                <c:ptCount val="61"/>
                <c:pt idx="51" formatCode="0%">
                  <c:v>0.2</c:v>
                </c:pt>
                <c:pt idx="52" formatCode="0%">
                  <c:v>0.21</c:v>
                </c:pt>
                <c:pt idx="53" formatCode="0%">
                  <c:v>0.22</c:v>
                </c:pt>
                <c:pt idx="54" formatCode="0%">
                  <c:v>0.23153699306472916</c:v>
                </c:pt>
                <c:pt idx="55" formatCode="0%">
                  <c:v>0.25230548959709376</c:v>
                </c:pt>
                <c:pt idx="56" formatCode="0%">
                  <c:v>0.27307398612945838</c:v>
                </c:pt>
                <c:pt idx="57" formatCode="0%">
                  <c:v>0.29384248266182295</c:v>
                </c:pt>
                <c:pt idx="58" formatCode="0%">
                  <c:v>0.31461097919418751</c:v>
                </c:pt>
                <c:pt idx="59" formatCode="0%">
                  <c:v>0.33537947572655208</c:v>
                </c:pt>
                <c:pt idx="60" formatCode="0%">
                  <c:v>0.35614797225891681</c:v>
                </c:pt>
              </c:numCache>
            </c:numRef>
          </c:val>
          <c:smooth val="0"/>
          <c:extLst>
            <c:ext xmlns:c16="http://schemas.microsoft.com/office/drawing/2014/chart" uri="{C3380CC4-5D6E-409C-BE32-E72D297353CC}">
              <c16:uniqueId val="{00000005-904C-498E-B67D-DF9A78DC20A4}"/>
            </c:ext>
          </c:extLst>
        </c:ser>
        <c:dLbls>
          <c:showLegendKey val="0"/>
          <c:showVal val="0"/>
          <c:showCatName val="0"/>
          <c:showSerName val="0"/>
          <c:showPercent val="0"/>
          <c:showBubbleSize val="0"/>
        </c:dLbls>
        <c:smooth val="0"/>
        <c:axId val="806800112"/>
        <c:axId val="806803376"/>
      </c:lineChart>
      <c:catAx>
        <c:axId val="806800112"/>
        <c:scaling>
          <c:orientation val="minMax"/>
        </c:scaling>
        <c:delete val="0"/>
        <c:axPos val="b"/>
        <c:numFmt formatCode="General" sourceLinked="1"/>
        <c:majorTickMark val="out"/>
        <c:minorTickMark val="none"/>
        <c:tickLblPos val="nextTo"/>
        <c:txPr>
          <a:bodyPr/>
          <a:lstStyle/>
          <a:p>
            <a:pPr>
              <a:defRPr sz="1400"/>
            </a:pPr>
            <a:endParaRPr lang="pt-BR"/>
          </a:p>
        </c:txPr>
        <c:crossAx val="806803376"/>
        <c:crosses val="autoZero"/>
        <c:auto val="1"/>
        <c:lblAlgn val="ctr"/>
        <c:lblOffset val="100"/>
        <c:tickLblSkip val="10"/>
        <c:noMultiLvlLbl val="0"/>
      </c:catAx>
      <c:valAx>
        <c:axId val="806803376"/>
        <c:scaling>
          <c:orientation val="minMax"/>
          <c:max val="1"/>
        </c:scaling>
        <c:delete val="0"/>
        <c:axPos val="l"/>
        <c:majorGridlines>
          <c:spPr>
            <a:ln>
              <a:solidFill>
                <a:sysClr val="window" lastClr="FFFFFF">
                  <a:lumMod val="85000"/>
                </a:sysClr>
              </a:solidFill>
            </a:ln>
          </c:spPr>
        </c:majorGridlines>
        <c:numFmt formatCode="0%" sourceLinked="1"/>
        <c:majorTickMark val="out"/>
        <c:minorTickMark val="none"/>
        <c:tickLblPos val="nextTo"/>
        <c:txPr>
          <a:bodyPr/>
          <a:lstStyle/>
          <a:p>
            <a:pPr>
              <a:defRPr sz="1400"/>
            </a:pPr>
            <a:endParaRPr lang="pt-BR"/>
          </a:p>
        </c:txPr>
        <c:crossAx val="806800112"/>
        <c:crosses val="autoZero"/>
        <c:crossBetween val="between"/>
      </c:valAx>
      <c:spPr>
        <a:solidFill>
          <a:sysClr val="window" lastClr="FFFFFF"/>
        </a:solidFill>
        <a:ln>
          <a:solidFill>
            <a:sysClr val="windowText" lastClr="000000">
              <a:lumMod val="50000"/>
              <a:lumOff val="50000"/>
            </a:sysClr>
          </a:solidFill>
        </a:ln>
      </c:spPr>
    </c:plotArea>
    <c:legend>
      <c:legendPos val="b"/>
      <c:overlay val="0"/>
      <c:txPr>
        <a:bodyPr/>
        <a:lstStyle/>
        <a:p>
          <a:pPr>
            <a:defRPr sz="12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726036978517675"/>
          <c:y val="8.8206528293333114E-2"/>
          <c:w val="0.56794021523212423"/>
          <c:h val="0.69405657214403738"/>
        </c:manualLayout>
      </c:layout>
      <c:barChart>
        <c:barDir val="col"/>
        <c:grouping val="percentStacked"/>
        <c:varyColors val="0"/>
        <c:ser>
          <c:idx val="0"/>
          <c:order val="0"/>
          <c:tx>
            <c:strRef>
              <c:f>Plan1!$A$2</c:f>
              <c:strCache>
                <c:ptCount val="1"/>
                <c:pt idx="0">
                  <c:v>N-N</c:v>
                </c:pt>
              </c:strCache>
            </c:strRef>
          </c:tx>
          <c:spPr>
            <a:gradFill>
              <a:gsLst>
                <a:gs pos="0">
                  <a:srgbClr val="5E8345"/>
                </a:gs>
                <a:gs pos="100000">
                  <a:srgbClr val="5E8345"/>
                </a:gs>
                <a:gs pos="50000">
                  <a:srgbClr val="7CD45E"/>
                </a:gs>
              </a:gsLst>
              <a:lin ang="0" scaled="0"/>
            </a:gradFill>
            <a:ln>
              <a:solidFill>
                <a:schemeClr val="tx1">
                  <a:lumMod val="75000"/>
                  <a:lumOff val="25000"/>
                </a:schemeClr>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Plan1!$B$1:$C$1</c:f>
              <c:strCache>
                <c:ptCount val="2"/>
                <c:pt idx="0">
                  <c:v>1990 ($3,3T)</c:v>
                </c:pt>
                <c:pt idx="1">
                  <c:v>2012 ($17,5T)</c:v>
                </c:pt>
              </c:strCache>
            </c:strRef>
          </c:cat>
          <c:val>
            <c:numRef>
              <c:f>Plan1!$B$2:$C$2</c:f>
              <c:numCache>
                <c:formatCode>0%</c:formatCode>
                <c:ptCount val="2"/>
                <c:pt idx="0">
                  <c:v>0.6</c:v>
                </c:pt>
                <c:pt idx="1">
                  <c:v>0.31</c:v>
                </c:pt>
              </c:numCache>
            </c:numRef>
          </c:val>
          <c:extLst>
            <c:ext xmlns:c16="http://schemas.microsoft.com/office/drawing/2014/chart" uri="{C3380CC4-5D6E-409C-BE32-E72D297353CC}">
              <c16:uniqueId val="{00000000-2945-476B-950E-E0A01DC4C2D3}"/>
            </c:ext>
          </c:extLst>
        </c:ser>
        <c:ser>
          <c:idx val="2"/>
          <c:order val="1"/>
          <c:tx>
            <c:strRef>
              <c:f>Plan1!$A$3</c:f>
              <c:strCache>
                <c:ptCount val="1"/>
                <c:pt idx="0">
                  <c:v>N-S</c:v>
                </c:pt>
              </c:strCache>
            </c:strRef>
          </c:tx>
          <c:spPr>
            <a:gradFill>
              <a:gsLst>
                <a:gs pos="0">
                  <a:srgbClr val="A76E21"/>
                </a:gs>
                <a:gs pos="100000">
                  <a:srgbClr val="A76E21"/>
                </a:gs>
                <a:gs pos="50000">
                  <a:srgbClr val="FFA835"/>
                </a:gs>
              </a:gsLst>
              <a:lin ang="0" scaled="0"/>
            </a:gradFill>
            <a:ln>
              <a:solidFill>
                <a:schemeClr val="tx1">
                  <a:lumMod val="75000"/>
                  <a:lumOff val="25000"/>
                </a:schemeClr>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Plan1!$B$1:$C$1</c:f>
              <c:strCache>
                <c:ptCount val="2"/>
                <c:pt idx="0">
                  <c:v>1990 ($3,3T)</c:v>
                </c:pt>
                <c:pt idx="1">
                  <c:v>2012 ($17,5T)</c:v>
                </c:pt>
              </c:strCache>
            </c:strRef>
          </c:cat>
          <c:val>
            <c:numRef>
              <c:f>Plan1!$B$3:$C$3</c:f>
              <c:numCache>
                <c:formatCode>0%</c:formatCode>
                <c:ptCount val="2"/>
                <c:pt idx="0">
                  <c:v>0.34</c:v>
                </c:pt>
                <c:pt idx="1">
                  <c:v>0.45</c:v>
                </c:pt>
              </c:numCache>
            </c:numRef>
          </c:val>
          <c:extLst>
            <c:ext xmlns:c16="http://schemas.microsoft.com/office/drawing/2014/chart" uri="{C3380CC4-5D6E-409C-BE32-E72D297353CC}">
              <c16:uniqueId val="{00000001-2945-476B-950E-E0A01DC4C2D3}"/>
            </c:ext>
          </c:extLst>
        </c:ser>
        <c:ser>
          <c:idx val="1"/>
          <c:order val="2"/>
          <c:tx>
            <c:strRef>
              <c:f>Plan1!$A$4</c:f>
              <c:strCache>
                <c:ptCount val="1"/>
                <c:pt idx="0">
                  <c:v>S-S</c:v>
                </c:pt>
              </c:strCache>
            </c:strRef>
          </c:tx>
          <c:spPr>
            <a:gradFill>
              <a:gsLst>
                <a:gs pos="0">
                  <a:srgbClr val="A2A2A2"/>
                </a:gs>
                <a:gs pos="50000">
                  <a:srgbClr val="DCDCDC"/>
                </a:gs>
                <a:gs pos="100000">
                  <a:srgbClr val="A2A2A2"/>
                </a:gs>
              </a:gsLst>
              <a:lin ang="0" scaled="0"/>
            </a:gradFill>
            <a:ln>
              <a:solidFill>
                <a:schemeClr val="tx1">
                  <a:lumMod val="75000"/>
                  <a:lumOff val="25000"/>
                </a:schemeClr>
              </a:solidFill>
            </a:ln>
          </c:spPr>
          <c:invertIfNegative val="0"/>
          <c:dLbls>
            <c:dLbl>
              <c:idx val="0"/>
              <c:layout>
                <c:manualLayout>
                  <c:x val="-3.5870383783215737E-17"/>
                  <c:y val="-4.61159621921733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45-476B-950E-E0A01DC4C2D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Plan1!$B$1:$C$1</c:f>
              <c:strCache>
                <c:ptCount val="2"/>
                <c:pt idx="0">
                  <c:v>1990 ($3,3T)</c:v>
                </c:pt>
                <c:pt idx="1">
                  <c:v>2012 ($17,5T)</c:v>
                </c:pt>
              </c:strCache>
            </c:strRef>
          </c:cat>
          <c:val>
            <c:numRef>
              <c:f>Plan1!$B$4:$C$4</c:f>
              <c:numCache>
                <c:formatCode>0%</c:formatCode>
                <c:ptCount val="2"/>
                <c:pt idx="0">
                  <c:v>0.06</c:v>
                </c:pt>
                <c:pt idx="1">
                  <c:v>0.24</c:v>
                </c:pt>
              </c:numCache>
            </c:numRef>
          </c:val>
          <c:extLst>
            <c:ext xmlns:c16="http://schemas.microsoft.com/office/drawing/2014/chart" uri="{C3380CC4-5D6E-409C-BE32-E72D297353CC}">
              <c16:uniqueId val="{00000003-2945-476B-950E-E0A01DC4C2D3}"/>
            </c:ext>
          </c:extLst>
        </c:ser>
        <c:dLbls>
          <c:showLegendKey val="0"/>
          <c:showVal val="0"/>
          <c:showCatName val="0"/>
          <c:showSerName val="0"/>
          <c:showPercent val="0"/>
          <c:showBubbleSize val="0"/>
        </c:dLbls>
        <c:gapWidth val="194"/>
        <c:overlap val="100"/>
        <c:axId val="757697040"/>
        <c:axId val="757705744"/>
      </c:barChart>
      <c:catAx>
        <c:axId val="757697040"/>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200" b="1"/>
            </a:pPr>
            <a:endParaRPr lang="pt-BR"/>
          </a:p>
        </c:txPr>
        <c:crossAx val="757705744"/>
        <c:crosses val="autoZero"/>
        <c:auto val="1"/>
        <c:lblAlgn val="ctr"/>
        <c:lblOffset val="100"/>
        <c:noMultiLvlLbl val="0"/>
      </c:catAx>
      <c:valAx>
        <c:axId val="757705744"/>
        <c:scaling>
          <c:orientation val="minMax"/>
        </c:scaling>
        <c:delete val="1"/>
        <c:axPos val="l"/>
        <c:numFmt formatCode="0%" sourceLinked="1"/>
        <c:majorTickMark val="out"/>
        <c:minorTickMark val="none"/>
        <c:tickLblPos val="nextTo"/>
        <c:crossAx val="757697040"/>
        <c:crosses val="autoZero"/>
        <c:crossBetween val="between"/>
      </c:valAx>
      <c:spPr>
        <a:noFill/>
        <a:ln w="25400">
          <a:noFill/>
        </a:ln>
      </c:spPr>
    </c:plotArea>
    <c:plotVisOnly val="1"/>
    <c:dispBlanksAs val="gap"/>
    <c:showDLblsOverMax val="0"/>
  </c:chart>
  <c:txPr>
    <a:bodyPr/>
    <a:lstStyle/>
    <a:p>
      <a:pPr>
        <a:defRPr sz="1200"/>
      </a:pPr>
      <a:endParaRPr lang="pt-BR"/>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n-US" sz="1600"/>
            </a:pPr>
            <a:r>
              <a:rPr lang="pt-BR" sz="1600"/>
              <a:t>Participação da carga pelo</a:t>
            </a:r>
            <a:r>
              <a:rPr lang="pt-BR" sz="1600" baseline="0"/>
              <a:t> modal marítimo</a:t>
            </a:r>
            <a:endParaRPr lang="pt-BR" sz="1600"/>
          </a:p>
        </c:rich>
      </c:tx>
      <c:overlay val="0"/>
    </c:title>
    <c:autoTitleDeleted val="0"/>
    <c:plotArea>
      <c:layout>
        <c:manualLayout>
          <c:layoutTarget val="inner"/>
          <c:xMode val="edge"/>
          <c:yMode val="edge"/>
          <c:x val="5.4012366956385262E-2"/>
          <c:y val="9.9164823438299465E-2"/>
          <c:w val="0.90834839783267074"/>
          <c:h val="0.58772021684727316"/>
        </c:manualLayout>
      </c:layout>
      <c:barChart>
        <c:barDir val="col"/>
        <c:grouping val="clustered"/>
        <c:varyColors val="0"/>
        <c:ser>
          <c:idx val="0"/>
          <c:order val="0"/>
          <c:tx>
            <c:strRef>
              <c:f>Plan1!$B$1</c:f>
              <c:strCache>
                <c:ptCount val="1"/>
                <c:pt idx="0">
                  <c:v>Série 1</c:v>
                </c:pt>
              </c:strCache>
            </c:strRef>
          </c:tx>
          <c:spPr>
            <a:gradFill>
              <a:gsLst>
                <a:gs pos="0">
                  <a:srgbClr val="52739A"/>
                </a:gs>
                <a:gs pos="100000">
                  <a:srgbClr val="52739A"/>
                </a:gs>
                <a:gs pos="50000">
                  <a:srgbClr val="99CCFF">
                    <a:shade val="100000"/>
                    <a:satMod val="115000"/>
                  </a:srgbClr>
                </a:gs>
              </a:gsLst>
            </a:gradFill>
          </c:spPr>
          <c:invertIfNegative val="0"/>
          <c:cat>
            <c:strRef>
              <c:f>Plan1!$A$2:$A$10</c:f>
              <c:strCache>
                <c:ptCount val="9"/>
                <c:pt idx="0">
                  <c:v>Crude Oil</c:v>
                </c:pt>
                <c:pt idx="1">
                  <c:v>Iron ore</c:v>
                </c:pt>
                <c:pt idx="2">
                  <c:v>Oil products</c:v>
                </c:pt>
                <c:pt idx="3">
                  <c:v>Steam coal</c:v>
                </c:pt>
                <c:pt idx="4">
                  <c:v>Steel product</c:v>
                </c:pt>
                <c:pt idx="5">
                  <c:v>Wheat/coarse grain</c:v>
                </c:pt>
                <c:pt idx="6">
                  <c:v>Coking coal</c:v>
                </c:pt>
                <c:pt idx="7">
                  <c:v>Forest prodcuts</c:v>
                </c:pt>
                <c:pt idx="8">
                  <c:v>LNG</c:v>
                </c:pt>
              </c:strCache>
            </c:strRef>
          </c:cat>
          <c:val>
            <c:numRef>
              <c:f>Plan1!$B$2:$B$10</c:f>
              <c:numCache>
                <c:formatCode>General</c:formatCode>
                <c:ptCount val="9"/>
                <c:pt idx="0">
                  <c:v>1896</c:v>
                </c:pt>
                <c:pt idx="1">
                  <c:v>721</c:v>
                </c:pt>
                <c:pt idx="2">
                  <c:v>706</c:v>
                </c:pt>
                <c:pt idx="3">
                  <c:v>544</c:v>
                </c:pt>
                <c:pt idx="4">
                  <c:v>255</c:v>
                </c:pt>
                <c:pt idx="5">
                  <c:v>213</c:v>
                </c:pt>
                <c:pt idx="6">
                  <c:v>185</c:v>
                </c:pt>
                <c:pt idx="7">
                  <c:v>174</c:v>
                </c:pt>
                <c:pt idx="8">
                  <c:v>168</c:v>
                </c:pt>
              </c:numCache>
            </c:numRef>
          </c:val>
          <c:extLst>
            <c:ext xmlns:c16="http://schemas.microsoft.com/office/drawing/2014/chart" uri="{C3380CC4-5D6E-409C-BE32-E72D297353CC}">
              <c16:uniqueId val="{00000000-BCC4-40F9-AED1-5563FFC05B5C}"/>
            </c:ext>
          </c:extLst>
        </c:ser>
        <c:dLbls>
          <c:showLegendKey val="0"/>
          <c:showVal val="0"/>
          <c:showCatName val="0"/>
          <c:showSerName val="0"/>
          <c:showPercent val="0"/>
          <c:showBubbleSize val="0"/>
        </c:dLbls>
        <c:gapWidth val="150"/>
        <c:axId val="811932672"/>
        <c:axId val="811937568"/>
      </c:barChart>
      <c:catAx>
        <c:axId val="811932672"/>
        <c:scaling>
          <c:orientation val="minMax"/>
        </c:scaling>
        <c:delete val="0"/>
        <c:axPos val="b"/>
        <c:numFmt formatCode="General" sourceLinked="0"/>
        <c:majorTickMark val="out"/>
        <c:minorTickMark val="none"/>
        <c:tickLblPos val="nextTo"/>
        <c:txPr>
          <a:bodyPr/>
          <a:lstStyle/>
          <a:p>
            <a:pPr>
              <a:defRPr lang="en-US" sz="1400"/>
            </a:pPr>
            <a:endParaRPr lang="pt-BR"/>
          </a:p>
        </c:txPr>
        <c:crossAx val="811937568"/>
        <c:crosses val="autoZero"/>
        <c:auto val="1"/>
        <c:lblAlgn val="ctr"/>
        <c:lblOffset val="100"/>
        <c:noMultiLvlLbl val="0"/>
      </c:catAx>
      <c:valAx>
        <c:axId val="811937568"/>
        <c:scaling>
          <c:orientation val="minMax"/>
          <c:max val="2200"/>
          <c:min val="0"/>
        </c:scaling>
        <c:delete val="0"/>
        <c:axPos val="l"/>
        <c:majorGridlines>
          <c:spPr>
            <a:ln>
              <a:solidFill>
                <a:schemeClr val="bg1">
                  <a:lumMod val="85000"/>
                </a:schemeClr>
              </a:solidFill>
            </a:ln>
          </c:spPr>
        </c:majorGridlines>
        <c:numFmt formatCode="#,##0.0" sourceLinked="0"/>
        <c:majorTickMark val="out"/>
        <c:minorTickMark val="none"/>
        <c:tickLblPos val="nextTo"/>
        <c:txPr>
          <a:bodyPr/>
          <a:lstStyle/>
          <a:p>
            <a:pPr>
              <a:defRPr lang="en-US" sz="1400" b="1"/>
            </a:pPr>
            <a:endParaRPr lang="pt-BR"/>
          </a:p>
        </c:txPr>
        <c:crossAx val="811932672"/>
        <c:crosses val="autoZero"/>
        <c:crossBetween val="between"/>
        <c:majorUnit val="500"/>
        <c:dispUnits>
          <c:builtInUnit val="thousands"/>
        </c:dispUnits>
      </c:valAx>
      <c:spPr>
        <a:ln>
          <a:solidFill>
            <a:schemeClr val="bg1">
              <a:lumMod val="50000"/>
            </a:schemeClr>
          </a:solidFill>
        </a:ln>
      </c:spPr>
    </c:plotArea>
    <c:plotVisOnly val="1"/>
    <c:dispBlanksAs val="gap"/>
    <c:showDLblsOverMax val="0"/>
  </c:chart>
  <c:spPr>
    <a:ln>
      <a:noFill/>
    </a:ln>
  </c:spPr>
  <c:txPr>
    <a:bodyPr/>
    <a:lstStyle/>
    <a:p>
      <a:pPr>
        <a:defRPr sz="1800"/>
      </a:pPr>
      <a:endParaRPr lang="pt-B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1634760499227537"/>
          <c:y val="3.8322954699948591E-2"/>
          <c:w val="0.73986545467424802"/>
          <c:h val="0.62371389054700133"/>
        </c:manualLayout>
      </c:layout>
      <c:barChart>
        <c:barDir val="col"/>
        <c:grouping val="percentStacked"/>
        <c:varyColors val="0"/>
        <c:ser>
          <c:idx val="0"/>
          <c:order val="0"/>
          <c:tx>
            <c:strRef>
              <c:f>Plan1!$A$2</c:f>
              <c:strCache>
                <c:ptCount val="1"/>
                <c:pt idx="0">
                  <c:v>Marítimo</c:v>
                </c:pt>
              </c:strCache>
            </c:strRef>
          </c:tx>
          <c:spPr>
            <a:gradFill>
              <a:gsLst>
                <a:gs pos="0">
                  <a:srgbClr val="52739A"/>
                </a:gs>
                <a:gs pos="50000">
                  <a:srgbClr val="91CCFF"/>
                </a:gs>
                <a:gs pos="100000">
                  <a:srgbClr val="52739A"/>
                </a:gs>
              </a:gsLst>
              <a:lin ang="0" scaled="0"/>
            </a:gradFill>
            <a:ln>
              <a:solidFill>
                <a:schemeClr val="tx1">
                  <a:lumMod val="75000"/>
                  <a:lumOff val="25000"/>
                </a:schemeClr>
              </a:solidFill>
            </a:ln>
          </c:spPr>
          <c:invertIfNegative val="0"/>
          <c:cat>
            <c:strRef>
              <c:f>Plan1!$B$1:$C$1</c:f>
              <c:strCache>
                <c:ptCount val="2"/>
                <c:pt idx="0">
                  <c:v>Peso</c:v>
                </c:pt>
                <c:pt idx="1">
                  <c:v>Valor</c:v>
                </c:pt>
              </c:strCache>
            </c:strRef>
          </c:cat>
          <c:val>
            <c:numRef>
              <c:f>Plan1!$B$2:$C$2</c:f>
              <c:numCache>
                <c:formatCode>_-* #,##0_-;\-* #,##0_-;_-* "-"??_-;_-@_-</c:formatCode>
                <c:ptCount val="2"/>
                <c:pt idx="0">
                  <c:v>677154.89211200003</c:v>
                </c:pt>
                <c:pt idx="1">
                  <c:v>376716.47048399993</c:v>
                </c:pt>
              </c:numCache>
            </c:numRef>
          </c:val>
          <c:extLst>
            <c:ext xmlns:c16="http://schemas.microsoft.com/office/drawing/2014/chart" uri="{C3380CC4-5D6E-409C-BE32-E72D297353CC}">
              <c16:uniqueId val="{00000000-93D4-47A1-8550-075175E02FEF}"/>
            </c:ext>
          </c:extLst>
        </c:ser>
        <c:ser>
          <c:idx val="1"/>
          <c:order val="1"/>
          <c:tx>
            <c:strRef>
              <c:f>Plan1!$A$3</c:f>
              <c:strCache>
                <c:ptCount val="1"/>
                <c:pt idx="0">
                  <c:v>Fluvial</c:v>
                </c:pt>
              </c:strCache>
            </c:strRef>
          </c:tx>
          <c:spPr>
            <a:gradFill>
              <a:gsLst>
                <a:gs pos="0">
                  <a:srgbClr val="9A5252"/>
                </a:gs>
                <a:gs pos="50000">
                  <a:srgbClr val="FF9191"/>
                </a:gs>
                <a:gs pos="100000">
                  <a:srgbClr val="9A5252"/>
                </a:gs>
              </a:gsLst>
              <a:lin ang="0" scaled="0"/>
            </a:gradFill>
            <a:ln>
              <a:solidFill>
                <a:schemeClr val="tx1">
                  <a:lumMod val="75000"/>
                  <a:lumOff val="25000"/>
                </a:schemeClr>
              </a:solidFill>
            </a:ln>
          </c:spPr>
          <c:invertIfNegative val="0"/>
          <c:cat>
            <c:strRef>
              <c:f>Plan1!$B$1:$C$1</c:f>
              <c:strCache>
                <c:ptCount val="2"/>
                <c:pt idx="0">
                  <c:v>Peso</c:v>
                </c:pt>
                <c:pt idx="1">
                  <c:v>Valor</c:v>
                </c:pt>
              </c:strCache>
            </c:strRef>
          </c:cat>
          <c:val>
            <c:numRef>
              <c:f>Plan1!$B$3:$C$3</c:f>
              <c:numCache>
                <c:formatCode>_-* #,##0_-;\-* #,##0_-;_-* "-"??_-;_-@_-</c:formatCode>
                <c:ptCount val="2"/>
                <c:pt idx="0">
                  <c:v>16147.067074000002</c:v>
                </c:pt>
                <c:pt idx="1">
                  <c:v>2285.3283599999991</c:v>
                </c:pt>
              </c:numCache>
            </c:numRef>
          </c:val>
          <c:extLst>
            <c:ext xmlns:c16="http://schemas.microsoft.com/office/drawing/2014/chart" uri="{C3380CC4-5D6E-409C-BE32-E72D297353CC}">
              <c16:uniqueId val="{00000001-93D4-47A1-8550-075175E02FEF}"/>
            </c:ext>
          </c:extLst>
        </c:ser>
        <c:ser>
          <c:idx val="2"/>
          <c:order val="2"/>
          <c:tx>
            <c:strRef>
              <c:f>Plan1!$A$4</c:f>
              <c:strCache>
                <c:ptCount val="1"/>
                <c:pt idx="0">
                  <c:v>Rodovoário</c:v>
                </c:pt>
              </c:strCache>
            </c:strRef>
          </c:tx>
          <c:spPr>
            <a:gradFill>
              <a:gsLst>
                <a:gs pos="0">
                  <a:srgbClr val="A2A2A2"/>
                </a:gs>
                <a:gs pos="50000">
                  <a:srgbClr val="DCDCDC"/>
                </a:gs>
                <a:gs pos="100000">
                  <a:srgbClr val="A2A2A2"/>
                </a:gs>
              </a:gsLst>
              <a:lin ang="0" scaled="0"/>
            </a:gradFill>
            <a:ln>
              <a:solidFill>
                <a:schemeClr val="tx1">
                  <a:lumMod val="75000"/>
                  <a:lumOff val="25000"/>
                </a:schemeClr>
              </a:solidFill>
            </a:ln>
          </c:spPr>
          <c:invertIfNegative val="0"/>
          <c:cat>
            <c:strRef>
              <c:f>Plan1!$B$1:$C$1</c:f>
              <c:strCache>
                <c:ptCount val="2"/>
                <c:pt idx="0">
                  <c:v>Peso</c:v>
                </c:pt>
                <c:pt idx="1">
                  <c:v>Valor</c:v>
                </c:pt>
              </c:strCache>
            </c:strRef>
          </c:cat>
          <c:val>
            <c:numRef>
              <c:f>Plan1!$B$4:$C$4</c:f>
              <c:numCache>
                <c:formatCode>_-* #,##0_-;\-* #,##0_-;_-* "-"??_-;_-@_-</c:formatCode>
                <c:ptCount val="2"/>
                <c:pt idx="0">
                  <c:v>11373.379728999987</c:v>
                </c:pt>
                <c:pt idx="1">
                  <c:v>28262.410513999996</c:v>
                </c:pt>
              </c:numCache>
            </c:numRef>
          </c:val>
          <c:extLst>
            <c:ext xmlns:c16="http://schemas.microsoft.com/office/drawing/2014/chart" uri="{C3380CC4-5D6E-409C-BE32-E72D297353CC}">
              <c16:uniqueId val="{00000002-93D4-47A1-8550-075175E02FEF}"/>
            </c:ext>
          </c:extLst>
        </c:ser>
        <c:ser>
          <c:idx val="3"/>
          <c:order val="3"/>
          <c:tx>
            <c:strRef>
              <c:f>Plan1!$A$5</c:f>
              <c:strCache>
                <c:ptCount val="1"/>
                <c:pt idx="0">
                  <c:v>Aéreo</c:v>
                </c:pt>
              </c:strCache>
            </c:strRef>
          </c:tx>
          <c:spPr>
            <a:gradFill>
              <a:gsLst>
                <a:gs pos="0">
                  <a:srgbClr val="675375"/>
                </a:gs>
                <a:gs pos="50000">
                  <a:srgbClr val="C393E3"/>
                </a:gs>
                <a:gs pos="100000">
                  <a:srgbClr val="67536B"/>
                </a:gs>
              </a:gsLst>
              <a:lin ang="0" scaled="0"/>
            </a:gradFill>
            <a:ln>
              <a:solidFill>
                <a:schemeClr val="tx1">
                  <a:lumMod val="75000"/>
                  <a:lumOff val="25000"/>
                </a:schemeClr>
              </a:solidFill>
            </a:ln>
          </c:spPr>
          <c:invertIfNegative val="0"/>
          <c:cat>
            <c:strRef>
              <c:f>Plan1!$B$1:$C$1</c:f>
              <c:strCache>
                <c:ptCount val="2"/>
                <c:pt idx="0">
                  <c:v>Peso</c:v>
                </c:pt>
                <c:pt idx="1">
                  <c:v>Valor</c:v>
                </c:pt>
              </c:strCache>
            </c:strRef>
          </c:cat>
          <c:val>
            <c:numRef>
              <c:f>Plan1!$B$5:$C$5</c:f>
              <c:numCache>
                <c:formatCode>_-* #,##0_-;\-* #,##0_-;_-* "-"??_-;_-@_-</c:formatCode>
                <c:ptCount val="2"/>
                <c:pt idx="0">
                  <c:v>1315.3595530000005</c:v>
                </c:pt>
                <c:pt idx="1">
                  <c:v>52637.024155000021</c:v>
                </c:pt>
              </c:numCache>
            </c:numRef>
          </c:val>
          <c:extLst>
            <c:ext xmlns:c16="http://schemas.microsoft.com/office/drawing/2014/chart" uri="{C3380CC4-5D6E-409C-BE32-E72D297353CC}">
              <c16:uniqueId val="{00000003-93D4-47A1-8550-075175E02FEF}"/>
            </c:ext>
          </c:extLst>
        </c:ser>
        <c:dLbls>
          <c:showLegendKey val="0"/>
          <c:showVal val="0"/>
          <c:showCatName val="0"/>
          <c:showSerName val="0"/>
          <c:showPercent val="0"/>
          <c:showBubbleSize val="0"/>
        </c:dLbls>
        <c:gapWidth val="100"/>
        <c:overlap val="100"/>
        <c:axId val="811932128"/>
        <c:axId val="811938656"/>
      </c:barChart>
      <c:catAx>
        <c:axId val="811932128"/>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811938656"/>
        <c:crosses val="autoZero"/>
        <c:auto val="1"/>
        <c:lblAlgn val="ctr"/>
        <c:lblOffset val="100"/>
        <c:noMultiLvlLbl val="0"/>
      </c:catAx>
      <c:valAx>
        <c:axId val="811938656"/>
        <c:scaling>
          <c:orientation val="minMax"/>
        </c:scaling>
        <c:delete val="0"/>
        <c:axPos val="l"/>
        <c:numFmt formatCode="0%"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811932128"/>
        <c:crosses val="autoZero"/>
        <c:crossBetween val="between"/>
      </c:valAx>
      <c:spPr>
        <a:solidFill>
          <a:sysClr val="window" lastClr="FFFFFF"/>
        </a:solidFill>
        <a:ln>
          <a:solidFill>
            <a:sysClr val="windowText" lastClr="000000">
              <a:lumMod val="50000"/>
              <a:lumOff val="50000"/>
            </a:sysClr>
          </a:solidFill>
        </a:ln>
      </c:spPr>
    </c:plotArea>
    <c:legend>
      <c:legendPos val="b"/>
      <c:layout>
        <c:manualLayout>
          <c:xMode val="edge"/>
          <c:yMode val="edge"/>
          <c:x val="6.7208408597034475E-2"/>
          <c:y val="0.79726638900587277"/>
          <c:w val="0.91288843670593089"/>
          <c:h val="9.8453514581242366E-2"/>
        </c:manualLayout>
      </c:layout>
      <c:overlay val="0"/>
      <c:txPr>
        <a:bodyPr/>
        <a:lstStyle/>
        <a:p>
          <a:pPr>
            <a:defRPr sz="14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a:t>Exportações Brasileiras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Resultado!$C$1</c:f>
              <c:strCache>
                <c:ptCount val="1"/>
                <c:pt idx="0">
                  <c:v>2021 - Mihões de toneladas</c:v>
                </c:pt>
              </c:strCache>
            </c:strRef>
          </c:tx>
          <c:spPr>
            <a:solidFill>
              <a:schemeClr val="accent1"/>
            </a:solidFill>
            <a:ln>
              <a:noFill/>
            </a:ln>
            <a:effectLst/>
          </c:spPr>
          <c:invertIfNegative val="0"/>
          <c:cat>
            <c:multiLvlStrRef>
              <c:f>Resultado!$A$2:$B$18</c:f>
              <c:multiLvlStrCache>
                <c:ptCount val="17"/>
                <c:lvl>
                  <c:pt idx="0">
                    <c:v>Minerios</c:v>
                  </c:pt>
                  <c:pt idx="1">
                    <c:v>Grãos</c:v>
                  </c:pt>
                  <c:pt idx="2">
                    <c:v>Combustíveis </c:v>
                  </c:pt>
                  <c:pt idx="3">
                    <c:v>Carnes</c:v>
                  </c:pt>
                  <c:pt idx="4">
                    <c:v>Aço e gusa</c:v>
                  </c:pt>
                  <c:pt idx="5">
                    <c:v>Máquinas</c:v>
                  </c:pt>
                  <c:pt idx="6">
                    <c:v>Açúcares </c:v>
                  </c:pt>
                  <c:pt idx="7">
                    <c:v>Veículos </c:v>
                  </c:pt>
                  <c:pt idx="8">
                    <c:v>Farelo</c:v>
                  </c:pt>
                  <c:pt idx="9">
                    <c:v>Celulose</c:v>
                  </c:pt>
                  <c:pt idx="10">
                    <c:v>Café</c:v>
                  </c:pt>
                  <c:pt idx="11">
                    <c:v>Metais preciosos</c:v>
                  </c:pt>
                  <c:pt idx="12">
                    <c:v>Cereais</c:v>
                  </c:pt>
                  <c:pt idx="13">
                    <c:v>Madeira e carvão</c:v>
                  </c:pt>
                  <c:pt idx="14">
                    <c:v>Químicos inorgânicos</c:v>
                  </c:pt>
                  <c:pt idx="15">
                    <c:v>Máquinas eletricas</c:v>
                  </c:pt>
                  <c:pt idx="16">
                    <c:v>Algodão</c:v>
                  </c:pt>
                </c:lvl>
                <c:lvl>
                  <c:pt idx="0">
                    <c:v>26</c:v>
                  </c:pt>
                  <c:pt idx="1">
                    <c:v>12</c:v>
                  </c:pt>
                  <c:pt idx="2">
                    <c:v>27</c:v>
                  </c:pt>
                  <c:pt idx="3">
                    <c:v>02</c:v>
                  </c:pt>
                  <c:pt idx="4">
                    <c:v>72</c:v>
                  </c:pt>
                  <c:pt idx="5">
                    <c:v>84</c:v>
                  </c:pt>
                  <c:pt idx="6">
                    <c:v>17</c:v>
                  </c:pt>
                  <c:pt idx="7">
                    <c:v>87</c:v>
                  </c:pt>
                  <c:pt idx="8">
                    <c:v>23</c:v>
                  </c:pt>
                  <c:pt idx="9">
                    <c:v>47</c:v>
                  </c:pt>
                  <c:pt idx="10">
                    <c:v>09</c:v>
                  </c:pt>
                  <c:pt idx="11">
                    <c:v>71</c:v>
                  </c:pt>
                  <c:pt idx="12">
                    <c:v>10</c:v>
                  </c:pt>
                  <c:pt idx="13">
                    <c:v>44</c:v>
                  </c:pt>
                  <c:pt idx="14">
                    <c:v>28</c:v>
                  </c:pt>
                  <c:pt idx="15">
                    <c:v>85</c:v>
                  </c:pt>
                  <c:pt idx="16">
                    <c:v>52</c:v>
                  </c:pt>
                </c:lvl>
              </c:multiLvlStrCache>
            </c:multiLvlStrRef>
          </c:cat>
          <c:val>
            <c:numRef>
              <c:f>Resultado!$C$2:$C$18</c:f>
              <c:numCache>
                <c:formatCode>General</c:formatCode>
                <c:ptCount val="17"/>
                <c:pt idx="0">
                  <c:v>366.30482805700001</c:v>
                </c:pt>
                <c:pt idx="1">
                  <c:v>86.481983416999995</c:v>
                </c:pt>
                <c:pt idx="2">
                  <c:v>82.842300843999993</c:v>
                </c:pt>
                <c:pt idx="3">
                  <c:v>7.2255924739999999</c:v>
                </c:pt>
                <c:pt idx="4">
                  <c:v>14.984107127</c:v>
                </c:pt>
                <c:pt idx="5">
                  <c:v>2.7632304639999998</c:v>
                </c:pt>
                <c:pt idx="6">
                  <c:v>27.407461021</c:v>
                </c:pt>
                <c:pt idx="7">
                  <c:v>1.1658134330000001</c:v>
                </c:pt>
                <c:pt idx="8">
                  <c:v>17.901145845999999</c:v>
                </c:pt>
                <c:pt idx="9">
                  <c:v>16.282200793000001</c:v>
                </c:pt>
                <c:pt idx="10">
                  <c:v>2.4820685490000001</c:v>
                </c:pt>
                <c:pt idx="11">
                  <c:v>4.2599019000000002E-2</c:v>
                </c:pt>
                <c:pt idx="12">
                  <c:v>22.417562872000001</c:v>
                </c:pt>
                <c:pt idx="13">
                  <c:v>9.9559117120000007</c:v>
                </c:pt>
                <c:pt idx="14">
                  <c:v>10.507225733</c:v>
                </c:pt>
                <c:pt idx="15">
                  <c:v>0.44044760999999999</c:v>
                </c:pt>
                <c:pt idx="16">
                  <c:v>2.06329684</c:v>
                </c:pt>
              </c:numCache>
            </c:numRef>
          </c:val>
          <c:extLst>
            <c:ext xmlns:c16="http://schemas.microsoft.com/office/drawing/2014/chart" uri="{C3380CC4-5D6E-409C-BE32-E72D297353CC}">
              <c16:uniqueId val="{00000000-9EE2-439B-A89B-BC61E83B35A2}"/>
            </c:ext>
          </c:extLst>
        </c:ser>
        <c:ser>
          <c:idx val="1"/>
          <c:order val="1"/>
          <c:tx>
            <c:strRef>
              <c:f>Resultado!$D$1</c:f>
              <c:strCache>
                <c:ptCount val="1"/>
                <c:pt idx="0">
                  <c:v>2021 - Valor FOB (US$ bi)</c:v>
                </c:pt>
              </c:strCache>
            </c:strRef>
          </c:tx>
          <c:spPr>
            <a:solidFill>
              <a:schemeClr val="accent2"/>
            </a:solidFill>
            <a:ln>
              <a:noFill/>
            </a:ln>
            <a:effectLst/>
          </c:spPr>
          <c:invertIfNegative val="0"/>
          <c:cat>
            <c:multiLvlStrRef>
              <c:f>Resultado!$A$2:$B$18</c:f>
              <c:multiLvlStrCache>
                <c:ptCount val="17"/>
                <c:lvl>
                  <c:pt idx="0">
                    <c:v>Minerios</c:v>
                  </c:pt>
                  <c:pt idx="1">
                    <c:v>Grãos</c:v>
                  </c:pt>
                  <c:pt idx="2">
                    <c:v>Combustíveis </c:v>
                  </c:pt>
                  <c:pt idx="3">
                    <c:v>Carnes</c:v>
                  </c:pt>
                  <c:pt idx="4">
                    <c:v>Aço e gusa</c:v>
                  </c:pt>
                  <c:pt idx="5">
                    <c:v>Máquinas</c:v>
                  </c:pt>
                  <c:pt idx="6">
                    <c:v>Açúcares </c:v>
                  </c:pt>
                  <c:pt idx="7">
                    <c:v>Veículos </c:v>
                  </c:pt>
                  <c:pt idx="8">
                    <c:v>Farelo</c:v>
                  </c:pt>
                  <c:pt idx="9">
                    <c:v>Celulose</c:v>
                  </c:pt>
                  <c:pt idx="10">
                    <c:v>Café</c:v>
                  </c:pt>
                  <c:pt idx="11">
                    <c:v>Metais preciosos</c:v>
                  </c:pt>
                  <c:pt idx="12">
                    <c:v>Cereais</c:v>
                  </c:pt>
                  <c:pt idx="13">
                    <c:v>Madeira e carvão</c:v>
                  </c:pt>
                  <c:pt idx="14">
                    <c:v>Químicos inorgânicos</c:v>
                  </c:pt>
                  <c:pt idx="15">
                    <c:v>Máquinas eletricas</c:v>
                  </c:pt>
                  <c:pt idx="16">
                    <c:v>Algodão</c:v>
                  </c:pt>
                </c:lvl>
                <c:lvl>
                  <c:pt idx="0">
                    <c:v>26</c:v>
                  </c:pt>
                  <c:pt idx="1">
                    <c:v>12</c:v>
                  </c:pt>
                  <c:pt idx="2">
                    <c:v>27</c:v>
                  </c:pt>
                  <c:pt idx="3">
                    <c:v>02</c:v>
                  </c:pt>
                  <c:pt idx="4">
                    <c:v>72</c:v>
                  </c:pt>
                  <c:pt idx="5">
                    <c:v>84</c:v>
                  </c:pt>
                  <c:pt idx="6">
                    <c:v>17</c:v>
                  </c:pt>
                  <c:pt idx="7">
                    <c:v>87</c:v>
                  </c:pt>
                  <c:pt idx="8">
                    <c:v>23</c:v>
                  </c:pt>
                  <c:pt idx="9">
                    <c:v>47</c:v>
                  </c:pt>
                  <c:pt idx="10">
                    <c:v>09</c:v>
                  </c:pt>
                  <c:pt idx="11">
                    <c:v>71</c:v>
                  </c:pt>
                  <c:pt idx="12">
                    <c:v>10</c:v>
                  </c:pt>
                  <c:pt idx="13">
                    <c:v>44</c:v>
                  </c:pt>
                  <c:pt idx="14">
                    <c:v>28</c:v>
                  </c:pt>
                  <c:pt idx="15">
                    <c:v>85</c:v>
                  </c:pt>
                  <c:pt idx="16">
                    <c:v>52</c:v>
                  </c:pt>
                </c:lvl>
              </c:multiLvlStrCache>
            </c:multiLvlStrRef>
          </c:cat>
          <c:val>
            <c:numRef>
              <c:f>Resultado!$D$2:$D$18</c:f>
              <c:numCache>
                <c:formatCode>General</c:formatCode>
                <c:ptCount val="17"/>
                <c:pt idx="0">
                  <c:v>48.722834364000001</c:v>
                </c:pt>
                <c:pt idx="1">
                  <c:v>39.157660854</c:v>
                </c:pt>
                <c:pt idx="2">
                  <c:v>38.353218740999999</c:v>
                </c:pt>
                <c:pt idx="3">
                  <c:v>18.230610380000002</c:v>
                </c:pt>
                <c:pt idx="4">
                  <c:v>14.263074996</c:v>
                </c:pt>
                <c:pt idx="5">
                  <c:v>10.735744109000001</c:v>
                </c:pt>
                <c:pt idx="6">
                  <c:v>9.3753182959999997</c:v>
                </c:pt>
                <c:pt idx="7">
                  <c:v>8.9500024249999992</c:v>
                </c:pt>
                <c:pt idx="8">
                  <c:v>7.9777037420000001</c:v>
                </c:pt>
                <c:pt idx="9">
                  <c:v>6.7307028369999999</c:v>
                </c:pt>
                <c:pt idx="10">
                  <c:v>6.3091437880000001</c:v>
                </c:pt>
                <c:pt idx="11">
                  <c:v>6.2654894780000001</c:v>
                </c:pt>
                <c:pt idx="12">
                  <c:v>4.8345546410000004</c:v>
                </c:pt>
                <c:pt idx="13">
                  <c:v>4.4949770390000001</c:v>
                </c:pt>
                <c:pt idx="14">
                  <c:v>4.2922157680000002</c:v>
                </c:pt>
                <c:pt idx="15">
                  <c:v>3.7037801099999998</c:v>
                </c:pt>
                <c:pt idx="16">
                  <c:v>3.592836004</c:v>
                </c:pt>
              </c:numCache>
            </c:numRef>
          </c:val>
          <c:extLst>
            <c:ext xmlns:c16="http://schemas.microsoft.com/office/drawing/2014/chart" uri="{C3380CC4-5D6E-409C-BE32-E72D297353CC}">
              <c16:uniqueId val="{00000001-9EE2-439B-A89B-BC61E83B35A2}"/>
            </c:ext>
          </c:extLst>
        </c:ser>
        <c:dLbls>
          <c:showLegendKey val="0"/>
          <c:showVal val="0"/>
          <c:showCatName val="0"/>
          <c:showSerName val="0"/>
          <c:showPercent val="0"/>
          <c:showBubbleSize val="0"/>
        </c:dLbls>
        <c:gapWidth val="219"/>
        <c:overlap val="-27"/>
        <c:axId val="679662208"/>
        <c:axId val="679663872"/>
      </c:barChart>
      <c:catAx>
        <c:axId val="67966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79663872"/>
        <c:crosses val="autoZero"/>
        <c:auto val="1"/>
        <c:lblAlgn val="ctr"/>
        <c:lblOffset val="100"/>
        <c:noMultiLvlLbl val="0"/>
      </c:catAx>
      <c:valAx>
        <c:axId val="67966387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7966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TsExport7055475!$L$25</c:f>
              <c:strCache>
                <c:ptCount val="1"/>
                <c:pt idx="0">
                  <c:v>Valor</c:v>
                </c:pt>
              </c:strCache>
            </c:strRef>
          </c:tx>
          <c:spPr>
            <a:ln>
              <a:solidFill>
                <a:srgbClr val="FF0000"/>
              </a:solidFill>
            </a:ln>
          </c:spPr>
          <c:marker>
            <c:symbol val="none"/>
          </c:marker>
          <c:xVal>
            <c:numRef>
              <c:f>TsExport7055475!$K$26:$K$49</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xVal>
          <c:yVal>
            <c:numRef>
              <c:f>TsExport7055475!$L$26:$L$49</c:f>
              <c:numCache>
                <c:formatCode>_(* #,##0.00_);_(* \(#,##0.00\);_(* "-"??_);_(@_)</c:formatCode>
                <c:ptCount val="24"/>
                <c:pt idx="0">
                  <c:v>1</c:v>
                </c:pt>
                <c:pt idx="1">
                  <c:v>1.0129999999999999</c:v>
                </c:pt>
                <c:pt idx="2">
                  <c:v>1.085936</c:v>
                </c:pt>
                <c:pt idx="3">
                  <c:v>1.0837641280000001</c:v>
                </c:pt>
                <c:pt idx="4">
                  <c:v>1.2300722852800001</c:v>
                </c:pt>
                <c:pt idx="5">
                  <c:v>1.4687063086243202</c:v>
                </c:pt>
                <c:pt idx="6">
                  <c:v>1.5347980925124145</c:v>
                </c:pt>
                <c:pt idx="7">
                  <c:v>1.5854464295653241</c:v>
                </c:pt>
                <c:pt idx="8">
                  <c:v>1.5632501795514095</c:v>
                </c:pt>
                <c:pt idx="9">
                  <c:v>1.6242169365539147</c:v>
                </c:pt>
                <c:pt idx="10">
                  <c:v>1.8321167044328157</c:v>
                </c:pt>
                <c:pt idx="11">
                  <c:v>1.7569999195510704</c:v>
                </c:pt>
                <c:pt idx="12">
                  <c:v>1.8395789157699705</c:v>
                </c:pt>
                <c:pt idx="13">
                  <c:v>2.1467885947035557</c:v>
                </c:pt>
                <c:pt idx="14">
                  <c:v>2.6104949311595238</c:v>
                </c:pt>
                <c:pt idx="15">
                  <c:v>2.9759642215218567</c:v>
                </c:pt>
                <c:pt idx="16">
                  <c:v>3.4402146400792661</c:v>
                </c:pt>
                <c:pt idx="17">
                  <c:v>3.9803283385717112</c:v>
                </c:pt>
                <c:pt idx="18">
                  <c:v>4.593298902711755</c:v>
                </c:pt>
                <c:pt idx="19">
                  <c:v>3.5552133506988985</c:v>
                </c:pt>
                <c:pt idx="20">
                  <c:v>4.3266946478005597</c:v>
                </c:pt>
                <c:pt idx="21">
                  <c:v>5.1920335773606716</c:v>
                </c:pt>
                <c:pt idx="22">
                  <c:v>5.2024176445153927</c:v>
                </c:pt>
                <c:pt idx="23">
                  <c:v>5.3064659974057005</c:v>
                </c:pt>
              </c:numCache>
            </c:numRef>
          </c:yVal>
          <c:smooth val="0"/>
          <c:extLst>
            <c:ext xmlns:c16="http://schemas.microsoft.com/office/drawing/2014/chart" uri="{C3380CC4-5D6E-409C-BE32-E72D297353CC}">
              <c16:uniqueId val="{00000000-D676-482E-B2DC-7D5A3837C2D2}"/>
            </c:ext>
          </c:extLst>
        </c:ser>
        <c:ser>
          <c:idx val="1"/>
          <c:order val="1"/>
          <c:tx>
            <c:strRef>
              <c:f>TsExport7055475!$M$25</c:f>
              <c:strCache>
                <c:ptCount val="1"/>
                <c:pt idx="0">
                  <c:v>Volume</c:v>
                </c:pt>
              </c:strCache>
            </c:strRef>
          </c:tx>
          <c:spPr>
            <a:ln>
              <a:solidFill>
                <a:schemeClr val="tx2">
                  <a:lumMod val="50000"/>
                </a:schemeClr>
              </a:solidFill>
            </a:ln>
          </c:spPr>
          <c:marker>
            <c:symbol val="none"/>
          </c:marker>
          <c:xVal>
            <c:numRef>
              <c:f>TsExport7055475!$K$26:$K$49</c:f>
              <c:numCache>
                <c:formatCode>General</c:formatCod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numCache>
            </c:numRef>
          </c:xVal>
          <c:yVal>
            <c:numRef>
              <c:f>TsExport7055475!$M$26:$M$49</c:f>
              <c:numCache>
                <c:formatCode>_(* #,##0.00_);_(* \(#,##0.00\);_(* "-"??_);_(@_)</c:formatCode>
                <c:ptCount val="24"/>
                <c:pt idx="0">
                  <c:v>1</c:v>
                </c:pt>
                <c:pt idx="1">
                  <c:v>1.0349999999999999</c:v>
                </c:pt>
                <c:pt idx="2">
                  <c:v>1.0898549999999998</c:v>
                </c:pt>
                <c:pt idx="3">
                  <c:v>1.1356289099999999</c:v>
                </c:pt>
                <c:pt idx="4">
                  <c:v>1.2389711408099999</c:v>
                </c:pt>
                <c:pt idx="5">
                  <c:v>1.3294160340891299</c:v>
                </c:pt>
                <c:pt idx="6">
                  <c:v>1.3972162518276754</c:v>
                </c:pt>
                <c:pt idx="7">
                  <c:v>1.5355406607586153</c:v>
                </c:pt>
                <c:pt idx="8">
                  <c:v>1.6061755311535117</c:v>
                </c:pt>
                <c:pt idx="9">
                  <c:v>1.6816657811177267</c:v>
                </c:pt>
                <c:pt idx="10">
                  <c:v>1.863285685478441</c:v>
                </c:pt>
                <c:pt idx="11">
                  <c:v>1.8614223997929626</c:v>
                </c:pt>
                <c:pt idx="12">
                  <c:v>1.9228493389861303</c:v>
                </c:pt>
                <c:pt idx="13">
                  <c:v>2.0247603539523951</c:v>
                </c:pt>
                <c:pt idx="14">
                  <c:v>2.2211621082857773</c:v>
                </c:pt>
                <c:pt idx="15">
                  <c:v>2.3677588074326383</c:v>
                </c:pt>
                <c:pt idx="16">
                  <c:v>2.5713860648718447</c:v>
                </c:pt>
                <c:pt idx="17">
                  <c:v>2.7385261590885146</c:v>
                </c:pt>
                <c:pt idx="18">
                  <c:v>2.8042507869066391</c:v>
                </c:pt>
                <c:pt idx="19">
                  <c:v>2.4677406924778422</c:v>
                </c:pt>
                <c:pt idx="20">
                  <c:v>2.8156921301172182</c:v>
                </c:pt>
                <c:pt idx="21">
                  <c:v>2.970555197273665</c:v>
                </c:pt>
                <c:pt idx="22">
                  <c:v>3.041848522008233</c:v>
                </c:pt>
                <c:pt idx="23">
                  <c:v>3.1178947350584387</c:v>
                </c:pt>
              </c:numCache>
            </c:numRef>
          </c:yVal>
          <c:smooth val="0"/>
          <c:extLst>
            <c:ext xmlns:c16="http://schemas.microsoft.com/office/drawing/2014/chart" uri="{C3380CC4-5D6E-409C-BE32-E72D297353CC}">
              <c16:uniqueId val="{00000001-D676-482E-B2DC-7D5A3837C2D2}"/>
            </c:ext>
          </c:extLst>
        </c:ser>
        <c:dLbls>
          <c:showLegendKey val="0"/>
          <c:showVal val="0"/>
          <c:showCatName val="0"/>
          <c:showSerName val="0"/>
          <c:showPercent val="0"/>
          <c:showBubbleSize val="0"/>
        </c:dLbls>
        <c:axId val="750109088"/>
        <c:axId val="750109632"/>
      </c:scatterChart>
      <c:valAx>
        <c:axId val="750109088"/>
        <c:scaling>
          <c:orientation val="minMax"/>
          <c:min val="1990"/>
        </c:scaling>
        <c:delete val="0"/>
        <c:axPos val="b"/>
        <c:numFmt formatCode="General" sourceLinked="1"/>
        <c:majorTickMark val="out"/>
        <c:minorTickMark val="none"/>
        <c:tickLblPos val="nextTo"/>
        <c:txPr>
          <a:bodyPr/>
          <a:lstStyle/>
          <a:p>
            <a:pPr>
              <a:defRPr sz="1100"/>
            </a:pPr>
            <a:endParaRPr lang="pt-BR"/>
          </a:p>
        </c:txPr>
        <c:crossAx val="750109632"/>
        <c:crosses val="autoZero"/>
        <c:crossBetween val="midCat"/>
      </c:valAx>
      <c:valAx>
        <c:axId val="750109632"/>
        <c:scaling>
          <c:orientation val="minMax"/>
          <c:min val="1"/>
        </c:scaling>
        <c:delete val="0"/>
        <c:axPos val="l"/>
        <c:numFmt formatCode="_-* #,##0.0_-;\-* #,##0.0_-;_-* &quot;-&quot;?_-;_-@_-" sourceLinked="0"/>
        <c:majorTickMark val="out"/>
        <c:minorTickMark val="none"/>
        <c:tickLblPos val="nextTo"/>
        <c:txPr>
          <a:bodyPr/>
          <a:lstStyle/>
          <a:p>
            <a:pPr>
              <a:defRPr sz="1200"/>
            </a:pPr>
            <a:endParaRPr lang="pt-BR"/>
          </a:p>
        </c:txPr>
        <c:crossAx val="750109088"/>
        <c:crosses val="autoZero"/>
        <c:crossBetween val="midCat"/>
        <c:majorUnit val="1"/>
      </c:valAx>
    </c:plotArea>
    <c:legend>
      <c:legendPos val="b"/>
      <c:overlay val="0"/>
      <c:txPr>
        <a:bodyPr/>
        <a:lstStyle/>
        <a:p>
          <a:pPr>
            <a:defRPr sz="1200"/>
          </a:pPr>
          <a:endParaRPr lang="pt-BR"/>
        </a:p>
      </c:txPr>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664856613409195"/>
          <c:y val="3.3595212765057787E-2"/>
          <c:w val="0.77614079403453973"/>
          <c:h val="0.73299190344344678"/>
        </c:manualLayout>
      </c:layout>
      <c:scatterChart>
        <c:scatterStyle val="lineMarker"/>
        <c:varyColors val="0"/>
        <c:ser>
          <c:idx val="0"/>
          <c:order val="0"/>
          <c:tx>
            <c:strRef>
              <c:f>Plan1!$B$1</c:f>
              <c:strCache>
                <c:ptCount val="1"/>
                <c:pt idx="0">
                  <c:v>Container</c:v>
                </c:pt>
              </c:strCache>
            </c:strRef>
          </c:tx>
          <c:spPr>
            <a:ln w="38100">
              <a:solidFill>
                <a:sysClr val="window" lastClr="FFFFFF">
                  <a:lumMod val="65000"/>
                </a:sysClr>
              </a:solidFill>
            </a:ln>
          </c:spPr>
          <c:marker>
            <c:symbol val="diamond"/>
            <c:size val="9"/>
            <c:spPr>
              <a:solidFill>
                <a:sysClr val="window" lastClr="FFFFFF">
                  <a:lumMod val="65000"/>
                </a:sysClr>
              </a:solidFill>
              <a:ln>
                <a:solidFill>
                  <a:sysClr val="window" lastClr="FFFFFF">
                    <a:lumMod val="65000"/>
                  </a:sysClr>
                </a:solidFill>
              </a:ln>
            </c:spPr>
          </c:marker>
          <c:xVal>
            <c:numRef>
              <c:f>Plan1!$A$2:$A$7</c:f>
              <c:numCache>
                <c:formatCode>_-* #,##0_-;\-* #,##0_-;_-* "-"??_-;_-@_-</c:formatCode>
                <c:ptCount val="6"/>
                <c:pt idx="0" formatCode="General">
                  <c:v>1990</c:v>
                </c:pt>
                <c:pt idx="1">
                  <c:v>1995</c:v>
                </c:pt>
                <c:pt idx="2">
                  <c:v>2000</c:v>
                </c:pt>
                <c:pt idx="3">
                  <c:v>2005</c:v>
                </c:pt>
                <c:pt idx="4">
                  <c:v>2010</c:v>
                </c:pt>
                <c:pt idx="5">
                  <c:v>2013</c:v>
                </c:pt>
              </c:numCache>
            </c:numRef>
          </c:xVal>
          <c:yVal>
            <c:numRef>
              <c:f>Plan1!$B$2:$B$7</c:f>
              <c:numCache>
                <c:formatCode>_-* #,##0_-;\-* #,##0_-;_-* "-"??_-;_-@_-</c:formatCode>
                <c:ptCount val="6"/>
                <c:pt idx="0" formatCode="General">
                  <c:v>100</c:v>
                </c:pt>
                <c:pt idx="1">
                  <c:v>169.23076923076923</c:v>
                </c:pt>
                <c:pt idx="2">
                  <c:v>246.15384615384616</c:v>
                </c:pt>
                <c:pt idx="3">
                  <c:v>376.92307692307691</c:v>
                </c:pt>
                <c:pt idx="4">
                  <c:v>650</c:v>
                </c:pt>
                <c:pt idx="5">
                  <c:v>796.15384615384619</c:v>
                </c:pt>
              </c:numCache>
            </c:numRef>
          </c:yVal>
          <c:smooth val="0"/>
          <c:extLst>
            <c:ext xmlns:c16="http://schemas.microsoft.com/office/drawing/2014/chart" uri="{C3380CC4-5D6E-409C-BE32-E72D297353CC}">
              <c16:uniqueId val="{00000000-D9A1-4B29-86EA-D3A40352918A}"/>
            </c:ext>
          </c:extLst>
        </c:ser>
        <c:ser>
          <c:idx val="1"/>
          <c:order val="1"/>
          <c:tx>
            <c:strRef>
              <c:f>Plan1!$C$1</c:f>
              <c:strCache>
                <c:ptCount val="1"/>
                <c:pt idx="0">
                  <c:v>Carga Geral</c:v>
                </c:pt>
              </c:strCache>
            </c:strRef>
          </c:tx>
          <c:spPr>
            <a:ln w="38100">
              <a:solidFill>
                <a:srgbClr val="FFC000"/>
              </a:solidFill>
            </a:ln>
          </c:spPr>
          <c:marker>
            <c:symbol val="diamond"/>
            <c:size val="9"/>
            <c:spPr>
              <a:solidFill>
                <a:srgbClr val="FFC000"/>
              </a:solidFill>
              <a:ln>
                <a:solidFill>
                  <a:srgbClr val="FFC000"/>
                </a:solidFill>
              </a:ln>
            </c:spPr>
          </c:marker>
          <c:xVal>
            <c:numRef>
              <c:f>Plan1!$A$2:$A$7</c:f>
              <c:numCache>
                <c:formatCode>_-* #,##0_-;\-* #,##0_-;_-* "-"??_-;_-@_-</c:formatCode>
                <c:ptCount val="6"/>
                <c:pt idx="0" formatCode="General">
                  <c:v>1990</c:v>
                </c:pt>
                <c:pt idx="1">
                  <c:v>1995</c:v>
                </c:pt>
                <c:pt idx="2">
                  <c:v>2000</c:v>
                </c:pt>
                <c:pt idx="3">
                  <c:v>2005</c:v>
                </c:pt>
                <c:pt idx="4">
                  <c:v>2010</c:v>
                </c:pt>
                <c:pt idx="5">
                  <c:v>2013</c:v>
                </c:pt>
              </c:numCache>
            </c:numRef>
          </c:xVal>
          <c:yVal>
            <c:numRef>
              <c:f>Plan1!$C$2:$C$7</c:f>
              <c:numCache>
                <c:formatCode>_-* #,##0_-;\-* #,##0_-;_-* "-"??_-;_-@_-</c:formatCode>
                <c:ptCount val="6"/>
                <c:pt idx="0" formatCode="General">
                  <c:v>100</c:v>
                </c:pt>
                <c:pt idx="1">
                  <c:v>100.97087378640776</c:v>
                </c:pt>
                <c:pt idx="2">
                  <c:v>98.05825242718447</c:v>
                </c:pt>
                <c:pt idx="3">
                  <c:v>89.320388349514559</c:v>
                </c:pt>
                <c:pt idx="4">
                  <c:v>104.85436893203884</c:v>
                </c:pt>
                <c:pt idx="5">
                  <c:v>77.669902912621353</c:v>
                </c:pt>
              </c:numCache>
            </c:numRef>
          </c:yVal>
          <c:smooth val="0"/>
          <c:extLst>
            <c:ext xmlns:c16="http://schemas.microsoft.com/office/drawing/2014/chart" uri="{C3380CC4-5D6E-409C-BE32-E72D297353CC}">
              <c16:uniqueId val="{00000001-D9A1-4B29-86EA-D3A40352918A}"/>
            </c:ext>
          </c:extLst>
        </c:ser>
        <c:ser>
          <c:idx val="2"/>
          <c:order val="2"/>
          <c:tx>
            <c:strRef>
              <c:f>Plan1!$D$1</c:f>
              <c:strCache>
                <c:ptCount val="1"/>
                <c:pt idx="0">
                  <c:v>Graneleiros</c:v>
                </c:pt>
              </c:strCache>
            </c:strRef>
          </c:tx>
          <c:spPr>
            <a:ln w="38100">
              <a:solidFill>
                <a:srgbClr val="FF9999">
                  <a:lumMod val="75000"/>
                </a:srgbClr>
              </a:solidFill>
            </a:ln>
          </c:spPr>
          <c:marker>
            <c:symbol val="diamond"/>
            <c:size val="9"/>
            <c:spPr>
              <a:solidFill>
                <a:srgbClr val="FF9999">
                  <a:lumMod val="75000"/>
                </a:srgbClr>
              </a:solidFill>
              <a:ln w="9525">
                <a:solidFill>
                  <a:srgbClr val="FF9999">
                    <a:lumMod val="75000"/>
                  </a:srgbClr>
                </a:solidFill>
              </a:ln>
            </c:spPr>
          </c:marker>
          <c:xVal>
            <c:numRef>
              <c:f>Plan1!$A$2:$A$7</c:f>
              <c:numCache>
                <c:formatCode>_-* #,##0_-;\-* #,##0_-;_-* "-"??_-;_-@_-</c:formatCode>
                <c:ptCount val="6"/>
                <c:pt idx="0" formatCode="General">
                  <c:v>1990</c:v>
                </c:pt>
                <c:pt idx="1">
                  <c:v>1995</c:v>
                </c:pt>
                <c:pt idx="2">
                  <c:v>2000</c:v>
                </c:pt>
                <c:pt idx="3">
                  <c:v>2005</c:v>
                </c:pt>
                <c:pt idx="4">
                  <c:v>2010</c:v>
                </c:pt>
                <c:pt idx="5">
                  <c:v>2013</c:v>
                </c:pt>
              </c:numCache>
            </c:numRef>
          </c:xVal>
          <c:yVal>
            <c:numRef>
              <c:f>Plan1!$D$2:$D$7</c:f>
              <c:numCache>
                <c:formatCode>_-* #,##0_-;\-* #,##0_-;_-* "-"??_-;_-@_-</c:formatCode>
                <c:ptCount val="6"/>
                <c:pt idx="0">
                  <c:v>100</c:v>
                </c:pt>
                <c:pt idx="1">
                  <c:v>111.48936170212765</c:v>
                </c:pt>
                <c:pt idx="2">
                  <c:v>117.44680851063829</c:v>
                </c:pt>
                <c:pt idx="3">
                  <c:v>136.59574468085106</c:v>
                </c:pt>
                <c:pt idx="4">
                  <c:v>194.46808510638297</c:v>
                </c:pt>
                <c:pt idx="5">
                  <c:v>291.48936170212767</c:v>
                </c:pt>
              </c:numCache>
            </c:numRef>
          </c:yVal>
          <c:smooth val="0"/>
          <c:extLst>
            <c:ext xmlns:c16="http://schemas.microsoft.com/office/drawing/2014/chart" uri="{C3380CC4-5D6E-409C-BE32-E72D297353CC}">
              <c16:uniqueId val="{00000002-D9A1-4B29-86EA-D3A40352918A}"/>
            </c:ext>
          </c:extLst>
        </c:ser>
        <c:ser>
          <c:idx val="3"/>
          <c:order val="3"/>
          <c:tx>
            <c:strRef>
              <c:f>Plan1!$E$1</c:f>
              <c:strCache>
                <c:ptCount val="1"/>
                <c:pt idx="0">
                  <c:v>Tankers</c:v>
                </c:pt>
              </c:strCache>
            </c:strRef>
          </c:tx>
          <c:spPr>
            <a:ln>
              <a:solidFill>
                <a:srgbClr val="99CCFF">
                  <a:lumMod val="75000"/>
                </a:srgbClr>
              </a:solidFill>
            </a:ln>
          </c:spPr>
          <c:marker>
            <c:spPr>
              <a:ln>
                <a:solidFill>
                  <a:srgbClr val="99CCFF">
                    <a:lumMod val="75000"/>
                  </a:srgbClr>
                </a:solidFill>
              </a:ln>
            </c:spPr>
          </c:marker>
          <c:xVal>
            <c:numRef>
              <c:f>Plan1!$A$2:$A$7</c:f>
              <c:numCache>
                <c:formatCode>_-* #,##0_-;\-* #,##0_-;_-* "-"??_-;_-@_-</c:formatCode>
                <c:ptCount val="6"/>
                <c:pt idx="0" formatCode="General">
                  <c:v>1990</c:v>
                </c:pt>
                <c:pt idx="1">
                  <c:v>1995</c:v>
                </c:pt>
                <c:pt idx="2">
                  <c:v>2000</c:v>
                </c:pt>
                <c:pt idx="3">
                  <c:v>2005</c:v>
                </c:pt>
                <c:pt idx="4">
                  <c:v>2010</c:v>
                </c:pt>
                <c:pt idx="5">
                  <c:v>2013</c:v>
                </c:pt>
              </c:numCache>
            </c:numRef>
          </c:xVal>
          <c:yVal>
            <c:numRef>
              <c:f>Plan1!$E$2:$E$7</c:f>
              <c:numCache>
                <c:formatCode>_-* #,##0_-;\-* #,##0_-;_-* "-"??_-;_-@_-</c:formatCode>
                <c:ptCount val="6"/>
                <c:pt idx="0">
                  <c:v>100</c:v>
                </c:pt>
                <c:pt idx="1">
                  <c:v>108.9430894308943</c:v>
                </c:pt>
                <c:pt idx="2">
                  <c:v>114.63414634146342</c:v>
                </c:pt>
                <c:pt idx="3">
                  <c:v>136.58536585365854</c:v>
                </c:pt>
                <c:pt idx="4">
                  <c:v>182.92682926829269</c:v>
                </c:pt>
                <c:pt idx="5">
                  <c:v>199.59349593495935</c:v>
                </c:pt>
              </c:numCache>
            </c:numRef>
          </c:yVal>
          <c:smooth val="0"/>
          <c:extLst>
            <c:ext xmlns:c16="http://schemas.microsoft.com/office/drawing/2014/chart" uri="{C3380CC4-5D6E-409C-BE32-E72D297353CC}">
              <c16:uniqueId val="{00000003-D9A1-4B29-86EA-D3A40352918A}"/>
            </c:ext>
          </c:extLst>
        </c:ser>
        <c:dLbls>
          <c:showLegendKey val="0"/>
          <c:showVal val="0"/>
          <c:showCatName val="0"/>
          <c:showSerName val="0"/>
          <c:showPercent val="0"/>
          <c:showBubbleSize val="0"/>
        </c:dLbls>
        <c:axId val="811931584"/>
        <c:axId val="811937024"/>
      </c:scatterChart>
      <c:valAx>
        <c:axId val="811931584"/>
        <c:scaling>
          <c:orientation val="minMax"/>
          <c:max val="2013"/>
          <c:min val="1990"/>
        </c:scaling>
        <c:delete val="0"/>
        <c:axPos val="b"/>
        <c:majorGridlines>
          <c:spPr>
            <a:ln>
              <a:solidFill>
                <a:sysClr val="window" lastClr="FFFFFF">
                  <a:lumMod val="85000"/>
                </a:sysClr>
              </a:solidFill>
            </a:ln>
          </c:spPr>
        </c:majorGridlines>
        <c:numFmt formatCode="General" sourceLinked="1"/>
        <c:majorTickMark val="out"/>
        <c:minorTickMark val="none"/>
        <c:tickLblPos val="nextTo"/>
        <c:txPr>
          <a:bodyPr/>
          <a:lstStyle/>
          <a:p>
            <a:pPr>
              <a:defRPr sz="1400"/>
            </a:pPr>
            <a:endParaRPr lang="pt-BR"/>
          </a:p>
        </c:txPr>
        <c:crossAx val="811937024"/>
        <c:crosses val="autoZero"/>
        <c:crossBetween val="midCat"/>
      </c:valAx>
      <c:valAx>
        <c:axId val="811937024"/>
        <c:scaling>
          <c:orientation val="minMax"/>
          <c:max val="1000"/>
        </c:scaling>
        <c:delete val="0"/>
        <c:axPos val="l"/>
        <c:majorGridlines>
          <c:spPr>
            <a:ln>
              <a:solidFill>
                <a:sysClr val="window" lastClr="FFFFFF">
                  <a:lumMod val="85000"/>
                </a:sysClr>
              </a:solidFill>
            </a:ln>
          </c:spPr>
        </c:majorGridlines>
        <c:numFmt formatCode="General" sourceLinked="1"/>
        <c:majorTickMark val="out"/>
        <c:minorTickMark val="none"/>
        <c:tickLblPos val="nextTo"/>
        <c:txPr>
          <a:bodyPr/>
          <a:lstStyle/>
          <a:p>
            <a:pPr>
              <a:defRPr sz="1400"/>
            </a:pPr>
            <a:endParaRPr lang="pt-BR"/>
          </a:p>
        </c:txPr>
        <c:crossAx val="811931584"/>
        <c:crosses val="autoZero"/>
        <c:crossBetween val="midCat"/>
        <c:majorUnit val="200"/>
      </c:valAx>
      <c:spPr>
        <a:solidFill>
          <a:sysClr val="window" lastClr="FFFFFF"/>
        </a:solidFill>
        <a:ln>
          <a:solidFill>
            <a:sysClr val="windowText" lastClr="000000">
              <a:lumMod val="50000"/>
              <a:lumOff val="50000"/>
            </a:sysClr>
          </a:solidFill>
        </a:ln>
      </c:spPr>
    </c:plotArea>
    <c:legend>
      <c:legendPos val="b"/>
      <c:layout>
        <c:manualLayout>
          <c:xMode val="edge"/>
          <c:yMode val="edge"/>
          <c:x val="0"/>
          <c:y val="0.89642192074609417"/>
          <c:w val="1"/>
          <c:h val="8.2650501742949981E-2"/>
        </c:manualLayout>
      </c:layout>
      <c:overlay val="0"/>
      <c:txPr>
        <a:bodyPr/>
        <a:lstStyle/>
        <a:p>
          <a:pPr>
            <a:defRPr sz="12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4"/>
          <c:order val="0"/>
          <c:tx>
            <c:strRef>
              <c:f>Plan1!$F$1</c:f>
              <c:strCache>
                <c:ptCount val="1"/>
                <c:pt idx="0">
                  <c:v>Tankers</c:v>
                </c:pt>
              </c:strCache>
            </c:strRef>
          </c:tx>
          <c:spPr>
            <a:gradFill>
              <a:gsLst>
                <a:gs pos="0">
                  <a:srgbClr val="52739A"/>
                </a:gs>
                <a:gs pos="100000">
                  <a:srgbClr val="52739A"/>
                </a:gs>
                <a:gs pos="50000">
                  <a:srgbClr val="91CCFF"/>
                </a:gs>
              </a:gsLst>
              <a:lin ang="0" scaled="0"/>
            </a:gradFill>
            <a:ln w="3175">
              <a:solidFill>
                <a:sysClr val="windowText" lastClr="000000"/>
              </a:solidFill>
            </a:ln>
          </c:spPr>
          <c:invertIfNegative val="0"/>
          <c:cat>
            <c:numRef>
              <c:f>Plan1!$A$2:$A$9</c:f>
              <c:numCache>
                <c:formatCode>General</c:formatCode>
                <c:ptCount val="6"/>
                <c:pt idx="0">
                  <c:v>1990</c:v>
                </c:pt>
                <c:pt idx="1">
                  <c:v>1995</c:v>
                </c:pt>
                <c:pt idx="2">
                  <c:v>2000</c:v>
                </c:pt>
                <c:pt idx="3">
                  <c:v>2005</c:v>
                </c:pt>
                <c:pt idx="4">
                  <c:v>2010</c:v>
                </c:pt>
                <c:pt idx="5">
                  <c:v>2013</c:v>
                </c:pt>
              </c:numCache>
            </c:numRef>
          </c:cat>
          <c:val>
            <c:numRef>
              <c:f>Plan1!$F$2:$F$9</c:f>
              <c:numCache>
                <c:formatCode>General</c:formatCode>
                <c:ptCount val="6"/>
                <c:pt idx="0">
                  <c:v>246</c:v>
                </c:pt>
                <c:pt idx="1">
                  <c:v>268</c:v>
                </c:pt>
                <c:pt idx="2">
                  <c:v>282</c:v>
                </c:pt>
                <c:pt idx="3">
                  <c:v>336</c:v>
                </c:pt>
                <c:pt idx="4">
                  <c:v>450</c:v>
                </c:pt>
                <c:pt idx="5">
                  <c:v>491</c:v>
                </c:pt>
              </c:numCache>
            </c:numRef>
          </c:val>
          <c:extLst>
            <c:ext xmlns:c16="http://schemas.microsoft.com/office/drawing/2014/chart" uri="{C3380CC4-5D6E-409C-BE32-E72D297353CC}">
              <c16:uniqueId val="{00000000-C2D0-4A4D-83B9-659972BAFAF5}"/>
            </c:ext>
          </c:extLst>
        </c:ser>
        <c:ser>
          <c:idx val="3"/>
          <c:order val="1"/>
          <c:tx>
            <c:strRef>
              <c:f>Plan1!$E$1</c:f>
              <c:strCache>
                <c:ptCount val="1"/>
                <c:pt idx="0">
                  <c:v>Graneleiros</c:v>
                </c:pt>
              </c:strCache>
            </c:strRef>
          </c:tx>
          <c:spPr>
            <a:gradFill>
              <a:gsLst>
                <a:gs pos="0">
                  <a:srgbClr val="9A5252"/>
                </a:gs>
                <a:gs pos="100000">
                  <a:srgbClr val="9A5252"/>
                </a:gs>
                <a:gs pos="50000">
                  <a:srgbClr val="FF9999">
                    <a:shade val="100000"/>
                    <a:satMod val="115000"/>
                  </a:srgbClr>
                </a:gs>
              </a:gsLst>
              <a:lin ang="0" scaled="0"/>
            </a:gradFill>
            <a:ln w="3175">
              <a:solidFill>
                <a:sysClr val="windowText" lastClr="000000"/>
              </a:solidFill>
            </a:ln>
          </c:spPr>
          <c:invertIfNegative val="0"/>
          <c:cat>
            <c:numRef>
              <c:f>Plan1!$A$2:$A$9</c:f>
              <c:numCache>
                <c:formatCode>General</c:formatCode>
                <c:ptCount val="6"/>
                <c:pt idx="0">
                  <c:v>1990</c:v>
                </c:pt>
                <c:pt idx="1">
                  <c:v>1995</c:v>
                </c:pt>
                <c:pt idx="2">
                  <c:v>2000</c:v>
                </c:pt>
                <c:pt idx="3">
                  <c:v>2005</c:v>
                </c:pt>
                <c:pt idx="4">
                  <c:v>2010</c:v>
                </c:pt>
                <c:pt idx="5">
                  <c:v>2013</c:v>
                </c:pt>
              </c:numCache>
            </c:numRef>
          </c:cat>
          <c:val>
            <c:numRef>
              <c:f>Plan1!$E$2:$E$9</c:f>
              <c:numCache>
                <c:formatCode>General</c:formatCode>
                <c:ptCount val="6"/>
                <c:pt idx="0">
                  <c:v>235</c:v>
                </c:pt>
                <c:pt idx="1">
                  <c:v>262</c:v>
                </c:pt>
                <c:pt idx="2">
                  <c:v>276</c:v>
                </c:pt>
                <c:pt idx="3">
                  <c:v>321</c:v>
                </c:pt>
                <c:pt idx="4">
                  <c:v>457</c:v>
                </c:pt>
                <c:pt idx="5">
                  <c:v>685</c:v>
                </c:pt>
              </c:numCache>
            </c:numRef>
          </c:val>
          <c:extLst>
            <c:ext xmlns:c16="http://schemas.microsoft.com/office/drawing/2014/chart" uri="{C3380CC4-5D6E-409C-BE32-E72D297353CC}">
              <c16:uniqueId val="{00000001-C2D0-4A4D-83B9-659972BAFAF5}"/>
            </c:ext>
          </c:extLst>
        </c:ser>
        <c:ser>
          <c:idx val="2"/>
          <c:order val="2"/>
          <c:tx>
            <c:strRef>
              <c:f>Plan1!$D$1</c:f>
              <c:strCache>
                <c:ptCount val="1"/>
                <c:pt idx="0">
                  <c:v>Carga Geral</c:v>
                </c:pt>
              </c:strCache>
            </c:strRef>
          </c:tx>
          <c:spPr>
            <a:gradFill>
              <a:gsLst>
                <a:gs pos="0">
                  <a:srgbClr val="A76E21"/>
                </a:gs>
                <a:gs pos="100000">
                  <a:srgbClr val="A76E21"/>
                </a:gs>
                <a:gs pos="50000">
                  <a:srgbClr val="FFA835"/>
                </a:gs>
              </a:gsLst>
              <a:lin ang="0" scaled="0"/>
            </a:gradFill>
            <a:ln>
              <a:solidFill>
                <a:schemeClr val="tx1">
                  <a:lumMod val="75000"/>
                  <a:lumOff val="25000"/>
                </a:schemeClr>
              </a:solidFill>
            </a:ln>
          </c:spPr>
          <c:invertIfNegative val="0"/>
          <c:cat>
            <c:numRef>
              <c:f>Plan1!$A$2:$A$9</c:f>
              <c:numCache>
                <c:formatCode>General</c:formatCode>
                <c:ptCount val="6"/>
                <c:pt idx="0">
                  <c:v>1990</c:v>
                </c:pt>
                <c:pt idx="1">
                  <c:v>1995</c:v>
                </c:pt>
                <c:pt idx="2">
                  <c:v>2000</c:v>
                </c:pt>
                <c:pt idx="3">
                  <c:v>2005</c:v>
                </c:pt>
                <c:pt idx="4">
                  <c:v>2010</c:v>
                </c:pt>
                <c:pt idx="5">
                  <c:v>2013</c:v>
                </c:pt>
              </c:numCache>
            </c:numRef>
          </c:cat>
          <c:val>
            <c:numRef>
              <c:f>Plan1!$D$2:$D$9</c:f>
              <c:numCache>
                <c:formatCode>General</c:formatCode>
                <c:ptCount val="6"/>
                <c:pt idx="0">
                  <c:v>103</c:v>
                </c:pt>
                <c:pt idx="1">
                  <c:v>104</c:v>
                </c:pt>
                <c:pt idx="2">
                  <c:v>101</c:v>
                </c:pt>
                <c:pt idx="3">
                  <c:v>92</c:v>
                </c:pt>
                <c:pt idx="4">
                  <c:v>108</c:v>
                </c:pt>
                <c:pt idx="5">
                  <c:v>80</c:v>
                </c:pt>
              </c:numCache>
            </c:numRef>
          </c:val>
          <c:extLst>
            <c:ext xmlns:c16="http://schemas.microsoft.com/office/drawing/2014/chart" uri="{C3380CC4-5D6E-409C-BE32-E72D297353CC}">
              <c16:uniqueId val="{00000002-C2D0-4A4D-83B9-659972BAFAF5}"/>
            </c:ext>
          </c:extLst>
        </c:ser>
        <c:ser>
          <c:idx val="1"/>
          <c:order val="3"/>
          <c:tx>
            <c:strRef>
              <c:f>Plan1!$C$1</c:f>
              <c:strCache>
                <c:ptCount val="1"/>
                <c:pt idx="0">
                  <c:v>Container</c:v>
                </c:pt>
              </c:strCache>
            </c:strRef>
          </c:tx>
          <c:spPr>
            <a:gradFill>
              <a:gsLst>
                <a:gs pos="0">
                  <a:srgbClr val="919191"/>
                </a:gs>
                <a:gs pos="100000">
                  <a:srgbClr val="919191"/>
                </a:gs>
                <a:gs pos="50000">
                  <a:srgbClr val="DCDCDC"/>
                </a:gs>
              </a:gsLst>
              <a:lin ang="0" scaled="0"/>
            </a:gradFill>
            <a:ln>
              <a:solidFill>
                <a:schemeClr val="tx1">
                  <a:lumMod val="75000"/>
                  <a:lumOff val="25000"/>
                </a:schemeClr>
              </a:solidFill>
            </a:ln>
          </c:spPr>
          <c:invertIfNegative val="0"/>
          <c:cat>
            <c:numRef>
              <c:f>Plan1!$A$2:$A$9</c:f>
              <c:numCache>
                <c:formatCode>General</c:formatCode>
                <c:ptCount val="6"/>
                <c:pt idx="0">
                  <c:v>1990</c:v>
                </c:pt>
                <c:pt idx="1">
                  <c:v>1995</c:v>
                </c:pt>
                <c:pt idx="2">
                  <c:v>2000</c:v>
                </c:pt>
                <c:pt idx="3">
                  <c:v>2005</c:v>
                </c:pt>
                <c:pt idx="4">
                  <c:v>2010</c:v>
                </c:pt>
                <c:pt idx="5">
                  <c:v>2013</c:v>
                </c:pt>
              </c:numCache>
            </c:numRef>
          </c:cat>
          <c:val>
            <c:numRef>
              <c:f>Plan1!$C$2:$C$9</c:f>
              <c:numCache>
                <c:formatCode>General</c:formatCode>
                <c:ptCount val="6"/>
                <c:pt idx="0">
                  <c:v>26</c:v>
                </c:pt>
                <c:pt idx="1">
                  <c:v>44</c:v>
                </c:pt>
                <c:pt idx="2">
                  <c:v>64</c:v>
                </c:pt>
                <c:pt idx="3">
                  <c:v>98</c:v>
                </c:pt>
                <c:pt idx="4">
                  <c:v>169</c:v>
                </c:pt>
                <c:pt idx="5">
                  <c:v>207</c:v>
                </c:pt>
              </c:numCache>
            </c:numRef>
          </c:val>
          <c:extLst>
            <c:ext xmlns:c16="http://schemas.microsoft.com/office/drawing/2014/chart" uri="{C3380CC4-5D6E-409C-BE32-E72D297353CC}">
              <c16:uniqueId val="{00000003-C2D0-4A4D-83B9-659972BAFAF5}"/>
            </c:ext>
          </c:extLst>
        </c:ser>
        <c:ser>
          <c:idx val="0"/>
          <c:order val="4"/>
          <c:tx>
            <c:strRef>
              <c:f>Plan1!$B$1</c:f>
              <c:strCache>
                <c:ptCount val="1"/>
                <c:pt idx="0">
                  <c:v>Outros</c:v>
                </c:pt>
              </c:strCache>
            </c:strRef>
          </c:tx>
          <c:spPr>
            <a:gradFill>
              <a:gsLst>
                <a:gs pos="0">
                  <a:srgbClr val="675375"/>
                </a:gs>
                <a:gs pos="100000">
                  <a:srgbClr val="675375"/>
                </a:gs>
                <a:gs pos="50000">
                  <a:srgbClr val="C393E3"/>
                </a:gs>
              </a:gsLst>
              <a:lin ang="0" scaled="0"/>
            </a:gradFill>
            <a:ln>
              <a:solidFill>
                <a:schemeClr val="tx1">
                  <a:lumMod val="75000"/>
                  <a:lumOff val="25000"/>
                </a:schemeClr>
              </a:solidFill>
            </a:ln>
          </c:spPr>
          <c:invertIfNegative val="0"/>
          <c:cat>
            <c:numRef>
              <c:f>Plan1!$A$2:$A$9</c:f>
              <c:numCache>
                <c:formatCode>General</c:formatCode>
                <c:ptCount val="6"/>
                <c:pt idx="0">
                  <c:v>1990</c:v>
                </c:pt>
                <c:pt idx="1">
                  <c:v>1995</c:v>
                </c:pt>
                <c:pt idx="2">
                  <c:v>2000</c:v>
                </c:pt>
                <c:pt idx="3">
                  <c:v>2005</c:v>
                </c:pt>
                <c:pt idx="4">
                  <c:v>2010</c:v>
                </c:pt>
                <c:pt idx="5">
                  <c:v>2013</c:v>
                </c:pt>
              </c:numCache>
            </c:numRef>
          </c:cat>
          <c:val>
            <c:numRef>
              <c:f>Plan1!$B$2:$B$9</c:f>
              <c:numCache>
                <c:formatCode>General</c:formatCode>
                <c:ptCount val="6"/>
                <c:pt idx="0">
                  <c:v>49</c:v>
                </c:pt>
                <c:pt idx="1">
                  <c:v>58</c:v>
                </c:pt>
                <c:pt idx="2">
                  <c:v>75</c:v>
                </c:pt>
                <c:pt idx="3">
                  <c:v>49</c:v>
                </c:pt>
                <c:pt idx="4">
                  <c:v>92</c:v>
                </c:pt>
                <c:pt idx="5">
                  <c:v>166</c:v>
                </c:pt>
              </c:numCache>
            </c:numRef>
          </c:val>
          <c:extLst>
            <c:ext xmlns:c16="http://schemas.microsoft.com/office/drawing/2014/chart" uri="{C3380CC4-5D6E-409C-BE32-E72D297353CC}">
              <c16:uniqueId val="{00000004-C2D0-4A4D-83B9-659972BAFAF5}"/>
            </c:ext>
          </c:extLst>
        </c:ser>
        <c:dLbls>
          <c:showLegendKey val="0"/>
          <c:showVal val="0"/>
          <c:showCatName val="0"/>
          <c:showSerName val="0"/>
          <c:showPercent val="0"/>
          <c:showBubbleSize val="0"/>
        </c:dLbls>
        <c:gapWidth val="100"/>
        <c:overlap val="100"/>
        <c:axId val="814377216"/>
        <c:axId val="814387008"/>
      </c:barChart>
      <c:catAx>
        <c:axId val="814377216"/>
        <c:scaling>
          <c:orientation val="minMax"/>
        </c:scaling>
        <c:delete val="0"/>
        <c:axPos val="b"/>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814387008"/>
        <c:crosses val="autoZero"/>
        <c:auto val="1"/>
        <c:lblAlgn val="ctr"/>
        <c:lblOffset val="100"/>
        <c:noMultiLvlLbl val="0"/>
      </c:catAx>
      <c:valAx>
        <c:axId val="814387008"/>
        <c:scaling>
          <c:orientation val="minMax"/>
        </c:scaling>
        <c:delete val="0"/>
        <c:axPos val="l"/>
        <c:numFmt formatCode="General" sourceLinked="1"/>
        <c:majorTickMark val="out"/>
        <c:minorTickMark val="none"/>
        <c:tickLblPos val="nextTo"/>
        <c:spPr>
          <a:ln>
            <a:solidFill>
              <a:sysClr val="windowText" lastClr="000000">
                <a:lumMod val="50000"/>
                <a:lumOff val="50000"/>
              </a:sysClr>
            </a:solidFill>
          </a:ln>
        </c:spPr>
        <c:txPr>
          <a:bodyPr/>
          <a:lstStyle/>
          <a:p>
            <a:pPr>
              <a:defRPr sz="1400"/>
            </a:pPr>
            <a:endParaRPr lang="pt-BR"/>
          </a:p>
        </c:txPr>
        <c:crossAx val="814377216"/>
        <c:crosses val="autoZero"/>
        <c:crossBetween val="between"/>
      </c:valAx>
      <c:spPr>
        <a:noFill/>
        <a:ln w="25400">
          <a:noFill/>
        </a:ln>
      </c:spPr>
    </c:plotArea>
    <c:legend>
      <c:legendPos val="b"/>
      <c:overlay val="0"/>
      <c:txPr>
        <a:bodyPr/>
        <a:lstStyle/>
        <a:p>
          <a:pPr>
            <a:defRPr sz="1200" b="0"/>
          </a:pPr>
          <a:endParaRPr lang="pt-BR"/>
        </a:p>
      </c:txPr>
    </c:legend>
    <c:plotVisOnly val="1"/>
    <c:dispBlanksAs val="gap"/>
    <c:showDLblsOverMax val="0"/>
  </c:chart>
  <c:txPr>
    <a:bodyPr/>
    <a:lstStyle/>
    <a:p>
      <a:pPr>
        <a:defRPr sz="1800"/>
      </a:pPr>
      <a:endParaRPr lang="pt-BR"/>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24965984828567"/>
          <c:y val="7.8666709114641381E-2"/>
          <c:w val="0.87505679291757488"/>
          <c:h val="0.8053575175473332"/>
        </c:manualLayout>
      </c:layout>
      <c:lineChart>
        <c:grouping val="standard"/>
        <c:varyColors val="0"/>
        <c:ser>
          <c:idx val="1"/>
          <c:order val="0"/>
          <c:tx>
            <c:strRef>
              <c:f>Plan1!$A$6</c:f>
              <c:strCache>
                <c:ptCount val="1"/>
                <c:pt idx="0">
                  <c:v>Tonnage</c:v>
                </c:pt>
              </c:strCache>
            </c:strRef>
          </c:tx>
          <c:spPr>
            <a:ln w="57150">
              <a:solidFill>
                <a:srgbClr val="002060"/>
              </a:solidFill>
            </a:ln>
          </c:spPr>
          <c:marker>
            <c:symbol val="none"/>
          </c:marker>
          <c:cat>
            <c:numRef>
              <c:f>Plan1!$B$4:$G$4</c:f>
              <c:numCache>
                <c:formatCode>_-* #,##0_-;\-* #,##0_-;_-* "-"??_-;_-@_-</c:formatCode>
                <c:ptCount val="6"/>
                <c:pt idx="0">
                  <c:v>2008</c:v>
                </c:pt>
                <c:pt idx="1">
                  <c:v>2009</c:v>
                </c:pt>
                <c:pt idx="2">
                  <c:v>2010</c:v>
                </c:pt>
                <c:pt idx="3">
                  <c:v>2011</c:v>
                </c:pt>
                <c:pt idx="4">
                  <c:v>2012</c:v>
                </c:pt>
                <c:pt idx="5">
                  <c:v>2013</c:v>
                </c:pt>
              </c:numCache>
            </c:numRef>
          </c:cat>
          <c:val>
            <c:numRef>
              <c:f>Plan1!$B$6:$G$6</c:f>
              <c:numCache>
                <c:formatCode>_-* #,##0_-;\-* #,##0_-;_-* "-"??_-;_-@_-</c:formatCode>
                <c:ptCount val="6"/>
                <c:pt idx="0">
                  <c:v>309600000</c:v>
                </c:pt>
                <c:pt idx="1">
                  <c:v>299100000</c:v>
                </c:pt>
                <c:pt idx="2">
                  <c:v>300800000</c:v>
                </c:pt>
                <c:pt idx="3">
                  <c:v>322100000</c:v>
                </c:pt>
                <c:pt idx="4">
                  <c:v>333700000</c:v>
                </c:pt>
                <c:pt idx="5">
                  <c:v>320600000</c:v>
                </c:pt>
              </c:numCache>
            </c:numRef>
          </c:val>
          <c:smooth val="0"/>
          <c:extLst>
            <c:ext xmlns:c16="http://schemas.microsoft.com/office/drawing/2014/chart" uri="{C3380CC4-5D6E-409C-BE32-E72D297353CC}">
              <c16:uniqueId val="{00000000-B4EF-4644-B3B5-E76DC976E50B}"/>
            </c:ext>
          </c:extLst>
        </c:ser>
        <c:ser>
          <c:idx val="2"/>
          <c:order val="1"/>
          <c:tx>
            <c:strRef>
              <c:f>Plan1!$A$7</c:f>
              <c:strCache>
                <c:ptCount val="1"/>
                <c:pt idx="0">
                  <c:v>Receita</c:v>
                </c:pt>
              </c:strCache>
            </c:strRef>
          </c:tx>
          <c:spPr>
            <a:ln w="57150">
              <a:solidFill>
                <a:schemeClr val="accent3">
                  <a:lumMod val="50000"/>
                </a:schemeClr>
              </a:solidFill>
            </a:ln>
          </c:spPr>
          <c:marker>
            <c:symbol val="none"/>
          </c:marker>
          <c:cat>
            <c:numRef>
              <c:f>Plan1!$B$4:$G$4</c:f>
              <c:numCache>
                <c:formatCode>_-* #,##0_-;\-* #,##0_-;_-* "-"??_-;_-@_-</c:formatCode>
                <c:ptCount val="6"/>
                <c:pt idx="0">
                  <c:v>2008</c:v>
                </c:pt>
                <c:pt idx="1">
                  <c:v>2009</c:v>
                </c:pt>
                <c:pt idx="2">
                  <c:v>2010</c:v>
                </c:pt>
                <c:pt idx="3">
                  <c:v>2011</c:v>
                </c:pt>
                <c:pt idx="4">
                  <c:v>2012</c:v>
                </c:pt>
                <c:pt idx="5">
                  <c:v>2013</c:v>
                </c:pt>
              </c:numCache>
            </c:numRef>
          </c:cat>
          <c:val>
            <c:numRef>
              <c:f>Plan1!$B$7:$G$7</c:f>
              <c:numCache>
                <c:formatCode>_-* #,##0_-;\-* #,##0_-;_-* "-"??_-;_-@_-</c:formatCode>
                <c:ptCount val="6"/>
                <c:pt idx="0">
                  <c:v>1311750000</c:v>
                </c:pt>
                <c:pt idx="1">
                  <c:v>1438200000</c:v>
                </c:pt>
                <c:pt idx="2">
                  <c:v>1482100000</c:v>
                </c:pt>
                <c:pt idx="3">
                  <c:v>2318000000</c:v>
                </c:pt>
                <c:pt idx="4">
                  <c:v>2411000000</c:v>
                </c:pt>
                <c:pt idx="5">
                  <c:v>2411200000</c:v>
                </c:pt>
              </c:numCache>
            </c:numRef>
          </c:val>
          <c:smooth val="0"/>
          <c:extLst>
            <c:ext xmlns:c16="http://schemas.microsoft.com/office/drawing/2014/chart" uri="{C3380CC4-5D6E-409C-BE32-E72D297353CC}">
              <c16:uniqueId val="{00000001-B4EF-4644-B3B5-E76DC976E50B}"/>
            </c:ext>
          </c:extLst>
        </c:ser>
        <c:dLbls>
          <c:showLegendKey val="0"/>
          <c:showVal val="0"/>
          <c:showCatName val="0"/>
          <c:showSerName val="0"/>
          <c:showPercent val="0"/>
          <c:showBubbleSize val="0"/>
        </c:dLbls>
        <c:smooth val="0"/>
        <c:axId val="814382112"/>
        <c:axId val="814380480"/>
      </c:lineChart>
      <c:catAx>
        <c:axId val="814382112"/>
        <c:scaling>
          <c:orientation val="minMax"/>
        </c:scaling>
        <c:delete val="0"/>
        <c:axPos val="b"/>
        <c:numFmt formatCode="General" sourceLinked="0"/>
        <c:majorTickMark val="out"/>
        <c:minorTickMark val="none"/>
        <c:tickLblPos val="nextTo"/>
        <c:crossAx val="814380480"/>
        <c:crosses val="autoZero"/>
        <c:auto val="1"/>
        <c:lblAlgn val="ctr"/>
        <c:lblOffset val="100"/>
        <c:noMultiLvlLbl val="0"/>
      </c:catAx>
      <c:valAx>
        <c:axId val="814380480"/>
        <c:scaling>
          <c:orientation val="minMax"/>
        </c:scaling>
        <c:delete val="0"/>
        <c:axPos val="l"/>
        <c:numFmt formatCode="#,##0.0" sourceLinked="0"/>
        <c:majorTickMark val="out"/>
        <c:minorTickMark val="none"/>
        <c:tickLblPos val="nextTo"/>
        <c:crossAx val="814382112"/>
        <c:crosses val="autoZero"/>
        <c:crossBetween val="between"/>
        <c:dispUnits>
          <c:builtInUnit val="billions"/>
          <c:dispUnitsLbl>
            <c:tx>
              <c:rich>
                <a:bodyPr/>
                <a:lstStyle/>
                <a:p>
                  <a:pPr>
                    <a:defRPr/>
                  </a:pPr>
                  <a:r>
                    <a:rPr lang="pt-BR" dirty="0"/>
                    <a:t>US$ Bilhões</a:t>
                  </a:r>
                </a:p>
              </c:rich>
            </c:tx>
          </c:dispUnitsLbl>
        </c:dispUnits>
      </c:valAx>
    </c:plotArea>
    <c:plotVisOnly val="1"/>
    <c:dispBlanksAs val="gap"/>
    <c:showDLblsOverMax val="0"/>
  </c:chart>
  <c:txPr>
    <a:bodyPr/>
    <a:lstStyle/>
    <a:p>
      <a:pPr>
        <a:defRPr sz="1200"/>
      </a:pPr>
      <a:endParaRPr lang="pt-B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905042403387E-2"/>
          <c:y val="0.1272227756137172"/>
          <c:w val="0.64091794666306301"/>
          <c:h val="0.77057044041549416"/>
        </c:manualLayout>
      </c:layout>
      <c:scatterChart>
        <c:scatterStyle val="smoothMarker"/>
        <c:varyColors val="0"/>
        <c:ser>
          <c:idx val="0"/>
          <c:order val="0"/>
          <c:tx>
            <c:strRef>
              <c:f>Plan1!$B$1</c:f>
              <c:strCache>
                <c:ptCount val="1"/>
                <c:pt idx="0">
                  <c:v>Valores Y</c:v>
                </c:pt>
              </c:strCache>
            </c:strRef>
          </c:tx>
          <c:spPr>
            <a:ln w="28575">
              <a:solidFill>
                <a:schemeClr val="accent1">
                  <a:lumMod val="50000"/>
                </a:schemeClr>
              </a:solidFill>
            </a:ln>
          </c:spPr>
          <c:marker>
            <c:spPr>
              <a:solidFill>
                <a:schemeClr val="accent1">
                  <a:lumMod val="50000"/>
                </a:schemeClr>
              </a:solidFill>
              <a:ln w="28575">
                <a:solidFill>
                  <a:schemeClr val="accent1">
                    <a:lumMod val="50000"/>
                  </a:schemeClr>
                </a:solidFill>
              </a:ln>
            </c:spPr>
          </c:marker>
          <c:xVal>
            <c:numRef>
              <c:f>Plan1!$A$2:$A$7</c:f>
              <c:numCache>
                <c:formatCode>General</c:formatCode>
                <c:ptCount val="6"/>
                <c:pt idx="0">
                  <c:v>30</c:v>
                </c:pt>
                <c:pt idx="1">
                  <c:v>45</c:v>
                </c:pt>
                <c:pt idx="2">
                  <c:v>70</c:v>
                </c:pt>
                <c:pt idx="3">
                  <c:v>120</c:v>
                </c:pt>
                <c:pt idx="4">
                  <c:v>170</c:v>
                </c:pt>
                <c:pt idx="5">
                  <c:v>220</c:v>
                </c:pt>
              </c:numCache>
            </c:numRef>
          </c:xVal>
          <c:yVal>
            <c:numRef>
              <c:f>Plan1!$B$2:$B$7</c:f>
              <c:numCache>
                <c:formatCode>General</c:formatCode>
                <c:ptCount val="6"/>
                <c:pt idx="0">
                  <c:v>17</c:v>
                </c:pt>
                <c:pt idx="1">
                  <c:v>12.4</c:v>
                </c:pt>
                <c:pt idx="2">
                  <c:v>10</c:v>
                </c:pt>
                <c:pt idx="3">
                  <c:v>8</c:v>
                </c:pt>
                <c:pt idx="4">
                  <c:v>6</c:v>
                </c:pt>
              </c:numCache>
            </c:numRef>
          </c:yVal>
          <c:smooth val="1"/>
          <c:extLst>
            <c:ext xmlns:c16="http://schemas.microsoft.com/office/drawing/2014/chart" uri="{C3380CC4-5D6E-409C-BE32-E72D297353CC}">
              <c16:uniqueId val="{00000000-4357-4F73-AB5C-32D3D765B900}"/>
            </c:ext>
          </c:extLst>
        </c:ser>
        <c:dLbls>
          <c:showLegendKey val="0"/>
          <c:showVal val="0"/>
          <c:showCatName val="0"/>
          <c:showSerName val="0"/>
          <c:showPercent val="0"/>
          <c:showBubbleSize val="0"/>
        </c:dLbls>
        <c:axId val="814383200"/>
        <c:axId val="814384832"/>
      </c:scatterChart>
      <c:valAx>
        <c:axId val="814383200"/>
        <c:scaling>
          <c:orientation val="minMax"/>
          <c:max val="250"/>
          <c:min val="20"/>
        </c:scaling>
        <c:delete val="0"/>
        <c:axPos val="b"/>
        <c:title>
          <c:tx>
            <c:rich>
              <a:bodyPr/>
              <a:lstStyle/>
              <a:p>
                <a:pPr>
                  <a:defRPr sz="1100"/>
                </a:pPr>
                <a:endParaRPr lang="pt-BR" sz="1100" dirty="0"/>
              </a:p>
            </c:rich>
          </c:tx>
          <c:overlay val="0"/>
        </c:title>
        <c:numFmt formatCode="General" sourceLinked="1"/>
        <c:majorTickMark val="out"/>
        <c:minorTickMark val="none"/>
        <c:tickLblPos val="nextTo"/>
        <c:txPr>
          <a:bodyPr/>
          <a:lstStyle/>
          <a:p>
            <a:pPr>
              <a:defRPr sz="1400"/>
            </a:pPr>
            <a:endParaRPr lang="pt-BR"/>
          </a:p>
        </c:txPr>
        <c:crossAx val="814384832"/>
        <c:crosses val="autoZero"/>
        <c:crossBetween val="midCat"/>
        <c:majorUnit val="50"/>
      </c:valAx>
      <c:valAx>
        <c:axId val="814384832"/>
        <c:scaling>
          <c:orientation val="minMax"/>
          <c:min val="4"/>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1400"/>
            </a:pPr>
            <a:endParaRPr lang="pt-BR"/>
          </a:p>
        </c:txPr>
        <c:crossAx val="814383200"/>
        <c:crosses val="autoZero"/>
        <c:crossBetween val="midCat"/>
      </c:valAx>
    </c:plotArea>
    <c:plotVisOnly val="1"/>
    <c:dispBlanksAs val="gap"/>
    <c:showDLblsOverMax val="0"/>
  </c:chart>
  <c:txPr>
    <a:bodyPr/>
    <a:lstStyle/>
    <a:p>
      <a:pPr>
        <a:defRPr sz="1800"/>
      </a:pPr>
      <a:endParaRPr lang="pt-B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Valores Y</c:v>
                </c:pt>
              </c:strCache>
            </c:strRef>
          </c:tx>
          <c:spPr>
            <a:solidFill>
              <a:srgbClr val="3A357F"/>
            </a:solidFill>
            <a:ln w="28575">
              <a:noFill/>
            </a:ln>
          </c:spPr>
          <c:invertIfNegative val="0"/>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Plan1!$B$2:$B$41</c:f>
              <c:numCache>
                <c:formatCode>General</c:formatCode>
                <c:ptCount val="40"/>
                <c:pt idx="2">
                  <c:v>5</c:v>
                </c:pt>
                <c:pt idx="3">
                  <c:v>18</c:v>
                </c:pt>
                <c:pt idx="4">
                  <c:v>48</c:v>
                </c:pt>
                <c:pt idx="5">
                  <c:v>80</c:v>
                </c:pt>
                <c:pt idx="6">
                  <c:v>57</c:v>
                </c:pt>
                <c:pt idx="7">
                  <c:v>22</c:v>
                </c:pt>
                <c:pt idx="8">
                  <c:v>13</c:v>
                </c:pt>
                <c:pt idx="9">
                  <c:v>7</c:v>
                </c:pt>
                <c:pt idx="10">
                  <c:v>10</c:v>
                </c:pt>
                <c:pt idx="11">
                  <c:v>150</c:v>
                </c:pt>
                <c:pt idx="12">
                  <c:v>68</c:v>
                </c:pt>
                <c:pt idx="13">
                  <c:v>4</c:v>
                </c:pt>
                <c:pt idx="14">
                  <c:v>0</c:v>
                </c:pt>
                <c:pt idx="18">
                  <c:v>3</c:v>
                </c:pt>
                <c:pt idx="20">
                  <c:v>2</c:v>
                </c:pt>
                <c:pt idx="28">
                  <c:v>1</c:v>
                </c:pt>
                <c:pt idx="34">
                  <c:v>1</c:v>
                </c:pt>
                <c:pt idx="37">
                  <c:v>1</c:v>
                </c:pt>
                <c:pt idx="38">
                  <c:v>3</c:v>
                </c:pt>
              </c:numCache>
            </c:numRef>
          </c:val>
          <c:extLst>
            <c:ext xmlns:c16="http://schemas.microsoft.com/office/drawing/2014/chart" uri="{C3380CC4-5D6E-409C-BE32-E72D297353CC}">
              <c16:uniqueId val="{00000000-BE02-4A23-8F82-E51DE1A1123F}"/>
            </c:ext>
          </c:extLst>
        </c:ser>
        <c:dLbls>
          <c:showLegendKey val="0"/>
          <c:showVal val="0"/>
          <c:showCatName val="0"/>
          <c:showSerName val="0"/>
          <c:showPercent val="0"/>
          <c:showBubbleSize val="0"/>
        </c:dLbls>
        <c:gapWidth val="30"/>
        <c:axId val="814387552"/>
        <c:axId val="814376128"/>
      </c:barChart>
      <c:catAx>
        <c:axId val="814387552"/>
        <c:scaling>
          <c:orientation val="minMax"/>
        </c:scaling>
        <c:delete val="0"/>
        <c:axPos val="b"/>
        <c:numFmt formatCode="General" sourceLinked="1"/>
        <c:majorTickMark val="out"/>
        <c:minorTickMark val="none"/>
        <c:tickLblPos val="nextTo"/>
        <c:crossAx val="814376128"/>
        <c:crosses val="autoZero"/>
        <c:auto val="1"/>
        <c:lblAlgn val="ctr"/>
        <c:lblOffset val="100"/>
        <c:noMultiLvlLbl val="0"/>
      </c:catAx>
      <c:valAx>
        <c:axId val="814376128"/>
        <c:scaling>
          <c:orientation val="minMax"/>
        </c:scaling>
        <c:delete val="0"/>
        <c:axPos val="l"/>
        <c:majorGridlines>
          <c:spPr>
            <a:ln>
              <a:solidFill>
                <a:schemeClr val="bg1">
                  <a:lumMod val="75000"/>
                </a:schemeClr>
              </a:solidFill>
              <a:prstDash val="dash"/>
            </a:ln>
          </c:spPr>
        </c:majorGridlines>
        <c:numFmt formatCode="General" sourceLinked="1"/>
        <c:majorTickMark val="out"/>
        <c:minorTickMark val="none"/>
        <c:tickLblPos val="nextTo"/>
        <c:crossAx val="814387552"/>
        <c:crosses val="autoZero"/>
        <c:crossBetween val="between"/>
        <c:majorUnit val="20"/>
      </c:valAx>
    </c:plotArea>
    <c:plotVisOnly val="1"/>
    <c:dispBlanksAs val="gap"/>
    <c:showDLblsOverMax val="0"/>
  </c:chart>
  <c:txPr>
    <a:bodyPr/>
    <a:lstStyle/>
    <a:p>
      <a:pPr>
        <a:defRPr sz="1000"/>
      </a:pPr>
      <a:endParaRPr lang="pt-B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Plan1!$C$1</c:f>
              <c:strCache>
                <c:ptCount val="1"/>
                <c:pt idx="0">
                  <c:v>Valores Y</c:v>
                </c:pt>
              </c:strCache>
            </c:strRef>
          </c:tx>
          <c:spPr>
            <a:solidFill>
              <a:srgbClr val="3A357F"/>
            </a:solidFill>
          </c:spPr>
          <c:invertIfNegative val="0"/>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Plan1!$C$2:$C$41</c:f>
              <c:numCache>
                <c:formatCode>General</c:formatCode>
                <c:ptCount val="40"/>
                <c:pt idx="4">
                  <c:v>5</c:v>
                </c:pt>
                <c:pt idx="6">
                  <c:v>5</c:v>
                </c:pt>
                <c:pt idx="7">
                  <c:v>5</c:v>
                </c:pt>
                <c:pt idx="9">
                  <c:v>7</c:v>
                </c:pt>
                <c:pt idx="10">
                  <c:v>6</c:v>
                </c:pt>
                <c:pt idx="11">
                  <c:v>10</c:v>
                </c:pt>
                <c:pt idx="12">
                  <c:v>18</c:v>
                </c:pt>
                <c:pt idx="13">
                  <c:v>5</c:v>
                </c:pt>
                <c:pt idx="14">
                  <c:v>22</c:v>
                </c:pt>
                <c:pt idx="15">
                  <c:v>4</c:v>
                </c:pt>
                <c:pt idx="20">
                  <c:v>10</c:v>
                </c:pt>
                <c:pt idx="21">
                  <c:v>7</c:v>
                </c:pt>
                <c:pt idx="22">
                  <c:v>12</c:v>
                </c:pt>
                <c:pt idx="23">
                  <c:v>8</c:v>
                </c:pt>
                <c:pt idx="24">
                  <c:v>65</c:v>
                </c:pt>
                <c:pt idx="25">
                  <c:v>5</c:v>
                </c:pt>
                <c:pt idx="26">
                  <c:v>90</c:v>
                </c:pt>
                <c:pt idx="27">
                  <c:v>10</c:v>
                </c:pt>
                <c:pt idx="28">
                  <c:v>95</c:v>
                </c:pt>
                <c:pt idx="29">
                  <c:v>15</c:v>
                </c:pt>
                <c:pt idx="30">
                  <c:v>245</c:v>
                </c:pt>
                <c:pt idx="31">
                  <c:v>15</c:v>
                </c:pt>
                <c:pt idx="32">
                  <c:v>120</c:v>
                </c:pt>
                <c:pt idx="33">
                  <c:v>10</c:v>
                </c:pt>
                <c:pt idx="34">
                  <c:v>60</c:v>
                </c:pt>
                <c:pt idx="35">
                  <c:v>0</c:v>
                </c:pt>
                <c:pt idx="36">
                  <c:v>40</c:v>
                </c:pt>
                <c:pt idx="37">
                  <c:v>0</c:v>
                </c:pt>
                <c:pt idx="38">
                  <c:v>45</c:v>
                </c:pt>
                <c:pt idx="39">
                  <c:v>0</c:v>
                </c:pt>
              </c:numCache>
            </c:numRef>
          </c:val>
          <c:extLst>
            <c:ext xmlns:c16="http://schemas.microsoft.com/office/drawing/2014/chart" uri="{C3380CC4-5D6E-409C-BE32-E72D297353CC}">
              <c16:uniqueId val="{00000000-A56B-4781-9BAD-00C833C6B87E}"/>
            </c:ext>
          </c:extLst>
        </c:ser>
        <c:dLbls>
          <c:showLegendKey val="0"/>
          <c:showVal val="0"/>
          <c:showCatName val="0"/>
          <c:showSerName val="0"/>
          <c:showPercent val="0"/>
          <c:showBubbleSize val="0"/>
        </c:dLbls>
        <c:gapWidth val="30"/>
        <c:axId val="814376672"/>
        <c:axId val="814378848"/>
      </c:barChart>
      <c:lineChart>
        <c:grouping val="stacked"/>
        <c:varyColors val="0"/>
        <c:ser>
          <c:idx val="0"/>
          <c:order val="0"/>
          <c:tx>
            <c:strRef>
              <c:f>Plan1!$B$1</c:f>
              <c:strCache>
                <c:ptCount val="1"/>
                <c:pt idx="0">
                  <c:v>Colunas1</c:v>
                </c:pt>
              </c:strCache>
            </c:strRef>
          </c:tx>
          <c:spPr>
            <a:ln w="15875">
              <a:solidFill>
                <a:schemeClr val="tx1">
                  <a:lumMod val="75000"/>
                  <a:lumOff val="25000"/>
                </a:schemeClr>
              </a:solidFill>
            </a:ln>
          </c:spPr>
          <c:marker>
            <c:symbol val="none"/>
          </c:marker>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Plan1!$B$2:$B$41</c:f>
              <c:numCache>
                <c:formatCode>General</c:formatCode>
                <c:ptCount val="40"/>
                <c:pt idx="2">
                  <c:v>3</c:v>
                </c:pt>
                <c:pt idx="3">
                  <c:v>5</c:v>
                </c:pt>
                <c:pt idx="4">
                  <c:v>12</c:v>
                </c:pt>
                <c:pt idx="5">
                  <c:v>40</c:v>
                </c:pt>
                <c:pt idx="6">
                  <c:v>30</c:v>
                </c:pt>
                <c:pt idx="7">
                  <c:v>5</c:v>
                </c:pt>
                <c:pt idx="8">
                  <c:v>2</c:v>
                </c:pt>
                <c:pt idx="9">
                  <c:v>1</c:v>
                </c:pt>
              </c:numCache>
            </c:numRef>
          </c:val>
          <c:smooth val="0"/>
          <c:extLst>
            <c:ext xmlns:c16="http://schemas.microsoft.com/office/drawing/2014/chart" uri="{C3380CC4-5D6E-409C-BE32-E72D297353CC}">
              <c16:uniqueId val="{00000001-A56B-4781-9BAD-00C833C6B87E}"/>
            </c:ext>
          </c:extLst>
        </c:ser>
        <c:dLbls>
          <c:showLegendKey val="0"/>
          <c:showVal val="0"/>
          <c:showCatName val="0"/>
          <c:showSerName val="0"/>
          <c:showPercent val="0"/>
          <c:showBubbleSize val="0"/>
        </c:dLbls>
        <c:marker val="1"/>
        <c:smooth val="0"/>
        <c:axId val="814376672"/>
        <c:axId val="814378848"/>
      </c:lineChart>
      <c:catAx>
        <c:axId val="814376672"/>
        <c:scaling>
          <c:orientation val="minMax"/>
        </c:scaling>
        <c:delete val="0"/>
        <c:axPos val="b"/>
        <c:numFmt formatCode="General" sourceLinked="1"/>
        <c:majorTickMark val="out"/>
        <c:minorTickMark val="none"/>
        <c:tickLblPos val="nextTo"/>
        <c:crossAx val="814378848"/>
        <c:crosses val="autoZero"/>
        <c:auto val="1"/>
        <c:lblAlgn val="ctr"/>
        <c:lblOffset val="100"/>
        <c:noMultiLvlLbl val="0"/>
      </c:catAx>
      <c:valAx>
        <c:axId val="814378848"/>
        <c:scaling>
          <c:orientation val="minMax"/>
        </c:scaling>
        <c:delete val="0"/>
        <c:axPos val="l"/>
        <c:majorGridlines>
          <c:spPr>
            <a:ln>
              <a:solidFill>
                <a:schemeClr val="bg1">
                  <a:lumMod val="75000"/>
                </a:schemeClr>
              </a:solidFill>
              <a:prstDash val="dash"/>
            </a:ln>
          </c:spPr>
        </c:majorGridlines>
        <c:numFmt formatCode="General" sourceLinked="1"/>
        <c:majorTickMark val="out"/>
        <c:minorTickMark val="none"/>
        <c:tickLblPos val="nextTo"/>
        <c:crossAx val="814376672"/>
        <c:crosses val="autoZero"/>
        <c:crossBetween val="between"/>
        <c:majorUnit val="50"/>
      </c:valAx>
    </c:plotArea>
    <c:plotVisOnly val="1"/>
    <c:dispBlanksAs val="gap"/>
    <c:showDLblsOverMax val="0"/>
  </c:chart>
  <c:txPr>
    <a:bodyPr/>
    <a:lstStyle/>
    <a:p>
      <a:pPr>
        <a:defRPr sz="1000"/>
      </a:pPr>
      <a:endParaRPr lang="pt-B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Valores Y</c:v>
                </c:pt>
              </c:strCache>
            </c:strRef>
          </c:tx>
          <c:spPr>
            <a:solidFill>
              <a:srgbClr val="3A357F"/>
            </a:solidFill>
            <a:ln w="28575">
              <a:noFill/>
            </a:ln>
          </c:spPr>
          <c:invertIfNegative val="0"/>
          <c:cat>
            <c:numRef>
              <c:f>Plan1!$A$2:$A$41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cat>
          <c:val>
            <c:numRef>
              <c:f>Plan1!$B$2:$B$41</c:f>
              <c:numCache>
                <c:formatCode>General</c:formatCode>
                <c:ptCount val="40"/>
                <c:pt idx="4">
                  <c:v>23</c:v>
                </c:pt>
                <c:pt idx="5">
                  <c:v>8</c:v>
                </c:pt>
                <c:pt idx="6">
                  <c:v>7</c:v>
                </c:pt>
                <c:pt idx="7">
                  <c:v>8</c:v>
                </c:pt>
                <c:pt idx="8">
                  <c:v>18</c:v>
                </c:pt>
                <c:pt idx="9">
                  <c:v>39</c:v>
                </c:pt>
                <c:pt idx="10">
                  <c:v>44</c:v>
                </c:pt>
                <c:pt idx="11">
                  <c:v>30</c:v>
                </c:pt>
                <c:pt idx="12">
                  <c:v>57</c:v>
                </c:pt>
                <c:pt idx="13">
                  <c:v>100</c:v>
                </c:pt>
                <c:pt idx="14">
                  <c:v>56</c:v>
                </c:pt>
                <c:pt idx="15">
                  <c:v>7</c:v>
                </c:pt>
                <c:pt idx="16">
                  <c:v>4</c:v>
                </c:pt>
                <c:pt idx="20">
                  <c:v>8</c:v>
                </c:pt>
                <c:pt idx="21">
                  <c:v>12</c:v>
                </c:pt>
                <c:pt idx="22">
                  <c:v>18</c:v>
                </c:pt>
                <c:pt idx="23">
                  <c:v>3</c:v>
                </c:pt>
                <c:pt idx="24">
                  <c:v>38</c:v>
                </c:pt>
                <c:pt idx="25">
                  <c:v>5</c:v>
                </c:pt>
                <c:pt idx="26">
                  <c:v>39</c:v>
                </c:pt>
                <c:pt idx="27">
                  <c:v>7</c:v>
                </c:pt>
                <c:pt idx="28">
                  <c:v>90</c:v>
                </c:pt>
                <c:pt idx="29">
                  <c:v>8</c:v>
                </c:pt>
                <c:pt idx="30">
                  <c:v>162</c:v>
                </c:pt>
                <c:pt idx="31">
                  <c:v>6</c:v>
                </c:pt>
                <c:pt idx="32">
                  <c:v>40</c:v>
                </c:pt>
                <c:pt idx="33">
                  <c:v>3</c:v>
                </c:pt>
              </c:numCache>
            </c:numRef>
          </c:val>
          <c:extLst>
            <c:ext xmlns:c16="http://schemas.microsoft.com/office/drawing/2014/chart" uri="{C3380CC4-5D6E-409C-BE32-E72D297353CC}">
              <c16:uniqueId val="{00000000-B6E3-44AB-A5DD-09847251787A}"/>
            </c:ext>
          </c:extLst>
        </c:ser>
        <c:dLbls>
          <c:showLegendKey val="0"/>
          <c:showVal val="0"/>
          <c:showCatName val="0"/>
          <c:showSerName val="0"/>
          <c:showPercent val="0"/>
          <c:showBubbleSize val="0"/>
        </c:dLbls>
        <c:gapWidth val="30"/>
        <c:axId val="846119488"/>
        <c:axId val="846103712"/>
      </c:barChart>
      <c:catAx>
        <c:axId val="846119488"/>
        <c:scaling>
          <c:orientation val="minMax"/>
        </c:scaling>
        <c:delete val="0"/>
        <c:axPos val="b"/>
        <c:numFmt formatCode="General" sourceLinked="1"/>
        <c:majorTickMark val="out"/>
        <c:minorTickMark val="none"/>
        <c:tickLblPos val="nextTo"/>
        <c:crossAx val="846103712"/>
        <c:crosses val="autoZero"/>
        <c:auto val="1"/>
        <c:lblAlgn val="ctr"/>
        <c:lblOffset val="100"/>
        <c:noMultiLvlLbl val="0"/>
      </c:catAx>
      <c:valAx>
        <c:axId val="846103712"/>
        <c:scaling>
          <c:orientation val="minMax"/>
        </c:scaling>
        <c:delete val="0"/>
        <c:axPos val="l"/>
        <c:majorGridlines>
          <c:spPr>
            <a:ln>
              <a:solidFill>
                <a:schemeClr val="bg1">
                  <a:lumMod val="75000"/>
                </a:schemeClr>
              </a:solidFill>
              <a:prstDash val="dash"/>
            </a:ln>
          </c:spPr>
        </c:majorGridlines>
        <c:numFmt formatCode="General" sourceLinked="1"/>
        <c:majorTickMark val="out"/>
        <c:minorTickMark val="none"/>
        <c:tickLblPos val="nextTo"/>
        <c:crossAx val="846119488"/>
        <c:crosses val="autoZero"/>
        <c:crossBetween val="between"/>
        <c:majorUnit val="20"/>
      </c:valAx>
    </c:plotArea>
    <c:plotVisOnly val="1"/>
    <c:dispBlanksAs val="gap"/>
    <c:showDLblsOverMax val="0"/>
  </c:chart>
  <c:txPr>
    <a:bodyPr/>
    <a:lstStyle/>
    <a:p>
      <a:pPr>
        <a:defRPr sz="1000"/>
      </a:pPr>
      <a:endParaRPr lang="pt-B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Plan1!$B$1</c:f>
              <c:strCache>
                <c:ptCount val="1"/>
                <c:pt idx="0">
                  <c:v>Porte(TEUS)</c:v>
                </c:pt>
              </c:strCache>
            </c:strRef>
          </c:tx>
          <c:spPr>
            <a:ln w="53975">
              <a:solidFill>
                <a:schemeClr val="accent3">
                  <a:lumMod val="50000"/>
                </a:schemeClr>
              </a:solidFill>
            </a:ln>
          </c:spPr>
          <c:marker>
            <c:spPr>
              <a:ln>
                <a:solidFill>
                  <a:schemeClr val="accent3">
                    <a:lumMod val="50000"/>
                  </a:schemeClr>
                </a:solidFill>
              </a:ln>
            </c:spPr>
          </c:marker>
          <c:xVal>
            <c:numRef>
              <c:f>Plan1!$A$2:$A$8</c:f>
              <c:numCache>
                <c:formatCode>General</c:formatCode>
                <c:ptCount val="7"/>
                <c:pt idx="0">
                  <c:v>1965</c:v>
                </c:pt>
                <c:pt idx="1">
                  <c:v>1975</c:v>
                </c:pt>
                <c:pt idx="2">
                  <c:v>1985</c:v>
                </c:pt>
                <c:pt idx="3">
                  <c:v>1993</c:v>
                </c:pt>
                <c:pt idx="4">
                  <c:v>2003</c:v>
                </c:pt>
                <c:pt idx="5">
                  <c:v>2006</c:v>
                </c:pt>
                <c:pt idx="6">
                  <c:v>2013</c:v>
                </c:pt>
              </c:numCache>
            </c:numRef>
          </c:xVal>
          <c:yVal>
            <c:numRef>
              <c:f>Plan1!$B$2:$B$8</c:f>
              <c:numCache>
                <c:formatCode>General</c:formatCode>
                <c:ptCount val="7"/>
                <c:pt idx="0">
                  <c:v>1700</c:v>
                </c:pt>
                <c:pt idx="1">
                  <c:v>2305</c:v>
                </c:pt>
                <c:pt idx="2">
                  <c:v>3220</c:v>
                </c:pt>
                <c:pt idx="3">
                  <c:v>4848</c:v>
                </c:pt>
                <c:pt idx="4">
                  <c:v>8600</c:v>
                </c:pt>
                <c:pt idx="5">
                  <c:v>15000</c:v>
                </c:pt>
                <c:pt idx="6">
                  <c:v>18000</c:v>
                </c:pt>
              </c:numCache>
            </c:numRef>
          </c:yVal>
          <c:smooth val="1"/>
          <c:extLst>
            <c:ext xmlns:c16="http://schemas.microsoft.com/office/drawing/2014/chart" uri="{C3380CC4-5D6E-409C-BE32-E72D297353CC}">
              <c16:uniqueId val="{00000000-C4FE-45EE-8072-ECD29C7A0603}"/>
            </c:ext>
          </c:extLst>
        </c:ser>
        <c:dLbls>
          <c:showLegendKey val="0"/>
          <c:showVal val="0"/>
          <c:showCatName val="0"/>
          <c:showSerName val="0"/>
          <c:showPercent val="0"/>
          <c:showBubbleSize val="0"/>
        </c:dLbls>
        <c:axId val="846105344"/>
        <c:axId val="846096640"/>
      </c:scatterChart>
      <c:valAx>
        <c:axId val="846105344"/>
        <c:scaling>
          <c:orientation val="minMax"/>
        </c:scaling>
        <c:delete val="1"/>
        <c:axPos val="b"/>
        <c:numFmt formatCode="General" sourceLinked="1"/>
        <c:majorTickMark val="out"/>
        <c:minorTickMark val="none"/>
        <c:tickLblPos val="nextTo"/>
        <c:crossAx val="846096640"/>
        <c:crosses val="autoZero"/>
        <c:crossBetween val="midCat"/>
      </c:valAx>
      <c:valAx>
        <c:axId val="846096640"/>
        <c:scaling>
          <c:orientation val="minMax"/>
        </c:scaling>
        <c:delete val="0"/>
        <c:axPos val="l"/>
        <c:majorGridlines>
          <c:spPr>
            <a:ln>
              <a:solidFill>
                <a:schemeClr val="bg1">
                  <a:lumMod val="95000"/>
                </a:schemeClr>
              </a:solidFill>
            </a:ln>
          </c:spPr>
        </c:majorGridlines>
        <c:numFmt formatCode="General" sourceLinked="1"/>
        <c:majorTickMark val="out"/>
        <c:minorTickMark val="none"/>
        <c:tickLblPos val="nextTo"/>
        <c:txPr>
          <a:bodyPr/>
          <a:lstStyle/>
          <a:p>
            <a:pPr>
              <a:defRPr sz="1400"/>
            </a:pPr>
            <a:endParaRPr lang="pt-BR"/>
          </a:p>
        </c:txPr>
        <c:crossAx val="846105344"/>
        <c:crosses val="autoZero"/>
        <c:crossBetween val="midCat"/>
        <c:dispUnits>
          <c:builtInUnit val="thousands"/>
          <c:dispUnitsLbl>
            <c:tx>
              <c:rich>
                <a:bodyPr/>
                <a:lstStyle/>
                <a:p>
                  <a:pPr>
                    <a:defRPr sz="1400"/>
                  </a:pPr>
                  <a:r>
                    <a:rPr lang="pt-BR" sz="1400" dirty="0"/>
                    <a:t>Mil</a:t>
                  </a:r>
                  <a:r>
                    <a:rPr lang="pt-BR" sz="1400" baseline="0" dirty="0"/>
                    <a:t> TEUS</a:t>
                  </a:r>
                  <a:endParaRPr lang="pt-BR" sz="1400" dirty="0"/>
                </a:p>
              </c:rich>
            </c:tx>
          </c:dispUnitsLbl>
        </c:dispUnits>
      </c:valAx>
    </c:plotArea>
    <c:plotVisOnly val="1"/>
    <c:dispBlanksAs val="gap"/>
    <c:showDLblsOverMax val="0"/>
  </c:chart>
  <c:txPr>
    <a:bodyPr/>
    <a:lstStyle/>
    <a:p>
      <a:pPr>
        <a:defRPr sz="1800"/>
      </a:pPr>
      <a:endParaRPr lang="pt-B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Plan1!$B$1</c:f>
              <c:strCache>
                <c:ptCount val="1"/>
                <c:pt idx="0">
                  <c:v>Tempo</c:v>
                </c:pt>
              </c:strCache>
            </c:strRef>
          </c:tx>
          <c:spPr>
            <a:ln w="38100"/>
          </c:spPr>
          <c:marker>
            <c:spPr>
              <a:ln w="38100"/>
            </c:spPr>
          </c:marker>
          <c:xVal>
            <c:numRef>
              <c:f>Plan1!$A$2:$A$6</c:f>
              <c:numCache>
                <c:formatCode>General</c:formatCode>
                <c:ptCount val="5"/>
                <c:pt idx="0">
                  <c:v>2</c:v>
                </c:pt>
                <c:pt idx="1">
                  <c:v>6</c:v>
                </c:pt>
                <c:pt idx="2">
                  <c:v>9</c:v>
                </c:pt>
                <c:pt idx="3">
                  <c:v>12</c:v>
                </c:pt>
                <c:pt idx="4">
                  <c:v>33</c:v>
                </c:pt>
              </c:numCache>
            </c:numRef>
          </c:xVal>
          <c:yVal>
            <c:numRef>
              <c:f>Plan1!$B$2:$B$6</c:f>
              <c:numCache>
                <c:formatCode>General</c:formatCode>
                <c:ptCount val="5"/>
                <c:pt idx="0">
                  <c:v>453.0625</c:v>
                </c:pt>
                <c:pt idx="1">
                  <c:v>151.02083333333334</c:v>
                </c:pt>
                <c:pt idx="2">
                  <c:v>100.68055555555556</c:v>
                </c:pt>
                <c:pt idx="3">
                  <c:v>75.510416666666671</c:v>
                </c:pt>
                <c:pt idx="4">
                  <c:v>27.458333333333332</c:v>
                </c:pt>
              </c:numCache>
            </c:numRef>
          </c:yVal>
          <c:smooth val="1"/>
          <c:extLst>
            <c:ext xmlns:c16="http://schemas.microsoft.com/office/drawing/2014/chart" uri="{C3380CC4-5D6E-409C-BE32-E72D297353CC}">
              <c16:uniqueId val="{00000000-EBD0-4EDF-A100-3F58CD1BCA15}"/>
            </c:ext>
          </c:extLst>
        </c:ser>
        <c:dLbls>
          <c:showLegendKey val="0"/>
          <c:showVal val="0"/>
          <c:showCatName val="0"/>
          <c:showSerName val="0"/>
          <c:showPercent val="0"/>
          <c:showBubbleSize val="0"/>
        </c:dLbls>
        <c:axId val="846109696"/>
        <c:axId val="846094464"/>
      </c:scatterChart>
      <c:valAx>
        <c:axId val="846109696"/>
        <c:scaling>
          <c:orientation val="minMax"/>
        </c:scaling>
        <c:delete val="0"/>
        <c:axPos val="b"/>
        <c:numFmt formatCode="General" sourceLinked="1"/>
        <c:majorTickMark val="out"/>
        <c:minorTickMark val="none"/>
        <c:tickLblPos val="nextTo"/>
        <c:crossAx val="846094464"/>
        <c:crosses val="autoZero"/>
        <c:crossBetween val="midCat"/>
      </c:valAx>
      <c:valAx>
        <c:axId val="846094464"/>
        <c:scaling>
          <c:orientation val="minMax"/>
        </c:scaling>
        <c:delete val="0"/>
        <c:axPos val="l"/>
        <c:numFmt formatCode="General" sourceLinked="1"/>
        <c:majorTickMark val="out"/>
        <c:minorTickMark val="none"/>
        <c:tickLblPos val="nextTo"/>
        <c:crossAx val="846109696"/>
        <c:crosses val="autoZero"/>
        <c:crossBetween val="midCat"/>
      </c:valAx>
    </c:plotArea>
    <c:plotVisOnly val="1"/>
    <c:dispBlanksAs val="gap"/>
    <c:showDLblsOverMax val="0"/>
  </c:chart>
  <c:txPr>
    <a:bodyPr/>
    <a:lstStyle/>
    <a:p>
      <a:pPr>
        <a:defRPr sz="1800"/>
      </a:pPr>
      <a:endParaRPr lang="pt-B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34676994953775"/>
          <c:y val="3.6515423383493582E-2"/>
          <c:w val="0.77729521281261149"/>
          <c:h val="0.68576730886085002"/>
        </c:manualLayout>
      </c:layout>
      <c:areaChart>
        <c:grouping val="stacked"/>
        <c:varyColors val="0"/>
        <c:ser>
          <c:idx val="0"/>
          <c:order val="0"/>
          <c:tx>
            <c:strRef>
              <c:f>Plan1!$B$1</c:f>
              <c:strCache>
                <c:ptCount val="1"/>
                <c:pt idx="0">
                  <c:v>Hire</c:v>
                </c:pt>
              </c:strCache>
            </c:strRef>
          </c:tx>
          <c:cat>
            <c:numRef>
              <c:f>Plan1!$A$2:$A$13</c:f>
              <c:numCache>
                <c:formatCode>General</c:formatCode>
                <c:ptCount val="12"/>
                <c:pt idx="0">
                  <c:v>5</c:v>
                </c:pt>
                <c:pt idx="1">
                  <c:v>6</c:v>
                </c:pt>
                <c:pt idx="2">
                  <c:v>7</c:v>
                </c:pt>
                <c:pt idx="3">
                  <c:v>8</c:v>
                </c:pt>
                <c:pt idx="4">
                  <c:v>9</c:v>
                </c:pt>
                <c:pt idx="5">
                  <c:v>10</c:v>
                </c:pt>
                <c:pt idx="6">
                  <c:v>11</c:v>
                </c:pt>
                <c:pt idx="7">
                  <c:v>12</c:v>
                </c:pt>
                <c:pt idx="8">
                  <c:v>13</c:v>
                </c:pt>
                <c:pt idx="9">
                  <c:v>14</c:v>
                </c:pt>
                <c:pt idx="10">
                  <c:v>15</c:v>
                </c:pt>
                <c:pt idx="11">
                  <c:v>16</c:v>
                </c:pt>
              </c:numCache>
            </c:numRef>
          </c:cat>
          <c:val>
            <c:numRef>
              <c:f>Plan1!$B$2:$B$13</c:f>
              <c:numCache>
                <c:formatCode>General</c:formatCode>
                <c:ptCount val="12"/>
                <c:pt idx="0">
                  <c:v>1.100020784956937</c:v>
                </c:pt>
                <c:pt idx="1">
                  <c:v>0.93525401713975687</c:v>
                </c:pt>
                <c:pt idx="2">
                  <c:v>0.81535537686220161</c:v>
                </c:pt>
                <c:pt idx="3">
                  <c:v>0.72399256572302861</c:v>
                </c:pt>
                <c:pt idx="4">
                  <c:v>0.65194110119812931</c:v>
                </c:pt>
                <c:pt idx="5">
                  <c:v>0.59358674593364524</c:v>
                </c:pt>
                <c:pt idx="6">
                  <c:v>0.54531156122805069</c:v>
                </c:pt>
                <c:pt idx="7">
                  <c:v>0.50467627180071062</c:v>
                </c:pt>
                <c:pt idx="8">
                  <c:v>0.46997484309835513</c:v>
                </c:pt>
                <c:pt idx="9">
                  <c:v>0.43997727274769827</c:v>
                </c:pt>
                <c:pt idx="10">
                  <c:v>0.41377378734398668</c:v>
                </c:pt>
                <c:pt idx="11">
                  <c:v>0.39067660997378983</c:v>
                </c:pt>
              </c:numCache>
            </c:numRef>
          </c:val>
          <c:extLst>
            <c:ext xmlns:c16="http://schemas.microsoft.com/office/drawing/2014/chart" uri="{C3380CC4-5D6E-409C-BE32-E72D297353CC}">
              <c16:uniqueId val="{00000000-359A-4C34-B2E5-D2F0E5B65E94}"/>
            </c:ext>
          </c:extLst>
        </c:ser>
        <c:ser>
          <c:idx val="1"/>
          <c:order val="1"/>
          <c:tx>
            <c:strRef>
              <c:f>Plan1!$C$1</c:f>
              <c:strCache>
                <c:ptCount val="1"/>
                <c:pt idx="0">
                  <c:v>Bunker</c:v>
                </c:pt>
              </c:strCache>
            </c:strRef>
          </c:tx>
          <c:spPr>
            <a:solidFill>
              <a:schemeClr val="accent4"/>
            </a:solidFill>
          </c:spPr>
          <c:cat>
            <c:numRef>
              <c:f>Plan1!$A$2:$A$13</c:f>
              <c:numCache>
                <c:formatCode>General</c:formatCode>
                <c:ptCount val="12"/>
                <c:pt idx="0">
                  <c:v>5</c:v>
                </c:pt>
                <c:pt idx="1">
                  <c:v>6</c:v>
                </c:pt>
                <c:pt idx="2">
                  <c:v>7</c:v>
                </c:pt>
                <c:pt idx="3">
                  <c:v>8</c:v>
                </c:pt>
                <c:pt idx="4">
                  <c:v>9</c:v>
                </c:pt>
                <c:pt idx="5">
                  <c:v>10</c:v>
                </c:pt>
                <c:pt idx="6">
                  <c:v>11</c:v>
                </c:pt>
                <c:pt idx="7">
                  <c:v>12</c:v>
                </c:pt>
                <c:pt idx="8">
                  <c:v>13</c:v>
                </c:pt>
                <c:pt idx="9">
                  <c:v>14</c:v>
                </c:pt>
                <c:pt idx="10">
                  <c:v>15</c:v>
                </c:pt>
                <c:pt idx="11">
                  <c:v>16</c:v>
                </c:pt>
              </c:numCache>
            </c:numRef>
          </c:cat>
          <c:val>
            <c:numRef>
              <c:f>Plan1!$C$2:$C$13</c:f>
              <c:numCache>
                <c:formatCode>General</c:formatCode>
                <c:ptCount val="12"/>
                <c:pt idx="0">
                  <c:v>0.3376792150430632</c:v>
                </c:pt>
                <c:pt idx="1">
                  <c:v>0.3676459828602433</c:v>
                </c:pt>
                <c:pt idx="2">
                  <c:v>0.38194462313779842</c:v>
                </c:pt>
                <c:pt idx="3">
                  <c:v>0.39690743427697162</c:v>
                </c:pt>
                <c:pt idx="4">
                  <c:v>0.42175889880187101</c:v>
                </c:pt>
                <c:pt idx="5">
                  <c:v>0.46211325406635506</c:v>
                </c:pt>
                <c:pt idx="6">
                  <c:v>0.52158843877194927</c:v>
                </c:pt>
                <c:pt idx="7">
                  <c:v>0.60262372819928933</c:v>
                </c:pt>
                <c:pt idx="8">
                  <c:v>0.70692515690164515</c:v>
                </c:pt>
                <c:pt idx="9">
                  <c:v>0.83572272725230179</c:v>
                </c:pt>
                <c:pt idx="10">
                  <c:v>0.98992621265601355</c:v>
                </c:pt>
                <c:pt idx="11">
                  <c:v>1.1702233900262105</c:v>
                </c:pt>
              </c:numCache>
            </c:numRef>
          </c:val>
          <c:extLst>
            <c:ext xmlns:c16="http://schemas.microsoft.com/office/drawing/2014/chart" uri="{C3380CC4-5D6E-409C-BE32-E72D297353CC}">
              <c16:uniqueId val="{00000001-359A-4C34-B2E5-D2F0E5B65E94}"/>
            </c:ext>
          </c:extLst>
        </c:ser>
        <c:dLbls>
          <c:showLegendKey val="0"/>
          <c:showVal val="0"/>
          <c:showCatName val="0"/>
          <c:showSerName val="0"/>
          <c:showPercent val="0"/>
          <c:showBubbleSize val="0"/>
        </c:dLbls>
        <c:axId val="846102080"/>
        <c:axId val="846104800"/>
      </c:areaChart>
      <c:catAx>
        <c:axId val="846102080"/>
        <c:scaling>
          <c:orientation val="minMax"/>
        </c:scaling>
        <c:delete val="0"/>
        <c:axPos val="b"/>
        <c:title>
          <c:tx>
            <c:rich>
              <a:bodyPr/>
              <a:lstStyle/>
              <a:p>
                <a:pPr>
                  <a:defRPr/>
                </a:pPr>
                <a:r>
                  <a:rPr lang="pt-BR"/>
                  <a:t>Velocidade (nós)</a:t>
                </a:r>
              </a:p>
            </c:rich>
          </c:tx>
          <c:overlay val="0"/>
        </c:title>
        <c:numFmt formatCode="General" sourceLinked="1"/>
        <c:majorTickMark val="out"/>
        <c:minorTickMark val="none"/>
        <c:tickLblPos val="nextTo"/>
        <c:crossAx val="846104800"/>
        <c:crosses val="autoZero"/>
        <c:auto val="1"/>
        <c:lblAlgn val="ctr"/>
        <c:lblOffset val="100"/>
        <c:noMultiLvlLbl val="0"/>
      </c:catAx>
      <c:valAx>
        <c:axId val="846104800"/>
        <c:scaling>
          <c:orientation val="minMax"/>
          <c:max val="2"/>
        </c:scaling>
        <c:delete val="0"/>
        <c:axPos val="l"/>
        <c:majorGridlines>
          <c:spPr>
            <a:ln>
              <a:solidFill>
                <a:schemeClr val="bg2"/>
              </a:solidFill>
            </a:ln>
          </c:spPr>
        </c:majorGridlines>
        <c:title>
          <c:tx>
            <c:rich>
              <a:bodyPr rot="-5400000" vert="horz"/>
              <a:lstStyle/>
              <a:p>
                <a:pPr>
                  <a:defRPr/>
                </a:pPr>
                <a:r>
                  <a:rPr lang="pt-BR" dirty="0"/>
                  <a:t>Custo Total de operação  [M US$]</a:t>
                </a:r>
              </a:p>
            </c:rich>
          </c:tx>
          <c:layout>
            <c:manualLayout>
              <c:xMode val="edge"/>
              <c:yMode val="edge"/>
              <c:x val="0"/>
              <c:y val="4.0460409521433913E-2"/>
            </c:manualLayout>
          </c:layout>
          <c:overlay val="0"/>
        </c:title>
        <c:numFmt formatCode="#,##0.0" sourceLinked="0"/>
        <c:majorTickMark val="out"/>
        <c:minorTickMark val="none"/>
        <c:tickLblPos val="nextTo"/>
        <c:crossAx val="846102080"/>
        <c:crosses val="autoZero"/>
        <c:crossBetween val="midCat"/>
      </c:valAx>
    </c:plotArea>
    <c:legend>
      <c:legendPos val="t"/>
      <c:layout>
        <c:manualLayout>
          <c:xMode val="edge"/>
          <c:yMode val="edge"/>
          <c:x val="0.39786221669814475"/>
          <c:y val="5.5230753030003223E-2"/>
          <c:w val="0.29686927146983666"/>
          <c:h val="9.3482864332706583E-2"/>
        </c:manualLayout>
      </c:layout>
      <c:overlay val="0"/>
    </c:legend>
    <c:plotVisOnly val="1"/>
    <c:dispBlanksAs val="zero"/>
    <c:showDLblsOverMax val="0"/>
  </c:chart>
  <c:txPr>
    <a:bodyPr/>
    <a:lstStyle/>
    <a:p>
      <a:pPr>
        <a:defRPr sz="1600"/>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pt-BR" sz="1200" b="1" i="0" baseline="0" dirty="0">
                <a:effectLst/>
              </a:rPr>
              <a:t>Participação do comércio internacional no PIB mundial¹</a:t>
            </a:r>
            <a:endParaRPr lang="pt-BR" sz="1200" b="1" dirty="0">
              <a:effectLst/>
            </a:endParaRPr>
          </a:p>
        </c:rich>
      </c:tx>
      <c:layout>
        <c:manualLayout>
          <c:xMode val="edge"/>
          <c:yMode val="edge"/>
          <c:x val="0.17742482922533706"/>
          <c:y val="3.4183168624965218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0.12506219702993152"/>
          <c:y val="0.20014648968129242"/>
          <c:w val="0.7215722758827664"/>
          <c:h val="0.56589838934916137"/>
        </c:manualLayout>
      </c:layout>
      <c:lineChart>
        <c:grouping val="standard"/>
        <c:varyColors val="0"/>
        <c:ser>
          <c:idx val="1"/>
          <c:order val="0"/>
          <c:tx>
            <c:strRef>
              <c:f>Planilha1!$A$3</c:f>
              <c:strCache>
                <c:ptCount val="1"/>
                <c:pt idx="0">
                  <c:v>China</c:v>
                </c:pt>
              </c:strCache>
            </c:strRef>
          </c:tx>
          <c:spPr>
            <a:ln w="28575" cap="rnd">
              <a:solidFill>
                <a:schemeClr val="accent3"/>
              </a:solidFill>
              <a:round/>
            </a:ln>
            <a:effectLst/>
          </c:spPr>
          <c:marker>
            <c:symbol val="none"/>
          </c:marker>
          <c:cat>
            <c:strRef>
              <c:f>Planilha1!$B$1:$AP$1</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Planilha1!$B$3:$AP$3</c:f>
              <c:numCache>
                <c:formatCode>_(* #,##0_);_(* \(#,##0\);_(* "-"??_);_(@_)</c:formatCode>
                <c:ptCount val="41"/>
                <c:pt idx="0">
                  <c:v>12.424848527654724</c:v>
                </c:pt>
                <c:pt idx="1">
                  <c:v>14.897181979976127</c:v>
                </c:pt>
                <c:pt idx="2">
                  <c:v>19.692968305180944</c:v>
                </c:pt>
                <c:pt idx="3">
                  <c:v>17.921102711320781</c:v>
                </c:pt>
                <c:pt idx="4">
                  <c:v>19.032611739857831</c:v>
                </c:pt>
                <c:pt idx="5">
                  <c:v>20.71285501241546</c:v>
                </c:pt>
                <c:pt idx="6">
                  <c:v>19.881479953363744</c:v>
                </c:pt>
                <c:pt idx="7">
                  <c:v>24.857665077842015</c:v>
                </c:pt>
                <c:pt idx="8">
                  <c:v>30.064770592508243</c:v>
                </c:pt>
                <c:pt idx="9">
                  <c:v>25.105695204225441</c:v>
                </c:pt>
                <c:pt idx="10">
                  <c:v>24.273132108191774</c:v>
                </c:pt>
                <c:pt idx="11">
                  <c:v>25.949724103080644</c:v>
                </c:pt>
                <c:pt idx="12">
                  <c:v>30.145716453597661</c:v>
                </c:pt>
                <c:pt idx="13">
                  <c:v>36.056077868248096</c:v>
                </c:pt>
                <c:pt idx="14">
                  <c:v>35.769814987275886</c:v>
                </c:pt>
                <c:pt idx="15">
                  <c:v>34.274096027487715</c:v>
                </c:pt>
                <c:pt idx="16">
                  <c:v>33.814745467754378</c:v>
                </c:pt>
                <c:pt idx="17">
                  <c:v>34.533017358803129</c:v>
                </c:pt>
                <c:pt idx="18">
                  <c:v>32.424696269273653</c:v>
                </c:pt>
                <c:pt idx="19">
                  <c:v>33.524566731139167</c:v>
                </c:pt>
                <c:pt idx="20">
                  <c:v>39.410538788035922</c:v>
                </c:pt>
                <c:pt idx="21">
                  <c:v>38.5273592755252</c:v>
                </c:pt>
                <c:pt idx="22">
                  <c:v>42.747403634051132</c:v>
                </c:pt>
                <c:pt idx="23">
                  <c:v>51.803988000526459</c:v>
                </c:pt>
                <c:pt idx="24">
                  <c:v>59.505524224818416</c:v>
                </c:pt>
                <c:pt idx="25">
                  <c:v>62.207892865780181</c:v>
                </c:pt>
                <c:pt idx="26">
                  <c:v>64.478883904017451</c:v>
                </c:pt>
                <c:pt idx="27">
                  <c:v>62.193363476477501</c:v>
                </c:pt>
                <c:pt idx="28">
                  <c:v>57.61271534324186</c:v>
                </c:pt>
                <c:pt idx="29">
                  <c:v>45.18487037857674</c:v>
                </c:pt>
                <c:pt idx="30">
                  <c:v>50.717077662700341</c:v>
                </c:pt>
                <c:pt idx="31">
                  <c:v>50.740904586420868</c:v>
                </c:pt>
                <c:pt idx="32">
                  <c:v>48.267522367403323</c:v>
                </c:pt>
                <c:pt idx="33">
                  <c:v>46.744375577355299</c:v>
                </c:pt>
                <c:pt idx="34">
                  <c:v>44.905215954349622</c:v>
                </c:pt>
                <c:pt idx="35">
                  <c:v>39.464169335301811</c:v>
                </c:pt>
                <c:pt idx="36">
                  <c:v>36.89441501681096</c:v>
                </c:pt>
                <c:pt idx="37">
                  <c:v>37.632413240426303</c:v>
                </c:pt>
                <c:pt idx="38">
                  <c:v>37.565784102137364</c:v>
                </c:pt>
                <c:pt idx="39">
                  <c:v>35.890096117626975</c:v>
                </c:pt>
                <c:pt idx="40">
                  <c:v>34.506887858024058</c:v>
                </c:pt>
              </c:numCache>
            </c:numRef>
          </c:val>
          <c:smooth val="0"/>
          <c:extLst>
            <c:ext xmlns:c16="http://schemas.microsoft.com/office/drawing/2014/chart" uri="{C3380CC4-5D6E-409C-BE32-E72D297353CC}">
              <c16:uniqueId val="{00000001-B844-4102-9A4E-FE0B1CF22F7D}"/>
            </c:ext>
          </c:extLst>
        </c:ser>
        <c:ser>
          <c:idx val="2"/>
          <c:order val="1"/>
          <c:tx>
            <c:strRef>
              <c:f>Planilha1!$A$4</c:f>
              <c:strCache>
                <c:ptCount val="1"/>
                <c:pt idx="0">
                  <c:v>EU</c:v>
                </c:pt>
              </c:strCache>
            </c:strRef>
          </c:tx>
          <c:spPr>
            <a:ln w="28575" cap="rnd">
              <a:solidFill>
                <a:schemeClr val="accent5"/>
              </a:solidFill>
              <a:round/>
            </a:ln>
            <a:effectLst/>
          </c:spPr>
          <c:marker>
            <c:symbol val="none"/>
          </c:marker>
          <c:cat>
            <c:strRef>
              <c:f>Planilha1!$B$1:$AP$1</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Planilha1!$B$4:$AP$4</c:f>
              <c:numCache>
                <c:formatCode>_(* #,##0_);_(* \(#,##0\);_(* "-"??_);_(@_)</c:formatCode>
                <c:ptCount val="41"/>
                <c:pt idx="0">
                  <c:v>51.643848389558983</c:v>
                </c:pt>
                <c:pt idx="1">
                  <c:v>54.169737879805645</c:v>
                </c:pt>
                <c:pt idx="2">
                  <c:v>54.102307868423807</c:v>
                </c:pt>
                <c:pt idx="3">
                  <c:v>53.991173390370534</c:v>
                </c:pt>
                <c:pt idx="4">
                  <c:v>56.868704095054746</c:v>
                </c:pt>
                <c:pt idx="5">
                  <c:v>57.35515816267263</c:v>
                </c:pt>
                <c:pt idx="6">
                  <c:v>50.653063832181118</c:v>
                </c:pt>
                <c:pt idx="7">
                  <c:v>50.052369401247297</c:v>
                </c:pt>
                <c:pt idx="8">
                  <c:v>51.263632365134711</c:v>
                </c:pt>
                <c:pt idx="9">
                  <c:v>54.024954890272461</c:v>
                </c:pt>
                <c:pt idx="10">
                  <c:v>53.064353708399622</c:v>
                </c:pt>
                <c:pt idx="11">
                  <c:v>53.285797812070115</c:v>
                </c:pt>
                <c:pt idx="12">
                  <c:v>52.957503190382475</c:v>
                </c:pt>
                <c:pt idx="13">
                  <c:v>51.435858529522562</c:v>
                </c:pt>
                <c:pt idx="14">
                  <c:v>54.055709844111362</c:v>
                </c:pt>
                <c:pt idx="15">
                  <c:v>57.069737548968213</c:v>
                </c:pt>
                <c:pt idx="16">
                  <c:v>57.846260912525821</c:v>
                </c:pt>
                <c:pt idx="17">
                  <c:v>61.974492454021863</c:v>
                </c:pt>
                <c:pt idx="18">
                  <c:v>63.314091835842014</c:v>
                </c:pt>
                <c:pt idx="19">
                  <c:v>64.192202562212543</c:v>
                </c:pt>
                <c:pt idx="20">
                  <c:v>71.837831265781915</c:v>
                </c:pt>
                <c:pt idx="21">
                  <c:v>71.089999549957199</c:v>
                </c:pt>
                <c:pt idx="22">
                  <c:v>68.818902763681393</c:v>
                </c:pt>
                <c:pt idx="23">
                  <c:v>67.856387220556812</c:v>
                </c:pt>
                <c:pt idx="24">
                  <c:v>70.988949161627133</c:v>
                </c:pt>
                <c:pt idx="25">
                  <c:v>74.281158730604972</c:v>
                </c:pt>
                <c:pt idx="26">
                  <c:v>78.957362544983027</c:v>
                </c:pt>
                <c:pt idx="27">
                  <c:v>80.872731042976312</c:v>
                </c:pt>
                <c:pt idx="28">
                  <c:v>82.015602506176336</c:v>
                </c:pt>
                <c:pt idx="29">
                  <c:v>71.719857749563559</c:v>
                </c:pt>
                <c:pt idx="30">
                  <c:v>79.657439998469201</c:v>
                </c:pt>
                <c:pt idx="31">
                  <c:v>85.137211659522805</c:v>
                </c:pt>
                <c:pt idx="32">
                  <c:v>86.781916189549733</c:v>
                </c:pt>
                <c:pt idx="33">
                  <c:v>86.220339699661821</c:v>
                </c:pt>
                <c:pt idx="34">
                  <c:v>87.11400694159174</c:v>
                </c:pt>
                <c:pt idx="35">
                  <c:v>88.497021868590934</c:v>
                </c:pt>
                <c:pt idx="36">
                  <c:v>87.474109114993638</c:v>
                </c:pt>
                <c:pt idx="37">
                  <c:v>90.567965961366951</c:v>
                </c:pt>
                <c:pt idx="38">
                  <c:v>92.247337277019014</c:v>
                </c:pt>
                <c:pt idx="39">
                  <c:v>92.182142837667342</c:v>
                </c:pt>
                <c:pt idx="40">
                  <c:v>85.577027102721772</c:v>
                </c:pt>
              </c:numCache>
            </c:numRef>
          </c:val>
          <c:smooth val="0"/>
          <c:extLst>
            <c:ext xmlns:c16="http://schemas.microsoft.com/office/drawing/2014/chart" uri="{C3380CC4-5D6E-409C-BE32-E72D297353CC}">
              <c16:uniqueId val="{00000002-B844-4102-9A4E-FE0B1CF22F7D}"/>
            </c:ext>
          </c:extLst>
        </c:ser>
        <c:ser>
          <c:idx val="4"/>
          <c:order val="2"/>
          <c:tx>
            <c:strRef>
              <c:f>Planilha1!$A$6</c:f>
              <c:strCache>
                <c:ptCount val="1"/>
              </c:strCache>
            </c:strRef>
          </c:tx>
          <c:spPr>
            <a:ln w="28575" cap="rnd">
              <a:solidFill>
                <a:schemeClr val="accent5"/>
              </a:solidFill>
              <a:round/>
            </a:ln>
            <a:effectLst/>
          </c:spPr>
          <c:marker>
            <c:symbol val="none"/>
          </c:marker>
          <c:cat>
            <c:strRef>
              <c:f>Planilha1!$B$1:$AP$1</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Planilha1!$B$6:$AP$6</c:f>
              <c:numCache>
                <c:formatCode>General</c:formatCode>
                <c:ptCount val="41"/>
              </c:numCache>
            </c:numRef>
          </c:val>
          <c:smooth val="0"/>
          <c:extLst>
            <c:ext xmlns:c16="http://schemas.microsoft.com/office/drawing/2014/chart" uri="{C3380CC4-5D6E-409C-BE32-E72D297353CC}">
              <c16:uniqueId val="{00000004-B844-4102-9A4E-FE0B1CF22F7D}"/>
            </c:ext>
          </c:extLst>
        </c:ser>
        <c:ser>
          <c:idx val="5"/>
          <c:order val="3"/>
          <c:tx>
            <c:strRef>
              <c:f>Planilha1!$A$7</c:f>
              <c:strCache>
                <c:ptCount val="1"/>
                <c:pt idx="0">
                  <c:v>EUA</c:v>
                </c:pt>
              </c:strCache>
            </c:strRef>
          </c:tx>
          <c:spPr>
            <a:ln w="28575" cap="rnd">
              <a:solidFill>
                <a:schemeClr val="accent2"/>
              </a:solidFill>
              <a:round/>
            </a:ln>
            <a:effectLst/>
          </c:spPr>
          <c:marker>
            <c:symbol val="none"/>
          </c:marker>
          <c:cat>
            <c:strRef>
              <c:f>Planilha1!$B$1:$AP$1</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Planilha1!$B$7:$AP$7</c:f>
              <c:numCache>
                <c:formatCode>_(* #,##0_);_(* \(#,##0\);_(* "-"??_);_(@_)</c:formatCode>
                <c:ptCount val="41"/>
                <c:pt idx="0">
                  <c:v>20.109844689422594</c:v>
                </c:pt>
                <c:pt idx="1">
                  <c:v>19.425913170427194</c:v>
                </c:pt>
                <c:pt idx="2">
                  <c:v>17.536812280918443</c:v>
                </c:pt>
                <c:pt idx="3">
                  <c:v>16.665593480310331</c:v>
                </c:pt>
                <c:pt idx="4">
                  <c:v>17.522407422405266</c:v>
                </c:pt>
                <c:pt idx="5">
                  <c:v>16.603906126302988</c:v>
                </c:pt>
                <c:pt idx="6">
                  <c:v>16.897977151434254</c:v>
                </c:pt>
                <c:pt idx="7">
                  <c:v>17.973580984570201</c:v>
                </c:pt>
                <c:pt idx="8">
                  <c:v>19.070100705861503</c:v>
                </c:pt>
                <c:pt idx="9">
                  <c:v>19.415128386019521</c:v>
                </c:pt>
                <c:pt idx="10">
                  <c:v>19.815050584054315</c:v>
                </c:pt>
                <c:pt idx="11">
                  <c:v>19.786448124097433</c:v>
                </c:pt>
                <c:pt idx="12">
                  <c:v>19.950594502392288</c:v>
                </c:pt>
                <c:pt idx="13">
                  <c:v>20.044618701975153</c:v>
                </c:pt>
                <c:pt idx="14">
                  <c:v>21.055459161745276</c:v>
                </c:pt>
                <c:pt idx="15">
                  <c:v>22.453381649056794</c:v>
                </c:pt>
                <c:pt idx="16">
                  <c:v>22.687071990241197</c:v>
                </c:pt>
                <c:pt idx="17">
                  <c:v>23.428321091683859</c:v>
                </c:pt>
                <c:pt idx="18">
                  <c:v>22.825890952369342</c:v>
                </c:pt>
                <c:pt idx="19">
                  <c:v>23.314798988980471</c:v>
                </c:pt>
                <c:pt idx="20">
                  <c:v>25.099573644253859</c:v>
                </c:pt>
                <c:pt idx="21">
                  <c:v>22.967416556753399</c:v>
                </c:pt>
                <c:pt idx="22">
                  <c:v>22.271485647846866</c:v>
                </c:pt>
                <c:pt idx="23">
                  <c:v>22.623754805718754</c:v>
                </c:pt>
                <c:pt idx="24">
                  <c:v>24.454996210012155</c:v>
                </c:pt>
                <c:pt idx="25">
                  <c:v>25.643585624975096</c:v>
                </c:pt>
                <c:pt idx="26">
                  <c:v>26.977182986292288</c:v>
                </c:pt>
                <c:pt idx="27">
                  <c:v>28.055374028424207</c:v>
                </c:pt>
                <c:pt idx="28">
                  <c:v>29.983536662346378</c:v>
                </c:pt>
                <c:pt idx="29">
                  <c:v>24.809451284725572</c:v>
                </c:pt>
                <c:pt idx="30">
                  <c:v>28.32702150487841</c:v>
                </c:pt>
                <c:pt idx="31">
                  <c:v>30.955888007312794</c:v>
                </c:pt>
                <c:pt idx="32">
                  <c:v>30.789743392367463</c:v>
                </c:pt>
                <c:pt idx="33">
                  <c:v>30.106651188765319</c:v>
                </c:pt>
                <c:pt idx="34">
                  <c:v>30.038248581554083</c:v>
                </c:pt>
                <c:pt idx="35">
                  <c:v>27.763008844182185</c:v>
                </c:pt>
                <c:pt idx="36">
                  <c:v>26.516131932436515</c:v>
                </c:pt>
                <c:pt idx="37">
                  <c:v>27.157829675307799</c:v>
                </c:pt>
                <c:pt idx="38">
                  <c:v>27.475481316965112</c:v>
                </c:pt>
                <c:pt idx="39">
                  <c:v>26.294302792378367</c:v>
                </c:pt>
                <c:pt idx="40">
                  <c:v>23.376127462233388</c:v>
                </c:pt>
              </c:numCache>
            </c:numRef>
          </c:val>
          <c:smooth val="0"/>
          <c:extLst>
            <c:ext xmlns:c16="http://schemas.microsoft.com/office/drawing/2014/chart" uri="{C3380CC4-5D6E-409C-BE32-E72D297353CC}">
              <c16:uniqueId val="{00000005-B844-4102-9A4E-FE0B1CF22F7D}"/>
            </c:ext>
          </c:extLst>
        </c:ser>
        <c:ser>
          <c:idx val="6"/>
          <c:order val="4"/>
          <c:tx>
            <c:strRef>
              <c:f>Planilha1!$A$8</c:f>
              <c:strCache>
                <c:ptCount val="1"/>
                <c:pt idx="0">
                  <c:v>Mundo</c:v>
                </c:pt>
              </c:strCache>
            </c:strRef>
          </c:tx>
          <c:spPr>
            <a:ln w="38100" cap="rnd">
              <a:solidFill>
                <a:srgbClr val="0874C1"/>
              </a:solidFill>
              <a:round/>
            </a:ln>
            <a:effectLst/>
          </c:spPr>
          <c:marker>
            <c:symbol val="none"/>
          </c:marker>
          <c:cat>
            <c:strRef>
              <c:f>Planilha1!$B$1:$AP$1</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Planilha1!$B$8:$AP$8</c:f>
              <c:numCache>
                <c:formatCode>_(* #,##0_);_(* \(#,##0\);_(* "-"??_);_(@_)</c:formatCode>
                <c:ptCount val="41"/>
                <c:pt idx="0">
                  <c:v>37.138266170626238</c:v>
                </c:pt>
                <c:pt idx="1">
                  <c:v>37.413856462074037</c:v>
                </c:pt>
                <c:pt idx="2">
                  <c:v>36.740662081383419</c:v>
                </c:pt>
                <c:pt idx="3">
                  <c:v>35.903992027385449</c:v>
                </c:pt>
                <c:pt idx="4">
                  <c:v>37.172091512964364</c:v>
                </c:pt>
                <c:pt idx="5">
                  <c:v>36.705090407433708</c:v>
                </c:pt>
                <c:pt idx="6">
                  <c:v>34.278804099336192</c:v>
                </c:pt>
                <c:pt idx="7">
                  <c:v>35.602979143218128</c:v>
                </c:pt>
                <c:pt idx="8">
                  <c:v>37.444443200016629</c:v>
                </c:pt>
                <c:pt idx="9">
                  <c:v>37.939717634890584</c:v>
                </c:pt>
                <c:pt idx="10">
                  <c:v>37.907938690711141</c:v>
                </c:pt>
                <c:pt idx="11">
                  <c:v>37.832858813577651</c:v>
                </c:pt>
                <c:pt idx="12">
                  <c:v>40.740543165579346</c:v>
                </c:pt>
                <c:pt idx="13">
                  <c:v>40.235054975374496</c:v>
                </c:pt>
                <c:pt idx="14">
                  <c:v>41.073045738052727</c:v>
                </c:pt>
                <c:pt idx="15">
                  <c:v>43.165969714246224</c:v>
                </c:pt>
                <c:pt idx="16">
                  <c:v>43.302858295039393</c:v>
                </c:pt>
                <c:pt idx="17">
                  <c:v>45.200508248860203</c:v>
                </c:pt>
                <c:pt idx="18">
                  <c:v>45.603191583299392</c:v>
                </c:pt>
                <c:pt idx="19">
                  <c:v>46.045544277280086</c:v>
                </c:pt>
                <c:pt idx="20">
                  <c:v>50.692410665354593</c:v>
                </c:pt>
                <c:pt idx="21">
                  <c:v>49.613447487557309</c:v>
                </c:pt>
                <c:pt idx="22">
                  <c:v>49.42288455158765</c:v>
                </c:pt>
                <c:pt idx="23">
                  <c:v>51.179317108588585</c:v>
                </c:pt>
                <c:pt idx="24">
                  <c:v>54.624202680690821</c:v>
                </c:pt>
                <c:pt idx="25">
                  <c:v>56.676816645097261</c:v>
                </c:pt>
                <c:pt idx="26">
                  <c:v>58.935456606757107</c:v>
                </c:pt>
                <c:pt idx="27">
                  <c:v>59.33079875216697</c:v>
                </c:pt>
                <c:pt idx="28">
                  <c:v>60.985036010776803</c:v>
                </c:pt>
                <c:pt idx="29">
                  <c:v>52.461127559375569</c:v>
                </c:pt>
                <c:pt idx="30">
                  <c:v>56.957917958871711</c:v>
                </c:pt>
                <c:pt idx="31">
                  <c:v>60.191223583537372</c:v>
                </c:pt>
                <c:pt idx="32">
                  <c:v>59.943196437673414</c:v>
                </c:pt>
                <c:pt idx="33">
                  <c:v>59.149429413565755</c:v>
                </c:pt>
                <c:pt idx="34">
                  <c:v>58.551321687548153</c:v>
                </c:pt>
                <c:pt idx="35">
                  <c:v>56.17069830737573</c:v>
                </c:pt>
                <c:pt idx="36">
                  <c:v>54.39680173243876</c:v>
                </c:pt>
                <c:pt idx="37">
                  <c:v>56.14788277848924</c:v>
                </c:pt>
                <c:pt idx="38">
                  <c:v>57.690458073919778</c:v>
                </c:pt>
                <c:pt idx="39">
                  <c:v>56.32728431712362</c:v>
                </c:pt>
                <c:pt idx="40">
                  <c:v>51.618600441295506</c:v>
                </c:pt>
              </c:numCache>
            </c:numRef>
          </c:val>
          <c:smooth val="0"/>
          <c:extLst>
            <c:ext xmlns:c16="http://schemas.microsoft.com/office/drawing/2014/chart" uri="{C3380CC4-5D6E-409C-BE32-E72D297353CC}">
              <c16:uniqueId val="{00000006-B844-4102-9A4E-FE0B1CF22F7D}"/>
            </c:ext>
          </c:extLst>
        </c:ser>
        <c:dLbls>
          <c:showLegendKey val="0"/>
          <c:showVal val="0"/>
          <c:showCatName val="0"/>
          <c:showSerName val="0"/>
          <c:showPercent val="0"/>
          <c:showBubbleSize val="0"/>
        </c:dLbls>
        <c:smooth val="0"/>
        <c:axId val="1764570943"/>
        <c:axId val="1764579263"/>
      </c:lineChart>
      <c:catAx>
        <c:axId val="176457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64579263"/>
        <c:crosses val="autoZero"/>
        <c:auto val="1"/>
        <c:lblAlgn val="ctr"/>
        <c:lblOffset val="100"/>
        <c:noMultiLvlLbl val="0"/>
      </c:catAx>
      <c:valAx>
        <c:axId val="1764579263"/>
        <c:scaling>
          <c:orientation val="minMax"/>
          <c:max val="95"/>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100" dirty="0"/>
                  <a:t>[% do PIB mundial]</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64570943"/>
        <c:crosses val="autoZero"/>
        <c:crossBetween val="between"/>
      </c:valAx>
      <c:spPr>
        <a:noFill/>
        <a:ln>
          <a:noFill/>
        </a:ln>
        <a:effectLst/>
      </c:spPr>
    </c:plotArea>
    <c:legend>
      <c:legendPos val="r"/>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Plan1!$B$1</c:f>
              <c:strCache>
                <c:ptCount val="1"/>
                <c:pt idx="0">
                  <c:v>Consumo</c:v>
                </c:pt>
              </c:strCache>
            </c:strRef>
          </c:tx>
          <c:spPr>
            <a:ln w="38100">
              <a:solidFill>
                <a:srgbClr val="003090"/>
              </a:solidFill>
            </a:ln>
          </c:spPr>
          <c:marker>
            <c:symbol val="none"/>
          </c:marker>
          <c:cat>
            <c:numRef>
              <c:f>Plan1!$A$2:$A$13</c:f>
              <c:numCache>
                <c:formatCode>General</c:formatCode>
                <c:ptCount val="12"/>
                <c:pt idx="0">
                  <c:v>5</c:v>
                </c:pt>
                <c:pt idx="1">
                  <c:v>6</c:v>
                </c:pt>
                <c:pt idx="2">
                  <c:v>7</c:v>
                </c:pt>
                <c:pt idx="3">
                  <c:v>8</c:v>
                </c:pt>
                <c:pt idx="4">
                  <c:v>9</c:v>
                </c:pt>
                <c:pt idx="5">
                  <c:v>10</c:v>
                </c:pt>
                <c:pt idx="6">
                  <c:v>11</c:v>
                </c:pt>
                <c:pt idx="7">
                  <c:v>12</c:v>
                </c:pt>
                <c:pt idx="8">
                  <c:v>13</c:v>
                </c:pt>
                <c:pt idx="9">
                  <c:v>14</c:v>
                </c:pt>
                <c:pt idx="10">
                  <c:v>15</c:v>
                </c:pt>
                <c:pt idx="11">
                  <c:v>16</c:v>
                </c:pt>
              </c:numCache>
            </c:numRef>
          </c:cat>
          <c:val>
            <c:numRef>
              <c:f>Plan1!$B$2:$B$13</c:f>
              <c:numCache>
                <c:formatCode>_-* #,##0_-;\-* #,##0_-;_-* "-"??_-;_-@_-</c:formatCode>
                <c:ptCount val="12"/>
                <c:pt idx="0">
                  <c:v>10.023365625522256</c:v>
                </c:pt>
                <c:pt idx="1">
                  <c:v>12.267076055367273</c:v>
                </c:pt>
                <c:pt idx="2">
                  <c:v>15.013036595711775</c:v>
                </c:pt>
                <c:pt idx="3">
                  <c:v>18.373674933364779</c:v>
                </c:pt>
                <c:pt idx="4">
                  <c:v>22.486585468884073</c:v>
                </c:pt>
                <c:pt idx="5">
                  <c:v>27.520162835319582</c:v>
                </c:pt>
                <c:pt idx="6">
                  <c:v>33.680496468906092</c:v>
                </c:pt>
                <c:pt idx="7">
                  <c:v>41.219808515672362</c:v>
                </c:pt>
                <c:pt idx="8">
                  <c:v>50.446780546637221</c:v>
                </c:pt>
                <c:pt idx="9">
                  <c:v>61.739191887632771</c:v>
                </c:pt>
                <c:pt idx="10">
                  <c:v>75.55938701408428</c:v>
                </c:pt>
                <c:pt idx="11">
                  <c:v>92.473205291302264</c:v>
                </c:pt>
              </c:numCache>
            </c:numRef>
          </c:val>
          <c:smooth val="0"/>
          <c:extLst>
            <c:ext xmlns:c16="http://schemas.microsoft.com/office/drawing/2014/chart" uri="{C3380CC4-5D6E-409C-BE32-E72D297353CC}">
              <c16:uniqueId val="{00000000-EA05-4D3C-81C5-6C358A690287}"/>
            </c:ext>
          </c:extLst>
        </c:ser>
        <c:dLbls>
          <c:showLegendKey val="0"/>
          <c:showVal val="0"/>
          <c:showCatName val="0"/>
          <c:showSerName val="0"/>
          <c:showPercent val="0"/>
          <c:showBubbleSize val="0"/>
        </c:dLbls>
        <c:smooth val="0"/>
        <c:axId val="846095552"/>
        <c:axId val="846100992"/>
      </c:lineChart>
      <c:catAx>
        <c:axId val="846095552"/>
        <c:scaling>
          <c:orientation val="minMax"/>
        </c:scaling>
        <c:delete val="0"/>
        <c:axPos val="b"/>
        <c:numFmt formatCode="General" sourceLinked="1"/>
        <c:majorTickMark val="out"/>
        <c:minorTickMark val="none"/>
        <c:tickLblPos val="nextTo"/>
        <c:crossAx val="846100992"/>
        <c:crosses val="autoZero"/>
        <c:auto val="1"/>
        <c:lblAlgn val="ctr"/>
        <c:lblOffset val="100"/>
        <c:noMultiLvlLbl val="0"/>
      </c:catAx>
      <c:valAx>
        <c:axId val="846100992"/>
        <c:scaling>
          <c:orientation val="minMax"/>
        </c:scaling>
        <c:delete val="0"/>
        <c:axPos val="l"/>
        <c:title>
          <c:tx>
            <c:rich>
              <a:bodyPr rot="-5400000" vert="horz"/>
              <a:lstStyle/>
              <a:p>
                <a:pPr>
                  <a:defRPr/>
                </a:pPr>
                <a:r>
                  <a:rPr lang="pt-BR" dirty="0"/>
                  <a:t>Consumo de combustível (t/dia)</a:t>
                </a:r>
              </a:p>
            </c:rich>
          </c:tx>
          <c:overlay val="0"/>
        </c:title>
        <c:numFmt formatCode="_-* #,##0_-;\-* #,##0_-;_-* &quot;-&quot;??_-;_-@_-" sourceLinked="1"/>
        <c:majorTickMark val="out"/>
        <c:minorTickMark val="none"/>
        <c:tickLblPos val="nextTo"/>
        <c:crossAx val="846095552"/>
        <c:crosses val="autoZero"/>
        <c:crossBetween val="between"/>
      </c:valAx>
    </c:plotArea>
    <c:plotVisOnly val="1"/>
    <c:dispBlanksAs val="gap"/>
    <c:showDLblsOverMax val="0"/>
  </c:chart>
  <c:txPr>
    <a:bodyPr/>
    <a:lstStyle/>
    <a:p>
      <a:pPr>
        <a:defRPr sz="1600"/>
      </a:pPr>
      <a:endParaRPr lang="pt-BR"/>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tockChart>
        <c:ser>
          <c:idx val="0"/>
          <c:order val="0"/>
          <c:tx>
            <c:strRef>
              <c:f>Sheet1!$B$1</c:f>
              <c:strCache>
                <c:ptCount val="1"/>
                <c:pt idx="0">
                  <c:v>Max</c:v>
                </c:pt>
              </c:strCache>
            </c:strRef>
          </c:tx>
          <c:spPr>
            <a:ln w="25400" cap="rnd">
              <a:noFill/>
              <a:round/>
            </a:ln>
            <a:effectLst/>
          </c:spPr>
          <c:marker>
            <c:symbol val="none"/>
          </c:marker>
          <c:cat>
            <c:numRef>
              <c:f>Sheet1!$A$2:$A$17</c:f>
              <c:numCache>
                <c:formatCode>#,##0</c:formatCode>
                <c:ptCount val="16"/>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16000</c:v>
                </c:pt>
                <c:pt idx="15">
                  <c:v>18000</c:v>
                </c:pt>
              </c:numCache>
            </c:numRef>
          </c:cat>
          <c:val>
            <c:numRef>
              <c:f>Sheet1!$B$2:$B$17</c:f>
              <c:numCache>
                <c:formatCode>General</c:formatCode>
                <c:ptCount val="16"/>
                <c:pt idx="0">
                  <c:v>11.6</c:v>
                </c:pt>
                <c:pt idx="1">
                  <c:v>12.5</c:v>
                </c:pt>
                <c:pt idx="2">
                  <c:v>14</c:v>
                </c:pt>
                <c:pt idx="3">
                  <c:v>14</c:v>
                </c:pt>
                <c:pt idx="4">
                  <c:v>14</c:v>
                </c:pt>
                <c:pt idx="5">
                  <c:v>14.5</c:v>
                </c:pt>
                <c:pt idx="6">
                  <c:v>15</c:v>
                </c:pt>
                <c:pt idx="7">
                  <c:v>15</c:v>
                </c:pt>
                <c:pt idx="8">
                  <c:v>15</c:v>
                </c:pt>
                <c:pt idx="9">
                  <c:v>15</c:v>
                </c:pt>
                <c:pt idx="10">
                  <c:v>15.5</c:v>
                </c:pt>
                <c:pt idx="11">
                  <c:v>15.5</c:v>
                </c:pt>
                <c:pt idx="12">
                  <c:v>15.5</c:v>
                </c:pt>
                <c:pt idx="13">
                  <c:v>16</c:v>
                </c:pt>
                <c:pt idx="14">
                  <c:v>16</c:v>
                </c:pt>
                <c:pt idx="15">
                  <c:v>14.5</c:v>
                </c:pt>
              </c:numCache>
            </c:numRef>
          </c:val>
          <c:smooth val="0"/>
          <c:extLst>
            <c:ext xmlns:c16="http://schemas.microsoft.com/office/drawing/2014/chart" uri="{C3380CC4-5D6E-409C-BE32-E72D297353CC}">
              <c16:uniqueId val="{00000000-E7F1-4B38-864B-1B171DE79DAF}"/>
            </c:ext>
          </c:extLst>
        </c:ser>
        <c:ser>
          <c:idx val="1"/>
          <c:order val="1"/>
          <c:tx>
            <c:strRef>
              <c:f>Sheet1!$C$1</c:f>
              <c:strCache>
                <c:ptCount val="1"/>
                <c:pt idx="0">
                  <c:v>Min</c:v>
                </c:pt>
              </c:strCache>
            </c:strRef>
          </c:tx>
          <c:spPr>
            <a:ln w="25400" cap="rnd">
              <a:noFill/>
              <a:round/>
            </a:ln>
            <a:effectLst/>
          </c:spPr>
          <c:marker>
            <c:symbol val="none"/>
          </c:marker>
          <c:cat>
            <c:numRef>
              <c:f>Sheet1!$A$2:$A$17</c:f>
              <c:numCache>
                <c:formatCode>#,##0</c:formatCode>
                <c:ptCount val="16"/>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16000</c:v>
                </c:pt>
                <c:pt idx="15">
                  <c:v>18000</c:v>
                </c:pt>
              </c:numCache>
            </c:numRef>
          </c:cat>
          <c:val>
            <c:numRef>
              <c:f>Sheet1!$C$2:$C$17</c:f>
              <c:numCache>
                <c:formatCode>General</c:formatCode>
                <c:ptCount val="16"/>
                <c:pt idx="0">
                  <c:v>5.2</c:v>
                </c:pt>
                <c:pt idx="1">
                  <c:v>7.7</c:v>
                </c:pt>
                <c:pt idx="2">
                  <c:v>10</c:v>
                </c:pt>
                <c:pt idx="3">
                  <c:v>7.5</c:v>
                </c:pt>
                <c:pt idx="4">
                  <c:v>11.7</c:v>
                </c:pt>
                <c:pt idx="5">
                  <c:v>11.6</c:v>
                </c:pt>
                <c:pt idx="6">
                  <c:v>12.3</c:v>
                </c:pt>
                <c:pt idx="7">
                  <c:v>13</c:v>
                </c:pt>
                <c:pt idx="8">
                  <c:v>13</c:v>
                </c:pt>
                <c:pt idx="9">
                  <c:v>14.5</c:v>
                </c:pt>
                <c:pt idx="10">
                  <c:v>15</c:v>
                </c:pt>
                <c:pt idx="11">
                  <c:v>15.5</c:v>
                </c:pt>
                <c:pt idx="12">
                  <c:v>15.5</c:v>
                </c:pt>
                <c:pt idx="13">
                  <c:v>15.5</c:v>
                </c:pt>
                <c:pt idx="14">
                  <c:v>16</c:v>
                </c:pt>
                <c:pt idx="15">
                  <c:v>14.5</c:v>
                </c:pt>
              </c:numCache>
            </c:numRef>
          </c:val>
          <c:smooth val="0"/>
          <c:extLst>
            <c:ext xmlns:c16="http://schemas.microsoft.com/office/drawing/2014/chart" uri="{C3380CC4-5D6E-409C-BE32-E72D297353CC}">
              <c16:uniqueId val="{00000001-E7F1-4B38-864B-1B171DE79DAF}"/>
            </c:ext>
          </c:extLst>
        </c:ser>
        <c:ser>
          <c:idx val="2"/>
          <c:order val="2"/>
          <c:tx>
            <c:strRef>
              <c:f>Sheet1!$D$1</c:f>
              <c:strCache>
                <c:ptCount val="1"/>
                <c:pt idx="0">
                  <c:v>Avg</c:v>
                </c:pt>
              </c:strCache>
            </c:strRef>
          </c:tx>
          <c:spPr>
            <a:ln w="25400" cap="rnd">
              <a:noFill/>
              <a:round/>
            </a:ln>
            <a:effectLst/>
          </c:spPr>
          <c:marker>
            <c:symbol val="circle"/>
            <c:size val="6"/>
            <c:spPr>
              <a:solidFill>
                <a:schemeClr val="bg1"/>
              </a:solidFill>
              <a:ln w="12700">
                <a:solidFill>
                  <a:schemeClr val="accent2">
                    <a:lumMod val="75000"/>
                  </a:schemeClr>
                </a:solidFill>
              </a:ln>
              <a:effectLst/>
            </c:spPr>
          </c:marker>
          <c:cat>
            <c:numRef>
              <c:f>Sheet1!$A$2:$A$17</c:f>
              <c:numCache>
                <c:formatCode>#,##0</c:formatCode>
                <c:ptCount val="16"/>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16000</c:v>
                </c:pt>
                <c:pt idx="15">
                  <c:v>18000</c:v>
                </c:pt>
              </c:numCache>
            </c:numRef>
          </c:cat>
          <c:val>
            <c:numRef>
              <c:f>Sheet1!$D$2:$D$17</c:f>
              <c:numCache>
                <c:formatCode>General</c:formatCode>
                <c:ptCount val="16"/>
                <c:pt idx="0">
                  <c:v>8.3000000000000007</c:v>
                </c:pt>
                <c:pt idx="1">
                  <c:v>10.5</c:v>
                </c:pt>
                <c:pt idx="2">
                  <c:v>11.7</c:v>
                </c:pt>
                <c:pt idx="3">
                  <c:v>12.5</c:v>
                </c:pt>
                <c:pt idx="4">
                  <c:v>13.4</c:v>
                </c:pt>
                <c:pt idx="5">
                  <c:v>13.7</c:v>
                </c:pt>
                <c:pt idx="6">
                  <c:v>14.3</c:v>
                </c:pt>
                <c:pt idx="7">
                  <c:v>14.3</c:v>
                </c:pt>
                <c:pt idx="8">
                  <c:v>14.6</c:v>
                </c:pt>
                <c:pt idx="9">
                  <c:v>14.8</c:v>
                </c:pt>
                <c:pt idx="10">
                  <c:v>15.4</c:v>
                </c:pt>
                <c:pt idx="11">
                  <c:v>15.5</c:v>
                </c:pt>
                <c:pt idx="12">
                  <c:v>15.5</c:v>
                </c:pt>
                <c:pt idx="13">
                  <c:v>15.5</c:v>
                </c:pt>
                <c:pt idx="14">
                  <c:v>16</c:v>
                </c:pt>
                <c:pt idx="15">
                  <c:v>14.5</c:v>
                </c:pt>
              </c:numCache>
            </c:numRef>
          </c:val>
          <c:smooth val="0"/>
          <c:extLst>
            <c:ext xmlns:c16="http://schemas.microsoft.com/office/drawing/2014/chart" uri="{C3380CC4-5D6E-409C-BE32-E72D297353CC}">
              <c16:uniqueId val="{00000002-E7F1-4B38-864B-1B171DE79DAF}"/>
            </c:ext>
          </c:extLst>
        </c:ser>
        <c:dLbls>
          <c:showLegendKey val="0"/>
          <c:showVal val="0"/>
          <c:showCatName val="0"/>
          <c:showSerName val="0"/>
          <c:showPercent val="0"/>
          <c:showBubbleSize val="0"/>
        </c:dLbls>
        <c:hiLowLines>
          <c:spPr>
            <a:ln w="38100" cap="flat" cmpd="sng" algn="ctr">
              <a:solidFill>
                <a:schemeClr val="accent2">
                  <a:lumMod val="75000"/>
                </a:schemeClr>
              </a:solidFill>
              <a:round/>
            </a:ln>
            <a:effectLst/>
          </c:spPr>
        </c:hiLowLines>
        <c:axId val="846121664"/>
        <c:axId val="846110784"/>
      </c:stockChart>
      <c:catAx>
        <c:axId val="84612166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Ship Capacity in TEU</a:t>
                </a:r>
              </a:p>
            </c:rich>
          </c:tx>
          <c:overlay val="0"/>
          <c:spPr>
            <a:noFill/>
            <a:ln>
              <a:noFill/>
            </a:ln>
            <a:effectLst/>
          </c:sp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pt-BR"/>
          </a:p>
        </c:txPr>
        <c:crossAx val="846110784"/>
        <c:crosses val="autoZero"/>
        <c:auto val="1"/>
        <c:lblAlgn val="ctr"/>
        <c:lblOffset val="100"/>
        <c:noMultiLvlLbl val="0"/>
      </c:catAx>
      <c:valAx>
        <c:axId val="846110784"/>
        <c:scaling>
          <c:orientation val="minMax"/>
          <c:min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a:t>Draft in Meters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84612166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pt-BR"/>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pieChart>
        <c:varyColors val="1"/>
        <c:ser>
          <c:idx val="0"/>
          <c:order val="0"/>
          <c:tx>
            <c:strRef>
              <c:f>Planilha1!$B$1</c:f>
              <c:strCache>
                <c:ptCount val="1"/>
                <c:pt idx="0">
                  <c:v>Market 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1D-4FA1-9064-E51D782610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1D-4FA1-9064-E51D782610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1D-4FA1-9064-E51D782610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1D-4FA1-9064-E51D782610B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1D-4FA1-9064-E51D782610B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1D-4FA1-9064-E51D782610B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1D-4FA1-9064-E51D782610B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Planilha1!$A$2:$A$8</c:f>
              <c:strCache>
                <c:ptCount val="7"/>
                <c:pt idx="0">
                  <c:v>Maersk</c:v>
                </c:pt>
                <c:pt idx="1">
                  <c:v>MSC</c:v>
                </c:pt>
                <c:pt idx="2">
                  <c:v>CMA CGM</c:v>
                </c:pt>
                <c:pt idx="3">
                  <c:v>China Ocean Company</c:v>
                </c:pt>
                <c:pt idx="4">
                  <c:v>Hapag-Lloyd</c:v>
                </c:pt>
                <c:pt idx="5">
                  <c:v>Ocean Network Express</c:v>
                </c:pt>
                <c:pt idx="6">
                  <c:v>Outros</c:v>
                </c:pt>
              </c:strCache>
            </c:strRef>
          </c:cat>
          <c:val>
            <c:numRef>
              <c:f>Planilha1!$B$2:$B$8</c:f>
              <c:numCache>
                <c:formatCode>0.0%</c:formatCode>
                <c:ptCount val="7"/>
                <c:pt idx="0">
                  <c:v>0.153</c:v>
                </c:pt>
                <c:pt idx="1">
                  <c:v>0.123</c:v>
                </c:pt>
                <c:pt idx="2">
                  <c:v>0.10100000000000001</c:v>
                </c:pt>
                <c:pt idx="3">
                  <c:v>7.8E-2</c:v>
                </c:pt>
                <c:pt idx="4">
                  <c:v>6.0999999999999999E-2</c:v>
                </c:pt>
                <c:pt idx="5">
                  <c:v>6.0999999999999999E-2</c:v>
                </c:pt>
                <c:pt idx="6">
                  <c:v>0.42299999999999999</c:v>
                </c:pt>
              </c:numCache>
            </c:numRef>
          </c:val>
          <c:extLst>
            <c:ext xmlns:c16="http://schemas.microsoft.com/office/drawing/2014/chart" uri="{C3380CC4-5D6E-409C-BE32-E72D297353CC}">
              <c16:uniqueId val="{00000000-0072-4C1C-BA98-16DCF7E29F7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7.9503559379024577E-2"/>
          <c:y val="0.11865883949402448"/>
          <c:w val="0.91418874319377097"/>
          <c:h val="0.79100615804593144"/>
        </c:manualLayout>
      </c:layout>
      <c:barChart>
        <c:barDir val="col"/>
        <c:grouping val="clustered"/>
        <c:varyColors val="0"/>
        <c:ser>
          <c:idx val="0"/>
          <c:order val="0"/>
          <c:tx>
            <c:strRef>
              <c:f>Planilha1!$B$1</c:f>
              <c:strCache>
                <c:ptCount val="1"/>
                <c:pt idx="0">
                  <c:v>Número de Navios</c:v>
                </c:pt>
              </c:strCache>
            </c:strRef>
          </c:tx>
          <c:spPr>
            <a:solidFill>
              <a:schemeClr val="accent1"/>
            </a:solidFill>
            <a:ln>
              <a:noFill/>
            </a:ln>
            <a:effectLst/>
          </c:spPr>
          <c:invertIfNegative val="0"/>
          <c:cat>
            <c:strRef>
              <c:f>Planilha1!$A$2:$A$11</c:f>
              <c:strCache>
                <c:ptCount val="10"/>
                <c:pt idx="0">
                  <c:v>Panama</c:v>
                </c:pt>
                <c:pt idx="1">
                  <c:v>Japan</c:v>
                </c:pt>
                <c:pt idx="2">
                  <c:v>China</c:v>
                </c:pt>
                <c:pt idx="3">
                  <c:v>Singapore</c:v>
                </c:pt>
                <c:pt idx="4">
                  <c:v>Marshall Islands</c:v>
                </c:pt>
                <c:pt idx="5">
                  <c:v>Liberia</c:v>
                </c:pt>
                <c:pt idx="6">
                  <c:v>Hong Kong</c:v>
                </c:pt>
                <c:pt idx="7">
                  <c:v>Malta</c:v>
                </c:pt>
                <c:pt idx="8">
                  <c:v>Bahamas</c:v>
                </c:pt>
                <c:pt idx="9">
                  <c:v>Greece</c:v>
                </c:pt>
              </c:strCache>
            </c:strRef>
          </c:cat>
          <c:val>
            <c:numRef>
              <c:f>Planilha1!$B$2:$B$11</c:f>
              <c:numCache>
                <c:formatCode>General</c:formatCode>
                <c:ptCount val="10"/>
                <c:pt idx="0">
                  <c:v>7914</c:v>
                </c:pt>
                <c:pt idx="1">
                  <c:v>5299</c:v>
                </c:pt>
                <c:pt idx="2">
                  <c:v>4608</c:v>
                </c:pt>
                <c:pt idx="3">
                  <c:v>3526</c:v>
                </c:pt>
                <c:pt idx="4">
                  <c:v>3419</c:v>
                </c:pt>
                <c:pt idx="5">
                  <c:v>3321</c:v>
                </c:pt>
                <c:pt idx="6">
                  <c:v>2615</c:v>
                </c:pt>
                <c:pt idx="7">
                  <c:v>2205</c:v>
                </c:pt>
                <c:pt idx="8">
                  <c:v>1418</c:v>
                </c:pt>
                <c:pt idx="9">
                  <c:v>1343</c:v>
                </c:pt>
              </c:numCache>
            </c:numRef>
          </c:val>
          <c:extLst>
            <c:ext xmlns:c16="http://schemas.microsoft.com/office/drawing/2014/chart" uri="{C3380CC4-5D6E-409C-BE32-E72D297353CC}">
              <c16:uniqueId val="{00000000-00FE-4821-AB92-B099DA48AFE8}"/>
            </c:ext>
          </c:extLst>
        </c:ser>
        <c:dLbls>
          <c:showLegendKey val="0"/>
          <c:showVal val="0"/>
          <c:showCatName val="0"/>
          <c:showSerName val="0"/>
          <c:showPercent val="0"/>
          <c:showBubbleSize val="0"/>
        </c:dLbls>
        <c:gapWidth val="75"/>
        <c:overlap val="-25"/>
        <c:axId val="2051186687"/>
        <c:axId val="1946608815"/>
      </c:barChart>
      <c:catAx>
        <c:axId val="2051186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946608815"/>
        <c:crosses val="autoZero"/>
        <c:auto val="1"/>
        <c:lblAlgn val="ctr"/>
        <c:lblOffset val="100"/>
        <c:noMultiLvlLbl val="0"/>
      </c:catAx>
      <c:valAx>
        <c:axId val="194660881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2051186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Planilha1!$B$1</c:f>
              <c:strCache>
                <c:ptCount val="1"/>
                <c:pt idx="0">
                  <c:v>Encomendas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B9-48FE-9330-1FAA8C1CA17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B9-48FE-9330-1FAA8C1CA1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B9-48FE-9330-1FAA8C1CA17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B9-48FE-9330-1FAA8C1CA17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2B9-48FE-9330-1FAA8C1CA17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Planilha1!$A$2:$A$6</c:f>
              <c:strCache>
                <c:ptCount val="5"/>
                <c:pt idx="0">
                  <c:v>China</c:v>
                </c:pt>
                <c:pt idx="1">
                  <c:v>Coreia do Sul</c:v>
                </c:pt>
                <c:pt idx="2">
                  <c:v>Japan</c:v>
                </c:pt>
                <c:pt idx="3">
                  <c:v>Filipinas</c:v>
                </c:pt>
                <c:pt idx="4">
                  <c:v>Resto do Mundo</c:v>
                </c:pt>
              </c:strCache>
            </c:strRef>
          </c:cat>
          <c:val>
            <c:numRef>
              <c:f>Planilha1!$B$2:$B$6</c:f>
              <c:numCache>
                <c:formatCode>#,##0</c:formatCode>
                <c:ptCount val="5"/>
                <c:pt idx="0">
                  <c:v>23339</c:v>
                </c:pt>
                <c:pt idx="1">
                  <c:v>22509</c:v>
                </c:pt>
                <c:pt idx="2">
                  <c:v>12937</c:v>
                </c:pt>
                <c:pt idx="3">
                  <c:v>1980</c:v>
                </c:pt>
                <c:pt idx="4">
                  <c:v>4224</c:v>
                </c:pt>
              </c:numCache>
            </c:numRef>
          </c:val>
          <c:extLst>
            <c:ext xmlns:c16="http://schemas.microsoft.com/office/drawing/2014/chart" uri="{C3380CC4-5D6E-409C-BE32-E72D297353CC}">
              <c16:uniqueId val="{00000000-0BA5-4D46-8616-64026E4F1AA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Série 1</c:v>
                </c:pt>
              </c:strCache>
            </c:strRef>
          </c:tx>
          <c:invertIfNegative val="0"/>
          <c:dPt>
            <c:idx val="0"/>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1-D318-4AE6-B191-BAA680DE461C}"/>
              </c:ext>
            </c:extLst>
          </c:dPt>
          <c:dPt>
            <c:idx val="1"/>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3-D318-4AE6-B191-BAA680DE461C}"/>
              </c:ext>
            </c:extLst>
          </c:dPt>
          <c:dPt>
            <c:idx val="2"/>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5-D318-4AE6-B191-BAA680DE461C}"/>
              </c:ext>
            </c:extLst>
          </c:dPt>
          <c:dPt>
            <c:idx val="3"/>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7-D318-4AE6-B191-BAA680DE461C}"/>
              </c:ext>
            </c:extLst>
          </c:dPt>
          <c:dPt>
            <c:idx val="4"/>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9-D318-4AE6-B191-BAA680DE461C}"/>
              </c:ext>
            </c:extLst>
          </c:dPt>
          <c:cat>
            <c:strRef>
              <c:f>Plan1!$A$2:$A$6</c:f>
              <c:strCache>
                <c:ptCount val="5"/>
                <c:pt idx="0">
                  <c:v>Vessel operations</c:v>
                </c:pt>
                <c:pt idx="1">
                  <c:v>Other marine related activities</c:v>
                </c:pt>
                <c:pt idx="2">
                  <c:v>Marine fisheries</c:v>
                </c:pt>
                <c:pt idx="3">
                  <c:v>Shipbuilding</c:v>
                </c:pt>
                <c:pt idx="4">
                  <c:v>Marine resources</c:v>
                </c:pt>
              </c:strCache>
            </c:strRef>
          </c:cat>
          <c:val>
            <c:numRef>
              <c:f>Plan1!$B$2:$B$6</c:f>
              <c:numCache>
                <c:formatCode>General</c:formatCode>
                <c:ptCount val="5"/>
                <c:pt idx="0">
                  <c:v>646229</c:v>
                </c:pt>
                <c:pt idx="1">
                  <c:v>243898</c:v>
                </c:pt>
                <c:pt idx="2">
                  <c:v>206103</c:v>
                </c:pt>
                <c:pt idx="3">
                  <c:v>173482</c:v>
                </c:pt>
                <c:pt idx="4">
                  <c:v>116933</c:v>
                </c:pt>
              </c:numCache>
            </c:numRef>
          </c:val>
          <c:extLst>
            <c:ext xmlns:c16="http://schemas.microsoft.com/office/drawing/2014/chart" uri="{C3380CC4-5D6E-409C-BE32-E72D297353CC}">
              <c16:uniqueId val="{0000000A-D318-4AE6-B191-BAA680DE461C}"/>
            </c:ext>
          </c:extLst>
        </c:ser>
        <c:dLbls>
          <c:showLegendKey val="0"/>
          <c:showVal val="0"/>
          <c:showCatName val="0"/>
          <c:showSerName val="0"/>
          <c:showPercent val="0"/>
          <c:showBubbleSize val="0"/>
        </c:dLbls>
        <c:gapWidth val="150"/>
        <c:axId val="846097728"/>
        <c:axId val="846098272"/>
      </c:barChart>
      <c:catAx>
        <c:axId val="846097728"/>
        <c:scaling>
          <c:orientation val="minMax"/>
        </c:scaling>
        <c:delete val="0"/>
        <c:axPos val="b"/>
        <c:numFmt formatCode="General" sourceLinked="0"/>
        <c:majorTickMark val="out"/>
        <c:minorTickMark val="none"/>
        <c:tickLblPos val="nextTo"/>
        <c:txPr>
          <a:bodyPr/>
          <a:lstStyle/>
          <a:p>
            <a:pPr>
              <a:defRPr lang="en-US" sz="1600" b="1" baseline="0"/>
            </a:pPr>
            <a:endParaRPr lang="pt-BR"/>
          </a:p>
        </c:txPr>
        <c:crossAx val="846098272"/>
        <c:crosses val="autoZero"/>
        <c:auto val="1"/>
        <c:lblAlgn val="ctr"/>
        <c:lblOffset val="100"/>
        <c:noMultiLvlLbl val="0"/>
      </c:catAx>
      <c:valAx>
        <c:axId val="846098272"/>
        <c:scaling>
          <c:orientation val="minMax"/>
          <c:max val="700000"/>
          <c:min val="0"/>
        </c:scaling>
        <c:delete val="0"/>
        <c:axPos val="l"/>
        <c:numFmt formatCode="General" sourceLinked="1"/>
        <c:majorTickMark val="out"/>
        <c:minorTickMark val="none"/>
        <c:tickLblPos val="nextTo"/>
        <c:txPr>
          <a:bodyPr/>
          <a:lstStyle/>
          <a:p>
            <a:pPr>
              <a:defRPr lang="en-US" sz="1400"/>
            </a:pPr>
            <a:endParaRPr lang="pt-BR"/>
          </a:p>
        </c:txPr>
        <c:crossAx val="846097728"/>
        <c:crosses val="autoZero"/>
        <c:crossBetween val="between"/>
        <c:majorUnit val="100000"/>
        <c:dispUnits>
          <c:builtInUnit val="thousands"/>
        </c:dispUnits>
      </c:valAx>
    </c:plotArea>
    <c:plotVisOnly val="1"/>
    <c:dispBlanksAs val="gap"/>
    <c:showDLblsOverMax val="0"/>
  </c:chart>
  <c:txPr>
    <a:bodyPr/>
    <a:lstStyle/>
    <a:p>
      <a:pPr>
        <a:defRPr sz="1800"/>
      </a:pPr>
      <a:endParaRPr lang="pt-BR"/>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Série 1</c:v>
                </c:pt>
              </c:strCache>
            </c:strRef>
          </c:tx>
          <c:invertIfNegative val="0"/>
          <c:dPt>
            <c:idx val="0"/>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1-8286-488B-8CF2-901FF9D87699}"/>
              </c:ext>
            </c:extLst>
          </c:dPt>
          <c:dPt>
            <c:idx val="1"/>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3-8286-488B-8CF2-901FF9D87699}"/>
              </c:ext>
            </c:extLst>
          </c:dPt>
          <c:dPt>
            <c:idx val="2"/>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5-8286-488B-8CF2-901FF9D87699}"/>
              </c:ext>
            </c:extLst>
          </c:dPt>
          <c:dPt>
            <c:idx val="3"/>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7-8286-488B-8CF2-901FF9D87699}"/>
              </c:ext>
            </c:extLst>
          </c:dPt>
          <c:dLbls>
            <c:numFmt formatCode="#,##0" sourceLinked="0"/>
            <c:spPr>
              <a:noFill/>
              <a:ln>
                <a:noFill/>
              </a:ln>
              <a:effectLst/>
            </c:spPr>
            <c:txPr>
              <a:bodyPr/>
              <a:lstStyle/>
              <a:p>
                <a:pPr>
                  <a:defRPr sz="12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Plan1!$A$2:$A$5</c:f>
              <c:strCache>
                <c:ptCount val="4"/>
                <c:pt idx="0">
                  <c:v>Merchant shipping</c:v>
                </c:pt>
                <c:pt idx="1">
                  <c:v>Naval shipping</c:v>
                </c:pt>
                <c:pt idx="2">
                  <c:v>Ports</c:v>
                </c:pt>
                <c:pt idx="3">
                  <c:v>Cruise industry</c:v>
                </c:pt>
              </c:strCache>
            </c:strRef>
          </c:cat>
          <c:val>
            <c:numRef>
              <c:f>Plan1!$B$2:$B$5</c:f>
              <c:numCache>
                <c:formatCode>General</c:formatCode>
                <c:ptCount val="4"/>
                <c:pt idx="0">
                  <c:v>426297</c:v>
                </c:pt>
                <c:pt idx="1">
                  <c:v>173891</c:v>
                </c:pt>
                <c:pt idx="2" formatCode="_-* #,##0_-;\-* #,##0_-;_-* &quot;-&quot;??_-;_-@_-">
                  <c:v>31115</c:v>
                </c:pt>
                <c:pt idx="3" formatCode="_-* #,##0_-;\-* #,##0_-;_-* &quot;-&quot;??_-;_-@_-">
                  <c:v>14925</c:v>
                </c:pt>
              </c:numCache>
            </c:numRef>
          </c:val>
          <c:extLst>
            <c:ext xmlns:c16="http://schemas.microsoft.com/office/drawing/2014/chart" uri="{C3380CC4-5D6E-409C-BE32-E72D297353CC}">
              <c16:uniqueId val="{00000008-8286-488B-8CF2-901FF9D87699}"/>
            </c:ext>
          </c:extLst>
        </c:ser>
        <c:dLbls>
          <c:showLegendKey val="0"/>
          <c:showVal val="0"/>
          <c:showCatName val="0"/>
          <c:showSerName val="0"/>
          <c:showPercent val="0"/>
          <c:showBubbleSize val="0"/>
        </c:dLbls>
        <c:gapWidth val="150"/>
        <c:axId val="846124384"/>
        <c:axId val="846109152"/>
      </c:barChart>
      <c:catAx>
        <c:axId val="846124384"/>
        <c:scaling>
          <c:orientation val="minMax"/>
        </c:scaling>
        <c:delete val="0"/>
        <c:axPos val="b"/>
        <c:numFmt formatCode="General" sourceLinked="0"/>
        <c:majorTickMark val="out"/>
        <c:minorTickMark val="none"/>
        <c:tickLblPos val="nextTo"/>
        <c:txPr>
          <a:bodyPr/>
          <a:lstStyle/>
          <a:p>
            <a:pPr>
              <a:defRPr lang="en-US" sz="1600" b="1" baseline="0"/>
            </a:pPr>
            <a:endParaRPr lang="pt-BR"/>
          </a:p>
        </c:txPr>
        <c:crossAx val="846109152"/>
        <c:crosses val="autoZero"/>
        <c:auto val="1"/>
        <c:lblAlgn val="ctr"/>
        <c:lblOffset val="100"/>
        <c:noMultiLvlLbl val="0"/>
      </c:catAx>
      <c:valAx>
        <c:axId val="846109152"/>
        <c:scaling>
          <c:orientation val="minMax"/>
          <c:max val="700000"/>
          <c:min val="0"/>
        </c:scaling>
        <c:delete val="0"/>
        <c:axPos val="l"/>
        <c:numFmt formatCode="General" sourceLinked="1"/>
        <c:majorTickMark val="out"/>
        <c:minorTickMark val="none"/>
        <c:tickLblPos val="nextTo"/>
        <c:txPr>
          <a:bodyPr/>
          <a:lstStyle/>
          <a:p>
            <a:pPr>
              <a:defRPr lang="en-US" sz="1400"/>
            </a:pPr>
            <a:endParaRPr lang="pt-BR"/>
          </a:p>
        </c:txPr>
        <c:crossAx val="846124384"/>
        <c:crosses val="autoZero"/>
        <c:crossBetween val="between"/>
        <c:majorUnit val="100000"/>
        <c:dispUnits>
          <c:builtInUnit val="thousands"/>
        </c:dispUnits>
      </c:valAx>
    </c:plotArea>
    <c:plotVisOnly val="1"/>
    <c:dispBlanksAs val="gap"/>
    <c:showDLblsOverMax val="0"/>
  </c:chart>
  <c:txPr>
    <a:bodyPr/>
    <a:lstStyle/>
    <a:p>
      <a:pPr>
        <a:defRPr sz="1800"/>
      </a:pPr>
      <a:endParaRPr lang="pt-BR"/>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Série 1</c:v>
                </c:pt>
              </c:strCache>
            </c:strRef>
          </c:tx>
          <c:invertIfNegative val="0"/>
          <c:dPt>
            <c:idx val="0"/>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1-7BDD-4D81-9AC9-01B8388161D4}"/>
              </c:ext>
            </c:extLst>
          </c:dPt>
          <c:dPt>
            <c:idx val="1"/>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3-7BDD-4D81-9AC9-01B8388161D4}"/>
              </c:ext>
            </c:extLst>
          </c:dPt>
          <c:dPt>
            <c:idx val="2"/>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5-7BDD-4D81-9AC9-01B8388161D4}"/>
              </c:ext>
            </c:extLst>
          </c:dPt>
          <c:dPt>
            <c:idx val="3"/>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7-7BDD-4D81-9AC9-01B8388161D4}"/>
              </c:ext>
            </c:extLst>
          </c:dPt>
          <c:dPt>
            <c:idx val="4"/>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9-7BDD-4D81-9AC9-01B8388161D4}"/>
              </c:ext>
            </c:extLst>
          </c:dPt>
          <c:dLbls>
            <c:numFmt formatCode="#,##0" sourceLinked="0"/>
            <c:spPr>
              <a:noFill/>
              <a:ln>
                <a:noFill/>
              </a:ln>
              <a:effectLst/>
            </c:spPr>
            <c:txPr>
              <a:bodyPr/>
              <a:lstStyle/>
              <a:p>
                <a:pPr>
                  <a:defRPr sz="12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Plan1!$A$2:$A$9</c:f>
              <c:strCache>
                <c:ptCount val="8"/>
                <c:pt idx="0">
                  <c:v>Maritime tourism</c:v>
                </c:pt>
                <c:pt idx="1">
                  <c:v>Research and development</c:v>
                </c:pt>
                <c:pt idx="2">
                  <c:v>Marine services</c:v>
                </c:pt>
                <c:pt idx="3">
                  <c:v>Marine IT</c:v>
                </c:pt>
                <c:pt idx="4">
                  <c:v>Marine biotechnology</c:v>
                </c:pt>
                <c:pt idx="5">
                  <c:v>Ocean survey</c:v>
                </c:pt>
                <c:pt idx="6">
                  <c:v>Education and training</c:v>
                </c:pt>
                <c:pt idx="7">
                  <c:v>Submarine telecoms</c:v>
                </c:pt>
              </c:strCache>
            </c:strRef>
          </c:cat>
          <c:val>
            <c:numRef>
              <c:f>Plan1!$B$2:$B$9</c:f>
              <c:numCache>
                <c:formatCode>General</c:formatCode>
                <c:ptCount val="8"/>
                <c:pt idx="0">
                  <c:v>209190</c:v>
                </c:pt>
                <c:pt idx="1">
                  <c:v>13221</c:v>
                </c:pt>
                <c:pt idx="2">
                  <c:v>8507</c:v>
                </c:pt>
                <c:pt idx="3">
                  <c:v>4441</c:v>
                </c:pt>
                <c:pt idx="4">
                  <c:v>2724</c:v>
                </c:pt>
                <c:pt idx="5">
                  <c:v>2504</c:v>
                </c:pt>
                <c:pt idx="6">
                  <c:v>1911</c:v>
                </c:pt>
                <c:pt idx="7">
                  <c:v>1401</c:v>
                </c:pt>
              </c:numCache>
            </c:numRef>
          </c:val>
          <c:extLst>
            <c:ext xmlns:c16="http://schemas.microsoft.com/office/drawing/2014/chart" uri="{C3380CC4-5D6E-409C-BE32-E72D297353CC}">
              <c16:uniqueId val="{0000000A-7BDD-4D81-9AC9-01B8388161D4}"/>
            </c:ext>
          </c:extLst>
        </c:ser>
        <c:dLbls>
          <c:showLegendKey val="0"/>
          <c:showVal val="0"/>
          <c:showCatName val="0"/>
          <c:showSerName val="0"/>
          <c:showPercent val="0"/>
          <c:showBubbleSize val="0"/>
        </c:dLbls>
        <c:gapWidth val="150"/>
        <c:axId val="846098816"/>
        <c:axId val="846123840"/>
      </c:barChart>
      <c:catAx>
        <c:axId val="846098816"/>
        <c:scaling>
          <c:orientation val="minMax"/>
        </c:scaling>
        <c:delete val="0"/>
        <c:axPos val="b"/>
        <c:numFmt formatCode="General" sourceLinked="0"/>
        <c:majorTickMark val="out"/>
        <c:minorTickMark val="none"/>
        <c:tickLblPos val="nextTo"/>
        <c:txPr>
          <a:bodyPr/>
          <a:lstStyle/>
          <a:p>
            <a:pPr>
              <a:defRPr lang="en-US" sz="1100" b="1"/>
            </a:pPr>
            <a:endParaRPr lang="pt-BR"/>
          </a:p>
        </c:txPr>
        <c:crossAx val="846123840"/>
        <c:crosses val="autoZero"/>
        <c:auto val="1"/>
        <c:lblAlgn val="ctr"/>
        <c:lblOffset val="100"/>
        <c:noMultiLvlLbl val="0"/>
      </c:catAx>
      <c:valAx>
        <c:axId val="846123840"/>
        <c:scaling>
          <c:orientation val="minMax"/>
          <c:max val="700000"/>
          <c:min val="0"/>
        </c:scaling>
        <c:delete val="0"/>
        <c:axPos val="l"/>
        <c:numFmt formatCode="General" sourceLinked="1"/>
        <c:majorTickMark val="out"/>
        <c:minorTickMark val="none"/>
        <c:tickLblPos val="nextTo"/>
        <c:txPr>
          <a:bodyPr/>
          <a:lstStyle/>
          <a:p>
            <a:pPr>
              <a:defRPr lang="en-US" sz="1400"/>
            </a:pPr>
            <a:endParaRPr lang="pt-BR"/>
          </a:p>
        </c:txPr>
        <c:crossAx val="846098816"/>
        <c:crosses val="autoZero"/>
        <c:crossBetween val="between"/>
        <c:majorUnit val="100000"/>
        <c:dispUnits>
          <c:builtInUnit val="thousands"/>
        </c:dispUnits>
      </c:valAx>
    </c:plotArea>
    <c:plotVisOnly val="1"/>
    <c:dispBlanksAs val="gap"/>
    <c:showDLblsOverMax val="0"/>
  </c:chart>
  <c:txPr>
    <a:bodyPr/>
    <a:lstStyle/>
    <a:p>
      <a:pPr>
        <a:defRPr sz="1800"/>
      </a:pPr>
      <a:endParaRPr lang="pt-BR"/>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Série 1</c:v>
                </c:pt>
              </c:strCache>
            </c:strRef>
          </c:tx>
          <c:invertIfNegative val="0"/>
          <c:dPt>
            <c:idx val="0"/>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1-A038-4BA7-95F0-71892AA9DB99}"/>
              </c:ext>
            </c:extLst>
          </c:dPt>
          <c:dPt>
            <c:idx val="1"/>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3-A038-4BA7-95F0-71892AA9DB99}"/>
              </c:ext>
            </c:extLst>
          </c:dPt>
          <c:dPt>
            <c:idx val="2"/>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5-A038-4BA7-95F0-71892AA9DB99}"/>
              </c:ext>
            </c:extLst>
          </c:dPt>
          <c:dPt>
            <c:idx val="3"/>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7-A038-4BA7-95F0-71892AA9DB99}"/>
              </c:ext>
            </c:extLst>
          </c:dPt>
          <c:dLbls>
            <c:numFmt formatCode="#,##0" sourceLinked="0"/>
            <c:spPr>
              <a:noFill/>
              <a:ln>
                <a:noFill/>
              </a:ln>
              <a:effectLst/>
            </c:spPr>
            <c:txPr>
              <a:bodyPr/>
              <a:lstStyle/>
              <a:p>
                <a:pPr>
                  <a:defRPr sz="12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Plan1!$A$2:$A$5</c:f>
              <c:strCache>
                <c:ptCount val="4"/>
                <c:pt idx="0">
                  <c:v>Seafood processing</c:v>
                </c:pt>
                <c:pt idx="1">
                  <c:v>Marine fishing</c:v>
                </c:pt>
                <c:pt idx="2">
                  <c:v>Marine aquaculture</c:v>
                </c:pt>
                <c:pt idx="3">
                  <c:v>Seaweed</c:v>
                </c:pt>
              </c:strCache>
            </c:strRef>
          </c:cat>
          <c:val>
            <c:numRef>
              <c:f>Plan1!$B$2:$B$5</c:f>
              <c:numCache>
                <c:formatCode>_-* #,##0_-;\-* #,##0_-;_-* "-"??_-;_-@_-</c:formatCode>
                <c:ptCount val="4"/>
                <c:pt idx="0">
                  <c:v>99327</c:v>
                </c:pt>
                <c:pt idx="1">
                  <c:v>69631</c:v>
                </c:pt>
                <c:pt idx="2">
                  <c:v>29696</c:v>
                </c:pt>
                <c:pt idx="3">
                  <c:v>7448</c:v>
                </c:pt>
              </c:numCache>
            </c:numRef>
          </c:val>
          <c:extLst>
            <c:ext xmlns:c16="http://schemas.microsoft.com/office/drawing/2014/chart" uri="{C3380CC4-5D6E-409C-BE32-E72D297353CC}">
              <c16:uniqueId val="{00000008-A038-4BA7-95F0-71892AA9DB99}"/>
            </c:ext>
          </c:extLst>
        </c:ser>
        <c:dLbls>
          <c:showLegendKey val="0"/>
          <c:showVal val="0"/>
          <c:showCatName val="0"/>
          <c:showSerName val="0"/>
          <c:showPercent val="0"/>
          <c:showBubbleSize val="0"/>
        </c:dLbls>
        <c:gapWidth val="150"/>
        <c:axId val="846115680"/>
        <c:axId val="846099904"/>
      </c:barChart>
      <c:catAx>
        <c:axId val="846115680"/>
        <c:scaling>
          <c:orientation val="minMax"/>
        </c:scaling>
        <c:delete val="0"/>
        <c:axPos val="b"/>
        <c:numFmt formatCode="General" sourceLinked="0"/>
        <c:majorTickMark val="out"/>
        <c:minorTickMark val="none"/>
        <c:tickLblPos val="nextTo"/>
        <c:txPr>
          <a:bodyPr/>
          <a:lstStyle/>
          <a:p>
            <a:pPr>
              <a:defRPr lang="en-US" sz="1200" b="1"/>
            </a:pPr>
            <a:endParaRPr lang="pt-BR"/>
          </a:p>
        </c:txPr>
        <c:crossAx val="846099904"/>
        <c:crosses val="autoZero"/>
        <c:auto val="1"/>
        <c:lblAlgn val="ctr"/>
        <c:lblOffset val="100"/>
        <c:noMultiLvlLbl val="0"/>
      </c:catAx>
      <c:valAx>
        <c:axId val="846099904"/>
        <c:scaling>
          <c:orientation val="minMax"/>
          <c:max val="700000"/>
          <c:min val="0"/>
        </c:scaling>
        <c:delete val="0"/>
        <c:axPos val="l"/>
        <c:numFmt formatCode="_-* #,##0_-;\-* #,##0_-;_-* &quot;-&quot;??_-;_-@_-" sourceLinked="1"/>
        <c:majorTickMark val="out"/>
        <c:minorTickMark val="none"/>
        <c:tickLblPos val="nextTo"/>
        <c:txPr>
          <a:bodyPr/>
          <a:lstStyle/>
          <a:p>
            <a:pPr>
              <a:defRPr lang="en-US" sz="1400"/>
            </a:pPr>
            <a:endParaRPr lang="pt-BR"/>
          </a:p>
        </c:txPr>
        <c:crossAx val="846115680"/>
        <c:crosses val="autoZero"/>
        <c:crossBetween val="between"/>
        <c:majorUnit val="100000"/>
        <c:dispUnits>
          <c:builtInUnit val="thousands"/>
        </c:dispUnits>
      </c:valAx>
    </c:plotArea>
    <c:plotVisOnly val="1"/>
    <c:dispBlanksAs val="gap"/>
    <c:showDLblsOverMax val="0"/>
  </c:chart>
  <c:txPr>
    <a:bodyPr/>
    <a:lstStyle/>
    <a:p>
      <a:pPr>
        <a:defRPr sz="1800"/>
      </a:pPr>
      <a:endParaRPr lang="pt-BR"/>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Série 1</c:v>
                </c:pt>
              </c:strCache>
            </c:strRef>
          </c:tx>
          <c:invertIfNegative val="0"/>
          <c:dPt>
            <c:idx val="0"/>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1-7F48-4156-A43A-7C84A2703BC0}"/>
              </c:ext>
            </c:extLst>
          </c:dPt>
          <c:dPt>
            <c:idx val="1"/>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3-7F48-4156-A43A-7C84A2703BC0}"/>
              </c:ext>
            </c:extLst>
          </c:dPt>
          <c:dPt>
            <c:idx val="2"/>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5-7F48-4156-A43A-7C84A2703BC0}"/>
              </c:ext>
            </c:extLst>
          </c:dPt>
          <c:dLbls>
            <c:numFmt formatCode="#,##0" sourceLinked="0"/>
            <c:spPr>
              <a:noFill/>
              <a:ln>
                <a:noFill/>
              </a:ln>
              <a:effectLst/>
            </c:spPr>
            <c:txPr>
              <a:bodyPr/>
              <a:lstStyle/>
              <a:p>
                <a:pPr>
                  <a:defRPr sz="12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Plan1!$A$2:$A$4</c:f>
              <c:strCache>
                <c:ptCount val="3"/>
                <c:pt idx="0">
                  <c:v>Marine equipment</c:v>
                </c:pt>
                <c:pt idx="1">
                  <c:v>Shipbuilding (merchant)</c:v>
                </c:pt>
                <c:pt idx="2">
                  <c:v>Shipbuilding (naval)</c:v>
                </c:pt>
              </c:strCache>
            </c:strRef>
          </c:cat>
          <c:val>
            <c:numRef>
              <c:f>Plan1!$B$2:$B$4</c:f>
              <c:numCache>
                <c:formatCode>_-* #,##0_-;\-* #,##0_-;_-* "-"??_-;_-@_-</c:formatCode>
                <c:ptCount val="3"/>
                <c:pt idx="0">
                  <c:v>90636</c:v>
                </c:pt>
                <c:pt idx="1">
                  <c:v>46948</c:v>
                </c:pt>
                <c:pt idx="2">
                  <c:v>35898</c:v>
                </c:pt>
              </c:numCache>
            </c:numRef>
          </c:val>
          <c:extLst>
            <c:ext xmlns:c16="http://schemas.microsoft.com/office/drawing/2014/chart" uri="{C3380CC4-5D6E-409C-BE32-E72D297353CC}">
              <c16:uniqueId val="{00000006-7F48-4156-A43A-7C84A2703BC0}"/>
            </c:ext>
          </c:extLst>
        </c:ser>
        <c:dLbls>
          <c:showLegendKey val="0"/>
          <c:showVal val="0"/>
          <c:showCatName val="0"/>
          <c:showSerName val="0"/>
          <c:showPercent val="0"/>
          <c:showBubbleSize val="0"/>
        </c:dLbls>
        <c:gapWidth val="150"/>
        <c:axId val="846118400"/>
        <c:axId val="846100448"/>
      </c:barChart>
      <c:catAx>
        <c:axId val="846118400"/>
        <c:scaling>
          <c:orientation val="minMax"/>
        </c:scaling>
        <c:delete val="0"/>
        <c:axPos val="b"/>
        <c:numFmt formatCode="General" sourceLinked="0"/>
        <c:majorTickMark val="out"/>
        <c:minorTickMark val="none"/>
        <c:tickLblPos val="nextTo"/>
        <c:txPr>
          <a:bodyPr/>
          <a:lstStyle/>
          <a:p>
            <a:pPr>
              <a:defRPr lang="en-US" sz="1200" b="1"/>
            </a:pPr>
            <a:endParaRPr lang="pt-BR"/>
          </a:p>
        </c:txPr>
        <c:crossAx val="846100448"/>
        <c:crosses val="autoZero"/>
        <c:auto val="1"/>
        <c:lblAlgn val="ctr"/>
        <c:lblOffset val="100"/>
        <c:noMultiLvlLbl val="0"/>
      </c:catAx>
      <c:valAx>
        <c:axId val="846100448"/>
        <c:scaling>
          <c:orientation val="minMax"/>
          <c:max val="700000"/>
          <c:min val="0"/>
        </c:scaling>
        <c:delete val="0"/>
        <c:axPos val="l"/>
        <c:numFmt formatCode="_-* #,##0_-;\-* #,##0_-;_-* &quot;-&quot;??_-;_-@_-" sourceLinked="1"/>
        <c:majorTickMark val="out"/>
        <c:minorTickMark val="none"/>
        <c:tickLblPos val="nextTo"/>
        <c:txPr>
          <a:bodyPr/>
          <a:lstStyle/>
          <a:p>
            <a:pPr>
              <a:defRPr lang="en-US" sz="1400"/>
            </a:pPr>
            <a:endParaRPr lang="pt-BR"/>
          </a:p>
        </c:txPr>
        <c:crossAx val="846118400"/>
        <c:crosses val="autoZero"/>
        <c:crossBetween val="between"/>
        <c:majorUnit val="100000"/>
        <c:dispUnits>
          <c:builtInUnit val="thousands"/>
        </c:dispUnits>
      </c:valAx>
    </c:plotArea>
    <c:plotVisOnly val="1"/>
    <c:dispBlanksAs val="gap"/>
    <c:showDLblsOverMax val="0"/>
  </c:chart>
  <c:txPr>
    <a:bodyPr/>
    <a:lstStyle/>
    <a:p>
      <a:pPr>
        <a:defRPr sz="1800"/>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pt-BR" sz="1200" b="0" i="0" baseline="0" dirty="0">
                <a:effectLst/>
              </a:rPr>
              <a:t>Participação do comércio internacional no PIB ¹</a:t>
            </a:r>
          </a:p>
        </c:rich>
      </c:tx>
      <c:layout>
        <c:manualLayout>
          <c:xMode val="edge"/>
          <c:yMode val="edge"/>
          <c:x val="0.23618086940315894"/>
          <c:y val="1.1819452310822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0.12506219702993152"/>
          <c:y val="0.16835388638278162"/>
          <c:w val="0.83071880258582609"/>
          <c:h val="0.50714272608534061"/>
        </c:manualLayout>
      </c:layout>
      <c:lineChart>
        <c:grouping val="standard"/>
        <c:varyColors val="0"/>
        <c:ser>
          <c:idx val="4"/>
          <c:order val="2"/>
          <c:tx>
            <c:strRef>
              <c:f>Planilha1!$A$6</c:f>
              <c:strCache>
                <c:ptCount val="1"/>
              </c:strCache>
            </c:strRef>
          </c:tx>
          <c:spPr>
            <a:ln w="28575" cap="rnd">
              <a:solidFill>
                <a:schemeClr val="accent5"/>
              </a:solidFill>
              <a:round/>
            </a:ln>
            <a:effectLst/>
          </c:spPr>
          <c:marker>
            <c:symbol val="none"/>
          </c:marker>
          <c:cat>
            <c:strRef>
              <c:f>Planilha1!$B$1:$AP$1</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Planilha1!$B$6:$AP$6</c:f>
              <c:numCache>
                <c:formatCode>General</c:formatCode>
                <c:ptCount val="41"/>
              </c:numCache>
            </c:numRef>
          </c:val>
          <c:smooth val="0"/>
          <c:extLst>
            <c:ext xmlns:c16="http://schemas.microsoft.com/office/drawing/2014/chart" uri="{C3380CC4-5D6E-409C-BE32-E72D297353CC}">
              <c16:uniqueId val="{00000002-42E5-4262-8E5F-855880C06A15}"/>
            </c:ext>
          </c:extLst>
        </c:ser>
        <c:ser>
          <c:idx val="6"/>
          <c:order val="4"/>
          <c:tx>
            <c:strRef>
              <c:f>Planilha1!$A$8</c:f>
              <c:strCache>
                <c:ptCount val="1"/>
                <c:pt idx="0">
                  <c:v>Mundo</c:v>
                </c:pt>
              </c:strCache>
            </c:strRef>
          </c:tx>
          <c:spPr>
            <a:ln w="28575" cap="rnd">
              <a:solidFill>
                <a:srgbClr val="0874C1"/>
              </a:solidFill>
              <a:round/>
            </a:ln>
            <a:effectLst/>
          </c:spPr>
          <c:marker>
            <c:symbol val="none"/>
          </c:marker>
          <c:cat>
            <c:strRef>
              <c:f>Planilha1!$B$1:$AP$1</c:f>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f>Planilha1!$B$8:$AP$8</c:f>
              <c:numCache>
                <c:formatCode>_(* #,##0_);_(* \(#,##0\);_(* "-"??_);_(@_)</c:formatCode>
                <c:ptCount val="41"/>
                <c:pt idx="0">
                  <c:v>37.138266170626238</c:v>
                </c:pt>
                <c:pt idx="1">
                  <c:v>37.413856462074037</c:v>
                </c:pt>
                <c:pt idx="2">
                  <c:v>36.740662081383419</c:v>
                </c:pt>
                <c:pt idx="3">
                  <c:v>35.903992027385449</c:v>
                </c:pt>
                <c:pt idx="4">
                  <c:v>37.172091512964364</c:v>
                </c:pt>
                <c:pt idx="5">
                  <c:v>36.705090407433708</c:v>
                </c:pt>
                <c:pt idx="6">
                  <c:v>34.278804099336192</c:v>
                </c:pt>
                <c:pt idx="7">
                  <c:v>35.602979143218128</c:v>
                </c:pt>
                <c:pt idx="8">
                  <c:v>37.444443200016629</c:v>
                </c:pt>
                <c:pt idx="9">
                  <c:v>37.939717634890584</c:v>
                </c:pt>
                <c:pt idx="10">
                  <c:v>37.907938690711141</c:v>
                </c:pt>
                <c:pt idx="11">
                  <c:v>37.832858813577651</c:v>
                </c:pt>
                <c:pt idx="12">
                  <c:v>40.740543165579346</c:v>
                </c:pt>
                <c:pt idx="13">
                  <c:v>40.235054975374496</c:v>
                </c:pt>
                <c:pt idx="14">
                  <c:v>41.073045738052727</c:v>
                </c:pt>
                <c:pt idx="15">
                  <c:v>43.165969714246224</c:v>
                </c:pt>
                <c:pt idx="16">
                  <c:v>43.302858295039393</c:v>
                </c:pt>
                <c:pt idx="17">
                  <c:v>45.200508248860203</c:v>
                </c:pt>
                <c:pt idx="18">
                  <c:v>45.603191583299392</c:v>
                </c:pt>
                <c:pt idx="19">
                  <c:v>46.045544277280086</c:v>
                </c:pt>
                <c:pt idx="20">
                  <c:v>50.692410665354593</c:v>
                </c:pt>
                <c:pt idx="21">
                  <c:v>49.613447487557309</c:v>
                </c:pt>
                <c:pt idx="22">
                  <c:v>49.42288455158765</c:v>
                </c:pt>
                <c:pt idx="23">
                  <c:v>51.179317108588585</c:v>
                </c:pt>
                <c:pt idx="24">
                  <c:v>54.624202680690821</c:v>
                </c:pt>
                <c:pt idx="25">
                  <c:v>56.676816645097261</c:v>
                </c:pt>
                <c:pt idx="26">
                  <c:v>58.935456606757107</c:v>
                </c:pt>
                <c:pt idx="27">
                  <c:v>59.33079875216697</c:v>
                </c:pt>
                <c:pt idx="28">
                  <c:v>60.985036010776803</c:v>
                </c:pt>
                <c:pt idx="29">
                  <c:v>52.461127559375569</c:v>
                </c:pt>
                <c:pt idx="30">
                  <c:v>56.957917958871711</c:v>
                </c:pt>
                <c:pt idx="31">
                  <c:v>60.191223583537372</c:v>
                </c:pt>
                <c:pt idx="32">
                  <c:v>59.943196437673414</c:v>
                </c:pt>
                <c:pt idx="33">
                  <c:v>59.149429413565755</c:v>
                </c:pt>
                <c:pt idx="34">
                  <c:v>58.551321687548153</c:v>
                </c:pt>
                <c:pt idx="35">
                  <c:v>56.17069830737573</c:v>
                </c:pt>
                <c:pt idx="36">
                  <c:v>54.39680173243876</c:v>
                </c:pt>
                <c:pt idx="37">
                  <c:v>56.14788277848924</c:v>
                </c:pt>
                <c:pt idx="38">
                  <c:v>57.690458073919778</c:v>
                </c:pt>
                <c:pt idx="39">
                  <c:v>56.32728431712362</c:v>
                </c:pt>
                <c:pt idx="40">
                  <c:v>51.618600441295506</c:v>
                </c:pt>
              </c:numCache>
            </c:numRef>
          </c:val>
          <c:smooth val="0"/>
          <c:extLst>
            <c:ext xmlns:c16="http://schemas.microsoft.com/office/drawing/2014/chart" uri="{C3380CC4-5D6E-409C-BE32-E72D297353CC}">
              <c16:uniqueId val="{00000004-42E5-4262-8E5F-855880C06A15}"/>
            </c:ext>
          </c:extLst>
        </c:ser>
        <c:ser>
          <c:idx val="0"/>
          <c:order val="5"/>
          <c:tx>
            <c:strRef>
              <c:f>Planilha1!$A$2</c:f>
              <c:strCache>
                <c:ptCount val="1"/>
                <c:pt idx="0">
                  <c:v>Brasil</c:v>
                </c:pt>
              </c:strCache>
            </c:strRef>
          </c:tx>
          <c:spPr>
            <a:ln w="38100" cap="rnd">
              <a:solidFill>
                <a:schemeClr val="accent6"/>
              </a:solidFill>
              <a:round/>
            </a:ln>
            <a:effectLst/>
          </c:spPr>
          <c:marker>
            <c:symbol val="none"/>
          </c:marker>
          <c:dLbls>
            <c:dLbl>
              <c:idx val="2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E5-4262-8E5F-855880C06A15}"/>
                </c:ext>
              </c:extLst>
            </c:dLbl>
            <c:dLbl>
              <c:idx val="3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2E5-4262-8E5F-855880C06A15}"/>
                </c:ext>
              </c:extLst>
            </c:dLbl>
            <c:dLbl>
              <c:idx val="3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2E5-4262-8E5F-855880C06A15}"/>
                </c:ext>
              </c:extLst>
            </c:dLbl>
            <c:dLbl>
              <c:idx val="3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D8-408C-8772-9A5862F6228D}"/>
                </c:ext>
              </c:extLst>
            </c:dLbl>
            <c:dLbl>
              <c:idx val="3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E5-4262-8E5F-855880C06A15}"/>
                </c:ext>
              </c:extLst>
            </c:dLbl>
            <c:dLbl>
              <c:idx val="4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2E5-4262-8E5F-855880C06A1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mn-lt"/>
                    <a:ea typeface="+mn-ea"/>
                    <a:cs typeface="+mn-cs"/>
                  </a:defRPr>
                </a:pPr>
                <a:endParaRPr lang="pt-BR"/>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Planilha1!$B$2:$AP$2</c:f>
              <c:numCache>
                <c:formatCode>_(* #,##0_);_(* \(#,##0\);_(* "-"??_);_(@_)</c:formatCode>
                <c:ptCount val="41"/>
                <c:pt idx="0">
                  <c:v>20.155407491969729</c:v>
                </c:pt>
                <c:pt idx="1">
                  <c:v>19.632923992709227</c:v>
                </c:pt>
                <c:pt idx="2">
                  <c:v>16.491170371731918</c:v>
                </c:pt>
                <c:pt idx="3">
                  <c:v>21.900352523203289</c:v>
                </c:pt>
                <c:pt idx="4">
                  <c:v>23.830074665535143</c:v>
                </c:pt>
                <c:pt idx="5">
                  <c:v>20.449766584076087</c:v>
                </c:pt>
                <c:pt idx="6">
                  <c:v>15.860654144861702</c:v>
                </c:pt>
                <c:pt idx="7">
                  <c:v>16.262397339102112</c:v>
                </c:pt>
                <c:pt idx="8">
                  <c:v>17.767244709793793</c:v>
                </c:pt>
                <c:pt idx="9">
                  <c:v>14.390877647125242</c:v>
                </c:pt>
                <c:pt idx="10">
                  <c:v>15.155603016891083</c:v>
                </c:pt>
                <c:pt idx="11">
                  <c:v>16.592126217660972</c:v>
                </c:pt>
                <c:pt idx="12">
                  <c:v>19.253372526255763</c:v>
                </c:pt>
                <c:pt idx="13">
                  <c:v>19.599320185815401</c:v>
                </c:pt>
                <c:pt idx="14">
                  <c:v>18.674759796102276</c:v>
                </c:pt>
                <c:pt idx="15">
                  <c:v>16.984460007639882</c:v>
                </c:pt>
                <c:pt idx="16">
                  <c:v>15.635591478382944</c:v>
                </c:pt>
                <c:pt idx="17">
                  <c:v>16.57620926333712</c:v>
                </c:pt>
                <c:pt idx="18">
                  <c:v>16.438584928207003</c:v>
                </c:pt>
                <c:pt idx="19">
                  <c:v>20.982166473880962</c:v>
                </c:pt>
                <c:pt idx="20">
                  <c:v>22.639761914790974</c:v>
                </c:pt>
                <c:pt idx="21">
                  <c:v>26.936285021430834</c:v>
                </c:pt>
                <c:pt idx="22">
                  <c:v>27.618357530623864</c:v>
                </c:pt>
                <c:pt idx="23">
                  <c:v>28.140384786787926</c:v>
                </c:pt>
                <c:pt idx="24">
                  <c:v>29.678252739823925</c:v>
                </c:pt>
                <c:pt idx="25">
                  <c:v>27.086795057877357</c:v>
                </c:pt>
                <c:pt idx="26">
                  <c:v>26.041699819201902</c:v>
                </c:pt>
                <c:pt idx="27">
                  <c:v>25.292611476254763</c:v>
                </c:pt>
                <c:pt idx="28">
                  <c:v>27.257569361407963</c:v>
                </c:pt>
                <c:pt idx="29">
                  <c:v>22.105975520550668</c:v>
                </c:pt>
                <c:pt idx="30">
                  <c:v>22.772178112004923</c:v>
                </c:pt>
                <c:pt idx="31">
                  <c:v>23.934405177610181</c:v>
                </c:pt>
                <c:pt idx="32">
                  <c:v>25.114273608653392</c:v>
                </c:pt>
                <c:pt idx="33">
                  <c:v>25.785957323657222</c:v>
                </c:pt>
                <c:pt idx="34">
                  <c:v>24.685405816589963</c:v>
                </c:pt>
                <c:pt idx="35">
                  <c:v>26.953625937679242</c:v>
                </c:pt>
                <c:pt idx="36">
                  <c:v>24.533682078844816</c:v>
                </c:pt>
                <c:pt idx="37">
                  <c:v>24.319734373156454</c:v>
                </c:pt>
                <c:pt idx="38">
                  <c:v>28.876203377402028</c:v>
                </c:pt>
                <c:pt idx="39">
                  <c:v>28.455937315237207</c:v>
                </c:pt>
                <c:pt idx="40">
                  <c:v>32.354295879896469</c:v>
                </c:pt>
              </c:numCache>
            </c:numRef>
          </c:val>
          <c:smooth val="0"/>
          <c:extLst>
            <c:ext xmlns:c16="http://schemas.microsoft.com/office/drawing/2014/chart" uri="{C3380CC4-5D6E-409C-BE32-E72D297353CC}">
              <c16:uniqueId val="{00000005-42E5-4262-8E5F-855880C06A15}"/>
            </c:ext>
          </c:extLst>
        </c:ser>
        <c:ser>
          <c:idx val="3"/>
          <c:order val="6"/>
          <c:tx>
            <c:strRef>
              <c:f>Planilha1!$A$5</c:f>
              <c:strCache>
                <c:ptCount val="1"/>
                <c:pt idx="0">
                  <c:v>América Latina</c:v>
                </c:pt>
              </c:strCache>
            </c:strRef>
          </c:tx>
          <c:spPr>
            <a:ln w="28575" cap="rnd">
              <a:solidFill>
                <a:schemeClr val="accent4"/>
              </a:solidFill>
              <a:round/>
            </a:ln>
            <a:effectLst/>
          </c:spPr>
          <c:marker>
            <c:symbol val="none"/>
          </c:marker>
          <c:val>
            <c:numRef>
              <c:f>Planilha1!$B$5:$AP$5</c:f>
              <c:numCache>
                <c:formatCode>_(* #,##0_);_(* \(#,##0\);_(* "-"??_);_(@_)</c:formatCode>
                <c:ptCount val="41"/>
                <c:pt idx="0">
                  <c:v>30.301623860781866</c:v>
                </c:pt>
                <c:pt idx="1">
                  <c:v>29.320597381624523</c:v>
                </c:pt>
                <c:pt idx="2">
                  <c:v>27.903415339592623</c:v>
                </c:pt>
                <c:pt idx="3">
                  <c:v>29.430390162501904</c:v>
                </c:pt>
                <c:pt idx="4">
                  <c:v>30.164058611922208</c:v>
                </c:pt>
                <c:pt idx="5">
                  <c:v>29.647544409338501</c:v>
                </c:pt>
                <c:pt idx="6">
                  <c:v>28.593527441434194</c:v>
                </c:pt>
                <c:pt idx="7">
                  <c:v>29.373307238509174</c:v>
                </c:pt>
                <c:pt idx="8">
                  <c:v>32.517678271569338</c:v>
                </c:pt>
                <c:pt idx="9">
                  <c:v>32.363243467258066</c:v>
                </c:pt>
                <c:pt idx="10">
                  <c:v>33.100432918813773</c:v>
                </c:pt>
                <c:pt idx="11">
                  <c:v>32.427471837219791</c:v>
                </c:pt>
                <c:pt idx="12">
                  <c:v>33.170829255413203</c:v>
                </c:pt>
                <c:pt idx="13">
                  <c:v>31.637206540812869</c:v>
                </c:pt>
                <c:pt idx="14">
                  <c:v>32.106616665299335</c:v>
                </c:pt>
                <c:pt idx="15">
                  <c:v>35.185195958289647</c:v>
                </c:pt>
                <c:pt idx="16">
                  <c:v>36.142994642901165</c:v>
                </c:pt>
                <c:pt idx="17">
                  <c:v>36.221010212925194</c:v>
                </c:pt>
                <c:pt idx="18">
                  <c:v>36.22800099006492</c:v>
                </c:pt>
                <c:pt idx="19">
                  <c:v>37.377908592687803</c:v>
                </c:pt>
                <c:pt idx="20">
                  <c:v>39.189659652535838</c:v>
                </c:pt>
                <c:pt idx="21">
                  <c:v>39.288501740072633</c:v>
                </c:pt>
                <c:pt idx="22">
                  <c:v>41.611874298975479</c:v>
                </c:pt>
                <c:pt idx="23">
                  <c:v>43.560793839688493</c:v>
                </c:pt>
                <c:pt idx="24">
                  <c:v>45.776925976347812</c:v>
                </c:pt>
                <c:pt idx="25">
                  <c:v>45.735876335136361</c:v>
                </c:pt>
                <c:pt idx="26">
                  <c:v>46.357742550243621</c:v>
                </c:pt>
                <c:pt idx="27">
                  <c:v>46.384380705732539</c:v>
                </c:pt>
                <c:pt idx="28">
                  <c:v>48.158582817962781</c:v>
                </c:pt>
                <c:pt idx="29">
                  <c:v>41.336160096489962</c:v>
                </c:pt>
                <c:pt idx="30">
                  <c:v>43.961715942033528</c:v>
                </c:pt>
                <c:pt idx="31">
                  <c:v>46.417560223306843</c:v>
                </c:pt>
                <c:pt idx="32">
                  <c:v>46.029273406982867</c:v>
                </c:pt>
                <c:pt idx="33">
                  <c:v>45.198000610389627</c:v>
                </c:pt>
                <c:pt idx="34">
                  <c:v>44.196737572302752</c:v>
                </c:pt>
                <c:pt idx="35">
                  <c:v>44.49986953400925</c:v>
                </c:pt>
                <c:pt idx="36">
                  <c:v>44.399893626259619</c:v>
                </c:pt>
                <c:pt idx="37">
                  <c:v>44.656964353909501</c:v>
                </c:pt>
                <c:pt idx="38">
                  <c:v>48.10505681869703</c:v>
                </c:pt>
                <c:pt idx="39">
                  <c:v>46.443837201716008</c:v>
                </c:pt>
                <c:pt idx="40">
                  <c:v>46.625711913594664</c:v>
                </c:pt>
              </c:numCache>
            </c:numRef>
          </c:val>
          <c:smooth val="0"/>
          <c:extLst>
            <c:ext xmlns:c16="http://schemas.microsoft.com/office/drawing/2014/chart" uri="{C3380CC4-5D6E-409C-BE32-E72D297353CC}">
              <c16:uniqueId val="{0000000D-42E5-4262-8E5F-855880C06A15}"/>
            </c:ext>
          </c:extLst>
        </c:ser>
        <c:dLbls>
          <c:showLegendKey val="0"/>
          <c:showVal val="0"/>
          <c:showCatName val="0"/>
          <c:showSerName val="0"/>
          <c:showPercent val="0"/>
          <c:showBubbleSize val="0"/>
        </c:dLbls>
        <c:smooth val="0"/>
        <c:axId val="1764570943"/>
        <c:axId val="1764579263"/>
        <c:extLst>
          <c:ext xmlns:c15="http://schemas.microsoft.com/office/drawing/2012/chart" uri="{02D57815-91ED-43cb-92C2-25804820EDAC}">
            <c15:filteredLineSeries>
              <c15:ser>
                <c:idx val="1"/>
                <c:order val="0"/>
                <c:tx>
                  <c:strRef>
                    <c:extLst>
                      <c:ext uri="{02D57815-91ED-43cb-92C2-25804820EDAC}">
                        <c15:formulaRef>
                          <c15:sqref>Planilha1!$A$3</c15:sqref>
                        </c15:formulaRef>
                      </c:ext>
                    </c:extLst>
                    <c:strCache>
                      <c:ptCount val="1"/>
                      <c:pt idx="0">
                        <c:v>China</c:v>
                      </c:pt>
                    </c:strCache>
                  </c:strRef>
                </c:tx>
                <c:spPr>
                  <a:ln w="28575" cap="rnd">
                    <a:solidFill>
                      <a:schemeClr val="accent3"/>
                    </a:solidFill>
                    <a:round/>
                  </a:ln>
                  <a:effectLst/>
                </c:spPr>
                <c:marker>
                  <c:symbol val="none"/>
                </c:marker>
                <c:cat>
                  <c:strRef>
                    <c:extLst>
                      <c:ext uri="{02D57815-91ED-43cb-92C2-25804820EDAC}">
                        <c15:formulaRef>
                          <c15:sqref>Planilha1!$B$1:$AP$1</c15:sqref>
                        </c15:formulaRef>
                      </c:ext>
                    </c:extLst>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extLst>
                      <c:ext uri="{02D57815-91ED-43cb-92C2-25804820EDAC}">
                        <c15:formulaRef>
                          <c15:sqref>Planilha1!$B$3:$AP$3</c15:sqref>
                        </c15:formulaRef>
                      </c:ext>
                    </c:extLst>
                    <c:numCache>
                      <c:formatCode>_(* #,##0_);_(* \(#,##0\);_(* "-"??_);_(@_)</c:formatCode>
                      <c:ptCount val="41"/>
                      <c:pt idx="0">
                        <c:v>12.424848527654724</c:v>
                      </c:pt>
                      <c:pt idx="1">
                        <c:v>14.897181979976127</c:v>
                      </c:pt>
                      <c:pt idx="2">
                        <c:v>19.692968305180944</c:v>
                      </c:pt>
                      <c:pt idx="3">
                        <c:v>17.921102711320781</c:v>
                      </c:pt>
                      <c:pt idx="4">
                        <c:v>19.032611739857831</c:v>
                      </c:pt>
                      <c:pt idx="5">
                        <c:v>20.71285501241546</c:v>
                      </c:pt>
                      <c:pt idx="6">
                        <c:v>19.881479953363744</c:v>
                      </c:pt>
                      <c:pt idx="7">
                        <c:v>24.857665077842015</c:v>
                      </c:pt>
                      <c:pt idx="8">
                        <c:v>30.064770592508243</c:v>
                      </c:pt>
                      <c:pt idx="9">
                        <c:v>25.105695204225441</c:v>
                      </c:pt>
                      <c:pt idx="10">
                        <c:v>24.273132108191774</c:v>
                      </c:pt>
                      <c:pt idx="11">
                        <c:v>25.949724103080644</c:v>
                      </c:pt>
                      <c:pt idx="12">
                        <c:v>30.145716453597661</c:v>
                      </c:pt>
                      <c:pt idx="13">
                        <c:v>36.056077868248096</c:v>
                      </c:pt>
                      <c:pt idx="14">
                        <c:v>35.769814987275886</c:v>
                      </c:pt>
                      <c:pt idx="15">
                        <c:v>34.274096027487715</c:v>
                      </c:pt>
                      <c:pt idx="16">
                        <c:v>33.814745467754378</c:v>
                      </c:pt>
                      <c:pt idx="17">
                        <c:v>34.533017358803129</c:v>
                      </c:pt>
                      <c:pt idx="18">
                        <c:v>32.424696269273653</c:v>
                      </c:pt>
                      <c:pt idx="19">
                        <c:v>33.524566731139167</c:v>
                      </c:pt>
                      <c:pt idx="20">
                        <c:v>39.410538788035922</c:v>
                      </c:pt>
                      <c:pt idx="21">
                        <c:v>38.5273592755252</c:v>
                      </c:pt>
                      <c:pt idx="22">
                        <c:v>42.747403634051132</c:v>
                      </c:pt>
                      <c:pt idx="23">
                        <c:v>51.803988000526459</c:v>
                      </c:pt>
                      <c:pt idx="24">
                        <c:v>59.505524224818416</c:v>
                      </c:pt>
                      <c:pt idx="25">
                        <c:v>62.207892865780181</c:v>
                      </c:pt>
                      <c:pt idx="26">
                        <c:v>64.478883904017451</c:v>
                      </c:pt>
                      <c:pt idx="27">
                        <c:v>62.193363476477501</c:v>
                      </c:pt>
                      <c:pt idx="28">
                        <c:v>57.61271534324186</c:v>
                      </c:pt>
                      <c:pt idx="29">
                        <c:v>45.18487037857674</c:v>
                      </c:pt>
                      <c:pt idx="30">
                        <c:v>50.717077662700341</c:v>
                      </c:pt>
                      <c:pt idx="31">
                        <c:v>50.740904586420868</c:v>
                      </c:pt>
                      <c:pt idx="32">
                        <c:v>48.267522367403323</c:v>
                      </c:pt>
                      <c:pt idx="33">
                        <c:v>46.744375577355299</c:v>
                      </c:pt>
                      <c:pt idx="34">
                        <c:v>44.905215954349622</c:v>
                      </c:pt>
                      <c:pt idx="35">
                        <c:v>39.464169335301811</c:v>
                      </c:pt>
                      <c:pt idx="36">
                        <c:v>36.89441501681096</c:v>
                      </c:pt>
                      <c:pt idx="37">
                        <c:v>37.632413240426303</c:v>
                      </c:pt>
                      <c:pt idx="38">
                        <c:v>37.565784102137364</c:v>
                      </c:pt>
                      <c:pt idx="39">
                        <c:v>35.890096117626975</c:v>
                      </c:pt>
                      <c:pt idx="40">
                        <c:v>34.506887858024058</c:v>
                      </c:pt>
                    </c:numCache>
                  </c:numRef>
                </c:val>
                <c:smooth val="0"/>
                <c:extLst>
                  <c:ext xmlns:c16="http://schemas.microsoft.com/office/drawing/2014/chart" uri="{C3380CC4-5D6E-409C-BE32-E72D297353CC}">
                    <c16:uniqueId val="{00000000-42E5-4262-8E5F-855880C06A15}"/>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Planilha1!$A$4</c15:sqref>
                        </c15:formulaRef>
                      </c:ext>
                    </c:extLst>
                    <c:strCache>
                      <c:ptCount val="1"/>
                      <c:pt idx="0">
                        <c:v>EU</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Planilha1!$B$1:$AP$1</c15:sqref>
                        </c15:formulaRef>
                      </c:ext>
                    </c:extLst>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extLst xmlns:c15="http://schemas.microsoft.com/office/drawing/2012/chart">
                      <c:ext xmlns:c15="http://schemas.microsoft.com/office/drawing/2012/chart" uri="{02D57815-91ED-43cb-92C2-25804820EDAC}">
                        <c15:formulaRef>
                          <c15:sqref>Planilha1!$B$4:$AP$4</c15:sqref>
                        </c15:formulaRef>
                      </c:ext>
                    </c:extLst>
                    <c:numCache>
                      <c:formatCode>_(* #,##0_);_(* \(#,##0\);_(* "-"??_);_(@_)</c:formatCode>
                      <c:ptCount val="41"/>
                      <c:pt idx="0">
                        <c:v>51.643848389558983</c:v>
                      </c:pt>
                      <c:pt idx="1">
                        <c:v>54.169737879805645</c:v>
                      </c:pt>
                      <c:pt idx="2">
                        <c:v>54.102307868423807</c:v>
                      </c:pt>
                      <c:pt idx="3">
                        <c:v>53.991173390370534</c:v>
                      </c:pt>
                      <c:pt idx="4">
                        <c:v>56.868704095054746</c:v>
                      </c:pt>
                      <c:pt idx="5">
                        <c:v>57.35515816267263</c:v>
                      </c:pt>
                      <c:pt idx="6">
                        <c:v>50.653063832181118</c:v>
                      </c:pt>
                      <c:pt idx="7">
                        <c:v>50.052369401247297</c:v>
                      </c:pt>
                      <c:pt idx="8">
                        <c:v>51.263632365134711</c:v>
                      </c:pt>
                      <c:pt idx="9">
                        <c:v>54.024954890272461</c:v>
                      </c:pt>
                      <c:pt idx="10">
                        <c:v>53.064353708399622</c:v>
                      </c:pt>
                      <c:pt idx="11">
                        <c:v>53.285797812070115</c:v>
                      </c:pt>
                      <c:pt idx="12">
                        <c:v>52.957503190382475</c:v>
                      </c:pt>
                      <c:pt idx="13">
                        <c:v>51.435858529522562</c:v>
                      </c:pt>
                      <c:pt idx="14">
                        <c:v>54.055709844111362</c:v>
                      </c:pt>
                      <c:pt idx="15">
                        <c:v>57.069737548968213</c:v>
                      </c:pt>
                      <c:pt idx="16">
                        <c:v>57.846260912525821</c:v>
                      </c:pt>
                      <c:pt idx="17">
                        <c:v>61.974492454021863</c:v>
                      </c:pt>
                      <c:pt idx="18">
                        <c:v>63.314091835842014</c:v>
                      </c:pt>
                      <c:pt idx="19">
                        <c:v>64.192202562212543</c:v>
                      </c:pt>
                      <c:pt idx="20">
                        <c:v>71.837831265781915</c:v>
                      </c:pt>
                      <c:pt idx="21">
                        <c:v>71.089999549957199</c:v>
                      </c:pt>
                      <c:pt idx="22">
                        <c:v>68.818902763681393</c:v>
                      </c:pt>
                      <c:pt idx="23">
                        <c:v>67.856387220556812</c:v>
                      </c:pt>
                      <c:pt idx="24">
                        <c:v>70.988949161627133</c:v>
                      </c:pt>
                      <c:pt idx="25">
                        <c:v>74.281158730604972</c:v>
                      </c:pt>
                      <c:pt idx="26">
                        <c:v>78.957362544983027</c:v>
                      </c:pt>
                      <c:pt idx="27">
                        <c:v>80.872731042976312</c:v>
                      </c:pt>
                      <c:pt idx="28">
                        <c:v>82.015602506176336</c:v>
                      </c:pt>
                      <c:pt idx="29">
                        <c:v>71.719857749563559</c:v>
                      </c:pt>
                      <c:pt idx="30">
                        <c:v>79.657439998469201</c:v>
                      </c:pt>
                      <c:pt idx="31">
                        <c:v>85.137211659522805</c:v>
                      </c:pt>
                      <c:pt idx="32">
                        <c:v>86.781916189549733</c:v>
                      </c:pt>
                      <c:pt idx="33">
                        <c:v>86.220339699661821</c:v>
                      </c:pt>
                      <c:pt idx="34">
                        <c:v>87.11400694159174</c:v>
                      </c:pt>
                      <c:pt idx="35">
                        <c:v>88.497021868590934</c:v>
                      </c:pt>
                      <c:pt idx="36">
                        <c:v>87.474109114993638</c:v>
                      </c:pt>
                      <c:pt idx="37">
                        <c:v>90.567965961366951</c:v>
                      </c:pt>
                      <c:pt idx="38">
                        <c:v>92.247337277019014</c:v>
                      </c:pt>
                      <c:pt idx="39">
                        <c:v>92.182142837667342</c:v>
                      </c:pt>
                      <c:pt idx="40">
                        <c:v>85.577027102721772</c:v>
                      </c:pt>
                    </c:numCache>
                  </c:numRef>
                </c:val>
                <c:smooth val="0"/>
                <c:extLst xmlns:c15="http://schemas.microsoft.com/office/drawing/2012/chart">
                  <c:ext xmlns:c16="http://schemas.microsoft.com/office/drawing/2014/chart" uri="{C3380CC4-5D6E-409C-BE32-E72D297353CC}">
                    <c16:uniqueId val="{00000001-42E5-4262-8E5F-855880C06A15}"/>
                  </c:ext>
                </c:extLst>
              </c15:ser>
            </c15:filteredLineSeries>
            <c15:filteredLineSeries>
              <c15:ser>
                <c:idx val="5"/>
                <c:order val="3"/>
                <c:tx>
                  <c:strRef>
                    <c:extLst xmlns:c15="http://schemas.microsoft.com/office/drawing/2012/chart">
                      <c:ext xmlns:c15="http://schemas.microsoft.com/office/drawing/2012/chart" uri="{02D57815-91ED-43cb-92C2-25804820EDAC}">
                        <c15:formulaRef>
                          <c15:sqref>Planilha1!$A$7</c15:sqref>
                        </c15:formulaRef>
                      </c:ext>
                    </c:extLst>
                    <c:strCache>
                      <c:ptCount val="1"/>
                      <c:pt idx="0">
                        <c:v>EUA</c:v>
                      </c:pt>
                    </c:strCache>
                  </c:strRef>
                </c:tx>
                <c:spPr>
                  <a:ln w="28575" cap="rnd">
                    <a:solidFill>
                      <a:schemeClr val="accent6"/>
                    </a:solidFill>
                    <a:round/>
                  </a:ln>
                  <a:effectLst/>
                </c:spPr>
                <c:marker>
                  <c:symbol val="none"/>
                </c:marker>
                <c:cat>
                  <c:strRef>
                    <c:extLst xmlns:c15="http://schemas.microsoft.com/office/drawing/2012/chart">
                      <c:ext xmlns:c15="http://schemas.microsoft.com/office/drawing/2012/chart" uri="{02D57815-91ED-43cb-92C2-25804820EDAC}">
                        <c15:formulaRef>
                          <c15:sqref>Planilha1!$B$1:$AP$1</c15:sqref>
                        </c15:formulaRef>
                      </c:ext>
                    </c:extLst>
                    <c:strCach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strCache>
                  </c:strRef>
                </c:cat>
                <c:val>
                  <c:numRef>
                    <c:extLst xmlns:c15="http://schemas.microsoft.com/office/drawing/2012/chart">
                      <c:ext xmlns:c15="http://schemas.microsoft.com/office/drawing/2012/chart" uri="{02D57815-91ED-43cb-92C2-25804820EDAC}">
                        <c15:formulaRef>
                          <c15:sqref>Planilha1!$B$7:$AP$7</c15:sqref>
                        </c15:formulaRef>
                      </c:ext>
                    </c:extLst>
                    <c:numCache>
                      <c:formatCode>_(* #,##0_);_(* \(#,##0\);_(* "-"??_);_(@_)</c:formatCode>
                      <c:ptCount val="41"/>
                      <c:pt idx="0">
                        <c:v>20.109844689422594</c:v>
                      </c:pt>
                      <c:pt idx="1">
                        <c:v>19.425913170427194</c:v>
                      </c:pt>
                      <c:pt idx="2">
                        <c:v>17.536812280918443</c:v>
                      </c:pt>
                      <c:pt idx="3">
                        <c:v>16.665593480310331</c:v>
                      </c:pt>
                      <c:pt idx="4">
                        <c:v>17.522407422405266</c:v>
                      </c:pt>
                      <c:pt idx="5">
                        <c:v>16.603906126302988</c:v>
                      </c:pt>
                      <c:pt idx="6">
                        <c:v>16.897977151434254</c:v>
                      </c:pt>
                      <c:pt idx="7">
                        <c:v>17.973580984570201</c:v>
                      </c:pt>
                      <c:pt idx="8">
                        <c:v>19.070100705861503</c:v>
                      </c:pt>
                      <c:pt idx="9">
                        <c:v>19.415128386019521</c:v>
                      </c:pt>
                      <c:pt idx="10">
                        <c:v>19.815050584054315</c:v>
                      </c:pt>
                      <c:pt idx="11">
                        <c:v>19.786448124097433</c:v>
                      </c:pt>
                      <c:pt idx="12">
                        <c:v>19.950594502392288</c:v>
                      </c:pt>
                      <c:pt idx="13">
                        <c:v>20.044618701975153</c:v>
                      </c:pt>
                      <c:pt idx="14">
                        <c:v>21.055459161745276</c:v>
                      </c:pt>
                      <c:pt idx="15">
                        <c:v>22.453381649056794</c:v>
                      </c:pt>
                      <c:pt idx="16">
                        <c:v>22.687071990241197</c:v>
                      </c:pt>
                      <c:pt idx="17">
                        <c:v>23.428321091683859</c:v>
                      </c:pt>
                      <c:pt idx="18">
                        <c:v>22.825890952369342</c:v>
                      </c:pt>
                      <c:pt idx="19">
                        <c:v>23.314798988980471</c:v>
                      </c:pt>
                      <c:pt idx="20">
                        <c:v>25.099573644253859</c:v>
                      </c:pt>
                      <c:pt idx="21">
                        <c:v>22.967416556753399</c:v>
                      </c:pt>
                      <c:pt idx="22">
                        <c:v>22.271485647846866</c:v>
                      </c:pt>
                      <c:pt idx="23">
                        <c:v>22.623754805718754</c:v>
                      </c:pt>
                      <c:pt idx="24">
                        <c:v>24.454996210012155</c:v>
                      </c:pt>
                      <c:pt idx="25">
                        <c:v>25.643585624975096</c:v>
                      </c:pt>
                      <c:pt idx="26">
                        <c:v>26.977182986292288</c:v>
                      </c:pt>
                      <c:pt idx="27">
                        <c:v>28.055374028424207</c:v>
                      </c:pt>
                      <c:pt idx="28">
                        <c:v>29.983536662346378</c:v>
                      </c:pt>
                      <c:pt idx="29">
                        <c:v>24.809451284725572</c:v>
                      </c:pt>
                      <c:pt idx="30">
                        <c:v>28.32702150487841</c:v>
                      </c:pt>
                      <c:pt idx="31">
                        <c:v>30.955888007312794</c:v>
                      </c:pt>
                      <c:pt idx="32">
                        <c:v>30.789743392367463</c:v>
                      </c:pt>
                      <c:pt idx="33">
                        <c:v>30.106651188765319</c:v>
                      </c:pt>
                      <c:pt idx="34">
                        <c:v>30.038248581554083</c:v>
                      </c:pt>
                      <c:pt idx="35">
                        <c:v>27.763008844182185</c:v>
                      </c:pt>
                      <c:pt idx="36">
                        <c:v>26.516131932436515</c:v>
                      </c:pt>
                      <c:pt idx="37">
                        <c:v>27.157829675307799</c:v>
                      </c:pt>
                      <c:pt idx="38">
                        <c:v>27.475481316965112</c:v>
                      </c:pt>
                      <c:pt idx="39">
                        <c:v>26.294302792378367</c:v>
                      </c:pt>
                      <c:pt idx="40">
                        <c:v>23.376127462233388</c:v>
                      </c:pt>
                    </c:numCache>
                  </c:numRef>
                </c:val>
                <c:smooth val="0"/>
                <c:extLst xmlns:c15="http://schemas.microsoft.com/office/drawing/2012/chart">
                  <c:ext xmlns:c16="http://schemas.microsoft.com/office/drawing/2014/chart" uri="{C3380CC4-5D6E-409C-BE32-E72D297353CC}">
                    <c16:uniqueId val="{00000003-42E5-4262-8E5F-855880C06A15}"/>
                  </c:ext>
                </c:extLst>
              </c15:ser>
            </c15:filteredLineSeries>
          </c:ext>
        </c:extLst>
      </c:lineChart>
      <c:catAx>
        <c:axId val="176457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1764579263"/>
        <c:crosses val="autoZero"/>
        <c:auto val="1"/>
        <c:lblAlgn val="ctr"/>
        <c:lblOffset val="100"/>
        <c:noMultiLvlLbl val="0"/>
      </c:catAx>
      <c:valAx>
        <c:axId val="1764579263"/>
        <c:scaling>
          <c:orientation val="minMax"/>
          <c:max val="7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100" dirty="0"/>
                  <a:t>[% do PIB mundial]</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764570943"/>
        <c:crosses val="autoZero"/>
        <c:crossBetween val="between"/>
      </c:valAx>
      <c:spPr>
        <a:noFill/>
        <a:ln>
          <a:noFill/>
        </a:ln>
        <a:effectLst/>
      </c:spPr>
    </c:plotArea>
    <c:legend>
      <c:legendPos val="b"/>
      <c:legendEntry>
        <c:idx val="0"/>
        <c:delete val="1"/>
      </c:legendEntry>
      <c:layout>
        <c:manualLayout>
          <c:xMode val="edge"/>
          <c:yMode val="edge"/>
          <c:x val="0.22910392271606225"/>
          <c:y val="0.90046872396239019"/>
          <c:w val="0.51407205756085228"/>
          <c:h val="9.953135660805104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Plan1!$B$1</c:f>
              <c:strCache>
                <c:ptCount val="1"/>
                <c:pt idx="0">
                  <c:v>Série 1</c:v>
                </c:pt>
              </c:strCache>
            </c:strRef>
          </c:tx>
          <c:invertIfNegative val="0"/>
          <c:dPt>
            <c:idx val="0"/>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1-FAD3-44D4-A199-709710A00C45}"/>
              </c:ext>
            </c:extLst>
          </c:dPt>
          <c:dPt>
            <c:idx val="1"/>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3-FAD3-44D4-A199-709710A00C45}"/>
              </c:ext>
            </c:extLst>
          </c:dPt>
          <c:dPt>
            <c:idx val="2"/>
            <c:invertIfNegative val="0"/>
            <c:bubble3D val="0"/>
            <c:spPr>
              <a:gradFill>
                <a:gsLst>
                  <a:gs pos="0">
                    <a:srgbClr val="52739A"/>
                  </a:gs>
                  <a:gs pos="50000">
                    <a:srgbClr val="91CCFF"/>
                  </a:gs>
                  <a:gs pos="100000">
                    <a:srgbClr val="52739A"/>
                  </a:gs>
                </a:gsLst>
              </a:gradFill>
            </c:spPr>
            <c:extLst>
              <c:ext xmlns:c16="http://schemas.microsoft.com/office/drawing/2014/chart" uri="{C3380CC4-5D6E-409C-BE32-E72D297353CC}">
                <c16:uniqueId val="{00000005-FAD3-44D4-A199-709710A00C45}"/>
              </c:ext>
            </c:extLst>
          </c:dPt>
          <c:dLbls>
            <c:numFmt formatCode="#,##0" sourceLinked="0"/>
            <c:spPr>
              <a:noFill/>
              <a:ln>
                <a:noFill/>
              </a:ln>
              <a:effectLst/>
            </c:spPr>
            <c:txPr>
              <a:bodyPr/>
              <a:lstStyle/>
              <a:p>
                <a:pPr>
                  <a:defRPr sz="12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Plan1!$A$2:$A$4</c:f>
              <c:strCache>
                <c:ptCount val="3"/>
                <c:pt idx="0">
                  <c:v>Offshore oil and gas</c:v>
                </c:pt>
                <c:pt idx="1">
                  <c:v>Minerals and aggregates</c:v>
                </c:pt>
                <c:pt idx="2">
                  <c:v>Renewable energy</c:v>
                </c:pt>
              </c:strCache>
            </c:strRef>
          </c:cat>
          <c:val>
            <c:numRef>
              <c:f>Plan1!$B$2:$B$4</c:f>
              <c:numCache>
                <c:formatCode>_-* #,##0_-;\-* #,##0_-;_-* "-"??_-;_-@_-</c:formatCode>
                <c:ptCount val="3"/>
                <c:pt idx="0">
                  <c:v>113366</c:v>
                </c:pt>
                <c:pt idx="1">
                  <c:v>3409</c:v>
                </c:pt>
                <c:pt idx="2">
                  <c:v>159</c:v>
                </c:pt>
              </c:numCache>
            </c:numRef>
          </c:val>
          <c:extLst>
            <c:ext xmlns:c16="http://schemas.microsoft.com/office/drawing/2014/chart" uri="{C3380CC4-5D6E-409C-BE32-E72D297353CC}">
              <c16:uniqueId val="{00000006-FAD3-44D4-A199-709710A00C45}"/>
            </c:ext>
          </c:extLst>
        </c:ser>
        <c:dLbls>
          <c:showLegendKey val="0"/>
          <c:showVal val="0"/>
          <c:showCatName val="0"/>
          <c:showSerName val="0"/>
          <c:showPercent val="0"/>
          <c:showBubbleSize val="0"/>
        </c:dLbls>
        <c:gapWidth val="150"/>
        <c:axId val="846103168"/>
        <c:axId val="763511488"/>
      </c:barChart>
      <c:lineChart>
        <c:grouping val="standard"/>
        <c:varyColors val="0"/>
        <c:ser>
          <c:idx val="1"/>
          <c:order val="1"/>
          <c:tx>
            <c:strRef>
              <c:f>Plan1!$C$1</c:f>
              <c:strCache>
                <c:ptCount val="1"/>
                <c:pt idx="0">
                  <c:v>Série 2</c:v>
                </c:pt>
              </c:strCache>
            </c:strRef>
          </c:tx>
          <c:spPr>
            <a:ln>
              <a:solidFill>
                <a:schemeClr val="accent3">
                  <a:lumMod val="50000"/>
                </a:schemeClr>
              </a:solidFill>
            </a:ln>
          </c:spPr>
          <c:marker>
            <c:symbol val="none"/>
          </c:marker>
          <c:cat>
            <c:strRef>
              <c:f>Plan1!$A$2:$A$4</c:f>
              <c:strCache>
                <c:ptCount val="3"/>
                <c:pt idx="0">
                  <c:v>Offshore oil and gas</c:v>
                </c:pt>
                <c:pt idx="1">
                  <c:v>Minerals and aggregates</c:v>
                </c:pt>
                <c:pt idx="2">
                  <c:v>Renewable energy</c:v>
                </c:pt>
              </c:strCache>
            </c:strRef>
          </c:cat>
          <c:val>
            <c:numRef>
              <c:f>Plan1!$C$2:$C$4</c:f>
              <c:numCache>
                <c:formatCode>0%</c:formatCode>
                <c:ptCount val="3"/>
                <c:pt idx="0">
                  <c:v>0.96948706107718885</c:v>
                </c:pt>
                <c:pt idx="1">
                  <c:v>0.99864025860741956</c:v>
                </c:pt>
                <c:pt idx="2">
                  <c:v>1</c:v>
                </c:pt>
              </c:numCache>
            </c:numRef>
          </c:val>
          <c:smooth val="0"/>
          <c:extLst>
            <c:ext xmlns:c16="http://schemas.microsoft.com/office/drawing/2014/chart" uri="{C3380CC4-5D6E-409C-BE32-E72D297353CC}">
              <c16:uniqueId val="{00000007-FAD3-44D4-A199-709710A00C45}"/>
            </c:ext>
          </c:extLst>
        </c:ser>
        <c:dLbls>
          <c:showLegendKey val="0"/>
          <c:showVal val="0"/>
          <c:showCatName val="0"/>
          <c:showSerName val="0"/>
          <c:showPercent val="0"/>
          <c:showBubbleSize val="0"/>
        </c:dLbls>
        <c:marker val="1"/>
        <c:smooth val="0"/>
        <c:axId val="694341328"/>
        <c:axId val="763512576"/>
      </c:lineChart>
      <c:catAx>
        <c:axId val="846103168"/>
        <c:scaling>
          <c:orientation val="minMax"/>
        </c:scaling>
        <c:delete val="0"/>
        <c:axPos val="b"/>
        <c:numFmt formatCode="General" sourceLinked="0"/>
        <c:majorTickMark val="out"/>
        <c:minorTickMark val="none"/>
        <c:tickLblPos val="nextTo"/>
        <c:txPr>
          <a:bodyPr/>
          <a:lstStyle/>
          <a:p>
            <a:pPr>
              <a:defRPr lang="en-US" sz="1200" b="1"/>
            </a:pPr>
            <a:endParaRPr lang="pt-BR"/>
          </a:p>
        </c:txPr>
        <c:crossAx val="763511488"/>
        <c:crosses val="autoZero"/>
        <c:auto val="1"/>
        <c:lblAlgn val="ctr"/>
        <c:lblOffset val="100"/>
        <c:noMultiLvlLbl val="0"/>
      </c:catAx>
      <c:valAx>
        <c:axId val="763511488"/>
        <c:scaling>
          <c:orientation val="minMax"/>
          <c:max val="700000"/>
          <c:min val="0"/>
        </c:scaling>
        <c:delete val="0"/>
        <c:axPos val="l"/>
        <c:numFmt formatCode="_-* #,##0_-;\-* #,##0_-;_-* &quot;-&quot;??_-;_-@_-" sourceLinked="1"/>
        <c:majorTickMark val="out"/>
        <c:minorTickMark val="none"/>
        <c:tickLblPos val="nextTo"/>
        <c:txPr>
          <a:bodyPr/>
          <a:lstStyle/>
          <a:p>
            <a:pPr>
              <a:defRPr lang="en-US" sz="1400"/>
            </a:pPr>
            <a:endParaRPr lang="pt-BR"/>
          </a:p>
        </c:txPr>
        <c:crossAx val="846103168"/>
        <c:crosses val="autoZero"/>
        <c:crossBetween val="between"/>
        <c:majorUnit val="100000"/>
        <c:dispUnits>
          <c:builtInUnit val="thousands"/>
        </c:dispUnits>
      </c:valAx>
      <c:valAx>
        <c:axId val="763512576"/>
        <c:scaling>
          <c:orientation val="minMax"/>
          <c:max val="1.1000000000000001"/>
          <c:min val="0"/>
        </c:scaling>
        <c:delete val="0"/>
        <c:axPos val="r"/>
        <c:numFmt formatCode="0%" sourceLinked="1"/>
        <c:majorTickMark val="out"/>
        <c:minorTickMark val="none"/>
        <c:tickLblPos val="nextTo"/>
        <c:txPr>
          <a:bodyPr/>
          <a:lstStyle/>
          <a:p>
            <a:pPr>
              <a:defRPr lang="en-US" sz="1400"/>
            </a:pPr>
            <a:endParaRPr lang="pt-BR"/>
          </a:p>
        </c:txPr>
        <c:crossAx val="694341328"/>
        <c:crosses val="max"/>
        <c:crossBetween val="between"/>
      </c:valAx>
      <c:catAx>
        <c:axId val="694341328"/>
        <c:scaling>
          <c:orientation val="minMax"/>
        </c:scaling>
        <c:delete val="1"/>
        <c:axPos val="b"/>
        <c:numFmt formatCode="General" sourceLinked="1"/>
        <c:majorTickMark val="out"/>
        <c:minorTickMark val="none"/>
        <c:tickLblPos val="none"/>
        <c:crossAx val="763512576"/>
        <c:crosses val="autoZero"/>
        <c:auto val="1"/>
        <c:lblAlgn val="ctr"/>
        <c:lblOffset val="100"/>
        <c:noMultiLvlLbl val="0"/>
      </c:catAx>
    </c:plotArea>
    <c:plotVisOnly val="1"/>
    <c:dispBlanksAs val="gap"/>
    <c:showDLblsOverMax val="0"/>
  </c:chart>
  <c:txPr>
    <a:bodyPr/>
    <a:lstStyle/>
    <a:p>
      <a:pPr>
        <a:defRPr sz="1800"/>
      </a:pPr>
      <a:endParaRPr lang="pt-BR"/>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Plan1!$B$1</c:f>
              <c:strCache>
                <c:ptCount val="1"/>
                <c:pt idx="0">
                  <c:v>Série 1</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c:spPr>
          <c:invertIfNegative val="0"/>
          <c:dPt>
            <c:idx val="0"/>
            <c:invertIfNegative val="0"/>
            <c:bubble3D val="0"/>
            <c:extLst>
              <c:ext xmlns:c16="http://schemas.microsoft.com/office/drawing/2014/chart" uri="{C3380CC4-5D6E-409C-BE32-E72D297353CC}">
                <c16:uniqueId val="{00000000-5CEB-4660-AA81-6B4023A5A38B}"/>
              </c:ext>
            </c:extLst>
          </c:dPt>
          <c:dPt>
            <c:idx val="1"/>
            <c:invertIfNegative val="0"/>
            <c:bubble3D val="0"/>
            <c:extLst>
              <c:ext xmlns:c16="http://schemas.microsoft.com/office/drawing/2014/chart" uri="{C3380CC4-5D6E-409C-BE32-E72D297353CC}">
                <c16:uniqueId val="{00000001-5CEB-4660-AA81-6B4023A5A38B}"/>
              </c:ext>
            </c:extLst>
          </c:dPt>
          <c:dPt>
            <c:idx val="2"/>
            <c:invertIfNegative val="0"/>
            <c:bubble3D val="0"/>
            <c:extLst>
              <c:ext xmlns:c16="http://schemas.microsoft.com/office/drawing/2014/chart" uri="{C3380CC4-5D6E-409C-BE32-E72D297353CC}">
                <c16:uniqueId val="{00000002-5CEB-4660-AA81-6B4023A5A38B}"/>
              </c:ext>
            </c:extLst>
          </c:dPt>
          <c:dPt>
            <c:idx val="3"/>
            <c:invertIfNegative val="0"/>
            <c:bubble3D val="0"/>
            <c:extLst>
              <c:ext xmlns:c16="http://schemas.microsoft.com/office/drawing/2014/chart" uri="{C3380CC4-5D6E-409C-BE32-E72D297353CC}">
                <c16:uniqueId val="{00000003-5CEB-4660-AA81-6B4023A5A38B}"/>
              </c:ext>
            </c:extLst>
          </c:dPt>
          <c:dPt>
            <c:idx val="4"/>
            <c:invertIfNegative val="0"/>
            <c:bubble3D val="0"/>
            <c:extLst>
              <c:ext xmlns:c16="http://schemas.microsoft.com/office/drawing/2014/chart" uri="{C3380CC4-5D6E-409C-BE32-E72D297353CC}">
                <c16:uniqueId val="{00000004-5CEB-4660-AA81-6B4023A5A38B}"/>
              </c:ext>
            </c:extLst>
          </c:dPt>
          <c:dLbls>
            <c:numFmt formatCode="#,##0" sourceLinked="0"/>
            <c:spPr>
              <a:noFill/>
              <a:ln>
                <a:noFill/>
              </a:ln>
              <a:effectLst/>
            </c:spPr>
            <c:txPr>
              <a:bodyPr/>
              <a:lstStyle/>
              <a:p>
                <a:pPr>
                  <a:defRPr sz="1200" b="1"/>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Plan1!$A$2:$A$11</c:f>
              <c:strCache>
                <c:ptCount val="10"/>
                <c:pt idx="0">
                  <c:v>Merchant shipping</c:v>
                </c:pt>
                <c:pt idx="1">
                  <c:v>Maritime tourism</c:v>
                </c:pt>
                <c:pt idx="2">
                  <c:v>Naval shipping</c:v>
                </c:pt>
                <c:pt idx="3">
                  <c:v>Offshore oil and gas</c:v>
                </c:pt>
                <c:pt idx="4">
                  <c:v>Seafood processing</c:v>
                </c:pt>
                <c:pt idx="5">
                  <c:v>Marine equipment</c:v>
                </c:pt>
                <c:pt idx="6">
                  <c:v>Marine fishing</c:v>
                </c:pt>
                <c:pt idx="7">
                  <c:v>Shipbuilding (merchant)</c:v>
                </c:pt>
                <c:pt idx="8">
                  <c:v>Shipbuilding (naval)</c:v>
                </c:pt>
                <c:pt idx="9">
                  <c:v>Outros</c:v>
                </c:pt>
              </c:strCache>
            </c:strRef>
          </c:cat>
          <c:val>
            <c:numRef>
              <c:f>Plan1!$B$2:$B$11</c:f>
              <c:numCache>
                <c:formatCode>General</c:formatCode>
                <c:ptCount val="10"/>
                <c:pt idx="0">
                  <c:v>426297</c:v>
                </c:pt>
                <c:pt idx="1">
                  <c:v>209190</c:v>
                </c:pt>
                <c:pt idx="2">
                  <c:v>173891</c:v>
                </c:pt>
                <c:pt idx="3">
                  <c:v>113366</c:v>
                </c:pt>
                <c:pt idx="4">
                  <c:v>99327</c:v>
                </c:pt>
                <c:pt idx="5">
                  <c:v>90636</c:v>
                </c:pt>
                <c:pt idx="6">
                  <c:v>69631</c:v>
                </c:pt>
                <c:pt idx="7">
                  <c:v>46948</c:v>
                </c:pt>
                <c:pt idx="8">
                  <c:v>35898</c:v>
                </c:pt>
                <c:pt idx="9">
                  <c:v>121461</c:v>
                </c:pt>
              </c:numCache>
            </c:numRef>
          </c:val>
          <c:extLst>
            <c:ext xmlns:c16="http://schemas.microsoft.com/office/drawing/2014/chart" uri="{C3380CC4-5D6E-409C-BE32-E72D297353CC}">
              <c16:uniqueId val="{00000005-5CEB-4660-AA81-6B4023A5A38B}"/>
            </c:ext>
          </c:extLst>
        </c:ser>
        <c:dLbls>
          <c:showLegendKey val="0"/>
          <c:showVal val="0"/>
          <c:showCatName val="0"/>
          <c:showSerName val="0"/>
          <c:showPercent val="0"/>
          <c:showBubbleSize val="0"/>
        </c:dLbls>
        <c:gapWidth val="150"/>
        <c:axId val="859004736"/>
        <c:axId val="859022688"/>
      </c:barChart>
      <c:lineChart>
        <c:grouping val="standard"/>
        <c:varyColors val="0"/>
        <c:ser>
          <c:idx val="1"/>
          <c:order val="1"/>
          <c:tx>
            <c:strRef>
              <c:f>Plan1!$C$1</c:f>
              <c:strCache>
                <c:ptCount val="1"/>
                <c:pt idx="0">
                  <c:v>Série 2</c:v>
                </c:pt>
              </c:strCache>
            </c:strRef>
          </c:tx>
          <c:spPr>
            <a:ln>
              <a:solidFill>
                <a:schemeClr val="accent3">
                  <a:lumMod val="50000"/>
                </a:schemeClr>
              </a:solidFill>
            </a:ln>
          </c:spPr>
          <c:marker>
            <c:symbol val="none"/>
          </c:marker>
          <c:cat>
            <c:strRef>
              <c:f>Plan1!$A$2:$A$11</c:f>
              <c:strCache>
                <c:ptCount val="10"/>
                <c:pt idx="0">
                  <c:v>Merchant shipping</c:v>
                </c:pt>
                <c:pt idx="1">
                  <c:v>Maritime tourism</c:v>
                </c:pt>
                <c:pt idx="2">
                  <c:v>Naval shipping</c:v>
                </c:pt>
                <c:pt idx="3">
                  <c:v>Offshore oil and gas</c:v>
                </c:pt>
                <c:pt idx="4">
                  <c:v>Seafood processing</c:v>
                </c:pt>
                <c:pt idx="5">
                  <c:v>Marine equipment</c:v>
                </c:pt>
                <c:pt idx="6">
                  <c:v>Marine fishing</c:v>
                </c:pt>
                <c:pt idx="7">
                  <c:v>Shipbuilding (merchant)</c:v>
                </c:pt>
                <c:pt idx="8">
                  <c:v>Shipbuilding (naval)</c:v>
                </c:pt>
                <c:pt idx="9">
                  <c:v>Outros</c:v>
                </c:pt>
              </c:strCache>
            </c:strRef>
          </c:cat>
          <c:val>
            <c:numRef>
              <c:f>Plan1!$C$2:$C$11</c:f>
              <c:numCache>
                <c:formatCode>0%</c:formatCode>
                <c:ptCount val="10"/>
                <c:pt idx="0">
                  <c:v>0.30743052475579546</c:v>
                </c:pt>
                <c:pt idx="1">
                  <c:v>0.45829105502850409</c:v>
                </c:pt>
                <c:pt idx="2">
                  <c:v>0.58369517792946291</c:v>
                </c:pt>
                <c:pt idx="3">
                  <c:v>0.6654507822838579</c:v>
                </c:pt>
                <c:pt idx="4">
                  <c:v>0.73708194959777029</c:v>
                </c:pt>
                <c:pt idx="5">
                  <c:v>0.80244547090279073</c:v>
                </c:pt>
                <c:pt idx="6">
                  <c:v>0.8526609189807054</c:v>
                </c:pt>
                <c:pt idx="7">
                  <c:v>0.88651817876962036</c:v>
                </c:pt>
                <c:pt idx="8">
                  <c:v>0.91240656404487108</c:v>
                </c:pt>
                <c:pt idx="9">
                  <c:v>1</c:v>
                </c:pt>
              </c:numCache>
            </c:numRef>
          </c:val>
          <c:smooth val="0"/>
          <c:extLst>
            <c:ext xmlns:c16="http://schemas.microsoft.com/office/drawing/2014/chart" uri="{C3380CC4-5D6E-409C-BE32-E72D297353CC}">
              <c16:uniqueId val="{00000006-5CEB-4660-AA81-6B4023A5A38B}"/>
            </c:ext>
          </c:extLst>
        </c:ser>
        <c:dLbls>
          <c:showLegendKey val="0"/>
          <c:showVal val="0"/>
          <c:showCatName val="0"/>
          <c:showSerName val="0"/>
          <c:showPercent val="0"/>
          <c:showBubbleSize val="0"/>
        </c:dLbls>
        <c:marker val="1"/>
        <c:smooth val="0"/>
        <c:axId val="859009088"/>
        <c:axId val="859015072"/>
      </c:lineChart>
      <c:catAx>
        <c:axId val="859004736"/>
        <c:scaling>
          <c:orientation val="minMax"/>
        </c:scaling>
        <c:delete val="0"/>
        <c:axPos val="b"/>
        <c:numFmt formatCode="General" sourceLinked="0"/>
        <c:majorTickMark val="out"/>
        <c:minorTickMark val="none"/>
        <c:tickLblPos val="nextTo"/>
        <c:txPr>
          <a:bodyPr/>
          <a:lstStyle/>
          <a:p>
            <a:pPr>
              <a:defRPr lang="en-US" sz="1230" b="1" baseline="0"/>
            </a:pPr>
            <a:endParaRPr lang="pt-BR"/>
          </a:p>
        </c:txPr>
        <c:crossAx val="859022688"/>
        <c:crosses val="autoZero"/>
        <c:auto val="1"/>
        <c:lblAlgn val="ctr"/>
        <c:lblOffset val="100"/>
        <c:noMultiLvlLbl val="0"/>
      </c:catAx>
      <c:valAx>
        <c:axId val="859022688"/>
        <c:scaling>
          <c:orientation val="minMax"/>
          <c:max val="700000"/>
          <c:min val="0"/>
        </c:scaling>
        <c:delete val="0"/>
        <c:axPos val="l"/>
        <c:numFmt formatCode="General" sourceLinked="1"/>
        <c:majorTickMark val="out"/>
        <c:minorTickMark val="none"/>
        <c:tickLblPos val="nextTo"/>
        <c:txPr>
          <a:bodyPr/>
          <a:lstStyle/>
          <a:p>
            <a:pPr>
              <a:defRPr lang="en-US" sz="1400"/>
            </a:pPr>
            <a:endParaRPr lang="pt-BR"/>
          </a:p>
        </c:txPr>
        <c:crossAx val="859004736"/>
        <c:crosses val="autoZero"/>
        <c:crossBetween val="between"/>
        <c:majorUnit val="100000"/>
        <c:dispUnits>
          <c:builtInUnit val="thousands"/>
        </c:dispUnits>
      </c:valAx>
      <c:valAx>
        <c:axId val="859015072"/>
        <c:scaling>
          <c:orientation val="minMax"/>
          <c:max val="1.1000000000000001"/>
          <c:min val="0"/>
        </c:scaling>
        <c:delete val="0"/>
        <c:axPos val="r"/>
        <c:numFmt formatCode="0%" sourceLinked="1"/>
        <c:majorTickMark val="out"/>
        <c:minorTickMark val="none"/>
        <c:tickLblPos val="nextTo"/>
        <c:txPr>
          <a:bodyPr/>
          <a:lstStyle/>
          <a:p>
            <a:pPr>
              <a:defRPr lang="en-US" sz="1400"/>
            </a:pPr>
            <a:endParaRPr lang="pt-BR"/>
          </a:p>
        </c:txPr>
        <c:crossAx val="859009088"/>
        <c:crosses val="max"/>
        <c:crossBetween val="between"/>
      </c:valAx>
      <c:catAx>
        <c:axId val="859009088"/>
        <c:scaling>
          <c:orientation val="minMax"/>
        </c:scaling>
        <c:delete val="1"/>
        <c:axPos val="b"/>
        <c:numFmt formatCode="General" sourceLinked="1"/>
        <c:majorTickMark val="out"/>
        <c:minorTickMark val="none"/>
        <c:tickLblPos val="none"/>
        <c:crossAx val="859015072"/>
        <c:crosses val="autoZero"/>
        <c:auto val="1"/>
        <c:lblAlgn val="ctr"/>
        <c:lblOffset val="100"/>
        <c:noMultiLvlLbl val="0"/>
      </c:catAx>
    </c:plotArea>
    <c:plotVisOnly val="1"/>
    <c:dispBlanksAs val="gap"/>
    <c:showDLblsOverMax val="0"/>
  </c:chart>
  <c:txPr>
    <a:bodyPr/>
    <a:lstStyle/>
    <a:p>
      <a:pPr>
        <a:defRPr sz="1800"/>
      </a:pPr>
      <a:endParaRPr lang="pt-BR"/>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'[Table 2.1 Marine activities.xlsx]Plan1 (3)'!$D$1</c:f>
              <c:strCache>
                <c:ptCount val="1"/>
                <c:pt idx="0">
                  <c:v>Growth 99-04 (% p.a.)</c:v>
                </c:pt>
              </c:strCache>
            </c:strRef>
          </c:tx>
          <c:spPr>
            <a:ln w="28575">
              <a:noFill/>
            </a:ln>
          </c:spPr>
          <c:xVal>
            <c:numRef>
              <c:f>'[Table 2.1 Marine activities.xlsx]Plan1 (3)'!$C$2:$C$22</c:f>
              <c:numCache>
                <c:formatCode>_-* #,##0_-;\-* #,##0_-;_-* "-"??_-;_-@_-</c:formatCode>
                <c:ptCount val="21"/>
                <c:pt idx="0">
                  <c:v>426297</c:v>
                </c:pt>
                <c:pt idx="1">
                  <c:v>14925</c:v>
                </c:pt>
                <c:pt idx="2">
                  <c:v>31115</c:v>
                </c:pt>
                <c:pt idx="3">
                  <c:v>46948</c:v>
                </c:pt>
                <c:pt idx="4">
                  <c:v>35898</c:v>
                </c:pt>
                <c:pt idx="5">
                  <c:v>90636</c:v>
                </c:pt>
                <c:pt idx="6">
                  <c:v>113366</c:v>
                </c:pt>
                <c:pt idx="7">
                  <c:v>159</c:v>
                </c:pt>
                <c:pt idx="8">
                  <c:v>3409</c:v>
                </c:pt>
                <c:pt idx="9">
                  <c:v>69631</c:v>
                </c:pt>
                <c:pt idx="10">
                  <c:v>29696</c:v>
                </c:pt>
                <c:pt idx="11">
                  <c:v>7448</c:v>
                </c:pt>
                <c:pt idx="12">
                  <c:v>99327</c:v>
                </c:pt>
                <c:pt idx="13">
                  <c:v>209190</c:v>
                </c:pt>
                <c:pt idx="14">
                  <c:v>13221</c:v>
                </c:pt>
                <c:pt idx="15">
                  <c:v>8507</c:v>
                </c:pt>
                <c:pt idx="16">
                  <c:v>4441</c:v>
                </c:pt>
                <c:pt idx="17">
                  <c:v>2724</c:v>
                </c:pt>
                <c:pt idx="18">
                  <c:v>2504</c:v>
                </c:pt>
                <c:pt idx="19">
                  <c:v>1911</c:v>
                </c:pt>
                <c:pt idx="20">
                  <c:v>1401</c:v>
                </c:pt>
              </c:numCache>
            </c:numRef>
          </c:xVal>
          <c:yVal>
            <c:numRef>
              <c:f>'[Table 2.1 Marine activities.xlsx]Plan1 (3)'!$D$2:$D$22</c:f>
              <c:numCache>
                <c:formatCode>0.0%</c:formatCode>
                <c:ptCount val="21"/>
                <c:pt idx="0">
                  <c:v>0.21561046101510106</c:v>
                </c:pt>
                <c:pt idx="1">
                  <c:v>0.12574351140032825</c:v>
                </c:pt>
                <c:pt idx="2">
                  <c:v>2.8891256435163992E-2</c:v>
                </c:pt>
                <c:pt idx="3">
                  <c:v>6.6864892142150412E-2</c:v>
                </c:pt>
                <c:pt idx="4">
                  <c:v>3.0312485688275714E-2</c:v>
                </c:pt>
                <c:pt idx="5">
                  <c:v>5.8272784226530261E-2</c:v>
                </c:pt>
                <c:pt idx="6">
                  <c:v>4.0777653408399006E-2</c:v>
                </c:pt>
                <c:pt idx="8">
                  <c:v>6.8559245652827672E-2</c:v>
                </c:pt>
                <c:pt idx="9">
                  <c:v>-6.4010490388286545E-3</c:v>
                </c:pt>
                <c:pt idx="10">
                  <c:v>0.11060730105957917</c:v>
                </c:pt>
                <c:pt idx="11">
                  <c:v>1.6494735685556927E-2</c:v>
                </c:pt>
                <c:pt idx="12">
                  <c:v>2.1106829242537373E-2</c:v>
                </c:pt>
                <c:pt idx="13">
                  <c:v>6.6277941429135234E-2</c:v>
                </c:pt>
                <c:pt idx="14">
                  <c:v>3.9975085475504324E-2</c:v>
                </c:pt>
                <c:pt idx="15">
                  <c:v>0.13960148014918095</c:v>
                </c:pt>
                <c:pt idx="16">
                  <c:v>0.26151725331855302</c:v>
                </c:pt>
                <c:pt idx="17">
                  <c:v>7.6642096504977886E-2</c:v>
                </c:pt>
                <c:pt idx="18">
                  <c:v>3.0762028492644866E-2</c:v>
                </c:pt>
                <c:pt idx="19">
                  <c:v>6.9451120396906152E-3</c:v>
                </c:pt>
                <c:pt idx="20">
                  <c:v>-0.22865756566977036</c:v>
                </c:pt>
              </c:numCache>
            </c:numRef>
          </c:yVal>
          <c:smooth val="0"/>
          <c:extLst>
            <c:ext xmlns:c16="http://schemas.microsoft.com/office/drawing/2014/chart" uri="{C3380CC4-5D6E-409C-BE32-E72D297353CC}">
              <c16:uniqueId val="{00000000-1FD7-41BE-961D-F868B8200E6C}"/>
            </c:ext>
          </c:extLst>
        </c:ser>
        <c:dLbls>
          <c:showLegendKey val="0"/>
          <c:showVal val="0"/>
          <c:showCatName val="0"/>
          <c:showSerName val="0"/>
          <c:showPercent val="0"/>
          <c:showBubbleSize val="0"/>
        </c:dLbls>
        <c:axId val="859025952"/>
        <c:axId val="859021600"/>
      </c:scatterChart>
      <c:valAx>
        <c:axId val="859025952"/>
        <c:scaling>
          <c:orientation val="minMax"/>
        </c:scaling>
        <c:delete val="0"/>
        <c:axPos val="b"/>
        <c:numFmt formatCode="_-* #,##0_-;\-* #,##0_-;_-* &quot;-&quot;??_-;_-@_-" sourceLinked="1"/>
        <c:majorTickMark val="out"/>
        <c:minorTickMark val="none"/>
        <c:tickLblPos val="nextTo"/>
        <c:txPr>
          <a:bodyPr/>
          <a:lstStyle/>
          <a:p>
            <a:pPr>
              <a:defRPr sz="1400" b="1"/>
            </a:pPr>
            <a:endParaRPr lang="pt-BR"/>
          </a:p>
        </c:txPr>
        <c:crossAx val="859021600"/>
        <c:crosses val="autoZero"/>
        <c:crossBetween val="midCat"/>
      </c:valAx>
      <c:valAx>
        <c:axId val="859021600"/>
        <c:scaling>
          <c:orientation val="minMax"/>
        </c:scaling>
        <c:delete val="0"/>
        <c:axPos val="l"/>
        <c:numFmt formatCode="0%" sourceLinked="0"/>
        <c:majorTickMark val="out"/>
        <c:minorTickMark val="none"/>
        <c:tickLblPos val="nextTo"/>
        <c:txPr>
          <a:bodyPr/>
          <a:lstStyle/>
          <a:p>
            <a:pPr>
              <a:defRPr sz="1400" b="1"/>
            </a:pPr>
            <a:endParaRPr lang="pt-BR"/>
          </a:p>
        </c:txPr>
        <c:crossAx val="859025952"/>
        <c:crosses val="autoZero"/>
        <c:crossBetween val="midCat"/>
      </c:valAx>
    </c:plotArea>
    <c:plotVisOnly val="1"/>
    <c:dispBlanksAs val="gap"/>
    <c:showDLblsOverMax val="0"/>
  </c:chart>
  <c:txPr>
    <a:bodyPr/>
    <a:lstStyle/>
    <a:p>
      <a:pPr>
        <a:defRPr sz="1800"/>
      </a:pPr>
      <a:endParaRPr lang="pt-BR"/>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BR"/>
              <a:t>ComEx/PIB</a:t>
            </a:r>
          </a:p>
        </c:rich>
      </c:tx>
      <c:overlay val="0"/>
    </c:title>
    <c:autoTitleDeleted val="0"/>
    <c:plotArea>
      <c:layout/>
      <c:lineChart>
        <c:grouping val="standard"/>
        <c:varyColors val="0"/>
        <c:ser>
          <c:idx val="1"/>
          <c:order val="0"/>
          <c:tx>
            <c:strRef>
              <c:f>'Comex por PIB'!$L$1</c:f>
              <c:strCache>
                <c:ptCount val="1"/>
                <c:pt idx="0">
                  <c:v>Mundo</c:v>
                </c:pt>
              </c:strCache>
            </c:strRef>
          </c:tx>
          <c:marker>
            <c:symbol val="square"/>
            <c:size val="3"/>
          </c:marker>
          <c:dLbls>
            <c:spPr>
              <a:noFill/>
              <a:ln>
                <a:noFill/>
              </a:ln>
              <a:effectLst/>
            </c:spPr>
            <c:txPr>
              <a:bodyPr rot="-5400000" vert="horz"/>
              <a:lstStyle/>
              <a:p>
                <a:pPr>
                  <a:defRPr sz="1400" b="1"/>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'Comex por PIB'!$A$11:$A$43</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'Comex por PIB'!$L$11:$L$43</c:f>
              <c:numCache>
                <c:formatCode>0%</c:formatCode>
                <c:ptCount val="33"/>
                <c:pt idx="0">
                  <c:v>0.42845246245261909</c:v>
                </c:pt>
                <c:pt idx="1">
                  <c:v>0.41787909936748402</c:v>
                </c:pt>
                <c:pt idx="2">
                  <c:v>0.39364234950343768</c:v>
                </c:pt>
                <c:pt idx="3">
                  <c:v>0.37379138137448076</c:v>
                </c:pt>
                <c:pt idx="4">
                  <c:v>0.37954074123990733</c:v>
                </c:pt>
                <c:pt idx="5">
                  <c:v>0.37072058814058451</c:v>
                </c:pt>
                <c:pt idx="6">
                  <c:v>0.3487335027717281</c:v>
                </c:pt>
                <c:pt idx="7">
                  <c:v>0.36116087747246051</c:v>
                </c:pt>
                <c:pt idx="8">
                  <c:v>0.3607033866159261</c:v>
                </c:pt>
                <c:pt idx="9">
                  <c:v>0.37149413143169357</c:v>
                </c:pt>
                <c:pt idx="10">
                  <c:v>0.36898427090578467</c:v>
                </c:pt>
                <c:pt idx="11">
                  <c:v>0.3657473571304522</c:v>
                </c:pt>
                <c:pt idx="12">
                  <c:v>0.38534529996688255</c:v>
                </c:pt>
                <c:pt idx="13">
                  <c:v>0.37515793579940254</c:v>
                </c:pt>
                <c:pt idx="14">
                  <c:v>0.3898782546094588</c:v>
                </c:pt>
                <c:pt idx="15">
                  <c:v>0.42146291297564631</c:v>
                </c:pt>
                <c:pt idx="16">
                  <c:v>0.43398537757775002</c:v>
                </c:pt>
                <c:pt idx="17">
                  <c:v>0.45194807807862997</c:v>
                </c:pt>
                <c:pt idx="18">
                  <c:v>0.45038093199413209</c:v>
                </c:pt>
                <c:pt idx="19">
                  <c:v>0.45069787315984772</c:v>
                </c:pt>
                <c:pt idx="20">
                  <c:v>0.48867839611542108</c:v>
                </c:pt>
                <c:pt idx="21">
                  <c:v>0.47578302329364724</c:v>
                </c:pt>
                <c:pt idx="22">
                  <c:v>0.47844128939549296</c:v>
                </c:pt>
                <c:pt idx="23">
                  <c:v>0.49496740943781836</c:v>
                </c:pt>
                <c:pt idx="24">
                  <c:v>0.53444080878274991</c:v>
                </c:pt>
                <c:pt idx="25">
                  <c:v>0.56113137611502339</c:v>
                </c:pt>
                <c:pt idx="26">
                  <c:v>0.59507073461969506</c:v>
                </c:pt>
                <c:pt idx="27">
                  <c:v>0.61215103961075379</c:v>
                </c:pt>
                <c:pt idx="28">
                  <c:v>0.64035515726210024</c:v>
                </c:pt>
                <c:pt idx="29">
                  <c:v>0.54238974681578223</c:v>
                </c:pt>
                <c:pt idx="30">
                  <c:v>0.58971890529293181</c:v>
                </c:pt>
                <c:pt idx="31">
                  <c:v>0.62719135806293069</c:v>
                </c:pt>
                <c:pt idx="32">
                  <c:v>0.61863766677485643</c:v>
                </c:pt>
              </c:numCache>
            </c:numRef>
          </c:val>
          <c:smooth val="0"/>
          <c:extLst>
            <c:ext xmlns:c16="http://schemas.microsoft.com/office/drawing/2014/chart" uri="{C3380CC4-5D6E-409C-BE32-E72D297353CC}">
              <c16:uniqueId val="{00000000-4EFA-4B93-9531-01B622852EA3}"/>
            </c:ext>
          </c:extLst>
        </c:ser>
        <c:ser>
          <c:idx val="0"/>
          <c:order val="1"/>
          <c:tx>
            <c:strRef>
              <c:f>'Comex por PIB'!$F$1</c:f>
              <c:strCache>
                <c:ptCount val="1"/>
                <c:pt idx="0">
                  <c:v>Brasil</c:v>
                </c:pt>
              </c:strCache>
            </c:strRef>
          </c:tx>
          <c:marker>
            <c:symbol val="diamond"/>
            <c:size val="3"/>
          </c:marker>
          <c:dLbls>
            <c:spPr>
              <a:noFill/>
              <a:ln>
                <a:noFill/>
              </a:ln>
              <a:effectLst/>
            </c:spPr>
            <c:txPr>
              <a:bodyPr rot="-5400000" vert="horz"/>
              <a:lstStyle/>
              <a:p>
                <a:pPr>
                  <a:defRPr sz="1400" b="1"/>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'Comex por PIB'!$A$11:$A$43</c:f>
              <c:numCache>
                <c:formatCode>General</c:formatCode>
                <c:ptCount val="3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numCache>
            </c:numRef>
          </c:cat>
          <c:val>
            <c:numRef>
              <c:f>'Comex por PIB'!$F$11:$F$43</c:f>
              <c:numCache>
                <c:formatCode>0%</c:formatCode>
                <c:ptCount val="33"/>
                <c:pt idx="0">
                  <c:v>0.18120716117781038</c:v>
                </c:pt>
                <c:pt idx="1">
                  <c:v>0.17553042316546746</c:v>
                </c:pt>
                <c:pt idx="2">
                  <c:v>0.1458792808214128</c:v>
                </c:pt>
                <c:pt idx="3">
                  <c:v>0.19702391907747116</c:v>
                </c:pt>
                <c:pt idx="4">
                  <c:v>0.21566460441110824</c:v>
                </c:pt>
                <c:pt idx="5">
                  <c:v>0.18376812775087273</c:v>
                </c:pt>
                <c:pt idx="6">
                  <c:v>0.14116500029595233</c:v>
                </c:pt>
                <c:pt idx="7">
                  <c:v>0.14618026280643581</c:v>
                </c:pt>
                <c:pt idx="8">
                  <c:v>0.15829881876298138</c:v>
                </c:pt>
                <c:pt idx="9">
                  <c:v>0.12658331325715447</c:v>
                </c:pt>
                <c:pt idx="10">
                  <c:v>0.11095899424338558</c:v>
                </c:pt>
                <c:pt idx="11">
                  <c:v>0.1298094556134905</c:v>
                </c:pt>
                <c:pt idx="12">
                  <c:v>0.14548860359497595</c:v>
                </c:pt>
                <c:pt idx="13">
                  <c:v>0.14850637072106287</c:v>
                </c:pt>
                <c:pt idx="14">
                  <c:v>0.14108983983566967</c:v>
                </c:pt>
                <c:pt idx="15">
                  <c:v>0.12523652875226948</c:v>
                </c:pt>
                <c:pt idx="16">
                  <c:v>0.12031059372307477</c:v>
                </c:pt>
                <c:pt idx="17">
                  <c:v>0.12949546271776322</c:v>
                </c:pt>
                <c:pt idx="18">
                  <c:v>0.12895236987569131</c:v>
                </c:pt>
                <c:pt idx="19">
                  <c:v>0.16584669000069294</c:v>
                </c:pt>
                <c:pt idx="20">
                  <c:v>0.17205081423199001</c:v>
                </c:pt>
                <c:pt idx="21">
                  <c:v>0.20566100196160675</c:v>
                </c:pt>
                <c:pt idx="22">
                  <c:v>0.21350272593583655</c:v>
                </c:pt>
                <c:pt idx="23">
                  <c:v>0.21952383329880798</c:v>
                </c:pt>
                <c:pt idx="24">
                  <c:v>0.2403105751371733</c:v>
                </c:pt>
                <c:pt idx="25">
                  <c:v>0.21772494728729544</c:v>
                </c:pt>
                <c:pt idx="26">
                  <c:v>0.21046832262585582</c:v>
                </c:pt>
                <c:pt idx="27">
                  <c:v>0.2058258258350554</c:v>
                </c:pt>
                <c:pt idx="28">
                  <c:v>0.22468206168080987</c:v>
                </c:pt>
                <c:pt idx="29">
                  <c:v>0.17268138393403878</c:v>
                </c:pt>
                <c:pt idx="30">
                  <c:v>0.17895996236577538</c:v>
                </c:pt>
                <c:pt idx="31">
                  <c:v>0.19485660468510616</c:v>
                </c:pt>
                <c:pt idx="32">
                  <c:v>0.20676378911803511</c:v>
                </c:pt>
              </c:numCache>
            </c:numRef>
          </c:val>
          <c:smooth val="0"/>
          <c:extLst>
            <c:ext xmlns:c16="http://schemas.microsoft.com/office/drawing/2014/chart" uri="{C3380CC4-5D6E-409C-BE32-E72D297353CC}">
              <c16:uniqueId val="{00000001-4EFA-4B93-9531-01B622852EA3}"/>
            </c:ext>
          </c:extLst>
        </c:ser>
        <c:dLbls>
          <c:showLegendKey val="0"/>
          <c:showVal val="0"/>
          <c:showCatName val="0"/>
          <c:showSerName val="0"/>
          <c:showPercent val="0"/>
          <c:showBubbleSize val="0"/>
        </c:dLbls>
        <c:marker val="1"/>
        <c:smooth val="0"/>
        <c:axId val="859023232"/>
        <c:axId val="859029760"/>
      </c:lineChart>
      <c:catAx>
        <c:axId val="859023232"/>
        <c:scaling>
          <c:orientation val="minMax"/>
        </c:scaling>
        <c:delete val="0"/>
        <c:axPos val="b"/>
        <c:numFmt formatCode="General" sourceLinked="1"/>
        <c:majorTickMark val="out"/>
        <c:minorTickMark val="none"/>
        <c:tickLblPos val="nextTo"/>
        <c:txPr>
          <a:bodyPr rot="-5400000" vert="horz"/>
          <a:lstStyle/>
          <a:p>
            <a:pPr>
              <a:defRPr sz="1050"/>
            </a:pPr>
            <a:endParaRPr lang="pt-BR"/>
          </a:p>
        </c:txPr>
        <c:crossAx val="859029760"/>
        <c:crosses val="autoZero"/>
        <c:auto val="1"/>
        <c:lblAlgn val="ctr"/>
        <c:lblOffset val="100"/>
        <c:noMultiLvlLbl val="0"/>
      </c:catAx>
      <c:valAx>
        <c:axId val="859029760"/>
        <c:scaling>
          <c:orientation val="minMax"/>
        </c:scaling>
        <c:delete val="0"/>
        <c:axPos val="l"/>
        <c:majorGridlines/>
        <c:numFmt formatCode="0%" sourceLinked="1"/>
        <c:majorTickMark val="out"/>
        <c:minorTickMark val="none"/>
        <c:tickLblPos val="nextTo"/>
        <c:crossAx val="859023232"/>
        <c:crosses val="autoZero"/>
        <c:crossBetween val="between"/>
      </c:valAx>
    </c:plotArea>
    <c:legend>
      <c:legendPos val="r"/>
      <c:overlay val="0"/>
    </c:legend>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Sheet1!$A$2</c:f>
              <c:strCache>
                <c:ptCount val="1"/>
                <c:pt idx="0">
                  <c:v>Brazil</c:v>
                </c:pt>
              </c:strCache>
            </c:strRef>
          </c:tx>
          <c:spPr>
            <a:ln w="28575" cap="rnd">
              <a:solidFill>
                <a:schemeClr val="accent1"/>
              </a:solidFill>
              <a:round/>
            </a:ln>
            <a:effectLst/>
          </c:spPr>
          <c:marker>
            <c:symbol val="none"/>
          </c:marker>
          <c:cat>
            <c:strRef>
              <c:f>Sheet1!$B$1:$AQ$1</c:f>
              <c:strCach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strCache>
            </c:strRef>
          </c:cat>
          <c:val>
            <c:numRef>
              <c:f>Sheet1!$B$2:$AQ$2</c:f>
              <c:numCache>
                <c:formatCode>General</c:formatCode>
                <c:ptCount val="42"/>
                <c:pt idx="0">
                  <c:v>0.24571428571428569</c:v>
                </c:pt>
                <c:pt idx="1">
                  <c:v>0.25222222222222224</c:v>
                </c:pt>
                <c:pt idx="2">
                  <c:v>0.25846153846153852</c:v>
                </c:pt>
                <c:pt idx="3">
                  <c:v>0.28526315789473677</c:v>
                </c:pt>
                <c:pt idx="4">
                  <c:v>0.29555555555555552</c:v>
                </c:pt>
                <c:pt idx="5">
                  <c:v>0.29842105263157898</c:v>
                </c:pt>
                <c:pt idx="6">
                  <c:v>0.29440677966101708</c:v>
                </c:pt>
                <c:pt idx="7">
                  <c:v>0.28274725274725276</c:v>
                </c:pt>
                <c:pt idx="8">
                  <c:v>0.29303030303030303</c:v>
                </c:pt>
                <c:pt idx="9">
                  <c:v>0.29732718894009219</c:v>
                </c:pt>
                <c:pt idx="10">
                  <c:v>0.33256880733944943</c:v>
                </c:pt>
                <c:pt idx="11">
                  <c:v>0.28052805280528054</c:v>
                </c:pt>
                <c:pt idx="12">
                  <c:v>0.31374663072776277</c:v>
                </c:pt>
                <c:pt idx="13">
                  <c:v>0.29917743830787319</c:v>
                </c:pt>
                <c:pt idx="14">
                  <c:v>0.30827871188372757</c:v>
                </c:pt>
                <c:pt idx="15">
                  <c:v>0.30731144737627014</c:v>
                </c:pt>
                <c:pt idx="16">
                  <c:v>0.29328497191433123</c:v>
                </c:pt>
                <c:pt idx="17">
                  <c:v>0.2875976993137509</c:v>
                </c:pt>
                <c:pt idx="18">
                  <c:v>0.28096123194092965</c:v>
                </c:pt>
                <c:pt idx="19">
                  <c:v>0.27043512987575619</c:v>
                </c:pt>
                <c:pt idx="20">
                  <c:v>0.25165380374862178</c:v>
                </c:pt>
                <c:pt idx="21">
                  <c:v>0.22086388216169592</c:v>
                </c:pt>
                <c:pt idx="22">
                  <c:v>0.23244929797191888</c:v>
                </c:pt>
                <c:pt idx="23">
                  <c:v>0.26048095339433919</c:v>
                </c:pt>
                <c:pt idx="24">
                  <c:v>0.23721309832333445</c:v>
                </c:pt>
                <c:pt idx="25">
                  <c:v>0.16252598701039198</c:v>
                </c:pt>
                <c:pt idx="26">
                  <c:v>0.14783652422016999</c:v>
                </c:pt>
                <c:pt idx="27">
                  <c:v>0.14743059393257929</c:v>
                </c:pt>
                <c:pt idx="28">
                  <c:v>0.13898022620793316</c:v>
                </c:pt>
                <c:pt idx="29">
                  <c:v>0.14042629107981219</c:v>
                </c:pt>
                <c:pt idx="30">
                  <c:v>0.14916208979874215</c:v>
                </c:pt>
                <c:pt idx="31">
                  <c:v>0.14717817493718013</c:v>
                </c:pt>
                <c:pt idx="32">
                  <c:v>0.14518798610387448</c:v>
                </c:pt>
                <c:pt idx="33">
                  <c:v>0.15586064985517203</c:v>
                </c:pt>
                <c:pt idx="34">
                  <c:v>0.16493604422976485</c:v>
                </c:pt>
                <c:pt idx="35">
                  <c:v>0.15522072764140363</c:v>
                </c:pt>
                <c:pt idx="36">
                  <c:v>0.14914091000403459</c:v>
                </c:pt>
                <c:pt idx="37">
                  <c:v>0.14639933807880526</c:v>
                </c:pt>
                <c:pt idx="38">
                  <c:v>0.14150206961737061</c:v>
                </c:pt>
                <c:pt idx="39">
                  <c:v>0.14362642016864824</c:v>
                </c:pt>
                <c:pt idx="40">
                  <c:v>0.13888714002988106</c:v>
                </c:pt>
                <c:pt idx="41">
                  <c:v>0.12441219991578023</c:v>
                </c:pt>
              </c:numCache>
            </c:numRef>
          </c:val>
          <c:smooth val="0"/>
          <c:extLst>
            <c:ext xmlns:c16="http://schemas.microsoft.com/office/drawing/2014/chart" uri="{C3380CC4-5D6E-409C-BE32-E72D297353CC}">
              <c16:uniqueId val="{00000000-B2E7-43C7-BEF2-D7638FCD3B57}"/>
            </c:ext>
          </c:extLst>
        </c:ser>
        <c:ser>
          <c:idx val="1"/>
          <c:order val="1"/>
          <c:tx>
            <c:strRef>
              <c:f>Sheet1!$A$3</c:f>
              <c:strCache>
                <c:ptCount val="1"/>
                <c:pt idx="0">
                  <c:v>China</c:v>
                </c:pt>
              </c:strCache>
            </c:strRef>
          </c:tx>
          <c:spPr>
            <a:ln w="28575" cap="rnd">
              <a:solidFill>
                <a:schemeClr val="accent2"/>
              </a:solidFill>
              <a:round/>
            </a:ln>
            <a:effectLst/>
          </c:spPr>
          <c:marker>
            <c:symbol val="none"/>
          </c:marker>
          <c:cat>
            <c:strRef>
              <c:f>Sheet1!$B$1:$AQ$1</c:f>
              <c:strCach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strCache>
            </c:strRef>
          </c:cat>
          <c:val>
            <c:numRef>
              <c:f>Sheet1!$B$3:$AQ$3</c:f>
              <c:numCache>
                <c:formatCode>General</c:formatCode>
                <c:ptCount val="42"/>
                <c:pt idx="0">
                  <c:v>0.36948945908505443</c:v>
                </c:pt>
                <c:pt idx="1">
                  <c:v>0.38384202887724639</c:v>
                </c:pt>
                <c:pt idx="2">
                  <c:v>0.39513088650683276</c:v>
                </c:pt>
                <c:pt idx="3">
                  <c:v>0.39619350151371724</c:v>
                </c:pt>
                <c:pt idx="4">
                  <c:v>0.39039386764459089</c:v>
                </c:pt>
                <c:pt idx="5">
                  <c:v>0.41747154663167707</c:v>
                </c:pt>
                <c:pt idx="6">
                  <c:v>0.41131252884036473</c:v>
                </c:pt>
                <c:pt idx="7">
                  <c:v>0.43081971873616381</c:v>
                </c:pt>
                <c:pt idx="8">
                  <c:v>0.44569558464610604</c:v>
                </c:pt>
                <c:pt idx="9">
                  <c:v>0.43241460196452153</c:v>
                </c:pt>
                <c:pt idx="10">
                  <c:v>0.43469267782882287</c:v>
                </c:pt>
                <c:pt idx="11">
                  <c:v>0.40896022999520826</c:v>
                </c:pt>
                <c:pt idx="12">
                  <c:v>0.38681574239713762</c:v>
                </c:pt>
                <c:pt idx="13">
                  <c:v>0.38216273607670287</c:v>
                </c:pt>
                <c:pt idx="14">
                  <c:v>0.37880125497439798</c:v>
                </c:pt>
                <c:pt idx="15">
                  <c:v>0.38471942120484331</c:v>
                </c:pt>
                <c:pt idx="16">
                  <c:v>0.38224177320550051</c:v>
                </c:pt>
                <c:pt idx="17">
                  <c:v>0.37820335724257598</c:v>
                </c:pt>
                <c:pt idx="18">
                  <c:v>0.38013246922527072</c:v>
                </c:pt>
                <c:pt idx="19">
                  <c:v>0.37925385042486692</c:v>
                </c:pt>
                <c:pt idx="20">
                  <c:v>0.35890752709817142</c:v>
                </c:pt>
                <c:pt idx="21">
                  <c:v>0.36268998302904681</c:v>
                </c:pt>
                <c:pt idx="22">
                  <c:v>0.37777978041298449</c:v>
                </c:pt>
                <c:pt idx="23">
                  <c:v>0.38771109483866251</c:v>
                </c:pt>
                <c:pt idx="24">
                  <c:v>0.39035417763743241</c:v>
                </c:pt>
                <c:pt idx="25">
                  <c:v>0.39591511175998817</c:v>
                </c:pt>
                <c:pt idx="26">
                  <c:v>0.39706271000868354</c:v>
                </c:pt>
                <c:pt idx="27">
                  <c:v>0.40315949962343173</c:v>
                </c:pt>
                <c:pt idx="28">
                  <c:v>0.39313268216466585</c:v>
                </c:pt>
                <c:pt idx="29">
                  <c:v>0.39354183813443083</c:v>
                </c:pt>
                <c:pt idx="30">
                  <c:v>0.40540764969771842</c:v>
                </c:pt>
                <c:pt idx="31">
                  <c:v>0.39971933815166749</c:v>
                </c:pt>
                <c:pt idx="32">
                  <c:v>0.39370046714853452</c:v>
                </c:pt>
                <c:pt idx="33">
                  <c:v>0.40213400978374475</c:v>
                </c:pt>
                <c:pt idx="34">
                  <c:v>0.40553519556268941</c:v>
                </c:pt>
                <c:pt idx="35">
                  <c:v>0.41270937182041256</c:v>
                </c:pt>
                <c:pt idx="36">
                  <c:v>0.41086663066954654</c:v>
                </c:pt>
                <c:pt idx="37">
                  <c:v>0.41580438010351561</c:v>
                </c:pt>
                <c:pt idx="38">
                  <c:v>0.41365405604867295</c:v>
                </c:pt>
                <c:pt idx="39">
                  <c:v>0.39050943558581941</c:v>
                </c:pt>
                <c:pt idx="40">
                  <c:v>0.39888367706549538</c:v>
                </c:pt>
                <c:pt idx="41">
                  <c:v>0.40511740821105541</c:v>
                </c:pt>
              </c:numCache>
            </c:numRef>
          </c:val>
          <c:smooth val="0"/>
          <c:extLst>
            <c:ext xmlns:c16="http://schemas.microsoft.com/office/drawing/2014/chart" uri="{C3380CC4-5D6E-409C-BE32-E72D297353CC}">
              <c16:uniqueId val="{00000001-B2E7-43C7-BEF2-D7638FCD3B57}"/>
            </c:ext>
          </c:extLst>
        </c:ser>
        <c:ser>
          <c:idx val="2"/>
          <c:order val="2"/>
          <c:tx>
            <c:strRef>
              <c:f>Sheet1!$A$4</c:f>
              <c:strCache>
                <c:ptCount val="1"/>
                <c:pt idx="0">
                  <c:v>India</c:v>
                </c:pt>
              </c:strCache>
            </c:strRef>
          </c:tx>
          <c:spPr>
            <a:ln w="28575" cap="rnd">
              <a:solidFill>
                <a:schemeClr val="accent3"/>
              </a:solidFill>
              <a:round/>
            </a:ln>
            <a:effectLst/>
          </c:spPr>
          <c:marker>
            <c:symbol val="none"/>
          </c:marker>
          <c:cat>
            <c:strRef>
              <c:f>Sheet1!$B$1:$AQ$1</c:f>
              <c:strCach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strCache>
            </c:strRef>
          </c:cat>
          <c:val>
            <c:numRef>
              <c:f>Sheet1!$B$4:$AQ$4</c:f>
              <c:numCache>
                <c:formatCode>General</c:formatCode>
                <c:ptCount val="42"/>
                <c:pt idx="0">
                  <c:v>0.13036356818045272</c:v>
                </c:pt>
                <c:pt idx="1">
                  <c:v>0.13496214664749132</c:v>
                </c:pt>
                <c:pt idx="2">
                  <c:v>0.13599851904535931</c:v>
                </c:pt>
                <c:pt idx="3">
                  <c:v>0.13537106831235271</c:v>
                </c:pt>
                <c:pt idx="4">
                  <c:v>0.14729602406615822</c:v>
                </c:pt>
                <c:pt idx="5">
                  <c:v>0.14246446604514679</c:v>
                </c:pt>
                <c:pt idx="6">
                  <c:v>0.14625131998608268</c:v>
                </c:pt>
                <c:pt idx="7">
                  <c:v>0.14476643212672843</c:v>
                </c:pt>
                <c:pt idx="8">
                  <c:v>0.15370722176362633</c:v>
                </c:pt>
                <c:pt idx="9">
                  <c:v>0.16036713228742361</c:v>
                </c:pt>
                <c:pt idx="10">
                  <c:v>0.15059136221579117</c:v>
                </c:pt>
                <c:pt idx="11">
                  <c:v>0.14962640819862238</c:v>
                </c:pt>
                <c:pt idx="12">
                  <c:v>0.14913852311269854</c:v>
                </c:pt>
                <c:pt idx="13">
                  <c:v>0.15064141131329326</c:v>
                </c:pt>
                <c:pt idx="14">
                  <c:v>0.15234606821777633</c:v>
                </c:pt>
                <c:pt idx="15">
                  <c:v>0.15074937161241192</c:v>
                </c:pt>
                <c:pt idx="16">
                  <c:v>0.1491328040811013</c:v>
                </c:pt>
                <c:pt idx="17">
                  <c:v>0.15014293347762919</c:v>
                </c:pt>
                <c:pt idx="18">
                  <c:v>0.15030797385126884</c:v>
                </c:pt>
                <c:pt idx="19">
                  <c:v>0.15966733049779508</c:v>
                </c:pt>
                <c:pt idx="20">
                  <c:v>0.15755274264161848</c:v>
                </c:pt>
                <c:pt idx="21">
                  <c:v>0.14775702254920228</c:v>
                </c:pt>
                <c:pt idx="22">
                  <c:v>0.14886198228277034</c:v>
                </c:pt>
                <c:pt idx="23">
                  <c:v>0.14899227266520523</c:v>
                </c:pt>
                <c:pt idx="24">
                  <c:v>0.15655403188211131</c:v>
                </c:pt>
                <c:pt idx="25">
                  <c:v>0.16641168073374918</c:v>
                </c:pt>
                <c:pt idx="26">
                  <c:v>0.16453171724471866</c:v>
                </c:pt>
                <c:pt idx="27">
                  <c:v>0.15542838307006215</c:v>
                </c:pt>
                <c:pt idx="28">
                  <c:v>0.1477976569229584</c:v>
                </c:pt>
                <c:pt idx="29">
                  <c:v>0.1404709185643673</c:v>
                </c:pt>
                <c:pt idx="30">
                  <c:v>0.14670714944662938</c:v>
                </c:pt>
                <c:pt idx="31">
                  <c:v>0.14356196360100248</c:v>
                </c:pt>
                <c:pt idx="32">
                  <c:v>0.14290202533352603</c:v>
                </c:pt>
                <c:pt idx="33">
                  <c:v>0.14328758331007407</c:v>
                </c:pt>
                <c:pt idx="34">
                  <c:v>0.14303950921852968</c:v>
                </c:pt>
                <c:pt idx="35">
                  <c:v>0.14571896786466274</c:v>
                </c:pt>
                <c:pt idx="36">
                  <c:v>0.1520212030567174</c:v>
                </c:pt>
                <c:pt idx="37">
                  <c:v>0.15089038363775767</c:v>
                </c:pt>
                <c:pt idx="38">
                  <c:v>0.14939841689699301</c:v>
                </c:pt>
                <c:pt idx="39">
                  <c:v>0.14440962473695734</c:v>
                </c:pt>
                <c:pt idx="40">
                  <c:v>0.1396817330605612</c:v>
                </c:pt>
                <c:pt idx="41">
                  <c:v>0.12912556503566563</c:v>
                </c:pt>
              </c:numCache>
            </c:numRef>
          </c:val>
          <c:smooth val="0"/>
          <c:extLst>
            <c:ext xmlns:c16="http://schemas.microsoft.com/office/drawing/2014/chart" uri="{C3380CC4-5D6E-409C-BE32-E72D297353CC}">
              <c16:uniqueId val="{00000002-B2E7-43C7-BEF2-D7638FCD3B57}"/>
            </c:ext>
          </c:extLst>
        </c:ser>
        <c:ser>
          <c:idx val="3"/>
          <c:order val="3"/>
          <c:tx>
            <c:strRef>
              <c:f>Sheet1!$A$5</c:f>
              <c:strCache>
                <c:ptCount val="1"/>
                <c:pt idx="0">
                  <c:v>Japan</c:v>
                </c:pt>
              </c:strCache>
            </c:strRef>
          </c:tx>
          <c:spPr>
            <a:ln w="28575" cap="rnd">
              <a:solidFill>
                <a:schemeClr val="accent4"/>
              </a:solidFill>
              <a:round/>
            </a:ln>
            <a:effectLst/>
          </c:spPr>
          <c:marker>
            <c:symbol val="none"/>
          </c:marker>
          <c:cat>
            <c:strRef>
              <c:f>Sheet1!$B$1:$AQ$1</c:f>
              <c:strCach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strCache>
            </c:strRef>
          </c:cat>
          <c:val>
            <c:numRef>
              <c:f>Sheet1!$B$5:$AQ$5</c:f>
              <c:numCache>
                <c:formatCode>General</c:formatCode>
                <c:ptCount val="42"/>
                <c:pt idx="0">
                  <c:v>0.33371201285767427</c:v>
                </c:pt>
                <c:pt idx="1">
                  <c:v>0.326588218876529</c:v>
                </c:pt>
                <c:pt idx="2">
                  <c:v>0.32025008386392351</c:v>
                </c:pt>
                <c:pt idx="3">
                  <c:v>0.32606230994760577</c:v>
                </c:pt>
                <c:pt idx="4">
                  <c:v>0.31170368167920448</c:v>
                </c:pt>
                <c:pt idx="5">
                  <c:v>0.28000548062262653</c:v>
                </c:pt>
                <c:pt idx="6">
                  <c:v>0.28439411979935747</c:v>
                </c:pt>
                <c:pt idx="7">
                  <c:v>0.27674328200196102</c:v>
                </c:pt>
                <c:pt idx="8">
                  <c:v>0.27459469453863899</c:v>
                </c:pt>
                <c:pt idx="9">
                  <c:v>0.27121500176874797</c:v>
                </c:pt>
                <c:pt idx="10">
                  <c:v>0.27021301084425248</c:v>
                </c:pt>
                <c:pt idx="11">
                  <c:v>0.26802854892877154</c:v>
                </c:pt>
                <c:pt idx="12">
                  <c:v>0.2670195474559271</c:v>
                </c:pt>
                <c:pt idx="13">
                  <c:v>0.26654919421718604</c:v>
                </c:pt>
                <c:pt idx="14">
                  <c:v>0.27369823409511601</c:v>
                </c:pt>
                <c:pt idx="15">
                  <c:v>0.27039207489897216</c:v>
                </c:pt>
                <c:pt idx="16">
                  <c:v>0.26226436650060364</c:v>
                </c:pt>
                <c:pt idx="17">
                  <c:v>0.25842705926238879</c:v>
                </c:pt>
                <c:pt idx="18">
                  <c:v>0.25731554638092913</c:v>
                </c:pt>
                <c:pt idx="19">
                  <c:v>0.25546463636825006</c:v>
                </c:pt>
                <c:pt idx="20">
                  <c:v>0.25532342274599507</c:v>
                </c:pt>
                <c:pt idx="21">
                  <c:v>0.25559764376928135</c:v>
                </c:pt>
                <c:pt idx="22">
                  <c:v>0.24692288782648825</c:v>
                </c:pt>
                <c:pt idx="23">
                  <c:v>0.23310482169205976</c:v>
                </c:pt>
                <c:pt idx="24">
                  <c:v>0.22260957587387131</c:v>
                </c:pt>
                <c:pt idx="25">
                  <c:v>0.22354018906904211</c:v>
                </c:pt>
                <c:pt idx="26">
                  <c:v>0.22389676464420663</c:v>
                </c:pt>
                <c:pt idx="27">
                  <c:v>0.22239573823197245</c:v>
                </c:pt>
                <c:pt idx="28">
                  <c:v>0.2170241550554213</c:v>
                </c:pt>
                <c:pt idx="29">
                  <c:v>0.21332422405526644</c:v>
                </c:pt>
                <c:pt idx="30">
                  <c:v>0.21377091809144871</c:v>
                </c:pt>
                <c:pt idx="31">
                  <c:v>0.20136577843396961</c:v>
                </c:pt>
                <c:pt idx="32">
                  <c:v>0.19677870446982554</c:v>
                </c:pt>
                <c:pt idx="33">
                  <c:v>0.19828174450762023</c:v>
                </c:pt>
                <c:pt idx="34">
                  <c:v>0.20033677085506718</c:v>
                </c:pt>
                <c:pt idx="35">
                  <c:v>0.19785276134494137</c:v>
                </c:pt>
                <c:pt idx="36">
                  <c:v>0.19788922944539722</c:v>
                </c:pt>
                <c:pt idx="37">
                  <c:v>0.20189007187871852</c:v>
                </c:pt>
                <c:pt idx="38">
                  <c:v>0.19685628339298572</c:v>
                </c:pt>
                <c:pt idx="39">
                  <c:v>0.1769143566427466</c:v>
                </c:pt>
                <c:pt idx="40">
                  <c:v>0.19378869559369422</c:v>
                </c:pt>
                <c:pt idx="41">
                  <c:v>0.18918644520980868</c:v>
                </c:pt>
              </c:numCache>
            </c:numRef>
          </c:val>
          <c:smooth val="0"/>
          <c:extLst>
            <c:ext xmlns:c16="http://schemas.microsoft.com/office/drawing/2014/chart" uri="{C3380CC4-5D6E-409C-BE32-E72D297353CC}">
              <c16:uniqueId val="{00000003-B2E7-43C7-BEF2-D7638FCD3B57}"/>
            </c:ext>
          </c:extLst>
        </c:ser>
        <c:ser>
          <c:idx val="4"/>
          <c:order val="4"/>
          <c:tx>
            <c:strRef>
              <c:f>Sheet1!$A$6</c:f>
              <c:strCache>
                <c:ptCount val="1"/>
                <c:pt idx="0">
                  <c:v>Germany</c:v>
                </c:pt>
              </c:strCache>
            </c:strRef>
          </c:tx>
          <c:spPr>
            <a:ln w="28575" cap="rnd">
              <a:solidFill>
                <a:schemeClr val="accent5"/>
              </a:solidFill>
              <a:round/>
            </a:ln>
            <a:effectLst/>
          </c:spPr>
          <c:marker>
            <c:symbol val="none"/>
          </c:marker>
          <c:cat>
            <c:strRef>
              <c:f>Sheet1!$B$1:$AQ$1</c:f>
              <c:strCach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strCache>
            </c:strRef>
          </c:cat>
          <c:val>
            <c:numRef>
              <c:f>Sheet1!$B$6:$AQ$6</c:f>
              <c:numCache>
                <c:formatCode>General</c:formatCode>
                <c:ptCount val="42"/>
                <c:pt idx="0">
                  <c:v>0.30106216108765571</c:v>
                </c:pt>
                <c:pt idx="1">
                  <c:v>0.2872849105082752</c:v>
                </c:pt>
                <c:pt idx="2">
                  <c:v>0.27926385912342788</c:v>
                </c:pt>
                <c:pt idx="3">
                  <c:v>0.28081788569461591</c:v>
                </c:pt>
                <c:pt idx="4">
                  <c:v>0.28394041579292389</c:v>
                </c:pt>
                <c:pt idx="5">
                  <c:v>0.27183413144341229</c:v>
                </c:pt>
                <c:pt idx="6">
                  <c:v>0.27404320565399953</c:v>
                </c:pt>
                <c:pt idx="7">
                  <c:v>0.27220868125301395</c:v>
                </c:pt>
                <c:pt idx="8">
                  <c:v>0.26968870610699269</c:v>
                </c:pt>
                <c:pt idx="9">
                  <c:v>0.26386581925741825</c:v>
                </c:pt>
                <c:pt idx="10">
                  <c:v>0.25956934451882818</c:v>
                </c:pt>
                <c:pt idx="11">
                  <c:v>0.25182724547926255</c:v>
                </c:pt>
                <c:pt idx="12">
                  <c:v>0.25095528918846643</c:v>
                </c:pt>
                <c:pt idx="13">
                  <c:v>0.2481997141042139</c:v>
                </c:pt>
                <c:pt idx="14">
                  <c:v>0.24747697298838994</c:v>
                </c:pt>
                <c:pt idx="15">
                  <c:v>0.25585678871525702</c:v>
                </c:pt>
                <c:pt idx="16">
                  <c:v>0.2595466314473287</c:v>
                </c:pt>
                <c:pt idx="17">
                  <c:v>0.25311362781621227</c:v>
                </c:pt>
                <c:pt idx="18">
                  <c:v>0.25345957772827143</c:v>
                </c:pt>
                <c:pt idx="19">
                  <c:v>0.2504525172740566</c:v>
                </c:pt>
                <c:pt idx="20">
                  <c:v>0.24681263728483016</c:v>
                </c:pt>
                <c:pt idx="21">
                  <c:v>0.24146357356965986</c:v>
                </c:pt>
                <c:pt idx="22">
                  <c:v>0.22746906090754679</c:v>
                </c:pt>
                <c:pt idx="23">
                  <c:v>0.20638811951205133</c:v>
                </c:pt>
                <c:pt idx="24">
                  <c:v>0.20152059252609139</c:v>
                </c:pt>
                <c:pt idx="25">
                  <c:v>0.19890722207195025</c:v>
                </c:pt>
                <c:pt idx="26">
                  <c:v>0.19389866666666669</c:v>
                </c:pt>
                <c:pt idx="27">
                  <c:v>0.19588518247411901</c:v>
                </c:pt>
                <c:pt idx="28">
                  <c:v>0.19854569576976069</c:v>
                </c:pt>
                <c:pt idx="29">
                  <c:v>0.19465053494650536</c:v>
                </c:pt>
                <c:pt idx="30">
                  <c:v>0.20030280830280831</c:v>
                </c:pt>
                <c:pt idx="31">
                  <c:v>0.19863456872353588</c:v>
                </c:pt>
                <c:pt idx="32">
                  <c:v>0.19376231122783977</c:v>
                </c:pt>
                <c:pt idx="33">
                  <c:v>0.19478463329452853</c:v>
                </c:pt>
                <c:pt idx="34">
                  <c:v>0.19808717037846704</c:v>
                </c:pt>
                <c:pt idx="35">
                  <c:v>0.19860636576155366</c:v>
                </c:pt>
                <c:pt idx="36">
                  <c:v>0.20529409222524742</c:v>
                </c:pt>
                <c:pt idx="37">
                  <c:v>0.2068849083796582</c:v>
                </c:pt>
                <c:pt idx="38">
                  <c:v>0.19892473118279574</c:v>
                </c:pt>
                <c:pt idx="39">
                  <c:v>0.17351442408928192</c:v>
                </c:pt>
                <c:pt idx="40">
                  <c:v>0.19298934380257998</c:v>
                </c:pt>
                <c:pt idx="41">
                  <c:v>0.20231042197022292</c:v>
                </c:pt>
              </c:numCache>
            </c:numRef>
          </c:val>
          <c:smooth val="0"/>
          <c:extLst>
            <c:ext xmlns:c16="http://schemas.microsoft.com/office/drawing/2014/chart" uri="{C3380CC4-5D6E-409C-BE32-E72D297353CC}">
              <c16:uniqueId val="{00000004-B2E7-43C7-BEF2-D7638FCD3B57}"/>
            </c:ext>
          </c:extLst>
        </c:ser>
        <c:ser>
          <c:idx val="5"/>
          <c:order val="5"/>
          <c:tx>
            <c:strRef>
              <c:f>Sheet1!$A$7</c:f>
              <c:strCache>
                <c:ptCount val="1"/>
                <c:pt idx="0">
                  <c:v>United States</c:v>
                </c:pt>
              </c:strCache>
            </c:strRef>
          </c:tx>
          <c:spPr>
            <a:ln w="28575" cap="rnd">
              <a:solidFill>
                <a:schemeClr val="accent6"/>
              </a:solidFill>
              <a:round/>
            </a:ln>
            <a:effectLst/>
          </c:spPr>
          <c:marker>
            <c:symbol val="none"/>
          </c:marker>
          <c:cat>
            <c:strRef>
              <c:f>Sheet1!$B$1:$AQ$1</c:f>
              <c:strCach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strCache>
            </c:strRef>
          </c:cat>
          <c:val>
            <c:numRef>
              <c:f>Sheet1!$B$7:$AQ$7</c:f>
              <c:numCache>
                <c:formatCode>General</c:formatCode>
                <c:ptCount val="42"/>
                <c:pt idx="0">
                  <c:v>0.24320867913641686</c:v>
                </c:pt>
                <c:pt idx="1">
                  <c:v>0.23585045069894889</c:v>
                </c:pt>
                <c:pt idx="2">
                  <c:v>0.23656235726448979</c:v>
                </c:pt>
                <c:pt idx="3">
                  <c:v>0.23588774803476228</c:v>
                </c:pt>
                <c:pt idx="4">
                  <c:v>0.22698525123090382</c:v>
                </c:pt>
                <c:pt idx="5">
                  <c:v>0.21844711378341752</c:v>
                </c:pt>
                <c:pt idx="6">
                  <c:v>0.22386304136753082</c:v>
                </c:pt>
                <c:pt idx="7">
                  <c:v>0.22933967574543107</c:v>
                </c:pt>
                <c:pt idx="8">
                  <c:v>0.22694382902416521</c:v>
                </c:pt>
                <c:pt idx="9">
                  <c:v>0.22439718265107136</c:v>
                </c:pt>
                <c:pt idx="10">
                  <c:v>0.2110349110630533</c:v>
                </c:pt>
                <c:pt idx="11">
                  <c:v>0.21001723713319156</c:v>
                </c:pt>
                <c:pt idx="12">
                  <c:v>0.20118752603959475</c:v>
                </c:pt>
                <c:pt idx="13">
                  <c:v>0.19650645406683967</c:v>
                </c:pt>
                <c:pt idx="14">
                  <c:v>0.19978657916034254</c:v>
                </c:pt>
                <c:pt idx="15">
                  <c:v>0.19172897295020072</c:v>
                </c:pt>
                <c:pt idx="16">
                  <c:v>0.18817729384655368</c:v>
                </c:pt>
                <c:pt idx="17">
                  <c:v>0.18910406469461588</c:v>
                </c:pt>
                <c:pt idx="18">
                  <c:v>0.19362933981465014</c:v>
                </c:pt>
                <c:pt idx="19">
                  <c:v>0.18709096257077726</c:v>
                </c:pt>
                <c:pt idx="20">
                  <c:v>0.18082296517689581</c:v>
                </c:pt>
                <c:pt idx="21">
                  <c:v>0.17557881276080226</c:v>
                </c:pt>
                <c:pt idx="22">
                  <c:v>0.17197806564412302</c:v>
                </c:pt>
                <c:pt idx="23">
                  <c:v>0.17105362623406861</c:v>
                </c:pt>
                <c:pt idx="24">
                  <c:v>0.17398478059881942</c:v>
                </c:pt>
                <c:pt idx="25">
                  <c:v>0.17516611634258694</c:v>
                </c:pt>
                <c:pt idx="26">
                  <c:v>0.16906692018140007</c:v>
                </c:pt>
                <c:pt idx="27">
                  <c:v>0.16664049571803016</c:v>
                </c:pt>
                <c:pt idx="28">
                  <c:v>0.16270449605308318</c:v>
                </c:pt>
                <c:pt idx="29">
                  <c:v>0.16085367164820988</c:v>
                </c:pt>
                <c:pt idx="30">
                  <c:v>0.15313977451812341</c:v>
                </c:pt>
                <c:pt idx="31">
                  <c:v>0.14109967851943053</c:v>
                </c:pt>
                <c:pt idx="32">
                  <c:v>0.13949689335423315</c:v>
                </c:pt>
                <c:pt idx="33">
                  <c:v>0.13544588026295618</c:v>
                </c:pt>
                <c:pt idx="34">
                  <c:v>0.13761040193934462</c:v>
                </c:pt>
                <c:pt idx="35">
                  <c:v>0.13683213549501366</c:v>
                </c:pt>
                <c:pt idx="36">
                  <c:v>0.13409440835179692</c:v>
                </c:pt>
                <c:pt idx="37">
                  <c:v>0.13284103768855018</c:v>
                </c:pt>
                <c:pt idx="38">
                  <c:v>0.1276504469277672</c:v>
                </c:pt>
                <c:pt idx="39">
                  <c:v>0.1230480152989934</c:v>
                </c:pt>
                <c:pt idx="40">
                  <c:v>0.1303531528571924</c:v>
                </c:pt>
                <c:pt idx="41">
                  <c:v>0.12701720502798289</c:v>
                </c:pt>
              </c:numCache>
            </c:numRef>
          </c:val>
          <c:smooth val="0"/>
          <c:extLst>
            <c:ext xmlns:c16="http://schemas.microsoft.com/office/drawing/2014/chart" uri="{C3380CC4-5D6E-409C-BE32-E72D297353CC}">
              <c16:uniqueId val="{00000005-B2E7-43C7-BEF2-D7638FCD3B57}"/>
            </c:ext>
          </c:extLst>
        </c:ser>
        <c:ser>
          <c:idx val="6"/>
          <c:order val="6"/>
          <c:tx>
            <c:strRef>
              <c:f>Sheet1!$A$8</c:f>
              <c:strCache>
                <c:ptCount val="1"/>
                <c:pt idx="0">
                  <c:v>World</c:v>
                </c:pt>
              </c:strCache>
            </c:strRef>
          </c:tx>
          <c:spPr>
            <a:ln w="38100" cap="rnd">
              <a:solidFill>
                <a:schemeClr val="accent1">
                  <a:lumMod val="60000"/>
                </a:schemeClr>
              </a:solidFill>
              <a:round/>
            </a:ln>
            <a:effectLst/>
          </c:spPr>
          <c:marker>
            <c:symbol val="none"/>
          </c:marker>
          <c:cat>
            <c:strRef>
              <c:f>Sheet1!$B$1:$AQ$1</c:f>
              <c:strCache>
                <c:ptCount val="42"/>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strCache>
            </c:strRef>
          </c:cat>
          <c:val>
            <c:numRef>
              <c:f>Sheet1!$B$8:$AQ$8</c:f>
              <c:numCache>
                <c:formatCode>0.0000</c:formatCode>
                <c:ptCount val="42"/>
                <c:pt idx="0">
                  <c:v>0.25210373914044254</c:v>
                </c:pt>
                <c:pt idx="1">
                  <c:v>0.2479919190857709</c:v>
                </c:pt>
                <c:pt idx="2">
                  <c:v>0.2476863221781534</c:v>
                </c:pt>
                <c:pt idx="3">
                  <c:v>0.24820461092595603</c:v>
                </c:pt>
                <c:pt idx="4">
                  <c:v>0.24273345060295654</c:v>
                </c:pt>
                <c:pt idx="5">
                  <c:v>0.23393610483928218</c:v>
                </c:pt>
                <c:pt idx="6">
                  <c:v>0.23419794712919564</c:v>
                </c:pt>
                <c:pt idx="7">
                  <c:v>0.23265023337257479</c:v>
                </c:pt>
                <c:pt idx="8">
                  <c:v>0.23217901401114516</c:v>
                </c:pt>
                <c:pt idx="9">
                  <c:v>0.22863637273166365</c:v>
                </c:pt>
                <c:pt idx="10">
                  <c:v>0.22064772846995515</c:v>
                </c:pt>
                <c:pt idx="11">
                  <c:v>0.21682426592064261</c:v>
                </c:pt>
                <c:pt idx="12">
                  <c:v>0.21432352076022357</c:v>
                </c:pt>
                <c:pt idx="13">
                  <c:v>0.20997422829597073</c:v>
                </c:pt>
                <c:pt idx="14">
                  <c:v>0.21159197185738107</c:v>
                </c:pt>
                <c:pt idx="15">
                  <c:v>0.21004487962392793</c:v>
                </c:pt>
                <c:pt idx="16">
                  <c:v>0.21057964734171292</c:v>
                </c:pt>
                <c:pt idx="17">
                  <c:v>0.2092519533771513</c:v>
                </c:pt>
                <c:pt idx="18">
                  <c:v>0.20950837611472373</c:v>
                </c:pt>
                <c:pt idx="19">
                  <c:v>0.20548055851448274</c:v>
                </c:pt>
                <c:pt idx="20">
                  <c:v>0.19803632559212003</c:v>
                </c:pt>
                <c:pt idx="21">
                  <c:v>0.19496161159891223</c:v>
                </c:pt>
                <c:pt idx="22">
                  <c:v>0.18903137196797298</c:v>
                </c:pt>
                <c:pt idx="23">
                  <c:v>0.18308117338424224</c:v>
                </c:pt>
                <c:pt idx="24">
                  <c:v>0.18254752463482124</c:v>
                </c:pt>
                <c:pt idx="25">
                  <c:v>0.18138735907012227</c:v>
                </c:pt>
                <c:pt idx="26">
                  <c:v>0.17603313852008648</c:v>
                </c:pt>
                <c:pt idx="27">
                  <c:v>0.17370305536485711</c:v>
                </c:pt>
                <c:pt idx="28">
                  <c:v>0.16878099940666599</c:v>
                </c:pt>
                <c:pt idx="29">
                  <c:v>0.16704621341718129</c:v>
                </c:pt>
                <c:pt idx="30">
                  <c:v>0.16452694791581179</c:v>
                </c:pt>
                <c:pt idx="31">
                  <c:v>0.15495599993594045</c:v>
                </c:pt>
                <c:pt idx="32">
                  <c:v>0.15144385659411308</c:v>
                </c:pt>
                <c:pt idx="33">
                  <c:v>0.14880693235152981</c:v>
                </c:pt>
                <c:pt idx="34">
                  <c:v>0.16368385432017005</c:v>
                </c:pt>
                <c:pt idx="35">
                  <c:v>0.16166196780376077</c:v>
                </c:pt>
                <c:pt idx="36">
                  <c:v>0.16073139412762477</c:v>
                </c:pt>
                <c:pt idx="37">
                  <c:v>0.1612252375374196</c:v>
                </c:pt>
                <c:pt idx="38">
                  <c:v>0.15860256067877196</c:v>
                </c:pt>
                <c:pt idx="39">
                  <c:v>0.15344587537189694</c:v>
                </c:pt>
                <c:pt idx="40">
                  <c:v>0.16048440819229998</c:v>
                </c:pt>
                <c:pt idx="41">
                  <c:v>0.16119920076531893</c:v>
                </c:pt>
              </c:numCache>
            </c:numRef>
          </c:val>
          <c:smooth val="0"/>
          <c:extLst>
            <c:ext xmlns:c16="http://schemas.microsoft.com/office/drawing/2014/chart" uri="{C3380CC4-5D6E-409C-BE32-E72D297353CC}">
              <c16:uniqueId val="{00000006-B2E7-43C7-BEF2-D7638FCD3B57}"/>
            </c:ext>
          </c:extLst>
        </c:ser>
        <c:dLbls>
          <c:showLegendKey val="0"/>
          <c:showVal val="0"/>
          <c:showCatName val="0"/>
          <c:showSerName val="0"/>
          <c:showPercent val="0"/>
          <c:showBubbleSize val="0"/>
        </c:dLbls>
        <c:smooth val="0"/>
        <c:axId val="859017792"/>
        <c:axId val="859005280"/>
      </c:lineChart>
      <c:catAx>
        <c:axId val="85901779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859005280"/>
        <c:crosses val="autoZero"/>
        <c:auto val="1"/>
        <c:lblAlgn val="ctr"/>
        <c:lblOffset val="100"/>
        <c:noMultiLvlLbl val="0"/>
      </c:catAx>
      <c:valAx>
        <c:axId val="859005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859017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1400">
          <a:solidFill>
            <a:schemeClr val="tx1"/>
          </a:solidFill>
        </a:defRPr>
      </a:pPr>
      <a:endParaRPr lang="pt-BR"/>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99751861042183E-2"/>
          <c:y val="4.2654028436018961E-2"/>
          <c:w val="0.82225528329157305"/>
          <c:h val="0.86222257475240971"/>
        </c:manualLayout>
      </c:layout>
      <c:scatterChart>
        <c:scatterStyle val="smoothMarker"/>
        <c:varyColors val="0"/>
        <c:ser>
          <c:idx val="0"/>
          <c:order val="0"/>
          <c:tx>
            <c:strRef>
              <c:f>Sheet1!$A$2</c:f>
              <c:strCache>
                <c:ptCount val="1"/>
                <c:pt idx="0">
                  <c:v>Exports</c:v>
                </c:pt>
              </c:strCache>
            </c:strRef>
          </c:tx>
          <c:spPr>
            <a:ln w="19050" cap="rnd">
              <a:solidFill>
                <a:schemeClr val="accent2">
                  <a:lumMod val="50000"/>
                </a:schemeClr>
              </a:solidFill>
              <a:round/>
            </a:ln>
            <a:effectLst/>
          </c:spPr>
          <c:marker>
            <c:symbol val="circle"/>
            <c:size val="5"/>
            <c:spPr>
              <a:solidFill>
                <a:schemeClr val="bg1"/>
              </a:solidFill>
              <a:ln w="9525">
                <a:solidFill>
                  <a:schemeClr val="accent2">
                    <a:lumMod val="50000"/>
                  </a:schemeClr>
                </a:solidFill>
              </a:ln>
              <a:effectLst/>
            </c:spPr>
          </c:marker>
          <c:xVal>
            <c:numRef>
              <c:f>Sheet1!$B$1:$AJ$1</c:f>
              <c:numCache>
                <c:formatCode>General</c:formatCode>
                <c:ptCount val="34"/>
                <c:pt idx="0">
                  <c:v>1973</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numCache>
            </c:numRef>
          </c:xVal>
          <c:yVal>
            <c:numRef>
              <c:f>Sheet1!$B$2:$AJ$2</c:f>
              <c:numCache>
                <c:formatCode>0.00%</c:formatCode>
                <c:ptCount val="34"/>
                <c:pt idx="0" formatCode="General">
                  <c:v>0.14899999999999999</c:v>
                </c:pt>
                <c:pt idx="1">
                  <c:v>0.15909537856440512</c:v>
                </c:pt>
                <c:pt idx="2">
                  <c:v>0.17761194029850746</c:v>
                </c:pt>
                <c:pt idx="3">
                  <c:v>0.18242166755177908</c:v>
                </c:pt>
                <c:pt idx="4">
                  <c:v>0.19436619718309858</c:v>
                </c:pt>
                <c:pt idx="5">
                  <c:v>0.21088957055214724</c:v>
                </c:pt>
                <c:pt idx="6">
                  <c:v>0.21310133060388944</c:v>
                </c:pt>
                <c:pt idx="7">
                  <c:v>0.22020579981290925</c:v>
                </c:pt>
                <c:pt idx="8">
                  <c:v>0.22380763116057234</c:v>
                </c:pt>
                <c:pt idx="9">
                  <c:v>0.23471592889508539</c:v>
                </c:pt>
                <c:pt idx="10">
                  <c:v>0.23550677856681732</c:v>
                </c:pt>
                <c:pt idx="11">
                  <c:v>0.22974775297187591</c:v>
                </c:pt>
                <c:pt idx="12">
                  <c:v>0.25206258890469418</c:v>
                </c:pt>
                <c:pt idx="13">
                  <c:v>0.26046202867764207</c:v>
                </c:pt>
                <c:pt idx="14">
                  <c:v>0.28170280274986781</c:v>
                </c:pt>
                <c:pt idx="15">
                  <c:v>0.28402681460933887</c:v>
                </c:pt>
                <c:pt idx="16">
                  <c:v>0.28026723470178155</c:v>
                </c:pt>
                <c:pt idx="17">
                  <c:v>0.27123820099944473</c:v>
                </c:pt>
                <c:pt idx="18">
                  <c:v>0.27674834555535682</c:v>
                </c:pt>
                <c:pt idx="19">
                  <c:v>0.26378840210870752</c:v>
                </c:pt>
                <c:pt idx="20">
                  <c:v>0.27106092436974788</c:v>
                </c:pt>
                <c:pt idx="21">
                  <c:v>0.28458798017348202</c:v>
                </c:pt>
                <c:pt idx="22">
                  <c:v>0.27036977232359116</c:v>
                </c:pt>
                <c:pt idx="23">
                  <c:v>0.27838004311672315</c:v>
                </c:pt>
                <c:pt idx="24">
                  <c:v>0.28185053380782921</c:v>
                </c:pt>
                <c:pt idx="25">
                  <c:v>0.28780778826336911</c:v>
                </c:pt>
                <c:pt idx="26">
                  <c:v>0.29136437208416643</c:v>
                </c:pt>
                <c:pt idx="27">
                  <c:v>0.29493608247422681</c:v>
                </c:pt>
                <c:pt idx="28">
                  <c:v>0.2954769208817864</c:v>
                </c:pt>
                <c:pt idx="29">
                  <c:v>0.29250340472947878</c:v>
                </c:pt>
                <c:pt idx="30">
                  <c:v>0.31015544041450777</c:v>
                </c:pt>
                <c:pt idx="31">
                  <c:v>0.33202956373863562</c:v>
                </c:pt>
                <c:pt idx="32">
                  <c:v>0.32642283090044283</c:v>
                </c:pt>
                <c:pt idx="33">
                  <c:v>0.33350979643071549</c:v>
                </c:pt>
              </c:numCache>
            </c:numRef>
          </c:yVal>
          <c:smooth val="0"/>
          <c:extLst>
            <c:ext xmlns:c16="http://schemas.microsoft.com/office/drawing/2014/chart" uri="{C3380CC4-5D6E-409C-BE32-E72D297353CC}">
              <c16:uniqueId val="{00000000-4B0F-4F8D-8BF5-460CA5E655DE}"/>
            </c:ext>
          </c:extLst>
        </c:ser>
        <c:ser>
          <c:idx val="1"/>
          <c:order val="1"/>
          <c:tx>
            <c:strRef>
              <c:f>Sheet1!$A$3</c:f>
              <c:strCache>
                <c:ptCount val="1"/>
                <c:pt idx="0">
                  <c:v>Imports</c:v>
                </c:pt>
              </c:strCache>
            </c:strRef>
          </c:tx>
          <c:spPr>
            <a:ln w="19050" cap="rnd">
              <a:solidFill>
                <a:schemeClr val="accent2"/>
              </a:solidFill>
              <a:round/>
            </a:ln>
            <a:effectLst/>
          </c:spPr>
          <c:marker>
            <c:symbol val="circle"/>
            <c:size val="5"/>
            <c:spPr>
              <a:solidFill>
                <a:schemeClr val="bg1"/>
              </a:solidFill>
              <a:ln w="9525">
                <a:solidFill>
                  <a:schemeClr val="bg2">
                    <a:lumMod val="50000"/>
                  </a:schemeClr>
                </a:solidFill>
              </a:ln>
              <a:effectLst/>
            </c:spPr>
          </c:marker>
          <c:xVal>
            <c:numRef>
              <c:f>Sheet1!$B$1:$AJ$1</c:f>
              <c:numCache>
                <c:formatCode>General</c:formatCode>
                <c:ptCount val="34"/>
                <c:pt idx="0">
                  <c:v>1973</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numCache>
            </c:numRef>
          </c:xVal>
          <c:yVal>
            <c:numRef>
              <c:f>Sheet1!$B$3:$AJ$3</c:f>
              <c:numCache>
                <c:formatCode>0.00%</c:formatCode>
                <c:ptCount val="34"/>
                <c:pt idx="0" formatCode="General">
                  <c:v>0.14899999999999999</c:v>
                </c:pt>
                <c:pt idx="1">
                  <c:v>0.16944578313253011</c:v>
                </c:pt>
                <c:pt idx="2">
                  <c:v>0.18257502420135527</c:v>
                </c:pt>
                <c:pt idx="3">
                  <c:v>0.18578052550231838</c:v>
                </c:pt>
                <c:pt idx="4">
                  <c:v>0.18825396825396826</c:v>
                </c:pt>
                <c:pt idx="5">
                  <c:v>0.19349553128103278</c:v>
                </c:pt>
                <c:pt idx="6">
                  <c:v>0.19285359801488833</c:v>
                </c:pt>
                <c:pt idx="7">
                  <c:v>0.17873980054397098</c:v>
                </c:pt>
                <c:pt idx="8">
                  <c:v>0.1847405112316034</c:v>
                </c:pt>
                <c:pt idx="9">
                  <c:v>0.20482456140350877</c:v>
                </c:pt>
                <c:pt idx="10">
                  <c:v>0.21521399562636676</c:v>
                </c:pt>
                <c:pt idx="11">
                  <c:v>0.21450704225352113</c:v>
                </c:pt>
                <c:pt idx="12">
                  <c:v>0.22855176211453745</c:v>
                </c:pt>
                <c:pt idx="13">
                  <c:v>0.23192476165936615</c:v>
                </c:pt>
                <c:pt idx="14">
                  <c:v>0.25421935483870967</c:v>
                </c:pt>
                <c:pt idx="15">
                  <c:v>0.25914634146341464</c:v>
                </c:pt>
                <c:pt idx="16">
                  <c:v>0.2656823774370623</c:v>
                </c:pt>
                <c:pt idx="17">
                  <c:v>0.26594516594516593</c:v>
                </c:pt>
                <c:pt idx="18">
                  <c:v>0.2606414502353146</c:v>
                </c:pt>
                <c:pt idx="19">
                  <c:v>0.21967963386727687</c:v>
                </c:pt>
                <c:pt idx="20">
                  <c:v>0.23056916061476102</c:v>
                </c:pt>
                <c:pt idx="21">
                  <c:v>0.24965794170136824</c:v>
                </c:pt>
                <c:pt idx="22">
                  <c:v>0.24045966373592473</c:v>
                </c:pt>
                <c:pt idx="23">
                  <c:v>0.24614357757342034</c:v>
                </c:pt>
                <c:pt idx="24">
                  <c:v>0.25134104487098002</c:v>
                </c:pt>
                <c:pt idx="25">
                  <c:v>0.26007525083612038</c:v>
                </c:pt>
                <c:pt idx="26">
                  <c:v>0.26594883121663904</c:v>
                </c:pt>
                <c:pt idx="27">
                  <c:v>0.26763785215506863</c:v>
                </c:pt>
                <c:pt idx="28">
                  <c:v>0.26668760907504363</c:v>
                </c:pt>
                <c:pt idx="29">
                  <c:v>0.27619823735361582</c:v>
                </c:pt>
                <c:pt idx="30">
                  <c:v>0.28787570444583593</c:v>
                </c:pt>
                <c:pt idx="31">
                  <c:v>0.31359004127966977</c:v>
                </c:pt>
                <c:pt idx="32">
                  <c:v>0.32261589224860715</c:v>
                </c:pt>
                <c:pt idx="33">
                  <c:v>0.33441051327624277</c:v>
                </c:pt>
              </c:numCache>
            </c:numRef>
          </c:yVal>
          <c:smooth val="0"/>
          <c:extLst>
            <c:ext xmlns:c16="http://schemas.microsoft.com/office/drawing/2014/chart" uri="{C3380CC4-5D6E-409C-BE32-E72D297353CC}">
              <c16:uniqueId val="{00000001-4B0F-4F8D-8BF5-460CA5E655DE}"/>
            </c:ext>
          </c:extLst>
        </c:ser>
        <c:dLbls>
          <c:showLegendKey val="0"/>
          <c:showVal val="0"/>
          <c:showCatName val="0"/>
          <c:showSerName val="0"/>
          <c:showPercent val="0"/>
          <c:showBubbleSize val="0"/>
        </c:dLbls>
        <c:axId val="858998752"/>
        <c:axId val="859019424"/>
      </c:scatterChart>
      <c:valAx>
        <c:axId val="858998752"/>
        <c:scaling>
          <c:orientation val="minMax"/>
          <c:max val="2012"/>
          <c:min val="198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pt-BR"/>
          </a:p>
        </c:txPr>
        <c:crossAx val="859019424"/>
        <c:crosses val="autoZero"/>
        <c:crossBetween val="midCat"/>
        <c:majorUnit val="2"/>
      </c:valAx>
      <c:valAx>
        <c:axId val="859019424"/>
        <c:scaling>
          <c:orientation val="minMax"/>
          <c:min val="0.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400" b="0" i="0" u="none" strike="noStrike" kern="1200" baseline="0">
                <a:solidFill>
                  <a:schemeClr val="tx1"/>
                </a:solidFill>
                <a:latin typeface="+mn-lt"/>
                <a:ea typeface="+mn-ea"/>
                <a:cs typeface="+mn-cs"/>
              </a:defRPr>
            </a:pPr>
            <a:endParaRPr lang="pt-BR"/>
          </a:p>
        </c:txPr>
        <c:crossAx val="858998752"/>
        <c:crosses val="autoZero"/>
        <c:crossBetween val="midCat"/>
      </c:valAx>
      <c:spPr>
        <a:noFill/>
        <a:ln>
          <a:noFill/>
        </a:ln>
        <a:effectLst/>
      </c:spPr>
    </c:plotArea>
    <c:legend>
      <c:legendPos val="r"/>
      <c:overlay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sz="1400">
          <a:solidFill>
            <a:schemeClr val="tx1"/>
          </a:solidFill>
        </a:defRPr>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pt-BR" sz="1200" dirty="0"/>
              <a:t>Exportação e Importação no Brasil</a:t>
            </a:r>
            <a:r>
              <a:rPr lang="pt-BR" sz="1200" baseline="0" dirty="0"/>
              <a:t> </a:t>
            </a:r>
            <a:r>
              <a:rPr lang="pt-BR" sz="1200" dirty="0"/>
              <a:t>²</a:t>
            </a:r>
          </a:p>
        </c:rich>
      </c:tx>
      <c:layout>
        <c:manualLayout>
          <c:xMode val="edge"/>
          <c:yMode val="edge"/>
          <c:x val="0.30107151955642808"/>
          <c:y val="5.5028252784091986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Planilha1!$A$2</c:f>
              <c:strCache>
                <c:ptCount val="1"/>
                <c:pt idx="0">
                  <c:v>Exp.</c:v>
                </c:pt>
              </c:strCache>
            </c:strRef>
          </c:tx>
          <c:spPr>
            <a:solidFill>
              <a:schemeClr val="accent1"/>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200434134826</c:v>
                </c:pt>
                <c:pt idx="1">
                  <c:v>253666309507</c:v>
                </c:pt>
                <c:pt idx="2">
                  <c:v>239952538158</c:v>
                </c:pt>
                <c:pt idx="3">
                  <c:v>232544255606</c:v>
                </c:pt>
                <c:pt idx="4">
                  <c:v>220923236838</c:v>
                </c:pt>
                <c:pt idx="5">
                  <c:v>186782355063</c:v>
                </c:pt>
                <c:pt idx="6">
                  <c:v>179526129214</c:v>
                </c:pt>
                <c:pt idx="7">
                  <c:v>214988108353</c:v>
                </c:pt>
                <c:pt idx="8">
                  <c:v>231889523399</c:v>
                </c:pt>
                <c:pt idx="9">
                  <c:v>221126807647</c:v>
                </c:pt>
                <c:pt idx="10">
                  <c:v>209180241655</c:v>
                </c:pt>
                <c:pt idx="11">
                  <c:v>280814577460</c:v>
                </c:pt>
              </c:numCache>
            </c:numRef>
          </c:val>
          <c:extLst>
            <c:ext xmlns:c16="http://schemas.microsoft.com/office/drawing/2014/chart" uri="{C3380CC4-5D6E-409C-BE32-E72D297353CC}">
              <c16:uniqueId val="{00000000-1966-4CBD-9353-A511D0625681}"/>
            </c:ext>
          </c:extLst>
        </c:ser>
        <c:ser>
          <c:idx val="1"/>
          <c:order val="1"/>
          <c:tx>
            <c:strRef>
              <c:f>Planilha1!$A$3</c:f>
              <c:strCache>
                <c:ptCount val="1"/>
                <c:pt idx="0">
                  <c:v>Imp.</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183336964846</c:v>
                </c:pt>
                <c:pt idx="1">
                  <c:v>227969756701</c:v>
                </c:pt>
                <c:pt idx="2">
                  <c:v>225166426069</c:v>
                </c:pt>
                <c:pt idx="3">
                  <c:v>241500886459</c:v>
                </c:pt>
                <c:pt idx="4">
                  <c:v>230823018796</c:v>
                </c:pt>
                <c:pt idx="5">
                  <c:v>173104259077</c:v>
                </c:pt>
                <c:pt idx="6">
                  <c:v>139321357653</c:v>
                </c:pt>
                <c:pt idx="7">
                  <c:v>158951444003</c:v>
                </c:pt>
                <c:pt idx="8">
                  <c:v>185321983502</c:v>
                </c:pt>
                <c:pt idx="9">
                  <c:v>185927967580</c:v>
                </c:pt>
                <c:pt idx="10">
                  <c:v>158786824879</c:v>
                </c:pt>
                <c:pt idx="11">
                  <c:v>219408049180</c:v>
                </c:pt>
              </c:numCache>
            </c:numRef>
          </c:val>
          <c:extLst>
            <c:ext xmlns:c16="http://schemas.microsoft.com/office/drawing/2014/chart" uri="{C3380CC4-5D6E-409C-BE32-E72D297353CC}">
              <c16:uniqueId val="{00000001-1966-4CBD-9353-A511D0625681}"/>
            </c:ext>
          </c:extLst>
        </c:ser>
        <c:dLbls>
          <c:showLegendKey val="0"/>
          <c:showVal val="0"/>
          <c:showCatName val="0"/>
          <c:showSerName val="0"/>
          <c:showPercent val="0"/>
          <c:showBubbleSize val="0"/>
        </c:dLbls>
        <c:gapWidth val="70"/>
        <c:axId val="1699017903"/>
        <c:axId val="1699023311"/>
      </c:barChart>
      <c:lineChart>
        <c:grouping val="standard"/>
        <c:varyColors val="0"/>
        <c:ser>
          <c:idx val="2"/>
          <c:order val="2"/>
          <c:tx>
            <c:strRef>
              <c:f>Planilha1!$A$4</c:f>
              <c:strCache>
                <c:ptCount val="1"/>
                <c:pt idx="0">
                  <c:v>Share marítimo Exp.</c:v>
                </c:pt>
              </c:strCache>
            </c:strRef>
          </c:tx>
          <c:spPr>
            <a:ln w="28575" cap="rnd">
              <a:solidFill>
                <a:schemeClr val="accent1"/>
              </a:solidFill>
              <a:round/>
            </a:ln>
            <a:effectLst/>
          </c:spPr>
          <c:marker>
            <c:symbol val="none"/>
          </c:marker>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0.96023520502856885</c:v>
                </c:pt>
                <c:pt idx="1">
                  <c:v>0.95869066334656228</c:v>
                </c:pt>
                <c:pt idx="2">
                  <c:v>0.96148192826569556</c:v>
                </c:pt>
                <c:pt idx="3">
                  <c:v>0.95620612713821895</c:v>
                </c:pt>
                <c:pt idx="4">
                  <c:v>0.95399977299923833</c:v>
                </c:pt>
                <c:pt idx="5">
                  <c:v>0.95945865331102687</c:v>
                </c:pt>
                <c:pt idx="6">
                  <c:v>0.96137436155451583</c:v>
                </c:pt>
                <c:pt idx="7">
                  <c:v>0.96374242932605592</c:v>
                </c:pt>
                <c:pt idx="8">
                  <c:v>0.97024183676721076</c:v>
                </c:pt>
                <c:pt idx="9">
                  <c:v>0.97988906295177103</c:v>
                </c:pt>
                <c:pt idx="10">
                  <c:v>0.9834134106453305</c:v>
                </c:pt>
                <c:pt idx="11">
                  <c:v>0.98110081949323524</c:v>
                </c:pt>
              </c:numCache>
            </c:numRef>
          </c:val>
          <c:smooth val="0"/>
          <c:extLst>
            <c:ext xmlns:c16="http://schemas.microsoft.com/office/drawing/2014/chart" uri="{C3380CC4-5D6E-409C-BE32-E72D297353CC}">
              <c16:uniqueId val="{00000002-1966-4CBD-9353-A511D0625681}"/>
            </c:ext>
          </c:extLst>
        </c:ser>
        <c:ser>
          <c:idx val="3"/>
          <c:order val="3"/>
          <c:tx>
            <c:strRef>
              <c:f>Planilha1!$A$5</c:f>
              <c:strCache>
                <c:ptCount val="1"/>
                <c:pt idx="0">
                  <c:v>Share marítimo Imp.</c:v>
                </c:pt>
              </c:strCache>
            </c:strRef>
          </c:tx>
          <c:spPr>
            <a:ln w="28575" cap="rnd">
              <a:solidFill>
                <a:schemeClr val="accent2"/>
              </a:solidFill>
              <a:round/>
            </a:ln>
            <a:effectLst/>
          </c:spPr>
          <c:marker>
            <c:symbol val="none"/>
          </c:marker>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0%</c:formatCode>
                <c:ptCount val="12"/>
                <c:pt idx="0">
                  <c:v>0.89684274415809784</c:v>
                </c:pt>
                <c:pt idx="1">
                  <c:v>0.90641998198607965</c:v>
                </c:pt>
                <c:pt idx="2">
                  <c:v>0.89855785125817444</c:v>
                </c:pt>
                <c:pt idx="3">
                  <c:v>0.90314725266987816</c:v>
                </c:pt>
                <c:pt idx="4">
                  <c:v>0.90779796825759718</c:v>
                </c:pt>
                <c:pt idx="5">
                  <c:v>0.90145617168439773</c:v>
                </c:pt>
                <c:pt idx="6">
                  <c:v>0.88826216182240403</c:v>
                </c:pt>
                <c:pt idx="7">
                  <c:v>0.91858440586261725</c:v>
                </c:pt>
                <c:pt idx="8">
                  <c:v>0.92192113275309739</c:v>
                </c:pt>
                <c:pt idx="9">
                  <c:v>0.92162404486452842</c:v>
                </c:pt>
                <c:pt idx="10">
                  <c:v>0.91334033360700839</c:v>
                </c:pt>
                <c:pt idx="11">
                  <c:v>0.92330884500415755</c:v>
                </c:pt>
              </c:numCache>
            </c:numRef>
          </c:val>
          <c:smooth val="0"/>
          <c:extLst>
            <c:ext xmlns:c16="http://schemas.microsoft.com/office/drawing/2014/chart" uri="{C3380CC4-5D6E-409C-BE32-E72D297353CC}">
              <c16:uniqueId val="{00000003-1966-4CBD-9353-A511D0625681}"/>
            </c:ext>
          </c:extLst>
        </c:ser>
        <c:dLbls>
          <c:showLegendKey val="0"/>
          <c:showVal val="0"/>
          <c:showCatName val="0"/>
          <c:showSerName val="0"/>
          <c:showPercent val="0"/>
          <c:showBubbleSize val="0"/>
        </c:dLbls>
        <c:marker val="1"/>
        <c:smooth val="0"/>
        <c:axId val="153122767"/>
        <c:axId val="153123599"/>
      </c:lineChart>
      <c:catAx>
        <c:axId val="1699017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699023311"/>
        <c:crosses val="autoZero"/>
        <c:auto val="1"/>
        <c:lblAlgn val="ctr"/>
        <c:lblOffset val="100"/>
        <c:noMultiLvlLbl val="0"/>
      </c:catAx>
      <c:valAx>
        <c:axId val="16990233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699017903"/>
        <c:crosses val="autoZero"/>
        <c:crossBetween val="between"/>
        <c:dispUnits>
          <c:builtInUnit val="billions"/>
          <c:dispUnitsLbl>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pt-BR" sz="1100" dirty="0"/>
                    <a:t>Bilhões US$</a:t>
                  </a:r>
                </a:p>
              </c:rich>
            </c:tx>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dispUnitsLbl>
        </c:dispUnits>
      </c:valAx>
      <c:valAx>
        <c:axId val="153123599"/>
        <c:scaling>
          <c:orientation val="minMax"/>
          <c:max val="1"/>
          <c:min val="0.5"/>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100" dirty="0"/>
                  <a:t>% marítimo</a:t>
                </a:r>
              </a:p>
            </c:rich>
          </c:tx>
          <c:layout>
            <c:manualLayout>
              <c:xMode val="edge"/>
              <c:yMode val="edge"/>
              <c:x val="0.94398501888793107"/>
              <c:y val="8.8412279557338685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53122767"/>
        <c:crosses val="max"/>
        <c:crossBetween val="between"/>
        <c:majorUnit val="0.1"/>
      </c:valAx>
      <c:catAx>
        <c:axId val="153122767"/>
        <c:scaling>
          <c:orientation val="minMax"/>
        </c:scaling>
        <c:delete val="1"/>
        <c:axPos val="b"/>
        <c:numFmt formatCode="General" sourceLinked="1"/>
        <c:majorTickMark val="out"/>
        <c:minorTickMark val="none"/>
        <c:tickLblPos val="nextTo"/>
        <c:crossAx val="1531235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Planilha1!$A$2</c:f>
              <c:strCache>
                <c:ptCount val="1"/>
                <c:pt idx="0">
                  <c:v>Minério de ferro</c:v>
                </c:pt>
              </c:strCache>
            </c:strRef>
          </c:tx>
          <c:spPr>
            <a:solidFill>
              <a:schemeClr val="accent1"/>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_-* #,##0_-;\-* #,##0_-;_-* "-"??_-;_-@_-</c:formatCode>
                <c:ptCount val="12"/>
                <c:pt idx="0">
                  <c:v>305036458.15499997</c:v>
                </c:pt>
                <c:pt idx="1">
                  <c:v>320923824.97099996</c:v>
                </c:pt>
                <c:pt idx="2">
                  <c:v>324565948.56499994</c:v>
                </c:pt>
                <c:pt idx="3">
                  <c:v>321907582.93599999</c:v>
                </c:pt>
                <c:pt idx="4">
                  <c:v>338152057.39300001</c:v>
                </c:pt>
                <c:pt idx="5">
                  <c:v>360284587.96499997</c:v>
                </c:pt>
                <c:pt idx="6">
                  <c:v>367361183.35999995</c:v>
                </c:pt>
                <c:pt idx="7">
                  <c:v>379885384.08399999</c:v>
                </c:pt>
                <c:pt idx="8">
                  <c:v>391238559.49699998</c:v>
                </c:pt>
                <c:pt idx="9">
                  <c:v>347655138.51899999</c:v>
                </c:pt>
                <c:pt idx="10">
                  <c:v>337592998.09100002</c:v>
                </c:pt>
                <c:pt idx="11">
                  <c:v>354161345.57300001</c:v>
                </c:pt>
              </c:numCache>
            </c:numRef>
          </c:val>
          <c:extLst>
            <c:ext xmlns:c16="http://schemas.microsoft.com/office/drawing/2014/chart" uri="{C3380CC4-5D6E-409C-BE32-E72D297353CC}">
              <c16:uniqueId val="{00000000-6999-4D31-8E5B-CD197A3516D9}"/>
            </c:ext>
          </c:extLst>
        </c:ser>
        <c:ser>
          <c:idx val="1"/>
          <c:order val="1"/>
          <c:tx>
            <c:strRef>
              <c:f>Planilha1!$A$3</c:f>
              <c:strCache>
                <c:ptCount val="1"/>
                <c:pt idx="0">
                  <c:v>Grãos</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_-* #,##0_-;\-* #,##0_-;_-* "-"??_-;_-@_-</c:formatCode>
                <c:ptCount val="12"/>
                <c:pt idx="0">
                  <c:v>76044948.231000006</c:v>
                </c:pt>
                <c:pt idx="1">
                  <c:v>77905256.285999998</c:v>
                </c:pt>
                <c:pt idx="2">
                  <c:v>89130748.699999973</c:v>
                </c:pt>
                <c:pt idx="3">
                  <c:v>104549902.19700001</c:v>
                </c:pt>
                <c:pt idx="4">
                  <c:v>100149540.77600002</c:v>
                </c:pt>
                <c:pt idx="5">
                  <c:v>120277218.74700001</c:v>
                </c:pt>
                <c:pt idx="6">
                  <c:v>103898376.32999998</c:v>
                </c:pt>
                <c:pt idx="7">
                  <c:v>132530378.963</c:v>
                </c:pt>
                <c:pt idx="8">
                  <c:v>139192062.57500002</c:v>
                </c:pt>
                <c:pt idx="9">
                  <c:v>143772071.20999998</c:v>
                </c:pt>
                <c:pt idx="10">
                  <c:v>155246891.53400001</c:v>
                </c:pt>
                <c:pt idx="11">
                  <c:v>146642049.79000005</c:v>
                </c:pt>
              </c:numCache>
            </c:numRef>
          </c:val>
          <c:extLst>
            <c:ext xmlns:c16="http://schemas.microsoft.com/office/drawing/2014/chart" uri="{C3380CC4-5D6E-409C-BE32-E72D297353CC}">
              <c16:uniqueId val="{00000001-6999-4D31-8E5B-CD197A3516D9}"/>
            </c:ext>
          </c:extLst>
        </c:ser>
        <c:ser>
          <c:idx val="2"/>
          <c:order val="2"/>
          <c:tx>
            <c:strRef>
              <c:f>Planilha1!$A$4</c:f>
              <c:strCache>
                <c:ptCount val="1"/>
                <c:pt idx="0">
                  <c:v>Contêineres</c:v>
                </c:pt>
              </c:strCache>
            </c:strRef>
          </c:tx>
          <c:spPr>
            <a:solidFill>
              <a:schemeClr val="accent3"/>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_-* #,##0_-;\-* #,##0_-;_-* "-"??_-;_-@_-</c:formatCode>
                <c:ptCount val="12"/>
                <c:pt idx="0">
                  <c:v>33362635.920000017</c:v>
                </c:pt>
                <c:pt idx="1">
                  <c:v>36347648.783999942</c:v>
                </c:pt>
                <c:pt idx="2">
                  <c:v>36906508.197999999</c:v>
                </c:pt>
                <c:pt idx="3">
                  <c:v>39074454.862000003</c:v>
                </c:pt>
                <c:pt idx="4">
                  <c:v>41825277.624999948</c:v>
                </c:pt>
                <c:pt idx="5">
                  <c:v>45582864.6419999</c:v>
                </c:pt>
                <c:pt idx="6">
                  <c:v>46727125.86499995</c:v>
                </c:pt>
                <c:pt idx="7">
                  <c:v>48599541.786999933</c:v>
                </c:pt>
                <c:pt idx="8">
                  <c:v>49212338.204000004</c:v>
                </c:pt>
                <c:pt idx="9">
                  <c:v>48393621.27799996</c:v>
                </c:pt>
                <c:pt idx="10">
                  <c:v>50827060.833999999</c:v>
                </c:pt>
                <c:pt idx="11">
                  <c:v>52145017.882999904</c:v>
                </c:pt>
              </c:numCache>
            </c:numRef>
          </c:val>
          <c:extLst>
            <c:ext xmlns:c16="http://schemas.microsoft.com/office/drawing/2014/chart" uri="{C3380CC4-5D6E-409C-BE32-E72D297353CC}">
              <c16:uniqueId val="{00000002-6999-4D31-8E5B-CD197A3516D9}"/>
            </c:ext>
          </c:extLst>
        </c:ser>
        <c:ser>
          <c:idx val="3"/>
          <c:order val="3"/>
          <c:tx>
            <c:strRef>
              <c:f>Planilha1!$A$5</c:f>
              <c:strCache>
                <c:ptCount val="1"/>
                <c:pt idx="0">
                  <c:v>Petróleo </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_-* #,##0_-;\-* #,##0_-;_-* "-"??_-;_-@_-</c:formatCode>
                <c:ptCount val="12"/>
                <c:pt idx="0">
                  <c:v>21035785.734999999</c:v>
                </c:pt>
                <c:pt idx="1">
                  <c:v>20596284.359999999</c:v>
                </c:pt>
                <c:pt idx="2">
                  <c:v>20410988.973999999</c:v>
                </c:pt>
                <c:pt idx="3">
                  <c:v>13389286.387000002</c:v>
                </c:pt>
                <c:pt idx="4">
                  <c:v>17121807.559000004</c:v>
                </c:pt>
                <c:pt idx="5">
                  <c:v>19613593.608000003</c:v>
                </c:pt>
                <c:pt idx="6">
                  <c:v>23554438.696000006</c:v>
                </c:pt>
                <c:pt idx="7">
                  <c:v>27319966.811999999</c:v>
                </c:pt>
                <c:pt idx="8">
                  <c:v>29778644.926000003</c:v>
                </c:pt>
                <c:pt idx="9">
                  <c:v>40819882.268000007</c:v>
                </c:pt>
                <c:pt idx="10">
                  <c:v>56071063.978</c:v>
                </c:pt>
                <c:pt idx="11">
                  <c:v>53935281.178000003</c:v>
                </c:pt>
              </c:numCache>
            </c:numRef>
          </c:val>
          <c:extLst>
            <c:ext xmlns:c16="http://schemas.microsoft.com/office/drawing/2014/chart" uri="{C3380CC4-5D6E-409C-BE32-E72D297353CC}">
              <c16:uniqueId val="{00000003-6999-4D31-8E5B-CD197A3516D9}"/>
            </c:ext>
          </c:extLst>
        </c:ser>
        <c:ser>
          <c:idx val="4"/>
          <c:order val="4"/>
          <c:tx>
            <c:strRef>
              <c:f>Planilha1!$A$6</c:f>
              <c:strCache>
                <c:ptCount val="1"/>
                <c:pt idx="0">
                  <c:v>Ferro E Aço</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_-* #,##0_-;\-* #,##0_-;_-* "-"??_-;_-@_-</c:formatCode>
                <c:ptCount val="12"/>
                <c:pt idx="0">
                  <c:v>10092024.967000006</c:v>
                </c:pt>
                <c:pt idx="1">
                  <c:v>13167796.797999995</c:v>
                </c:pt>
                <c:pt idx="2">
                  <c:v>11179608.138</c:v>
                </c:pt>
                <c:pt idx="3">
                  <c:v>9363195.5029999968</c:v>
                </c:pt>
                <c:pt idx="4">
                  <c:v>10938918.102999996</c:v>
                </c:pt>
                <c:pt idx="5">
                  <c:v>14537463.477</c:v>
                </c:pt>
                <c:pt idx="6">
                  <c:v>13959004.901000008</c:v>
                </c:pt>
                <c:pt idx="7">
                  <c:v>15441081.734999998</c:v>
                </c:pt>
                <c:pt idx="8">
                  <c:v>14009626.055999998</c:v>
                </c:pt>
                <c:pt idx="9">
                  <c:v>13536869.075999998</c:v>
                </c:pt>
                <c:pt idx="10">
                  <c:v>12821370.361999994</c:v>
                </c:pt>
                <c:pt idx="11">
                  <c:v>12562210.449000005</c:v>
                </c:pt>
              </c:numCache>
            </c:numRef>
          </c:val>
          <c:extLst>
            <c:ext xmlns:c16="http://schemas.microsoft.com/office/drawing/2014/chart" uri="{C3380CC4-5D6E-409C-BE32-E72D297353CC}">
              <c16:uniqueId val="{00000004-6999-4D31-8E5B-CD197A3516D9}"/>
            </c:ext>
          </c:extLst>
        </c:ser>
        <c:ser>
          <c:idx val="5"/>
          <c:order val="5"/>
          <c:tx>
            <c:strRef>
              <c:f>Planilha1!$A$7</c:f>
              <c:strCache>
                <c:ptCount val="1"/>
                <c:pt idx="0">
                  <c:v>Celulose</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_-* #,##0_-;\-* #,##0_-;_-* "-"??_-;_-@_-</c:formatCode>
                <c:ptCount val="12"/>
                <c:pt idx="0">
                  <c:v>5689376.7549999999</c:v>
                </c:pt>
                <c:pt idx="1">
                  <c:v>6270376.4730000002</c:v>
                </c:pt>
                <c:pt idx="2">
                  <c:v>6317936</c:v>
                </c:pt>
                <c:pt idx="3">
                  <c:v>6335453.0319999997</c:v>
                </c:pt>
                <c:pt idx="4">
                  <c:v>7048780.1690000007</c:v>
                </c:pt>
                <c:pt idx="5">
                  <c:v>7660811.0019999994</c:v>
                </c:pt>
                <c:pt idx="6">
                  <c:v>9700411.9640000034</c:v>
                </c:pt>
                <c:pt idx="7">
                  <c:v>9929440.5140000023</c:v>
                </c:pt>
                <c:pt idx="8">
                  <c:v>12362435.262000002</c:v>
                </c:pt>
                <c:pt idx="9">
                  <c:v>11625871.782999998</c:v>
                </c:pt>
                <c:pt idx="10">
                  <c:v>13598398.037999997</c:v>
                </c:pt>
                <c:pt idx="11">
                  <c:v>14125688.335999999</c:v>
                </c:pt>
              </c:numCache>
            </c:numRef>
          </c:val>
          <c:extLst>
            <c:ext xmlns:c16="http://schemas.microsoft.com/office/drawing/2014/chart" uri="{C3380CC4-5D6E-409C-BE32-E72D297353CC}">
              <c16:uniqueId val="{00000005-6999-4D31-8E5B-CD197A3516D9}"/>
            </c:ext>
          </c:extLst>
        </c:ser>
        <c:ser>
          <c:idx val="6"/>
          <c:order val="6"/>
          <c:tx>
            <c:strRef>
              <c:f>Planilha1!$A$8</c:f>
              <c:strCache>
                <c:ptCount val="1"/>
                <c:pt idx="0">
                  <c:v>Químicos</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_-* #,##0_-;\-* #,##0_-;_-* "-"??_-;_-@_-</c:formatCode>
                <c:ptCount val="12"/>
                <c:pt idx="0">
                  <c:v>6345518.4019999998</c:v>
                </c:pt>
                <c:pt idx="1">
                  <c:v>7662344.0800000001</c:v>
                </c:pt>
                <c:pt idx="2">
                  <c:v>7260704.7519999994</c:v>
                </c:pt>
                <c:pt idx="3">
                  <c:v>7254575.4000000013</c:v>
                </c:pt>
                <c:pt idx="4">
                  <c:v>8501717.7709999997</c:v>
                </c:pt>
                <c:pt idx="5">
                  <c:v>8761143.7709999997</c:v>
                </c:pt>
                <c:pt idx="6">
                  <c:v>9355480.2029999997</c:v>
                </c:pt>
                <c:pt idx="7">
                  <c:v>9454975.6100000013</c:v>
                </c:pt>
                <c:pt idx="8">
                  <c:v>6782456.9900000002</c:v>
                </c:pt>
                <c:pt idx="9">
                  <c:v>7798220.6839999994</c:v>
                </c:pt>
                <c:pt idx="10">
                  <c:v>8414974.595999999</c:v>
                </c:pt>
                <c:pt idx="11">
                  <c:v>9373927.693</c:v>
                </c:pt>
              </c:numCache>
            </c:numRef>
          </c:val>
          <c:extLst>
            <c:ext xmlns:c16="http://schemas.microsoft.com/office/drawing/2014/chart" uri="{C3380CC4-5D6E-409C-BE32-E72D297353CC}">
              <c16:uniqueId val="{00000006-6999-4D31-8E5B-CD197A3516D9}"/>
            </c:ext>
          </c:extLst>
        </c:ser>
        <c:ser>
          <c:idx val="7"/>
          <c:order val="7"/>
          <c:tx>
            <c:strRef>
              <c:f>Planilha1!$A$9</c:f>
              <c:strCache>
                <c:ptCount val="1"/>
                <c:pt idx="0">
                  <c:v>Bauxita</c:v>
                </c:pt>
              </c:strCache>
            </c:strRef>
          </c:tx>
          <c:spPr>
            <a:solidFill>
              <a:schemeClr val="accent2">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_-* #,##0_-;\-* #,##0_-;_-* "-"??_-;_-@_-</c:formatCode>
                <c:ptCount val="12"/>
                <c:pt idx="0">
                  <c:v>6226637</c:v>
                </c:pt>
                <c:pt idx="1">
                  <c:v>6518796</c:v>
                </c:pt>
                <c:pt idx="2">
                  <c:v>6747890</c:v>
                </c:pt>
                <c:pt idx="3">
                  <c:v>8229826</c:v>
                </c:pt>
                <c:pt idx="4">
                  <c:v>8043523</c:v>
                </c:pt>
                <c:pt idx="5">
                  <c:v>9347259</c:v>
                </c:pt>
                <c:pt idx="6">
                  <c:v>10260081</c:v>
                </c:pt>
                <c:pt idx="7">
                  <c:v>8799433</c:v>
                </c:pt>
                <c:pt idx="8">
                  <c:v>8872688</c:v>
                </c:pt>
                <c:pt idx="9">
                  <c:v>6627583.8200000003</c:v>
                </c:pt>
                <c:pt idx="10">
                  <c:v>4762314</c:v>
                </c:pt>
                <c:pt idx="11">
                  <c:v>5251086.0889999997</c:v>
                </c:pt>
              </c:numCache>
            </c:numRef>
          </c:val>
          <c:extLst>
            <c:ext xmlns:c16="http://schemas.microsoft.com/office/drawing/2014/chart" uri="{C3380CC4-5D6E-409C-BE32-E72D297353CC}">
              <c16:uniqueId val="{00000007-6999-4D31-8E5B-CD197A3516D9}"/>
            </c:ext>
          </c:extLst>
        </c:ser>
        <c:ser>
          <c:idx val="8"/>
          <c:order val="8"/>
          <c:tx>
            <c:strRef>
              <c:f>Planilha1!$A$10</c:f>
              <c:strCache>
                <c:ptCount val="1"/>
                <c:pt idx="0">
                  <c:v>Madeira</c:v>
                </c:pt>
              </c:strCache>
            </c:strRef>
          </c:tx>
          <c:spPr>
            <a:solidFill>
              <a:schemeClr val="accent3">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Planilha1!$B$10:$M$10</c:f>
              <c:numCache>
                <c:formatCode>_-* #,##0_-;\-* #,##0_-;_-* "-"??_-;_-@_-</c:formatCode>
                <c:ptCount val="12"/>
                <c:pt idx="0">
                  <c:v>1208111.0330000001</c:v>
                </c:pt>
                <c:pt idx="1">
                  <c:v>769076.86</c:v>
                </c:pt>
                <c:pt idx="2">
                  <c:v>543796.05599999998</c:v>
                </c:pt>
                <c:pt idx="3">
                  <c:v>1069986.3609999998</c:v>
                </c:pt>
                <c:pt idx="4">
                  <c:v>949742.18099999998</c:v>
                </c:pt>
                <c:pt idx="5">
                  <c:v>1692910.1800000002</c:v>
                </c:pt>
                <c:pt idx="6">
                  <c:v>1820600.0040000002</c:v>
                </c:pt>
                <c:pt idx="7">
                  <c:v>1982571.2310000004</c:v>
                </c:pt>
                <c:pt idx="8">
                  <c:v>1915497.0630000001</c:v>
                </c:pt>
                <c:pt idx="9">
                  <c:v>2512483.3730000001</c:v>
                </c:pt>
                <c:pt idx="10">
                  <c:v>2730825.5170000005</c:v>
                </c:pt>
                <c:pt idx="11">
                  <c:v>4049926.9619999994</c:v>
                </c:pt>
              </c:numCache>
            </c:numRef>
          </c:val>
          <c:extLst>
            <c:ext xmlns:c16="http://schemas.microsoft.com/office/drawing/2014/chart" uri="{C3380CC4-5D6E-409C-BE32-E72D297353CC}">
              <c16:uniqueId val="{00000008-6999-4D31-8E5B-CD197A3516D9}"/>
            </c:ext>
          </c:extLst>
        </c:ser>
        <c:ser>
          <c:idx val="9"/>
          <c:order val="9"/>
          <c:tx>
            <c:strRef>
              <c:f>Planilha1!$A$11</c:f>
              <c:strCache>
                <c:ptCount val="1"/>
                <c:pt idx="0">
                  <c:v>Demais</c:v>
                </c:pt>
              </c:strCache>
            </c:strRef>
          </c:tx>
          <c:spPr>
            <a:solidFill>
              <a:schemeClr val="bg1">
                <a:lumMod val="8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Planilha1!$B$11:$M$11</c:f>
              <c:numCache>
                <c:formatCode>_-* #,##0_-;\-* #,##0_-;_-* "-"??_-;_-@_-</c:formatCode>
                <c:ptCount val="12"/>
                <c:pt idx="0">
                  <c:v>24679865.877999783</c:v>
                </c:pt>
                <c:pt idx="1">
                  <c:v>24439307.555000007</c:v>
                </c:pt>
                <c:pt idx="2">
                  <c:v>22636071.347000003</c:v>
                </c:pt>
                <c:pt idx="3">
                  <c:v>20509523.38500005</c:v>
                </c:pt>
                <c:pt idx="4">
                  <c:v>19440807.247000098</c:v>
                </c:pt>
                <c:pt idx="5">
                  <c:v>23026801.485999942</c:v>
                </c:pt>
                <c:pt idx="6">
                  <c:v>21153038.247999907</c:v>
                </c:pt>
                <c:pt idx="7">
                  <c:v>22431959.066000104</c:v>
                </c:pt>
                <c:pt idx="8">
                  <c:v>23348365.971999884</c:v>
                </c:pt>
                <c:pt idx="9">
                  <c:v>20566815.734999537</c:v>
                </c:pt>
                <c:pt idx="10">
                  <c:v>21293085.842000008</c:v>
                </c:pt>
                <c:pt idx="11">
                  <c:v>20272390.349000335</c:v>
                </c:pt>
              </c:numCache>
            </c:numRef>
          </c:val>
          <c:extLst>
            <c:ext xmlns:c16="http://schemas.microsoft.com/office/drawing/2014/chart" uri="{C3380CC4-5D6E-409C-BE32-E72D297353CC}">
              <c16:uniqueId val="{00000009-6999-4D31-8E5B-CD197A3516D9}"/>
            </c:ext>
          </c:extLst>
        </c:ser>
        <c:ser>
          <c:idx val="10"/>
          <c:order val="10"/>
          <c:tx>
            <c:strRef>
              <c:f>Planilha1!$A$12</c:f>
              <c:strCache>
                <c:ptCount val="1"/>
              </c:strCache>
            </c:strRef>
          </c:tx>
          <c:spPr>
            <a:solidFill>
              <a:schemeClr val="accent5">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Planilha1!$B$12:$M$12</c:f>
              <c:numCache>
                <c:formatCode>General</c:formatCode>
                <c:ptCount val="12"/>
              </c:numCache>
            </c:numRef>
          </c:val>
          <c:extLst>
            <c:ext xmlns:c16="http://schemas.microsoft.com/office/drawing/2014/chart" uri="{C3380CC4-5D6E-409C-BE32-E72D297353CC}">
              <c16:uniqueId val="{0000000A-6999-4D31-8E5B-CD197A3516D9}"/>
            </c:ext>
          </c:extLst>
        </c:ser>
        <c:ser>
          <c:idx val="11"/>
          <c:order val="11"/>
          <c:tx>
            <c:strRef>
              <c:f>Planilha1!$A$13</c:f>
              <c:strCache>
                <c:ptCount val="1"/>
              </c:strCache>
            </c:strRef>
          </c:tx>
          <c:spPr>
            <a:solidFill>
              <a:schemeClr val="accent6">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Planilha1!$B$13:$M$13</c:f>
              <c:numCache>
                <c:formatCode>General</c:formatCode>
                <c:ptCount val="12"/>
              </c:numCache>
            </c:numRef>
          </c:val>
          <c:extLst>
            <c:ext xmlns:c16="http://schemas.microsoft.com/office/drawing/2014/chart" uri="{C3380CC4-5D6E-409C-BE32-E72D297353CC}">
              <c16:uniqueId val="{0000000B-6999-4D31-8E5B-CD197A3516D9}"/>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majorUnit val="200000000"/>
        <c:dispUnits>
          <c:builtInUnit val="millions"/>
          <c:dispUnitsLbl>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err="1"/>
                    <a:t>Mton</a:t>
                  </a:r>
                  <a:endParaRPr lang="en-US" dirty="0"/>
                </a:p>
              </c:rich>
            </c:tx>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Planilha1!$A$2</c:f>
              <c:strCache>
                <c:ptCount val="1"/>
                <c:pt idx="0">
                  <c:v>Contêineres</c:v>
                </c:pt>
              </c:strCache>
            </c:strRef>
          </c:tx>
          <c:spPr>
            <a:solidFill>
              <a:schemeClr val="accent1"/>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_-* #,##0_-;\-* #,##0_-;_-* "-"??_-;_-@_-</c:formatCode>
                <c:ptCount val="12"/>
                <c:pt idx="0">
                  <c:v>29829225.611000054</c:v>
                </c:pt>
                <c:pt idx="1">
                  <c:v>35017647.201000102</c:v>
                </c:pt>
                <c:pt idx="2">
                  <c:v>34274505.513000011</c:v>
                </c:pt>
                <c:pt idx="3">
                  <c:v>38519525.54100097</c:v>
                </c:pt>
                <c:pt idx="4">
                  <c:v>38223537.273000635</c:v>
                </c:pt>
                <c:pt idx="5">
                  <c:v>33073021.822001327</c:v>
                </c:pt>
                <c:pt idx="6">
                  <c:v>30483543.910995431</c:v>
                </c:pt>
                <c:pt idx="7">
                  <c:v>33169298.271997698</c:v>
                </c:pt>
                <c:pt idx="8">
                  <c:v>34981198.805998981</c:v>
                </c:pt>
                <c:pt idx="9">
                  <c:v>35360515.966999538</c:v>
                </c:pt>
                <c:pt idx="10">
                  <c:v>35200117.513999768</c:v>
                </c:pt>
                <c:pt idx="11">
                  <c:v>41712739.398999445</c:v>
                </c:pt>
              </c:numCache>
            </c:numRef>
          </c:val>
          <c:extLst>
            <c:ext xmlns:c16="http://schemas.microsoft.com/office/drawing/2014/chart" uri="{C3380CC4-5D6E-409C-BE32-E72D297353CC}">
              <c16:uniqueId val="{00000000-BAB7-409F-A73E-7FB412BF14F3}"/>
            </c:ext>
          </c:extLst>
        </c:ser>
        <c:ser>
          <c:idx val="1"/>
          <c:order val="1"/>
          <c:tx>
            <c:strRef>
              <c:f>Planilha1!$A$3</c:f>
              <c:strCache>
                <c:ptCount val="1"/>
                <c:pt idx="0">
                  <c:v>Adubos (Fertilizantes)</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_-* #,##0_-;\-* #,##0_-;_-* "-"??_-;_-@_-</c:formatCode>
                <c:ptCount val="12"/>
                <c:pt idx="0">
                  <c:v>11827963.855</c:v>
                </c:pt>
                <c:pt idx="1">
                  <c:v>16975689.943999995</c:v>
                </c:pt>
                <c:pt idx="2">
                  <c:v>18366224.865000002</c:v>
                </c:pt>
                <c:pt idx="3">
                  <c:v>19501341.690000001</c:v>
                </c:pt>
                <c:pt idx="4">
                  <c:v>22467238.800999999</c:v>
                </c:pt>
                <c:pt idx="5">
                  <c:v>19926637.004999999</c:v>
                </c:pt>
                <c:pt idx="6">
                  <c:v>24428483.278000005</c:v>
                </c:pt>
                <c:pt idx="7">
                  <c:v>26132438.967000008</c:v>
                </c:pt>
                <c:pt idx="8">
                  <c:v>27543739.283</c:v>
                </c:pt>
                <c:pt idx="9">
                  <c:v>29019129.142000005</c:v>
                </c:pt>
                <c:pt idx="10">
                  <c:v>32267688.056999996</c:v>
                </c:pt>
                <c:pt idx="11">
                  <c:v>38881526.486999996</c:v>
                </c:pt>
              </c:numCache>
            </c:numRef>
          </c:val>
          <c:extLst>
            <c:ext xmlns:c16="http://schemas.microsoft.com/office/drawing/2014/chart" uri="{C3380CC4-5D6E-409C-BE32-E72D297353CC}">
              <c16:uniqueId val="{00000001-BAB7-409F-A73E-7FB412BF14F3}"/>
            </c:ext>
          </c:extLst>
        </c:ser>
        <c:ser>
          <c:idx val="2"/>
          <c:order val="2"/>
          <c:tx>
            <c:strRef>
              <c:f>Planilha1!$A$4</c:f>
              <c:strCache>
                <c:ptCount val="1"/>
                <c:pt idx="0">
                  <c:v>Carvão Mineral</c:v>
                </c:pt>
              </c:strCache>
            </c:strRef>
          </c:tx>
          <c:spPr>
            <a:solidFill>
              <a:schemeClr val="accent3"/>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_-* #,##0_-;\-* #,##0_-;_-* "-"??_-;_-@_-</c:formatCode>
                <c:ptCount val="12"/>
                <c:pt idx="0">
                  <c:v>15467528.812000001</c:v>
                </c:pt>
                <c:pt idx="1">
                  <c:v>15608628.945000004</c:v>
                </c:pt>
                <c:pt idx="2">
                  <c:v>18935739.351000004</c:v>
                </c:pt>
                <c:pt idx="3">
                  <c:v>16986625.240999997</c:v>
                </c:pt>
                <c:pt idx="4">
                  <c:v>20880329.169000003</c:v>
                </c:pt>
                <c:pt idx="5">
                  <c:v>22785686.175000001</c:v>
                </c:pt>
                <c:pt idx="6">
                  <c:v>20866425.004000004</c:v>
                </c:pt>
                <c:pt idx="7">
                  <c:v>22787314.664000001</c:v>
                </c:pt>
                <c:pt idx="8">
                  <c:v>22996498.230000004</c:v>
                </c:pt>
                <c:pt idx="9">
                  <c:v>19866340.464000002</c:v>
                </c:pt>
                <c:pt idx="10">
                  <c:v>17351714.593000002</c:v>
                </c:pt>
                <c:pt idx="11">
                  <c:v>24025791.010999996</c:v>
                </c:pt>
              </c:numCache>
            </c:numRef>
          </c:val>
          <c:extLst>
            <c:ext xmlns:c16="http://schemas.microsoft.com/office/drawing/2014/chart" uri="{C3380CC4-5D6E-409C-BE32-E72D297353CC}">
              <c16:uniqueId val="{00000002-BAB7-409F-A73E-7FB412BF14F3}"/>
            </c:ext>
          </c:extLst>
        </c:ser>
        <c:ser>
          <c:idx val="3"/>
          <c:order val="3"/>
          <c:tx>
            <c:strRef>
              <c:f>Planilha1!$A$5</c:f>
              <c:strCache>
                <c:ptCount val="1"/>
                <c:pt idx="0">
                  <c:v>Petróleo E Derivados</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_-* #,##0_-;\-* #,##0_-;_-* "-"??_-;_-@_-</c:formatCode>
                <c:ptCount val="12"/>
                <c:pt idx="0">
                  <c:v>36672341.778999999</c:v>
                </c:pt>
                <c:pt idx="1">
                  <c:v>38107011.912</c:v>
                </c:pt>
                <c:pt idx="2">
                  <c:v>39166015.806999996</c:v>
                </c:pt>
                <c:pt idx="3">
                  <c:v>41950241.175000004</c:v>
                </c:pt>
                <c:pt idx="4">
                  <c:v>44262896.848999999</c:v>
                </c:pt>
                <c:pt idx="5">
                  <c:v>36051448.741000004</c:v>
                </c:pt>
                <c:pt idx="6">
                  <c:v>31054168.903000001</c:v>
                </c:pt>
                <c:pt idx="7">
                  <c:v>36643535.461000003</c:v>
                </c:pt>
                <c:pt idx="8">
                  <c:v>32411795.319000002</c:v>
                </c:pt>
                <c:pt idx="9">
                  <c:v>35138368.220000006</c:v>
                </c:pt>
                <c:pt idx="10">
                  <c:v>30405982.083000004</c:v>
                </c:pt>
                <c:pt idx="11">
                  <c:v>42937188.468000002</c:v>
                </c:pt>
              </c:numCache>
            </c:numRef>
          </c:val>
          <c:extLst>
            <c:ext xmlns:c16="http://schemas.microsoft.com/office/drawing/2014/chart" uri="{C3380CC4-5D6E-409C-BE32-E72D297353CC}">
              <c16:uniqueId val="{00000003-BAB7-409F-A73E-7FB412BF14F3}"/>
            </c:ext>
          </c:extLst>
        </c:ser>
        <c:ser>
          <c:idx val="4"/>
          <c:order val="4"/>
          <c:tx>
            <c:strRef>
              <c:f>Planilha1!$A$6</c:f>
              <c:strCache>
                <c:ptCount val="1"/>
                <c:pt idx="0">
                  <c:v>Trigo</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_-* #,##0_-;\-* #,##0_-;_-* "-"??_-;_-@_-</c:formatCode>
                <c:ptCount val="12"/>
                <c:pt idx="0">
                  <c:v>4883450.4539999999</c:v>
                </c:pt>
                <c:pt idx="1">
                  <c:v>5152330.2490000008</c:v>
                </c:pt>
                <c:pt idx="2">
                  <c:v>5311034.9680000003</c:v>
                </c:pt>
                <c:pt idx="3">
                  <c:v>6388033.1769999992</c:v>
                </c:pt>
                <c:pt idx="4">
                  <c:v>5227654.3219999997</c:v>
                </c:pt>
                <c:pt idx="5">
                  <c:v>4274715.1310000001</c:v>
                </c:pt>
                <c:pt idx="6">
                  <c:v>5213539.9719999991</c:v>
                </c:pt>
                <c:pt idx="7">
                  <c:v>4865088.9810000006</c:v>
                </c:pt>
                <c:pt idx="8">
                  <c:v>5726529.7129999995</c:v>
                </c:pt>
                <c:pt idx="9">
                  <c:v>5398959.6680000005</c:v>
                </c:pt>
                <c:pt idx="10">
                  <c:v>5110724.7869999995</c:v>
                </c:pt>
                <c:pt idx="11">
                  <c:v>5298684.595999998</c:v>
                </c:pt>
              </c:numCache>
            </c:numRef>
          </c:val>
          <c:extLst>
            <c:ext xmlns:c16="http://schemas.microsoft.com/office/drawing/2014/chart" uri="{C3380CC4-5D6E-409C-BE32-E72D297353CC}">
              <c16:uniqueId val="{00000004-BAB7-409F-A73E-7FB412BF14F3}"/>
            </c:ext>
          </c:extLst>
        </c:ser>
        <c:ser>
          <c:idx val="5"/>
          <c:order val="5"/>
          <c:tx>
            <c:strRef>
              <c:f>Planilha1!$A$7</c:f>
              <c:strCache>
                <c:ptCount val="1"/>
                <c:pt idx="0">
                  <c:v>Produtos Químicos</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_-* #,##0_-;\-* #,##0_-;_-* "-"??_-;_-@_-</c:formatCode>
                <c:ptCount val="12"/>
                <c:pt idx="0">
                  <c:v>8372429.0600000005</c:v>
                </c:pt>
                <c:pt idx="1">
                  <c:v>7748677.0599999996</c:v>
                </c:pt>
                <c:pt idx="2">
                  <c:v>6045459.5769999996</c:v>
                </c:pt>
                <c:pt idx="3">
                  <c:v>5940797.7829999998</c:v>
                </c:pt>
                <c:pt idx="4">
                  <c:v>6329605.0020000003</c:v>
                </c:pt>
                <c:pt idx="5">
                  <c:v>5030148.3849999998</c:v>
                </c:pt>
                <c:pt idx="6">
                  <c:v>4285065.2010000004</c:v>
                </c:pt>
                <c:pt idx="7">
                  <c:v>4845360.0020000003</c:v>
                </c:pt>
                <c:pt idx="8">
                  <c:v>5233447.1720000003</c:v>
                </c:pt>
                <c:pt idx="9">
                  <c:v>5450310.6909999996</c:v>
                </c:pt>
                <c:pt idx="10">
                  <c:v>5510146.3819999993</c:v>
                </c:pt>
                <c:pt idx="11">
                  <c:v>5689568.4120000005</c:v>
                </c:pt>
              </c:numCache>
            </c:numRef>
          </c:val>
          <c:extLst>
            <c:ext xmlns:c16="http://schemas.microsoft.com/office/drawing/2014/chart" uri="{C3380CC4-5D6E-409C-BE32-E72D297353CC}">
              <c16:uniqueId val="{00000005-BAB7-409F-A73E-7FB412BF14F3}"/>
            </c:ext>
          </c:extLst>
        </c:ser>
        <c:ser>
          <c:idx val="6"/>
          <c:order val="6"/>
          <c:tx>
            <c:strRef>
              <c:f>Planilha1!$A$8</c:f>
              <c:strCache>
                <c:ptCount val="1"/>
                <c:pt idx="0">
                  <c:v>Combustíveis, Óleos E Produtos Minerais</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_-* #,##0_-;\-* #,##0_-;_-* "-"??_-;_-@_-</c:formatCode>
                <c:ptCount val="12"/>
                <c:pt idx="0">
                  <c:v>6078590.4110000003</c:v>
                </c:pt>
                <c:pt idx="1">
                  <c:v>4232804.1900000004</c:v>
                </c:pt>
                <c:pt idx="2">
                  <c:v>2447882.6300000004</c:v>
                </c:pt>
                <c:pt idx="3">
                  <c:v>3082704.8919999995</c:v>
                </c:pt>
                <c:pt idx="4">
                  <c:v>3073550.0640000002</c:v>
                </c:pt>
                <c:pt idx="5">
                  <c:v>2961256.5329999998</c:v>
                </c:pt>
                <c:pt idx="6">
                  <c:v>1679984.7749999999</c:v>
                </c:pt>
                <c:pt idx="7">
                  <c:v>2184142.6310000001</c:v>
                </c:pt>
                <c:pt idx="8">
                  <c:v>2451745.037</c:v>
                </c:pt>
                <c:pt idx="9">
                  <c:v>2290870.2140000002</c:v>
                </c:pt>
                <c:pt idx="10">
                  <c:v>2494908.7199999997</c:v>
                </c:pt>
                <c:pt idx="11">
                  <c:v>3052284.8149999995</c:v>
                </c:pt>
              </c:numCache>
            </c:numRef>
          </c:val>
          <c:extLst>
            <c:ext xmlns:c16="http://schemas.microsoft.com/office/drawing/2014/chart" uri="{C3380CC4-5D6E-409C-BE32-E72D297353CC}">
              <c16:uniqueId val="{00000006-BAB7-409F-A73E-7FB412BF14F3}"/>
            </c:ext>
          </c:extLst>
        </c:ser>
        <c:ser>
          <c:idx val="7"/>
          <c:order val="7"/>
          <c:tx>
            <c:strRef>
              <c:f>Planilha1!$A$9</c:f>
              <c:strCache>
                <c:ptCount val="1"/>
                <c:pt idx="0">
                  <c:v>Soda Cáustica</c:v>
                </c:pt>
              </c:strCache>
            </c:strRef>
          </c:tx>
          <c:spPr>
            <a:solidFill>
              <a:schemeClr val="accent2">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_-* #,##0_-;\-* #,##0_-;_-* "-"??_-;_-@_-</c:formatCode>
                <c:ptCount val="12"/>
                <c:pt idx="0">
                  <c:v>2288589.7660000003</c:v>
                </c:pt>
                <c:pt idx="1">
                  <c:v>2687183.5439999998</c:v>
                </c:pt>
                <c:pt idx="2">
                  <c:v>2964587.8570000003</c:v>
                </c:pt>
                <c:pt idx="3">
                  <c:v>2334105.4040000001</c:v>
                </c:pt>
                <c:pt idx="4">
                  <c:v>2334328.156</c:v>
                </c:pt>
                <c:pt idx="5">
                  <c:v>2331921.4920000006</c:v>
                </c:pt>
                <c:pt idx="6">
                  <c:v>2878762.6089999997</c:v>
                </c:pt>
                <c:pt idx="7">
                  <c:v>3171706.2380000004</c:v>
                </c:pt>
                <c:pt idx="8">
                  <c:v>2829734.1089999992</c:v>
                </c:pt>
                <c:pt idx="9">
                  <c:v>3081095.3369999998</c:v>
                </c:pt>
                <c:pt idx="10">
                  <c:v>3421066.9999999995</c:v>
                </c:pt>
                <c:pt idx="11">
                  <c:v>3193757.338</c:v>
                </c:pt>
              </c:numCache>
            </c:numRef>
          </c:val>
          <c:extLst>
            <c:ext xmlns:c16="http://schemas.microsoft.com/office/drawing/2014/chart" uri="{C3380CC4-5D6E-409C-BE32-E72D297353CC}">
              <c16:uniqueId val="{00000007-BAB7-409F-A73E-7FB412BF14F3}"/>
            </c:ext>
          </c:extLst>
        </c:ser>
        <c:ser>
          <c:idx val="8"/>
          <c:order val="8"/>
          <c:tx>
            <c:strRef>
              <c:f>Planilha1!$A$10</c:f>
              <c:strCache>
                <c:ptCount val="1"/>
                <c:pt idx="0">
                  <c:v>Ferro E Aço</c:v>
                </c:pt>
              </c:strCache>
            </c:strRef>
          </c:tx>
          <c:spPr>
            <a:solidFill>
              <a:schemeClr val="accent3">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Planilha1!$B$10:$M$10</c:f>
              <c:numCache>
                <c:formatCode>_-* #,##0_-;\-* #,##0_-;_-* "-"??_-;_-@_-</c:formatCode>
                <c:ptCount val="12"/>
                <c:pt idx="0">
                  <c:v>3512723.7859999998</c:v>
                </c:pt>
                <c:pt idx="1">
                  <c:v>2280495.9350000001</c:v>
                </c:pt>
                <c:pt idx="2">
                  <c:v>2288606.5150000006</c:v>
                </c:pt>
                <c:pt idx="3">
                  <c:v>2383786.7960000001</c:v>
                </c:pt>
                <c:pt idx="4">
                  <c:v>2923561.5669999998</c:v>
                </c:pt>
                <c:pt idx="5">
                  <c:v>2354437.0580000002</c:v>
                </c:pt>
                <c:pt idx="6">
                  <c:v>1231361.1170000001</c:v>
                </c:pt>
                <c:pt idx="7">
                  <c:v>1484236.9009999998</c:v>
                </c:pt>
                <c:pt idx="8">
                  <c:v>1823480.6669999999</c:v>
                </c:pt>
                <c:pt idx="9">
                  <c:v>1455323.8550000002</c:v>
                </c:pt>
                <c:pt idx="10">
                  <c:v>1144416.2869999998</c:v>
                </c:pt>
                <c:pt idx="11">
                  <c:v>4490109.3310000002</c:v>
                </c:pt>
              </c:numCache>
            </c:numRef>
          </c:val>
          <c:extLst>
            <c:ext xmlns:c16="http://schemas.microsoft.com/office/drawing/2014/chart" uri="{C3380CC4-5D6E-409C-BE32-E72D297353CC}">
              <c16:uniqueId val="{00000008-BAB7-409F-A73E-7FB412BF14F3}"/>
            </c:ext>
          </c:extLst>
        </c:ser>
        <c:ser>
          <c:idx val="9"/>
          <c:order val="9"/>
          <c:tx>
            <c:strRef>
              <c:f>Planilha1!$A$11</c:f>
              <c:strCache>
                <c:ptCount val="1"/>
                <c:pt idx="0">
                  <c:v>Demais</c:v>
                </c:pt>
              </c:strCache>
            </c:strRef>
          </c:tx>
          <c:spPr>
            <a:solidFill>
              <a:schemeClr val="bg1">
                <a:lumMod val="8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Planilha1!$B$11:$M$11</c:f>
              <c:numCache>
                <c:formatCode>_-* #,##0_-;\-* #,##0_-;_-* "-"??_-;_-@_-</c:formatCode>
                <c:ptCount val="12"/>
                <c:pt idx="0">
                  <c:v>13417539.167999998</c:v>
                </c:pt>
                <c:pt idx="1">
                  <c:v>15107630.715000033</c:v>
                </c:pt>
                <c:pt idx="2">
                  <c:v>15163636.034000024</c:v>
                </c:pt>
                <c:pt idx="3">
                  <c:v>15564302.855999976</c:v>
                </c:pt>
                <c:pt idx="4">
                  <c:v>15805924.97299999</c:v>
                </c:pt>
                <c:pt idx="5">
                  <c:v>14557061.323000059</c:v>
                </c:pt>
                <c:pt idx="6">
                  <c:v>13600070.567000031</c:v>
                </c:pt>
                <c:pt idx="7">
                  <c:v>13184556.876459897</c:v>
                </c:pt>
                <c:pt idx="8">
                  <c:v>12529502.201999992</c:v>
                </c:pt>
                <c:pt idx="9">
                  <c:v>13635472.637000024</c:v>
                </c:pt>
                <c:pt idx="10">
                  <c:v>13597137.893999904</c:v>
                </c:pt>
                <c:pt idx="11">
                  <c:v>14235029.434000045</c:v>
                </c:pt>
              </c:numCache>
            </c:numRef>
          </c:val>
          <c:extLst>
            <c:ext xmlns:c16="http://schemas.microsoft.com/office/drawing/2014/chart" uri="{C3380CC4-5D6E-409C-BE32-E72D297353CC}">
              <c16:uniqueId val="{00000009-BAB7-409F-A73E-7FB412BF14F3}"/>
            </c:ext>
          </c:extLst>
        </c:ser>
        <c:ser>
          <c:idx val="10"/>
          <c:order val="10"/>
          <c:tx>
            <c:strRef>
              <c:f>Planilha1!$A$12</c:f>
              <c:strCache>
                <c:ptCount val="1"/>
              </c:strCache>
            </c:strRef>
          </c:tx>
          <c:spPr>
            <a:solidFill>
              <a:schemeClr val="accent5">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Planilha1!$B$12:$M$12</c:f>
              <c:numCache>
                <c:formatCode>General</c:formatCode>
                <c:ptCount val="12"/>
              </c:numCache>
            </c:numRef>
          </c:val>
          <c:extLst>
            <c:ext xmlns:c16="http://schemas.microsoft.com/office/drawing/2014/chart" uri="{C3380CC4-5D6E-409C-BE32-E72D297353CC}">
              <c16:uniqueId val="{0000000A-BAB7-409F-A73E-7FB412BF14F3}"/>
            </c:ext>
          </c:extLst>
        </c:ser>
        <c:ser>
          <c:idx val="11"/>
          <c:order val="11"/>
          <c:tx>
            <c:strRef>
              <c:f>Planilha1!$A$13</c:f>
              <c:strCache>
                <c:ptCount val="1"/>
              </c:strCache>
            </c:strRef>
          </c:tx>
          <c:spPr>
            <a:solidFill>
              <a:schemeClr val="accent6">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Planilha1!$B$13:$M$13</c:f>
              <c:numCache>
                <c:formatCode>General</c:formatCode>
                <c:ptCount val="12"/>
              </c:numCache>
            </c:numRef>
          </c:val>
          <c:extLst>
            <c:ext xmlns:c16="http://schemas.microsoft.com/office/drawing/2014/chart" uri="{C3380CC4-5D6E-409C-BE32-E72D297353CC}">
              <c16:uniqueId val="{0000000B-BAB7-409F-A73E-7FB412BF14F3}"/>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dispUnits>
          <c:builtInUnit val="millions"/>
          <c:dispUnitsLbl>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err="1"/>
                    <a:t>Mton</a:t>
                  </a:r>
                  <a:endParaRPr lang="en-US" dirty="0"/>
                </a:p>
              </c:rich>
            </c:tx>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7358203482643"/>
          <c:y val="0.12040652239404499"/>
          <c:w val="0.58773575891542285"/>
          <c:h val="0.66998286205651336"/>
        </c:manualLayout>
      </c:layout>
      <c:barChart>
        <c:barDir val="col"/>
        <c:grouping val="stacked"/>
        <c:varyColors val="0"/>
        <c:ser>
          <c:idx val="0"/>
          <c:order val="0"/>
          <c:tx>
            <c:strRef>
              <c:f>Planilha1!$A$2</c:f>
              <c:strCache>
                <c:ptCount val="1"/>
                <c:pt idx="0">
                  <c:v>Irã</c:v>
                </c:pt>
              </c:strCache>
            </c:strRef>
          </c:tx>
          <c:spPr>
            <a:solidFill>
              <a:schemeClr val="tx2">
                <a:lumMod val="90000"/>
                <a:lumOff val="1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Planilha1!$B$2:$M$2</c:f>
              <c:numCache>
                <c:formatCode>#,##0</c:formatCode>
                <c:ptCount val="12"/>
                <c:pt idx="0">
                  <c:v>1490644342</c:v>
                </c:pt>
                <c:pt idx="1">
                  <c:v>1905670096</c:v>
                </c:pt>
                <c:pt idx="2">
                  <c:v>2966923035</c:v>
                </c:pt>
                <c:pt idx="3">
                  <c:v>2168574477</c:v>
                </c:pt>
                <c:pt idx="4">
                  <c:v>4698582629</c:v>
                </c:pt>
                <c:pt idx="5">
                  <c:v>4207984337</c:v>
                </c:pt>
                <c:pt idx="6">
                  <c:v>4790853152</c:v>
                </c:pt>
                <c:pt idx="7">
                  <c:v>4832977659</c:v>
                </c:pt>
                <c:pt idx="8">
                  <c:v>6379039232</c:v>
                </c:pt>
                <c:pt idx="9">
                  <c:v>5362097849</c:v>
                </c:pt>
                <c:pt idx="10">
                  <c:v>4401700389</c:v>
                </c:pt>
                <c:pt idx="11">
                  <c:v>3231900317</c:v>
                </c:pt>
              </c:numCache>
            </c:numRef>
          </c:val>
          <c:extLst>
            <c:ext xmlns:c16="http://schemas.microsoft.com/office/drawing/2014/chart" uri="{C3380CC4-5D6E-409C-BE32-E72D297353CC}">
              <c16:uniqueId val="{00000000-D3E5-44E5-9923-D6386DB212F3}"/>
            </c:ext>
          </c:extLst>
        </c:ser>
        <c:ser>
          <c:idx val="1"/>
          <c:order val="1"/>
          <c:tx>
            <c:strRef>
              <c:f>Planilha1!$A$3</c:f>
              <c:strCache>
                <c:ptCount val="1"/>
                <c:pt idx="0">
                  <c:v>Asiátios</c:v>
                </c:pt>
              </c:strCache>
            </c:strRef>
          </c:tx>
          <c:spPr>
            <a:solidFill>
              <a:schemeClr val="tx2">
                <a:lumMod val="75000"/>
                <a:lumOff val="2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Planilha1!$B$3:$M$3</c:f>
              <c:numCache>
                <c:formatCode>#,##0</c:formatCode>
                <c:ptCount val="12"/>
                <c:pt idx="0">
                  <c:v>2999519916</c:v>
                </c:pt>
                <c:pt idx="1">
                  <c:v>2748095872</c:v>
                </c:pt>
                <c:pt idx="2">
                  <c:v>8363171786</c:v>
                </c:pt>
                <c:pt idx="3">
                  <c:v>11717390318</c:v>
                </c:pt>
                <c:pt idx="4">
                  <c:v>9167830289</c:v>
                </c:pt>
                <c:pt idx="5">
                  <c:v>14664563158</c:v>
                </c:pt>
                <c:pt idx="6">
                  <c:v>10217037263</c:v>
                </c:pt>
                <c:pt idx="7">
                  <c:v>10572068969</c:v>
                </c:pt>
                <c:pt idx="8">
                  <c:v>6181396375</c:v>
                </c:pt>
                <c:pt idx="9">
                  <c:v>18694520262</c:v>
                </c:pt>
                <c:pt idx="10">
                  <c:v>14295420204</c:v>
                </c:pt>
                <c:pt idx="11">
                  <c:v>5461850288</c:v>
                </c:pt>
              </c:numCache>
            </c:numRef>
          </c:val>
          <c:extLst>
            <c:ext xmlns:c16="http://schemas.microsoft.com/office/drawing/2014/chart" uri="{C3380CC4-5D6E-409C-BE32-E72D297353CC}">
              <c16:uniqueId val="{00000001-D3E5-44E5-9923-D6386DB212F3}"/>
            </c:ext>
          </c:extLst>
        </c:ser>
        <c:ser>
          <c:idx val="2"/>
          <c:order val="2"/>
          <c:tx>
            <c:strRef>
              <c:f>Planilha1!$A$4</c:f>
              <c:strCache>
                <c:ptCount val="1"/>
                <c:pt idx="0">
                  <c:v>Egito</c:v>
                </c:pt>
              </c:strCache>
            </c:strRef>
          </c:tx>
          <c:spPr>
            <a:solidFill>
              <a:schemeClr val="accent2"/>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Planilha1!$B$4:$M$4</c:f>
              <c:numCache>
                <c:formatCode>#,##0</c:formatCode>
                <c:ptCount val="12"/>
                <c:pt idx="0">
                  <c:v>307085141</c:v>
                </c:pt>
                <c:pt idx="1">
                  <c:v>446838583</c:v>
                </c:pt>
                <c:pt idx="2">
                  <c:v>1846344571</c:v>
                </c:pt>
                <c:pt idx="3">
                  <c:v>1592988401</c:v>
                </c:pt>
                <c:pt idx="4">
                  <c:v>1246232839</c:v>
                </c:pt>
                <c:pt idx="5">
                  <c:v>2008863622</c:v>
                </c:pt>
                <c:pt idx="6">
                  <c:v>1500668805</c:v>
                </c:pt>
                <c:pt idx="7">
                  <c:v>3226016869</c:v>
                </c:pt>
                <c:pt idx="8">
                  <c:v>1972607642</c:v>
                </c:pt>
                <c:pt idx="9">
                  <c:v>3262137347</c:v>
                </c:pt>
                <c:pt idx="10">
                  <c:v>3173338892</c:v>
                </c:pt>
                <c:pt idx="11">
                  <c:v>3304805576</c:v>
                </c:pt>
              </c:numCache>
            </c:numRef>
          </c:val>
          <c:extLst>
            <c:ext xmlns:c16="http://schemas.microsoft.com/office/drawing/2014/chart" uri="{C3380CC4-5D6E-409C-BE32-E72D297353CC}">
              <c16:uniqueId val="{00000002-D3E5-44E5-9923-D6386DB212F3}"/>
            </c:ext>
          </c:extLst>
        </c:ser>
        <c:ser>
          <c:idx val="3"/>
          <c:order val="3"/>
          <c:tx>
            <c:strRef>
              <c:f>Planilha1!$A$5</c:f>
              <c:strCache>
                <c:ptCount val="1"/>
                <c:pt idx="0">
                  <c:v>Espanha</c:v>
                </c:pt>
              </c:strCache>
            </c:strRef>
          </c:tx>
          <c:spPr>
            <a:solidFill>
              <a:schemeClr val="accent4"/>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Planilha1!$B$5:$M$5</c:f>
              <c:numCache>
                <c:formatCode>#,##0</c:formatCode>
                <c:ptCount val="12"/>
                <c:pt idx="0">
                  <c:v>819356217</c:v>
                </c:pt>
                <c:pt idx="1">
                  <c:v>397181997</c:v>
                </c:pt>
                <c:pt idx="2">
                  <c:v>385962983</c:v>
                </c:pt>
                <c:pt idx="3">
                  <c:v>784352818</c:v>
                </c:pt>
                <c:pt idx="4">
                  <c:v>218158621</c:v>
                </c:pt>
                <c:pt idx="5">
                  <c:v>880517639</c:v>
                </c:pt>
                <c:pt idx="6">
                  <c:v>365585026</c:v>
                </c:pt>
                <c:pt idx="7">
                  <c:v>2868389223</c:v>
                </c:pt>
                <c:pt idx="8">
                  <c:v>2231689561</c:v>
                </c:pt>
                <c:pt idx="9">
                  <c:v>3208836253</c:v>
                </c:pt>
                <c:pt idx="10">
                  <c:v>2411307471</c:v>
                </c:pt>
                <c:pt idx="11">
                  <c:v>2037275627</c:v>
                </c:pt>
              </c:numCache>
            </c:numRef>
          </c:val>
          <c:extLst>
            <c:ext xmlns:c16="http://schemas.microsoft.com/office/drawing/2014/chart" uri="{C3380CC4-5D6E-409C-BE32-E72D297353CC}">
              <c16:uniqueId val="{00000003-D3E5-44E5-9923-D6386DB212F3}"/>
            </c:ext>
          </c:extLst>
        </c:ser>
        <c:ser>
          <c:idx val="4"/>
          <c:order val="4"/>
          <c:tx>
            <c:strRef>
              <c:f>Planilha1!$A$6</c:f>
              <c:strCache>
                <c:ptCount val="1"/>
                <c:pt idx="0">
                  <c:v>Marrocos</c:v>
                </c:pt>
              </c:strCache>
            </c:strRef>
          </c:tx>
          <c:spPr>
            <a:solidFill>
              <a:schemeClr val="accent5"/>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Planilha1!$B$6:$M$6</c:f>
              <c:numCache>
                <c:formatCode>#,##0</c:formatCode>
                <c:ptCount val="12"/>
                <c:pt idx="0">
                  <c:v>958593794</c:v>
                </c:pt>
                <c:pt idx="1">
                  <c:v>578738641</c:v>
                </c:pt>
                <c:pt idx="2">
                  <c:v>1003975723</c:v>
                </c:pt>
                <c:pt idx="3">
                  <c:v>982041114</c:v>
                </c:pt>
                <c:pt idx="4">
                  <c:v>683838649</c:v>
                </c:pt>
                <c:pt idx="5">
                  <c:v>672346667</c:v>
                </c:pt>
                <c:pt idx="6">
                  <c:v>164257060</c:v>
                </c:pt>
                <c:pt idx="7">
                  <c:v>484980678</c:v>
                </c:pt>
                <c:pt idx="8">
                  <c:v>563890033</c:v>
                </c:pt>
                <c:pt idx="9">
                  <c:v>1075650651</c:v>
                </c:pt>
                <c:pt idx="10">
                  <c:v>1024330716</c:v>
                </c:pt>
                <c:pt idx="11">
                  <c:v>367196149</c:v>
                </c:pt>
              </c:numCache>
            </c:numRef>
          </c:val>
          <c:extLst>
            <c:ext xmlns:c16="http://schemas.microsoft.com/office/drawing/2014/chart" uri="{C3380CC4-5D6E-409C-BE32-E72D297353CC}">
              <c16:uniqueId val="{00000004-D3E5-44E5-9923-D6386DB212F3}"/>
            </c:ext>
          </c:extLst>
        </c:ser>
        <c:ser>
          <c:idx val="5"/>
          <c:order val="5"/>
          <c:tx>
            <c:strRef>
              <c:f>Planilha1!$A$7</c:f>
              <c:strCache>
                <c:ptCount val="1"/>
                <c:pt idx="0">
                  <c:v>Arábia Saudita</c:v>
                </c:pt>
              </c:strCache>
            </c:strRef>
          </c:tx>
          <c:spPr>
            <a:solidFill>
              <a:schemeClr val="accent6"/>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Planilha1!$B$7:$M$7</c:f>
              <c:numCache>
                <c:formatCode>#,##0</c:formatCode>
                <c:ptCount val="12"/>
                <c:pt idx="0">
                  <c:v>815649710</c:v>
                </c:pt>
                <c:pt idx="1">
                  <c:v>369193085</c:v>
                </c:pt>
                <c:pt idx="2">
                  <c:v>754354752</c:v>
                </c:pt>
                <c:pt idx="3">
                  <c:v>1132381855</c:v>
                </c:pt>
                <c:pt idx="4">
                  <c:v>726267113</c:v>
                </c:pt>
                <c:pt idx="5">
                  <c:v>744794895</c:v>
                </c:pt>
                <c:pt idx="6">
                  <c:v>667112865</c:v>
                </c:pt>
                <c:pt idx="7">
                  <c:v>680764161</c:v>
                </c:pt>
                <c:pt idx="8">
                  <c:v>526494600</c:v>
                </c:pt>
                <c:pt idx="9">
                  <c:v>642021876</c:v>
                </c:pt>
                <c:pt idx="10">
                  <c:v>799835610</c:v>
                </c:pt>
                <c:pt idx="11">
                  <c:v>489999766</c:v>
                </c:pt>
              </c:numCache>
            </c:numRef>
          </c:val>
          <c:extLst>
            <c:ext xmlns:c16="http://schemas.microsoft.com/office/drawing/2014/chart" uri="{C3380CC4-5D6E-409C-BE32-E72D297353CC}">
              <c16:uniqueId val="{00000005-D3E5-44E5-9923-D6386DB212F3}"/>
            </c:ext>
          </c:extLst>
        </c:ser>
        <c:ser>
          <c:idx val="6"/>
          <c:order val="6"/>
          <c:tx>
            <c:strRef>
              <c:f>Planilha1!$A$8</c:f>
              <c:strCache>
                <c:ptCount val="1"/>
                <c:pt idx="0">
                  <c:v>Argélia</c:v>
                </c:pt>
              </c:strCache>
            </c:strRef>
          </c:tx>
          <c:spPr>
            <a:solidFill>
              <a:schemeClr val="accent1">
                <a:lumMod val="60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Planilha1!$B$8:$M$8</c:f>
              <c:numCache>
                <c:formatCode>#,##0</c:formatCode>
                <c:ptCount val="12"/>
                <c:pt idx="0">
                  <c:v>294498703</c:v>
                </c:pt>
                <c:pt idx="1">
                  <c:v>691957591</c:v>
                </c:pt>
                <c:pt idx="2">
                  <c:v>211045355</c:v>
                </c:pt>
                <c:pt idx="3">
                  <c:v>766442295</c:v>
                </c:pt>
                <c:pt idx="4">
                  <c:v>647120120</c:v>
                </c:pt>
                <c:pt idx="5">
                  <c:v>962656252</c:v>
                </c:pt>
                <c:pt idx="6">
                  <c:v>507013551</c:v>
                </c:pt>
                <c:pt idx="7">
                  <c:v>493865690</c:v>
                </c:pt>
                <c:pt idx="8">
                  <c:v>649296583</c:v>
                </c:pt>
                <c:pt idx="9">
                  <c:v>518574118</c:v>
                </c:pt>
                <c:pt idx="10">
                  <c:v>902844711</c:v>
                </c:pt>
                <c:pt idx="11">
                  <c:v>591995609</c:v>
                </c:pt>
              </c:numCache>
            </c:numRef>
          </c:val>
          <c:extLst>
            <c:ext xmlns:c16="http://schemas.microsoft.com/office/drawing/2014/chart" uri="{C3380CC4-5D6E-409C-BE32-E72D297353CC}">
              <c16:uniqueId val="{00000006-D3E5-44E5-9923-D6386DB212F3}"/>
            </c:ext>
          </c:extLst>
        </c:ser>
        <c:ser>
          <c:idx val="7"/>
          <c:order val="7"/>
          <c:tx>
            <c:strRef>
              <c:f>Planilha1!$A$9</c:f>
              <c:strCache>
                <c:ptCount val="1"/>
                <c:pt idx="0">
                  <c:v>Demais</c:v>
                </c:pt>
              </c:strCache>
            </c:strRef>
          </c:tx>
          <c:spPr>
            <a:solidFill>
              <a:schemeClr val="bg1">
                <a:lumMod val="85000"/>
              </a:schemeClr>
            </a:solidFill>
            <a:ln>
              <a:noFill/>
            </a:ln>
            <a:effectLst/>
          </c:spPr>
          <c:invertIfNegative val="0"/>
          <c:cat>
            <c:strRef>
              <c:f>Planilha1!$B$1:$M$1</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strCache>
            </c:strRef>
          </c:cat>
          <c:val>
            <c:numRef>
              <c:f>Planilha1!$B$9:$M$9</c:f>
              <c:numCache>
                <c:formatCode>#,##0</c:formatCode>
                <c:ptCount val="12"/>
                <c:pt idx="0">
                  <c:v>3133385118</c:v>
                </c:pt>
                <c:pt idx="1">
                  <c:v>2344383967</c:v>
                </c:pt>
                <c:pt idx="2">
                  <c:v>4269549580</c:v>
                </c:pt>
                <c:pt idx="3">
                  <c:v>7479879817</c:v>
                </c:pt>
                <c:pt idx="4">
                  <c:v>3266573416</c:v>
                </c:pt>
                <c:pt idx="5">
                  <c:v>4782152501</c:v>
                </c:pt>
                <c:pt idx="6">
                  <c:v>3660782017</c:v>
                </c:pt>
                <c:pt idx="7">
                  <c:v>6106848816</c:v>
                </c:pt>
                <c:pt idx="8">
                  <c:v>4460024947</c:v>
                </c:pt>
                <c:pt idx="9">
                  <c:v>9988265169</c:v>
                </c:pt>
                <c:pt idx="10">
                  <c:v>7423159149</c:v>
                </c:pt>
                <c:pt idx="11">
                  <c:v>4944542093</c:v>
                </c:pt>
              </c:numCache>
            </c:numRef>
          </c:val>
          <c:extLst>
            <c:ext xmlns:c16="http://schemas.microsoft.com/office/drawing/2014/chart" uri="{C3380CC4-5D6E-409C-BE32-E72D297353CC}">
              <c16:uniqueId val="{00000007-D3E5-44E5-9923-D6386DB212F3}"/>
            </c:ext>
          </c:extLst>
        </c:ser>
        <c:dLbls>
          <c:showLegendKey val="0"/>
          <c:showVal val="0"/>
          <c:showCatName val="0"/>
          <c:showSerName val="0"/>
          <c:showPercent val="0"/>
          <c:showBubbleSize val="0"/>
        </c:dLbls>
        <c:gapWidth val="50"/>
        <c:overlap val="100"/>
        <c:axId val="382581759"/>
        <c:axId val="382575935"/>
      </c:barChart>
      <c:catAx>
        <c:axId val="38258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crossAx val="382575935"/>
        <c:crosses val="autoZero"/>
        <c:auto val="1"/>
        <c:lblAlgn val="ctr"/>
        <c:lblOffset val="100"/>
        <c:noMultiLvlLbl val="0"/>
      </c:catAx>
      <c:valAx>
        <c:axId val="382575935"/>
        <c:scaling>
          <c:orientation val="minMax"/>
          <c:max val="4000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crossAx val="382581759"/>
        <c:crosses val="autoZero"/>
        <c:crossBetween val="between"/>
        <c:dispUnits>
          <c:builtInUnit val="billions"/>
          <c:dispUnitsLbl>
            <c:layout>
              <c:manualLayout>
                <c:xMode val="edge"/>
                <c:yMode val="edge"/>
                <c:x val="1.1164274322169059E-2"/>
                <c:y val="5.4380749135330045E-2"/>
              </c:manualLayout>
            </c:layout>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pt-BR" sz="1100" dirty="0"/>
                    <a:t> </a:t>
                  </a:r>
                  <a:r>
                    <a:rPr lang="pt-BR" sz="1100" dirty="0" err="1"/>
                    <a:t>Mton</a:t>
                  </a:r>
                  <a:endParaRPr lang="pt-BR" sz="1100" dirty="0"/>
                </a:p>
              </c:rich>
            </c:tx>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dispUnitsLbl>
        </c:dispUnits>
      </c:valAx>
      <c:spPr>
        <a:noFill/>
        <a:ln>
          <a:noFill/>
        </a:ln>
        <a:effectLst/>
      </c:spPr>
    </c:plotArea>
    <c:legend>
      <c:legendPos val="r"/>
      <c:layout>
        <c:manualLayout>
          <c:xMode val="edge"/>
          <c:yMode val="edge"/>
          <c:x val="0.74032264655462954"/>
          <c:y val="0.15231652110112948"/>
          <c:w val="0.22542183179918499"/>
          <c:h val="0.7301388491268249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D7975-07EA-4EAD-8897-3687CCEF5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6EC1AD1E-0A0E-4EC1-B419-8EADC429E1E6}">
      <dgm:prSet phldrT="[Text]" custT="1"/>
      <dgm:spPr/>
      <dgm:t>
        <a:bodyPr/>
        <a:lstStyle/>
        <a:p>
          <a:r>
            <a:rPr lang="en-US" sz="1100" b="1" dirty="0" err="1">
              <a:solidFill>
                <a:schemeClr val="tx1"/>
              </a:solidFill>
            </a:rPr>
            <a:t>Handymax</a:t>
          </a:r>
          <a:endParaRPr lang="pt-BR" sz="1100" b="1" dirty="0">
            <a:solidFill>
              <a:schemeClr val="tx1"/>
            </a:solidFill>
          </a:endParaRPr>
        </a:p>
      </dgm:t>
    </dgm:pt>
    <dgm:pt modelId="{6F4FEE4A-E083-4E7F-A853-8F7515D86731}" type="parTrans" cxnId="{7672D3C5-EFE4-46E2-8437-9A3B256106C9}">
      <dgm:prSet/>
      <dgm:spPr/>
      <dgm:t>
        <a:bodyPr/>
        <a:lstStyle/>
        <a:p>
          <a:endParaRPr lang="pt-BR" sz="4000"/>
        </a:p>
      </dgm:t>
    </dgm:pt>
    <dgm:pt modelId="{F43AF0DA-3248-421A-A910-834B0AFFBE69}" type="sibTrans" cxnId="{7672D3C5-EFE4-46E2-8437-9A3B256106C9}">
      <dgm:prSet/>
      <dgm:spPr/>
      <dgm:t>
        <a:bodyPr/>
        <a:lstStyle/>
        <a:p>
          <a:endParaRPr lang="pt-BR" sz="4000"/>
        </a:p>
      </dgm:t>
    </dgm:pt>
    <dgm:pt modelId="{9DF35EAA-78CD-42A7-87A1-CF284379C504}">
      <dgm:prSet phldrT="[Text]" custT="1"/>
      <dgm:spPr/>
      <dgm:t>
        <a:bodyPr/>
        <a:lstStyle/>
        <a:p>
          <a:r>
            <a:rPr lang="en-US" sz="1400" dirty="0"/>
            <a:t>15.000 &lt; DWT &lt; 50.000</a:t>
          </a:r>
          <a:endParaRPr lang="pt-BR" sz="1400" dirty="0"/>
        </a:p>
      </dgm:t>
    </dgm:pt>
    <dgm:pt modelId="{5B58B75A-2D28-4BDB-9BDF-B1C6FCBFDF5C}" type="parTrans" cxnId="{903B6F7A-85A7-47AF-83D4-9FFE761449CA}">
      <dgm:prSet/>
      <dgm:spPr/>
      <dgm:t>
        <a:bodyPr/>
        <a:lstStyle/>
        <a:p>
          <a:endParaRPr lang="pt-BR" sz="4000"/>
        </a:p>
      </dgm:t>
    </dgm:pt>
    <dgm:pt modelId="{D6778ACF-8998-46D7-B1E4-311E93C3A096}" type="sibTrans" cxnId="{903B6F7A-85A7-47AF-83D4-9FFE761449CA}">
      <dgm:prSet/>
      <dgm:spPr/>
      <dgm:t>
        <a:bodyPr/>
        <a:lstStyle/>
        <a:p>
          <a:endParaRPr lang="pt-BR" sz="4000"/>
        </a:p>
      </dgm:t>
    </dgm:pt>
    <dgm:pt modelId="{0D976B81-8248-4CA4-A6F0-BFC7AF849AF0}">
      <dgm:prSet phldrT="[Text]" custT="1"/>
      <dgm:spPr>
        <a:solidFill>
          <a:srgbClr val="B5589C"/>
        </a:solidFill>
      </dgm:spPr>
      <dgm:t>
        <a:bodyPr/>
        <a:lstStyle/>
        <a:p>
          <a:r>
            <a:rPr lang="en-US" sz="1100" b="1" dirty="0" err="1">
              <a:solidFill>
                <a:schemeClr val="tx1"/>
              </a:solidFill>
            </a:rPr>
            <a:t>Panamax</a:t>
          </a:r>
          <a:endParaRPr lang="pt-BR" sz="1100" b="1" dirty="0">
            <a:solidFill>
              <a:schemeClr val="tx1"/>
            </a:solidFill>
          </a:endParaRPr>
        </a:p>
      </dgm:t>
    </dgm:pt>
    <dgm:pt modelId="{BD371EF2-C8BD-4580-AA4C-99FEF7CD522E}" type="parTrans" cxnId="{3A5A10B3-346A-4BE5-839B-A7AE265329F2}">
      <dgm:prSet/>
      <dgm:spPr/>
      <dgm:t>
        <a:bodyPr/>
        <a:lstStyle/>
        <a:p>
          <a:endParaRPr lang="pt-BR" sz="4000"/>
        </a:p>
      </dgm:t>
    </dgm:pt>
    <dgm:pt modelId="{F83745FC-B797-4523-BC3E-6FB90D9B2206}" type="sibTrans" cxnId="{3A5A10B3-346A-4BE5-839B-A7AE265329F2}">
      <dgm:prSet/>
      <dgm:spPr/>
      <dgm:t>
        <a:bodyPr/>
        <a:lstStyle/>
        <a:p>
          <a:endParaRPr lang="pt-BR" sz="4000"/>
        </a:p>
      </dgm:t>
    </dgm:pt>
    <dgm:pt modelId="{3D16D3EC-C6B9-4E00-B604-5C8F98EEAC0C}">
      <dgm:prSet phldrT="[Text]" custT="1"/>
      <dgm:spPr/>
      <dgm:t>
        <a:bodyPr/>
        <a:lstStyle/>
        <a:p>
          <a:r>
            <a:rPr lang="en-US" sz="1400" dirty="0"/>
            <a:t>50.000 &lt; DWT &lt; 80.000</a:t>
          </a:r>
          <a:endParaRPr lang="pt-BR" sz="1400" dirty="0"/>
        </a:p>
      </dgm:t>
    </dgm:pt>
    <dgm:pt modelId="{1FCA6CC3-FD3C-4102-A748-9F5579F91D0D}" type="parTrans" cxnId="{3A1E3C61-6DDD-4112-9FEF-7ADABF5DDF6D}">
      <dgm:prSet/>
      <dgm:spPr/>
      <dgm:t>
        <a:bodyPr/>
        <a:lstStyle/>
        <a:p>
          <a:endParaRPr lang="pt-BR" sz="4000"/>
        </a:p>
      </dgm:t>
    </dgm:pt>
    <dgm:pt modelId="{E7EA5FA2-1E10-41D7-9B9F-CB15316F3971}" type="sibTrans" cxnId="{3A1E3C61-6DDD-4112-9FEF-7ADABF5DDF6D}">
      <dgm:prSet/>
      <dgm:spPr/>
      <dgm:t>
        <a:bodyPr/>
        <a:lstStyle/>
        <a:p>
          <a:endParaRPr lang="pt-BR" sz="4000"/>
        </a:p>
      </dgm:t>
    </dgm:pt>
    <dgm:pt modelId="{60F1FE0A-9FD7-468F-8976-9E4E08D74045}">
      <dgm:prSet phldrT="[Text]" custT="1"/>
      <dgm:spPr/>
      <dgm:t>
        <a:bodyPr/>
        <a:lstStyle/>
        <a:p>
          <a:r>
            <a:rPr lang="en-US" sz="1100" b="1" dirty="0" err="1">
              <a:solidFill>
                <a:schemeClr val="tx1"/>
              </a:solidFill>
            </a:rPr>
            <a:t>Aframax</a:t>
          </a:r>
          <a:endParaRPr lang="pt-BR" sz="1100" b="1" dirty="0">
            <a:solidFill>
              <a:schemeClr val="tx1"/>
            </a:solidFill>
          </a:endParaRPr>
        </a:p>
      </dgm:t>
    </dgm:pt>
    <dgm:pt modelId="{73584352-ED1D-46D2-9D0A-FBB1C8E695AA}" type="parTrans" cxnId="{B630BEBE-A013-4B99-9753-A5158F5E052B}">
      <dgm:prSet/>
      <dgm:spPr/>
      <dgm:t>
        <a:bodyPr/>
        <a:lstStyle/>
        <a:p>
          <a:endParaRPr lang="pt-BR" sz="4000"/>
        </a:p>
      </dgm:t>
    </dgm:pt>
    <dgm:pt modelId="{04F71976-E37F-4F37-A2BF-8C7957FF1BA9}" type="sibTrans" cxnId="{B630BEBE-A013-4B99-9753-A5158F5E052B}">
      <dgm:prSet/>
      <dgm:spPr/>
      <dgm:t>
        <a:bodyPr/>
        <a:lstStyle/>
        <a:p>
          <a:endParaRPr lang="pt-BR" sz="4000"/>
        </a:p>
      </dgm:t>
    </dgm:pt>
    <dgm:pt modelId="{6235AC2E-3A5D-457E-96D8-B33BB189C391}">
      <dgm:prSet phldrT="[Text]" custT="1"/>
      <dgm:spPr/>
      <dgm:t>
        <a:bodyPr/>
        <a:lstStyle/>
        <a:p>
          <a:r>
            <a:rPr lang="en-US" sz="1400" dirty="0"/>
            <a:t>80.000 &lt; DWT &lt; 120.000</a:t>
          </a:r>
          <a:endParaRPr lang="pt-BR" sz="1400" dirty="0"/>
        </a:p>
      </dgm:t>
    </dgm:pt>
    <dgm:pt modelId="{6B734B5E-9ED8-4195-A41F-85B487ADE168}" type="parTrans" cxnId="{C27A2F68-DFD8-4556-80B8-67FC1DAC9CAB}">
      <dgm:prSet/>
      <dgm:spPr/>
      <dgm:t>
        <a:bodyPr/>
        <a:lstStyle/>
        <a:p>
          <a:endParaRPr lang="pt-BR" sz="4000"/>
        </a:p>
      </dgm:t>
    </dgm:pt>
    <dgm:pt modelId="{A7A1FE46-2376-4B0D-A0F0-EDF2957A45CB}" type="sibTrans" cxnId="{C27A2F68-DFD8-4556-80B8-67FC1DAC9CAB}">
      <dgm:prSet/>
      <dgm:spPr/>
      <dgm:t>
        <a:bodyPr/>
        <a:lstStyle/>
        <a:p>
          <a:endParaRPr lang="pt-BR" sz="4000"/>
        </a:p>
      </dgm:t>
    </dgm:pt>
    <dgm:pt modelId="{F0A6BD48-34B1-4744-9372-553CFC36D659}">
      <dgm:prSet phldrT="[Text]" custT="1"/>
      <dgm:spPr>
        <a:solidFill>
          <a:srgbClr val="B5589C"/>
        </a:solidFill>
      </dgm:spPr>
      <dgm:t>
        <a:bodyPr/>
        <a:lstStyle/>
        <a:p>
          <a:r>
            <a:rPr lang="en-US" sz="1100" b="1" dirty="0" err="1">
              <a:solidFill>
                <a:schemeClr val="tx1"/>
              </a:solidFill>
            </a:rPr>
            <a:t>Suezmax</a:t>
          </a:r>
          <a:endParaRPr lang="pt-BR" sz="1100" b="1" dirty="0">
            <a:solidFill>
              <a:schemeClr val="tx1"/>
            </a:solidFill>
          </a:endParaRPr>
        </a:p>
      </dgm:t>
    </dgm:pt>
    <dgm:pt modelId="{656ED0F2-2FE4-4A59-90CE-3F8C17B11FFB}" type="parTrans" cxnId="{F275DBB1-1DC0-4C97-8BA3-ECC353202D48}">
      <dgm:prSet/>
      <dgm:spPr/>
      <dgm:t>
        <a:bodyPr/>
        <a:lstStyle/>
        <a:p>
          <a:endParaRPr lang="pt-BR" sz="4000"/>
        </a:p>
      </dgm:t>
    </dgm:pt>
    <dgm:pt modelId="{33E5992E-40FC-477A-918D-DFB0748DB889}" type="sibTrans" cxnId="{F275DBB1-1DC0-4C97-8BA3-ECC353202D48}">
      <dgm:prSet/>
      <dgm:spPr/>
      <dgm:t>
        <a:bodyPr/>
        <a:lstStyle/>
        <a:p>
          <a:endParaRPr lang="pt-BR" sz="4000"/>
        </a:p>
      </dgm:t>
    </dgm:pt>
    <dgm:pt modelId="{CB8B327D-F1EA-4995-8F40-68A97892AB4B}">
      <dgm:prSet phldrT="[Text]" custT="1"/>
      <dgm:spPr>
        <a:solidFill>
          <a:srgbClr val="B5589C"/>
        </a:solidFill>
      </dgm:spPr>
      <dgm:t>
        <a:bodyPr/>
        <a:lstStyle/>
        <a:p>
          <a:r>
            <a:rPr lang="en-US" sz="1100" b="1" dirty="0">
              <a:solidFill>
                <a:schemeClr val="tx1"/>
              </a:solidFill>
            </a:rPr>
            <a:t>VLCC</a:t>
          </a:r>
          <a:endParaRPr lang="pt-BR" sz="1100" b="1" dirty="0">
            <a:solidFill>
              <a:schemeClr val="tx1"/>
            </a:solidFill>
          </a:endParaRPr>
        </a:p>
      </dgm:t>
    </dgm:pt>
    <dgm:pt modelId="{9716B553-5E6C-455E-9F05-620DE5952A19}" type="parTrans" cxnId="{2C89F5FA-D709-4DB0-96FF-34A183A71EE6}">
      <dgm:prSet/>
      <dgm:spPr/>
      <dgm:t>
        <a:bodyPr/>
        <a:lstStyle/>
        <a:p>
          <a:endParaRPr lang="pt-BR" sz="4000"/>
        </a:p>
      </dgm:t>
    </dgm:pt>
    <dgm:pt modelId="{9AFE66E3-CE54-44C4-8FD3-693C0B872247}" type="sibTrans" cxnId="{2C89F5FA-D709-4DB0-96FF-34A183A71EE6}">
      <dgm:prSet/>
      <dgm:spPr/>
      <dgm:t>
        <a:bodyPr/>
        <a:lstStyle/>
        <a:p>
          <a:endParaRPr lang="pt-BR" sz="4000"/>
        </a:p>
      </dgm:t>
    </dgm:pt>
    <dgm:pt modelId="{281EBE2A-B874-4FA8-AA7E-00E90E84D73C}">
      <dgm:prSet custT="1"/>
      <dgm:spPr/>
      <dgm:t>
        <a:bodyPr/>
        <a:lstStyle/>
        <a:p>
          <a:r>
            <a:rPr lang="en-US" sz="1400" dirty="0"/>
            <a:t>120.000 &lt; DWT &lt; 200.000</a:t>
          </a:r>
          <a:endParaRPr lang="pt-BR" sz="1400" dirty="0"/>
        </a:p>
      </dgm:t>
    </dgm:pt>
    <dgm:pt modelId="{4390724B-5C3A-4A71-BA77-3F7C1949E9E5}" type="parTrans" cxnId="{16FD3E50-E7B3-49EC-B096-3296D2D1747E}">
      <dgm:prSet/>
      <dgm:spPr/>
      <dgm:t>
        <a:bodyPr/>
        <a:lstStyle/>
        <a:p>
          <a:endParaRPr lang="pt-BR" sz="4000"/>
        </a:p>
      </dgm:t>
    </dgm:pt>
    <dgm:pt modelId="{9CD44BF4-68B9-49E9-A1BE-774A95389204}" type="sibTrans" cxnId="{16FD3E50-E7B3-49EC-B096-3296D2D1747E}">
      <dgm:prSet/>
      <dgm:spPr/>
      <dgm:t>
        <a:bodyPr/>
        <a:lstStyle/>
        <a:p>
          <a:endParaRPr lang="pt-BR" sz="4000"/>
        </a:p>
      </dgm:t>
    </dgm:pt>
    <dgm:pt modelId="{03CD0BEF-138F-401D-B7B6-0EFFD9683F18}">
      <dgm:prSet custT="1"/>
      <dgm:spPr/>
      <dgm:t>
        <a:bodyPr/>
        <a:lstStyle/>
        <a:p>
          <a:r>
            <a:rPr lang="en-US" sz="1400" dirty="0"/>
            <a:t>200 &lt; DWT &lt; 300k</a:t>
          </a:r>
          <a:endParaRPr lang="pt-BR" sz="1400" dirty="0"/>
        </a:p>
      </dgm:t>
    </dgm:pt>
    <dgm:pt modelId="{12391345-BA5F-4B87-92CB-BE8F4190F57C}" type="parTrans" cxnId="{BEE2C733-9C17-4950-98F1-0F7525DB628A}">
      <dgm:prSet/>
      <dgm:spPr/>
      <dgm:t>
        <a:bodyPr/>
        <a:lstStyle/>
        <a:p>
          <a:endParaRPr lang="pt-BR" sz="4000"/>
        </a:p>
      </dgm:t>
    </dgm:pt>
    <dgm:pt modelId="{EBB38833-95A1-4A1C-8F17-67E5E981FE54}" type="sibTrans" cxnId="{BEE2C733-9C17-4950-98F1-0F7525DB628A}">
      <dgm:prSet/>
      <dgm:spPr/>
      <dgm:t>
        <a:bodyPr/>
        <a:lstStyle/>
        <a:p>
          <a:endParaRPr lang="pt-BR" sz="4000"/>
        </a:p>
      </dgm:t>
    </dgm:pt>
    <dgm:pt modelId="{4140C15F-76B8-467B-96C8-3A8C24D9D6B3}">
      <dgm:prSet phldrT="[Text]" custT="1"/>
      <dgm:spPr/>
      <dgm:t>
        <a:bodyPr/>
        <a:lstStyle/>
        <a:p>
          <a:r>
            <a:rPr lang="en-US" sz="1100" b="1" dirty="0">
              <a:solidFill>
                <a:schemeClr val="tx1"/>
              </a:solidFill>
            </a:rPr>
            <a:t>ULCC</a:t>
          </a:r>
          <a:endParaRPr lang="pt-BR" sz="1100" b="1" dirty="0">
            <a:solidFill>
              <a:schemeClr val="tx1"/>
            </a:solidFill>
          </a:endParaRPr>
        </a:p>
      </dgm:t>
    </dgm:pt>
    <dgm:pt modelId="{9A36ECB4-18C6-47BC-8E4A-982C3F74026D}" type="parTrans" cxnId="{E79BFB9C-A51F-4725-8491-D9D70E7E527B}">
      <dgm:prSet/>
      <dgm:spPr/>
      <dgm:t>
        <a:bodyPr/>
        <a:lstStyle/>
        <a:p>
          <a:endParaRPr lang="pt-BR" sz="4000"/>
        </a:p>
      </dgm:t>
    </dgm:pt>
    <dgm:pt modelId="{5FC28209-A3C5-4A79-890E-7C24D7307991}" type="sibTrans" cxnId="{E79BFB9C-A51F-4725-8491-D9D70E7E527B}">
      <dgm:prSet/>
      <dgm:spPr/>
      <dgm:t>
        <a:bodyPr/>
        <a:lstStyle/>
        <a:p>
          <a:endParaRPr lang="pt-BR" sz="4000"/>
        </a:p>
      </dgm:t>
    </dgm:pt>
    <dgm:pt modelId="{28D289A8-6BAE-487E-84F3-BD5B0A22CEF4}">
      <dgm:prSet custT="1"/>
      <dgm:spPr/>
      <dgm:t>
        <a:bodyPr/>
        <a:lstStyle/>
        <a:p>
          <a:r>
            <a:rPr lang="en-US" sz="1400" dirty="0"/>
            <a:t>DWT &gt; 300.000</a:t>
          </a:r>
          <a:endParaRPr lang="pt-BR" sz="1400" dirty="0"/>
        </a:p>
      </dgm:t>
    </dgm:pt>
    <dgm:pt modelId="{17F10E85-3D02-4E63-9BC4-6A0854A0706A}" type="parTrans" cxnId="{439C0985-53B4-4A07-9D4A-B5D0FC8CD007}">
      <dgm:prSet/>
      <dgm:spPr/>
      <dgm:t>
        <a:bodyPr/>
        <a:lstStyle/>
        <a:p>
          <a:endParaRPr lang="pt-BR" sz="4000"/>
        </a:p>
      </dgm:t>
    </dgm:pt>
    <dgm:pt modelId="{6F07688F-A562-4626-B816-10BB5DA99CCF}" type="sibTrans" cxnId="{439C0985-53B4-4A07-9D4A-B5D0FC8CD007}">
      <dgm:prSet/>
      <dgm:spPr/>
      <dgm:t>
        <a:bodyPr/>
        <a:lstStyle/>
        <a:p>
          <a:endParaRPr lang="pt-BR" sz="4000"/>
        </a:p>
      </dgm:t>
    </dgm:pt>
    <dgm:pt modelId="{EBC7D97B-DE74-45DC-B6EA-B01990F71C99}">
      <dgm:prSet phldrT="[Text]" custT="1"/>
      <dgm:spPr/>
      <dgm:t>
        <a:bodyPr/>
        <a:lstStyle/>
        <a:p>
          <a:r>
            <a:rPr lang="en-US" sz="1400" dirty="0"/>
            <a:t>L = 250m  B= 30m H=12m</a:t>
          </a:r>
          <a:endParaRPr lang="pt-BR" sz="1400" dirty="0"/>
        </a:p>
      </dgm:t>
    </dgm:pt>
    <dgm:pt modelId="{BCA2E7A1-4CE9-47C4-9327-A7E953A29B8E}" type="parTrans" cxnId="{E32D4E4C-17BF-4FE2-AD21-901AC6100736}">
      <dgm:prSet/>
      <dgm:spPr/>
      <dgm:t>
        <a:bodyPr/>
        <a:lstStyle/>
        <a:p>
          <a:endParaRPr lang="pt-BR" sz="4000"/>
        </a:p>
      </dgm:t>
    </dgm:pt>
    <dgm:pt modelId="{C2E395F4-8A33-4258-A667-73C4A7EDFDAC}" type="sibTrans" cxnId="{E32D4E4C-17BF-4FE2-AD21-901AC6100736}">
      <dgm:prSet/>
      <dgm:spPr/>
      <dgm:t>
        <a:bodyPr/>
        <a:lstStyle/>
        <a:p>
          <a:endParaRPr lang="pt-BR" sz="4000"/>
        </a:p>
      </dgm:t>
    </dgm:pt>
    <dgm:pt modelId="{315EE3D9-4817-44D4-B4A5-3EC3AEB3D1FD}">
      <dgm:prSet phldrT="[Text]" custT="1"/>
      <dgm:spPr/>
      <dgm:t>
        <a:bodyPr/>
        <a:lstStyle/>
        <a:p>
          <a:r>
            <a:rPr lang="en-US" sz="1400" dirty="0"/>
            <a:t>L=170m B=20m H=9m</a:t>
          </a:r>
          <a:endParaRPr lang="pt-BR" sz="1400" dirty="0"/>
        </a:p>
      </dgm:t>
    </dgm:pt>
    <dgm:pt modelId="{585AA404-616A-45FB-9BA7-C8A55BA6E6AB}" type="parTrans" cxnId="{EE2CA1AE-E9B7-4E31-ADEF-8CD1FE500753}">
      <dgm:prSet/>
      <dgm:spPr/>
      <dgm:t>
        <a:bodyPr/>
        <a:lstStyle/>
        <a:p>
          <a:endParaRPr lang="pt-BR" sz="4000"/>
        </a:p>
      </dgm:t>
    </dgm:pt>
    <dgm:pt modelId="{0C01D89D-9062-46E3-91E6-67A6C1E6072B}" type="sibTrans" cxnId="{EE2CA1AE-E9B7-4E31-ADEF-8CD1FE500753}">
      <dgm:prSet/>
      <dgm:spPr/>
      <dgm:t>
        <a:bodyPr/>
        <a:lstStyle/>
        <a:p>
          <a:endParaRPr lang="pt-BR" sz="4000"/>
        </a:p>
      </dgm:t>
    </dgm:pt>
    <dgm:pt modelId="{6C93D8A5-DCA2-47EB-924D-192F7C4C277B}">
      <dgm:prSet phldrT="[Text]" custT="1"/>
      <dgm:spPr/>
      <dgm:t>
        <a:bodyPr/>
        <a:lstStyle/>
        <a:p>
          <a:r>
            <a:rPr lang="en-US" sz="1400" dirty="0"/>
            <a:t>L=230m B=40m H=14m</a:t>
          </a:r>
          <a:endParaRPr lang="pt-BR" sz="1400" dirty="0"/>
        </a:p>
      </dgm:t>
    </dgm:pt>
    <dgm:pt modelId="{2EB921F8-5DBB-4647-B31F-87EE3ECC2D18}" type="parTrans" cxnId="{0C6FF332-3408-4CCA-BA51-DC2D1FDB2F30}">
      <dgm:prSet/>
      <dgm:spPr/>
      <dgm:t>
        <a:bodyPr/>
        <a:lstStyle/>
        <a:p>
          <a:endParaRPr lang="pt-BR" sz="4000"/>
        </a:p>
      </dgm:t>
    </dgm:pt>
    <dgm:pt modelId="{C8D0EBBF-D2B3-4080-AFD8-D55E51D21D0A}" type="sibTrans" cxnId="{0C6FF332-3408-4CCA-BA51-DC2D1FDB2F30}">
      <dgm:prSet/>
      <dgm:spPr/>
      <dgm:t>
        <a:bodyPr/>
        <a:lstStyle/>
        <a:p>
          <a:endParaRPr lang="pt-BR" sz="4000"/>
        </a:p>
      </dgm:t>
    </dgm:pt>
    <dgm:pt modelId="{07A89E5B-300E-4548-BCFE-D64E0692736A}">
      <dgm:prSet custT="1"/>
      <dgm:spPr/>
      <dgm:t>
        <a:bodyPr/>
        <a:lstStyle/>
        <a:p>
          <a:r>
            <a:rPr lang="en-US" sz="1400" dirty="0"/>
            <a:t>L=270m B=43m H=18m</a:t>
          </a:r>
          <a:endParaRPr lang="pt-BR" sz="1400" dirty="0"/>
        </a:p>
      </dgm:t>
    </dgm:pt>
    <dgm:pt modelId="{D8385711-82C0-4EE6-97FC-D0B27CAAE503}" type="parTrans" cxnId="{1A5D9D4F-FAD5-4A3D-9656-66B612739CCB}">
      <dgm:prSet/>
      <dgm:spPr/>
      <dgm:t>
        <a:bodyPr/>
        <a:lstStyle/>
        <a:p>
          <a:endParaRPr lang="pt-BR" sz="4000"/>
        </a:p>
      </dgm:t>
    </dgm:pt>
    <dgm:pt modelId="{765F794A-FCB7-4734-A8D9-2A867B7227DE}" type="sibTrans" cxnId="{1A5D9D4F-FAD5-4A3D-9656-66B612739CCB}">
      <dgm:prSet/>
      <dgm:spPr/>
      <dgm:t>
        <a:bodyPr/>
        <a:lstStyle/>
        <a:p>
          <a:endParaRPr lang="pt-BR" sz="4000"/>
        </a:p>
      </dgm:t>
    </dgm:pt>
    <dgm:pt modelId="{0C7F0868-A499-4324-9EFE-197A18E2C6D8}">
      <dgm:prSet custT="1"/>
      <dgm:spPr/>
      <dgm:t>
        <a:bodyPr/>
        <a:lstStyle/>
        <a:p>
          <a:r>
            <a:rPr lang="en-US" sz="1400" dirty="0"/>
            <a:t>L&gt;400m B=60m H=23m</a:t>
          </a:r>
          <a:endParaRPr lang="pt-BR" sz="1400" dirty="0"/>
        </a:p>
      </dgm:t>
    </dgm:pt>
    <dgm:pt modelId="{5EF95380-79A3-4497-9DA8-F90393882075}" type="parTrans" cxnId="{294F9301-AA93-4BE0-8272-367868A6764B}">
      <dgm:prSet/>
      <dgm:spPr/>
      <dgm:t>
        <a:bodyPr/>
        <a:lstStyle/>
        <a:p>
          <a:endParaRPr lang="pt-BR" sz="4000"/>
        </a:p>
      </dgm:t>
    </dgm:pt>
    <dgm:pt modelId="{7B1900EA-6A6E-425D-908B-E27FB39BBB80}" type="sibTrans" cxnId="{294F9301-AA93-4BE0-8272-367868A6764B}">
      <dgm:prSet/>
      <dgm:spPr/>
      <dgm:t>
        <a:bodyPr/>
        <a:lstStyle/>
        <a:p>
          <a:endParaRPr lang="pt-BR" sz="4000"/>
        </a:p>
      </dgm:t>
    </dgm:pt>
    <dgm:pt modelId="{819932F4-06B8-43FE-9858-2CE51A8EBF40}">
      <dgm:prSet phldrT="[Text]" custT="1"/>
      <dgm:spPr/>
      <dgm:t>
        <a:bodyPr/>
        <a:lstStyle/>
        <a:p>
          <a:r>
            <a:rPr lang="en-US" sz="1050" b="1" dirty="0" err="1">
              <a:solidFill>
                <a:schemeClr val="tx1"/>
              </a:solidFill>
            </a:rPr>
            <a:t>Malaccamax</a:t>
          </a:r>
          <a:endParaRPr lang="pt-BR" sz="1050" b="1" dirty="0">
            <a:solidFill>
              <a:schemeClr val="tx1"/>
            </a:solidFill>
          </a:endParaRPr>
        </a:p>
      </dgm:t>
    </dgm:pt>
    <dgm:pt modelId="{D127D09D-E7A5-4DC8-BE7A-CB5EA33B1AC1}" type="parTrans" cxnId="{D6359547-CC6C-48A2-B2D5-58BF27746DB1}">
      <dgm:prSet/>
      <dgm:spPr/>
      <dgm:t>
        <a:bodyPr/>
        <a:lstStyle/>
        <a:p>
          <a:endParaRPr lang="pt-BR" sz="4000"/>
        </a:p>
      </dgm:t>
    </dgm:pt>
    <dgm:pt modelId="{2B39F783-23D0-4606-ACD7-7309D2BE1EF0}" type="sibTrans" cxnId="{D6359547-CC6C-48A2-B2D5-58BF27746DB1}">
      <dgm:prSet/>
      <dgm:spPr/>
      <dgm:t>
        <a:bodyPr/>
        <a:lstStyle/>
        <a:p>
          <a:endParaRPr lang="pt-BR" sz="4000"/>
        </a:p>
      </dgm:t>
    </dgm:pt>
    <dgm:pt modelId="{38254A14-3BBF-4079-8E9B-5029BCC74F9C}">
      <dgm:prSet custT="1"/>
      <dgm:spPr/>
      <dgm:t>
        <a:bodyPr/>
        <a:lstStyle/>
        <a:p>
          <a:r>
            <a:rPr lang="en-US" sz="1400" dirty="0"/>
            <a:t>DWT &gt; 380.000</a:t>
          </a:r>
          <a:endParaRPr lang="pt-BR" sz="1400" dirty="0"/>
        </a:p>
      </dgm:t>
    </dgm:pt>
    <dgm:pt modelId="{0B95340A-87E3-4FF5-A1CF-7E1702A5DB3A}" type="parTrans" cxnId="{5FED22CB-2242-4701-BF50-6E0FA8FCA457}">
      <dgm:prSet/>
      <dgm:spPr/>
      <dgm:t>
        <a:bodyPr/>
        <a:lstStyle/>
        <a:p>
          <a:endParaRPr lang="pt-BR" sz="4000"/>
        </a:p>
      </dgm:t>
    </dgm:pt>
    <dgm:pt modelId="{388C9D43-31A5-4835-92C1-BCB13B1B4B47}" type="sibTrans" cxnId="{5FED22CB-2242-4701-BF50-6E0FA8FCA457}">
      <dgm:prSet/>
      <dgm:spPr/>
      <dgm:t>
        <a:bodyPr/>
        <a:lstStyle/>
        <a:p>
          <a:endParaRPr lang="pt-BR" sz="4000"/>
        </a:p>
      </dgm:t>
    </dgm:pt>
    <dgm:pt modelId="{D9B14648-B8AA-4712-BFAC-DFB06EE39240}">
      <dgm:prSet custT="1"/>
      <dgm:spPr/>
      <dgm:t>
        <a:bodyPr/>
        <a:lstStyle/>
        <a:p>
          <a:r>
            <a:rPr lang="en-US" sz="1400" dirty="0"/>
            <a:t>L = 470m B=60m H=20m</a:t>
          </a:r>
          <a:endParaRPr lang="pt-BR" sz="1400" dirty="0"/>
        </a:p>
      </dgm:t>
    </dgm:pt>
    <dgm:pt modelId="{CEB36003-3F6D-4776-BA6B-D6BC4C15F0F3}" type="parTrans" cxnId="{C8170B63-2F4E-438B-BE5A-9D5D467970BB}">
      <dgm:prSet/>
      <dgm:spPr/>
      <dgm:t>
        <a:bodyPr/>
        <a:lstStyle/>
        <a:p>
          <a:endParaRPr lang="pt-BR" sz="4000"/>
        </a:p>
      </dgm:t>
    </dgm:pt>
    <dgm:pt modelId="{76A134BA-1E73-488F-A10E-12429959AE18}" type="sibTrans" cxnId="{C8170B63-2F4E-438B-BE5A-9D5D467970BB}">
      <dgm:prSet/>
      <dgm:spPr/>
      <dgm:t>
        <a:bodyPr/>
        <a:lstStyle/>
        <a:p>
          <a:endParaRPr lang="pt-BR" sz="4000"/>
        </a:p>
      </dgm:t>
    </dgm:pt>
    <dgm:pt modelId="{A1603A20-13FB-4A07-981F-60735D24ABED}">
      <dgm:prSet phldrT="[Text]" custT="1"/>
      <dgm:spPr>
        <a:solidFill>
          <a:srgbClr val="B5589C"/>
        </a:solidFill>
      </dgm:spPr>
      <dgm:t>
        <a:bodyPr/>
        <a:lstStyle/>
        <a:p>
          <a:r>
            <a:rPr lang="pt-BR" sz="1100" b="1" dirty="0" err="1">
              <a:solidFill>
                <a:schemeClr val="tx1"/>
              </a:solidFill>
            </a:rPr>
            <a:t>Handysize</a:t>
          </a:r>
          <a:endParaRPr lang="pt-BR" sz="1100" b="1" dirty="0">
            <a:solidFill>
              <a:schemeClr val="tx1"/>
            </a:solidFill>
          </a:endParaRPr>
        </a:p>
      </dgm:t>
    </dgm:pt>
    <dgm:pt modelId="{B0685D8C-498B-4258-B819-2495C07D978B}" type="parTrans" cxnId="{D03E1823-39E2-4F1F-B684-C6288456D643}">
      <dgm:prSet/>
      <dgm:spPr/>
      <dgm:t>
        <a:bodyPr/>
        <a:lstStyle/>
        <a:p>
          <a:endParaRPr lang="pt-BR" sz="3600"/>
        </a:p>
      </dgm:t>
    </dgm:pt>
    <dgm:pt modelId="{B46D8B48-4CC1-4A8A-8A36-EAFE06D1A85D}" type="sibTrans" cxnId="{D03E1823-39E2-4F1F-B684-C6288456D643}">
      <dgm:prSet/>
      <dgm:spPr/>
      <dgm:t>
        <a:bodyPr/>
        <a:lstStyle/>
        <a:p>
          <a:endParaRPr lang="pt-BR" sz="3600"/>
        </a:p>
      </dgm:t>
    </dgm:pt>
    <dgm:pt modelId="{2D866F42-9E63-46CC-8C83-490AD211AA45}">
      <dgm:prSet phldrT="[Text]" custT="1"/>
      <dgm:spPr/>
      <dgm:t>
        <a:bodyPr/>
        <a:lstStyle/>
        <a:p>
          <a:r>
            <a:rPr lang="pt-BR" sz="1400" dirty="0"/>
            <a:t>L=150m B=23 H=8</a:t>
          </a:r>
        </a:p>
      </dgm:t>
    </dgm:pt>
    <dgm:pt modelId="{49040C4D-11B2-4DED-BDB0-ADA1EDE1973B}" type="parTrans" cxnId="{3739A6C4-B893-465C-B04E-6AE1C35098E3}">
      <dgm:prSet/>
      <dgm:spPr/>
      <dgm:t>
        <a:bodyPr/>
        <a:lstStyle/>
        <a:p>
          <a:endParaRPr lang="pt-BR" sz="3600"/>
        </a:p>
      </dgm:t>
    </dgm:pt>
    <dgm:pt modelId="{A65CB696-5F61-43B5-8F0E-66A2AD994F18}" type="sibTrans" cxnId="{3739A6C4-B893-465C-B04E-6AE1C35098E3}">
      <dgm:prSet/>
      <dgm:spPr/>
      <dgm:t>
        <a:bodyPr/>
        <a:lstStyle/>
        <a:p>
          <a:endParaRPr lang="pt-BR" sz="3600"/>
        </a:p>
      </dgm:t>
    </dgm:pt>
    <dgm:pt modelId="{6F793227-981D-4A88-8F22-5DF7C35CB31A}">
      <dgm:prSet phldrT="[Text]" custT="1"/>
      <dgm:spPr/>
      <dgm:t>
        <a:bodyPr/>
        <a:lstStyle/>
        <a:p>
          <a:r>
            <a:rPr lang="pt-BR" sz="1400" dirty="0"/>
            <a:t>10.000&lt;DWT&lt;30.000</a:t>
          </a:r>
        </a:p>
      </dgm:t>
    </dgm:pt>
    <dgm:pt modelId="{90A534D2-6707-4197-8368-73B4D65167AE}" type="parTrans" cxnId="{C0B254FA-93FB-4D9A-AEDC-ABD6E08769F0}">
      <dgm:prSet/>
      <dgm:spPr/>
      <dgm:t>
        <a:bodyPr/>
        <a:lstStyle/>
        <a:p>
          <a:endParaRPr lang="pt-BR" sz="3600"/>
        </a:p>
      </dgm:t>
    </dgm:pt>
    <dgm:pt modelId="{AC74BA42-92E2-415B-8464-B9BCB7643AB0}" type="sibTrans" cxnId="{C0B254FA-93FB-4D9A-AEDC-ABD6E08769F0}">
      <dgm:prSet/>
      <dgm:spPr/>
      <dgm:t>
        <a:bodyPr/>
        <a:lstStyle/>
        <a:p>
          <a:endParaRPr lang="pt-BR" sz="3600"/>
        </a:p>
      </dgm:t>
    </dgm:pt>
    <dgm:pt modelId="{92E4ECF6-C1B3-4B8C-8C6E-F8832EAB1651}">
      <dgm:prSet custT="1"/>
      <dgm:spPr/>
      <dgm:t>
        <a:bodyPr/>
        <a:lstStyle/>
        <a:p>
          <a:r>
            <a:rPr lang="en-US" sz="1400" dirty="0"/>
            <a:t>L=330m B=55m H=20m</a:t>
          </a:r>
          <a:endParaRPr lang="pt-BR" sz="1400" dirty="0"/>
        </a:p>
      </dgm:t>
    </dgm:pt>
    <dgm:pt modelId="{BFD82EE0-10C4-4CE4-A45F-C7A8DC60B818}" type="sibTrans" cxnId="{E3FCE2EE-E82D-4359-B21E-7A9A1EC5A112}">
      <dgm:prSet/>
      <dgm:spPr/>
      <dgm:t>
        <a:bodyPr/>
        <a:lstStyle/>
        <a:p>
          <a:endParaRPr lang="pt-BR" sz="4000"/>
        </a:p>
      </dgm:t>
    </dgm:pt>
    <dgm:pt modelId="{74158040-47D2-4B5A-9A58-294061A919DC}" type="parTrans" cxnId="{E3FCE2EE-E82D-4359-B21E-7A9A1EC5A112}">
      <dgm:prSet/>
      <dgm:spPr/>
      <dgm:t>
        <a:bodyPr/>
        <a:lstStyle/>
        <a:p>
          <a:endParaRPr lang="pt-BR" sz="4000"/>
        </a:p>
      </dgm:t>
    </dgm:pt>
    <dgm:pt modelId="{ED020B50-8EE6-42C2-B6E9-5B073C988859}" type="pres">
      <dgm:prSet presAssocID="{995D7975-07EA-4EAD-8897-3687CCEF5AD9}" presName="linearFlow" presStyleCnt="0">
        <dgm:presLayoutVars>
          <dgm:dir/>
          <dgm:animLvl val="lvl"/>
          <dgm:resizeHandles val="exact"/>
        </dgm:presLayoutVars>
      </dgm:prSet>
      <dgm:spPr/>
    </dgm:pt>
    <dgm:pt modelId="{DA5D6A5E-6482-4220-9E84-6F05DEF856B6}" type="pres">
      <dgm:prSet presAssocID="{A1603A20-13FB-4A07-981F-60735D24ABED}" presName="composite" presStyleCnt="0"/>
      <dgm:spPr/>
    </dgm:pt>
    <dgm:pt modelId="{D98F0C91-C1FA-40DA-B6FB-D6B9EBB79BD8}" type="pres">
      <dgm:prSet presAssocID="{A1603A20-13FB-4A07-981F-60735D24ABED}" presName="parentText" presStyleLbl="alignNode1" presStyleIdx="0" presStyleCnt="8">
        <dgm:presLayoutVars>
          <dgm:chMax val="1"/>
          <dgm:bulletEnabled val="1"/>
        </dgm:presLayoutVars>
      </dgm:prSet>
      <dgm:spPr/>
    </dgm:pt>
    <dgm:pt modelId="{C43F05E6-5055-45EF-853D-FCE6795B4912}" type="pres">
      <dgm:prSet presAssocID="{A1603A20-13FB-4A07-981F-60735D24ABED}" presName="descendantText" presStyleLbl="alignAcc1" presStyleIdx="0" presStyleCnt="8">
        <dgm:presLayoutVars>
          <dgm:bulletEnabled val="1"/>
        </dgm:presLayoutVars>
      </dgm:prSet>
      <dgm:spPr/>
    </dgm:pt>
    <dgm:pt modelId="{36B44AAD-4583-40E6-8B29-C003F85CD43C}" type="pres">
      <dgm:prSet presAssocID="{B46D8B48-4CC1-4A8A-8A36-EAFE06D1A85D}" presName="sp" presStyleCnt="0"/>
      <dgm:spPr/>
    </dgm:pt>
    <dgm:pt modelId="{34960477-3280-4F97-9664-FC0B9E273FBC}" type="pres">
      <dgm:prSet presAssocID="{6EC1AD1E-0A0E-4EC1-B419-8EADC429E1E6}" presName="composite" presStyleCnt="0"/>
      <dgm:spPr/>
    </dgm:pt>
    <dgm:pt modelId="{DD0618BC-45E0-40FE-8288-2439133CE823}" type="pres">
      <dgm:prSet presAssocID="{6EC1AD1E-0A0E-4EC1-B419-8EADC429E1E6}" presName="parentText" presStyleLbl="alignNode1" presStyleIdx="1" presStyleCnt="8">
        <dgm:presLayoutVars>
          <dgm:chMax val="1"/>
          <dgm:bulletEnabled val="1"/>
        </dgm:presLayoutVars>
      </dgm:prSet>
      <dgm:spPr/>
    </dgm:pt>
    <dgm:pt modelId="{046FE627-26CF-44DD-A012-76519B0F5218}" type="pres">
      <dgm:prSet presAssocID="{6EC1AD1E-0A0E-4EC1-B419-8EADC429E1E6}" presName="descendantText" presStyleLbl="alignAcc1" presStyleIdx="1" presStyleCnt="8">
        <dgm:presLayoutVars>
          <dgm:bulletEnabled val="1"/>
        </dgm:presLayoutVars>
      </dgm:prSet>
      <dgm:spPr/>
    </dgm:pt>
    <dgm:pt modelId="{8CCFDEA5-5620-470D-9152-09612667C7B3}" type="pres">
      <dgm:prSet presAssocID="{F43AF0DA-3248-421A-A910-834B0AFFBE69}" presName="sp" presStyleCnt="0"/>
      <dgm:spPr/>
    </dgm:pt>
    <dgm:pt modelId="{0D133DB1-D492-4E34-A030-6D469C41D85F}" type="pres">
      <dgm:prSet presAssocID="{0D976B81-8248-4CA4-A6F0-BFC7AF849AF0}" presName="composite" presStyleCnt="0"/>
      <dgm:spPr/>
    </dgm:pt>
    <dgm:pt modelId="{2C36AEA5-FEB3-419F-BFE4-CFF112B33217}" type="pres">
      <dgm:prSet presAssocID="{0D976B81-8248-4CA4-A6F0-BFC7AF849AF0}" presName="parentText" presStyleLbl="alignNode1" presStyleIdx="2" presStyleCnt="8">
        <dgm:presLayoutVars>
          <dgm:chMax val="1"/>
          <dgm:bulletEnabled val="1"/>
        </dgm:presLayoutVars>
      </dgm:prSet>
      <dgm:spPr/>
    </dgm:pt>
    <dgm:pt modelId="{DC913C98-EA3D-44F9-97FD-34DB319CBB7E}" type="pres">
      <dgm:prSet presAssocID="{0D976B81-8248-4CA4-A6F0-BFC7AF849AF0}" presName="descendantText" presStyleLbl="alignAcc1" presStyleIdx="2" presStyleCnt="8">
        <dgm:presLayoutVars>
          <dgm:bulletEnabled val="1"/>
        </dgm:presLayoutVars>
      </dgm:prSet>
      <dgm:spPr/>
    </dgm:pt>
    <dgm:pt modelId="{8428597D-AFA7-4F16-8F8B-36870852A9D8}" type="pres">
      <dgm:prSet presAssocID="{F83745FC-B797-4523-BC3E-6FB90D9B2206}" presName="sp" presStyleCnt="0"/>
      <dgm:spPr/>
    </dgm:pt>
    <dgm:pt modelId="{3BCA1DEE-E64D-46F6-9045-AD7F601F80E0}" type="pres">
      <dgm:prSet presAssocID="{60F1FE0A-9FD7-468F-8976-9E4E08D74045}" presName="composite" presStyleCnt="0"/>
      <dgm:spPr/>
    </dgm:pt>
    <dgm:pt modelId="{63A3FCDA-E877-4F39-8951-4DF9ACF2E3C7}" type="pres">
      <dgm:prSet presAssocID="{60F1FE0A-9FD7-468F-8976-9E4E08D74045}" presName="parentText" presStyleLbl="alignNode1" presStyleIdx="3" presStyleCnt="8">
        <dgm:presLayoutVars>
          <dgm:chMax val="1"/>
          <dgm:bulletEnabled val="1"/>
        </dgm:presLayoutVars>
      </dgm:prSet>
      <dgm:spPr/>
    </dgm:pt>
    <dgm:pt modelId="{C597FC0B-DACA-4ED7-AE12-51E7E3E5EEB5}" type="pres">
      <dgm:prSet presAssocID="{60F1FE0A-9FD7-468F-8976-9E4E08D74045}" presName="descendantText" presStyleLbl="alignAcc1" presStyleIdx="3" presStyleCnt="8">
        <dgm:presLayoutVars>
          <dgm:bulletEnabled val="1"/>
        </dgm:presLayoutVars>
      </dgm:prSet>
      <dgm:spPr/>
    </dgm:pt>
    <dgm:pt modelId="{6797C541-55EB-4698-83E0-0873672C3978}" type="pres">
      <dgm:prSet presAssocID="{04F71976-E37F-4F37-A2BF-8C7957FF1BA9}" presName="sp" presStyleCnt="0"/>
      <dgm:spPr/>
    </dgm:pt>
    <dgm:pt modelId="{FDDCD10B-63FC-452C-8B42-53051D4C74F0}" type="pres">
      <dgm:prSet presAssocID="{F0A6BD48-34B1-4744-9372-553CFC36D659}" presName="composite" presStyleCnt="0"/>
      <dgm:spPr/>
    </dgm:pt>
    <dgm:pt modelId="{1749E96C-8F66-41E2-BF5C-6D962BE11BFE}" type="pres">
      <dgm:prSet presAssocID="{F0A6BD48-34B1-4744-9372-553CFC36D659}" presName="parentText" presStyleLbl="alignNode1" presStyleIdx="4" presStyleCnt="8">
        <dgm:presLayoutVars>
          <dgm:chMax val="1"/>
          <dgm:bulletEnabled val="1"/>
        </dgm:presLayoutVars>
      </dgm:prSet>
      <dgm:spPr/>
    </dgm:pt>
    <dgm:pt modelId="{EB08DBF3-99D7-44E6-B954-7E484BB47430}" type="pres">
      <dgm:prSet presAssocID="{F0A6BD48-34B1-4744-9372-553CFC36D659}" presName="descendantText" presStyleLbl="alignAcc1" presStyleIdx="4" presStyleCnt="8">
        <dgm:presLayoutVars>
          <dgm:bulletEnabled val="1"/>
        </dgm:presLayoutVars>
      </dgm:prSet>
      <dgm:spPr/>
    </dgm:pt>
    <dgm:pt modelId="{B269AFA9-FDC4-4EBA-908E-826E2BFD349B}" type="pres">
      <dgm:prSet presAssocID="{33E5992E-40FC-477A-918D-DFB0748DB889}" presName="sp" presStyleCnt="0"/>
      <dgm:spPr/>
    </dgm:pt>
    <dgm:pt modelId="{9506A91E-C1B3-4163-BDE6-0BC862C373BB}" type="pres">
      <dgm:prSet presAssocID="{CB8B327D-F1EA-4995-8F40-68A97892AB4B}" presName="composite" presStyleCnt="0"/>
      <dgm:spPr/>
    </dgm:pt>
    <dgm:pt modelId="{82EADE00-E9F9-4C53-B6BD-DE5825F94A3C}" type="pres">
      <dgm:prSet presAssocID="{CB8B327D-F1EA-4995-8F40-68A97892AB4B}" presName="parentText" presStyleLbl="alignNode1" presStyleIdx="5" presStyleCnt="8">
        <dgm:presLayoutVars>
          <dgm:chMax val="1"/>
          <dgm:bulletEnabled val="1"/>
        </dgm:presLayoutVars>
      </dgm:prSet>
      <dgm:spPr/>
    </dgm:pt>
    <dgm:pt modelId="{27536C7B-6701-4585-80F5-EFC695224A14}" type="pres">
      <dgm:prSet presAssocID="{CB8B327D-F1EA-4995-8F40-68A97892AB4B}" presName="descendantText" presStyleLbl="alignAcc1" presStyleIdx="5" presStyleCnt="8">
        <dgm:presLayoutVars>
          <dgm:bulletEnabled val="1"/>
        </dgm:presLayoutVars>
      </dgm:prSet>
      <dgm:spPr/>
    </dgm:pt>
    <dgm:pt modelId="{018984DB-2708-4FA4-9048-B2ED6E58AD4E}" type="pres">
      <dgm:prSet presAssocID="{9AFE66E3-CE54-44C4-8FD3-693C0B872247}" presName="sp" presStyleCnt="0"/>
      <dgm:spPr/>
    </dgm:pt>
    <dgm:pt modelId="{646F6C2B-360B-4851-9B4C-5B5C8E84D3C0}" type="pres">
      <dgm:prSet presAssocID="{4140C15F-76B8-467B-96C8-3A8C24D9D6B3}" presName="composite" presStyleCnt="0"/>
      <dgm:spPr/>
    </dgm:pt>
    <dgm:pt modelId="{1AA0E5DC-7C2A-44BD-A5BE-ED38AF4E5875}" type="pres">
      <dgm:prSet presAssocID="{4140C15F-76B8-467B-96C8-3A8C24D9D6B3}" presName="parentText" presStyleLbl="alignNode1" presStyleIdx="6" presStyleCnt="8">
        <dgm:presLayoutVars>
          <dgm:chMax val="1"/>
          <dgm:bulletEnabled val="1"/>
        </dgm:presLayoutVars>
      </dgm:prSet>
      <dgm:spPr/>
    </dgm:pt>
    <dgm:pt modelId="{4DA59A57-4CE4-4AF6-94B4-EFF3D2CF9F8E}" type="pres">
      <dgm:prSet presAssocID="{4140C15F-76B8-467B-96C8-3A8C24D9D6B3}" presName="descendantText" presStyleLbl="alignAcc1" presStyleIdx="6" presStyleCnt="8">
        <dgm:presLayoutVars>
          <dgm:bulletEnabled val="1"/>
        </dgm:presLayoutVars>
      </dgm:prSet>
      <dgm:spPr/>
    </dgm:pt>
    <dgm:pt modelId="{5BE08453-24C3-485F-A243-BEC524C77E4C}" type="pres">
      <dgm:prSet presAssocID="{5FC28209-A3C5-4A79-890E-7C24D7307991}" presName="sp" presStyleCnt="0"/>
      <dgm:spPr/>
    </dgm:pt>
    <dgm:pt modelId="{58C17AD0-6A18-4B1A-9478-30D07B5EE1F1}" type="pres">
      <dgm:prSet presAssocID="{819932F4-06B8-43FE-9858-2CE51A8EBF40}" presName="composite" presStyleCnt="0"/>
      <dgm:spPr/>
    </dgm:pt>
    <dgm:pt modelId="{4090F48A-E6DF-4735-973B-3D8F3B3B103B}" type="pres">
      <dgm:prSet presAssocID="{819932F4-06B8-43FE-9858-2CE51A8EBF40}" presName="parentText" presStyleLbl="alignNode1" presStyleIdx="7" presStyleCnt="8">
        <dgm:presLayoutVars>
          <dgm:chMax val="1"/>
          <dgm:bulletEnabled val="1"/>
        </dgm:presLayoutVars>
      </dgm:prSet>
      <dgm:spPr/>
    </dgm:pt>
    <dgm:pt modelId="{1771E54C-1C61-4A2D-90AF-9DE7B0BD9860}" type="pres">
      <dgm:prSet presAssocID="{819932F4-06B8-43FE-9858-2CE51A8EBF40}" presName="descendantText" presStyleLbl="alignAcc1" presStyleIdx="7" presStyleCnt="8">
        <dgm:presLayoutVars>
          <dgm:bulletEnabled val="1"/>
        </dgm:presLayoutVars>
      </dgm:prSet>
      <dgm:spPr/>
    </dgm:pt>
  </dgm:ptLst>
  <dgm:cxnLst>
    <dgm:cxn modelId="{6B6F2201-3BA6-4855-842C-6B2D654265AD}" type="presOf" srcId="{EBC7D97B-DE74-45DC-B6EA-B01990F71C99}" destId="{DC913C98-EA3D-44F9-97FD-34DB319CBB7E}" srcOrd="0" destOrd="1" presId="urn:microsoft.com/office/officeart/2005/8/layout/chevron2"/>
    <dgm:cxn modelId="{294F9301-AA93-4BE0-8272-367868A6764B}" srcId="{4140C15F-76B8-467B-96C8-3A8C24D9D6B3}" destId="{0C7F0868-A499-4324-9EFE-197A18E2C6D8}" srcOrd="1" destOrd="0" parTransId="{5EF95380-79A3-4497-9DA8-F90393882075}" sibTransId="{7B1900EA-6A6E-425D-908B-E27FB39BBB80}"/>
    <dgm:cxn modelId="{47AA391B-0C65-44C1-9A00-46B27B47B009}" type="presOf" srcId="{A1603A20-13FB-4A07-981F-60735D24ABED}" destId="{D98F0C91-C1FA-40DA-B6FB-D6B9EBB79BD8}" srcOrd="0" destOrd="0" presId="urn:microsoft.com/office/officeart/2005/8/layout/chevron2"/>
    <dgm:cxn modelId="{E9A30A23-8485-4E50-903A-E0D5B1E0FC87}" type="presOf" srcId="{0C7F0868-A499-4324-9EFE-197A18E2C6D8}" destId="{4DA59A57-4CE4-4AF6-94B4-EFF3D2CF9F8E}" srcOrd="0" destOrd="1" presId="urn:microsoft.com/office/officeart/2005/8/layout/chevron2"/>
    <dgm:cxn modelId="{D03E1823-39E2-4F1F-B684-C6288456D643}" srcId="{995D7975-07EA-4EAD-8897-3687CCEF5AD9}" destId="{A1603A20-13FB-4A07-981F-60735D24ABED}" srcOrd="0" destOrd="0" parTransId="{B0685D8C-498B-4258-B819-2495C07D978B}" sibTransId="{B46D8B48-4CC1-4A8A-8A36-EAFE06D1A85D}"/>
    <dgm:cxn modelId="{0C6FF332-3408-4CCA-BA51-DC2D1FDB2F30}" srcId="{60F1FE0A-9FD7-468F-8976-9E4E08D74045}" destId="{6C93D8A5-DCA2-47EB-924D-192F7C4C277B}" srcOrd="1" destOrd="0" parTransId="{2EB921F8-5DBB-4647-B31F-87EE3ECC2D18}" sibTransId="{C8D0EBBF-D2B3-4080-AFD8-D55E51D21D0A}"/>
    <dgm:cxn modelId="{BEE2C733-9C17-4950-98F1-0F7525DB628A}" srcId="{CB8B327D-F1EA-4995-8F40-68A97892AB4B}" destId="{03CD0BEF-138F-401D-B7B6-0EFFD9683F18}" srcOrd="0" destOrd="0" parTransId="{12391345-BA5F-4B87-92CB-BE8F4190F57C}" sibTransId="{EBB38833-95A1-4A1C-8F17-67E5E981FE54}"/>
    <dgm:cxn modelId="{C452DE39-FF48-4C8C-A175-4A847B1FC97F}" type="presOf" srcId="{9DF35EAA-78CD-42A7-87A1-CF284379C504}" destId="{046FE627-26CF-44DD-A012-76519B0F5218}" srcOrd="0" destOrd="0" presId="urn:microsoft.com/office/officeart/2005/8/layout/chevron2"/>
    <dgm:cxn modelId="{A6A12D3E-61EA-4FFA-8B1C-8081E5EF5F3F}" type="presOf" srcId="{28D289A8-6BAE-487E-84F3-BD5B0A22CEF4}" destId="{4DA59A57-4CE4-4AF6-94B4-EFF3D2CF9F8E}" srcOrd="0" destOrd="0" presId="urn:microsoft.com/office/officeart/2005/8/layout/chevron2"/>
    <dgm:cxn modelId="{80AEF55C-4E9B-4C45-908C-960FE0272A41}" type="presOf" srcId="{6C93D8A5-DCA2-47EB-924D-192F7C4C277B}" destId="{C597FC0B-DACA-4ED7-AE12-51E7E3E5EEB5}" srcOrd="0" destOrd="1" presId="urn:microsoft.com/office/officeart/2005/8/layout/chevron2"/>
    <dgm:cxn modelId="{94AED75F-E3B6-4B32-9CDF-26888ECC3154}" type="presOf" srcId="{3D16D3EC-C6B9-4E00-B604-5C8F98EEAC0C}" destId="{DC913C98-EA3D-44F9-97FD-34DB319CBB7E}" srcOrd="0" destOrd="0" presId="urn:microsoft.com/office/officeart/2005/8/layout/chevron2"/>
    <dgm:cxn modelId="{3A1E3C61-6DDD-4112-9FEF-7ADABF5DDF6D}" srcId="{0D976B81-8248-4CA4-A6F0-BFC7AF849AF0}" destId="{3D16D3EC-C6B9-4E00-B604-5C8F98EEAC0C}" srcOrd="0" destOrd="0" parTransId="{1FCA6CC3-FD3C-4102-A748-9F5579F91D0D}" sibTransId="{E7EA5FA2-1E10-41D7-9B9F-CB15316F3971}"/>
    <dgm:cxn modelId="{8409F562-730E-4F74-AF72-BFE2521D7F81}" type="presOf" srcId="{F0A6BD48-34B1-4744-9372-553CFC36D659}" destId="{1749E96C-8F66-41E2-BF5C-6D962BE11BFE}" srcOrd="0" destOrd="0" presId="urn:microsoft.com/office/officeart/2005/8/layout/chevron2"/>
    <dgm:cxn modelId="{C8170B63-2F4E-438B-BE5A-9D5D467970BB}" srcId="{819932F4-06B8-43FE-9858-2CE51A8EBF40}" destId="{D9B14648-B8AA-4712-BFAC-DFB06EE39240}" srcOrd="1" destOrd="0" parTransId="{CEB36003-3F6D-4776-BA6B-D6BC4C15F0F3}" sibTransId="{76A134BA-1E73-488F-A10E-12429959AE18}"/>
    <dgm:cxn modelId="{04199A43-FF42-49BB-8511-ACBBE1BE5EF8}" type="presOf" srcId="{6F793227-981D-4A88-8F22-5DF7C35CB31A}" destId="{C43F05E6-5055-45EF-853D-FCE6795B4912}" srcOrd="0" destOrd="0" presId="urn:microsoft.com/office/officeart/2005/8/layout/chevron2"/>
    <dgm:cxn modelId="{3A898265-634B-4E5C-A061-29C3D79CA663}" type="presOf" srcId="{03CD0BEF-138F-401D-B7B6-0EFFD9683F18}" destId="{27536C7B-6701-4585-80F5-EFC695224A14}" srcOrd="0" destOrd="0" presId="urn:microsoft.com/office/officeart/2005/8/layout/chevron2"/>
    <dgm:cxn modelId="{D6359547-CC6C-48A2-B2D5-58BF27746DB1}" srcId="{995D7975-07EA-4EAD-8897-3687CCEF5AD9}" destId="{819932F4-06B8-43FE-9858-2CE51A8EBF40}" srcOrd="7" destOrd="0" parTransId="{D127D09D-E7A5-4DC8-BE7A-CB5EA33B1AC1}" sibTransId="{2B39F783-23D0-4606-ACD7-7309D2BE1EF0}"/>
    <dgm:cxn modelId="{C27A2F68-DFD8-4556-80B8-67FC1DAC9CAB}" srcId="{60F1FE0A-9FD7-468F-8976-9E4E08D74045}" destId="{6235AC2E-3A5D-457E-96D8-B33BB189C391}" srcOrd="0" destOrd="0" parTransId="{6B734B5E-9ED8-4195-A41F-85B487ADE168}" sibTransId="{A7A1FE46-2376-4B0D-A0F0-EDF2957A45CB}"/>
    <dgm:cxn modelId="{907BCA6A-5B08-4C4A-B4E4-0D56A75C5BDE}" type="presOf" srcId="{6EC1AD1E-0A0E-4EC1-B419-8EADC429E1E6}" destId="{DD0618BC-45E0-40FE-8288-2439133CE823}" srcOrd="0" destOrd="0" presId="urn:microsoft.com/office/officeart/2005/8/layout/chevron2"/>
    <dgm:cxn modelId="{B5ED836B-1A58-4D74-9002-52A864D98529}" type="presOf" srcId="{315EE3D9-4817-44D4-B4A5-3EC3AEB3D1FD}" destId="{046FE627-26CF-44DD-A012-76519B0F5218}" srcOrd="0" destOrd="1" presId="urn:microsoft.com/office/officeart/2005/8/layout/chevron2"/>
    <dgm:cxn modelId="{06B3446C-24E5-41CE-9837-CB59D55D117C}" type="presOf" srcId="{CB8B327D-F1EA-4995-8F40-68A97892AB4B}" destId="{82EADE00-E9F9-4C53-B6BD-DE5825F94A3C}" srcOrd="0" destOrd="0" presId="urn:microsoft.com/office/officeart/2005/8/layout/chevron2"/>
    <dgm:cxn modelId="{E32D4E4C-17BF-4FE2-AD21-901AC6100736}" srcId="{0D976B81-8248-4CA4-A6F0-BFC7AF849AF0}" destId="{EBC7D97B-DE74-45DC-B6EA-B01990F71C99}" srcOrd="1" destOrd="0" parTransId="{BCA2E7A1-4CE9-47C4-9327-A7E953A29B8E}" sibTransId="{C2E395F4-8A33-4258-A667-73C4A7EDFDAC}"/>
    <dgm:cxn modelId="{25B4166F-CAC4-458E-8435-F9B8184296C6}" type="presOf" srcId="{0D976B81-8248-4CA4-A6F0-BFC7AF849AF0}" destId="{2C36AEA5-FEB3-419F-BFE4-CFF112B33217}" srcOrd="0" destOrd="0" presId="urn:microsoft.com/office/officeart/2005/8/layout/chevron2"/>
    <dgm:cxn modelId="{1A5D9D4F-FAD5-4A3D-9656-66B612739CCB}" srcId="{F0A6BD48-34B1-4744-9372-553CFC36D659}" destId="{07A89E5B-300E-4548-BCFE-D64E0692736A}" srcOrd="1" destOrd="0" parTransId="{D8385711-82C0-4EE6-97FC-D0B27CAAE503}" sibTransId="{765F794A-FCB7-4734-A8D9-2A867B7227DE}"/>
    <dgm:cxn modelId="{FAAC3750-548C-4F45-8A7F-87E126847EBC}" type="presOf" srcId="{60F1FE0A-9FD7-468F-8976-9E4E08D74045}" destId="{63A3FCDA-E877-4F39-8951-4DF9ACF2E3C7}" srcOrd="0" destOrd="0" presId="urn:microsoft.com/office/officeart/2005/8/layout/chevron2"/>
    <dgm:cxn modelId="{16FD3E50-E7B3-49EC-B096-3296D2D1747E}" srcId="{F0A6BD48-34B1-4744-9372-553CFC36D659}" destId="{281EBE2A-B874-4FA8-AA7E-00E90E84D73C}" srcOrd="0" destOrd="0" parTransId="{4390724B-5C3A-4A71-BA77-3F7C1949E9E5}" sibTransId="{9CD44BF4-68B9-49E9-A1BE-774A95389204}"/>
    <dgm:cxn modelId="{FB6E0076-B1B9-403C-A545-98A3D439E74E}" type="presOf" srcId="{6235AC2E-3A5D-457E-96D8-B33BB189C391}" destId="{C597FC0B-DACA-4ED7-AE12-51E7E3E5EEB5}" srcOrd="0" destOrd="0" presId="urn:microsoft.com/office/officeart/2005/8/layout/chevron2"/>
    <dgm:cxn modelId="{71632058-AF68-4A06-A108-7E282687D8C5}" type="presOf" srcId="{995D7975-07EA-4EAD-8897-3687CCEF5AD9}" destId="{ED020B50-8EE6-42C2-B6E9-5B073C988859}" srcOrd="0" destOrd="0" presId="urn:microsoft.com/office/officeart/2005/8/layout/chevron2"/>
    <dgm:cxn modelId="{08188E58-0352-48DE-B2C2-B72DA856CA5B}" type="presOf" srcId="{2D866F42-9E63-46CC-8C83-490AD211AA45}" destId="{C43F05E6-5055-45EF-853D-FCE6795B4912}" srcOrd="0" destOrd="1" presId="urn:microsoft.com/office/officeart/2005/8/layout/chevron2"/>
    <dgm:cxn modelId="{903B6F7A-85A7-47AF-83D4-9FFE761449CA}" srcId="{6EC1AD1E-0A0E-4EC1-B419-8EADC429E1E6}" destId="{9DF35EAA-78CD-42A7-87A1-CF284379C504}" srcOrd="0" destOrd="0" parTransId="{5B58B75A-2D28-4BDB-9BDF-B1C6FCBFDF5C}" sibTransId="{D6778ACF-8998-46D7-B1E4-311E93C3A096}"/>
    <dgm:cxn modelId="{439C0985-53B4-4A07-9D4A-B5D0FC8CD007}" srcId="{4140C15F-76B8-467B-96C8-3A8C24D9D6B3}" destId="{28D289A8-6BAE-487E-84F3-BD5B0A22CEF4}" srcOrd="0" destOrd="0" parTransId="{17F10E85-3D02-4E63-9BC4-6A0854A0706A}" sibTransId="{6F07688F-A562-4626-B816-10BB5DA99CCF}"/>
    <dgm:cxn modelId="{63A23288-0C51-409F-8B28-098A8E8DFEA2}" type="presOf" srcId="{07A89E5B-300E-4548-BCFE-D64E0692736A}" destId="{EB08DBF3-99D7-44E6-B954-7E484BB47430}" srcOrd="0" destOrd="1" presId="urn:microsoft.com/office/officeart/2005/8/layout/chevron2"/>
    <dgm:cxn modelId="{E79BFB9C-A51F-4725-8491-D9D70E7E527B}" srcId="{995D7975-07EA-4EAD-8897-3687CCEF5AD9}" destId="{4140C15F-76B8-467B-96C8-3A8C24D9D6B3}" srcOrd="6" destOrd="0" parTransId="{9A36ECB4-18C6-47BC-8E4A-982C3F74026D}" sibTransId="{5FC28209-A3C5-4A79-890E-7C24D7307991}"/>
    <dgm:cxn modelId="{F99B74A4-EE5E-4ABB-B125-6DD39A69B00A}" type="presOf" srcId="{D9B14648-B8AA-4712-BFAC-DFB06EE39240}" destId="{1771E54C-1C61-4A2D-90AF-9DE7B0BD9860}" srcOrd="0" destOrd="1" presId="urn:microsoft.com/office/officeart/2005/8/layout/chevron2"/>
    <dgm:cxn modelId="{EE2CA1AE-E9B7-4E31-ADEF-8CD1FE500753}" srcId="{6EC1AD1E-0A0E-4EC1-B419-8EADC429E1E6}" destId="{315EE3D9-4817-44D4-B4A5-3EC3AEB3D1FD}" srcOrd="1" destOrd="0" parTransId="{585AA404-616A-45FB-9BA7-C8A55BA6E6AB}" sibTransId="{0C01D89D-9062-46E3-91E6-67A6C1E6072B}"/>
    <dgm:cxn modelId="{F275DBB1-1DC0-4C97-8BA3-ECC353202D48}" srcId="{995D7975-07EA-4EAD-8897-3687CCEF5AD9}" destId="{F0A6BD48-34B1-4744-9372-553CFC36D659}" srcOrd="4" destOrd="0" parTransId="{656ED0F2-2FE4-4A59-90CE-3F8C17B11FFB}" sibTransId="{33E5992E-40FC-477A-918D-DFB0748DB889}"/>
    <dgm:cxn modelId="{3A5A10B3-346A-4BE5-839B-A7AE265329F2}" srcId="{995D7975-07EA-4EAD-8897-3687CCEF5AD9}" destId="{0D976B81-8248-4CA4-A6F0-BFC7AF849AF0}" srcOrd="2" destOrd="0" parTransId="{BD371EF2-C8BD-4580-AA4C-99FEF7CD522E}" sibTransId="{F83745FC-B797-4523-BC3E-6FB90D9B2206}"/>
    <dgm:cxn modelId="{7F418DBA-26A9-4AD0-B111-2D36EFC06796}" type="presOf" srcId="{38254A14-3BBF-4079-8E9B-5029BCC74F9C}" destId="{1771E54C-1C61-4A2D-90AF-9DE7B0BD9860}" srcOrd="0" destOrd="0" presId="urn:microsoft.com/office/officeart/2005/8/layout/chevron2"/>
    <dgm:cxn modelId="{B630BEBE-A013-4B99-9753-A5158F5E052B}" srcId="{995D7975-07EA-4EAD-8897-3687CCEF5AD9}" destId="{60F1FE0A-9FD7-468F-8976-9E4E08D74045}" srcOrd="3" destOrd="0" parTransId="{73584352-ED1D-46D2-9D0A-FBB1C8E695AA}" sibTransId="{04F71976-E37F-4F37-A2BF-8C7957FF1BA9}"/>
    <dgm:cxn modelId="{3739A6C4-B893-465C-B04E-6AE1C35098E3}" srcId="{A1603A20-13FB-4A07-981F-60735D24ABED}" destId="{2D866F42-9E63-46CC-8C83-490AD211AA45}" srcOrd="1" destOrd="0" parTransId="{49040C4D-11B2-4DED-BDB0-ADA1EDE1973B}" sibTransId="{A65CB696-5F61-43B5-8F0E-66A2AD994F18}"/>
    <dgm:cxn modelId="{7672D3C5-EFE4-46E2-8437-9A3B256106C9}" srcId="{995D7975-07EA-4EAD-8897-3687CCEF5AD9}" destId="{6EC1AD1E-0A0E-4EC1-B419-8EADC429E1E6}" srcOrd="1" destOrd="0" parTransId="{6F4FEE4A-E083-4E7F-A853-8F7515D86731}" sibTransId="{F43AF0DA-3248-421A-A910-834B0AFFBE69}"/>
    <dgm:cxn modelId="{5FED22CB-2242-4701-BF50-6E0FA8FCA457}" srcId="{819932F4-06B8-43FE-9858-2CE51A8EBF40}" destId="{38254A14-3BBF-4079-8E9B-5029BCC74F9C}" srcOrd="0" destOrd="0" parTransId="{0B95340A-87E3-4FF5-A1CF-7E1702A5DB3A}" sibTransId="{388C9D43-31A5-4835-92C1-BCB13B1B4B47}"/>
    <dgm:cxn modelId="{0C08A9CF-46C5-4A31-8B83-60F8D814BCC8}" type="presOf" srcId="{819932F4-06B8-43FE-9858-2CE51A8EBF40}" destId="{4090F48A-E6DF-4735-973B-3D8F3B3B103B}" srcOrd="0" destOrd="0" presId="urn:microsoft.com/office/officeart/2005/8/layout/chevron2"/>
    <dgm:cxn modelId="{447CA8E8-CD88-41E7-B4AE-D70D99E08B0F}" type="presOf" srcId="{281EBE2A-B874-4FA8-AA7E-00E90E84D73C}" destId="{EB08DBF3-99D7-44E6-B954-7E484BB47430}" srcOrd="0" destOrd="0" presId="urn:microsoft.com/office/officeart/2005/8/layout/chevron2"/>
    <dgm:cxn modelId="{7A75F7EB-E8EA-42C9-8AFC-357E9841DEFF}" type="presOf" srcId="{92E4ECF6-C1B3-4B8C-8C6E-F8832EAB1651}" destId="{27536C7B-6701-4585-80F5-EFC695224A14}" srcOrd="0" destOrd="1" presId="urn:microsoft.com/office/officeart/2005/8/layout/chevron2"/>
    <dgm:cxn modelId="{E3FCE2EE-E82D-4359-B21E-7A9A1EC5A112}" srcId="{CB8B327D-F1EA-4995-8F40-68A97892AB4B}" destId="{92E4ECF6-C1B3-4B8C-8C6E-F8832EAB1651}" srcOrd="1" destOrd="0" parTransId="{74158040-47D2-4B5A-9A58-294061A919DC}" sibTransId="{BFD82EE0-10C4-4CE4-A45F-C7A8DC60B818}"/>
    <dgm:cxn modelId="{3738AEF9-EDFE-4B96-83BB-F8AECC8B7F1A}" type="presOf" srcId="{4140C15F-76B8-467B-96C8-3A8C24D9D6B3}" destId="{1AA0E5DC-7C2A-44BD-A5BE-ED38AF4E5875}" srcOrd="0" destOrd="0" presId="urn:microsoft.com/office/officeart/2005/8/layout/chevron2"/>
    <dgm:cxn modelId="{C0B254FA-93FB-4D9A-AEDC-ABD6E08769F0}" srcId="{A1603A20-13FB-4A07-981F-60735D24ABED}" destId="{6F793227-981D-4A88-8F22-5DF7C35CB31A}" srcOrd="0" destOrd="0" parTransId="{90A534D2-6707-4197-8368-73B4D65167AE}" sibTransId="{AC74BA42-92E2-415B-8464-B9BCB7643AB0}"/>
    <dgm:cxn modelId="{2C89F5FA-D709-4DB0-96FF-34A183A71EE6}" srcId="{995D7975-07EA-4EAD-8897-3687CCEF5AD9}" destId="{CB8B327D-F1EA-4995-8F40-68A97892AB4B}" srcOrd="5" destOrd="0" parTransId="{9716B553-5E6C-455E-9F05-620DE5952A19}" sibTransId="{9AFE66E3-CE54-44C4-8FD3-693C0B872247}"/>
    <dgm:cxn modelId="{19712AB3-FB2A-4383-998C-8EFFC0AAF342}" type="presParOf" srcId="{ED020B50-8EE6-42C2-B6E9-5B073C988859}" destId="{DA5D6A5E-6482-4220-9E84-6F05DEF856B6}" srcOrd="0" destOrd="0" presId="urn:microsoft.com/office/officeart/2005/8/layout/chevron2"/>
    <dgm:cxn modelId="{2ACD6CA9-F535-4068-AFD0-33DDF089F27F}" type="presParOf" srcId="{DA5D6A5E-6482-4220-9E84-6F05DEF856B6}" destId="{D98F0C91-C1FA-40DA-B6FB-D6B9EBB79BD8}" srcOrd="0" destOrd="0" presId="urn:microsoft.com/office/officeart/2005/8/layout/chevron2"/>
    <dgm:cxn modelId="{B51CF1E2-98CB-4CD1-9A8C-D2B92A2403B1}" type="presParOf" srcId="{DA5D6A5E-6482-4220-9E84-6F05DEF856B6}" destId="{C43F05E6-5055-45EF-853D-FCE6795B4912}" srcOrd="1" destOrd="0" presId="urn:microsoft.com/office/officeart/2005/8/layout/chevron2"/>
    <dgm:cxn modelId="{DF3CE14D-048E-4360-ACF4-0CDC63BDD010}" type="presParOf" srcId="{ED020B50-8EE6-42C2-B6E9-5B073C988859}" destId="{36B44AAD-4583-40E6-8B29-C003F85CD43C}" srcOrd="1" destOrd="0" presId="urn:microsoft.com/office/officeart/2005/8/layout/chevron2"/>
    <dgm:cxn modelId="{1DDAB589-39F3-445A-8213-1AFF3115ACD9}" type="presParOf" srcId="{ED020B50-8EE6-42C2-B6E9-5B073C988859}" destId="{34960477-3280-4F97-9664-FC0B9E273FBC}" srcOrd="2" destOrd="0" presId="urn:microsoft.com/office/officeart/2005/8/layout/chevron2"/>
    <dgm:cxn modelId="{A046206A-D6A4-49F8-8AC0-062317940547}" type="presParOf" srcId="{34960477-3280-4F97-9664-FC0B9E273FBC}" destId="{DD0618BC-45E0-40FE-8288-2439133CE823}" srcOrd="0" destOrd="0" presId="urn:microsoft.com/office/officeart/2005/8/layout/chevron2"/>
    <dgm:cxn modelId="{DF2F75C3-1020-4B01-839F-04A22CCE2DE7}" type="presParOf" srcId="{34960477-3280-4F97-9664-FC0B9E273FBC}" destId="{046FE627-26CF-44DD-A012-76519B0F5218}" srcOrd="1" destOrd="0" presId="urn:microsoft.com/office/officeart/2005/8/layout/chevron2"/>
    <dgm:cxn modelId="{F2E59A9D-D946-47AB-887C-AA6A97D9B5EE}" type="presParOf" srcId="{ED020B50-8EE6-42C2-B6E9-5B073C988859}" destId="{8CCFDEA5-5620-470D-9152-09612667C7B3}" srcOrd="3" destOrd="0" presId="urn:microsoft.com/office/officeart/2005/8/layout/chevron2"/>
    <dgm:cxn modelId="{5E0E014E-B317-46D9-A4BB-544A8FDA0765}" type="presParOf" srcId="{ED020B50-8EE6-42C2-B6E9-5B073C988859}" destId="{0D133DB1-D492-4E34-A030-6D469C41D85F}" srcOrd="4" destOrd="0" presId="urn:microsoft.com/office/officeart/2005/8/layout/chevron2"/>
    <dgm:cxn modelId="{E8529C3C-0E79-4E1D-8673-A3AB39CFDA9E}" type="presParOf" srcId="{0D133DB1-D492-4E34-A030-6D469C41D85F}" destId="{2C36AEA5-FEB3-419F-BFE4-CFF112B33217}" srcOrd="0" destOrd="0" presId="urn:microsoft.com/office/officeart/2005/8/layout/chevron2"/>
    <dgm:cxn modelId="{55C950C5-56A5-4E7D-8E4D-44B3CC1AD0E6}" type="presParOf" srcId="{0D133DB1-D492-4E34-A030-6D469C41D85F}" destId="{DC913C98-EA3D-44F9-97FD-34DB319CBB7E}" srcOrd="1" destOrd="0" presId="urn:microsoft.com/office/officeart/2005/8/layout/chevron2"/>
    <dgm:cxn modelId="{3744917F-EFFB-4558-854C-2C6664E9FAB3}" type="presParOf" srcId="{ED020B50-8EE6-42C2-B6E9-5B073C988859}" destId="{8428597D-AFA7-4F16-8F8B-36870852A9D8}" srcOrd="5" destOrd="0" presId="urn:microsoft.com/office/officeart/2005/8/layout/chevron2"/>
    <dgm:cxn modelId="{43DE914B-C818-4002-A233-82BEB67611B1}" type="presParOf" srcId="{ED020B50-8EE6-42C2-B6E9-5B073C988859}" destId="{3BCA1DEE-E64D-46F6-9045-AD7F601F80E0}" srcOrd="6" destOrd="0" presId="urn:microsoft.com/office/officeart/2005/8/layout/chevron2"/>
    <dgm:cxn modelId="{D4F709DB-4ECE-4740-AAAC-322BEE7E345F}" type="presParOf" srcId="{3BCA1DEE-E64D-46F6-9045-AD7F601F80E0}" destId="{63A3FCDA-E877-4F39-8951-4DF9ACF2E3C7}" srcOrd="0" destOrd="0" presId="urn:microsoft.com/office/officeart/2005/8/layout/chevron2"/>
    <dgm:cxn modelId="{3D660656-A907-467B-A7EC-F02EBDE7126A}" type="presParOf" srcId="{3BCA1DEE-E64D-46F6-9045-AD7F601F80E0}" destId="{C597FC0B-DACA-4ED7-AE12-51E7E3E5EEB5}" srcOrd="1" destOrd="0" presId="urn:microsoft.com/office/officeart/2005/8/layout/chevron2"/>
    <dgm:cxn modelId="{8BD26B98-2A14-46EB-AE98-D41984745C11}" type="presParOf" srcId="{ED020B50-8EE6-42C2-B6E9-5B073C988859}" destId="{6797C541-55EB-4698-83E0-0873672C3978}" srcOrd="7" destOrd="0" presId="urn:microsoft.com/office/officeart/2005/8/layout/chevron2"/>
    <dgm:cxn modelId="{113D4EE8-5DD0-44DC-93D0-306B481FAC55}" type="presParOf" srcId="{ED020B50-8EE6-42C2-B6E9-5B073C988859}" destId="{FDDCD10B-63FC-452C-8B42-53051D4C74F0}" srcOrd="8" destOrd="0" presId="urn:microsoft.com/office/officeart/2005/8/layout/chevron2"/>
    <dgm:cxn modelId="{8A505C51-B7A6-42C0-8177-0048248519EB}" type="presParOf" srcId="{FDDCD10B-63FC-452C-8B42-53051D4C74F0}" destId="{1749E96C-8F66-41E2-BF5C-6D962BE11BFE}" srcOrd="0" destOrd="0" presId="urn:microsoft.com/office/officeart/2005/8/layout/chevron2"/>
    <dgm:cxn modelId="{B5E45455-0811-4C8F-8388-373C6A2FBCF2}" type="presParOf" srcId="{FDDCD10B-63FC-452C-8B42-53051D4C74F0}" destId="{EB08DBF3-99D7-44E6-B954-7E484BB47430}" srcOrd="1" destOrd="0" presId="urn:microsoft.com/office/officeart/2005/8/layout/chevron2"/>
    <dgm:cxn modelId="{6D3A5DD7-7852-4467-8051-BE10AE962121}" type="presParOf" srcId="{ED020B50-8EE6-42C2-B6E9-5B073C988859}" destId="{B269AFA9-FDC4-4EBA-908E-826E2BFD349B}" srcOrd="9" destOrd="0" presId="urn:microsoft.com/office/officeart/2005/8/layout/chevron2"/>
    <dgm:cxn modelId="{6DFAE1E0-679D-4373-80F3-C8FD6F10B705}" type="presParOf" srcId="{ED020B50-8EE6-42C2-B6E9-5B073C988859}" destId="{9506A91E-C1B3-4163-BDE6-0BC862C373BB}" srcOrd="10" destOrd="0" presId="urn:microsoft.com/office/officeart/2005/8/layout/chevron2"/>
    <dgm:cxn modelId="{7321450A-306B-4E2E-9C8A-12940AF91C95}" type="presParOf" srcId="{9506A91E-C1B3-4163-BDE6-0BC862C373BB}" destId="{82EADE00-E9F9-4C53-B6BD-DE5825F94A3C}" srcOrd="0" destOrd="0" presId="urn:microsoft.com/office/officeart/2005/8/layout/chevron2"/>
    <dgm:cxn modelId="{89C9F698-CE4D-4231-9657-F6988C75E755}" type="presParOf" srcId="{9506A91E-C1B3-4163-BDE6-0BC862C373BB}" destId="{27536C7B-6701-4585-80F5-EFC695224A14}" srcOrd="1" destOrd="0" presId="urn:microsoft.com/office/officeart/2005/8/layout/chevron2"/>
    <dgm:cxn modelId="{4DD5E295-1CCB-4B42-B539-04C9E8712C75}" type="presParOf" srcId="{ED020B50-8EE6-42C2-B6E9-5B073C988859}" destId="{018984DB-2708-4FA4-9048-B2ED6E58AD4E}" srcOrd="11" destOrd="0" presId="urn:microsoft.com/office/officeart/2005/8/layout/chevron2"/>
    <dgm:cxn modelId="{2F974131-1BE4-4144-9A92-64544DC21A00}" type="presParOf" srcId="{ED020B50-8EE6-42C2-B6E9-5B073C988859}" destId="{646F6C2B-360B-4851-9B4C-5B5C8E84D3C0}" srcOrd="12" destOrd="0" presId="urn:microsoft.com/office/officeart/2005/8/layout/chevron2"/>
    <dgm:cxn modelId="{D192B1E3-56A7-4610-9FC6-0322D238D099}" type="presParOf" srcId="{646F6C2B-360B-4851-9B4C-5B5C8E84D3C0}" destId="{1AA0E5DC-7C2A-44BD-A5BE-ED38AF4E5875}" srcOrd="0" destOrd="0" presId="urn:microsoft.com/office/officeart/2005/8/layout/chevron2"/>
    <dgm:cxn modelId="{29978ED8-E062-4EEC-BADA-88E000C096A8}" type="presParOf" srcId="{646F6C2B-360B-4851-9B4C-5B5C8E84D3C0}" destId="{4DA59A57-4CE4-4AF6-94B4-EFF3D2CF9F8E}" srcOrd="1" destOrd="0" presId="urn:microsoft.com/office/officeart/2005/8/layout/chevron2"/>
    <dgm:cxn modelId="{C841E830-8880-4F51-BA8D-C5942B28FBDA}" type="presParOf" srcId="{ED020B50-8EE6-42C2-B6E9-5B073C988859}" destId="{5BE08453-24C3-485F-A243-BEC524C77E4C}" srcOrd="13" destOrd="0" presId="urn:microsoft.com/office/officeart/2005/8/layout/chevron2"/>
    <dgm:cxn modelId="{27E125A6-1288-4D7D-A731-38DBF3DBB98D}" type="presParOf" srcId="{ED020B50-8EE6-42C2-B6E9-5B073C988859}" destId="{58C17AD0-6A18-4B1A-9478-30D07B5EE1F1}" srcOrd="14" destOrd="0" presId="urn:microsoft.com/office/officeart/2005/8/layout/chevron2"/>
    <dgm:cxn modelId="{29960033-5033-4563-8656-B683859A6D3F}" type="presParOf" srcId="{58C17AD0-6A18-4B1A-9478-30D07B5EE1F1}" destId="{4090F48A-E6DF-4735-973B-3D8F3B3B103B}" srcOrd="0" destOrd="0" presId="urn:microsoft.com/office/officeart/2005/8/layout/chevron2"/>
    <dgm:cxn modelId="{312CF669-E083-4A03-95AA-C7D2322FD23C}" type="presParOf" srcId="{58C17AD0-6A18-4B1A-9478-30D07B5EE1F1}" destId="{1771E54C-1C61-4A2D-90AF-9DE7B0BD986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5D7975-07EA-4EAD-8897-3687CCEF5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6EC1AD1E-0A0E-4EC1-B419-8EADC429E1E6}">
      <dgm:prSet phldrT="[Text]" custT="1"/>
      <dgm:spPr/>
      <dgm:t>
        <a:bodyPr/>
        <a:lstStyle/>
        <a:p>
          <a:r>
            <a:rPr lang="en-US" sz="1100" b="1" dirty="0" err="1">
              <a:solidFill>
                <a:schemeClr val="tx1"/>
              </a:solidFill>
            </a:rPr>
            <a:t>Handymax</a:t>
          </a:r>
          <a:endParaRPr lang="pt-BR" sz="1100" b="1" dirty="0">
            <a:solidFill>
              <a:schemeClr val="tx1"/>
            </a:solidFill>
          </a:endParaRPr>
        </a:p>
      </dgm:t>
    </dgm:pt>
    <dgm:pt modelId="{6F4FEE4A-E083-4E7F-A853-8F7515D86731}" type="parTrans" cxnId="{7672D3C5-EFE4-46E2-8437-9A3B256106C9}">
      <dgm:prSet/>
      <dgm:spPr/>
      <dgm:t>
        <a:bodyPr/>
        <a:lstStyle/>
        <a:p>
          <a:endParaRPr lang="pt-BR" sz="4000"/>
        </a:p>
      </dgm:t>
    </dgm:pt>
    <dgm:pt modelId="{F43AF0DA-3248-421A-A910-834B0AFFBE69}" type="sibTrans" cxnId="{7672D3C5-EFE4-46E2-8437-9A3B256106C9}">
      <dgm:prSet/>
      <dgm:spPr/>
      <dgm:t>
        <a:bodyPr/>
        <a:lstStyle/>
        <a:p>
          <a:endParaRPr lang="pt-BR" sz="4000"/>
        </a:p>
      </dgm:t>
    </dgm:pt>
    <dgm:pt modelId="{9DF35EAA-78CD-42A7-87A1-CF284379C504}">
      <dgm:prSet phldrT="[Text]" custT="1"/>
      <dgm:spPr/>
      <dgm:t>
        <a:bodyPr/>
        <a:lstStyle/>
        <a:p>
          <a:r>
            <a:rPr lang="en-US" sz="1400" dirty="0"/>
            <a:t>15.000 &lt; DWT &lt; 50.000</a:t>
          </a:r>
          <a:endParaRPr lang="pt-BR" sz="1400" dirty="0"/>
        </a:p>
      </dgm:t>
    </dgm:pt>
    <dgm:pt modelId="{5B58B75A-2D28-4BDB-9BDF-B1C6FCBFDF5C}" type="parTrans" cxnId="{903B6F7A-85A7-47AF-83D4-9FFE761449CA}">
      <dgm:prSet/>
      <dgm:spPr/>
      <dgm:t>
        <a:bodyPr/>
        <a:lstStyle/>
        <a:p>
          <a:endParaRPr lang="pt-BR" sz="4000"/>
        </a:p>
      </dgm:t>
    </dgm:pt>
    <dgm:pt modelId="{D6778ACF-8998-46D7-B1E4-311E93C3A096}" type="sibTrans" cxnId="{903B6F7A-85A7-47AF-83D4-9FFE761449CA}">
      <dgm:prSet/>
      <dgm:spPr/>
      <dgm:t>
        <a:bodyPr/>
        <a:lstStyle/>
        <a:p>
          <a:endParaRPr lang="pt-BR" sz="4000"/>
        </a:p>
      </dgm:t>
    </dgm:pt>
    <dgm:pt modelId="{0D976B81-8248-4CA4-A6F0-BFC7AF849AF0}">
      <dgm:prSet phldrT="[Text]" custT="1"/>
      <dgm:spPr/>
      <dgm:t>
        <a:bodyPr/>
        <a:lstStyle/>
        <a:p>
          <a:r>
            <a:rPr lang="en-US" sz="1100" b="1" dirty="0" err="1">
              <a:solidFill>
                <a:schemeClr val="tx1"/>
              </a:solidFill>
            </a:rPr>
            <a:t>Panamax</a:t>
          </a:r>
          <a:endParaRPr lang="pt-BR" sz="1100" b="1" dirty="0">
            <a:solidFill>
              <a:schemeClr val="tx1"/>
            </a:solidFill>
          </a:endParaRPr>
        </a:p>
      </dgm:t>
    </dgm:pt>
    <dgm:pt modelId="{BD371EF2-C8BD-4580-AA4C-99FEF7CD522E}" type="parTrans" cxnId="{3A5A10B3-346A-4BE5-839B-A7AE265329F2}">
      <dgm:prSet/>
      <dgm:spPr/>
      <dgm:t>
        <a:bodyPr/>
        <a:lstStyle/>
        <a:p>
          <a:endParaRPr lang="pt-BR" sz="4000"/>
        </a:p>
      </dgm:t>
    </dgm:pt>
    <dgm:pt modelId="{F83745FC-B797-4523-BC3E-6FB90D9B2206}" type="sibTrans" cxnId="{3A5A10B3-346A-4BE5-839B-A7AE265329F2}">
      <dgm:prSet/>
      <dgm:spPr/>
      <dgm:t>
        <a:bodyPr/>
        <a:lstStyle/>
        <a:p>
          <a:endParaRPr lang="pt-BR" sz="4000"/>
        </a:p>
      </dgm:t>
    </dgm:pt>
    <dgm:pt modelId="{3D16D3EC-C6B9-4E00-B604-5C8F98EEAC0C}">
      <dgm:prSet phldrT="[Text]" custT="1"/>
      <dgm:spPr/>
      <dgm:t>
        <a:bodyPr/>
        <a:lstStyle/>
        <a:p>
          <a:r>
            <a:rPr lang="en-US" sz="1400" dirty="0"/>
            <a:t>50.000 &lt; DWT &lt; 80.000</a:t>
          </a:r>
          <a:endParaRPr lang="pt-BR" sz="1400" dirty="0"/>
        </a:p>
      </dgm:t>
    </dgm:pt>
    <dgm:pt modelId="{1FCA6CC3-FD3C-4102-A748-9F5579F91D0D}" type="parTrans" cxnId="{3A1E3C61-6DDD-4112-9FEF-7ADABF5DDF6D}">
      <dgm:prSet/>
      <dgm:spPr/>
      <dgm:t>
        <a:bodyPr/>
        <a:lstStyle/>
        <a:p>
          <a:endParaRPr lang="pt-BR" sz="4000"/>
        </a:p>
      </dgm:t>
    </dgm:pt>
    <dgm:pt modelId="{E7EA5FA2-1E10-41D7-9B9F-CB15316F3971}" type="sibTrans" cxnId="{3A1E3C61-6DDD-4112-9FEF-7ADABF5DDF6D}">
      <dgm:prSet/>
      <dgm:spPr/>
      <dgm:t>
        <a:bodyPr/>
        <a:lstStyle/>
        <a:p>
          <a:endParaRPr lang="pt-BR" sz="4000"/>
        </a:p>
      </dgm:t>
    </dgm:pt>
    <dgm:pt modelId="{60F1FE0A-9FD7-468F-8976-9E4E08D74045}">
      <dgm:prSet phldrT="[Text]" custT="1"/>
      <dgm:spPr/>
      <dgm:t>
        <a:bodyPr/>
        <a:lstStyle/>
        <a:p>
          <a:r>
            <a:rPr lang="en-US" sz="1100" b="1" dirty="0" err="1">
              <a:solidFill>
                <a:schemeClr val="tx1"/>
              </a:solidFill>
            </a:rPr>
            <a:t>Aframax</a:t>
          </a:r>
          <a:endParaRPr lang="pt-BR" sz="1100" b="1" dirty="0">
            <a:solidFill>
              <a:schemeClr val="tx1"/>
            </a:solidFill>
          </a:endParaRPr>
        </a:p>
      </dgm:t>
    </dgm:pt>
    <dgm:pt modelId="{73584352-ED1D-46D2-9D0A-FBB1C8E695AA}" type="parTrans" cxnId="{B630BEBE-A013-4B99-9753-A5158F5E052B}">
      <dgm:prSet/>
      <dgm:spPr/>
      <dgm:t>
        <a:bodyPr/>
        <a:lstStyle/>
        <a:p>
          <a:endParaRPr lang="pt-BR" sz="4000"/>
        </a:p>
      </dgm:t>
    </dgm:pt>
    <dgm:pt modelId="{04F71976-E37F-4F37-A2BF-8C7957FF1BA9}" type="sibTrans" cxnId="{B630BEBE-A013-4B99-9753-A5158F5E052B}">
      <dgm:prSet/>
      <dgm:spPr/>
      <dgm:t>
        <a:bodyPr/>
        <a:lstStyle/>
        <a:p>
          <a:endParaRPr lang="pt-BR" sz="4000"/>
        </a:p>
      </dgm:t>
    </dgm:pt>
    <dgm:pt modelId="{6235AC2E-3A5D-457E-96D8-B33BB189C391}">
      <dgm:prSet phldrT="[Text]" custT="1"/>
      <dgm:spPr/>
      <dgm:t>
        <a:bodyPr/>
        <a:lstStyle/>
        <a:p>
          <a:r>
            <a:rPr lang="en-US" sz="1400" dirty="0"/>
            <a:t>80.000 &lt; DWT &lt; 120.000</a:t>
          </a:r>
          <a:endParaRPr lang="pt-BR" sz="1400" dirty="0"/>
        </a:p>
      </dgm:t>
    </dgm:pt>
    <dgm:pt modelId="{6B734B5E-9ED8-4195-A41F-85B487ADE168}" type="parTrans" cxnId="{C27A2F68-DFD8-4556-80B8-67FC1DAC9CAB}">
      <dgm:prSet/>
      <dgm:spPr/>
      <dgm:t>
        <a:bodyPr/>
        <a:lstStyle/>
        <a:p>
          <a:endParaRPr lang="pt-BR" sz="4000"/>
        </a:p>
      </dgm:t>
    </dgm:pt>
    <dgm:pt modelId="{A7A1FE46-2376-4B0D-A0F0-EDF2957A45CB}" type="sibTrans" cxnId="{C27A2F68-DFD8-4556-80B8-67FC1DAC9CAB}">
      <dgm:prSet/>
      <dgm:spPr/>
      <dgm:t>
        <a:bodyPr/>
        <a:lstStyle/>
        <a:p>
          <a:endParaRPr lang="pt-BR" sz="4000"/>
        </a:p>
      </dgm:t>
    </dgm:pt>
    <dgm:pt modelId="{F0A6BD48-34B1-4744-9372-553CFC36D659}">
      <dgm:prSet phldrT="[Text]" custT="1"/>
      <dgm:spPr/>
      <dgm:t>
        <a:bodyPr/>
        <a:lstStyle/>
        <a:p>
          <a:r>
            <a:rPr lang="en-US" sz="1100" b="1" dirty="0" err="1">
              <a:solidFill>
                <a:schemeClr val="tx1"/>
              </a:solidFill>
            </a:rPr>
            <a:t>Suezmax</a:t>
          </a:r>
          <a:endParaRPr lang="pt-BR" sz="1100" b="1" dirty="0">
            <a:solidFill>
              <a:schemeClr val="tx1"/>
            </a:solidFill>
          </a:endParaRPr>
        </a:p>
      </dgm:t>
    </dgm:pt>
    <dgm:pt modelId="{656ED0F2-2FE4-4A59-90CE-3F8C17B11FFB}" type="parTrans" cxnId="{F275DBB1-1DC0-4C97-8BA3-ECC353202D48}">
      <dgm:prSet/>
      <dgm:spPr/>
      <dgm:t>
        <a:bodyPr/>
        <a:lstStyle/>
        <a:p>
          <a:endParaRPr lang="pt-BR" sz="4000"/>
        </a:p>
      </dgm:t>
    </dgm:pt>
    <dgm:pt modelId="{33E5992E-40FC-477A-918D-DFB0748DB889}" type="sibTrans" cxnId="{F275DBB1-1DC0-4C97-8BA3-ECC353202D48}">
      <dgm:prSet/>
      <dgm:spPr/>
      <dgm:t>
        <a:bodyPr/>
        <a:lstStyle/>
        <a:p>
          <a:endParaRPr lang="pt-BR" sz="4000"/>
        </a:p>
      </dgm:t>
    </dgm:pt>
    <dgm:pt modelId="{CB8B327D-F1EA-4995-8F40-68A97892AB4B}">
      <dgm:prSet phldrT="[Text]" custT="1"/>
      <dgm:spPr/>
      <dgm:t>
        <a:bodyPr/>
        <a:lstStyle/>
        <a:p>
          <a:r>
            <a:rPr lang="en-US" sz="1100" b="1" dirty="0">
              <a:solidFill>
                <a:schemeClr val="tx1"/>
              </a:solidFill>
            </a:rPr>
            <a:t>VLCC</a:t>
          </a:r>
          <a:endParaRPr lang="pt-BR" sz="1100" b="1" dirty="0">
            <a:solidFill>
              <a:schemeClr val="tx1"/>
            </a:solidFill>
          </a:endParaRPr>
        </a:p>
      </dgm:t>
    </dgm:pt>
    <dgm:pt modelId="{9716B553-5E6C-455E-9F05-620DE5952A19}" type="parTrans" cxnId="{2C89F5FA-D709-4DB0-96FF-34A183A71EE6}">
      <dgm:prSet/>
      <dgm:spPr/>
      <dgm:t>
        <a:bodyPr/>
        <a:lstStyle/>
        <a:p>
          <a:endParaRPr lang="pt-BR" sz="4000"/>
        </a:p>
      </dgm:t>
    </dgm:pt>
    <dgm:pt modelId="{9AFE66E3-CE54-44C4-8FD3-693C0B872247}" type="sibTrans" cxnId="{2C89F5FA-D709-4DB0-96FF-34A183A71EE6}">
      <dgm:prSet/>
      <dgm:spPr/>
      <dgm:t>
        <a:bodyPr/>
        <a:lstStyle/>
        <a:p>
          <a:endParaRPr lang="pt-BR" sz="4000"/>
        </a:p>
      </dgm:t>
    </dgm:pt>
    <dgm:pt modelId="{281EBE2A-B874-4FA8-AA7E-00E90E84D73C}">
      <dgm:prSet custT="1"/>
      <dgm:spPr/>
      <dgm:t>
        <a:bodyPr/>
        <a:lstStyle/>
        <a:p>
          <a:r>
            <a:rPr lang="en-US" sz="1400" dirty="0"/>
            <a:t>120.000 &lt; DWT &lt; 200.000</a:t>
          </a:r>
          <a:endParaRPr lang="pt-BR" sz="1400" dirty="0"/>
        </a:p>
      </dgm:t>
    </dgm:pt>
    <dgm:pt modelId="{4390724B-5C3A-4A71-BA77-3F7C1949E9E5}" type="parTrans" cxnId="{16FD3E50-E7B3-49EC-B096-3296D2D1747E}">
      <dgm:prSet/>
      <dgm:spPr/>
      <dgm:t>
        <a:bodyPr/>
        <a:lstStyle/>
        <a:p>
          <a:endParaRPr lang="pt-BR" sz="4000"/>
        </a:p>
      </dgm:t>
    </dgm:pt>
    <dgm:pt modelId="{9CD44BF4-68B9-49E9-A1BE-774A95389204}" type="sibTrans" cxnId="{16FD3E50-E7B3-49EC-B096-3296D2D1747E}">
      <dgm:prSet/>
      <dgm:spPr/>
      <dgm:t>
        <a:bodyPr/>
        <a:lstStyle/>
        <a:p>
          <a:endParaRPr lang="pt-BR" sz="4000"/>
        </a:p>
      </dgm:t>
    </dgm:pt>
    <dgm:pt modelId="{03CD0BEF-138F-401D-B7B6-0EFFD9683F18}">
      <dgm:prSet custT="1"/>
      <dgm:spPr/>
      <dgm:t>
        <a:bodyPr/>
        <a:lstStyle/>
        <a:p>
          <a:r>
            <a:rPr lang="en-US" sz="1400" dirty="0"/>
            <a:t>200 &lt; DWT &lt; 300k</a:t>
          </a:r>
          <a:endParaRPr lang="pt-BR" sz="1400" dirty="0"/>
        </a:p>
      </dgm:t>
    </dgm:pt>
    <dgm:pt modelId="{12391345-BA5F-4B87-92CB-BE8F4190F57C}" type="parTrans" cxnId="{BEE2C733-9C17-4950-98F1-0F7525DB628A}">
      <dgm:prSet/>
      <dgm:spPr/>
      <dgm:t>
        <a:bodyPr/>
        <a:lstStyle/>
        <a:p>
          <a:endParaRPr lang="pt-BR" sz="4000"/>
        </a:p>
      </dgm:t>
    </dgm:pt>
    <dgm:pt modelId="{EBB38833-95A1-4A1C-8F17-67E5E981FE54}" type="sibTrans" cxnId="{BEE2C733-9C17-4950-98F1-0F7525DB628A}">
      <dgm:prSet/>
      <dgm:spPr/>
      <dgm:t>
        <a:bodyPr/>
        <a:lstStyle/>
        <a:p>
          <a:endParaRPr lang="pt-BR" sz="4000"/>
        </a:p>
      </dgm:t>
    </dgm:pt>
    <dgm:pt modelId="{4140C15F-76B8-467B-96C8-3A8C24D9D6B3}">
      <dgm:prSet phldrT="[Text]" custT="1"/>
      <dgm:spPr/>
      <dgm:t>
        <a:bodyPr/>
        <a:lstStyle/>
        <a:p>
          <a:r>
            <a:rPr lang="en-US" sz="1100" b="1" dirty="0">
              <a:solidFill>
                <a:schemeClr val="tx1"/>
              </a:solidFill>
            </a:rPr>
            <a:t>ULCC</a:t>
          </a:r>
          <a:endParaRPr lang="pt-BR" sz="1100" b="1" dirty="0">
            <a:solidFill>
              <a:schemeClr val="tx1"/>
            </a:solidFill>
          </a:endParaRPr>
        </a:p>
      </dgm:t>
    </dgm:pt>
    <dgm:pt modelId="{9A36ECB4-18C6-47BC-8E4A-982C3F74026D}" type="parTrans" cxnId="{E79BFB9C-A51F-4725-8491-D9D70E7E527B}">
      <dgm:prSet/>
      <dgm:spPr/>
      <dgm:t>
        <a:bodyPr/>
        <a:lstStyle/>
        <a:p>
          <a:endParaRPr lang="pt-BR" sz="4000"/>
        </a:p>
      </dgm:t>
    </dgm:pt>
    <dgm:pt modelId="{5FC28209-A3C5-4A79-890E-7C24D7307991}" type="sibTrans" cxnId="{E79BFB9C-A51F-4725-8491-D9D70E7E527B}">
      <dgm:prSet/>
      <dgm:spPr/>
      <dgm:t>
        <a:bodyPr/>
        <a:lstStyle/>
        <a:p>
          <a:endParaRPr lang="pt-BR" sz="4000"/>
        </a:p>
      </dgm:t>
    </dgm:pt>
    <dgm:pt modelId="{28D289A8-6BAE-487E-84F3-BD5B0A22CEF4}">
      <dgm:prSet custT="1"/>
      <dgm:spPr/>
      <dgm:t>
        <a:bodyPr/>
        <a:lstStyle/>
        <a:p>
          <a:r>
            <a:rPr lang="en-US" sz="1400" dirty="0"/>
            <a:t>DWT &gt; 300.000</a:t>
          </a:r>
          <a:endParaRPr lang="pt-BR" sz="1400" dirty="0"/>
        </a:p>
      </dgm:t>
    </dgm:pt>
    <dgm:pt modelId="{17F10E85-3D02-4E63-9BC4-6A0854A0706A}" type="parTrans" cxnId="{439C0985-53B4-4A07-9D4A-B5D0FC8CD007}">
      <dgm:prSet/>
      <dgm:spPr/>
      <dgm:t>
        <a:bodyPr/>
        <a:lstStyle/>
        <a:p>
          <a:endParaRPr lang="pt-BR" sz="4000"/>
        </a:p>
      </dgm:t>
    </dgm:pt>
    <dgm:pt modelId="{6F07688F-A562-4626-B816-10BB5DA99CCF}" type="sibTrans" cxnId="{439C0985-53B4-4A07-9D4A-B5D0FC8CD007}">
      <dgm:prSet/>
      <dgm:spPr/>
      <dgm:t>
        <a:bodyPr/>
        <a:lstStyle/>
        <a:p>
          <a:endParaRPr lang="pt-BR" sz="4000"/>
        </a:p>
      </dgm:t>
    </dgm:pt>
    <dgm:pt modelId="{EBC7D97B-DE74-45DC-B6EA-B01990F71C99}">
      <dgm:prSet phldrT="[Text]" custT="1"/>
      <dgm:spPr/>
      <dgm:t>
        <a:bodyPr/>
        <a:lstStyle/>
        <a:p>
          <a:r>
            <a:rPr lang="en-US" sz="1400" dirty="0"/>
            <a:t>L = 250m  B= 30m H=12m</a:t>
          </a:r>
          <a:endParaRPr lang="pt-BR" sz="1400" dirty="0"/>
        </a:p>
      </dgm:t>
    </dgm:pt>
    <dgm:pt modelId="{BCA2E7A1-4CE9-47C4-9327-A7E953A29B8E}" type="parTrans" cxnId="{E32D4E4C-17BF-4FE2-AD21-901AC6100736}">
      <dgm:prSet/>
      <dgm:spPr/>
      <dgm:t>
        <a:bodyPr/>
        <a:lstStyle/>
        <a:p>
          <a:endParaRPr lang="pt-BR" sz="4000"/>
        </a:p>
      </dgm:t>
    </dgm:pt>
    <dgm:pt modelId="{C2E395F4-8A33-4258-A667-73C4A7EDFDAC}" type="sibTrans" cxnId="{E32D4E4C-17BF-4FE2-AD21-901AC6100736}">
      <dgm:prSet/>
      <dgm:spPr/>
      <dgm:t>
        <a:bodyPr/>
        <a:lstStyle/>
        <a:p>
          <a:endParaRPr lang="pt-BR" sz="4000"/>
        </a:p>
      </dgm:t>
    </dgm:pt>
    <dgm:pt modelId="{315EE3D9-4817-44D4-B4A5-3EC3AEB3D1FD}">
      <dgm:prSet phldrT="[Text]" custT="1"/>
      <dgm:spPr/>
      <dgm:t>
        <a:bodyPr/>
        <a:lstStyle/>
        <a:p>
          <a:r>
            <a:rPr lang="en-US" sz="1400" dirty="0"/>
            <a:t>L=170m B=20m H=9m</a:t>
          </a:r>
          <a:endParaRPr lang="pt-BR" sz="1400" dirty="0"/>
        </a:p>
      </dgm:t>
    </dgm:pt>
    <dgm:pt modelId="{585AA404-616A-45FB-9BA7-C8A55BA6E6AB}" type="parTrans" cxnId="{EE2CA1AE-E9B7-4E31-ADEF-8CD1FE500753}">
      <dgm:prSet/>
      <dgm:spPr/>
      <dgm:t>
        <a:bodyPr/>
        <a:lstStyle/>
        <a:p>
          <a:endParaRPr lang="pt-BR" sz="4000"/>
        </a:p>
      </dgm:t>
    </dgm:pt>
    <dgm:pt modelId="{0C01D89D-9062-46E3-91E6-67A6C1E6072B}" type="sibTrans" cxnId="{EE2CA1AE-E9B7-4E31-ADEF-8CD1FE500753}">
      <dgm:prSet/>
      <dgm:spPr/>
      <dgm:t>
        <a:bodyPr/>
        <a:lstStyle/>
        <a:p>
          <a:endParaRPr lang="pt-BR" sz="4000"/>
        </a:p>
      </dgm:t>
    </dgm:pt>
    <dgm:pt modelId="{6C93D8A5-DCA2-47EB-924D-192F7C4C277B}">
      <dgm:prSet phldrT="[Text]" custT="1"/>
      <dgm:spPr/>
      <dgm:t>
        <a:bodyPr/>
        <a:lstStyle/>
        <a:p>
          <a:r>
            <a:rPr lang="en-US" sz="1400" dirty="0"/>
            <a:t>L=230m B=40m H=14m</a:t>
          </a:r>
          <a:endParaRPr lang="pt-BR" sz="1400" dirty="0"/>
        </a:p>
      </dgm:t>
    </dgm:pt>
    <dgm:pt modelId="{2EB921F8-5DBB-4647-B31F-87EE3ECC2D18}" type="parTrans" cxnId="{0C6FF332-3408-4CCA-BA51-DC2D1FDB2F30}">
      <dgm:prSet/>
      <dgm:spPr/>
      <dgm:t>
        <a:bodyPr/>
        <a:lstStyle/>
        <a:p>
          <a:endParaRPr lang="pt-BR" sz="4000"/>
        </a:p>
      </dgm:t>
    </dgm:pt>
    <dgm:pt modelId="{C8D0EBBF-D2B3-4080-AFD8-D55E51D21D0A}" type="sibTrans" cxnId="{0C6FF332-3408-4CCA-BA51-DC2D1FDB2F30}">
      <dgm:prSet/>
      <dgm:spPr/>
      <dgm:t>
        <a:bodyPr/>
        <a:lstStyle/>
        <a:p>
          <a:endParaRPr lang="pt-BR" sz="4000"/>
        </a:p>
      </dgm:t>
    </dgm:pt>
    <dgm:pt modelId="{07A89E5B-300E-4548-BCFE-D64E0692736A}">
      <dgm:prSet custT="1"/>
      <dgm:spPr/>
      <dgm:t>
        <a:bodyPr/>
        <a:lstStyle/>
        <a:p>
          <a:r>
            <a:rPr lang="en-US" sz="1400" dirty="0"/>
            <a:t>L=270m B=43m H=18m</a:t>
          </a:r>
          <a:endParaRPr lang="pt-BR" sz="1400" dirty="0"/>
        </a:p>
      </dgm:t>
    </dgm:pt>
    <dgm:pt modelId="{D8385711-82C0-4EE6-97FC-D0B27CAAE503}" type="parTrans" cxnId="{1A5D9D4F-FAD5-4A3D-9656-66B612739CCB}">
      <dgm:prSet/>
      <dgm:spPr/>
      <dgm:t>
        <a:bodyPr/>
        <a:lstStyle/>
        <a:p>
          <a:endParaRPr lang="pt-BR" sz="4000"/>
        </a:p>
      </dgm:t>
    </dgm:pt>
    <dgm:pt modelId="{765F794A-FCB7-4734-A8D9-2A867B7227DE}" type="sibTrans" cxnId="{1A5D9D4F-FAD5-4A3D-9656-66B612739CCB}">
      <dgm:prSet/>
      <dgm:spPr/>
      <dgm:t>
        <a:bodyPr/>
        <a:lstStyle/>
        <a:p>
          <a:endParaRPr lang="pt-BR" sz="4000"/>
        </a:p>
      </dgm:t>
    </dgm:pt>
    <dgm:pt modelId="{0C7F0868-A499-4324-9EFE-197A18E2C6D8}">
      <dgm:prSet custT="1"/>
      <dgm:spPr/>
      <dgm:t>
        <a:bodyPr/>
        <a:lstStyle/>
        <a:p>
          <a:r>
            <a:rPr lang="en-US" sz="1400" dirty="0"/>
            <a:t>L&gt;400m B=60m H=23m</a:t>
          </a:r>
          <a:endParaRPr lang="pt-BR" sz="1400" dirty="0"/>
        </a:p>
      </dgm:t>
    </dgm:pt>
    <dgm:pt modelId="{5EF95380-79A3-4497-9DA8-F90393882075}" type="parTrans" cxnId="{294F9301-AA93-4BE0-8272-367868A6764B}">
      <dgm:prSet/>
      <dgm:spPr/>
      <dgm:t>
        <a:bodyPr/>
        <a:lstStyle/>
        <a:p>
          <a:endParaRPr lang="pt-BR" sz="4000"/>
        </a:p>
      </dgm:t>
    </dgm:pt>
    <dgm:pt modelId="{7B1900EA-6A6E-425D-908B-E27FB39BBB80}" type="sibTrans" cxnId="{294F9301-AA93-4BE0-8272-367868A6764B}">
      <dgm:prSet/>
      <dgm:spPr/>
      <dgm:t>
        <a:bodyPr/>
        <a:lstStyle/>
        <a:p>
          <a:endParaRPr lang="pt-BR" sz="4000"/>
        </a:p>
      </dgm:t>
    </dgm:pt>
    <dgm:pt modelId="{819932F4-06B8-43FE-9858-2CE51A8EBF40}">
      <dgm:prSet phldrT="[Text]" custT="1"/>
      <dgm:spPr/>
      <dgm:t>
        <a:bodyPr/>
        <a:lstStyle/>
        <a:p>
          <a:r>
            <a:rPr lang="en-US" sz="1050" b="1" dirty="0" err="1">
              <a:solidFill>
                <a:schemeClr val="tx1"/>
              </a:solidFill>
            </a:rPr>
            <a:t>Malaccamax</a:t>
          </a:r>
          <a:endParaRPr lang="pt-BR" sz="1050" b="1" dirty="0">
            <a:solidFill>
              <a:schemeClr val="tx1"/>
            </a:solidFill>
          </a:endParaRPr>
        </a:p>
      </dgm:t>
    </dgm:pt>
    <dgm:pt modelId="{D127D09D-E7A5-4DC8-BE7A-CB5EA33B1AC1}" type="parTrans" cxnId="{D6359547-CC6C-48A2-B2D5-58BF27746DB1}">
      <dgm:prSet/>
      <dgm:spPr/>
      <dgm:t>
        <a:bodyPr/>
        <a:lstStyle/>
        <a:p>
          <a:endParaRPr lang="pt-BR" sz="4000"/>
        </a:p>
      </dgm:t>
    </dgm:pt>
    <dgm:pt modelId="{2B39F783-23D0-4606-ACD7-7309D2BE1EF0}" type="sibTrans" cxnId="{D6359547-CC6C-48A2-B2D5-58BF27746DB1}">
      <dgm:prSet/>
      <dgm:spPr/>
      <dgm:t>
        <a:bodyPr/>
        <a:lstStyle/>
        <a:p>
          <a:endParaRPr lang="pt-BR" sz="4000"/>
        </a:p>
      </dgm:t>
    </dgm:pt>
    <dgm:pt modelId="{38254A14-3BBF-4079-8E9B-5029BCC74F9C}">
      <dgm:prSet custT="1"/>
      <dgm:spPr/>
      <dgm:t>
        <a:bodyPr/>
        <a:lstStyle/>
        <a:p>
          <a:r>
            <a:rPr lang="en-US" sz="1400" dirty="0"/>
            <a:t>DWT &gt; 380.000</a:t>
          </a:r>
          <a:endParaRPr lang="pt-BR" sz="1400" dirty="0"/>
        </a:p>
      </dgm:t>
    </dgm:pt>
    <dgm:pt modelId="{0B95340A-87E3-4FF5-A1CF-7E1702A5DB3A}" type="parTrans" cxnId="{5FED22CB-2242-4701-BF50-6E0FA8FCA457}">
      <dgm:prSet/>
      <dgm:spPr/>
      <dgm:t>
        <a:bodyPr/>
        <a:lstStyle/>
        <a:p>
          <a:endParaRPr lang="pt-BR" sz="4000"/>
        </a:p>
      </dgm:t>
    </dgm:pt>
    <dgm:pt modelId="{388C9D43-31A5-4835-92C1-BCB13B1B4B47}" type="sibTrans" cxnId="{5FED22CB-2242-4701-BF50-6E0FA8FCA457}">
      <dgm:prSet/>
      <dgm:spPr/>
      <dgm:t>
        <a:bodyPr/>
        <a:lstStyle/>
        <a:p>
          <a:endParaRPr lang="pt-BR" sz="4000"/>
        </a:p>
      </dgm:t>
    </dgm:pt>
    <dgm:pt modelId="{D9B14648-B8AA-4712-BFAC-DFB06EE39240}">
      <dgm:prSet custT="1"/>
      <dgm:spPr/>
      <dgm:t>
        <a:bodyPr/>
        <a:lstStyle/>
        <a:p>
          <a:r>
            <a:rPr lang="en-US" sz="1400" dirty="0"/>
            <a:t>L = 470m B=60m H=20m</a:t>
          </a:r>
          <a:endParaRPr lang="pt-BR" sz="1400" dirty="0"/>
        </a:p>
      </dgm:t>
    </dgm:pt>
    <dgm:pt modelId="{CEB36003-3F6D-4776-BA6B-D6BC4C15F0F3}" type="parTrans" cxnId="{C8170B63-2F4E-438B-BE5A-9D5D467970BB}">
      <dgm:prSet/>
      <dgm:spPr/>
      <dgm:t>
        <a:bodyPr/>
        <a:lstStyle/>
        <a:p>
          <a:endParaRPr lang="pt-BR" sz="4000"/>
        </a:p>
      </dgm:t>
    </dgm:pt>
    <dgm:pt modelId="{76A134BA-1E73-488F-A10E-12429959AE18}" type="sibTrans" cxnId="{C8170B63-2F4E-438B-BE5A-9D5D467970BB}">
      <dgm:prSet/>
      <dgm:spPr/>
      <dgm:t>
        <a:bodyPr/>
        <a:lstStyle/>
        <a:p>
          <a:endParaRPr lang="pt-BR" sz="4000"/>
        </a:p>
      </dgm:t>
    </dgm:pt>
    <dgm:pt modelId="{A1603A20-13FB-4A07-981F-60735D24ABED}">
      <dgm:prSet phldrT="[Text]" custT="1"/>
      <dgm:spPr/>
      <dgm:t>
        <a:bodyPr/>
        <a:lstStyle/>
        <a:p>
          <a:r>
            <a:rPr lang="pt-BR" sz="1100" b="1" dirty="0" err="1">
              <a:solidFill>
                <a:schemeClr val="tx1"/>
              </a:solidFill>
            </a:rPr>
            <a:t>Handysize</a:t>
          </a:r>
          <a:endParaRPr lang="pt-BR" sz="1100" b="1" dirty="0">
            <a:solidFill>
              <a:schemeClr val="tx1"/>
            </a:solidFill>
          </a:endParaRPr>
        </a:p>
      </dgm:t>
    </dgm:pt>
    <dgm:pt modelId="{B0685D8C-498B-4258-B819-2495C07D978B}" type="parTrans" cxnId="{D03E1823-39E2-4F1F-B684-C6288456D643}">
      <dgm:prSet/>
      <dgm:spPr/>
      <dgm:t>
        <a:bodyPr/>
        <a:lstStyle/>
        <a:p>
          <a:endParaRPr lang="pt-BR" sz="3600"/>
        </a:p>
      </dgm:t>
    </dgm:pt>
    <dgm:pt modelId="{B46D8B48-4CC1-4A8A-8A36-EAFE06D1A85D}" type="sibTrans" cxnId="{D03E1823-39E2-4F1F-B684-C6288456D643}">
      <dgm:prSet/>
      <dgm:spPr/>
      <dgm:t>
        <a:bodyPr/>
        <a:lstStyle/>
        <a:p>
          <a:endParaRPr lang="pt-BR" sz="3600"/>
        </a:p>
      </dgm:t>
    </dgm:pt>
    <dgm:pt modelId="{2D866F42-9E63-46CC-8C83-490AD211AA45}">
      <dgm:prSet phldrT="[Text]" custT="1"/>
      <dgm:spPr/>
      <dgm:t>
        <a:bodyPr/>
        <a:lstStyle/>
        <a:p>
          <a:r>
            <a:rPr lang="pt-BR" sz="1400" dirty="0"/>
            <a:t>L=150m B=23 H=8</a:t>
          </a:r>
        </a:p>
      </dgm:t>
    </dgm:pt>
    <dgm:pt modelId="{49040C4D-11B2-4DED-BDB0-ADA1EDE1973B}" type="parTrans" cxnId="{3739A6C4-B893-465C-B04E-6AE1C35098E3}">
      <dgm:prSet/>
      <dgm:spPr/>
      <dgm:t>
        <a:bodyPr/>
        <a:lstStyle/>
        <a:p>
          <a:endParaRPr lang="pt-BR" sz="3600"/>
        </a:p>
      </dgm:t>
    </dgm:pt>
    <dgm:pt modelId="{A65CB696-5F61-43B5-8F0E-66A2AD994F18}" type="sibTrans" cxnId="{3739A6C4-B893-465C-B04E-6AE1C35098E3}">
      <dgm:prSet/>
      <dgm:spPr/>
      <dgm:t>
        <a:bodyPr/>
        <a:lstStyle/>
        <a:p>
          <a:endParaRPr lang="pt-BR" sz="3600"/>
        </a:p>
      </dgm:t>
    </dgm:pt>
    <dgm:pt modelId="{6F793227-981D-4A88-8F22-5DF7C35CB31A}">
      <dgm:prSet phldrT="[Text]" custT="1"/>
      <dgm:spPr/>
      <dgm:t>
        <a:bodyPr/>
        <a:lstStyle/>
        <a:p>
          <a:r>
            <a:rPr lang="pt-BR" sz="1400" dirty="0"/>
            <a:t>10.000&lt;DWT&lt;30.000</a:t>
          </a:r>
        </a:p>
      </dgm:t>
    </dgm:pt>
    <dgm:pt modelId="{90A534D2-6707-4197-8368-73B4D65167AE}" type="parTrans" cxnId="{C0B254FA-93FB-4D9A-AEDC-ABD6E08769F0}">
      <dgm:prSet/>
      <dgm:spPr/>
      <dgm:t>
        <a:bodyPr/>
        <a:lstStyle/>
        <a:p>
          <a:endParaRPr lang="pt-BR" sz="3600"/>
        </a:p>
      </dgm:t>
    </dgm:pt>
    <dgm:pt modelId="{AC74BA42-92E2-415B-8464-B9BCB7643AB0}" type="sibTrans" cxnId="{C0B254FA-93FB-4D9A-AEDC-ABD6E08769F0}">
      <dgm:prSet/>
      <dgm:spPr/>
      <dgm:t>
        <a:bodyPr/>
        <a:lstStyle/>
        <a:p>
          <a:endParaRPr lang="pt-BR" sz="3600"/>
        </a:p>
      </dgm:t>
    </dgm:pt>
    <dgm:pt modelId="{92E4ECF6-C1B3-4B8C-8C6E-F8832EAB1651}">
      <dgm:prSet custT="1"/>
      <dgm:spPr/>
      <dgm:t>
        <a:bodyPr/>
        <a:lstStyle/>
        <a:p>
          <a:r>
            <a:rPr lang="en-US" sz="1400" dirty="0"/>
            <a:t>L=330m B=55m H=20m</a:t>
          </a:r>
          <a:endParaRPr lang="pt-BR" sz="1400" dirty="0"/>
        </a:p>
      </dgm:t>
    </dgm:pt>
    <dgm:pt modelId="{BFD82EE0-10C4-4CE4-A45F-C7A8DC60B818}" type="sibTrans" cxnId="{E3FCE2EE-E82D-4359-B21E-7A9A1EC5A112}">
      <dgm:prSet/>
      <dgm:spPr/>
      <dgm:t>
        <a:bodyPr/>
        <a:lstStyle/>
        <a:p>
          <a:endParaRPr lang="pt-BR" sz="4000"/>
        </a:p>
      </dgm:t>
    </dgm:pt>
    <dgm:pt modelId="{74158040-47D2-4B5A-9A58-294061A919DC}" type="parTrans" cxnId="{E3FCE2EE-E82D-4359-B21E-7A9A1EC5A112}">
      <dgm:prSet/>
      <dgm:spPr/>
      <dgm:t>
        <a:bodyPr/>
        <a:lstStyle/>
        <a:p>
          <a:endParaRPr lang="pt-BR" sz="4000"/>
        </a:p>
      </dgm:t>
    </dgm:pt>
    <dgm:pt modelId="{ED020B50-8EE6-42C2-B6E9-5B073C988859}" type="pres">
      <dgm:prSet presAssocID="{995D7975-07EA-4EAD-8897-3687CCEF5AD9}" presName="linearFlow" presStyleCnt="0">
        <dgm:presLayoutVars>
          <dgm:dir/>
          <dgm:animLvl val="lvl"/>
          <dgm:resizeHandles val="exact"/>
        </dgm:presLayoutVars>
      </dgm:prSet>
      <dgm:spPr/>
    </dgm:pt>
    <dgm:pt modelId="{DA5D6A5E-6482-4220-9E84-6F05DEF856B6}" type="pres">
      <dgm:prSet presAssocID="{A1603A20-13FB-4A07-981F-60735D24ABED}" presName="composite" presStyleCnt="0"/>
      <dgm:spPr/>
    </dgm:pt>
    <dgm:pt modelId="{D98F0C91-C1FA-40DA-B6FB-D6B9EBB79BD8}" type="pres">
      <dgm:prSet presAssocID="{A1603A20-13FB-4A07-981F-60735D24ABED}" presName="parentText" presStyleLbl="alignNode1" presStyleIdx="0" presStyleCnt="8">
        <dgm:presLayoutVars>
          <dgm:chMax val="1"/>
          <dgm:bulletEnabled val="1"/>
        </dgm:presLayoutVars>
      </dgm:prSet>
      <dgm:spPr/>
    </dgm:pt>
    <dgm:pt modelId="{C43F05E6-5055-45EF-853D-FCE6795B4912}" type="pres">
      <dgm:prSet presAssocID="{A1603A20-13FB-4A07-981F-60735D24ABED}" presName="descendantText" presStyleLbl="alignAcc1" presStyleIdx="0" presStyleCnt="8">
        <dgm:presLayoutVars>
          <dgm:bulletEnabled val="1"/>
        </dgm:presLayoutVars>
      </dgm:prSet>
      <dgm:spPr/>
    </dgm:pt>
    <dgm:pt modelId="{36B44AAD-4583-40E6-8B29-C003F85CD43C}" type="pres">
      <dgm:prSet presAssocID="{B46D8B48-4CC1-4A8A-8A36-EAFE06D1A85D}" presName="sp" presStyleCnt="0"/>
      <dgm:spPr/>
    </dgm:pt>
    <dgm:pt modelId="{34960477-3280-4F97-9664-FC0B9E273FBC}" type="pres">
      <dgm:prSet presAssocID="{6EC1AD1E-0A0E-4EC1-B419-8EADC429E1E6}" presName="composite" presStyleCnt="0"/>
      <dgm:spPr/>
    </dgm:pt>
    <dgm:pt modelId="{DD0618BC-45E0-40FE-8288-2439133CE823}" type="pres">
      <dgm:prSet presAssocID="{6EC1AD1E-0A0E-4EC1-B419-8EADC429E1E6}" presName="parentText" presStyleLbl="alignNode1" presStyleIdx="1" presStyleCnt="8">
        <dgm:presLayoutVars>
          <dgm:chMax val="1"/>
          <dgm:bulletEnabled val="1"/>
        </dgm:presLayoutVars>
      </dgm:prSet>
      <dgm:spPr/>
    </dgm:pt>
    <dgm:pt modelId="{046FE627-26CF-44DD-A012-76519B0F5218}" type="pres">
      <dgm:prSet presAssocID="{6EC1AD1E-0A0E-4EC1-B419-8EADC429E1E6}" presName="descendantText" presStyleLbl="alignAcc1" presStyleIdx="1" presStyleCnt="8">
        <dgm:presLayoutVars>
          <dgm:bulletEnabled val="1"/>
        </dgm:presLayoutVars>
      </dgm:prSet>
      <dgm:spPr/>
    </dgm:pt>
    <dgm:pt modelId="{8CCFDEA5-5620-470D-9152-09612667C7B3}" type="pres">
      <dgm:prSet presAssocID="{F43AF0DA-3248-421A-A910-834B0AFFBE69}" presName="sp" presStyleCnt="0"/>
      <dgm:spPr/>
    </dgm:pt>
    <dgm:pt modelId="{0D133DB1-D492-4E34-A030-6D469C41D85F}" type="pres">
      <dgm:prSet presAssocID="{0D976B81-8248-4CA4-A6F0-BFC7AF849AF0}" presName="composite" presStyleCnt="0"/>
      <dgm:spPr/>
    </dgm:pt>
    <dgm:pt modelId="{2C36AEA5-FEB3-419F-BFE4-CFF112B33217}" type="pres">
      <dgm:prSet presAssocID="{0D976B81-8248-4CA4-A6F0-BFC7AF849AF0}" presName="parentText" presStyleLbl="alignNode1" presStyleIdx="2" presStyleCnt="8">
        <dgm:presLayoutVars>
          <dgm:chMax val="1"/>
          <dgm:bulletEnabled val="1"/>
        </dgm:presLayoutVars>
      </dgm:prSet>
      <dgm:spPr/>
    </dgm:pt>
    <dgm:pt modelId="{DC913C98-EA3D-44F9-97FD-34DB319CBB7E}" type="pres">
      <dgm:prSet presAssocID="{0D976B81-8248-4CA4-A6F0-BFC7AF849AF0}" presName="descendantText" presStyleLbl="alignAcc1" presStyleIdx="2" presStyleCnt="8">
        <dgm:presLayoutVars>
          <dgm:bulletEnabled val="1"/>
        </dgm:presLayoutVars>
      </dgm:prSet>
      <dgm:spPr/>
    </dgm:pt>
    <dgm:pt modelId="{8428597D-AFA7-4F16-8F8B-36870852A9D8}" type="pres">
      <dgm:prSet presAssocID="{F83745FC-B797-4523-BC3E-6FB90D9B2206}" presName="sp" presStyleCnt="0"/>
      <dgm:spPr/>
    </dgm:pt>
    <dgm:pt modelId="{3BCA1DEE-E64D-46F6-9045-AD7F601F80E0}" type="pres">
      <dgm:prSet presAssocID="{60F1FE0A-9FD7-468F-8976-9E4E08D74045}" presName="composite" presStyleCnt="0"/>
      <dgm:spPr/>
    </dgm:pt>
    <dgm:pt modelId="{63A3FCDA-E877-4F39-8951-4DF9ACF2E3C7}" type="pres">
      <dgm:prSet presAssocID="{60F1FE0A-9FD7-468F-8976-9E4E08D74045}" presName="parentText" presStyleLbl="alignNode1" presStyleIdx="3" presStyleCnt="8">
        <dgm:presLayoutVars>
          <dgm:chMax val="1"/>
          <dgm:bulletEnabled val="1"/>
        </dgm:presLayoutVars>
      </dgm:prSet>
      <dgm:spPr/>
    </dgm:pt>
    <dgm:pt modelId="{C597FC0B-DACA-4ED7-AE12-51E7E3E5EEB5}" type="pres">
      <dgm:prSet presAssocID="{60F1FE0A-9FD7-468F-8976-9E4E08D74045}" presName="descendantText" presStyleLbl="alignAcc1" presStyleIdx="3" presStyleCnt="8">
        <dgm:presLayoutVars>
          <dgm:bulletEnabled val="1"/>
        </dgm:presLayoutVars>
      </dgm:prSet>
      <dgm:spPr/>
    </dgm:pt>
    <dgm:pt modelId="{6797C541-55EB-4698-83E0-0873672C3978}" type="pres">
      <dgm:prSet presAssocID="{04F71976-E37F-4F37-A2BF-8C7957FF1BA9}" presName="sp" presStyleCnt="0"/>
      <dgm:spPr/>
    </dgm:pt>
    <dgm:pt modelId="{FDDCD10B-63FC-452C-8B42-53051D4C74F0}" type="pres">
      <dgm:prSet presAssocID="{F0A6BD48-34B1-4744-9372-553CFC36D659}" presName="composite" presStyleCnt="0"/>
      <dgm:spPr/>
    </dgm:pt>
    <dgm:pt modelId="{1749E96C-8F66-41E2-BF5C-6D962BE11BFE}" type="pres">
      <dgm:prSet presAssocID="{F0A6BD48-34B1-4744-9372-553CFC36D659}" presName="parentText" presStyleLbl="alignNode1" presStyleIdx="4" presStyleCnt="8">
        <dgm:presLayoutVars>
          <dgm:chMax val="1"/>
          <dgm:bulletEnabled val="1"/>
        </dgm:presLayoutVars>
      </dgm:prSet>
      <dgm:spPr/>
    </dgm:pt>
    <dgm:pt modelId="{EB08DBF3-99D7-44E6-B954-7E484BB47430}" type="pres">
      <dgm:prSet presAssocID="{F0A6BD48-34B1-4744-9372-553CFC36D659}" presName="descendantText" presStyleLbl="alignAcc1" presStyleIdx="4" presStyleCnt="8">
        <dgm:presLayoutVars>
          <dgm:bulletEnabled val="1"/>
        </dgm:presLayoutVars>
      </dgm:prSet>
      <dgm:spPr/>
    </dgm:pt>
    <dgm:pt modelId="{B269AFA9-FDC4-4EBA-908E-826E2BFD349B}" type="pres">
      <dgm:prSet presAssocID="{33E5992E-40FC-477A-918D-DFB0748DB889}" presName="sp" presStyleCnt="0"/>
      <dgm:spPr/>
    </dgm:pt>
    <dgm:pt modelId="{9506A91E-C1B3-4163-BDE6-0BC862C373BB}" type="pres">
      <dgm:prSet presAssocID="{CB8B327D-F1EA-4995-8F40-68A97892AB4B}" presName="composite" presStyleCnt="0"/>
      <dgm:spPr/>
    </dgm:pt>
    <dgm:pt modelId="{82EADE00-E9F9-4C53-B6BD-DE5825F94A3C}" type="pres">
      <dgm:prSet presAssocID="{CB8B327D-F1EA-4995-8F40-68A97892AB4B}" presName="parentText" presStyleLbl="alignNode1" presStyleIdx="5" presStyleCnt="8">
        <dgm:presLayoutVars>
          <dgm:chMax val="1"/>
          <dgm:bulletEnabled val="1"/>
        </dgm:presLayoutVars>
      </dgm:prSet>
      <dgm:spPr/>
    </dgm:pt>
    <dgm:pt modelId="{27536C7B-6701-4585-80F5-EFC695224A14}" type="pres">
      <dgm:prSet presAssocID="{CB8B327D-F1EA-4995-8F40-68A97892AB4B}" presName="descendantText" presStyleLbl="alignAcc1" presStyleIdx="5" presStyleCnt="8">
        <dgm:presLayoutVars>
          <dgm:bulletEnabled val="1"/>
        </dgm:presLayoutVars>
      </dgm:prSet>
      <dgm:spPr/>
    </dgm:pt>
    <dgm:pt modelId="{018984DB-2708-4FA4-9048-B2ED6E58AD4E}" type="pres">
      <dgm:prSet presAssocID="{9AFE66E3-CE54-44C4-8FD3-693C0B872247}" presName="sp" presStyleCnt="0"/>
      <dgm:spPr/>
    </dgm:pt>
    <dgm:pt modelId="{646F6C2B-360B-4851-9B4C-5B5C8E84D3C0}" type="pres">
      <dgm:prSet presAssocID="{4140C15F-76B8-467B-96C8-3A8C24D9D6B3}" presName="composite" presStyleCnt="0"/>
      <dgm:spPr/>
    </dgm:pt>
    <dgm:pt modelId="{1AA0E5DC-7C2A-44BD-A5BE-ED38AF4E5875}" type="pres">
      <dgm:prSet presAssocID="{4140C15F-76B8-467B-96C8-3A8C24D9D6B3}" presName="parentText" presStyleLbl="alignNode1" presStyleIdx="6" presStyleCnt="8">
        <dgm:presLayoutVars>
          <dgm:chMax val="1"/>
          <dgm:bulletEnabled val="1"/>
        </dgm:presLayoutVars>
      </dgm:prSet>
      <dgm:spPr/>
    </dgm:pt>
    <dgm:pt modelId="{4DA59A57-4CE4-4AF6-94B4-EFF3D2CF9F8E}" type="pres">
      <dgm:prSet presAssocID="{4140C15F-76B8-467B-96C8-3A8C24D9D6B3}" presName="descendantText" presStyleLbl="alignAcc1" presStyleIdx="6" presStyleCnt="8">
        <dgm:presLayoutVars>
          <dgm:bulletEnabled val="1"/>
        </dgm:presLayoutVars>
      </dgm:prSet>
      <dgm:spPr/>
    </dgm:pt>
    <dgm:pt modelId="{5BE08453-24C3-485F-A243-BEC524C77E4C}" type="pres">
      <dgm:prSet presAssocID="{5FC28209-A3C5-4A79-890E-7C24D7307991}" presName="sp" presStyleCnt="0"/>
      <dgm:spPr/>
    </dgm:pt>
    <dgm:pt modelId="{58C17AD0-6A18-4B1A-9478-30D07B5EE1F1}" type="pres">
      <dgm:prSet presAssocID="{819932F4-06B8-43FE-9858-2CE51A8EBF40}" presName="composite" presStyleCnt="0"/>
      <dgm:spPr/>
    </dgm:pt>
    <dgm:pt modelId="{4090F48A-E6DF-4735-973B-3D8F3B3B103B}" type="pres">
      <dgm:prSet presAssocID="{819932F4-06B8-43FE-9858-2CE51A8EBF40}" presName="parentText" presStyleLbl="alignNode1" presStyleIdx="7" presStyleCnt="8">
        <dgm:presLayoutVars>
          <dgm:chMax val="1"/>
          <dgm:bulletEnabled val="1"/>
        </dgm:presLayoutVars>
      </dgm:prSet>
      <dgm:spPr/>
    </dgm:pt>
    <dgm:pt modelId="{1771E54C-1C61-4A2D-90AF-9DE7B0BD9860}" type="pres">
      <dgm:prSet presAssocID="{819932F4-06B8-43FE-9858-2CE51A8EBF40}" presName="descendantText" presStyleLbl="alignAcc1" presStyleIdx="7" presStyleCnt="8">
        <dgm:presLayoutVars>
          <dgm:bulletEnabled val="1"/>
        </dgm:presLayoutVars>
      </dgm:prSet>
      <dgm:spPr/>
    </dgm:pt>
  </dgm:ptLst>
  <dgm:cxnLst>
    <dgm:cxn modelId="{294F9301-AA93-4BE0-8272-367868A6764B}" srcId="{4140C15F-76B8-467B-96C8-3A8C24D9D6B3}" destId="{0C7F0868-A499-4324-9EFE-197A18E2C6D8}" srcOrd="1" destOrd="0" parTransId="{5EF95380-79A3-4497-9DA8-F90393882075}" sibTransId="{7B1900EA-6A6E-425D-908B-E27FB39BBB80}"/>
    <dgm:cxn modelId="{F9BF4D07-E820-4F31-9D0B-C6865FEB3803}" type="presOf" srcId="{07A89E5B-300E-4548-BCFE-D64E0692736A}" destId="{EB08DBF3-99D7-44E6-B954-7E484BB47430}" srcOrd="0" destOrd="1" presId="urn:microsoft.com/office/officeart/2005/8/layout/chevron2"/>
    <dgm:cxn modelId="{87A7A607-DEE4-42EF-A897-9BFF5E4FCC4B}" type="presOf" srcId="{9DF35EAA-78CD-42A7-87A1-CF284379C504}" destId="{046FE627-26CF-44DD-A012-76519B0F5218}" srcOrd="0" destOrd="0" presId="urn:microsoft.com/office/officeart/2005/8/layout/chevron2"/>
    <dgm:cxn modelId="{E4298419-DCC6-464F-976B-60347131AEF9}" type="presOf" srcId="{6F793227-981D-4A88-8F22-5DF7C35CB31A}" destId="{C43F05E6-5055-45EF-853D-FCE6795B4912}" srcOrd="0" destOrd="0" presId="urn:microsoft.com/office/officeart/2005/8/layout/chevron2"/>
    <dgm:cxn modelId="{0EE0D920-2572-477C-9FE6-B4A0FA4710E6}" type="presOf" srcId="{A1603A20-13FB-4A07-981F-60735D24ABED}" destId="{D98F0C91-C1FA-40DA-B6FB-D6B9EBB79BD8}" srcOrd="0" destOrd="0" presId="urn:microsoft.com/office/officeart/2005/8/layout/chevron2"/>
    <dgm:cxn modelId="{D03E1823-39E2-4F1F-B684-C6288456D643}" srcId="{995D7975-07EA-4EAD-8897-3687CCEF5AD9}" destId="{A1603A20-13FB-4A07-981F-60735D24ABED}" srcOrd="0" destOrd="0" parTransId="{B0685D8C-498B-4258-B819-2495C07D978B}" sibTransId="{B46D8B48-4CC1-4A8A-8A36-EAFE06D1A85D}"/>
    <dgm:cxn modelId="{5B953628-7539-4390-8296-F711737F10DE}" type="presOf" srcId="{281EBE2A-B874-4FA8-AA7E-00E90E84D73C}" destId="{EB08DBF3-99D7-44E6-B954-7E484BB47430}" srcOrd="0" destOrd="0" presId="urn:microsoft.com/office/officeart/2005/8/layout/chevron2"/>
    <dgm:cxn modelId="{ECFAC92C-55BA-46BC-967F-5A31ED0FC9FE}" type="presOf" srcId="{28D289A8-6BAE-487E-84F3-BD5B0A22CEF4}" destId="{4DA59A57-4CE4-4AF6-94B4-EFF3D2CF9F8E}" srcOrd="0" destOrd="0" presId="urn:microsoft.com/office/officeart/2005/8/layout/chevron2"/>
    <dgm:cxn modelId="{A412E12E-1FDD-424B-86EE-B655F31BF4CA}" type="presOf" srcId="{6C93D8A5-DCA2-47EB-924D-192F7C4C277B}" destId="{C597FC0B-DACA-4ED7-AE12-51E7E3E5EEB5}" srcOrd="0" destOrd="1" presId="urn:microsoft.com/office/officeart/2005/8/layout/chevron2"/>
    <dgm:cxn modelId="{0C6FF332-3408-4CCA-BA51-DC2D1FDB2F30}" srcId="{60F1FE0A-9FD7-468F-8976-9E4E08D74045}" destId="{6C93D8A5-DCA2-47EB-924D-192F7C4C277B}" srcOrd="1" destOrd="0" parTransId="{2EB921F8-5DBB-4647-B31F-87EE3ECC2D18}" sibTransId="{C8D0EBBF-D2B3-4080-AFD8-D55E51D21D0A}"/>
    <dgm:cxn modelId="{BEE2C733-9C17-4950-98F1-0F7525DB628A}" srcId="{CB8B327D-F1EA-4995-8F40-68A97892AB4B}" destId="{03CD0BEF-138F-401D-B7B6-0EFFD9683F18}" srcOrd="0" destOrd="0" parTransId="{12391345-BA5F-4B87-92CB-BE8F4190F57C}" sibTransId="{EBB38833-95A1-4A1C-8F17-67E5E981FE54}"/>
    <dgm:cxn modelId="{2683A15C-9F94-4684-9EA8-493B82C96713}" type="presOf" srcId="{0D976B81-8248-4CA4-A6F0-BFC7AF849AF0}" destId="{2C36AEA5-FEB3-419F-BFE4-CFF112B33217}" srcOrd="0" destOrd="0" presId="urn:microsoft.com/office/officeart/2005/8/layout/chevron2"/>
    <dgm:cxn modelId="{3A1E3C61-6DDD-4112-9FEF-7ADABF5DDF6D}" srcId="{0D976B81-8248-4CA4-A6F0-BFC7AF849AF0}" destId="{3D16D3EC-C6B9-4E00-B604-5C8F98EEAC0C}" srcOrd="0" destOrd="0" parTransId="{1FCA6CC3-FD3C-4102-A748-9F5579F91D0D}" sibTransId="{E7EA5FA2-1E10-41D7-9B9F-CB15316F3971}"/>
    <dgm:cxn modelId="{C8170B63-2F4E-438B-BE5A-9D5D467970BB}" srcId="{819932F4-06B8-43FE-9858-2CE51A8EBF40}" destId="{D9B14648-B8AA-4712-BFAC-DFB06EE39240}" srcOrd="1" destOrd="0" parTransId="{CEB36003-3F6D-4776-BA6B-D6BC4C15F0F3}" sibTransId="{76A134BA-1E73-488F-A10E-12429959AE18}"/>
    <dgm:cxn modelId="{EDA2A144-9147-46DC-8F63-2F22810D95F2}" type="presOf" srcId="{315EE3D9-4817-44D4-B4A5-3EC3AEB3D1FD}" destId="{046FE627-26CF-44DD-A012-76519B0F5218}" srcOrd="0" destOrd="1" presId="urn:microsoft.com/office/officeart/2005/8/layout/chevron2"/>
    <dgm:cxn modelId="{D6359547-CC6C-48A2-B2D5-58BF27746DB1}" srcId="{995D7975-07EA-4EAD-8897-3687CCEF5AD9}" destId="{819932F4-06B8-43FE-9858-2CE51A8EBF40}" srcOrd="7" destOrd="0" parTransId="{D127D09D-E7A5-4DC8-BE7A-CB5EA33B1AC1}" sibTransId="{2B39F783-23D0-4606-ACD7-7309D2BE1EF0}"/>
    <dgm:cxn modelId="{C27A2F68-DFD8-4556-80B8-67FC1DAC9CAB}" srcId="{60F1FE0A-9FD7-468F-8976-9E4E08D74045}" destId="{6235AC2E-3A5D-457E-96D8-B33BB189C391}" srcOrd="0" destOrd="0" parTransId="{6B734B5E-9ED8-4195-A41F-85B487ADE168}" sibTransId="{A7A1FE46-2376-4B0D-A0F0-EDF2957A45CB}"/>
    <dgm:cxn modelId="{E32D4E4C-17BF-4FE2-AD21-901AC6100736}" srcId="{0D976B81-8248-4CA4-A6F0-BFC7AF849AF0}" destId="{EBC7D97B-DE74-45DC-B6EA-B01990F71C99}" srcOrd="1" destOrd="0" parTransId="{BCA2E7A1-4CE9-47C4-9327-A7E953A29B8E}" sibTransId="{C2E395F4-8A33-4258-A667-73C4A7EDFDAC}"/>
    <dgm:cxn modelId="{1A5D9D4F-FAD5-4A3D-9656-66B612739CCB}" srcId="{F0A6BD48-34B1-4744-9372-553CFC36D659}" destId="{07A89E5B-300E-4548-BCFE-D64E0692736A}" srcOrd="1" destOrd="0" parTransId="{D8385711-82C0-4EE6-97FC-D0B27CAAE503}" sibTransId="{765F794A-FCB7-4734-A8D9-2A867B7227DE}"/>
    <dgm:cxn modelId="{7AC4D06F-ED68-4463-9399-8E127007126E}" type="presOf" srcId="{60F1FE0A-9FD7-468F-8976-9E4E08D74045}" destId="{63A3FCDA-E877-4F39-8951-4DF9ACF2E3C7}" srcOrd="0" destOrd="0" presId="urn:microsoft.com/office/officeart/2005/8/layout/chevron2"/>
    <dgm:cxn modelId="{16FD3E50-E7B3-49EC-B096-3296D2D1747E}" srcId="{F0A6BD48-34B1-4744-9372-553CFC36D659}" destId="{281EBE2A-B874-4FA8-AA7E-00E90E84D73C}" srcOrd="0" destOrd="0" parTransId="{4390724B-5C3A-4A71-BA77-3F7C1949E9E5}" sibTransId="{9CD44BF4-68B9-49E9-A1BE-774A95389204}"/>
    <dgm:cxn modelId="{C86C0A51-B4E8-4E00-9623-1373AC369EE1}" type="presOf" srcId="{0C7F0868-A499-4324-9EFE-197A18E2C6D8}" destId="{4DA59A57-4CE4-4AF6-94B4-EFF3D2CF9F8E}" srcOrd="0" destOrd="1" presId="urn:microsoft.com/office/officeart/2005/8/layout/chevron2"/>
    <dgm:cxn modelId="{9BA73572-2396-49AB-A448-22BA2DFD7C2B}" type="presOf" srcId="{6235AC2E-3A5D-457E-96D8-B33BB189C391}" destId="{C597FC0B-DACA-4ED7-AE12-51E7E3E5EEB5}" srcOrd="0" destOrd="0" presId="urn:microsoft.com/office/officeart/2005/8/layout/chevron2"/>
    <dgm:cxn modelId="{903B6F7A-85A7-47AF-83D4-9FFE761449CA}" srcId="{6EC1AD1E-0A0E-4EC1-B419-8EADC429E1E6}" destId="{9DF35EAA-78CD-42A7-87A1-CF284379C504}" srcOrd="0" destOrd="0" parTransId="{5B58B75A-2D28-4BDB-9BDF-B1C6FCBFDF5C}" sibTransId="{D6778ACF-8998-46D7-B1E4-311E93C3A096}"/>
    <dgm:cxn modelId="{4198FC7E-176C-4F29-B851-AE4F7562A7F1}" type="presOf" srcId="{3D16D3EC-C6B9-4E00-B604-5C8F98EEAC0C}" destId="{DC913C98-EA3D-44F9-97FD-34DB319CBB7E}" srcOrd="0" destOrd="0" presId="urn:microsoft.com/office/officeart/2005/8/layout/chevron2"/>
    <dgm:cxn modelId="{439C0985-53B4-4A07-9D4A-B5D0FC8CD007}" srcId="{4140C15F-76B8-467B-96C8-3A8C24D9D6B3}" destId="{28D289A8-6BAE-487E-84F3-BD5B0A22CEF4}" srcOrd="0" destOrd="0" parTransId="{17F10E85-3D02-4E63-9BC4-6A0854A0706A}" sibTransId="{6F07688F-A562-4626-B816-10BB5DA99CCF}"/>
    <dgm:cxn modelId="{A2B7E290-D8AD-4805-B76D-C2BD893DA3CD}" type="presOf" srcId="{03CD0BEF-138F-401D-B7B6-0EFFD9683F18}" destId="{27536C7B-6701-4585-80F5-EFC695224A14}" srcOrd="0" destOrd="0" presId="urn:microsoft.com/office/officeart/2005/8/layout/chevron2"/>
    <dgm:cxn modelId="{AC90E592-723B-4399-B84F-36663273F3D0}" type="presOf" srcId="{995D7975-07EA-4EAD-8897-3687CCEF5AD9}" destId="{ED020B50-8EE6-42C2-B6E9-5B073C988859}" srcOrd="0" destOrd="0" presId="urn:microsoft.com/office/officeart/2005/8/layout/chevron2"/>
    <dgm:cxn modelId="{AD6C5993-0941-4D73-89AF-0109FF21731B}" type="presOf" srcId="{EBC7D97B-DE74-45DC-B6EA-B01990F71C99}" destId="{DC913C98-EA3D-44F9-97FD-34DB319CBB7E}" srcOrd="0" destOrd="1" presId="urn:microsoft.com/office/officeart/2005/8/layout/chevron2"/>
    <dgm:cxn modelId="{58182799-8C54-4F51-B56C-A6BDB0748EB5}" type="presOf" srcId="{CB8B327D-F1EA-4995-8F40-68A97892AB4B}" destId="{82EADE00-E9F9-4C53-B6BD-DE5825F94A3C}" srcOrd="0" destOrd="0" presId="urn:microsoft.com/office/officeart/2005/8/layout/chevron2"/>
    <dgm:cxn modelId="{E79BFB9C-A51F-4725-8491-D9D70E7E527B}" srcId="{995D7975-07EA-4EAD-8897-3687CCEF5AD9}" destId="{4140C15F-76B8-467B-96C8-3A8C24D9D6B3}" srcOrd="6" destOrd="0" parTransId="{9A36ECB4-18C6-47BC-8E4A-982C3F74026D}" sibTransId="{5FC28209-A3C5-4A79-890E-7C24D7307991}"/>
    <dgm:cxn modelId="{0483DFA5-9868-443B-B1CA-1C8F271581BD}" type="presOf" srcId="{92E4ECF6-C1B3-4B8C-8C6E-F8832EAB1651}" destId="{27536C7B-6701-4585-80F5-EFC695224A14}" srcOrd="0" destOrd="1" presId="urn:microsoft.com/office/officeart/2005/8/layout/chevron2"/>
    <dgm:cxn modelId="{5B31CDA8-C0FF-49D9-A731-F79F3B3E20EA}" type="presOf" srcId="{6EC1AD1E-0A0E-4EC1-B419-8EADC429E1E6}" destId="{DD0618BC-45E0-40FE-8288-2439133CE823}" srcOrd="0" destOrd="0" presId="urn:microsoft.com/office/officeart/2005/8/layout/chevron2"/>
    <dgm:cxn modelId="{EE2CA1AE-E9B7-4E31-ADEF-8CD1FE500753}" srcId="{6EC1AD1E-0A0E-4EC1-B419-8EADC429E1E6}" destId="{315EE3D9-4817-44D4-B4A5-3EC3AEB3D1FD}" srcOrd="1" destOrd="0" parTransId="{585AA404-616A-45FB-9BA7-C8A55BA6E6AB}" sibTransId="{0C01D89D-9062-46E3-91E6-67A6C1E6072B}"/>
    <dgm:cxn modelId="{F275DBB1-1DC0-4C97-8BA3-ECC353202D48}" srcId="{995D7975-07EA-4EAD-8897-3687CCEF5AD9}" destId="{F0A6BD48-34B1-4744-9372-553CFC36D659}" srcOrd="4" destOrd="0" parTransId="{656ED0F2-2FE4-4A59-90CE-3F8C17B11FFB}" sibTransId="{33E5992E-40FC-477A-918D-DFB0748DB889}"/>
    <dgm:cxn modelId="{3A5A10B3-346A-4BE5-839B-A7AE265329F2}" srcId="{995D7975-07EA-4EAD-8897-3687CCEF5AD9}" destId="{0D976B81-8248-4CA4-A6F0-BFC7AF849AF0}" srcOrd="2" destOrd="0" parTransId="{BD371EF2-C8BD-4580-AA4C-99FEF7CD522E}" sibTransId="{F83745FC-B797-4523-BC3E-6FB90D9B2206}"/>
    <dgm:cxn modelId="{B630BEBE-A013-4B99-9753-A5158F5E052B}" srcId="{995D7975-07EA-4EAD-8897-3687CCEF5AD9}" destId="{60F1FE0A-9FD7-468F-8976-9E4E08D74045}" srcOrd="3" destOrd="0" parTransId="{73584352-ED1D-46D2-9D0A-FBB1C8E695AA}" sibTransId="{04F71976-E37F-4F37-A2BF-8C7957FF1BA9}"/>
    <dgm:cxn modelId="{3739A6C4-B893-465C-B04E-6AE1C35098E3}" srcId="{A1603A20-13FB-4A07-981F-60735D24ABED}" destId="{2D866F42-9E63-46CC-8C83-490AD211AA45}" srcOrd="1" destOrd="0" parTransId="{49040C4D-11B2-4DED-BDB0-ADA1EDE1973B}" sibTransId="{A65CB696-5F61-43B5-8F0E-66A2AD994F18}"/>
    <dgm:cxn modelId="{7672D3C5-EFE4-46E2-8437-9A3B256106C9}" srcId="{995D7975-07EA-4EAD-8897-3687CCEF5AD9}" destId="{6EC1AD1E-0A0E-4EC1-B419-8EADC429E1E6}" srcOrd="1" destOrd="0" parTransId="{6F4FEE4A-E083-4E7F-A853-8F7515D86731}" sibTransId="{F43AF0DA-3248-421A-A910-834B0AFFBE69}"/>
    <dgm:cxn modelId="{5FED22CB-2242-4701-BF50-6E0FA8FCA457}" srcId="{819932F4-06B8-43FE-9858-2CE51A8EBF40}" destId="{38254A14-3BBF-4079-8E9B-5029BCC74F9C}" srcOrd="0" destOrd="0" parTransId="{0B95340A-87E3-4FF5-A1CF-7E1702A5DB3A}" sibTransId="{388C9D43-31A5-4835-92C1-BCB13B1B4B47}"/>
    <dgm:cxn modelId="{FB4E60DC-EAAE-40B4-ABE0-386415FE61B0}" type="presOf" srcId="{4140C15F-76B8-467B-96C8-3A8C24D9D6B3}" destId="{1AA0E5DC-7C2A-44BD-A5BE-ED38AF4E5875}" srcOrd="0" destOrd="0" presId="urn:microsoft.com/office/officeart/2005/8/layout/chevron2"/>
    <dgm:cxn modelId="{5F28A5E9-1470-4EBF-9199-B4FE8D51435C}" type="presOf" srcId="{D9B14648-B8AA-4712-BFAC-DFB06EE39240}" destId="{1771E54C-1C61-4A2D-90AF-9DE7B0BD9860}" srcOrd="0" destOrd="1" presId="urn:microsoft.com/office/officeart/2005/8/layout/chevron2"/>
    <dgm:cxn modelId="{E3FCE2EE-E82D-4359-B21E-7A9A1EC5A112}" srcId="{CB8B327D-F1EA-4995-8F40-68A97892AB4B}" destId="{92E4ECF6-C1B3-4B8C-8C6E-F8832EAB1651}" srcOrd="1" destOrd="0" parTransId="{74158040-47D2-4B5A-9A58-294061A919DC}" sibTransId="{BFD82EE0-10C4-4CE4-A45F-C7A8DC60B818}"/>
    <dgm:cxn modelId="{4074A2F2-2F55-431C-A966-AF2FEE5608D3}" type="presOf" srcId="{38254A14-3BBF-4079-8E9B-5029BCC74F9C}" destId="{1771E54C-1C61-4A2D-90AF-9DE7B0BD9860}" srcOrd="0" destOrd="0" presId="urn:microsoft.com/office/officeart/2005/8/layout/chevron2"/>
    <dgm:cxn modelId="{680ECCF6-B4A1-4D30-8B34-7118BC7CBAA4}" type="presOf" srcId="{F0A6BD48-34B1-4744-9372-553CFC36D659}" destId="{1749E96C-8F66-41E2-BF5C-6D962BE11BFE}" srcOrd="0" destOrd="0" presId="urn:microsoft.com/office/officeart/2005/8/layout/chevron2"/>
    <dgm:cxn modelId="{BF466BF8-8BBD-45F1-8544-25F2E0183EFB}" type="presOf" srcId="{819932F4-06B8-43FE-9858-2CE51A8EBF40}" destId="{4090F48A-E6DF-4735-973B-3D8F3B3B103B}" srcOrd="0" destOrd="0" presId="urn:microsoft.com/office/officeart/2005/8/layout/chevron2"/>
    <dgm:cxn modelId="{C0B254FA-93FB-4D9A-AEDC-ABD6E08769F0}" srcId="{A1603A20-13FB-4A07-981F-60735D24ABED}" destId="{6F793227-981D-4A88-8F22-5DF7C35CB31A}" srcOrd="0" destOrd="0" parTransId="{90A534D2-6707-4197-8368-73B4D65167AE}" sibTransId="{AC74BA42-92E2-415B-8464-B9BCB7643AB0}"/>
    <dgm:cxn modelId="{2C89F5FA-D709-4DB0-96FF-34A183A71EE6}" srcId="{995D7975-07EA-4EAD-8897-3687CCEF5AD9}" destId="{CB8B327D-F1EA-4995-8F40-68A97892AB4B}" srcOrd="5" destOrd="0" parTransId="{9716B553-5E6C-455E-9F05-620DE5952A19}" sibTransId="{9AFE66E3-CE54-44C4-8FD3-693C0B872247}"/>
    <dgm:cxn modelId="{284D42FB-673B-44FF-A51B-EB54709B62E2}" type="presOf" srcId="{2D866F42-9E63-46CC-8C83-490AD211AA45}" destId="{C43F05E6-5055-45EF-853D-FCE6795B4912}" srcOrd="0" destOrd="1" presId="urn:microsoft.com/office/officeart/2005/8/layout/chevron2"/>
    <dgm:cxn modelId="{1761B432-961A-405A-BE31-41841E6A23FE}" type="presParOf" srcId="{ED020B50-8EE6-42C2-B6E9-5B073C988859}" destId="{DA5D6A5E-6482-4220-9E84-6F05DEF856B6}" srcOrd="0" destOrd="0" presId="urn:microsoft.com/office/officeart/2005/8/layout/chevron2"/>
    <dgm:cxn modelId="{7B760154-D05E-4575-9DC7-D3545DB4FAE6}" type="presParOf" srcId="{DA5D6A5E-6482-4220-9E84-6F05DEF856B6}" destId="{D98F0C91-C1FA-40DA-B6FB-D6B9EBB79BD8}" srcOrd="0" destOrd="0" presId="urn:microsoft.com/office/officeart/2005/8/layout/chevron2"/>
    <dgm:cxn modelId="{E506CB82-7834-4968-8A5B-4DBEF1AD1A1C}" type="presParOf" srcId="{DA5D6A5E-6482-4220-9E84-6F05DEF856B6}" destId="{C43F05E6-5055-45EF-853D-FCE6795B4912}" srcOrd="1" destOrd="0" presId="urn:microsoft.com/office/officeart/2005/8/layout/chevron2"/>
    <dgm:cxn modelId="{935ACFD6-9BE2-4862-B800-E52C8C84DD0C}" type="presParOf" srcId="{ED020B50-8EE6-42C2-B6E9-5B073C988859}" destId="{36B44AAD-4583-40E6-8B29-C003F85CD43C}" srcOrd="1" destOrd="0" presId="urn:microsoft.com/office/officeart/2005/8/layout/chevron2"/>
    <dgm:cxn modelId="{D6B4C5AD-C952-42FB-907B-E498BE7CCB76}" type="presParOf" srcId="{ED020B50-8EE6-42C2-B6E9-5B073C988859}" destId="{34960477-3280-4F97-9664-FC0B9E273FBC}" srcOrd="2" destOrd="0" presId="urn:microsoft.com/office/officeart/2005/8/layout/chevron2"/>
    <dgm:cxn modelId="{E01E3D5B-F61E-43DB-8B14-8F5482068F54}" type="presParOf" srcId="{34960477-3280-4F97-9664-FC0B9E273FBC}" destId="{DD0618BC-45E0-40FE-8288-2439133CE823}" srcOrd="0" destOrd="0" presId="urn:microsoft.com/office/officeart/2005/8/layout/chevron2"/>
    <dgm:cxn modelId="{CDD56534-0353-4A82-872C-965FD4FFBB97}" type="presParOf" srcId="{34960477-3280-4F97-9664-FC0B9E273FBC}" destId="{046FE627-26CF-44DD-A012-76519B0F5218}" srcOrd="1" destOrd="0" presId="urn:microsoft.com/office/officeart/2005/8/layout/chevron2"/>
    <dgm:cxn modelId="{BF662FB6-7E54-4B7F-988C-726D83C90664}" type="presParOf" srcId="{ED020B50-8EE6-42C2-B6E9-5B073C988859}" destId="{8CCFDEA5-5620-470D-9152-09612667C7B3}" srcOrd="3" destOrd="0" presId="urn:microsoft.com/office/officeart/2005/8/layout/chevron2"/>
    <dgm:cxn modelId="{882D4CCA-057F-4B9D-8343-4862C452A3AD}" type="presParOf" srcId="{ED020B50-8EE6-42C2-B6E9-5B073C988859}" destId="{0D133DB1-D492-4E34-A030-6D469C41D85F}" srcOrd="4" destOrd="0" presId="urn:microsoft.com/office/officeart/2005/8/layout/chevron2"/>
    <dgm:cxn modelId="{E5DE7298-69FC-4B13-8FE1-D26DAE9D4B91}" type="presParOf" srcId="{0D133DB1-D492-4E34-A030-6D469C41D85F}" destId="{2C36AEA5-FEB3-419F-BFE4-CFF112B33217}" srcOrd="0" destOrd="0" presId="urn:microsoft.com/office/officeart/2005/8/layout/chevron2"/>
    <dgm:cxn modelId="{7D229D6A-F0C9-4412-9F04-9904CE99D893}" type="presParOf" srcId="{0D133DB1-D492-4E34-A030-6D469C41D85F}" destId="{DC913C98-EA3D-44F9-97FD-34DB319CBB7E}" srcOrd="1" destOrd="0" presId="urn:microsoft.com/office/officeart/2005/8/layout/chevron2"/>
    <dgm:cxn modelId="{721EF20C-5843-4DB1-B9CC-4071A12B64D1}" type="presParOf" srcId="{ED020B50-8EE6-42C2-B6E9-5B073C988859}" destId="{8428597D-AFA7-4F16-8F8B-36870852A9D8}" srcOrd="5" destOrd="0" presId="urn:microsoft.com/office/officeart/2005/8/layout/chevron2"/>
    <dgm:cxn modelId="{C452AC05-F839-4CF1-A252-18A20F5C459C}" type="presParOf" srcId="{ED020B50-8EE6-42C2-B6E9-5B073C988859}" destId="{3BCA1DEE-E64D-46F6-9045-AD7F601F80E0}" srcOrd="6" destOrd="0" presId="urn:microsoft.com/office/officeart/2005/8/layout/chevron2"/>
    <dgm:cxn modelId="{3BC74722-79F2-4F7C-A77B-1A4418B764BB}" type="presParOf" srcId="{3BCA1DEE-E64D-46F6-9045-AD7F601F80E0}" destId="{63A3FCDA-E877-4F39-8951-4DF9ACF2E3C7}" srcOrd="0" destOrd="0" presId="urn:microsoft.com/office/officeart/2005/8/layout/chevron2"/>
    <dgm:cxn modelId="{19382B0E-CFD0-498A-8AE2-FF3BAA3D2235}" type="presParOf" srcId="{3BCA1DEE-E64D-46F6-9045-AD7F601F80E0}" destId="{C597FC0B-DACA-4ED7-AE12-51E7E3E5EEB5}" srcOrd="1" destOrd="0" presId="urn:microsoft.com/office/officeart/2005/8/layout/chevron2"/>
    <dgm:cxn modelId="{AFED4190-6DED-4EBC-982D-144992F6B8E3}" type="presParOf" srcId="{ED020B50-8EE6-42C2-B6E9-5B073C988859}" destId="{6797C541-55EB-4698-83E0-0873672C3978}" srcOrd="7" destOrd="0" presId="urn:microsoft.com/office/officeart/2005/8/layout/chevron2"/>
    <dgm:cxn modelId="{4F8EAEFF-DB96-4458-BB95-2FA88985E7E6}" type="presParOf" srcId="{ED020B50-8EE6-42C2-B6E9-5B073C988859}" destId="{FDDCD10B-63FC-452C-8B42-53051D4C74F0}" srcOrd="8" destOrd="0" presId="urn:microsoft.com/office/officeart/2005/8/layout/chevron2"/>
    <dgm:cxn modelId="{71387A24-12E5-4958-9E82-2D040C2EB26C}" type="presParOf" srcId="{FDDCD10B-63FC-452C-8B42-53051D4C74F0}" destId="{1749E96C-8F66-41E2-BF5C-6D962BE11BFE}" srcOrd="0" destOrd="0" presId="urn:microsoft.com/office/officeart/2005/8/layout/chevron2"/>
    <dgm:cxn modelId="{DB759192-6752-4E99-B6C3-8D9DD7DE36C5}" type="presParOf" srcId="{FDDCD10B-63FC-452C-8B42-53051D4C74F0}" destId="{EB08DBF3-99D7-44E6-B954-7E484BB47430}" srcOrd="1" destOrd="0" presId="urn:microsoft.com/office/officeart/2005/8/layout/chevron2"/>
    <dgm:cxn modelId="{90187492-55A1-41B0-87F7-50AAF733483A}" type="presParOf" srcId="{ED020B50-8EE6-42C2-B6E9-5B073C988859}" destId="{B269AFA9-FDC4-4EBA-908E-826E2BFD349B}" srcOrd="9" destOrd="0" presId="urn:microsoft.com/office/officeart/2005/8/layout/chevron2"/>
    <dgm:cxn modelId="{0EC80BF8-BBFB-41C3-990B-B5A961525142}" type="presParOf" srcId="{ED020B50-8EE6-42C2-B6E9-5B073C988859}" destId="{9506A91E-C1B3-4163-BDE6-0BC862C373BB}" srcOrd="10" destOrd="0" presId="urn:microsoft.com/office/officeart/2005/8/layout/chevron2"/>
    <dgm:cxn modelId="{89E985A0-769B-471A-80A5-0C737CB41D5A}" type="presParOf" srcId="{9506A91E-C1B3-4163-BDE6-0BC862C373BB}" destId="{82EADE00-E9F9-4C53-B6BD-DE5825F94A3C}" srcOrd="0" destOrd="0" presId="urn:microsoft.com/office/officeart/2005/8/layout/chevron2"/>
    <dgm:cxn modelId="{C6D3A0AC-DF2F-482C-B864-F49F0EEC88E1}" type="presParOf" srcId="{9506A91E-C1B3-4163-BDE6-0BC862C373BB}" destId="{27536C7B-6701-4585-80F5-EFC695224A14}" srcOrd="1" destOrd="0" presId="urn:microsoft.com/office/officeart/2005/8/layout/chevron2"/>
    <dgm:cxn modelId="{F419DD1D-2461-45A0-AE9B-97C58D8DDFC5}" type="presParOf" srcId="{ED020B50-8EE6-42C2-B6E9-5B073C988859}" destId="{018984DB-2708-4FA4-9048-B2ED6E58AD4E}" srcOrd="11" destOrd="0" presId="urn:microsoft.com/office/officeart/2005/8/layout/chevron2"/>
    <dgm:cxn modelId="{44E6DE96-31C7-4A3A-974D-9111C30977E0}" type="presParOf" srcId="{ED020B50-8EE6-42C2-B6E9-5B073C988859}" destId="{646F6C2B-360B-4851-9B4C-5B5C8E84D3C0}" srcOrd="12" destOrd="0" presId="urn:microsoft.com/office/officeart/2005/8/layout/chevron2"/>
    <dgm:cxn modelId="{C2E66C6D-A044-4E20-AD2C-69645A4752DC}" type="presParOf" srcId="{646F6C2B-360B-4851-9B4C-5B5C8E84D3C0}" destId="{1AA0E5DC-7C2A-44BD-A5BE-ED38AF4E5875}" srcOrd="0" destOrd="0" presId="urn:microsoft.com/office/officeart/2005/8/layout/chevron2"/>
    <dgm:cxn modelId="{718F3049-EDED-4303-889C-6D7A00E7BDBE}" type="presParOf" srcId="{646F6C2B-360B-4851-9B4C-5B5C8E84D3C0}" destId="{4DA59A57-4CE4-4AF6-94B4-EFF3D2CF9F8E}" srcOrd="1" destOrd="0" presId="urn:microsoft.com/office/officeart/2005/8/layout/chevron2"/>
    <dgm:cxn modelId="{5CD37882-9854-48CE-B1E6-54199F9336E2}" type="presParOf" srcId="{ED020B50-8EE6-42C2-B6E9-5B073C988859}" destId="{5BE08453-24C3-485F-A243-BEC524C77E4C}" srcOrd="13" destOrd="0" presId="urn:microsoft.com/office/officeart/2005/8/layout/chevron2"/>
    <dgm:cxn modelId="{5EB0D3FE-2EDC-499B-832F-51E40C0F8009}" type="presParOf" srcId="{ED020B50-8EE6-42C2-B6E9-5B073C988859}" destId="{58C17AD0-6A18-4B1A-9478-30D07B5EE1F1}" srcOrd="14" destOrd="0" presId="urn:microsoft.com/office/officeart/2005/8/layout/chevron2"/>
    <dgm:cxn modelId="{20935368-D9D7-412A-BF8C-BF6DD768DFC7}" type="presParOf" srcId="{58C17AD0-6A18-4B1A-9478-30D07B5EE1F1}" destId="{4090F48A-E6DF-4735-973B-3D8F3B3B103B}" srcOrd="0" destOrd="0" presId="urn:microsoft.com/office/officeart/2005/8/layout/chevron2"/>
    <dgm:cxn modelId="{F96A27CC-921C-4C76-A584-5CBBB797DEE0}" type="presParOf" srcId="{58C17AD0-6A18-4B1A-9478-30D07B5EE1F1}" destId="{1771E54C-1C61-4A2D-90AF-9DE7B0BD986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5D7975-07EA-4EAD-8897-3687CCEF5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6EC1AD1E-0A0E-4EC1-B419-8EADC429E1E6}">
      <dgm:prSet phldrT="[Text]" custT="1"/>
      <dgm:spPr/>
      <dgm:t>
        <a:bodyPr/>
        <a:lstStyle/>
        <a:p>
          <a:r>
            <a:rPr lang="en-US" sz="1100" b="1" dirty="0" err="1">
              <a:solidFill>
                <a:schemeClr val="tx1"/>
              </a:solidFill>
            </a:rPr>
            <a:t>Handymax</a:t>
          </a:r>
          <a:endParaRPr lang="pt-BR" sz="1100" b="1" dirty="0">
            <a:solidFill>
              <a:schemeClr val="tx1"/>
            </a:solidFill>
          </a:endParaRPr>
        </a:p>
      </dgm:t>
    </dgm:pt>
    <dgm:pt modelId="{6F4FEE4A-E083-4E7F-A853-8F7515D86731}" type="parTrans" cxnId="{7672D3C5-EFE4-46E2-8437-9A3B256106C9}">
      <dgm:prSet/>
      <dgm:spPr/>
      <dgm:t>
        <a:bodyPr/>
        <a:lstStyle/>
        <a:p>
          <a:endParaRPr lang="pt-BR" sz="4000"/>
        </a:p>
      </dgm:t>
    </dgm:pt>
    <dgm:pt modelId="{F43AF0DA-3248-421A-A910-834B0AFFBE69}" type="sibTrans" cxnId="{7672D3C5-EFE4-46E2-8437-9A3B256106C9}">
      <dgm:prSet/>
      <dgm:spPr/>
      <dgm:t>
        <a:bodyPr/>
        <a:lstStyle/>
        <a:p>
          <a:endParaRPr lang="pt-BR" sz="4000"/>
        </a:p>
      </dgm:t>
    </dgm:pt>
    <dgm:pt modelId="{9DF35EAA-78CD-42A7-87A1-CF284379C504}">
      <dgm:prSet phldrT="[Text]" custT="1"/>
      <dgm:spPr/>
      <dgm:t>
        <a:bodyPr/>
        <a:lstStyle/>
        <a:p>
          <a:r>
            <a:rPr lang="en-US" sz="1400" dirty="0"/>
            <a:t>15.000 &lt; DWT &lt; 50.000</a:t>
          </a:r>
          <a:endParaRPr lang="pt-BR" sz="1400" dirty="0"/>
        </a:p>
      </dgm:t>
    </dgm:pt>
    <dgm:pt modelId="{5B58B75A-2D28-4BDB-9BDF-B1C6FCBFDF5C}" type="parTrans" cxnId="{903B6F7A-85A7-47AF-83D4-9FFE761449CA}">
      <dgm:prSet/>
      <dgm:spPr/>
      <dgm:t>
        <a:bodyPr/>
        <a:lstStyle/>
        <a:p>
          <a:endParaRPr lang="pt-BR" sz="4000"/>
        </a:p>
      </dgm:t>
    </dgm:pt>
    <dgm:pt modelId="{D6778ACF-8998-46D7-B1E4-311E93C3A096}" type="sibTrans" cxnId="{903B6F7A-85A7-47AF-83D4-9FFE761449CA}">
      <dgm:prSet/>
      <dgm:spPr/>
      <dgm:t>
        <a:bodyPr/>
        <a:lstStyle/>
        <a:p>
          <a:endParaRPr lang="pt-BR" sz="4000"/>
        </a:p>
      </dgm:t>
    </dgm:pt>
    <dgm:pt modelId="{0D976B81-8248-4CA4-A6F0-BFC7AF849AF0}">
      <dgm:prSet phldrT="[Text]" custT="1"/>
      <dgm:spPr/>
      <dgm:t>
        <a:bodyPr/>
        <a:lstStyle/>
        <a:p>
          <a:r>
            <a:rPr lang="en-US" sz="1100" b="1" dirty="0" err="1">
              <a:solidFill>
                <a:schemeClr val="tx1"/>
              </a:solidFill>
            </a:rPr>
            <a:t>Panamax</a:t>
          </a:r>
          <a:endParaRPr lang="pt-BR" sz="1100" b="1" dirty="0">
            <a:solidFill>
              <a:schemeClr val="tx1"/>
            </a:solidFill>
          </a:endParaRPr>
        </a:p>
      </dgm:t>
    </dgm:pt>
    <dgm:pt modelId="{BD371EF2-C8BD-4580-AA4C-99FEF7CD522E}" type="parTrans" cxnId="{3A5A10B3-346A-4BE5-839B-A7AE265329F2}">
      <dgm:prSet/>
      <dgm:spPr/>
      <dgm:t>
        <a:bodyPr/>
        <a:lstStyle/>
        <a:p>
          <a:endParaRPr lang="pt-BR" sz="4000"/>
        </a:p>
      </dgm:t>
    </dgm:pt>
    <dgm:pt modelId="{F83745FC-B797-4523-BC3E-6FB90D9B2206}" type="sibTrans" cxnId="{3A5A10B3-346A-4BE5-839B-A7AE265329F2}">
      <dgm:prSet/>
      <dgm:spPr/>
      <dgm:t>
        <a:bodyPr/>
        <a:lstStyle/>
        <a:p>
          <a:endParaRPr lang="pt-BR" sz="4000"/>
        </a:p>
      </dgm:t>
    </dgm:pt>
    <dgm:pt modelId="{3D16D3EC-C6B9-4E00-B604-5C8F98EEAC0C}">
      <dgm:prSet phldrT="[Text]" custT="1"/>
      <dgm:spPr/>
      <dgm:t>
        <a:bodyPr/>
        <a:lstStyle/>
        <a:p>
          <a:r>
            <a:rPr lang="en-US" sz="1400" dirty="0"/>
            <a:t>50.000 &lt; DWT &lt; 80.000</a:t>
          </a:r>
          <a:endParaRPr lang="pt-BR" sz="1400" dirty="0"/>
        </a:p>
      </dgm:t>
    </dgm:pt>
    <dgm:pt modelId="{1FCA6CC3-FD3C-4102-A748-9F5579F91D0D}" type="parTrans" cxnId="{3A1E3C61-6DDD-4112-9FEF-7ADABF5DDF6D}">
      <dgm:prSet/>
      <dgm:spPr/>
      <dgm:t>
        <a:bodyPr/>
        <a:lstStyle/>
        <a:p>
          <a:endParaRPr lang="pt-BR" sz="4000"/>
        </a:p>
      </dgm:t>
    </dgm:pt>
    <dgm:pt modelId="{E7EA5FA2-1E10-41D7-9B9F-CB15316F3971}" type="sibTrans" cxnId="{3A1E3C61-6DDD-4112-9FEF-7ADABF5DDF6D}">
      <dgm:prSet/>
      <dgm:spPr/>
      <dgm:t>
        <a:bodyPr/>
        <a:lstStyle/>
        <a:p>
          <a:endParaRPr lang="pt-BR" sz="4000"/>
        </a:p>
      </dgm:t>
    </dgm:pt>
    <dgm:pt modelId="{60F1FE0A-9FD7-468F-8976-9E4E08D74045}">
      <dgm:prSet phldrT="[Text]" custT="1"/>
      <dgm:spPr/>
      <dgm:t>
        <a:bodyPr/>
        <a:lstStyle/>
        <a:p>
          <a:r>
            <a:rPr lang="en-US" sz="1100" b="1" dirty="0" err="1">
              <a:solidFill>
                <a:schemeClr val="tx1"/>
              </a:solidFill>
            </a:rPr>
            <a:t>Aframax</a:t>
          </a:r>
          <a:endParaRPr lang="pt-BR" sz="1100" b="1" dirty="0">
            <a:solidFill>
              <a:schemeClr val="tx1"/>
            </a:solidFill>
          </a:endParaRPr>
        </a:p>
      </dgm:t>
    </dgm:pt>
    <dgm:pt modelId="{73584352-ED1D-46D2-9D0A-FBB1C8E695AA}" type="parTrans" cxnId="{B630BEBE-A013-4B99-9753-A5158F5E052B}">
      <dgm:prSet/>
      <dgm:spPr/>
      <dgm:t>
        <a:bodyPr/>
        <a:lstStyle/>
        <a:p>
          <a:endParaRPr lang="pt-BR" sz="4000"/>
        </a:p>
      </dgm:t>
    </dgm:pt>
    <dgm:pt modelId="{04F71976-E37F-4F37-A2BF-8C7957FF1BA9}" type="sibTrans" cxnId="{B630BEBE-A013-4B99-9753-A5158F5E052B}">
      <dgm:prSet/>
      <dgm:spPr/>
      <dgm:t>
        <a:bodyPr/>
        <a:lstStyle/>
        <a:p>
          <a:endParaRPr lang="pt-BR" sz="4000"/>
        </a:p>
      </dgm:t>
    </dgm:pt>
    <dgm:pt modelId="{6235AC2E-3A5D-457E-96D8-B33BB189C391}">
      <dgm:prSet phldrT="[Text]" custT="1"/>
      <dgm:spPr/>
      <dgm:t>
        <a:bodyPr/>
        <a:lstStyle/>
        <a:p>
          <a:r>
            <a:rPr lang="en-US" sz="1400" dirty="0"/>
            <a:t>80.000 &lt; DWT &lt; 120.000</a:t>
          </a:r>
          <a:endParaRPr lang="pt-BR" sz="1400" dirty="0"/>
        </a:p>
      </dgm:t>
    </dgm:pt>
    <dgm:pt modelId="{6B734B5E-9ED8-4195-A41F-85B487ADE168}" type="parTrans" cxnId="{C27A2F68-DFD8-4556-80B8-67FC1DAC9CAB}">
      <dgm:prSet/>
      <dgm:spPr/>
      <dgm:t>
        <a:bodyPr/>
        <a:lstStyle/>
        <a:p>
          <a:endParaRPr lang="pt-BR" sz="4000"/>
        </a:p>
      </dgm:t>
    </dgm:pt>
    <dgm:pt modelId="{A7A1FE46-2376-4B0D-A0F0-EDF2957A45CB}" type="sibTrans" cxnId="{C27A2F68-DFD8-4556-80B8-67FC1DAC9CAB}">
      <dgm:prSet/>
      <dgm:spPr/>
      <dgm:t>
        <a:bodyPr/>
        <a:lstStyle/>
        <a:p>
          <a:endParaRPr lang="pt-BR" sz="4000"/>
        </a:p>
      </dgm:t>
    </dgm:pt>
    <dgm:pt modelId="{F0A6BD48-34B1-4744-9372-553CFC36D659}">
      <dgm:prSet phldrT="[Text]" custT="1"/>
      <dgm:spPr/>
      <dgm:t>
        <a:bodyPr/>
        <a:lstStyle/>
        <a:p>
          <a:r>
            <a:rPr lang="en-US" sz="1100" b="1" dirty="0" err="1">
              <a:solidFill>
                <a:schemeClr val="tx1"/>
              </a:solidFill>
            </a:rPr>
            <a:t>Suezmax</a:t>
          </a:r>
          <a:endParaRPr lang="pt-BR" sz="1100" b="1" dirty="0">
            <a:solidFill>
              <a:schemeClr val="tx1"/>
            </a:solidFill>
          </a:endParaRPr>
        </a:p>
      </dgm:t>
    </dgm:pt>
    <dgm:pt modelId="{656ED0F2-2FE4-4A59-90CE-3F8C17B11FFB}" type="parTrans" cxnId="{F275DBB1-1DC0-4C97-8BA3-ECC353202D48}">
      <dgm:prSet/>
      <dgm:spPr/>
      <dgm:t>
        <a:bodyPr/>
        <a:lstStyle/>
        <a:p>
          <a:endParaRPr lang="pt-BR" sz="4000"/>
        </a:p>
      </dgm:t>
    </dgm:pt>
    <dgm:pt modelId="{33E5992E-40FC-477A-918D-DFB0748DB889}" type="sibTrans" cxnId="{F275DBB1-1DC0-4C97-8BA3-ECC353202D48}">
      <dgm:prSet/>
      <dgm:spPr/>
      <dgm:t>
        <a:bodyPr/>
        <a:lstStyle/>
        <a:p>
          <a:endParaRPr lang="pt-BR" sz="4000"/>
        </a:p>
      </dgm:t>
    </dgm:pt>
    <dgm:pt modelId="{CB8B327D-F1EA-4995-8F40-68A97892AB4B}">
      <dgm:prSet phldrT="[Text]" custT="1"/>
      <dgm:spPr/>
      <dgm:t>
        <a:bodyPr/>
        <a:lstStyle/>
        <a:p>
          <a:r>
            <a:rPr lang="en-US" sz="1100" b="1" dirty="0">
              <a:solidFill>
                <a:schemeClr val="tx1"/>
              </a:solidFill>
            </a:rPr>
            <a:t>VLCC</a:t>
          </a:r>
          <a:endParaRPr lang="pt-BR" sz="1100" b="1" dirty="0">
            <a:solidFill>
              <a:schemeClr val="tx1"/>
            </a:solidFill>
          </a:endParaRPr>
        </a:p>
      </dgm:t>
    </dgm:pt>
    <dgm:pt modelId="{9716B553-5E6C-455E-9F05-620DE5952A19}" type="parTrans" cxnId="{2C89F5FA-D709-4DB0-96FF-34A183A71EE6}">
      <dgm:prSet/>
      <dgm:spPr/>
      <dgm:t>
        <a:bodyPr/>
        <a:lstStyle/>
        <a:p>
          <a:endParaRPr lang="pt-BR" sz="4000"/>
        </a:p>
      </dgm:t>
    </dgm:pt>
    <dgm:pt modelId="{9AFE66E3-CE54-44C4-8FD3-693C0B872247}" type="sibTrans" cxnId="{2C89F5FA-D709-4DB0-96FF-34A183A71EE6}">
      <dgm:prSet/>
      <dgm:spPr/>
      <dgm:t>
        <a:bodyPr/>
        <a:lstStyle/>
        <a:p>
          <a:endParaRPr lang="pt-BR" sz="4000"/>
        </a:p>
      </dgm:t>
    </dgm:pt>
    <dgm:pt modelId="{281EBE2A-B874-4FA8-AA7E-00E90E84D73C}">
      <dgm:prSet custT="1"/>
      <dgm:spPr/>
      <dgm:t>
        <a:bodyPr/>
        <a:lstStyle/>
        <a:p>
          <a:r>
            <a:rPr lang="en-US" sz="1400" dirty="0"/>
            <a:t>120.000 &lt; DWT &lt; 200.000</a:t>
          </a:r>
          <a:endParaRPr lang="pt-BR" sz="1400" dirty="0"/>
        </a:p>
      </dgm:t>
    </dgm:pt>
    <dgm:pt modelId="{4390724B-5C3A-4A71-BA77-3F7C1949E9E5}" type="parTrans" cxnId="{16FD3E50-E7B3-49EC-B096-3296D2D1747E}">
      <dgm:prSet/>
      <dgm:spPr/>
      <dgm:t>
        <a:bodyPr/>
        <a:lstStyle/>
        <a:p>
          <a:endParaRPr lang="pt-BR" sz="4000"/>
        </a:p>
      </dgm:t>
    </dgm:pt>
    <dgm:pt modelId="{9CD44BF4-68B9-49E9-A1BE-774A95389204}" type="sibTrans" cxnId="{16FD3E50-E7B3-49EC-B096-3296D2D1747E}">
      <dgm:prSet/>
      <dgm:spPr/>
      <dgm:t>
        <a:bodyPr/>
        <a:lstStyle/>
        <a:p>
          <a:endParaRPr lang="pt-BR" sz="4000"/>
        </a:p>
      </dgm:t>
    </dgm:pt>
    <dgm:pt modelId="{03CD0BEF-138F-401D-B7B6-0EFFD9683F18}">
      <dgm:prSet custT="1"/>
      <dgm:spPr/>
      <dgm:t>
        <a:bodyPr/>
        <a:lstStyle/>
        <a:p>
          <a:r>
            <a:rPr lang="en-US" sz="1400" dirty="0"/>
            <a:t>200 &lt; DWT &lt; 300k</a:t>
          </a:r>
          <a:endParaRPr lang="pt-BR" sz="1400" dirty="0"/>
        </a:p>
      </dgm:t>
    </dgm:pt>
    <dgm:pt modelId="{12391345-BA5F-4B87-92CB-BE8F4190F57C}" type="parTrans" cxnId="{BEE2C733-9C17-4950-98F1-0F7525DB628A}">
      <dgm:prSet/>
      <dgm:spPr/>
      <dgm:t>
        <a:bodyPr/>
        <a:lstStyle/>
        <a:p>
          <a:endParaRPr lang="pt-BR" sz="4000"/>
        </a:p>
      </dgm:t>
    </dgm:pt>
    <dgm:pt modelId="{EBB38833-95A1-4A1C-8F17-67E5E981FE54}" type="sibTrans" cxnId="{BEE2C733-9C17-4950-98F1-0F7525DB628A}">
      <dgm:prSet/>
      <dgm:spPr/>
      <dgm:t>
        <a:bodyPr/>
        <a:lstStyle/>
        <a:p>
          <a:endParaRPr lang="pt-BR" sz="4000"/>
        </a:p>
      </dgm:t>
    </dgm:pt>
    <dgm:pt modelId="{4140C15F-76B8-467B-96C8-3A8C24D9D6B3}">
      <dgm:prSet phldrT="[Text]" custT="1"/>
      <dgm:spPr/>
      <dgm:t>
        <a:bodyPr/>
        <a:lstStyle/>
        <a:p>
          <a:r>
            <a:rPr lang="en-US" sz="1100" b="1" dirty="0">
              <a:solidFill>
                <a:schemeClr val="tx1"/>
              </a:solidFill>
            </a:rPr>
            <a:t>ULCC</a:t>
          </a:r>
          <a:endParaRPr lang="pt-BR" sz="1100" b="1" dirty="0">
            <a:solidFill>
              <a:schemeClr val="tx1"/>
            </a:solidFill>
          </a:endParaRPr>
        </a:p>
      </dgm:t>
    </dgm:pt>
    <dgm:pt modelId="{9A36ECB4-18C6-47BC-8E4A-982C3F74026D}" type="parTrans" cxnId="{E79BFB9C-A51F-4725-8491-D9D70E7E527B}">
      <dgm:prSet/>
      <dgm:spPr/>
      <dgm:t>
        <a:bodyPr/>
        <a:lstStyle/>
        <a:p>
          <a:endParaRPr lang="pt-BR" sz="4000"/>
        </a:p>
      </dgm:t>
    </dgm:pt>
    <dgm:pt modelId="{5FC28209-A3C5-4A79-890E-7C24D7307991}" type="sibTrans" cxnId="{E79BFB9C-A51F-4725-8491-D9D70E7E527B}">
      <dgm:prSet/>
      <dgm:spPr/>
      <dgm:t>
        <a:bodyPr/>
        <a:lstStyle/>
        <a:p>
          <a:endParaRPr lang="pt-BR" sz="4000"/>
        </a:p>
      </dgm:t>
    </dgm:pt>
    <dgm:pt modelId="{28D289A8-6BAE-487E-84F3-BD5B0A22CEF4}">
      <dgm:prSet custT="1"/>
      <dgm:spPr/>
      <dgm:t>
        <a:bodyPr/>
        <a:lstStyle/>
        <a:p>
          <a:r>
            <a:rPr lang="en-US" sz="1400" dirty="0"/>
            <a:t>DWT &gt; 300.000</a:t>
          </a:r>
          <a:endParaRPr lang="pt-BR" sz="1400" dirty="0"/>
        </a:p>
      </dgm:t>
    </dgm:pt>
    <dgm:pt modelId="{17F10E85-3D02-4E63-9BC4-6A0854A0706A}" type="parTrans" cxnId="{439C0985-53B4-4A07-9D4A-B5D0FC8CD007}">
      <dgm:prSet/>
      <dgm:spPr/>
      <dgm:t>
        <a:bodyPr/>
        <a:lstStyle/>
        <a:p>
          <a:endParaRPr lang="pt-BR" sz="4000"/>
        </a:p>
      </dgm:t>
    </dgm:pt>
    <dgm:pt modelId="{6F07688F-A562-4626-B816-10BB5DA99CCF}" type="sibTrans" cxnId="{439C0985-53B4-4A07-9D4A-B5D0FC8CD007}">
      <dgm:prSet/>
      <dgm:spPr/>
      <dgm:t>
        <a:bodyPr/>
        <a:lstStyle/>
        <a:p>
          <a:endParaRPr lang="pt-BR" sz="4000"/>
        </a:p>
      </dgm:t>
    </dgm:pt>
    <dgm:pt modelId="{EBC7D97B-DE74-45DC-B6EA-B01990F71C99}">
      <dgm:prSet phldrT="[Text]" custT="1"/>
      <dgm:spPr/>
      <dgm:t>
        <a:bodyPr/>
        <a:lstStyle/>
        <a:p>
          <a:r>
            <a:rPr lang="en-US" sz="1400" dirty="0"/>
            <a:t>L = 250m  B= 30m H=12m</a:t>
          </a:r>
          <a:endParaRPr lang="pt-BR" sz="1400" dirty="0"/>
        </a:p>
      </dgm:t>
    </dgm:pt>
    <dgm:pt modelId="{BCA2E7A1-4CE9-47C4-9327-A7E953A29B8E}" type="parTrans" cxnId="{E32D4E4C-17BF-4FE2-AD21-901AC6100736}">
      <dgm:prSet/>
      <dgm:spPr/>
      <dgm:t>
        <a:bodyPr/>
        <a:lstStyle/>
        <a:p>
          <a:endParaRPr lang="pt-BR" sz="4000"/>
        </a:p>
      </dgm:t>
    </dgm:pt>
    <dgm:pt modelId="{C2E395F4-8A33-4258-A667-73C4A7EDFDAC}" type="sibTrans" cxnId="{E32D4E4C-17BF-4FE2-AD21-901AC6100736}">
      <dgm:prSet/>
      <dgm:spPr/>
      <dgm:t>
        <a:bodyPr/>
        <a:lstStyle/>
        <a:p>
          <a:endParaRPr lang="pt-BR" sz="4000"/>
        </a:p>
      </dgm:t>
    </dgm:pt>
    <dgm:pt modelId="{315EE3D9-4817-44D4-B4A5-3EC3AEB3D1FD}">
      <dgm:prSet phldrT="[Text]" custT="1"/>
      <dgm:spPr/>
      <dgm:t>
        <a:bodyPr/>
        <a:lstStyle/>
        <a:p>
          <a:r>
            <a:rPr lang="en-US" sz="1400" dirty="0"/>
            <a:t>L=170m B=20m H=9m</a:t>
          </a:r>
          <a:endParaRPr lang="pt-BR" sz="1400" dirty="0"/>
        </a:p>
      </dgm:t>
    </dgm:pt>
    <dgm:pt modelId="{585AA404-616A-45FB-9BA7-C8A55BA6E6AB}" type="parTrans" cxnId="{EE2CA1AE-E9B7-4E31-ADEF-8CD1FE500753}">
      <dgm:prSet/>
      <dgm:spPr/>
      <dgm:t>
        <a:bodyPr/>
        <a:lstStyle/>
        <a:p>
          <a:endParaRPr lang="pt-BR" sz="4000"/>
        </a:p>
      </dgm:t>
    </dgm:pt>
    <dgm:pt modelId="{0C01D89D-9062-46E3-91E6-67A6C1E6072B}" type="sibTrans" cxnId="{EE2CA1AE-E9B7-4E31-ADEF-8CD1FE500753}">
      <dgm:prSet/>
      <dgm:spPr/>
      <dgm:t>
        <a:bodyPr/>
        <a:lstStyle/>
        <a:p>
          <a:endParaRPr lang="pt-BR" sz="4000"/>
        </a:p>
      </dgm:t>
    </dgm:pt>
    <dgm:pt modelId="{6C93D8A5-DCA2-47EB-924D-192F7C4C277B}">
      <dgm:prSet phldrT="[Text]" custT="1"/>
      <dgm:spPr/>
      <dgm:t>
        <a:bodyPr/>
        <a:lstStyle/>
        <a:p>
          <a:r>
            <a:rPr lang="en-US" sz="1400" dirty="0"/>
            <a:t>L=230m B=40m H=14m</a:t>
          </a:r>
          <a:endParaRPr lang="pt-BR" sz="1400" dirty="0"/>
        </a:p>
      </dgm:t>
    </dgm:pt>
    <dgm:pt modelId="{2EB921F8-5DBB-4647-B31F-87EE3ECC2D18}" type="parTrans" cxnId="{0C6FF332-3408-4CCA-BA51-DC2D1FDB2F30}">
      <dgm:prSet/>
      <dgm:spPr/>
      <dgm:t>
        <a:bodyPr/>
        <a:lstStyle/>
        <a:p>
          <a:endParaRPr lang="pt-BR" sz="4000"/>
        </a:p>
      </dgm:t>
    </dgm:pt>
    <dgm:pt modelId="{C8D0EBBF-D2B3-4080-AFD8-D55E51D21D0A}" type="sibTrans" cxnId="{0C6FF332-3408-4CCA-BA51-DC2D1FDB2F30}">
      <dgm:prSet/>
      <dgm:spPr/>
      <dgm:t>
        <a:bodyPr/>
        <a:lstStyle/>
        <a:p>
          <a:endParaRPr lang="pt-BR" sz="4000"/>
        </a:p>
      </dgm:t>
    </dgm:pt>
    <dgm:pt modelId="{07A89E5B-300E-4548-BCFE-D64E0692736A}">
      <dgm:prSet custT="1"/>
      <dgm:spPr/>
      <dgm:t>
        <a:bodyPr/>
        <a:lstStyle/>
        <a:p>
          <a:r>
            <a:rPr lang="en-US" sz="1400" dirty="0"/>
            <a:t>L=270m B=43m H=18m</a:t>
          </a:r>
          <a:endParaRPr lang="pt-BR" sz="1400" dirty="0"/>
        </a:p>
      </dgm:t>
    </dgm:pt>
    <dgm:pt modelId="{D8385711-82C0-4EE6-97FC-D0B27CAAE503}" type="parTrans" cxnId="{1A5D9D4F-FAD5-4A3D-9656-66B612739CCB}">
      <dgm:prSet/>
      <dgm:spPr/>
      <dgm:t>
        <a:bodyPr/>
        <a:lstStyle/>
        <a:p>
          <a:endParaRPr lang="pt-BR" sz="4000"/>
        </a:p>
      </dgm:t>
    </dgm:pt>
    <dgm:pt modelId="{765F794A-FCB7-4734-A8D9-2A867B7227DE}" type="sibTrans" cxnId="{1A5D9D4F-FAD5-4A3D-9656-66B612739CCB}">
      <dgm:prSet/>
      <dgm:spPr/>
      <dgm:t>
        <a:bodyPr/>
        <a:lstStyle/>
        <a:p>
          <a:endParaRPr lang="pt-BR" sz="4000"/>
        </a:p>
      </dgm:t>
    </dgm:pt>
    <dgm:pt modelId="{0C7F0868-A499-4324-9EFE-197A18E2C6D8}">
      <dgm:prSet custT="1"/>
      <dgm:spPr/>
      <dgm:t>
        <a:bodyPr/>
        <a:lstStyle/>
        <a:p>
          <a:r>
            <a:rPr lang="en-US" sz="1400" dirty="0"/>
            <a:t>L&gt;400m B=60m H=23m</a:t>
          </a:r>
          <a:endParaRPr lang="pt-BR" sz="1400" dirty="0"/>
        </a:p>
      </dgm:t>
    </dgm:pt>
    <dgm:pt modelId="{5EF95380-79A3-4497-9DA8-F90393882075}" type="parTrans" cxnId="{294F9301-AA93-4BE0-8272-367868A6764B}">
      <dgm:prSet/>
      <dgm:spPr/>
      <dgm:t>
        <a:bodyPr/>
        <a:lstStyle/>
        <a:p>
          <a:endParaRPr lang="pt-BR" sz="4000"/>
        </a:p>
      </dgm:t>
    </dgm:pt>
    <dgm:pt modelId="{7B1900EA-6A6E-425D-908B-E27FB39BBB80}" type="sibTrans" cxnId="{294F9301-AA93-4BE0-8272-367868A6764B}">
      <dgm:prSet/>
      <dgm:spPr/>
      <dgm:t>
        <a:bodyPr/>
        <a:lstStyle/>
        <a:p>
          <a:endParaRPr lang="pt-BR" sz="4000"/>
        </a:p>
      </dgm:t>
    </dgm:pt>
    <dgm:pt modelId="{819932F4-06B8-43FE-9858-2CE51A8EBF40}">
      <dgm:prSet phldrT="[Text]" custT="1"/>
      <dgm:spPr/>
      <dgm:t>
        <a:bodyPr/>
        <a:lstStyle/>
        <a:p>
          <a:r>
            <a:rPr lang="en-US" sz="1050" b="1" dirty="0" err="1">
              <a:solidFill>
                <a:schemeClr val="tx1"/>
              </a:solidFill>
            </a:rPr>
            <a:t>Malaccamax</a:t>
          </a:r>
          <a:endParaRPr lang="pt-BR" sz="1050" b="1" dirty="0">
            <a:solidFill>
              <a:schemeClr val="tx1"/>
            </a:solidFill>
          </a:endParaRPr>
        </a:p>
      </dgm:t>
    </dgm:pt>
    <dgm:pt modelId="{D127D09D-E7A5-4DC8-BE7A-CB5EA33B1AC1}" type="parTrans" cxnId="{D6359547-CC6C-48A2-B2D5-58BF27746DB1}">
      <dgm:prSet/>
      <dgm:spPr/>
      <dgm:t>
        <a:bodyPr/>
        <a:lstStyle/>
        <a:p>
          <a:endParaRPr lang="pt-BR" sz="4000"/>
        </a:p>
      </dgm:t>
    </dgm:pt>
    <dgm:pt modelId="{2B39F783-23D0-4606-ACD7-7309D2BE1EF0}" type="sibTrans" cxnId="{D6359547-CC6C-48A2-B2D5-58BF27746DB1}">
      <dgm:prSet/>
      <dgm:spPr/>
      <dgm:t>
        <a:bodyPr/>
        <a:lstStyle/>
        <a:p>
          <a:endParaRPr lang="pt-BR" sz="4000"/>
        </a:p>
      </dgm:t>
    </dgm:pt>
    <dgm:pt modelId="{38254A14-3BBF-4079-8E9B-5029BCC74F9C}">
      <dgm:prSet custT="1"/>
      <dgm:spPr/>
      <dgm:t>
        <a:bodyPr/>
        <a:lstStyle/>
        <a:p>
          <a:r>
            <a:rPr lang="en-US" sz="1400" dirty="0"/>
            <a:t>DWT &gt; 380.000</a:t>
          </a:r>
          <a:endParaRPr lang="pt-BR" sz="1400" dirty="0"/>
        </a:p>
      </dgm:t>
    </dgm:pt>
    <dgm:pt modelId="{0B95340A-87E3-4FF5-A1CF-7E1702A5DB3A}" type="parTrans" cxnId="{5FED22CB-2242-4701-BF50-6E0FA8FCA457}">
      <dgm:prSet/>
      <dgm:spPr/>
      <dgm:t>
        <a:bodyPr/>
        <a:lstStyle/>
        <a:p>
          <a:endParaRPr lang="pt-BR" sz="4000"/>
        </a:p>
      </dgm:t>
    </dgm:pt>
    <dgm:pt modelId="{388C9D43-31A5-4835-92C1-BCB13B1B4B47}" type="sibTrans" cxnId="{5FED22CB-2242-4701-BF50-6E0FA8FCA457}">
      <dgm:prSet/>
      <dgm:spPr/>
      <dgm:t>
        <a:bodyPr/>
        <a:lstStyle/>
        <a:p>
          <a:endParaRPr lang="pt-BR" sz="4000"/>
        </a:p>
      </dgm:t>
    </dgm:pt>
    <dgm:pt modelId="{D9B14648-B8AA-4712-BFAC-DFB06EE39240}">
      <dgm:prSet custT="1"/>
      <dgm:spPr/>
      <dgm:t>
        <a:bodyPr/>
        <a:lstStyle/>
        <a:p>
          <a:r>
            <a:rPr lang="en-US" sz="1400" dirty="0"/>
            <a:t>L = 470m B=60m H=20m</a:t>
          </a:r>
          <a:endParaRPr lang="pt-BR" sz="1400" dirty="0"/>
        </a:p>
      </dgm:t>
    </dgm:pt>
    <dgm:pt modelId="{CEB36003-3F6D-4776-BA6B-D6BC4C15F0F3}" type="parTrans" cxnId="{C8170B63-2F4E-438B-BE5A-9D5D467970BB}">
      <dgm:prSet/>
      <dgm:spPr/>
      <dgm:t>
        <a:bodyPr/>
        <a:lstStyle/>
        <a:p>
          <a:endParaRPr lang="pt-BR" sz="4000"/>
        </a:p>
      </dgm:t>
    </dgm:pt>
    <dgm:pt modelId="{76A134BA-1E73-488F-A10E-12429959AE18}" type="sibTrans" cxnId="{C8170B63-2F4E-438B-BE5A-9D5D467970BB}">
      <dgm:prSet/>
      <dgm:spPr/>
      <dgm:t>
        <a:bodyPr/>
        <a:lstStyle/>
        <a:p>
          <a:endParaRPr lang="pt-BR" sz="4000"/>
        </a:p>
      </dgm:t>
    </dgm:pt>
    <dgm:pt modelId="{A1603A20-13FB-4A07-981F-60735D24ABED}">
      <dgm:prSet phldrT="[Text]" custT="1"/>
      <dgm:spPr/>
      <dgm:t>
        <a:bodyPr/>
        <a:lstStyle/>
        <a:p>
          <a:r>
            <a:rPr lang="pt-BR" sz="1100" b="1" dirty="0" err="1">
              <a:solidFill>
                <a:schemeClr val="tx1"/>
              </a:solidFill>
            </a:rPr>
            <a:t>Handysize</a:t>
          </a:r>
          <a:endParaRPr lang="pt-BR" sz="1100" b="1" dirty="0">
            <a:solidFill>
              <a:schemeClr val="tx1"/>
            </a:solidFill>
          </a:endParaRPr>
        </a:p>
      </dgm:t>
    </dgm:pt>
    <dgm:pt modelId="{B0685D8C-498B-4258-B819-2495C07D978B}" type="parTrans" cxnId="{D03E1823-39E2-4F1F-B684-C6288456D643}">
      <dgm:prSet/>
      <dgm:spPr/>
      <dgm:t>
        <a:bodyPr/>
        <a:lstStyle/>
        <a:p>
          <a:endParaRPr lang="pt-BR" sz="3600"/>
        </a:p>
      </dgm:t>
    </dgm:pt>
    <dgm:pt modelId="{B46D8B48-4CC1-4A8A-8A36-EAFE06D1A85D}" type="sibTrans" cxnId="{D03E1823-39E2-4F1F-B684-C6288456D643}">
      <dgm:prSet/>
      <dgm:spPr/>
      <dgm:t>
        <a:bodyPr/>
        <a:lstStyle/>
        <a:p>
          <a:endParaRPr lang="pt-BR" sz="3600"/>
        </a:p>
      </dgm:t>
    </dgm:pt>
    <dgm:pt modelId="{2D866F42-9E63-46CC-8C83-490AD211AA45}">
      <dgm:prSet phldrT="[Text]" custT="1"/>
      <dgm:spPr/>
      <dgm:t>
        <a:bodyPr/>
        <a:lstStyle/>
        <a:p>
          <a:r>
            <a:rPr lang="pt-BR" sz="1400" dirty="0"/>
            <a:t>L=150m B=23 H=8</a:t>
          </a:r>
        </a:p>
      </dgm:t>
    </dgm:pt>
    <dgm:pt modelId="{49040C4D-11B2-4DED-BDB0-ADA1EDE1973B}" type="parTrans" cxnId="{3739A6C4-B893-465C-B04E-6AE1C35098E3}">
      <dgm:prSet/>
      <dgm:spPr/>
      <dgm:t>
        <a:bodyPr/>
        <a:lstStyle/>
        <a:p>
          <a:endParaRPr lang="pt-BR" sz="3600"/>
        </a:p>
      </dgm:t>
    </dgm:pt>
    <dgm:pt modelId="{A65CB696-5F61-43B5-8F0E-66A2AD994F18}" type="sibTrans" cxnId="{3739A6C4-B893-465C-B04E-6AE1C35098E3}">
      <dgm:prSet/>
      <dgm:spPr/>
      <dgm:t>
        <a:bodyPr/>
        <a:lstStyle/>
        <a:p>
          <a:endParaRPr lang="pt-BR" sz="3600"/>
        </a:p>
      </dgm:t>
    </dgm:pt>
    <dgm:pt modelId="{6F793227-981D-4A88-8F22-5DF7C35CB31A}">
      <dgm:prSet phldrT="[Text]" custT="1"/>
      <dgm:spPr/>
      <dgm:t>
        <a:bodyPr/>
        <a:lstStyle/>
        <a:p>
          <a:r>
            <a:rPr lang="pt-BR" sz="1400" dirty="0"/>
            <a:t>10.000&lt;DWT&lt;30.000</a:t>
          </a:r>
        </a:p>
      </dgm:t>
    </dgm:pt>
    <dgm:pt modelId="{90A534D2-6707-4197-8368-73B4D65167AE}" type="parTrans" cxnId="{C0B254FA-93FB-4D9A-AEDC-ABD6E08769F0}">
      <dgm:prSet/>
      <dgm:spPr/>
      <dgm:t>
        <a:bodyPr/>
        <a:lstStyle/>
        <a:p>
          <a:endParaRPr lang="pt-BR" sz="3600"/>
        </a:p>
      </dgm:t>
    </dgm:pt>
    <dgm:pt modelId="{AC74BA42-92E2-415B-8464-B9BCB7643AB0}" type="sibTrans" cxnId="{C0B254FA-93FB-4D9A-AEDC-ABD6E08769F0}">
      <dgm:prSet/>
      <dgm:spPr/>
      <dgm:t>
        <a:bodyPr/>
        <a:lstStyle/>
        <a:p>
          <a:endParaRPr lang="pt-BR" sz="3600"/>
        </a:p>
      </dgm:t>
    </dgm:pt>
    <dgm:pt modelId="{92E4ECF6-C1B3-4B8C-8C6E-F8832EAB1651}">
      <dgm:prSet custT="1"/>
      <dgm:spPr/>
      <dgm:t>
        <a:bodyPr/>
        <a:lstStyle/>
        <a:p>
          <a:r>
            <a:rPr lang="en-US" sz="1400" dirty="0"/>
            <a:t>L=330m B=55m H=20m</a:t>
          </a:r>
          <a:endParaRPr lang="pt-BR" sz="1400" dirty="0"/>
        </a:p>
      </dgm:t>
    </dgm:pt>
    <dgm:pt modelId="{BFD82EE0-10C4-4CE4-A45F-C7A8DC60B818}" type="sibTrans" cxnId="{E3FCE2EE-E82D-4359-B21E-7A9A1EC5A112}">
      <dgm:prSet/>
      <dgm:spPr/>
      <dgm:t>
        <a:bodyPr/>
        <a:lstStyle/>
        <a:p>
          <a:endParaRPr lang="pt-BR" sz="4000"/>
        </a:p>
      </dgm:t>
    </dgm:pt>
    <dgm:pt modelId="{74158040-47D2-4B5A-9A58-294061A919DC}" type="parTrans" cxnId="{E3FCE2EE-E82D-4359-B21E-7A9A1EC5A112}">
      <dgm:prSet/>
      <dgm:spPr/>
      <dgm:t>
        <a:bodyPr/>
        <a:lstStyle/>
        <a:p>
          <a:endParaRPr lang="pt-BR" sz="4000"/>
        </a:p>
      </dgm:t>
    </dgm:pt>
    <dgm:pt modelId="{ED020B50-8EE6-42C2-B6E9-5B073C988859}" type="pres">
      <dgm:prSet presAssocID="{995D7975-07EA-4EAD-8897-3687CCEF5AD9}" presName="linearFlow" presStyleCnt="0">
        <dgm:presLayoutVars>
          <dgm:dir/>
          <dgm:animLvl val="lvl"/>
          <dgm:resizeHandles val="exact"/>
        </dgm:presLayoutVars>
      </dgm:prSet>
      <dgm:spPr/>
    </dgm:pt>
    <dgm:pt modelId="{DA5D6A5E-6482-4220-9E84-6F05DEF856B6}" type="pres">
      <dgm:prSet presAssocID="{A1603A20-13FB-4A07-981F-60735D24ABED}" presName="composite" presStyleCnt="0"/>
      <dgm:spPr/>
    </dgm:pt>
    <dgm:pt modelId="{D98F0C91-C1FA-40DA-B6FB-D6B9EBB79BD8}" type="pres">
      <dgm:prSet presAssocID="{A1603A20-13FB-4A07-981F-60735D24ABED}" presName="parentText" presStyleLbl="alignNode1" presStyleIdx="0" presStyleCnt="8">
        <dgm:presLayoutVars>
          <dgm:chMax val="1"/>
          <dgm:bulletEnabled val="1"/>
        </dgm:presLayoutVars>
      </dgm:prSet>
      <dgm:spPr/>
    </dgm:pt>
    <dgm:pt modelId="{C43F05E6-5055-45EF-853D-FCE6795B4912}" type="pres">
      <dgm:prSet presAssocID="{A1603A20-13FB-4A07-981F-60735D24ABED}" presName="descendantText" presStyleLbl="alignAcc1" presStyleIdx="0" presStyleCnt="8">
        <dgm:presLayoutVars>
          <dgm:bulletEnabled val="1"/>
        </dgm:presLayoutVars>
      </dgm:prSet>
      <dgm:spPr/>
    </dgm:pt>
    <dgm:pt modelId="{36B44AAD-4583-40E6-8B29-C003F85CD43C}" type="pres">
      <dgm:prSet presAssocID="{B46D8B48-4CC1-4A8A-8A36-EAFE06D1A85D}" presName="sp" presStyleCnt="0"/>
      <dgm:spPr/>
    </dgm:pt>
    <dgm:pt modelId="{34960477-3280-4F97-9664-FC0B9E273FBC}" type="pres">
      <dgm:prSet presAssocID="{6EC1AD1E-0A0E-4EC1-B419-8EADC429E1E6}" presName="composite" presStyleCnt="0"/>
      <dgm:spPr/>
    </dgm:pt>
    <dgm:pt modelId="{DD0618BC-45E0-40FE-8288-2439133CE823}" type="pres">
      <dgm:prSet presAssocID="{6EC1AD1E-0A0E-4EC1-B419-8EADC429E1E6}" presName="parentText" presStyleLbl="alignNode1" presStyleIdx="1" presStyleCnt="8">
        <dgm:presLayoutVars>
          <dgm:chMax val="1"/>
          <dgm:bulletEnabled val="1"/>
        </dgm:presLayoutVars>
      </dgm:prSet>
      <dgm:spPr/>
    </dgm:pt>
    <dgm:pt modelId="{046FE627-26CF-44DD-A012-76519B0F5218}" type="pres">
      <dgm:prSet presAssocID="{6EC1AD1E-0A0E-4EC1-B419-8EADC429E1E6}" presName="descendantText" presStyleLbl="alignAcc1" presStyleIdx="1" presStyleCnt="8">
        <dgm:presLayoutVars>
          <dgm:bulletEnabled val="1"/>
        </dgm:presLayoutVars>
      </dgm:prSet>
      <dgm:spPr/>
    </dgm:pt>
    <dgm:pt modelId="{8CCFDEA5-5620-470D-9152-09612667C7B3}" type="pres">
      <dgm:prSet presAssocID="{F43AF0DA-3248-421A-A910-834B0AFFBE69}" presName="sp" presStyleCnt="0"/>
      <dgm:spPr/>
    </dgm:pt>
    <dgm:pt modelId="{0D133DB1-D492-4E34-A030-6D469C41D85F}" type="pres">
      <dgm:prSet presAssocID="{0D976B81-8248-4CA4-A6F0-BFC7AF849AF0}" presName="composite" presStyleCnt="0"/>
      <dgm:spPr/>
    </dgm:pt>
    <dgm:pt modelId="{2C36AEA5-FEB3-419F-BFE4-CFF112B33217}" type="pres">
      <dgm:prSet presAssocID="{0D976B81-8248-4CA4-A6F0-BFC7AF849AF0}" presName="parentText" presStyleLbl="alignNode1" presStyleIdx="2" presStyleCnt="8">
        <dgm:presLayoutVars>
          <dgm:chMax val="1"/>
          <dgm:bulletEnabled val="1"/>
        </dgm:presLayoutVars>
      </dgm:prSet>
      <dgm:spPr/>
    </dgm:pt>
    <dgm:pt modelId="{DC913C98-EA3D-44F9-97FD-34DB319CBB7E}" type="pres">
      <dgm:prSet presAssocID="{0D976B81-8248-4CA4-A6F0-BFC7AF849AF0}" presName="descendantText" presStyleLbl="alignAcc1" presStyleIdx="2" presStyleCnt="8">
        <dgm:presLayoutVars>
          <dgm:bulletEnabled val="1"/>
        </dgm:presLayoutVars>
      </dgm:prSet>
      <dgm:spPr/>
    </dgm:pt>
    <dgm:pt modelId="{8428597D-AFA7-4F16-8F8B-36870852A9D8}" type="pres">
      <dgm:prSet presAssocID="{F83745FC-B797-4523-BC3E-6FB90D9B2206}" presName="sp" presStyleCnt="0"/>
      <dgm:spPr/>
    </dgm:pt>
    <dgm:pt modelId="{3BCA1DEE-E64D-46F6-9045-AD7F601F80E0}" type="pres">
      <dgm:prSet presAssocID="{60F1FE0A-9FD7-468F-8976-9E4E08D74045}" presName="composite" presStyleCnt="0"/>
      <dgm:spPr/>
    </dgm:pt>
    <dgm:pt modelId="{63A3FCDA-E877-4F39-8951-4DF9ACF2E3C7}" type="pres">
      <dgm:prSet presAssocID="{60F1FE0A-9FD7-468F-8976-9E4E08D74045}" presName="parentText" presStyleLbl="alignNode1" presStyleIdx="3" presStyleCnt="8">
        <dgm:presLayoutVars>
          <dgm:chMax val="1"/>
          <dgm:bulletEnabled val="1"/>
        </dgm:presLayoutVars>
      </dgm:prSet>
      <dgm:spPr/>
    </dgm:pt>
    <dgm:pt modelId="{C597FC0B-DACA-4ED7-AE12-51E7E3E5EEB5}" type="pres">
      <dgm:prSet presAssocID="{60F1FE0A-9FD7-468F-8976-9E4E08D74045}" presName="descendantText" presStyleLbl="alignAcc1" presStyleIdx="3" presStyleCnt="8">
        <dgm:presLayoutVars>
          <dgm:bulletEnabled val="1"/>
        </dgm:presLayoutVars>
      </dgm:prSet>
      <dgm:spPr/>
    </dgm:pt>
    <dgm:pt modelId="{6797C541-55EB-4698-83E0-0873672C3978}" type="pres">
      <dgm:prSet presAssocID="{04F71976-E37F-4F37-A2BF-8C7957FF1BA9}" presName="sp" presStyleCnt="0"/>
      <dgm:spPr/>
    </dgm:pt>
    <dgm:pt modelId="{FDDCD10B-63FC-452C-8B42-53051D4C74F0}" type="pres">
      <dgm:prSet presAssocID="{F0A6BD48-34B1-4744-9372-553CFC36D659}" presName="composite" presStyleCnt="0"/>
      <dgm:spPr/>
    </dgm:pt>
    <dgm:pt modelId="{1749E96C-8F66-41E2-BF5C-6D962BE11BFE}" type="pres">
      <dgm:prSet presAssocID="{F0A6BD48-34B1-4744-9372-553CFC36D659}" presName="parentText" presStyleLbl="alignNode1" presStyleIdx="4" presStyleCnt="8">
        <dgm:presLayoutVars>
          <dgm:chMax val="1"/>
          <dgm:bulletEnabled val="1"/>
        </dgm:presLayoutVars>
      </dgm:prSet>
      <dgm:spPr/>
    </dgm:pt>
    <dgm:pt modelId="{EB08DBF3-99D7-44E6-B954-7E484BB47430}" type="pres">
      <dgm:prSet presAssocID="{F0A6BD48-34B1-4744-9372-553CFC36D659}" presName="descendantText" presStyleLbl="alignAcc1" presStyleIdx="4" presStyleCnt="8">
        <dgm:presLayoutVars>
          <dgm:bulletEnabled val="1"/>
        </dgm:presLayoutVars>
      </dgm:prSet>
      <dgm:spPr/>
    </dgm:pt>
    <dgm:pt modelId="{B269AFA9-FDC4-4EBA-908E-826E2BFD349B}" type="pres">
      <dgm:prSet presAssocID="{33E5992E-40FC-477A-918D-DFB0748DB889}" presName="sp" presStyleCnt="0"/>
      <dgm:spPr/>
    </dgm:pt>
    <dgm:pt modelId="{9506A91E-C1B3-4163-BDE6-0BC862C373BB}" type="pres">
      <dgm:prSet presAssocID="{CB8B327D-F1EA-4995-8F40-68A97892AB4B}" presName="composite" presStyleCnt="0"/>
      <dgm:spPr/>
    </dgm:pt>
    <dgm:pt modelId="{82EADE00-E9F9-4C53-B6BD-DE5825F94A3C}" type="pres">
      <dgm:prSet presAssocID="{CB8B327D-F1EA-4995-8F40-68A97892AB4B}" presName="parentText" presStyleLbl="alignNode1" presStyleIdx="5" presStyleCnt="8">
        <dgm:presLayoutVars>
          <dgm:chMax val="1"/>
          <dgm:bulletEnabled val="1"/>
        </dgm:presLayoutVars>
      </dgm:prSet>
      <dgm:spPr/>
    </dgm:pt>
    <dgm:pt modelId="{27536C7B-6701-4585-80F5-EFC695224A14}" type="pres">
      <dgm:prSet presAssocID="{CB8B327D-F1EA-4995-8F40-68A97892AB4B}" presName="descendantText" presStyleLbl="alignAcc1" presStyleIdx="5" presStyleCnt="8">
        <dgm:presLayoutVars>
          <dgm:bulletEnabled val="1"/>
        </dgm:presLayoutVars>
      </dgm:prSet>
      <dgm:spPr/>
    </dgm:pt>
    <dgm:pt modelId="{018984DB-2708-4FA4-9048-B2ED6E58AD4E}" type="pres">
      <dgm:prSet presAssocID="{9AFE66E3-CE54-44C4-8FD3-693C0B872247}" presName="sp" presStyleCnt="0"/>
      <dgm:spPr/>
    </dgm:pt>
    <dgm:pt modelId="{646F6C2B-360B-4851-9B4C-5B5C8E84D3C0}" type="pres">
      <dgm:prSet presAssocID="{4140C15F-76B8-467B-96C8-3A8C24D9D6B3}" presName="composite" presStyleCnt="0"/>
      <dgm:spPr/>
    </dgm:pt>
    <dgm:pt modelId="{1AA0E5DC-7C2A-44BD-A5BE-ED38AF4E5875}" type="pres">
      <dgm:prSet presAssocID="{4140C15F-76B8-467B-96C8-3A8C24D9D6B3}" presName="parentText" presStyleLbl="alignNode1" presStyleIdx="6" presStyleCnt="8">
        <dgm:presLayoutVars>
          <dgm:chMax val="1"/>
          <dgm:bulletEnabled val="1"/>
        </dgm:presLayoutVars>
      </dgm:prSet>
      <dgm:spPr/>
    </dgm:pt>
    <dgm:pt modelId="{4DA59A57-4CE4-4AF6-94B4-EFF3D2CF9F8E}" type="pres">
      <dgm:prSet presAssocID="{4140C15F-76B8-467B-96C8-3A8C24D9D6B3}" presName="descendantText" presStyleLbl="alignAcc1" presStyleIdx="6" presStyleCnt="8">
        <dgm:presLayoutVars>
          <dgm:bulletEnabled val="1"/>
        </dgm:presLayoutVars>
      </dgm:prSet>
      <dgm:spPr/>
    </dgm:pt>
    <dgm:pt modelId="{5BE08453-24C3-485F-A243-BEC524C77E4C}" type="pres">
      <dgm:prSet presAssocID="{5FC28209-A3C5-4A79-890E-7C24D7307991}" presName="sp" presStyleCnt="0"/>
      <dgm:spPr/>
    </dgm:pt>
    <dgm:pt modelId="{58C17AD0-6A18-4B1A-9478-30D07B5EE1F1}" type="pres">
      <dgm:prSet presAssocID="{819932F4-06B8-43FE-9858-2CE51A8EBF40}" presName="composite" presStyleCnt="0"/>
      <dgm:spPr/>
    </dgm:pt>
    <dgm:pt modelId="{4090F48A-E6DF-4735-973B-3D8F3B3B103B}" type="pres">
      <dgm:prSet presAssocID="{819932F4-06B8-43FE-9858-2CE51A8EBF40}" presName="parentText" presStyleLbl="alignNode1" presStyleIdx="7" presStyleCnt="8">
        <dgm:presLayoutVars>
          <dgm:chMax val="1"/>
          <dgm:bulletEnabled val="1"/>
        </dgm:presLayoutVars>
      </dgm:prSet>
      <dgm:spPr/>
    </dgm:pt>
    <dgm:pt modelId="{1771E54C-1C61-4A2D-90AF-9DE7B0BD9860}" type="pres">
      <dgm:prSet presAssocID="{819932F4-06B8-43FE-9858-2CE51A8EBF40}" presName="descendantText" presStyleLbl="alignAcc1" presStyleIdx="7" presStyleCnt="8">
        <dgm:presLayoutVars>
          <dgm:bulletEnabled val="1"/>
        </dgm:presLayoutVars>
      </dgm:prSet>
      <dgm:spPr/>
    </dgm:pt>
  </dgm:ptLst>
  <dgm:cxnLst>
    <dgm:cxn modelId="{83304901-9BD2-4647-B3DE-720C06C14E11}" type="presOf" srcId="{92E4ECF6-C1B3-4B8C-8C6E-F8832EAB1651}" destId="{27536C7B-6701-4585-80F5-EFC695224A14}" srcOrd="0" destOrd="1" presId="urn:microsoft.com/office/officeart/2005/8/layout/chevron2"/>
    <dgm:cxn modelId="{294F9301-AA93-4BE0-8272-367868A6764B}" srcId="{4140C15F-76B8-467B-96C8-3A8C24D9D6B3}" destId="{0C7F0868-A499-4324-9EFE-197A18E2C6D8}" srcOrd="1" destOrd="0" parTransId="{5EF95380-79A3-4497-9DA8-F90393882075}" sibTransId="{7B1900EA-6A6E-425D-908B-E27FB39BBB80}"/>
    <dgm:cxn modelId="{8B14AC07-8BF2-44E4-AF36-04DE4E69B7E7}" type="presOf" srcId="{60F1FE0A-9FD7-468F-8976-9E4E08D74045}" destId="{63A3FCDA-E877-4F39-8951-4DF9ACF2E3C7}" srcOrd="0" destOrd="0" presId="urn:microsoft.com/office/officeart/2005/8/layout/chevron2"/>
    <dgm:cxn modelId="{9BBEE20B-A8B6-4A53-8563-228836411E5A}" type="presOf" srcId="{28D289A8-6BAE-487E-84F3-BD5B0A22CEF4}" destId="{4DA59A57-4CE4-4AF6-94B4-EFF3D2CF9F8E}" srcOrd="0" destOrd="0" presId="urn:microsoft.com/office/officeart/2005/8/layout/chevron2"/>
    <dgm:cxn modelId="{D03E1823-39E2-4F1F-B684-C6288456D643}" srcId="{995D7975-07EA-4EAD-8897-3687CCEF5AD9}" destId="{A1603A20-13FB-4A07-981F-60735D24ABED}" srcOrd="0" destOrd="0" parTransId="{B0685D8C-498B-4258-B819-2495C07D978B}" sibTransId="{B46D8B48-4CC1-4A8A-8A36-EAFE06D1A85D}"/>
    <dgm:cxn modelId="{0C6FF332-3408-4CCA-BA51-DC2D1FDB2F30}" srcId="{60F1FE0A-9FD7-468F-8976-9E4E08D74045}" destId="{6C93D8A5-DCA2-47EB-924D-192F7C4C277B}" srcOrd="1" destOrd="0" parTransId="{2EB921F8-5DBB-4647-B31F-87EE3ECC2D18}" sibTransId="{C8D0EBBF-D2B3-4080-AFD8-D55E51D21D0A}"/>
    <dgm:cxn modelId="{BEE2C733-9C17-4950-98F1-0F7525DB628A}" srcId="{CB8B327D-F1EA-4995-8F40-68A97892AB4B}" destId="{03CD0BEF-138F-401D-B7B6-0EFFD9683F18}" srcOrd="0" destOrd="0" parTransId="{12391345-BA5F-4B87-92CB-BE8F4190F57C}" sibTransId="{EBB38833-95A1-4A1C-8F17-67E5E981FE54}"/>
    <dgm:cxn modelId="{D4D71839-BC51-4A31-B8A3-B9606ABF7DC0}" type="presOf" srcId="{315EE3D9-4817-44D4-B4A5-3EC3AEB3D1FD}" destId="{046FE627-26CF-44DD-A012-76519B0F5218}" srcOrd="0" destOrd="1" presId="urn:microsoft.com/office/officeart/2005/8/layout/chevron2"/>
    <dgm:cxn modelId="{C92B4C5B-A1F8-4B9B-926C-871AD6155C5B}" type="presOf" srcId="{D9B14648-B8AA-4712-BFAC-DFB06EE39240}" destId="{1771E54C-1C61-4A2D-90AF-9DE7B0BD9860}" srcOrd="0" destOrd="1" presId="urn:microsoft.com/office/officeart/2005/8/layout/chevron2"/>
    <dgm:cxn modelId="{3A1E3C61-6DDD-4112-9FEF-7ADABF5DDF6D}" srcId="{0D976B81-8248-4CA4-A6F0-BFC7AF849AF0}" destId="{3D16D3EC-C6B9-4E00-B604-5C8F98EEAC0C}" srcOrd="0" destOrd="0" parTransId="{1FCA6CC3-FD3C-4102-A748-9F5579F91D0D}" sibTransId="{E7EA5FA2-1E10-41D7-9B9F-CB15316F3971}"/>
    <dgm:cxn modelId="{C8170B63-2F4E-438B-BE5A-9D5D467970BB}" srcId="{819932F4-06B8-43FE-9858-2CE51A8EBF40}" destId="{D9B14648-B8AA-4712-BFAC-DFB06EE39240}" srcOrd="1" destOrd="0" parTransId="{CEB36003-3F6D-4776-BA6B-D6BC4C15F0F3}" sibTransId="{76A134BA-1E73-488F-A10E-12429959AE18}"/>
    <dgm:cxn modelId="{A7A0AB44-0482-4F79-8029-CE228C691B2C}" type="presOf" srcId="{6F793227-981D-4A88-8F22-5DF7C35CB31A}" destId="{C43F05E6-5055-45EF-853D-FCE6795B4912}" srcOrd="0" destOrd="0" presId="urn:microsoft.com/office/officeart/2005/8/layout/chevron2"/>
    <dgm:cxn modelId="{D6359547-CC6C-48A2-B2D5-58BF27746DB1}" srcId="{995D7975-07EA-4EAD-8897-3687CCEF5AD9}" destId="{819932F4-06B8-43FE-9858-2CE51A8EBF40}" srcOrd="7" destOrd="0" parTransId="{D127D09D-E7A5-4DC8-BE7A-CB5EA33B1AC1}" sibTransId="{2B39F783-23D0-4606-ACD7-7309D2BE1EF0}"/>
    <dgm:cxn modelId="{DD2D2668-D26C-43F7-84A3-80B8761B4119}" type="presOf" srcId="{03CD0BEF-138F-401D-B7B6-0EFFD9683F18}" destId="{27536C7B-6701-4585-80F5-EFC695224A14}" srcOrd="0" destOrd="0" presId="urn:microsoft.com/office/officeart/2005/8/layout/chevron2"/>
    <dgm:cxn modelId="{C27A2F68-DFD8-4556-80B8-67FC1DAC9CAB}" srcId="{60F1FE0A-9FD7-468F-8976-9E4E08D74045}" destId="{6235AC2E-3A5D-457E-96D8-B33BB189C391}" srcOrd="0" destOrd="0" parTransId="{6B734B5E-9ED8-4195-A41F-85B487ADE168}" sibTransId="{A7A1FE46-2376-4B0D-A0F0-EDF2957A45CB}"/>
    <dgm:cxn modelId="{7CC46C68-BDF8-48EE-A219-7F80A363C07A}" type="presOf" srcId="{4140C15F-76B8-467B-96C8-3A8C24D9D6B3}" destId="{1AA0E5DC-7C2A-44BD-A5BE-ED38AF4E5875}" srcOrd="0" destOrd="0" presId="urn:microsoft.com/office/officeart/2005/8/layout/chevron2"/>
    <dgm:cxn modelId="{46CA4C4C-A209-4553-88F2-7DAE604F7B5E}" type="presOf" srcId="{0D976B81-8248-4CA4-A6F0-BFC7AF849AF0}" destId="{2C36AEA5-FEB3-419F-BFE4-CFF112B33217}" srcOrd="0" destOrd="0" presId="urn:microsoft.com/office/officeart/2005/8/layout/chevron2"/>
    <dgm:cxn modelId="{E32D4E4C-17BF-4FE2-AD21-901AC6100736}" srcId="{0D976B81-8248-4CA4-A6F0-BFC7AF849AF0}" destId="{EBC7D97B-DE74-45DC-B6EA-B01990F71C99}" srcOrd="1" destOrd="0" parTransId="{BCA2E7A1-4CE9-47C4-9327-A7E953A29B8E}" sibTransId="{C2E395F4-8A33-4258-A667-73C4A7EDFDAC}"/>
    <dgm:cxn modelId="{1A5D9D4F-FAD5-4A3D-9656-66B612739CCB}" srcId="{F0A6BD48-34B1-4744-9372-553CFC36D659}" destId="{07A89E5B-300E-4548-BCFE-D64E0692736A}" srcOrd="1" destOrd="0" parTransId="{D8385711-82C0-4EE6-97FC-D0B27CAAE503}" sibTransId="{765F794A-FCB7-4734-A8D9-2A867B7227DE}"/>
    <dgm:cxn modelId="{16FD3E50-E7B3-49EC-B096-3296D2D1747E}" srcId="{F0A6BD48-34B1-4744-9372-553CFC36D659}" destId="{281EBE2A-B874-4FA8-AA7E-00E90E84D73C}" srcOrd="0" destOrd="0" parTransId="{4390724B-5C3A-4A71-BA77-3F7C1949E9E5}" sibTransId="{9CD44BF4-68B9-49E9-A1BE-774A95389204}"/>
    <dgm:cxn modelId="{903B6F7A-85A7-47AF-83D4-9FFE761449CA}" srcId="{6EC1AD1E-0A0E-4EC1-B419-8EADC429E1E6}" destId="{9DF35EAA-78CD-42A7-87A1-CF284379C504}" srcOrd="0" destOrd="0" parTransId="{5B58B75A-2D28-4BDB-9BDF-B1C6FCBFDF5C}" sibTransId="{D6778ACF-8998-46D7-B1E4-311E93C3A096}"/>
    <dgm:cxn modelId="{C72EEC5A-3E18-4C4E-AC5E-C1186C52712F}" type="presOf" srcId="{6EC1AD1E-0A0E-4EC1-B419-8EADC429E1E6}" destId="{DD0618BC-45E0-40FE-8288-2439133CE823}" srcOrd="0" destOrd="0" presId="urn:microsoft.com/office/officeart/2005/8/layout/chevron2"/>
    <dgm:cxn modelId="{EE4BE77C-A756-4D6E-B84F-3364D23C27C5}" type="presOf" srcId="{819932F4-06B8-43FE-9858-2CE51A8EBF40}" destId="{4090F48A-E6DF-4735-973B-3D8F3B3B103B}" srcOrd="0" destOrd="0" presId="urn:microsoft.com/office/officeart/2005/8/layout/chevron2"/>
    <dgm:cxn modelId="{F7392D7D-3076-46AE-ABA0-1E4F20F78ABF}" type="presOf" srcId="{6C93D8A5-DCA2-47EB-924D-192F7C4C277B}" destId="{C597FC0B-DACA-4ED7-AE12-51E7E3E5EEB5}" srcOrd="0" destOrd="1" presId="urn:microsoft.com/office/officeart/2005/8/layout/chevron2"/>
    <dgm:cxn modelId="{439C0985-53B4-4A07-9D4A-B5D0FC8CD007}" srcId="{4140C15F-76B8-467B-96C8-3A8C24D9D6B3}" destId="{28D289A8-6BAE-487E-84F3-BD5B0A22CEF4}" srcOrd="0" destOrd="0" parTransId="{17F10E85-3D02-4E63-9BC4-6A0854A0706A}" sibTransId="{6F07688F-A562-4626-B816-10BB5DA99CCF}"/>
    <dgm:cxn modelId="{A2B57892-2355-4073-8079-ACDEE747ACCD}" type="presOf" srcId="{281EBE2A-B874-4FA8-AA7E-00E90E84D73C}" destId="{EB08DBF3-99D7-44E6-B954-7E484BB47430}" srcOrd="0" destOrd="0" presId="urn:microsoft.com/office/officeart/2005/8/layout/chevron2"/>
    <dgm:cxn modelId="{E7C0FE94-1793-44E1-98EB-68462524EC00}" type="presOf" srcId="{995D7975-07EA-4EAD-8897-3687CCEF5AD9}" destId="{ED020B50-8EE6-42C2-B6E9-5B073C988859}" srcOrd="0" destOrd="0" presId="urn:microsoft.com/office/officeart/2005/8/layout/chevron2"/>
    <dgm:cxn modelId="{E79BFB9C-A51F-4725-8491-D9D70E7E527B}" srcId="{995D7975-07EA-4EAD-8897-3687CCEF5AD9}" destId="{4140C15F-76B8-467B-96C8-3A8C24D9D6B3}" srcOrd="6" destOrd="0" parTransId="{9A36ECB4-18C6-47BC-8E4A-982C3F74026D}" sibTransId="{5FC28209-A3C5-4A79-890E-7C24D7307991}"/>
    <dgm:cxn modelId="{B9A51BAE-A823-46C2-9369-6D07DA2410D0}" type="presOf" srcId="{2D866F42-9E63-46CC-8C83-490AD211AA45}" destId="{C43F05E6-5055-45EF-853D-FCE6795B4912}" srcOrd="0" destOrd="1" presId="urn:microsoft.com/office/officeart/2005/8/layout/chevron2"/>
    <dgm:cxn modelId="{EE2CA1AE-E9B7-4E31-ADEF-8CD1FE500753}" srcId="{6EC1AD1E-0A0E-4EC1-B419-8EADC429E1E6}" destId="{315EE3D9-4817-44D4-B4A5-3EC3AEB3D1FD}" srcOrd="1" destOrd="0" parTransId="{585AA404-616A-45FB-9BA7-C8A55BA6E6AB}" sibTransId="{0C01D89D-9062-46E3-91E6-67A6C1E6072B}"/>
    <dgm:cxn modelId="{F275DBB1-1DC0-4C97-8BA3-ECC353202D48}" srcId="{995D7975-07EA-4EAD-8897-3687CCEF5AD9}" destId="{F0A6BD48-34B1-4744-9372-553CFC36D659}" srcOrd="4" destOrd="0" parTransId="{656ED0F2-2FE4-4A59-90CE-3F8C17B11FFB}" sibTransId="{33E5992E-40FC-477A-918D-DFB0748DB889}"/>
    <dgm:cxn modelId="{4C5EE6B2-E1CC-424A-8A51-EE718FB33E1F}" type="presOf" srcId="{38254A14-3BBF-4079-8E9B-5029BCC74F9C}" destId="{1771E54C-1C61-4A2D-90AF-9DE7B0BD9860}" srcOrd="0" destOrd="0" presId="urn:microsoft.com/office/officeart/2005/8/layout/chevron2"/>
    <dgm:cxn modelId="{3A5A10B3-346A-4BE5-839B-A7AE265329F2}" srcId="{995D7975-07EA-4EAD-8897-3687CCEF5AD9}" destId="{0D976B81-8248-4CA4-A6F0-BFC7AF849AF0}" srcOrd="2" destOrd="0" parTransId="{BD371EF2-C8BD-4580-AA4C-99FEF7CD522E}" sibTransId="{F83745FC-B797-4523-BC3E-6FB90D9B2206}"/>
    <dgm:cxn modelId="{5E60E3B9-8625-4D93-B0CE-83B6D439EF4B}" type="presOf" srcId="{CB8B327D-F1EA-4995-8F40-68A97892AB4B}" destId="{82EADE00-E9F9-4C53-B6BD-DE5825F94A3C}" srcOrd="0" destOrd="0" presId="urn:microsoft.com/office/officeart/2005/8/layout/chevron2"/>
    <dgm:cxn modelId="{B630BEBE-A013-4B99-9753-A5158F5E052B}" srcId="{995D7975-07EA-4EAD-8897-3687CCEF5AD9}" destId="{60F1FE0A-9FD7-468F-8976-9E4E08D74045}" srcOrd="3" destOrd="0" parTransId="{73584352-ED1D-46D2-9D0A-FBB1C8E695AA}" sibTransId="{04F71976-E37F-4F37-A2BF-8C7957FF1BA9}"/>
    <dgm:cxn modelId="{3739A6C4-B893-465C-B04E-6AE1C35098E3}" srcId="{A1603A20-13FB-4A07-981F-60735D24ABED}" destId="{2D866F42-9E63-46CC-8C83-490AD211AA45}" srcOrd="1" destOrd="0" parTransId="{49040C4D-11B2-4DED-BDB0-ADA1EDE1973B}" sibTransId="{A65CB696-5F61-43B5-8F0E-66A2AD994F18}"/>
    <dgm:cxn modelId="{7672D3C5-EFE4-46E2-8437-9A3B256106C9}" srcId="{995D7975-07EA-4EAD-8897-3687CCEF5AD9}" destId="{6EC1AD1E-0A0E-4EC1-B419-8EADC429E1E6}" srcOrd="1" destOrd="0" parTransId="{6F4FEE4A-E083-4E7F-A853-8F7515D86731}" sibTransId="{F43AF0DA-3248-421A-A910-834B0AFFBE69}"/>
    <dgm:cxn modelId="{DAF9F0C6-CBDF-46F8-8393-DBDD35D5E2F9}" type="presOf" srcId="{07A89E5B-300E-4548-BCFE-D64E0692736A}" destId="{EB08DBF3-99D7-44E6-B954-7E484BB47430}" srcOrd="0" destOrd="1" presId="urn:microsoft.com/office/officeart/2005/8/layout/chevron2"/>
    <dgm:cxn modelId="{5FED22CB-2242-4701-BF50-6E0FA8FCA457}" srcId="{819932F4-06B8-43FE-9858-2CE51A8EBF40}" destId="{38254A14-3BBF-4079-8E9B-5029BCC74F9C}" srcOrd="0" destOrd="0" parTransId="{0B95340A-87E3-4FF5-A1CF-7E1702A5DB3A}" sibTransId="{388C9D43-31A5-4835-92C1-BCB13B1B4B47}"/>
    <dgm:cxn modelId="{0E7CCDDE-6FDE-46DB-97C2-6AD56995FACC}" type="presOf" srcId="{F0A6BD48-34B1-4744-9372-553CFC36D659}" destId="{1749E96C-8F66-41E2-BF5C-6D962BE11BFE}" srcOrd="0" destOrd="0" presId="urn:microsoft.com/office/officeart/2005/8/layout/chevron2"/>
    <dgm:cxn modelId="{DB3F00E5-EA9D-4455-981A-9DD51D3D8B56}" type="presOf" srcId="{6235AC2E-3A5D-457E-96D8-B33BB189C391}" destId="{C597FC0B-DACA-4ED7-AE12-51E7E3E5EEB5}" srcOrd="0" destOrd="0" presId="urn:microsoft.com/office/officeart/2005/8/layout/chevron2"/>
    <dgm:cxn modelId="{08214CE5-47C1-438F-8A94-C9A6D9AECDA9}" type="presOf" srcId="{9DF35EAA-78CD-42A7-87A1-CF284379C504}" destId="{046FE627-26CF-44DD-A012-76519B0F5218}" srcOrd="0" destOrd="0" presId="urn:microsoft.com/office/officeart/2005/8/layout/chevron2"/>
    <dgm:cxn modelId="{E3FCE2EE-E82D-4359-B21E-7A9A1EC5A112}" srcId="{CB8B327D-F1EA-4995-8F40-68A97892AB4B}" destId="{92E4ECF6-C1B3-4B8C-8C6E-F8832EAB1651}" srcOrd="1" destOrd="0" parTransId="{74158040-47D2-4B5A-9A58-294061A919DC}" sibTransId="{BFD82EE0-10C4-4CE4-A45F-C7A8DC60B818}"/>
    <dgm:cxn modelId="{CC4882F1-457A-4448-9D1F-FED1BA9E4569}" type="presOf" srcId="{3D16D3EC-C6B9-4E00-B604-5C8F98EEAC0C}" destId="{DC913C98-EA3D-44F9-97FD-34DB319CBB7E}" srcOrd="0" destOrd="0" presId="urn:microsoft.com/office/officeart/2005/8/layout/chevron2"/>
    <dgm:cxn modelId="{A7F302F8-ECE0-4C39-A106-2F4A65166DC3}" type="presOf" srcId="{0C7F0868-A499-4324-9EFE-197A18E2C6D8}" destId="{4DA59A57-4CE4-4AF6-94B4-EFF3D2CF9F8E}" srcOrd="0" destOrd="1" presId="urn:microsoft.com/office/officeart/2005/8/layout/chevron2"/>
    <dgm:cxn modelId="{C0B254FA-93FB-4D9A-AEDC-ABD6E08769F0}" srcId="{A1603A20-13FB-4A07-981F-60735D24ABED}" destId="{6F793227-981D-4A88-8F22-5DF7C35CB31A}" srcOrd="0" destOrd="0" parTransId="{90A534D2-6707-4197-8368-73B4D65167AE}" sibTransId="{AC74BA42-92E2-415B-8464-B9BCB7643AB0}"/>
    <dgm:cxn modelId="{2C89F5FA-D709-4DB0-96FF-34A183A71EE6}" srcId="{995D7975-07EA-4EAD-8897-3687CCEF5AD9}" destId="{CB8B327D-F1EA-4995-8F40-68A97892AB4B}" srcOrd="5" destOrd="0" parTransId="{9716B553-5E6C-455E-9F05-620DE5952A19}" sibTransId="{9AFE66E3-CE54-44C4-8FD3-693C0B872247}"/>
    <dgm:cxn modelId="{92AE00FB-F160-49DA-B030-EB31D059FE80}" type="presOf" srcId="{A1603A20-13FB-4A07-981F-60735D24ABED}" destId="{D98F0C91-C1FA-40DA-B6FB-D6B9EBB79BD8}" srcOrd="0" destOrd="0" presId="urn:microsoft.com/office/officeart/2005/8/layout/chevron2"/>
    <dgm:cxn modelId="{B3201AFC-1E37-470A-BC11-77F0F992B17F}" type="presOf" srcId="{EBC7D97B-DE74-45DC-B6EA-B01990F71C99}" destId="{DC913C98-EA3D-44F9-97FD-34DB319CBB7E}" srcOrd="0" destOrd="1" presId="urn:microsoft.com/office/officeart/2005/8/layout/chevron2"/>
    <dgm:cxn modelId="{7F8FA0E0-B70C-40DF-957D-768CF7A6F168}" type="presParOf" srcId="{ED020B50-8EE6-42C2-B6E9-5B073C988859}" destId="{DA5D6A5E-6482-4220-9E84-6F05DEF856B6}" srcOrd="0" destOrd="0" presId="urn:microsoft.com/office/officeart/2005/8/layout/chevron2"/>
    <dgm:cxn modelId="{EB8548C4-9FD8-429D-B810-494B24AE5782}" type="presParOf" srcId="{DA5D6A5E-6482-4220-9E84-6F05DEF856B6}" destId="{D98F0C91-C1FA-40DA-B6FB-D6B9EBB79BD8}" srcOrd="0" destOrd="0" presId="urn:microsoft.com/office/officeart/2005/8/layout/chevron2"/>
    <dgm:cxn modelId="{B167E6CF-28C3-45B1-9702-B10B8B958D7A}" type="presParOf" srcId="{DA5D6A5E-6482-4220-9E84-6F05DEF856B6}" destId="{C43F05E6-5055-45EF-853D-FCE6795B4912}" srcOrd="1" destOrd="0" presId="urn:microsoft.com/office/officeart/2005/8/layout/chevron2"/>
    <dgm:cxn modelId="{D4B1F5AA-D5EF-43B6-92FB-1C7D8009FDA8}" type="presParOf" srcId="{ED020B50-8EE6-42C2-B6E9-5B073C988859}" destId="{36B44AAD-4583-40E6-8B29-C003F85CD43C}" srcOrd="1" destOrd="0" presId="urn:microsoft.com/office/officeart/2005/8/layout/chevron2"/>
    <dgm:cxn modelId="{D240349B-D64C-41BD-B933-94DB92446248}" type="presParOf" srcId="{ED020B50-8EE6-42C2-B6E9-5B073C988859}" destId="{34960477-3280-4F97-9664-FC0B9E273FBC}" srcOrd="2" destOrd="0" presId="urn:microsoft.com/office/officeart/2005/8/layout/chevron2"/>
    <dgm:cxn modelId="{C89CFBE2-E967-4E4B-BCC5-F03FA95E756B}" type="presParOf" srcId="{34960477-3280-4F97-9664-FC0B9E273FBC}" destId="{DD0618BC-45E0-40FE-8288-2439133CE823}" srcOrd="0" destOrd="0" presId="urn:microsoft.com/office/officeart/2005/8/layout/chevron2"/>
    <dgm:cxn modelId="{5F8D863E-464C-460A-A90F-9191DFE0CB16}" type="presParOf" srcId="{34960477-3280-4F97-9664-FC0B9E273FBC}" destId="{046FE627-26CF-44DD-A012-76519B0F5218}" srcOrd="1" destOrd="0" presId="urn:microsoft.com/office/officeart/2005/8/layout/chevron2"/>
    <dgm:cxn modelId="{2F972882-C608-4B69-92D5-BFDB0092BB4A}" type="presParOf" srcId="{ED020B50-8EE6-42C2-B6E9-5B073C988859}" destId="{8CCFDEA5-5620-470D-9152-09612667C7B3}" srcOrd="3" destOrd="0" presId="urn:microsoft.com/office/officeart/2005/8/layout/chevron2"/>
    <dgm:cxn modelId="{9C1F2258-C579-4614-8A29-96E162DFBB7E}" type="presParOf" srcId="{ED020B50-8EE6-42C2-B6E9-5B073C988859}" destId="{0D133DB1-D492-4E34-A030-6D469C41D85F}" srcOrd="4" destOrd="0" presId="urn:microsoft.com/office/officeart/2005/8/layout/chevron2"/>
    <dgm:cxn modelId="{81C3325A-FC71-474B-B860-566B47B99754}" type="presParOf" srcId="{0D133DB1-D492-4E34-A030-6D469C41D85F}" destId="{2C36AEA5-FEB3-419F-BFE4-CFF112B33217}" srcOrd="0" destOrd="0" presId="urn:microsoft.com/office/officeart/2005/8/layout/chevron2"/>
    <dgm:cxn modelId="{B1C7A2C4-AB14-46B2-BA2E-026C789A8A0D}" type="presParOf" srcId="{0D133DB1-D492-4E34-A030-6D469C41D85F}" destId="{DC913C98-EA3D-44F9-97FD-34DB319CBB7E}" srcOrd="1" destOrd="0" presId="urn:microsoft.com/office/officeart/2005/8/layout/chevron2"/>
    <dgm:cxn modelId="{59E39D1E-232D-4694-9AE9-614E76FD915B}" type="presParOf" srcId="{ED020B50-8EE6-42C2-B6E9-5B073C988859}" destId="{8428597D-AFA7-4F16-8F8B-36870852A9D8}" srcOrd="5" destOrd="0" presId="urn:microsoft.com/office/officeart/2005/8/layout/chevron2"/>
    <dgm:cxn modelId="{CAAC0C1A-FE13-4E11-B97D-6A2E6EB66414}" type="presParOf" srcId="{ED020B50-8EE6-42C2-B6E9-5B073C988859}" destId="{3BCA1DEE-E64D-46F6-9045-AD7F601F80E0}" srcOrd="6" destOrd="0" presId="urn:microsoft.com/office/officeart/2005/8/layout/chevron2"/>
    <dgm:cxn modelId="{61EC1F21-27D9-4812-8B59-4B6AC81E7040}" type="presParOf" srcId="{3BCA1DEE-E64D-46F6-9045-AD7F601F80E0}" destId="{63A3FCDA-E877-4F39-8951-4DF9ACF2E3C7}" srcOrd="0" destOrd="0" presId="urn:microsoft.com/office/officeart/2005/8/layout/chevron2"/>
    <dgm:cxn modelId="{D2031DB3-83C9-4E0F-A92D-083EB42FDAB0}" type="presParOf" srcId="{3BCA1DEE-E64D-46F6-9045-AD7F601F80E0}" destId="{C597FC0B-DACA-4ED7-AE12-51E7E3E5EEB5}" srcOrd="1" destOrd="0" presId="urn:microsoft.com/office/officeart/2005/8/layout/chevron2"/>
    <dgm:cxn modelId="{09CE12EC-D170-4E71-8CB8-89AC598EC933}" type="presParOf" srcId="{ED020B50-8EE6-42C2-B6E9-5B073C988859}" destId="{6797C541-55EB-4698-83E0-0873672C3978}" srcOrd="7" destOrd="0" presId="urn:microsoft.com/office/officeart/2005/8/layout/chevron2"/>
    <dgm:cxn modelId="{B553E661-3A17-48AD-A25A-EF9C2E30BA78}" type="presParOf" srcId="{ED020B50-8EE6-42C2-B6E9-5B073C988859}" destId="{FDDCD10B-63FC-452C-8B42-53051D4C74F0}" srcOrd="8" destOrd="0" presId="urn:microsoft.com/office/officeart/2005/8/layout/chevron2"/>
    <dgm:cxn modelId="{70B77130-3C99-4BBA-8E7A-BA7D94CAB609}" type="presParOf" srcId="{FDDCD10B-63FC-452C-8B42-53051D4C74F0}" destId="{1749E96C-8F66-41E2-BF5C-6D962BE11BFE}" srcOrd="0" destOrd="0" presId="urn:microsoft.com/office/officeart/2005/8/layout/chevron2"/>
    <dgm:cxn modelId="{05FB0138-05B6-4AC2-A49C-79AF09428D83}" type="presParOf" srcId="{FDDCD10B-63FC-452C-8B42-53051D4C74F0}" destId="{EB08DBF3-99D7-44E6-B954-7E484BB47430}" srcOrd="1" destOrd="0" presId="urn:microsoft.com/office/officeart/2005/8/layout/chevron2"/>
    <dgm:cxn modelId="{54F56AD0-C669-465A-9248-B3B5004F6167}" type="presParOf" srcId="{ED020B50-8EE6-42C2-B6E9-5B073C988859}" destId="{B269AFA9-FDC4-4EBA-908E-826E2BFD349B}" srcOrd="9" destOrd="0" presId="urn:microsoft.com/office/officeart/2005/8/layout/chevron2"/>
    <dgm:cxn modelId="{2D674974-552B-4271-9A07-B8F012D48D2A}" type="presParOf" srcId="{ED020B50-8EE6-42C2-B6E9-5B073C988859}" destId="{9506A91E-C1B3-4163-BDE6-0BC862C373BB}" srcOrd="10" destOrd="0" presId="urn:microsoft.com/office/officeart/2005/8/layout/chevron2"/>
    <dgm:cxn modelId="{A56BBDF5-7B00-4830-B4B0-3AE0A0F31714}" type="presParOf" srcId="{9506A91E-C1B3-4163-BDE6-0BC862C373BB}" destId="{82EADE00-E9F9-4C53-B6BD-DE5825F94A3C}" srcOrd="0" destOrd="0" presId="urn:microsoft.com/office/officeart/2005/8/layout/chevron2"/>
    <dgm:cxn modelId="{D7133994-AE82-4663-A651-2631A051FBD7}" type="presParOf" srcId="{9506A91E-C1B3-4163-BDE6-0BC862C373BB}" destId="{27536C7B-6701-4585-80F5-EFC695224A14}" srcOrd="1" destOrd="0" presId="urn:microsoft.com/office/officeart/2005/8/layout/chevron2"/>
    <dgm:cxn modelId="{81FAE1EB-192B-4709-9D1F-FF5A9B64B130}" type="presParOf" srcId="{ED020B50-8EE6-42C2-B6E9-5B073C988859}" destId="{018984DB-2708-4FA4-9048-B2ED6E58AD4E}" srcOrd="11" destOrd="0" presId="urn:microsoft.com/office/officeart/2005/8/layout/chevron2"/>
    <dgm:cxn modelId="{7EF9F64C-A48B-4A1B-8EEB-1B94EF05E565}" type="presParOf" srcId="{ED020B50-8EE6-42C2-B6E9-5B073C988859}" destId="{646F6C2B-360B-4851-9B4C-5B5C8E84D3C0}" srcOrd="12" destOrd="0" presId="urn:microsoft.com/office/officeart/2005/8/layout/chevron2"/>
    <dgm:cxn modelId="{BEE35B58-3117-49FE-B0EA-4F93F3F34790}" type="presParOf" srcId="{646F6C2B-360B-4851-9B4C-5B5C8E84D3C0}" destId="{1AA0E5DC-7C2A-44BD-A5BE-ED38AF4E5875}" srcOrd="0" destOrd="0" presId="urn:microsoft.com/office/officeart/2005/8/layout/chevron2"/>
    <dgm:cxn modelId="{F9C99B37-E1C4-4CE9-B904-085353DB9317}" type="presParOf" srcId="{646F6C2B-360B-4851-9B4C-5B5C8E84D3C0}" destId="{4DA59A57-4CE4-4AF6-94B4-EFF3D2CF9F8E}" srcOrd="1" destOrd="0" presId="urn:microsoft.com/office/officeart/2005/8/layout/chevron2"/>
    <dgm:cxn modelId="{0BCABB47-EE74-49E3-93E8-3AAFA39676D0}" type="presParOf" srcId="{ED020B50-8EE6-42C2-B6E9-5B073C988859}" destId="{5BE08453-24C3-485F-A243-BEC524C77E4C}" srcOrd="13" destOrd="0" presId="urn:microsoft.com/office/officeart/2005/8/layout/chevron2"/>
    <dgm:cxn modelId="{211D5B9D-383D-4415-9E35-9E652660F99F}" type="presParOf" srcId="{ED020B50-8EE6-42C2-B6E9-5B073C988859}" destId="{58C17AD0-6A18-4B1A-9478-30D07B5EE1F1}" srcOrd="14" destOrd="0" presId="urn:microsoft.com/office/officeart/2005/8/layout/chevron2"/>
    <dgm:cxn modelId="{BDE85522-DCF6-422F-ABC9-F5EC6698C358}" type="presParOf" srcId="{58C17AD0-6A18-4B1A-9478-30D07B5EE1F1}" destId="{4090F48A-E6DF-4735-973B-3D8F3B3B103B}" srcOrd="0" destOrd="0" presId="urn:microsoft.com/office/officeart/2005/8/layout/chevron2"/>
    <dgm:cxn modelId="{DB129A3D-B7BF-4618-9E0D-607523300DFF}" type="presParOf" srcId="{58C17AD0-6A18-4B1A-9478-30D07B5EE1F1}" destId="{1771E54C-1C61-4A2D-90AF-9DE7B0BD986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5D7975-07EA-4EAD-8897-3687CCEF5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6EC1AD1E-0A0E-4EC1-B419-8EADC429E1E6}">
      <dgm:prSet phldrT="[Text]" custT="1"/>
      <dgm:spPr/>
      <dgm:t>
        <a:bodyPr/>
        <a:lstStyle/>
        <a:p>
          <a:r>
            <a:rPr lang="en-US" sz="1100" b="1" dirty="0" err="1">
              <a:solidFill>
                <a:schemeClr val="tx1"/>
              </a:solidFill>
            </a:rPr>
            <a:t>Handymax</a:t>
          </a:r>
          <a:endParaRPr lang="pt-BR" sz="1100" b="1" dirty="0">
            <a:solidFill>
              <a:schemeClr val="tx1"/>
            </a:solidFill>
          </a:endParaRPr>
        </a:p>
      </dgm:t>
    </dgm:pt>
    <dgm:pt modelId="{6F4FEE4A-E083-4E7F-A853-8F7515D86731}" type="parTrans" cxnId="{7672D3C5-EFE4-46E2-8437-9A3B256106C9}">
      <dgm:prSet/>
      <dgm:spPr/>
      <dgm:t>
        <a:bodyPr/>
        <a:lstStyle/>
        <a:p>
          <a:endParaRPr lang="pt-BR" sz="4000"/>
        </a:p>
      </dgm:t>
    </dgm:pt>
    <dgm:pt modelId="{F43AF0DA-3248-421A-A910-834B0AFFBE69}" type="sibTrans" cxnId="{7672D3C5-EFE4-46E2-8437-9A3B256106C9}">
      <dgm:prSet/>
      <dgm:spPr/>
      <dgm:t>
        <a:bodyPr/>
        <a:lstStyle/>
        <a:p>
          <a:endParaRPr lang="pt-BR" sz="4000"/>
        </a:p>
      </dgm:t>
    </dgm:pt>
    <dgm:pt modelId="{9DF35EAA-78CD-42A7-87A1-CF284379C504}">
      <dgm:prSet phldrT="[Text]" custT="1"/>
      <dgm:spPr/>
      <dgm:t>
        <a:bodyPr/>
        <a:lstStyle/>
        <a:p>
          <a:r>
            <a:rPr lang="en-US" sz="1400" dirty="0"/>
            <a:t>15.000 &lt; DWT &lt; 50.000</a:t>
          </a:r>
          <a:endParaRPr lang="pt-BR" sz="1400" dirty="0"/>
        </a:p>
      </dgm:t>
    </dgm:pt>
    <dgm:pt modelId="{5B58B75A-2D28-4BDB-9BDF-B1C6FCBFDF5C}" type="parTrans" cxnId="{903B6F7A-85A7-47AF-83D4-9FFE761449CA}">
      <dgm:prSet/>
      <dgm:spPr/>
      <dgm:t>
        <a:bodyPr/>
        <a:lstStyle/>
        <a:p>
          <a:endParaRPr lang="pt-BR" sz="4000"/>
        </a:p>
      </dgm:t>
    </dgm:pt>
    <dgm:pt modelId="{D6778ACF-8998-46D7-B1E4-311E93C3A096}" type="sibTrans" cxnId="{903B6F7A-85A7-47AF-83D4-9FFE761449CA}">
      <dgm:prSet/>
      <dgm:spPr/>
      <dgm:t>
        <a:bodyPr/>
        <a:lstStyle/>
        <a:p>
          <a:endParaRPr lang="pt-BR" sz="4000"/>
        </a:p>
      </dgm:t>
    </dgm:pt>
    <dgm:pt modelId="{0D976B81-8248-4CA4-A6F0-BFC7AF849AF0}">
      <dgm:prSet phldrT="[Text]" custT="1"/>
      <dgm:spPr/>
      <dgm:t>
        <a:bodyPr/>
        <a:lstStyle/>
        <a:p>
          <a:r>
            <a:rPr lang="en-US" sz="1100" b="1" dirty="0" err="1">
              <a:solidFill>
                <a:schemeClr val="tx1"/>
              </a:solidFill>
            </a:rPr>
            <a:t>Panamax</a:t>
          </a:r>
          <a:endParaRPr lang="pt-BR" sz="1100" b="1" dirty="0">
            <a:solidFill>
              <a:schemeClr val="tx1"/>
            </a:solidFill>
          </a:endParaRPr>
        </a:p>
      </dgm:t>
    </dgm:pt>
    <dgm:pt modelId="{BD371EF2-C8BD-4580-AA4C-99FEF7CD522E}" type="parTrans" cxnId="{3A5A10B3-346A-4BE5-839B-A7AE265329F2}">
      <dgm:prSet/>
      <dgm:spPr/>
      <dgm:t>
        <a:bodyPr/>
        <a:lstStyle/>
        <a:p>
          <a:endParaRPr lang="pt-BR" sz="4000"/>
        </a:p>
      </dgm:t>
    </dgm:pt>
    <dgm:pt modelId="{F83745FC-B797-4523-BC3E-6FB90D9B2206}" type="sibTrans" cxnId="{3A5A10B3-346A-4BE5-839B-A7AE265329F2}">
      <dgm:prSet/>
      <dgm:spPr/>
      <dgm:t>
        <a:bodyPr/>
        <a:lstStyle/>
        <a:p>
          <a:endParaRPr lang="pt-BR" sz="4000"/>
        </a:p>
      </dgm:t>
    </dgm:pt>
    <dgm:pt modelId="{3D16D3EC-C6B9-4E00-B604-5C8F98EEAC0C}">
      <dgm:prSet phldrT="[Text]" custT="1"/>
      <dgm:spPr/>
      <dgm:t>
        <a:bodyPr/>
        <a:lstStyle/>
        <a:p>
          <a:r>
            <a:rPr lang="en-US" sz="1400" dirty="0"/>
            <a:t>50.000 &lt; DWT &lt; 80.000</a:t>
          </a:r>
          <a:endParaRPr lang="pt-BR" sz="1400" dirty="0"/>
        </a:p>
      </dgm:t>
    </dgm:pt>
    <dgm:pt modelId="{1FCA6CC3-FD3C-4102-A748-9F5579F91D0D}" type="parTrans" cxnId="{3A1E3C61-6DDD-4112-9FEF-7ADABF5DDF6D}">
      <dgm:prSet/>
      <dgm:spPr/>
      <dgm:t>
        <a:bodyPr/>
        <a:lstStyle/>
        <a:p>
          <a:endParaRPr lang="pt-BR" sz="4000"/>
        </a:p>
      </dgm:t>
    </dgm:pt>
    <dgm:pt modelId="{E7EA5FA2-1E10-41D7-9B9F-CB15316F3971}" type="sibTrans" cxnId="{3A1E3C61-6DDD-4112-9FEF-7ADABF5DDF6D}">
      <dgm:prSet/>
      <dgm:spPr/>
      <dgm:t>
        <a:bodyPr/>
        <a:lstStyle/>
        <a:p>
          <a:endParaRPr lang="pt-BR" sz="4000"/>
        </a:p>
      </dgm:t>
    </dgm:pt>
    <dgm:pt modelId="{60F1FE0A-9FD7-468F-8976-9E4E08D74045}">
      <dgm:prSet phldrT="[Text]" custT="1"/>
      <dgm:spPr/>
      <dgm:t>
        <a:bodyPr/>
        <a:lstStyle/>
        <a:p>
          <a:r>
            <a:rPr lang="en-US" sz="1100" b="1" dirty="0" err="1">
              <a:solidFill>
                <a:schemeClr val="tx1"/>
              </a:solidFill>
            </a:rPr>
            <a:t>Aframax</a:t>
          </a:r>
          <a:endParaRPr lang="pt-BR" sz="1100" b="1" dirty="0">
            <a:solidFill>
              <a:schemeClr val="tx1"/>
            </a:solidFill>
          </a:endParaRPr>
        </a:p>
      </dgm:t>
    </dgm:pt>
    <dgm:pt modelId="{73584352-ED1D-46D2-9D0A-FBB1C8E695AA}" type="parTrans" cxnId="{B630BEBE-A013-4B99-9753-A5158F5E052B}">
      <dgm:prSet/>
      <dgm:spPr/>
      <dgm:t>
        <a:bodyPr/>
        <a:lstStyle/>
        <a:p>
          <a:endParaRPr lang="pt-BR" sz="4000"/>
        </a:p>
      </dgm:t>
    </dgm:pt>
    <dgm:pt modelId="{04F71976-E37F-4F37-A2BF-8C7957FF1BA9}" type="sibTrans" cxnId="{B630BEBE-A013-4B99-9753-A5158F5E052B}">
      <dgm:prSet/>
      <dgm:spPr/>
      <dgm:t>
        <a:bodyPr/>
        <a:lstStyle/>
        <a:p>
          <a:endParaRPr lang="pt-BR" sz="4000"/>
        </a:p>
      </dgm:t>
    </dgm:pt>
    <dgm:pt modelId="{6235AC2E-3A5D-457E-96D8-B33BB189C391}">
      <dgm:prSet phldrT="[Text]" custT="1"/>
      <dgm:spPr/>
      <dgm:t>
        <a:bodyPr/>
        <a:lstStyle/>
        <a:p>
          <a:r>
            <a:rPr lang="en-US" sz="1400" dirty="0"/>
            <a:t>80.000 &lt; DWT &lt; 120.000</a:t>
          </a:r>
          <a:endParaRPr lang="pt-BR" sz="1400" dirty="0"/>
        </a:p>
      </dgm:t>
    </dgm:pt>
    <dgm:pt modelId="{6B734B5E-9ED8-4195-A41F-85B487ADE168}" type="parTrans" cxnId="{C27A2F68-DFD8-4556-80B8-67FC1DAC9CAB}">
      <dgm:prSet/>
      <dgm:spPr/>
      <dgm:t>
        <a:bodyPr/>
        <a:lstStyle/>
        <a:p>
          <a:endParaRPr lang="pt-BR" sz="4000"/>
        </a:p>
      </dgm:t>
    </dgm:pt>
    <dgm:pt modelId="{A7A1FE46-2376-4B0D-A0F0-EDF2957A45CB}" type="sibTrans" cxnId="{C27A2F68-DFD8-4556-80B8-67FC1DAC9CAB}">
      <dgm:prSet/>
      <dgm:spPr/>
      <dgm:t>
        <a:bodyPr/>
        <a:lstStyle/>
        <a:p>
          <a:endParaRPr lang="pt-BR" sz="4000"/>
        </a:p>
      </dgm:t>
    </dgm:pt>
    <dgm:pt modelId="{F0A6BD48-34B1-4744-9372-553CFC36D659}">
      <dgm:prSet phldrT="[Text]" custT="1"/>
      <dgm:spPr/>
      <dgm:t>
        <a:bodyPr/>
        <a:lstStyle/>
        <a:p>
          <a:r>
            <a:rPr lang="en-US" sz="1100" b="1" dirty="0" err="1">
              <a:solidFill>
                <a:schemeClr val="tx1"/>
              </a:solidFill>
            </a:rPr>
            <a:t>Suezmax</a:t>
          </a:r>
          <a:endParaRPr lang="pt-BR" sz="1100" b="1" dirty="0">
            <a:solidFill>
              <a:schemeClr val="tx1"/>
            </a:solidFill>
          </a:endParaRPr>
        </a:p>
      </dgm:t>
    </dgm:pt>
    <dgm:pt modelId="{656ED0F2-2FE4-4A59-90CE-3F8C17B11FFB}" type="parTrans" cxnId="{F275DBB1-1DC0-4C97-8BA3-ECC353202D48}">
      <dgm:prSet/>
      <dgm:spPr/>
      <dgm:t>
        <a:bodyPr/>
        <a:lstStyle/>
        <a:p>
          <a:endParaRPr lang="pt-BR" sz="4000"/>
        </a:p>
      </dgm:t>
    </dgm:pt>
    <dgm:pt modelId="{33E5992E-40FC-477A-918D-DFB0748DB889}" type="sibTrans" cxnId="{F275DBB1-1DC0-4C97-8BA3-ECC353202D48}">
      <dgm:prSet/>
      <dgm:spPr/>
      <dgm:t>
        <a:bodyPr/>
        <a:lstStyle/>
        <a:p>
          <a:endParaRPr lang="pt-BR" sz="4000"/>
        </a:p>
      </dgm:t>
    </dgm:pt>
    <dgm:pt modelId="{CB8B327D-F1EA-4995-8F40-68A97892AB4B}">
      <dgm:prSet phldrT="[Text]" custT="1"/>
      <dgm:spPr/>
      <dgm:t>
        <a:bodyPr/>
        <a:lstStyle/>
        <a:p>
          <a:r>
            <a:rPr lang="en-US" sz="1100" b="1" dirty="0">
              <a:solidFill>
                <a:schemeClr val="tx1"/>
              </a:solidFill>
            </a:rPr>
            <a:t>VLCC</a:t>
          </a:r>
          <a:endParaRPr lang="pt-BR" sz="1100" b="1" dirty="0">
            <a:solidFill>
              <a:schemeClr val="tx1"/>
            </a:solidFill>
          </a:endParaRPr>
        </a:p>
      </dgm:t>
    </dgm:pt>
    <dgm:pt modelId="{9716B553-5E6C-455E-9F05-620DE5952A19}" type="parTrans" cxnId="{2C89F5FA-D709-4DB0-96FF-34A183A71EE6}">
      <dgm:prSet/>
      <dgm:spPr/>
      <dgm:t>
        <a:bodyPr/>
        <a:lstStyle/>
        <a:p>
          <a:endParaRPr lang="pt-BR" sz="4000"/>
        </a:p>
      </dgm:t>
    </dgm:pt>
    <dgm:pt modelId="{9AFE66E3-CE54-44C4-8FD3-693C0B872247}" type="sibTrans" cxnId="{2C89F5FA-D709-4DB0-96FF-34A183A71EE6}">
      <dgm:prSet/>
      <dgm:spPr/>
      <dgm:t>
        <a:bodyPr/>
        <a:lstStyle/>
        <a:p>
          <a:endParaRPr lang="pt-BR" sz="4000"/>
        </a:p>
      </dgm:t>
    </dgm:pt>
    <dgm:pt modelId="{281EBE2A-B874-4FA8-AA7E-00E90E84D73C}">
      <dgm:prSet custT="1"/>
      <dgm:spPr/>
      <dgm:t>
        <a:bodyPr/>
        <a:lstStyle/>
        <a:p>
          <a:r>
            <a:rPr lang="en-US" sz="1400" dirty="0"/>
            <a:t>120.000 &lt; DWT &lt; 200.000</a:t>
          </a:r>
          <a:endParaRPr lang="pt-BR" sz="1400" dirty="0"/>
        </a:p>
      </dgm:t>
    </dgm:pt>
    <dgm:pt modelId="{4390724B-5C3A-4A71-BA77-3F7C1949E9E5}" type="parTrans" cxnId="{16FD3E50-E7B3-49EC-B096-3296D2D1747E}">
      <dgm:prSet/>
      <dgm:spPr/>
      <dgm:t>
        <a:bodyPr/>
        <a:lstStyle/>
        <a:p>
          <a:endParaRPr lang="pt-BR" sz="4000"/>
        </a:p>
      </dgm:t>
    </dgm:pt>
    <dgm:pt modelId="{9CD44BF4-68B9-49E9-A1BE-774A95389204}" type="sibTrans" cxnId="{16FD3E50-E7B3-49EC-B096-3296D2D1747E}">
      <dgm:prSet/>
      <dgm:spPr/>
      <dgm:t>
        <a:bodyPr/>
        <a:lstStyle/>
        <a:p>
          <a:endParaRPr lang="pt-BR" sz="4000"/>
        </a:p>
      </dgm:t>
    </dgm:pt>
    <dgm:pt modelId="{03CD0BEF-138F-401D-B7B6-0EFFD9683F18}">
      <dgm:prSet custT="1"/>
      <dgm:spPr/>
      <dgm:t>
        <a:bodyPr/>
        <a:lstStyle/>
        <a:p>
          <a:r>
            <a:rPr lang="en-US" sz="1400" dirty="0"/>
            <a:t>200 &lt; DWT &lt; 300k</a:t>
          </a:r>
          <a:endParaRPr lang="pt-BR" sz="1400" dirty="0"/>
        </a:p>
      </dgm:t>
    </dgm:pt>
    <dgm:pt modelId="{12391345-BA5F-4B87-92CB-BE8F4190F57C}" type="parTrans" cxnId="{BEE2C733-9C17-4950-98F1-0F7525DB628A}">
      <dgm:prSet/>
      <dgm:spPr/>
      <dgm:t>
        <a:bodyPr/>
        <a:lstStyle/>
        <a:p>
          <a:endParaRPr lang="pt-BR" sz="4000"/>
        </a:p>
      </dgm:t>
    </dgm:pt>
    <dgm:pt modelId="{EBB38833-95A1-4A1C-8F17-67E5E981FE54}" type="sibTrans" cxnId="{BEE2C733-9C17-4950-98F1-0F7525DB628A}">
      <dgm:prSet/>
      <dgm:spPr/>
      <dgm:t>
        <a:bodyPr/>
        <a:lstStyle/>
        <a:p>
          <a:endParaRPr lang="pt-BR" sz="4000"/>
        </a:p>
      </dgm:t>
    </dgm:pt>
    <dgm:pt modelId="{4140C15F-76B8-467B-96C8-3A8C24D9D6B3}">
      <dgm:prSet phldrT="[Text]" custT="1"/>
      <dgm:spPr/>
      <dgm:t>
        <a:bodyPr/>
        <a:lstStyle/>
        <a:p>
          <a:r>
            <a:rPr lang="en-US" sz="1100" b="1" dirty="0">
              <a:solidFill>
                <a:schemeClr val="tx1"/>
              </a:solidFill>
            </a:rPr>
            <a:t>ULCC</a:t>
          </a:r>
          <a:endParaRPr lang="pt-BR" sz="1100" b="1" dirty="0">
            <a:solidFill>
              <a:schemeClr val="tx1"/>
            </a:solidFill>
          </a:endParaRPr>
        </a:p>
      </dgm:t>
    </dgm:pt>
    <dgm:pt modelId="{9A36ECB4-18C6-47BC-8E4A-982C3F74026D}" type="parTrans" cxnId="{E79BFB9C-A51F-4725-8491-D9D70E7E527B}">
      <dgm:prSet/>
      <dgm:spPr/>
      <dgm:t>
        <a:bodyPr/>
        <a:lstStyle/>
        <a:p>
          <a:endParaRPr lang="pt-BR" sz="4000"/>
        </a:p>
      </dgm:t>
    </dgm:pt>
    <dgm:pt modelId="{5FC28209-A3C5-4A79-890E-7C24D7307991}" type="sibTrans" cxnId="{E79BFB9C-A51F-4725-8491-D9D70E7E527B}">
      <dgm:prSet/>
      <dgm:spPr/>
      <dgm:t>
        <a:bodyPr/>
        <a:lstStyle/>
        <a:p>
          <a:endParaRPr lang="pt-BR" sz="4000"/>
        </a:p>
      </dgm:t>
    </dgm:pt>
    <dgm:pt modelId="{28D289A8-6BAE-487E-84F3-BD5B0A22CEF4}">
      <dgm:prSet custT="1"/>
      <dgm:spPr/>
      <dgm:t>
        <a:bodyPr/>
        <a:lstStyle/>
        <a:p>
          <a:r>
            <a:rPr lang="en-US" sz="1400" dirty="0"/>
            <a:t>DWT &gt; 300.000</a:t>
          </a:r>
          <a:endParaRPr lang="pt-BR" sz="1400" dirty="0"/>
        </a:p>
      </dgm:t>
    </dgm:pt>
    <dgm:pt modelId="{17F10E85-3D02-4E63-9BC4-6A0854A0706A}" type="parTrans" cxnId="{439C0985-53B4-4A07-9D4A-B5D0FC8CD007}">
      <dgm:prSet/>
      <dgm:spPr/>
      <dgm:t>
        <a:bodyPr/>
        <a:lstStyle/>
        <a:p>
          <a:endParaRPr lang="pt-BR" sz="4000"/>
        </a:p>
      </dgm:t>
    </dgm:pt>
    <dgm:pt modelId="{6F07688F-A562-4626-B816-10BB5DA99CCF}" type="sibTrans" cxnId="{439C0985-53B4-4A07-9D4A-B5D0FC8CD007}">
      <dgm:prSet/>
      <dgm:spPr/>
      <dgm:t>
        <a:bodyPr/>
        <a:lstStyle/>
        <a:p>
          <a:endParaRPr lang="pt-BR" sz="4000"/>
        </a:p>
      </dgm:t>
    </dgm:pt>
    <dgm:pt modelId="{EBC7D97B-DE74-45DC-B6EA-B01990F71C99}">
      <dgm:prSet phldrT="[Text]" custT="1"/>
      <dgm:spPr/>
      <dgm:t>
        <a:bodyPr/>
        <a:lstStyle/>
        <a:p>
          <a:r>
            <a:rPr lang="en-US" sz="1400" dirty="0"/>
            <a:t>L = 250m  B= 30m H=12m</a:t>
          </a:r>
          <a:endParaRPr lang="pt-BR" sz="1400" dirty="0"/>
        </a:p>
      </dgm:t>
    </dgm:pt>
    <dgm:pt modelId="{BCA2E7A1-4CE9-47C4-9327-A7E953A29B8E}" type="parTrans" cxnId="{E32D4E4C-17BF-4FE2-AD21-901AC6100736}">
      <dgm:prSet/>
      <dgm:spPr/>
      <dgm:t>
        <a:bodyPr/>
        <a:lstStyle/>
        <a:p>
          <a:endParaRPr lang="pt-BR" sz="4000"/>
        </a:p>
      </dgm:t>
    </dgm:pt>
    <dgm:pt modelId="{C2E395F4-8A33-4258-A667-73C4A7EDFDAC}" type="sibTrans" cxnId="{E32D4E4C-17BF-4FE2-AD21-901AC6100736}">
      <dgm:prSet/>
      <dgm:spPr/>
      <dgm:t>
        <a:bodyPr/>
        <a:lstStyle/>
        <a:p>
          <a:endParaRPr lang="pt-BR" sz="4000"/>
        </a:p>
      </dgm:t>
    </dgm:pt>
    <dgm:pt modelId="{315EE3D9-4817-44D4-B4A5-3EC3AEB3D1FD}">
      <dgm:prSet phldrT="[Text]" custT="1"/>
      <dgm:spPr/>
      <dgm:t>
        <a:bodyPr/>
        <a:lstStyle/>
        <a:p>
          <a:r>
            <a:rPr lang="en-US" sz="1400" dirty="0"/>
            <a:t>L=170m B=20m H=9m</a:t>
          </a:r>
          <a:endParaRPr lang="pt-BR" sz="1400" dirty="0"/>
        </a:p>
      </dgm:t>
    </dgm:pt>
    <dgm:pt modelId="{585AA404-616A-45FB-9BA7-C8A55BA6E6AB}" type="parTrans" cxnId="{EE2CA1AE-E9B7-4E31-ADEF-8CD1FE500753}">
      <dgm:prSet/>
      <dgm:spPr/>
      <dgm:t>
        <a:bodyPr/>
        <a:lstStyle/>
        <a:p>
          <a:endParaRPr lang="pt-BR" sz="4000"/>
        </a:p>
      </dgm:t>
    </dgm:pt>
    <dgm:pt modelId="{0C01D89D-9062-46E3-91E6-67A6C1E6072B}" type="sibTrans" cxnId="{EE2CA1AE-E9B7-4E31-ADEF-8CD1FE500753}">
      <dgm:prSet/>
      <dgm:spPr/>
      <dgm:t>
        <a:bodyPr/>
        <a:lstStyle/>
        <a:p>
          <a:endParaRPr lang="pt-BR" sz="4000"/>
        </a:p>
      </dgm:t>
    </dgm:pt>
    <dgm:pt modelId="{6C93D8A5-DCA2-47EB-924D-192F7C4C277B}">
      <dgm:prSet phldrT="[Text]" custT="1"/>
      <dgm:spPr/>
      <dgm:t>
        <a:bodyPr/>
        <a:lstStyle/>
        <a:p>
          <a:r>
            <a:rPr lang="en-US" sz="1400" dirty="0"/>
            <a:t>L=230m B=40m H=14m</a:t>
          </a:r>
          <a:endParaRPr lang="pt-BR" sz="1400" dirty="0"/>
        </a:p>
      </dgm:t>
    </dgm:pt>
    <dgm:pt modelId="{2EB921F8-5DBB-4647-B31F-87EE3ECC2D18}" type="parTrans" cxnId="{0C6FF332-3408-4CCA-BA51-DC2D1FDB2F30}">
      <dgm:prSet/>
      <dgm:spPr/>
      <dgm:t>
        <a:bodyPr/>
        <a:lstStyle/>
        <a:p>
          <a:endParaRPr lang="pt-BR" sz="4000"/>
        </a:p>
      </dgm:t>
    </dgm:pt>
    <dgm:pt modelId="{C8D0EBBF-D2B3-4080-AFD8-D55E51D21D0A}" type="sibTrans" cxnId="{0C6FF332-3408-4CCA-BA51-DC2D1FDB2F30}">
      <dgm:prSet/>
      <dgm:spPr/>
      <dgm:t>
        <a:bodyPr/>
        <a:lstStyle/>
        <a:p>
          <a:endParaRPr lang="pt-BR" sz="4000"/>
        </a:p>
      </dgm:t>
    </dgm:pt>
    <dgm:pt modelId="{07A89E5B-300E-4548-BCFE-D64E0692736A}">
      <dgm:prSet custT="1"/>
      <dgm:spPr/>
      <dgm:t>
        <a:bodyPr/>
        <a:lstStyle/>
        <a:p>
          <a:r>
            <a:rPr lang="en-US" sz="1400" dirty="0"/>
            <a:t>L=270m B=43m H=18m</a:t>
          </a:r>
          <a:endParaRPr lang="pt-BR" sz="1400" dirty="0"/>
        </a:p>
      </dgm:t>
    </dgm:pt>
    <dgm:pt modelId="{D8385711-82C0-4EE6-97FC-D0B27CAAE503}" type="parTrans" cxnId="{1A5D9D4F-FAD5-4A3D-9656-66B612739CCB}">
      <dgm:prSet/>
      <dgm:spPr/>
      <dgm:t>
        <a:bodyPr/>
        <a:lstStyle/>
        <a:p>
          <a:endParaRPr lang="pt-BR" sz="4000"/>
        </a:p>
      </dgm:t>
    </dgm:pt>
    <dgm:pt modelId="{765F794A-FCB7-4734-A8D9-2A867B7227DE}" type="sibTrans" cxnId="{1A5D9D4F-FAD5-4A3D-9656-66B612739CCB}">
      <dgm:prSet/>
      <dgm:spPr/>
      <dgm:t>
        <a:bodyPr/>
        <a:lstStyle/>
        <a:p>
          <a:endParaRPr lang="pt-BR" sz="4000"/>
        </a:p>
      </dgm:t>
    </dgm:pt>
    <dgm:pt modelId="{0C7F0868-A499-4324-9EFE-197A18E2C6D8}">
      <dgm:prSet custT="1"/>
      <dgm:spPr/>
      <dgm:t>
        <a:bodyPr/>
        <a:lstStyle/>
        <a:p>
          <a:r>
            <a:rPr lang="en-US" sz="1400" dirty="0"/>
            <a:t>L&gt;400m B=60m H=23m</a:t>
          </a:r>
          <a:endParaRPr lang="pt-BR" sz="1400" dirty="0"/>
        </a:p>
      </dgm:t>
    </dgm:pt>
    <dgm:pt modelId="{5EF95380-79A3-4497-9DA8-F90393882075}" type="parTrans" cxnId="{294F9301-AA93-4BE0-8272-367868A6764B}">
      <dgm:prSet/>
      <dgm:spPr/>
      <dgm:t>
        <a:bodyPr/>
        <a:lstStyle/>
        <a:p>
          <a:endParaRPr lang="pt-BR" sz="4000"/>
        </a:p>
      </dgm:t>
    </dgm:pt>
    <dgm:pt modelId="{7B1900EA-6A6E-425D-908B-E27FB39BBB80}" type="sibTrans" cxnId="{294F9301-AA93-4BE0-8272-367868A6764B}">
      <dgm:prSet/>
      <dgm:spPr/>
      <dgm:t>
        <a:bodyPr/>
        <a:lstStyle/>
        <a:p>
          <a:endParaRPr lang="pt-BR" sz="4000"/>
        </a:p>
      </dgm:t>
    </dgm:pt>
    <dgm:pt modelId="{819932F4-06B8-43FE-9858-2CE51A8EBF40}">
      <dgm:prSet phldrT="[Text]" custT="1"/>
      <dgm:spPr/>
      <dgm:t>
        <a:bodyPr/>
        <a:lstStyle/>
        <a:p>
          <a:r>
            <a:rPr lang="en-US" sz="1050" b="1" dirty="0" err="1">
              <a:solidFill>
                <a:schemeClr val="tx1"/>
              </a:solidFill>
            </a:rPr>
            <a:t>Malaccamax</a:t>
          </a:r>
          <a:endParaRPr lang="pt-BR" sz="1050" b="1" dirty="0">
            <a:solidFill>
              <a:schemeClr val="tx1"/>
            </a:solidFill>
          </a:endParaRPr>
        </a:p>
      </dgm:t>
    </dgm:pt>
    <dgm:pt modelId="{D127D09D-E7A5-4DC8-BE7A-CB5EA33B1AC1}" type="parTrans" cxnId="{D6359547-CC6C-48A2-B2D5-58BF27746DB1}">
      <dgm:prSet/>
      <dgm:spPr/>
      <dgm:t>
        <a:bodyPr/>
        <a:lstStyle/>
        <a:p>
          <a:endParaRPr lang="pt-BR" sz="4000"/>
        </a:p>
      </dgm:t>
    </dgm:pt>
    <dgm:pt modelId="{2B39F783-23D0-4606-ACD7-7309D2BE1EF0}" type="sibTrans" cxnId="{D6359547-CC6C-48A2-B2D5-58BF27746DB1}">
      <dgm:prSet/>
      <dgm:spPr/>
      <dgm:t>
        <a:bodyPr/>
        <a:lstStyle/>
        <a:p>
          <a:endParaRPr lang="pt-BR" sz="4000"/>
        </a:p>
      </dgm:t>
    </dgm:pt>
    <dgm:pt modelId="{38254A14-3BBF-4079-8E9B-5029BCC74F9C}">
      <dgm:prSet custT="1"/>
      <dgm:spPr/>
      <dgm:t>
        <a:bodyPr/>
        <a:lstStyle/>
        <a:p>
          <a:r>
            <a:rPr lang="en-US" sz="1400" dirty="0"/>
            <a:t>DWT &gt; 380.000</a:t>
          </a:r>
          <a:endParaRPr lang="pt-BR" sz="1400" dirty="0"/>
        </a:p>
      </dgm:t>
    </dgm:pt>
    <dgm:pt modelId="{0B95340A-87E3-4FF5-A1CF-7E1702A5DB3A}" type="parTrans" cxnId="{5FED22CB-2242-4701-BF50-6E0FA8FCA457}">
      <dgm:prSet/>
      <dgm:spPr/>
      <dgm:t>
        <a:bodyPr/>
        <a:lstStyle/>
        <a:p>
          <a:endParaRPr lang="pt-BR" sz="4000"/>
        </a:p>
      </dgm:t>
    </dgm:pt>
    <dgm:pt modelId="{388C9D43-31A5-4835-92C1-BCB13B1B4B47}" type="sibTrans" cxnId="{5FED22CB-2242-4701-BF50-6E0FA8FCA457}">
      <dgm:prSet/>
      <dgm:spPr/>
      <dgm:t>
        <a:bodyPr/>
        <a:lstStyle/>
        <a:p>
          <a:endParaRPr lang="pt-BR" sz="4000"/>
        </a:p>
      </dgm:t>
    </dgm:pt>
    <dgm:pt modelId="{D9B14648-B8AA-4712-BFAC-DFB06EE39240}">
      <dgm:prSet custT="1"/>
      <dgm:spPr/>
      <dgm:t>
        <a:bodyPr/>
        <a:lstStyle/>
        <a:p>
          <a:r>
            <a:rPr lang="en-US" sz="1400" dirty="0"/>
            <a:t>L = 470m B=60m H=20m</a:t>
          </a:r>
          <a:endParaRPr lang="pt-BR" sz="1400" dirty="0"/>
        </a:p>
      </dgm:t>
    </dgm:pt>
    <dgm:pt modelId="{CEB36003-3F6D-4776-BA6B-D6BC4C15F0F3}" type="parTrans" cxnId="{C8170B63-2F4E-438B-BE5A-9D5D467970BB}">
      <dgm:prSet/>
      <dgm:spPr/>
      <dgm:t>
        <a:bodyPr/>
        <a:lstStyle/>
        <a:p>
          <a:endParaRPr lang="pt-BR" sz="4000"/>
        </a:p>
      </dgm:t>
    </dgm:pt>
    <dgm:pt modelId="{76A134BA-1E73-488F-A10E-12429959AE18}" type="sibTrans" cxnId="{C8170B63-2F4E-438B-BE5A-9D5D467970BB}">
      <dgm:prSet/>
      <dgm:spPr/>
      <dgm:t>
        <a:bodyPr/>
        <a:lstStyle/>
        <a:p>
          <a:endParaRPr lang="pt-BR" sz="4000"/>
        </a:p>
      </dgm:t>
    </dgm:pt>
    <dgm:pt modelId="{A1603A20-13FB-4A07-981F-60735D24ABED}">
      <dgm:prSet phldrT="[Text]" custT="1"/>
      <dgm:spPr/>
      <dgm:t>
        <a:bodyPr/>
        <a:lstStyle/>
        <a:p>
          <a:r>
            <a:rPr lang="pt-BR" sz="1100" b="1" dirty="0" err="1">
              <a:solidFill>
                <a:schemeClr val="tx1"/>
              </a:solidFill>
            </a:rPr>
            <a:t>Handysize</a:t>
          </a:r>
          <a:endParaRPr lang="pt-BR" sz="1100" b="1" dirty="0">
            <a:solidFill>
              <a:schemeClr val="tx1"/>
            </a:solidFill>
          </a:endParaRPr>
        </a:p>
      </dgm:t>
    </dgm:pt>
    <dgm:pt modelId="{B0685D8C-498B-4258-B819-2495C07D978B}" type="parTrans" cxnId="{D03E1823-39E2-4F1F-B684-C6288456D643}">
      <dgm:prSet/>
      <dgm:spPr/>
      <dgm:t>
        <a:bodyPr/>
        <a:lstStyle/>
        <a:p>
          <a:endParaRPr lang="pt-BR" sz="3600"/>
        </a:p>
      </dgm:t>
    </dgm:pt>
    <dgm:pt modelId="{B46D8B48-4CC1-4A8A-8A36-EAFE06D1A85D}" type="sibTrans" cxnId="{D03E1823-39E2-4F1F-B684-C6288456D643}">
      <dgm:prSet/>
      <dgm:spPr/>
      <dgm:t>
        <a:bodyPr/>
        <a:lstStyle/>
        <a:p>
          <a:endParaRPr lang="pt-BR" sz="3600"/>
        </a:p>
      </dgm:t>
    </dgm:pt>
    <dgm:pt modelId="{2D866F42-9E63-46CC-8C83-490AD211AA45}">
      <dgm:prSet phldrT="[Text]" custT="1"/>
      <dgm:spPr/>
      <dgm:t>
        <a:bodyPr/>
        <a:lstStyle/>
        <a:p>
          <a:r>
            <a:rPr lang="pt-BR" sz="1400" dirty="0"/>
            <a:t>L=150m B=23 H=8</a:t>
          </a:r>
        </a:p>
      </dgm:t>
    </dgm:pt>
    <dgm:pt modelId="{49040C4D-11B2-4DED-BDB0-ADA1EDE1973B}" type="parTrans" cxnId="{3739A6C4-B893-465C-B04E-6AE1C35098E3}">
      <dgm:prSet/>
      <dgm:spPr/>
      <dgm:t>
        <a:bodyPr/>
        <a:lstStyle/>
        <a:p>
          <a:endParaRPr lang="pt-BR" sz="3600"/>
        </a:p>
      </dgm:t>
    </dgm:pt>
    <dgm:pt modelId="{A65CB696-5F61-43B5-8F0E-66A2AD994F18}" type="sibTrans" cxnId="{3739A6C4-B893-465C-B04E-6AE1C35098E3}">
      <dgm:prSet/>
      <dgm:spPr/>
      <dgm:t>
        <a:bodyPr/>
        <a:lstStyle/>
        <a:p>
          <a:endParaRPr lang="pt-BR" sz="3600"/>
        </a:p>
      </dgm:t>
    </dgm:pt>
    <dgm:pt modelId="{6F793227-981D-4A88-8F22-5DF7C35CB31A}">
      <dgm:prSet phldrT="[Text]" custT="1"/>
      <dgm:spPr/>
      <dgm:t>
        <a:bodyPr/>
        <a:lstStyle/>
        <a:p>
          <a:r>
            <a:rPr lang="pt-BR" sz="1400" dirty="0"/>
            <a:t>10.000&lt;DWT&lt;30.000</a:t>
          </a:r>
        </a:p>
      </dgm:t>
    </dgm:pt>
    <dgm:pt modelId="{90A534D2-6707-4197-8368-73B4D65167AE}" type="parTrans" cxnId="{C0B254FA-93FB-4D9A-AEDC-ABD6E08769F0}">
      <dgm:prSet/>
      <dgm:spPr/>
      <dgm:t>
        <a:bodyPr/>
        <a:lstStyle/>
        <a:p>
          <a:endParaRPr lang="pt-BR" sz="3600"/>
        </a:p>
      </dgm:t>
    </dgm:pt>
    <dgm:pt modelId="{AC74BA42-92E2-415B-8464-B9BCB7643AB0}" type="sibTrans" cxnId="{C0B254FA-93FB-4D9A-AEDC-ABD6E08769F0}">
      <dgm:prSet/>
      <dgm:spPr/>
      <dgm:t>
        <a:bodyPr/>
        <a:lstStyle/>
        <a:p>
          <a:endParaRPr lang="pt-BR" sz="3600"/>
        </a:p>
      </dgm:t>
    </dgm:pt>
    <dgm:pt modelId="{92E4ECF6-C1B3-4B8C-8C6E-F8832EAB1651}">
      <dgm:prSet custT="1"/>
      <dgm:spPr/>
      <dgm:t>
        <a:bodyPr/>
        <a:lstStyle/>
        <a:p>
          <a:r>
            <a:rPr lang="en-US" sz="1400" dirty="0"/>
            <a:t>L=330m B=55m H=20m</a:t>
          </a:r>
          <a:endParaRPr lang="pt-BR" sz="1400" dirty="0"/>
        </a:p>
      </dgm:t>
    </dgm:pt>
    <dgm:pt modelId="{BFD82EE0-10C4-4CE4-A45F-C7A8DC60B818}" type="sibTrans" cxnId="{E3FCE2EE-E82D-4359-B21E-7A9A1EC5A112}">
      <dgm:prSet/>
      <dgm:spPr/>
      <dgm:t>
        <a:bodyPr/>
        <a:lstStyle/>
        <a:p>
          <a:endParaRPr lang="pt-BR" sz="4000"/>
        </a:p>
      </dgm:t>
    </dgm:pt>
    <dgm:pt modelId="{74158040-47D2-4B5A-9A58-294061A919DC}" type="parTrans" cxnId="{E3FCE2EE-E82D-4359-B21E-7A9A1EC5A112}">
      <dgm:prSet/>
      <dgm:spPr/>
      <dgm:t>
        <a:bodyPr/>
        <a:lstStyle/>
        <a:p>
          <a:endParaRPr lang="pt-BR" sz="4000"/>
        </a:p>
      </dgm:t>
    </dgm:pt>
    <dgm:pt modelId="{ED020B50-8EE6-42C2-B6E9-5B073C988859}" type="pres">
      <dgm:prSet presAssocID="{995D7975-07EA-4EAD-8897-3687CCEF5AD9}" presName="linearFlow" presStyleCnt="0">
        <dgm:presLayoutVars>
          <dgm:dir/>
          <dgm:animLvl val="lvl"/>
          <dgm:resizeHandles val="exact"/>
        </dgm:presLayoutVars>
      </dgm:prSet>
      <dgm:spPr/>
    </dgm:pt>
    <dgm:pt modelId="{DA5D6A5E-6482-4220-9E84-6F05DEF856B6}" type="pres">
      <dgm:prSet presAssocID="{A1603A20-13FB-4A07-981F-60735D24ABED}" presName="composite" presStyleCnt="0"/>
      <dgm:spPr/>
    </dgm:pt>
    <dgm:pt modelId="{D98F0C91-C1FA-40DA-B6FB-D6B9EBB79BD8}" type="pres">
      <dgm:prSet presAssocID="{A1603A20-13FB-4A07-981F-60735D24ABED}" presName="parentText" presStyleLbl="alignNode1" presStyleIdx="0" presStyleCnt="8">
        <dgm:presLayoutVars>
          <dgm:chMax val="1"/>
          <dgm:bulletEnabled val="1"/>
        </dgm:presLayoutVars>
      </dgm:prSet>
      <dgm:spPr/>
    </dgm:pt>
    <dgm:pt modelId="{C43F05E6-5055-45EF-853D-FCE6795B4912}" type="pres">
      <dgm:prSet presAssocID="{A1603A20-13FB-4A07-981F-60735D24ABED}" presName="descendantText" presStyleLbl="alignAcc1" presStyleIdx="0" presStyleCnt="8">
        <dgm:presLayoutVars>
          <dgm:bulletEnabled val="1"/>
        </dgm:presLayoutVars>
      </dgm:prSet>
      <dgm:spPr/>
    </dgm:pt>
    <dgm:pt modelId="{36B44AAD-4583-40E6-8B29-C003F85CD43C}" type="pres">
      <dgm:prSet presAssocID="{B46D8B48-4CC1-4A8A-8A36-EAFE06D1A85D}" presName="sp" presStyleCnt="0"/>
      <dgm:spPr/>
    </dgm:pt>
    <dgm:pt modelId="{34960477-3280-4F97-9664-FC0B9E273FBC}" type="pres">
      <dgm:prSet presAssocID="{6EC1AD1E-0A0E-4EC1-B419-8EADC429E1E6}" presName="composite" presStyleCnt="0"/>
      <dgm:spPr/>
    </dgm:pt>
    <dgm:pt modelId="{DD0618BC-45E0-40FE-8288-2439133CE823}" type="pres">
      <dgm:prSet presAssocID="{6EC1AD1E-0A0E-4EC1-B419-8EADC429E1E6}" presName="parentText" presStyleLbl="alignNode1" presStyleIdx="1" presStyleCnt="8">
        <dgm:presLayoutVars>
          <dgm:chMax val="1"/>
          <dgm:bulletEnabled val="1"/>
        </dgm:presLayoutVars>
      </dgm:prSet>
      <dgm:spPr/>
    </dgm:pt>
    <dgm:pt modelId="{046FE627-26CF-44DD-A012-76519B0F5218}" type="pres">
      <dgm:prSet presAssocID="{6EC1AD1E-0A0E-4EC1-B419-8EADC429E1E6}" presName="descendantText" presStyleLbl="alignAcc1" presStyleIdx="1" presStyleCnt="8">
        <dgm:presLayoutVars>
          <dgm:bulletEnabled val="1"/>
        </dgm:presLayoutVars>
      </dgm:prSet>
      <dgm:spPr/>
    </dgm:pt>
    <dgm:pt modelId="{8CCFDEA5-5620-470D-9152-09612667C7B3}" type="pres">
      <dgm:prSet presAssocID="{F43AF0DA-3248-421A-A910-834B0AFFBE69}" presName="sp" presStyleCnt="0"/>
      <dgm:spPr/>
    </dgm:pt>
    <dgm:pt modelId="{0D133DB1-D492-4E34-A030-6D469C41D85F}" type="pres">
      <dgm:prSet presAssocID="{0D976B81-8248-4CA4-A6F0-BFC7AF849AF0}" presName="composite" presStyleCnt="0"/>
      <dgm:spPr/>
    </dgm:pt>
    <dgm:pt modelId="{2C36AEA5-FEB3-419F-BFE4-CFF112B33217}" type="pres">
      <dgm:prSet presAssocID="{0D976B81-8248-4CA4-A6F0-BFC7AF849AF0}" presName="parentText" presStyleLbl="alignNode1" presStyleIdx="2" presStyleCnt="8">
        <dgm:presLayoutVars>
          <dgm:chMax val="1"/>
          <dgm:bulletEnabled val="1"/>
        </dgm:presLayoutVars>
      </dgm:prSet>
      <dgm:spPr/>
    </dgm:pt>
    <dgm:pt modelId="{DC913C98-EA3D-44F9-97FD-34DB319CBB7E}" type="pres">
      <dgm:prSet presAssocID="{0D976B81-8248-4CA4-A6F0-BFC7AF849AF0}" presName="descendantText" presStyleLbl="alignAcc1" presStyleIdx="2" presStyleCnt="8">
        <dgm:presLayoutVars>
          <dgm:bulletEnabled val="1"/>
        </dgm:presLayoutVars>
      </dgm:prSet>
      <dgm:spPr/>
    </dgm:pt>
    <dgm:pt modelId="{8428597D-AFA7-4F16-8F8B-36870852A9D8}" type="pres">
      <dgm:prSet presAssocID="{F83745FC-B797-4523-BC3E-6FB90D9B2206}" presName="sp" presStyleCnt="0"/>
      <dgm:spPr/>
    </dgm:pt>
    <dgm:pt modelId="{3BCA1DEE-E64D-46F6-9045-AD7F601F80E0}" type="pres">
      <dgm:prSet presAssocID="{60F1FE0A-9FD7-468F-8976-9E4E08D74045}" presName="composite" presStyleCnt="0"/>
      <dgm:spPr/>
    </dgm:pt>
    <dgm:pt modelId="{63A3FCDA-E877-4F39-8951-4DF9ACF2E3C7}" type="pres">
      <dgm:prSet presAssocID="{60F1FE0A-9FD7-468F-8976-9E4E08D74045}" presName="parentText" presStyleLbl="alignNode1" presStyleIdx="3" presStyleCnt="8">
        <dgm:presLayoutVars>
          <dgm:chMax val="1"/>
          <dgm:bulletEnabled val="1"/>
        </dgm:presLayoutVars>
      </dgm:prSet>
      <dgm:spPr/>
    </dgm:pt>
    <dgm:pt modelId="{C597FC0B-DACA-4ED7-AE12-51E7E3E5EEB5}" type="pres">
      <dgm:prSet presAssocID="{60F1FE0A-9FD7-468F-8976-9E4E08D74045}" presName="descendantText" presStyleLbl="alignAcc1" presStyleIdx="3" presStyleCnt="8">
        <dgm:presLayoutVars>
          <dgm:bulletEnabled val="1"/>
        </dgm:presLayoutVars>
      </dgm:prSet>
      <dgm:spPr/>
    </dgm:pt>
    <dgm:pt modelId="{6797C541-55EB-4698-83E0-0873672C3978}" type="pres">
      <dgm:prSet presAssocID="{04F71976-E37F-4F37-A2BF-8C7957FF1BA9}" presName="sp" presStyleCnt="0"/>
      <dgm:spPr/>
    </dgm:pt>
    <dgm:pt modelId="{FDDCD10B-63FC-452C-8B42-53051D4C74F0}" type="pres">
      <dgm:prSet presAssocID="{F0A6BD48-34B1-4744-9372-553CFC36D659}" presName="composite" presStyleCnt="0"/>
      <dgm:spPr/>
    </dgm:pt>
    <dgm:pt modelId="{1749E96C-8F66-41E2-BF5C-6D962BE11BFE}" type="pres">
      <dgm:prSet presAssocID="{F0A6BD48-34B1-4744-9372-553CFC36D659}" presName="parentText" presStyleLbl="alignNode1" presStyleIdx="4" presStyleCnt="8">
        <dgm:presLayoutVars>
          <dgm:chMax val="1"/>
          <dgm:bulletEnabled val="1"/>
        </dgm:presLayoutVars>
      </dgm:prSet>
      <dgm:spPr/>
    </dgm:pt>
    <dgm:pt modelId="{EB08DBF3-99D7-44E6-B954-7E484BB47430}" type="pres">
      <dgm:prSet presAssocID="{F0A6BD48-34B1-4744-9372-553CFC36D659}" presName="descendantText" presStyleLbl="alignAcc1" presStyleIdx="4" presStyleCnt="8">
        <dgm:presLayoutVars>
          <dgm:bulletEnabled val="1"/>
        </dgm:presLayoutVars>
      </dgm:prSet>
      <dgm:spPr/>
    </dgm:pt>
    <dgm:pt modelId="{B269AFA9-FDC4-4EBA-908E-826E2BFD349B}" type="pres">
      <dgm:prSet presAssocID="{33E5992E-40FC-477A-918D-DFB0748DB889}" presName="sp" presStyleCnt="0"/>
      <dgm:spPr/>
    </dgm:pt>
    <dgm:pt modelId="{9506A91E-C1B3-4163-BDE6-0BC862C373BB}" type="pres">
      <dgm:prSet presAssocID="{CB8B327D-F1EA-4995-8F40-68A97892AB4B}" presName="composite" presStyleCnt="0"/>
      <dgm:spPr/>
    </dgm:pt>
    <dgm:pt modelId="{82EADE00-E9F9-4C53-B6BD-DE5825F94A3C}" type="pres">
      <dgm:prSet presAssocID="{CB8B327D-F1EA-4995-8F40-68A97892AB4B}" presName="parentText" presStyleLbl="alignNode1" presStyleIdx="5" presStyleCnt="8">
        <dgm:presLayoutVars>
          <dgm:chMax val="1"/>
          <dgm:bulletEnabled val="1"/>
        </dgm:presLayoutVars>
      </dgm:prSet>
      <dgm:spPr/>
    </dgm:pt>
    <dgm:pt modelId="{27536C7B-6701-4585-80F5-EFC695224A14}" type="pres">
      <dgm:prSet presAssocID="{CB8B327D-F1EA-4995-8F40-68A97892AB4B}" presName="descendantText" presStyleLbl="alignAcc1" presStyleIdx="5" presStyleCnt="8">
        <dgm:presLayoutVars>
          <dgm:bulletEnabled val="1"/>
        </dgm:presLayoutVars>
      </dgm:prSet>
      <dgm:spPr/>
    </dgm:pt>
    <dgm:pt modelId="{018984DB-2708-4FA4-9048-B2ED6E58AD4E}" type="pres">
      <dgm:prSet presAssocID="{9AFE66E3-CE54-44C4-8FD3-693C0B872247}" presName="sp" presStyleCnt="0"/>
      <dgm:spPr/>
    </dgm:pt>
    <dgm:pt modelId="{646F6C2B-360B-4851-9B4C-5B5C8E84D3C0}" type="pres">
      <dgm:prSet presAssocID="{4140C15F-76B8-467B-96C8-3A8C24D9D6B3}" presName="composite" presStyleCnt="0"/>
      <dgm:spPr/>
    </dgm:pt>
    <dgm:pt modelId="{1AA0E5DC-7C2A-44BD-A5BE-ED38AF4E5875}" type="pres">
      <dgm:prSet presAssocID="{4140C15F-76B8-467B-96C8-3A8C24D9D6B3}" presName="parentText" presStyleLbl="alignNode1" presStyleIdx="6" presStyleCnt="8">
        <dgm:presLayoutVars>
          <dgm:chMax val="1"/>
          <dgm:bulletEnabled val="1"/>
        </dgm:presLayoutVars>
      </dgm:prSet>
      <dgm:spPr/>
    </dgm:pt>
    <dgm:pt modelId="{4DA59A57-4CE4-4AF6-94B4-EFF3D2CF9F8E}" type="pres">
      <dgm:prSet presAssocID="{4140C15F-76B8-467B-96C8-3A8C24D9D6B3}" presName="descendantText" presStyleLbl="alignAcc1" presStyleIdx="6" presStyleCnt="8">
        <dgm:presLayoutVars>
          <dgm:bulletEnabled val="1"/>
        </dgm:presLayoutVars>
      </dgm:prSet>
      <dgm:spPr/>
    </dgm:pt>
    <dgm:pt modelId="{5BE08453-24C3-485F-A243-BEC524C77E4C}" type="pres">
      <dgm:prSet presAssocID="{5FC28209-A3C5-4A79-890E-7C24D7307991}" presName="sp" presStyleCnt="0"/>
      <dgm:spPr/>
    </dgm:pt>
    <dgm:pt modelId="{58C17AD0-6A18-4B1A-9478-30D07B5EE1F1}" type="pres">
      <dgm:prSet presAssocID="{819932F4-06B8-43FE-9858-2CE51A8EBF40}" presName="composite" presStyleCnt="0"/>
      <dgm:spPr/>
    </dgm:pt>
    <dgm:pt modelId="{4090F48A-E6DF-4735-973B-3D8F3B3B103B}" type="pres">
      <dgm:prSet presAssocID="{819932F4-06B8-43FE-9858-2CE51A8EBF40}" presName="parentText" presStyleLbl="alignNode1" presStyleIdx="7" presStyleCnt="8">
        <dgm:presLayoutVars>
          <dgm:chMax val="1"/>
          <dgm:bulletEnabled val="1"/>
        </dgm:presLayoutVars>
      </dgm:prSet>
      <dgm:spPr/>
    </dgm:pt>
    <dgm:pt modelId="{1771E54C-1C61-4A2D-90AF-9DE7B0BD9860}" type="pres">
      <dgm:prSet presAssocID="{819932F4-06B8-43FE-9858-2CE51A8EBF40}" presName="descendantText" presStyleLbl="alignAcc1" presStyleIdx="7" presStyleCnt="8">
        <dgm:presLayoutVars>
          <dgm:bulletEnabled val="1"/>
        </dgm:presLayoutVars>
      </dgm:prSet>
      <dgm:spPr/>
    </dgm:pt>
  </dgm:ptLst>
  <dgm:cxnLst>
    <dgm:cxn modelId="{0A599900-A367-435A-95D5-499A0B033F5A}" type="presOf" srcId="{9DF35EAA-78CD-42A7-87A1-CF284379C504}" destId="{046FE627-26CF-44DD-A012-76519B0F5218}" srcOrd="0" destOrd="0" presId="urn:microsoft.com/office/officeart/2005/8/layout/chevron2"/>
    <dgm:cxn modelId="{294F9301-AA93-4BE0-8272-367868A6764B}" srcId="{4140C15F-76B8-467B-96C8-3A8C24D9D6B3}" destId="{0C7F0868-A499-4324-9EFE-197A18E2C6D8}" srcOrd="1" destOrd="0" parTransId="{5EF95380-79A3-4497-9DA8-F90393882075}" sibTransId="{7B1900EA-6A6E-425D-908B-E27FB39BBB80}"/>
    <dgm:cxn modelId="{C1444D05-9280-4D14-9B96-E347C2D4DCBA}" type="presOf" srcId="{6C93D8A5-DCA2-47EB-924D-192F7C4C277B}" destId="{C597FC0B-DACA-4ED7-AE12-51E7E3E5EEB5}" srcOrd="0" destOrd="1" presId="urn:microsoft.com/office/officeart/2005/8/layout/chevron2"/>
    <dgm:cxn modelId="{E6DE9510-8D20-436D-9585-795467F8A3F3}" type="presOf" srcId="{F0A6BD48-34B1-4744-9372-553CFC36D659}" destId="{1749E96C-8F66-41E2-BF5C-6D962BE11BFE}" srcOrd="0" destOrd="0" presId="urn:microsoft.com/office/officeart/2005/8/layout/chevron2"/>
    <dgm:cxn modelId="{B59EA621-C4DC-4FAD-854F-2E47B14F1741}" type="presOf" srcId="{819932F4-06B8-43FE-9858-2CE51A8EBF40}" destId="{4090F48A-E6DF-4735-973B-3D8F3B3B103B}" srcOrd="0" destOrd="0" presId="urn:microsoft.com/office/officeart/2005/8/layout/chevron2"/>
    <dgm:cxn modelId="{D03E1823-39E2-4F1F-B684-C6288456D643}" srcId="{995D7975-07EA-4EAD-8897-3687CCEF5AD9}" destId="{A1603A20-13FB-4A07-981F-60735D24ABED}" srcOrd="0" destOrd="0" parTransId="{B0685D8C-498B-4258-B819-2495C07D978B}" sibTransId="{B46D8B48-4CC1-4A8A-8A36-EAFE06D1A85D}"/>
    <dgm:cxn modelId="{7D278132-705A-4D2A-94BF-ED5C1E6C690C}" type="presOf" srcId="{281EBE2A-B874-4FA8-AA7E-00E90E84D73C}" destId="{EB08DBF3-99D7-44E6-B954-7E484BB47430}" srcOrd="0" destOrd="0" presId="urn:microsoft.com/office/officeart/2005/8/layout/chevron2"/>
    <dgm:cxn modelId="{0C6FF332-3408-4CCA-BA51-DC2D1FDB2F30}" srcId="{60F1FE0A-9FD7-468F-8976-9E4E08D74045}" destId="{6C93D8A5-DCA2-47EB-924D-192F7C4C277B}" srcOrd="1" destOrd="0" parTransId="{2EB921F8-5DBB-4647-B31F-87EE3ECC2D18}" sibTransId="{C8D0EBBF-D2B3-4080-AFD8-D55E51D21D0A}"/>
    <dgm:cxn modelId="{BEE2C733-9C17-4950-98F1-0F7525DB628A}" srcId="{CB8B327D-F1EA-4995-8F40-68A97892AB4B}" destId="{03CD0BEF-138F-401D-B7B6-0EFFD9683F18}" srcOrd="0" destOrd="0" parTransId="{12391345-BA5F-4B87-92CB-BE8F4190F57C}" sibTransId="{EBB38833-95A1-4A1C-8F17-67E5E981FE54}"/>
    <dgm:cxn modelId="{78CAC535-CC19-4AB6-9987-4A7B9C14E715}" type="presOf" srcId="{92E4ECF6-C1B3-4B8C-8C6E-F8832EAB1651}" destId="{27536C7B-6701-4585-80F5-EFC695224A14}" srcOrd="0" destOrd="1" presId="urn:microsoft.com/office/officeart/2005/8/layout/chevron2"/>
    <dgm:cxn modelId="{5B8F8D3F-7922-4264-ACBB-B2D6E02D9448}" type="presOf" srcId="{60F1FE0A-9FD7-468F-8976-9E4E08D74045}" destId="{63A3FCDA-E877-4F39-8951-4DF9ACF2E3C7}" srcOrd="0" destOrd="0" presId="urn:microsoft.com/office/officeart/2005/8/layout/chevron2"/>
    <dgm:cxn modelId="{E11B165F-6D28-46D0-B10E-93B1806E1734}" type="presOf" srcId="{38254A14-3BBF-4079-8E9B-5029BCC74F9C}" destId="{1771E54C-1C61-4A2D-90AF-9DE7B0BD9860}" srcOrd="0" destOrd="0" presId="urn:microsoft.com/office/officeart/2005/8/layout/chevron2"/>
    <dgm:cxn modelId="{3A1E3C61-6DDD-4112-9FEF-7ADABF5DDF6D}" srcId="{0D976B81-8248-4CA4-A6F0-BFC7AF849AF0}" destId="{3D16D3EC-C6B9-4E00-B604-5C8F98EEAC0C}" srcOrd="0" destOrd="0" parTransId="{1FCA6CC3-FD3C-4102-A748-9F5579F91D0D}" sibTransId="{E7EA5FA2-1E10-41D7-9B9F-CB15316F3971}"/>
    <dgm:cxn modelId="{0D8BC961-BA92-4D28-8991-79881E73C11E}" type="presOf" srcId="{3D16D3EC-C6B9-4E00-B604-5C8F98EEAC0C}" destId="{DC913C98-EA3D-44F9-97FD-34DB319CBB7E}" srcOrd="0" destOrd="0" presId="urn:microsoft.com/office/officeart/2005/8/layout/chevron2"/>
    <dgm:cxn modelId="{C8170B63-2F4E-438B-BE5A-9D5D467970BB}" srcId="{819932F4-06B8-43FE-9858-2CE51A8EBF40}" destId="{D9B14648-B8AA-4712-BFAC-DFB06EE39240}" srcOrd="1" destOrd="0" parTransId="{CEB36003-3F6D-4776-BA6B-D6BC4C15F0F3}" sibTransId="{76A134BA-1E73-488F-A10E-12429959AE18}"/>
    <dgm:cxn modelId="{921BAA44-D6D9-4AFA-AA30-65A1F863415A}" type="presOf" srcId="{D9B14648-B8AA-4712-BFAC-DFB06EE39240}" destId="{1771E54C-1C61-4A2D-90AF-9DE7B0BD9860}" srcOrd="0" destOrd="1" presId="urn:microsoft.com/office/officeart/2005/8/layout/chevron2"/>
    <dgm:cxn modelId="{D6359547-CC6C-48A2-B2D5-58BF27746DB1}" srcId="{995D7975-07EA-4EAD-8897-3687CCEF5AD9}" destId="{819932F4-06B8-43FE-9858-2CE51A8EBF40}" srcOrd="7" destOrd="0" parTransId="{D127D09D-E7A5-4DC8-BE7A-CB5EA33B1AC1}" sibTransId="{2B39F783-23D0-4606-ACD7-7309D2BE1EF0}"/>
    <dgm:cxn modelId="{C27A2F68-DFD8-4556-80B8-67FC1DAC9CAB}" srcId="{60F1FE0A-9FD7-468F-8976-9E4E08D74045}" destId="{6235AC2E-3A5D-457E-96D8-B33BB189C391}" srcOrd="0" destOrd="0" parTransId="{6B734B5E-9ED8-4195-A41F-85B487ADE168}" sibTransId="{A7A1FE46-2376-4B0D-A0F0-EDF2957A45CB}"/>
    <dgm:cxn modelId="{9182374A-8B4A-4615-87D0-4BDDE20F6860}" type="presOf" srcId="{0C7F0868-A499-4324-9EFE-197A18E2C6D8}" destId="{4DA59A57-4CE4-4AF6-94B4-EFF3D2CF9F8E}" srcOrd="0" destOrd="1" presId="urn:microsoft.com/office/officeart/2005/8/layout/chevron2"/>
    <dgm:cxn modelId="{CCB7676A-C996-43ED-B434-2B6826B123BD}" type="presOf" srcId="{6235AC2E-3A5D-457E-96D8-B33BB189C391}" destId="{C597FC0B-DACA-4ED7-AE12-51E7E3E5EEB5}" srcOrd="0" destOrd="0" presId="urn:microsoft.com/office/officeart/2005/8/layout/chevron2"/>
    <dgm:cxn modelId="{E32D4E4C-17BF-4FE2-AD21-901AC6100736}" srcId="{0D976B81-8248-4CA4-A6F0-BFC7AF849AF0}" destId="{EBC7D97B-DE74-45DC-B6EA-B01990F71C99}" srcOrd="1" destOrd="0" parTransId="{BCA2E7A1-4CE9-47C4-9327-A7E953A29B8E}" sibTransId="{C2E395F4-8A33-4258-A667-73C4A7EDFDAC}"/>
    <dgm:cxn modelId="{1A5D9D4F-FAD5-4A3D-9656-66B612739CCB}" srcId="{F0A6BD48-34B1-4744-9372-553CFC36D659}" destId="{07A89E5B-300E-4548-BCFE-D64E0692736A}" srcOrd="1" destOrd="0" parTransId="{D8385711-82C0-4EE6-97FC-D0B27CAAE503}" sibTransId="{765F794A-FCB7-4734-A8D9-2A867B7227DE}"/>
    <dgm:cxn modelId="{16FD3E50-E7B3-49EC-B096-3296D2D1747E}" srcId="{F0A6BD48-34B1-4744-9372-553CFC36D659}" destId="{281EBE2A-B874-4FA8-AA7E-00E90E84D73C}" srcOrd="0" destOrd="0" parTransId="{4390724B-5C3A-4A71-BA77-3F7C1949E9E5}" sibTransId="{9CD44BF4-68B9-49E9-A1BE-774A95389204}"/>
    <dgm:cxn modelId="{90DE3275-D62F-4BAC-BF8E-B93D52CD385D}" type="presOf" srcId="{03CD0BEF-138F-401D-B7B6-0EFFD9683F18}" destId="{27536C7B-6701-4585-80F5-EFC695224A14}" srcOrd="0" destOrd="0" presId="urn:microsoft.com/office/officeart/2005/8/layout/chevron2"/>
    <dgm:cxn modelId="{903B6F7A-85A7-47AF-83D4-9FFE761449CA}" srcId="{6EC1AD1E-0A0E-4EC1-B419-8EADC429E1E6}" destId="{9DF35EAA-78CD-42A7-87A1-CF284379C504}" srcOrd="0" destOrd="0" parTransId="{5B58B75A-2D28-4BDB-9BDF-B1C6FCBFDF5C}" sibTransId="{D6778ACF-8998-46D7-B1E4-311E93C3A096}"/>
    <dgm:cxn modelId="{439C0985-53B4-4A07-9D4A-B5D0FC8CD007}" srcId="{4140C15F-76B8-467B-96C8-3A8C24D9D6B3}" destId="{28D289A8-6BAE-487E-84F3-BD5B0A22CEF4}" srcOrd="0" destOrd="0" parTransId="{17F10E85-3D02-4E63-9BC4-6A0854A0706A}" sibTransId="{6F07688F-A562-4626-B816-10BB5DA99CCF}"/>
    <dgm:cxn modelId="{16368186-8501-4D56-B536-604CE709369C}" type="presOf" srcId="{0D976B81-8248-4CA4-A6F0-BFC7AF849AF0}" destId="{2C36AEA5-FEB3-419F-BFE4-CFF112B33217}" srcOrd="0" destOrd="0" presId="urn:microsoft.com/office/officeart/2005/8/layout/chevron2"/>
    <dgm:cxn modelId="{DAA06B92-D8EE-4376-ADF2-5A4007B2843F}" type="presOf" srcId="{2D866F42-9E63-46CC-8C83-490AD211AA45}" destId="{C43F05E6-5055-45EF-853D-FCE6795B4912}" srcOrd="0" destOrd="1" presId="urn:microsoft.com/office/officeart/2005/8/layout/chevron2"/>
    <dgm:cxn modelId="{8E5DE79A-9281-4CC1-8D94-33172E0C8265}" type="presOf" srcId="{4140C15F-76B8-467B-96C8-3A8C24D9D6B3}" destId="{1AA0E5DC-7C2A-44BD-A5BE-ED38AF4E5875}" srcOrd="0" destOrd="0" presId="urn:microsoft.com/office/officeart/2005/8/layout/chevron2"/>
    <dgm:cxn modelId="{E79BFB9C-A51F-4725-8491-D9D70E7E527B}" srcId="{995D7975-07EA-4EAD-8897-3687CCEF5AD9}" destId="{4140C15F-76B8-467B-96C8-3A8C24D9D6B3}" srcOrd="6" destOrd="0" parTransId="{9A36ECB4-18C6-47BC-8E4A-982C3F74026D}" sibTransId="{5FC28209-A3C5-4A79-890E-7C24D7307991}"/>
    <dgm:cxn modelId="{59EAD7A0-C72D-48FB-96F9-2F1BCEA52844}" type="presOf" srcId="{995D7975-07EA-4EAD-8897-3687CCEF5AD9}" destId="{ED020B50-8EE6-42C2-B6E9-5B073C988859}" srcOrd="0" destOrd="0" presId="urn:microsoft.com/office/officeart/2005/8/layout/chevron2"/>
    <dgm:cxn modelId="{EE2CA1AE-E9B7-4E31-ADEF-8CD1FE500753}" srcId="{6EC1AD1E-0A0E-4EC1-B419-8EADC429E1E6}" destId="{315EE3D9-4817-44D4-B4A5-3EC3AEB3D1FD}" srcOrd="1" destOrd="0" parTransId="{585AA404-616A-45FB-9BA7-C8A55BA6E6AB}" sibTransId="{0C01D89D-9062-46E3-91E6-67A6C1E6072B}"/>
    <dgm:cxn modelId="{4F6F09B1-A222-46B2-AE29-FEF9825F2923}" type="presOf" srcId="{6EC1AD1E-0A0E-4EC1-B419-8EADC429E1E6}" destId="{DD0618BC-45E0-40FE-8288-2439133CE823}" srcOrd="0" destOrd="0" presId="urn:microsoft.com/office/officeart/2005/8/layout/chevron2"/>
    <dgm:cxn modelId="{F275DBB1-1DC0-4C97-8BA3-ECC353202D48}" srcId="{995D7975-07EA-4EAD-8897-3687CCEF5AD9}" destId="{F0A6BD48-34B1-4744-9372-553CFC36D659}" srcOrd="4" destOrd="0" parTransId="{656ED0F2-2FE4-4A59-90CE-3F8C17B11FFB}" sibTransId="{33E5992E-40FC-477A-918D-DFB0748DB889}"/>
    <dgm:cxn modelId="{3A5A10B3-346A-4BE5-839B-A7AE265329F2}" srcId="{995D7975-07EA-4EAD-8897-3687CCEF5AD9}" destId="{0D976B81-8248-4CA4-A6F0-BFC7AF849AF0}" srcOrd="2" destOrd="0" parTransId="{BD371EF2-C8BD-4580-AA4C-99FEF7CD522E}" sibTransId="{F83745FC-B797-4523-BC3E-6FB90D9B2206}"/>
    <dgm:cxn modelId="{B630BEBE-A013-4B99-9753-A5158F5E052B}" srcId="{995D7975-07EA-4EAD-8897-3687CCEF5AD9}" destId="{60F1FE0A-9FD7-468F-8976-9E4E08D74045}" srcOrd="3" destOrd="0" parTransId="{73584352-ED1D-46D2-9D0A-FBB1C8E695AA}" sibTransId="{04F71976-E37F-4F37-A2BF-8C7957FF1BA9}"/>
    <dgm:cxn modelId="{967E08C0-7225-4B9E-9825-575DA7B98715}" type="presOf" srcId="{28D289A8-6BAE-487E-84F3-BD5B0A22CEF4}" destId="{4DA59A57-4CE4-4AF6-94B4-EFF3D2CF9F8E}" srcOrd="0" destOrd="0" presId="urn:microsoft.com/office/officeart/2005/8/layout/chevron2"/>
    <dgm:cxn modelId="{3739A6C4-B893-465C-B04E-6AE1C35098E3}" srcId="{A1603A20-13FB-4A07-981F-60735D24ABED}" destId="{2D866F42-9E63-46CC-8C83-490AD211AA45}" srcOrd="1" destOrd="0" parTransId="{49040C4D-11B2-4DED-BDB0-ADA1EDE1973B}" sibTransId="{A65CB696-5F61-43B5-8F0E-66A2AD994F18}"/>
    <dgm:cxn modelId="{7672D3C5-EFE4-46E2-8437-9A3B256106C9}" srcId="{995D7975-07EA-4EAD-8897-3687CCEF5AD9}" destId="{6EC1AD1E-0A0E-4EC1-B419-8EADC429E1E6}" srcOrd="1" destOrd="0" parTransId="{6F4FEE4A-E083-4E7F-A853-8F7515D86731}" sibTransId="{F43AF0DA-3248-421A-A910-834B0AFFBE69}"/>
    <dgm:cxn modelId="{5FED22CB-2242-4701-BF50-6E0FA8FCA457}" srcId="{819932F4-06B8-43FE-9858-2CE51A8EBF40}" destId="{38254A14-3BBF-4079-8E9B-5029BCC74F9C}" srcOrd="0" destOrd="0" parTransId="{0B95340A-87E3-4FF5-A1CF-7E1702A5DB3A}" sibTransId="{388C9D43-31A5-4835-92C1-BCB13B1B4B47}"/>
    <dgm:cxn modelId="{0C6869CD-56C6-4E3A-BF58-4BB505D673BC}" type="presOf" srcId="{07A89E5B-300E-4548-BCFE-D64E0692736A}" destId="{EB08DBF3-99D7-44E6-B954-7E484BB47430}" srcOrd="0" destOrd="1" presId="urn:microsoft.com/office/officeart/2005/8/layout/chevron2"/>
    <dgm:cxn modelId="{9061FED0-1D37-4626-BE50-04D8FD3AEF5C}" type="presOf" srcId="{CB8B327D-F1EA-4995-8F40-68A97892AB4B}" destId="{82EADE00-E9F9-4C53-B6BD-DE5825F94A3C}" srcOrd="0" destOrd="0" presId="urn:microsoft.com/office/officeart/2005/8/layout/chevron2"/>
    <dgm:cxn modelId="{3C2247D9-7F5B-43B9-AD88-6BA5A53E4A41}" type="presOf" srcId="{6F793227-981D-4A88-8F22-5DF7C35CB31A}" destId="{C43F05E6-5055-45EF-853D-FCE6795B4912}" srcOrd="0" destOrd="0" presId="urn:microsoft.com/office/officeart/2005/8/layout/chevron2"/>
    <dgm:cxn modelId="{BEC488EA-6B4E-47D5-BAFF-AAE8672D028C}" type="presOf" srcId="{315EE3D9-4817-44D4-B4A5-3EC3AEB3D1FD}" destId="{046FE627-26CF-44DD-A012-76519B0F5218}" srcOrd="0" destOrd="1" presId="urn:microsoft.com/office/officeart/2005/8/layout/chevron2"/>
    <dgm:cxn modelId="{4B59B0EA-284F-4328-8D9B-A02B754C8214}" type="presOf" srcId="{A1603A20-13FB-4A07-981F-60735D24ABED}" destId="{D98F0C91-C1FA-40DA-B6FB-D6B9EBB79BD8}" srcOrd="0" destOrd="0" presId="urn:microsoft.com/office/officeart/2005/8/layout/chevron2"/>
    <dgm:cxn modelId="{E3FCE2EE-E82D-4359-B21E-7A9A1EC5A112}" srcId="{CB8B327D-F1EA-4995-8F40-68A97892AB4B}" destId="{92E4ECF6-C1B3-4B8C-8C6E-F8832EAB1651}" srcOrd="1" destOrd="0" parTransId="{74158040-47D2-4B5A-9A58-294061A919DC}" sibTransId="{BFD82EE0-10C4-4CE4-A45F-C7A8DC60B818}"/>
    <dgm:cxn modelId="{025654FA-52E1-4FFE-85BB-3CB3CF992308}" type="presOf" srcId="{EBC7D97B-DE74-45DC-B6EA-B01990F71C99}" destId="{DC913C98-EA3D-44F9-97FD-34DB319CBB7E}" srcOrd="0" destOrd="1" presId="urn:microsoft.com/office/officeart/2005/8/layout/chevron2"/>
    <dgm:cxn modelId="{C0B254FA-93FB-4D9A-AEDC-ABD6E08769F0}" srcId="{A1603A20-13FB-4A07-981F-60735D24ABED}" destId="{6F793227-981D-4A88-8F22-5DF7C35CB31A}" srcOrd="0" destOrd="0" parTransId="{90A534D2-6707-4197-8368-73B4D65167AE}" sibTransId="{AC74BA42-92E2-415B-8464-B9BCB7643AB0}"/>
    <dgm:cxn modelId="{2C89F5FA-D709-4DB0-96FF-34A183A71EE6}" srcId="{995D7975-07EA-4EAD-8897-3687CCEF5AD9}" destId="{CB8B327D-F1EA-4995-8F40-68A97892AB4B}" srcOrd="5" destOrd="0" parTransId="{9716B553-5E6C-455E-9F05-620DE5952A19}" sibTransId="{9AFE66E3-CE54-44C4-8FD3-693C0B872247}"/>
    <dgm:cxn modelId="{D8B49031-8E9C-4DC6-AA53-CF3676FC88E6}" type="presParOf" srcId="{ED020B50-8EE6-42C2-B6E9-5B073C988859}" destId="{DA5D6A5E-6482-4220-9E84-6F05DEF856B6}" srcOrd="0" destOrd="0" presId="urn:microsoft.com/office/officeart/2005/8/layout/chevron2"/>
    <dgm:cxn modelId="{3154B8AF-5FE7-443C-9C30-7A4F8E123C15}" type="presParOf" srcId="{DA5D6A5E-6482-4220-9E84-6F05DEF856B6}" destId="{D98F0C91-C1FA-40DA-B6FB-D6B9EBB79BD8}" srcOrd="0" destOrd="0" presId="urn:microsoft.com/office/officeart/2005/8/layout/chevron2"/>
    <dgm:cxn modelId="{3AE8255B-B91C-4E78-B59A-29AF9E846F41}" type="presParOf" srcId="{DA5D6A5E-6482-4220-9E84-6F05DEF856B6}" destId="{C43F05E6-5055-45EF-853D-FCE6795B4912}" srcOrd="1" destOrd="0" presId="urn:microsoft.com/office/officeart/2005/8/layout/chevron2"/>
    <dgm:cxn modelId="{41E4C75E-47B5-4B95-875F-DB5A320E8768}" type="presParOf" srcId="{ED020B50-8EE6-42C2-B6E9-5B073C988859}" destId="{36B44AAD-4583-40E6-8B29-C003F85CD43C}" srcOrd="1" destOrd="0" presId="urn:microsoft.com/office/officeart/2005/8/layout/chevron2"/>
    <dgm:cxn modelId="{C10ACE94-A5E7-4527-A026-847305EEDD98}" type="presParOf" srcId="{ED020B50-8EE6-42C2-B6E9-5B073C988859}" destId="{34960477-3280-4F97-9664-FC0B9E273FBC}" srcOrd="2" destOrd="0" presId="urn:microsoft.com/office/officeart/2005/8/layout/chevron2"/>
    <dgm:cxn modelId="{F0E8CF32-FDA6-4E93-9372-F9CBA95FE41C}" type="presParOf" srcId="{34960477-3280-4F97-9664-FC0B9E273FBC}" destId="{DD0618BC-45E0-40FE-8288-2439133CE823}" srcOrd="0" destOrd="0" presId="urn:microsoft.com/office/officeart/2005/8/layout/chevron2"/>
    <dgm:cxn modelId="{3B237042-FC33-42F3-AA45-983A96E50C87}" type="presParOf" srcId="{34960477-3280-4F97-9664-FC0B9E273FBC}" destId="{046FE627-26CF-44DD-A012-76519B0F5218}" srcOrd="1" destOrd="0" presId="urn:microsoft.com/office/officeart/2005/8/layout/chevron2"/>
    <dgm:cxn modelId="{C1A700C1-8758-4EE4-AF66-2834C73251F9}" type="presParOf" srcId="{ED020B50-8EE6-42C2-B6E9-5B073C988859}" destId="{8CCFDEA5-5620-470D-9152-09612667C7B3}" srcOrd="3" destOrd="0" presId="urn:microsoft.com/office/officeart/2005/8/layout/chevron2"/>
    <dgm:cxn modelId="{DB2B506E-4F9B-4810-8D81-DC4CA9555516}" type="presParOf" srcId="{ED020B50-8EE6-42C2-B6E9-5B073C988859}" destId="{0D133DB1-D492-4E34-A030-6D469C41D85F}" srcOrd="4" destOrd="0" presId="urn:microsoft.com/office/officeart/2005/8/layout/chevron2"/>
    <dgm:cxn modelId="{6C3786FF-8850-4D72-9C71-61E48E14BA1C}" type="presParOf" srcId="{0D133DB1-D492-4E34-A030-6D469C41D85F}" destId="{2C36AEA5-FEB3-419F-BFE4-CFF112B33217}" srcOrd="0" destOrd="0" presId="urn:microsoft.com/office/officeart/2005/8/layout/chevron2"/>
    <dgm:cxn modelId="{6E6E3F89-6A93-441D-AD4A-7D2E767E4CDC}" type="presParOf" srcId="{0D133DB1-D492-4E34-A030-6D469C41D85F}" destId="{DC913C98-EA3D-44F9-97FD-34DB319CBB7E}" srcOrd="1" destOrd="0" presId="urn:microsoft.com/office/officeart/2005/8/layout/chevron2"/>
    <dgm:cxn modelId="{2174021B-B7DA-458E-A831-8E92CE88605F}" type="presParOf" srcId="{ED020B50-8EE6-42C2-B6E9-5B073C988859}" destId="{8428597D-AFA7-4F16-8F8B-36870852A9D8}" srcOrd="5" destOrd="0" presId="urn:microsoft.com/office/officeart/2005/8/layout/chevron2"/>
    <dgm:cxn modelId="{DA71C4D3-2F4B-4380-AE00-4F80DE0676F2}" type="presParOf" srcId="{ED020B50-8EE6-42C2-B6E9-5B073C988859}" destId="{3BCA1DEE-E64D-46F6-9045-AD7F601F80E0}" srcOrd="6" destOrd="0" presId="urn:microsoft.com/office/officeart/2005/8/layout/chevron2"/>
    <dgm:cxn modelId="{3EA41CD8-F729-46FD-BA87-CDFC55809DA1}" type="presParOf" srcId="{3BCA1DEE-E64D-46F6-9045-AD7F601F80E0}" destId="{63A3FCDA-E877-4F39-8951-4DF9ACF2E3C7}" srcOrd="0" destOrd="0" presId="urn:microsoft.com/office/officeart/2005/8/layout/chevron2"/>
    <dgm:cxn modelId="{16B8ADFE-CFCF-4E08-A3E3-C89E8E8CB529}" type="presParOf" srcId="{3BCA1DEE-E64D-46F6-9045-AD7F601F80E0}" destId="{C597FC0B-DACA-4ED7-AE12-51E7E3E5EEB5}" srcOrd="1" destOrd="0" presId="urn:microsoft.com/office/officeart/2005/8/layout/chevron2"/>
    <dgm:cxn modelId="{2DE315AD-7F15-43BA-9FF1-258B4BF745A3}" type="presParOf" srcId="{ED020B50-8EE6-42C2-B6E9-5B073C988859}" destId="{6797C541-55EB-4698-83E0-0873672C3978}" srcOrd="7" destOrd="0" presId="urn:microsoft.com/office/officeart/2005/8/layout/chevron2"/>
    <dgm:cxn modelId="{72B78FBD-181F-44D3-8FB0-B9C4DE7BD68C}" type="presParOf" srcId="{ED020B50-8EE6-42C2-B6E9-5B073C988859}" destId="{FDDCD10B-63FC-452C-8B42-53051D4C74F0}" srcOrd="8" destOrd="0" presId="urn:microsoft.com/office/officeart/2005/8/layout/chevron2"/>
    <dgm:cxn modelId="{7625BDB5-0BA1-431B-94CC-474FFEC55E72}" type="presParOf" srcId="{FDDCD10B-63FC-452C-8B42-53051D4C74F0}" destId="{1749E96C-8F66-41E2-BF5C-6D962BE11BFE}" srcOrd="0" destOrd="0" presId="urn:microsoft.com/office/officeart/2005/8/layout/chevron2"/>
    <dgm:cxn modelId="{992E2203-D230-443B-B64C-A47E42D2FDD1}" type="presParOf" srcId="{FDDCD10B-63FC-452C-8B42-53051D4C74F0}" destId="{EB08DBF3-99D7-44E6-B954-7E484BB47430}" srcOrd="1" destOrd="0" presId="urn:microsoft.com/office/officeart/2005/8/layout/chevron2"/>
    <dgm:cxn modelId="{D3F2110A-AC0A-4518-8705-49552B67D4E9}" type="presParOf" srcId="{ED020B50-8EE6-42C2-B6E9-5B073C988859}" destId="{B269AFA9-FDC4-4EBA-908E-826E2BFD349B}" srcOrd="9" destOrd="0" presId="urn:microsoft.com/office/officeart/2005/8/layout/chevron2"/>
    <dgm:cxn modelId="{78289A10-03F6-4E1E-99B9-FA9A894E01CB}" type="presParOf" srcId="{ED020B50-8EE6-42C2-B6E9-5B073C988859}" destId="{9506A91E-C1B3-4163-BDE6-0BC862C373BB}" srcOrd="10" destOrd="0" presId="urn:microsoft.com/office/officeart/2005/8/layout/chevron2"/>
    <dgm:cxn modelId="{FE72AD56-191B-45CB-BB87-920B577FDA7A}" type="presParOf" srcId="{9506A91E-C1B3-4163-BDE6-0BC862C373BB}" destId="{82EADE00-E9F9-4C53-B6BD-DE5825F94A3C}" srcOrd="0" destOrd="0" presId="urn:microsoft.com/office/officeart/2005/8/layout/chevron2"/>
    <dgm:cxn modelId="{B7FFF8D6-AC8B-4BB9-84D5-5F5CCDE62033}" type="presParOf" srcId="{9506A91E-C1B3-4163-BDE6-0BC862C373BB}" destId="{27536C7B-6701-4585-80F5-EFC695224A14}" srcOrd="1" destOrd="0" presId="urn:microsoft.com/office/officeart/2005/8/layout/chevron2"/>
    <dgm:cxn modelId="{798A97EC-FB51-4233-8D91-5D3C1A479DFB}" type="presParOf" srcId="{ED020B50-8EE6-42C2-B6E9-5B073C988859}" destId="{018984DB-2708-4FA4-9048-B2ED6E58AD4E}" srcOrd="11" destOrd="0" presId="urn:microsoft.com/office/officeart/2005/8/layout/chevron2"/>
    <dgm:cxn modelId="{150FD49C-E90F-4BC6-BE86-FEF754E79213}" type="presParOf" srcId="{ED020B50-8EE6-42C2-B6E9-5B073C988859}" destId="{646F6C2B-360B-4851-9B4C-5B5C8E84D3C0}" srcOrd="12" destOrd="0" presId="urn:microsoft.com/office/officeart/2005/8/layout/chevron2"/>
    <dgm:cxn modelId="{A9022EE9-76F7-4430-8E2C-85BA288BFDF1}" type="presParOf" srcId="{646F6C2B-360B-4851-9B4C-5B5C8E84D3C0}" destId="{1AA0E5DC-7C2A-44BD-A5BE-ED38AF4E5875}" srcOrd="0" destOrd="0" presId="urn:microsoft.com/office/officeart/2005/8/layout/chevron2"/>
    <dgm:cxn modelId="{B7C0B236-6F99-452A-8394-610B305783BB}" type="presParOf" srcId="{646F6C2B-360B-4851-9B4C-5B5C8E84D3C0}" destId="{4DA59A57-4CE4-4AF6-94B4-EFF3D2CF9F8E}" srcOrd="1" destOrd="0" presId="urn:microsoft.com/office/officeart/2005/8/layout/chevron2"/>
    <dgm:cxn modelId="{4FDD7BC3-68FC-4990-B691-3C291466DE53}" type="presParOf" srcId="{ED020B50-8EE6-42C2-B6E9-5B073C988859}" destId="{5BE08453-24C3-485F-A243-BEC524C77E4C}" srcOrd="13" destOrd="0" presId="urn:microsoft.com/office/officeart/2005/8/layout/chevron2"/>
    <dgm:cxn modelId="{929FA668-9271-4D87-B89C-2B67A6E5BCC7}" type="presParOf" srcId="{ED020B50-8EE6-42C2-B6E9-5B073C988859}" destId="{58C17AD0-6A18-4B1A-9478-30D07B5EE1F1}" srcOrd="14" destOrd="0" presId="urn:microsoft.com/office/officeart/2005/8/layout/chevron2"/>
    <dgm:cxn modelId="{80AFE01E-1C0B-4466-8AD3-F3DA75EDCD57}" type="presParOf" srcId="{58C17AD0-6A18-4B1A-9478-30D07B5EE1F1}" destId="{4090F48A-E6DF-4735-973B-3D8F3B3B103B}" srcOrd="0" destOrd="0" presId="urn:microsoft.com/office/officeart/2005/8/layout/chevron2"/>
    <dgm:cxn modelId="{40C592A7-8585-455A-97EE-21B4F265496E}" type="presParOf" srcId="{58C17AD0-6A18-4B1A-9478-30D07B5EE1F1}" destId="{1771E54C-1C61-4A2D-90AF-9DE7B0BD986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5D7975-07EA-4EAD-8897-3687CCEF5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6EC1AD1E-0A0E-4EC1-B419-8EADC429E1E6}">
      <dgm:prSet phldrT="[Text]" custT="1"/>
      <dgm:spPr/>
      <dgm:t>
        <a:bodyPr/>
        <a:lstStyle/>
        <a:p>
          <a:r>
            <a:rPr lang="en-US" sz="1100" b="1" dirty="0" err="1">
              <a:solidFill>
                <a:schemeClr val="tx1"/>
              </a:solidFill>
            </a:rPr>
            <a:t>Handymax</a:t>
          </a:r>
          <a:endParaRPr lang="pt-BR" sz="1100" b="1" dirty="0">
            <a:solidFill>
              <a:schemeClr val="tx1"/>
            </a:solidFill>
          </a:endParaRPr>
        </a:p>
      </dgm:t>
    </dgm:pt>
    <dgm:pt modelId="{6F4FEE4A-E083-4E7F-A853-8F7515D86731}" type="parTrans" cxnId="{7672D3C5-EFE4-46E2-8437-9A3B256106C9}">
      <dgm:prSet/>
      <dgm:spPr/>
      <dgm:t>
        <a:bodyPr/>
        <a:lstStyle/>
        <a:p>
          <a:endParaRPr lang="pt-BR" sz="4000"/>
        </a:p>
      </dgm:t>
    </dgm:pt>
    <dgm:pt modelId="{F43AF0DA-3248-421A-A910-834B0AFFBE69}" type="sibTrans" cxnId="{7672D3C5-EFE4-46E2-8437-9A3B256106C9}">
      <dgm:prSet/>
      <dgm:spPr/>
      <dgm:t>
        <a:bodyPr/>
        <a:lstStyle/>
        <a:p>
          <a:endParaRPr lang="pt-BR" sz="4000"/>
        </a:p>
      </dgm:t>
    </dgm:pt>
    <dgm:pt modelId="{9DF35EAA-78CD-42A7-87A1-CF284379C504}">
      <dgm:prSet phldrT="[Text]" custT="1"/>
      <dgm:spPr/>
      <dgm:t>
        <a:bodyPr/>
        <a:lstStyle/>
        <a:p>
          <a:r>
            <a:rPr lang="en-US" sz="1400" dirty="0"/>
            <a:t>15.000 &lt; DWT &lt; 50.000</a:t>
          </a:r>
          <a:endParaRPr lang="pt-BR" sz="1400" dirty="0"/>
        </a:p>
      </dgm:t>
    </dgm:pt>
    <dgm:pt modelId="{5B58B75A-2D28-4BDB-9BDF-B1C6FCBFDF5C}" type="parTrans" cxnId="{903B6F7A-85A7-47AF-83D4-9FFE761449CA}">
      <dgm:prSet/>
      <dgm:spPr/>
      <dgm:t>
        <a:bodyPr/>
        <a:lstStyle/>
        <a:p>
          <a:endParaRPr lang="pt-BR" sz="4000"/>
        </a:p>
      </dgm:t>
    </dgm:pt>
    <dgm:pt modelId="{D6778ACF-8998-46D7-B1E4-311E93C3A096}" type="sibTrans" cxnId="{903B6F7A-85A7-47AF-83D4-9FFE761449CA}">
      <dgm:prSet/>
      <dgm:spPr/>
      <dgm:t>
        <a:bodyPr/>
        <a:lstStyle/>
        <a:p>
          <a:endParaRPr lang="pt-BR" sz="4000"/>
        </a:p>
      </dgm:t>
    </dgm:pt>
    <dgm:pt modelId="{0D976B81-8248-4CA4-A6F0-BFC7AF849AF0}">
      <dgm:prSet phldrT="[Text]" custT="1"/>
      <dgm:spPr/>
      <dgm:t>
        <a:bodyPr/>
        <a:lstStyle/>
        <a:p>
          <a:r>
            <a:rPr lang="en-US" sz="1100" b="1" dirty="0" err="1">
              <a:solidFill>
                <a:schemeClr val="tx1"/>
              </a:solidFill>
            </a:rPr>
            <a:t>Panamax</a:t>
          </a:r>
          <a:endParaRPr lang="pt-BR" sz="1100" b="1" dirty="0">
            <a:solidFill>
              <a:schemeClr val="tx1"/>
            </a:solidFill>
          </a:endParaRPr>
        </a:p>
      </dgm:t>
    </dgm:pt>
    <dgm:pt modelId="{BD371EF2-C8BD-4580-AA4C-99FEF7CD522E}" type="parTrans" cxnId="{3A5A10B3-346A-4BE5-839B-A7AE265329F2}">
      <dgm:prSet/>
      <dgm:spPr/>
      <dgm:t>
        <a:bodyPr/>
        <a:lstStyle/>
        <a:p>
          <a:endParaRPr lang="pt-BR" sz="4000"/>
        </a:p>
      </dgm:t>
    </dgm:pt>
    <dgm:pt modelId="{F83745FC-B797-4523-BC3E-6FB90D9B2206}" type="sibTrans" cxnId="{3A5A10B3-346A-4BE5-839B-A7AE265329F2}">
      <dgm:prSet/>
      <dgm:spPr/>
      <dgm:t>
        <a:bodyPr/>
        <a:lstStyle/>
        <a:p>
          <a:endParaRPr lang="pt-BR" sz="4000"/>
        </a:p>
      </dgm:t>
    </dgm:pt>
    <dgm:pt modelId="{3D16D3EC-C6B9-4E00-B604-5C8F98EEAC0C}">
      <dgm:prSet phldrT="[Text]" custT="1"/>
      <dgm:spPr/>
      <dgm:t>
        <a:bodyPr/>
        <a:lstStyle/>
        <a:p>
          <a:r>
            <a:rPr lang="en-US" sz="1400" dirty="0"/>
            <a:t>50.000 &lt; DWT &lt; 80.000</a:t>
          </a:r>
          <a:endParaRPr lang="pt-BR" sz="1400" dirty="0"/>
        </a:p>
      </dgm:t>
    </dgm:pt>
    <dgm:pt modelId="{1FCA6CC3-FD3C-4102-A748-9F5579F91D0D}" type="parTrans" cxnId="{3A1E3C61-6DDD-4112-9FEF-7ADABF5DDF6D}">
      <dgm:prSet/>
      <dgm:spPr/>
      <dgm:t>
        <a:bodyPr/>
        <a:lstStyle/>
        <a:p>
          <a:endParaRPr lang="pt-BR" sz="4000"/>
        </a:p>
      </dgm:t>
    </dgm:pt>
    <dgm:pt modelId="{E7EA5FA2-1E10-41D7-9B9F-CB15316F3971}" type="sibTrans" cxnId="{3A1E3C61-6DDD-4112-9FEF-7ADABF5DDF6D}">
      <dgm:prSet/>
      <dgm:spPr/>
      <dgm:t>
        <a:bodyPr/>
        <a:lstStyle/>
        <a:p>
          <a:endParaRPr lang="pt-BR" sz="4000"/>
        </a:p>
      </dgm:t>
    </dgm:pt>
    <dgm:pt modelId="{60F1FE0A-9FD7-468F-8976-9E4E08D74045}">
      <dgm:prSet phldrT="[Text]" custT="1"/>
      <dgm:spPr/>
      <dgm:t>
        <a:bodyPr/>
        <a:lstStyle/>
        <a:p>
          <a:r>
            <a:rPr lang="en-US" sz="1100" b="1" dirty="0" err="1">
              <a:solidFill>
                <a:schemeClr val="tx1"/>
              </a:solidFill>
            </a:rPr>
            <a:t>Aframax</a:t>
          </a:r>
          <a:endParaRPr lang="pt-BR" sz="1100" b="1" dirty="0">
            <a:solidFill>
              <a:schemeClr val="tx1"/>
            </a:solidFill>
          </a:endParaRPr>
        </a:p>
      </dgm:t>
    </dgm:pt>
    <dgm:pt modelId="{73584352-ED1D-46D2-9D0A-FBB1C8E695AA}" type="parTrans" cxnId="{B630BEBE-A013-4B99-9753-A5158F5E052B}">
      <dgm:prSet/>
      <dgm:spPr/>
      <dgm:t>
        <a:bodyPr/>
        <a:lstStyle/>
        <a:p>
          <a:endParaRPr lang="pt-BR" sz="4000"/>
        </a:p>
      </dgm:t>
    </dgm:pt>
    <dgm:pt modelId="{04F71976-E37F-4F37-A2BF-8C7957FF1BA9}" type="sibTrans" cxnId="{B630BEBE-A013-4B99-9753-A5158F5E052B}">
      <dgm:prSet/>
      <dgm:spPr/>
      <dgm:t>
        <a:bodyPr/>
        <a:lstStyle/>
        <a:p>
          <a:endParaRPr lang="pt-BR" sz="4000"/>
        </a:p>
      </dgm:t>
    </dgm:pt>
    <dgm:pt modelId="{6235AC2E-3A5D-457E-96D8-B33BB189C391}">
      <dgm:prSet phldrT="[Text]" custT="1"/>
      <dgm:spPr/>
      <dgm:t>
        <a:bodyPr/>
        <a:lstStyle/>
        <a:p>
          <a:r>
            <a:rPr lang="en-US" sz="1400" dirty="0"/>
            <a:t>80.000 &lt; DWT &lt; 120.000</a:t>
          </a:r>
          <a:endParaRPr lang="pt-BR" sz="1400" dirty="0"/>
        </a:p>
      </dgm:t>
    </dgm:pt>
    <dgm:pt modelId="{6B734B5E-9ED8-4195-A41F-85B487ADE168}" type="parTrans" cxnId="{C27A2F68-DFD8-4556-80B8-67FC1DAC9CAB}">
      <dgm:prSet/>
      <dgm:spPr/>
      <dgm:t>
        <a:bodyPr/>
        <a:lstStyle/>
        <a:p>
          <a:endParaRPr lang="pt-BR" sz="4000"/>
        </a:p>
      </dgm:t>
    </dgm:pt>
    <dgm:pt modelId="{A7A1FE46-2376-4B0D-A0F0-EDF2957A45CB}" type="sibTrans" cxnId="{C27A2F68-DFD8-4556-80B8-67FC1DAC9CAB}">
      <dgm:prSet/>
      <dgm:spPr/>
      <dgm:t>
        <a:bodyPr/>
        <a:lstStyle/>
        <a:p>
          <a:endParaRPr lang="pt-BR" sz="4000"/>
        </a:p>
      </dgm:t>
    </dgm:pt>
    <dgm:pt modelId="{F0A6BD48-34B1-4744-9372-553CFC36D659}">
      <dgm:prSet phldrT="[Text]" custT="1"/>
      <dgm:spPr/>
      <dgm:t>
        <a:bodyPr/>
        <a:lstStyle/>
        <a:p>
          <a:r>
            <a:rPr lang="en-US" sz="1100" b="1" dirty="0" err="1">
              <a:solidFill>
                <a:schemeClr val="tx1"/>
              </a:solidFill>
            </a:rPr>
            <a:t>Suezmax</a:t>
          </a:r>
          <a:endParaRPr lang="pt-BR" sz="1100" b="1" dirty="0">
            <a:solidFill>
              <a:schemeClr val="tx1"/>
            </a:solidFill>
          </a:endParaRPr>
        </a:p>
      </dgm:t>
    </dgm:pt>
    <dgm:pt modelId="{656ED0F2-2FE4-4A59-90CE-3F8C17B11FFB}" type="parTrans" cxnId="{F275DBB1-1DC0-4C97-8BA3-ECC353202D48}">
      <dgm:prSet/>
      <dgm:spPr/>
      <dgm:t>
        <a:bodyPr/>
        <a:lstStyle/>
        <a:p>
          <a:endParaRPr lang="pt-BR" sz="4000"/>
        </a:p>
      </dgm:t>
    </dgm:pt>
    <dgm:pt modelId="{33E5992E-40FC-477A-918D-DFB0748DB889}" type="sibTrans" cxnId="{F275DBB1-1DC0-4C97-8BA3-ECC353202D48}">
      <dgm:prSet/>
      <dgm:spPr/>
      <dgm:t>
        <a:bodyPr/>
        <a:lstStyle/>
        <a:p>
          <a:endParaRPr lang="pt-BR" sz="4000"/>
        </a:p>
      </dgm:t>
    </dgm:pt>
    <dgm:pt modelId="{CB8B327D-F1EA-4995-8F40-68A97892AB4B}">
      <dgm:prSet phldrT="[Text]" custT="1"/>
      <dgm:spPr/>
      <dgm:t>
        <a:bodyPr/>
        <a:lstStyle/>
        <a:p>
          <a:r>
            <a:rPr lang="en-US" sz="1100" b="1" dirty="0">
              <a:solidFill>
                <a:schemeClr val="tx1"/>
              </a:solidFill>
            </a:rPr>
            <a:t>VLCC</a:t>
          </a:r>
          <a:endParaRPr lang="pt-BR" sz="1100" b="1" dirty="0">
            <a:solidFill>
              <a:schemeClr val="tx1"/>
            </a:solidFill>
          </a:endParaRPr>
        </a:p>
      </dgm:t>
    </dgm:pt>
    <dgm:pt modelId="{9716B553-5E6C-455E-9F05-620DE5952A19}" type="parTrans" cxnId="{2C89F5FA-D709-4DB0-96FF-34A183A71EE6}">
      <dgm:prSet/>
      <dgm:spPr/>
      <dgm:t>
        <a:bodyPr/>
        <a:lstStyle/>
        <a:p>
          <a:endParaRPr lang="pt-BR" sz="4000"/>
        </a:p>
      </dgm:t>
    </dgm:pt>
    <dgm:pt modelId="{9AFE66E3-CE54-44C4-8FD3-693C0B872247}" type="sibTrans" cxnId="{2C89F5FA-D709-4DB0-96FF-34A183A71EE6}">
      <dgm:prSet/>
      <dgm:spPr/>
      <dgm:t>
        <a:bodyPr/>
        <a:lstStyle/>
        <a:p>
          <a:endParaRPr lang="pt-BR" sz="4000"/>
        </a:p>
      </dgm:t>
    </dgm:pt>
    <dgm:pt modelId="{281EBE2A-B874-4FA8-AA7E-00E90E84D73C}">
      <dgm:prSet custT="1"/>
      <dgm:spPr/>
      <dgm:t>
        <a:bodyPr/>
        <a:lstStyle/>
        <a:p>
          <a:r>
            <a:rPr lang="en-US" sz="1400" dirty="0"/>
            <a:t>120.000 &lt; DWT &lt; 200.000</a:t>
          </a:r>
          <a:endParaRPr lang="pt-BR" sz="1400" dirty="0"/>
        </a:p>
      </dgm:t>
    </dgm:pt>
    <dgm:pt modelId="{4390724B-5C3A-4A71-BA77-3F7C1949E9E5}" type="parTrans" cxnId="{16FD3E50-E7B3-49EC-B096-3296D2D1747E}">
      <dgm:prSet/>
      <dgm:spPr/>
      <dgm:t>
        <a:bodyPr/>
        <a:lstStyle/>
        <a:p>
          <a:endParaRPr lang="pt-BR" sz="4000"/>
        </a:p>
      </dgm:t>
    </dgm:pt>
    <dgm:pt modelId="{9CD44BF4-68B9-49E9-A1BE-774A95389204}" type="sibTrans" cxnId="{16FD3E50-E7B3-49EC-B096-3296D2D1747E}">
      <dgm:prSet/>
      <dgm:spPr/>
      <dgm:t>
        <a:bodyPr/>
        <a:lstStyle/>
        <a:p>
          <a:endParaRPr lang="pt-BR" sz="4000"/>
        </a:p>
      </dgm:t>
    </dgm:pt>
    <dgm:pt modelId="{03CD0BEF-138F-401D-B7B6-0EFFD9683F18}">
      <dgm:prSet custT="1"/>
      <dgm:spPr/>
      <dgm:t>
        <a:bodyPr/>
        <a:lstStyle/>
        <a:p>
          <a:r>
            <a:rPr lang="en-US" sz="1400" dirty="0"/>
            <a:t>200 &lt; DWT &lt; 300k</a:t>
          </a:r>
          <a:endParaRPr lang="pt-BR" sz="1400" dirty="0"/>
        </a:p>
      </dgm:t>
    </dgm:pt>
    <dgm:pt modelId="{12391345-BA5F-4B87-92CB-BE8F4190F57C}" type="parTrans" cxnId="{BEE2C733-9C17-4950-98F1-0F7525DB628A}">
      <dgm:prSet/>
      <dgm:spPr/>
      <dgm:t>
        <a:bodyPr/>
        <a:lstStyle/>
        <a:p>
          <a:endParaRPr lang="pt-BR" sz="4000"/>
        </a:p>
      </dgm:t>
    </dgm:pt>
    <dgm:pt modelId="{EBB38833-95A1-4A1C-8F17-67E5E981FE54}" type="sibTrans" cxnId="{BEE2C733-9C17-4950-98F1-0F7525DB628A}">
      <dgm:prSet/>
      <dgm:spPr/>
      <dgm:t>
        <a:bodyPr/>
        <a:lstStyle/>
        <a:p>
          <a:endParaRPr lang="pt-BR" sz="4000"/>
        </a:p>
      </dgm:t>
    </dgm:pt>
    <dgm:pt modelId="{4140C15F-76B8-467B-96C8-3A8C24D9D6B3}">
      <dgm:prSet phldrT="[Text]" custT="1"/>
      <dgm:spPr/>
      <dgm:t>
        <a:bodyPr/>
        <a:lstStyle/>
        <a:p>
          <a:r>
            <a:rPr lang="en-US" sz="1100" b="1" dirty="0">
              <a:solidFill>
                <a:schemeClr val="tx1"/>
              </a:solidFill>
            </a:rPr>
            <a:t>ULCC</a:t>
          </a:r>
          <a:endParaRPr lang="pt-BR" sz="1100" b="1" dirty="0">
            <a:solidFill>
              <a:schemeClr val="tx1"/>
            </a:solidFill>
          </a:endParaRPr>
        </a:p>
      </dgm:t>
    </dgm:pt>
    <dgm:pt modelId="{9A36ECB4-18C6-47BC-8E4A-982C3F74026D}" type="parTrans" cxnId="{E79BFB9C-A51F-4725-8491-D9D70E7E527B}">
      <dgm:prSet/>
      <dgm:spPr/>
      <dgm:t>
        <a:bodyPr/>
        <a:lstStyle/>
        <a:p>
          <a:endParaRPr lang="pt-BR" sz="4000"/>
        </a:p>
      </dgm:t>
    </dgm:pt>
    <dgm:pt modelId="{5FC28209-A3C5-4A79-890E-7C24D7307991}" type="sibTrans" cxnId="{E79BFB9C-A51F-4725-8491-D9D70E7E527B}">
      <dgm:prSet/>
      <dgm:spPr/>
      <dgm:t>
        <a:bodyPr/>
        <a:lstStyle/>
        <a:p>
          <a:endParaRPr lang="pt-BR" sz="4000"/>
        </a:p>
      </dgm:t>
    </dgm:pt>
    <dgm:pt modelId="{28D289A8-6BAE-487E-84F3-BD5B0A22CEF4}">
      <dgm:prSet custT="1"/>
      <dgm:spPr/>
      <dgm:t>
        <a:bodyPr/>
        <a:lstStyle/>
        <a:p>
          <a:r>
            <a:rPr lang="en-US" sz="1400" dirty="0"/>
            <a:t>DWT &gt; 300.000</a:t>
          </a:r>
          <a:endParaRPr lang="pt-BR" sz="1400" dirty="0"/>
        </a:p>
      </dgm:t>
    </dgm:pt>
    <dgm:pt modelId="{17F10E85-3D02-4E63-9BC4-6A0854A0706A}" type="parTrans" cxnId="{439C0985-53B4-4A07-9D4A-B5D0FC8CD007}">
      <dgm:prSet/>
      <dgm:spPr/>
      <dgm:t>
        <a:bodyPr/>
        <a:lstStyle/>
        <a:p>
          <a:endParaRPr lang="pt-BR" sz="4000"/>
        </a:p>
      </dgm:t>
    </dgm:pt>
    <dgm:pt modelId="{6F07688F-A562-4626-B816-10BB5DA99CCF}" type="sibTrans" cxnId="{439C0985-53B4-4A07-9D4A-B5D0FC8CD007}">
      <dgm:prSet/>
      <dgm:spPr/>
      <dgm:t>
        <a:bodyPr/>
        <a:lstStyle/>
        <a:p>
          <a:endParaRPr lang="pt-BR" sz="4000"/>
        </a:p>
      </dgm:t>
    </dgm:pt>
    <dgm:pt modelId="{EBC7D97B-DE74-45DC-B6EA-B01990F71C99}">
      <dgm:prSet phldrT="[Text]" custT="1"/>
      <dgm:spPr/>
      <dgm:t>
        <a:bodyPr/>
        <a:lstStyle/>
        <a:p>
          <a:r>
            <a:rPr lang="en-US" sz="1400" dirty="0"/>
            <a:t>L = 250m  B= 30m H=12m</a:t>
          </a:r>
          <a:endParaRPr lang="pt-BR" sz="1400" dirty="0"/>
        </a:p>
      </dgm:t>
    </dgm:pt>
    <dgm:pt modelId="{BCA2E7A1-4CE9-47C4-9327-A7E953A29B8E}" type="parTrans" cxnId="{E32D4E4C-17BF-4FE2-AD21-901AC6100736}">
      <dgm:prSet/>
      <dgm:spPr/>
      <dgm:t>
        <a:bodyPr/>
        <a:lstStyle/>
        <a:p>
          <a:endParaRPr lang="pt-BR" sz="4000"/>
        </a:p>
      </dgm:t>
    </dgm:pt>
    <dgm:pt modelId="{C2E395F4-8A33-4258-A667-73C4A7EDFDAC}" type="sibTrans" cxnId="{E32D4E4C-17BF-4FE2-AD21-901AC6100736}">
      <dgm:prSet/>
      <dgm:spPr/>
      <dgm:t>
        <a:bodyPr/>
        <a:lstStyle/>
        <a:p>
          <a:endParaRPr lang="pt-BR" sz="4000"/>
        </a:p>
      </dgm:t>
    </dgm:pt>
    <dgm:pt modelId="{315EE3D9-4817-44D4-B4A5-3EC3AEB3D1FD}">
      <dgm:prSet phldrT="[Text]" custT="1"/>
      <dgm:spPr/>
      <dgm:t>
        <a:bodyPr/>
        <a:lstStyle/>
        <a:p>
          <a:r>
            <a:rPr lang="en-US" sz="1400" dirty="0"/>
            <a:t>L=170m B=20m H=9m</a:t>
          </a:r>
          <a:endParaRPr lang="pt-BR" sz="1400" dirty="0"/>
        </a:p>
      </dgm:t>
    </dgm:pt>
    <dgm:pt modelId="{585AA404-616A-45FB-9BA7-C8A55BA6E6AB}" type="parTrans" cxnId="{EE2CA1AE-E9B7-4E31-ADEF-8CD1FE500753}">
      <dgm:prSet/>
      <dgm:spPr/>
      <dgm:t>
        <a:bodyPr/>
        <a:lstStyle/>
        <a:p>
          <a:endParaRPr lang="pt-BR" sz="4000"/>
        </a:p>
      </dgm:t>
    </dgm:pt>
    <dgm:pt modelId="{0C01D89D-9062-46E3-91E6-67A6C1E6072B}" type="sibTrans" cxnId="{EE2CA1AE-E9B7-4E31-ADEF-8CD1FE500753}">
      <dgm:prSet/>
      <dgm:spPr/>
      <dgm:t>
        <a:bodyPr/>
        <a:lstStyle/>
        <a:p>
          <a:endParaRPr lang="pt-BR" sz="4000"/>
        </a:p>
      </dgm:t>
    </dgm:pt>
    <dgm:pt modelId="{6C93D8A5-DCA2-47EB-924D-192F7C4C277B}">
      <dgm:prSet phldrT="[Text]" custT="1"/>
      <dgm:spPr/>
      <dgm:t>
        <a:bodyPr/>
        <a:lstStyle/>
        <a:p>
          <a:r>
            <a:rPr lang="en-US" sz="1400" dirty="0"/>
            <a:t>L=230m B=40m H=14m</a:t>
          </a:r>
          <a:endParaRPr lang="pt-BR" sz="1400" dirty="0"/>
        </a:p>
      </dgm:t>
    </dgm:pt>
    <dgm:pt modelId="{2EB921F8-5DBB-4647-B31F-87EE3ECC2D18}" type="parTrans" cxnId="{0C6FF332-3408-4CCA-BA51-DC2D1FDB2F30}">
      <dgm:prSet/>
      <dgm:spPr/>
      <dgm:t>
        <a:bodyPr/>
        <a:lstStyle/>
        <a:p>
          <a:endParaRPr lang="pt-BR" sz="4000"/>
        </a:p>
      </dgm:t>
    </dgm:pt>
    <dgm:pt modelId="{C8D0EBBF-D2B3-4080-AFD8-D55E51D21D0A}" type="sibTrans" cxnId="{0C6FF332-3408-4CCA-BA51-DC2D1FDB2F30}">
      <dgm:prSet/>
      <dgm:spPr/>
      <dgm:t>
        <a:bodyPr/>
        <a:lstStyle/>
        <a:p>
          <a:endParaRPr lang="pt-BR" sz="4000"/>
        </a:p>
      </dgm:t>
    </dgm:pt>
    <dgm:pt modelId="{07A89E5B-300E-4548-BCFE-D64E0692736A}">
      <dgm:prSet custT="1"/>
      <dgm:spPr/>
      <dgm:t>
        <a:bodyPr/>
        <a:lstStyle/>
        <a:p>
          <a:r>
            <a:rPr lang="en-US" sz="1400" dirty="0"/>
            <a:t>L=270m B=43m H=18m</a:t>
          </a:r>
          <a:endParaRPr lang="pt-BR" sz="1400" dirty="0"/>
        </a:p>
      </dgm:t>
    </dgm:pt>
    <dgm:pt modelId="{D8385711-82C0-4EE6-97FC-D0B27CAAE503}" type="parTrans" cxnId="{1A5D9D4F-FAD5-4A3D-9656-66B612739CCB}">
      <dgm:prSet/>
      <dgm:spPr/>
      <dgm:t>
        <a:bodyPr/>
        <a:lstStyle/>
        <a:p>
          <a:endParaRPr lang="pt-BR" sz="4000"/>
        </a:p>
      </dgm:t>
    </dgm:pt>
    <dgm:pt modelId="{765F794A-FCB7-4734-A8D9-2A867B7227DE}" type="sibTrans" cxnId="{1A5D9D4F-FAD5-4A3D-9656-66B612739CCB}">
      <dgm:prSet/>
      <dgm:spPr/>
      <dgm:t>
        <a:bodyPr/>
        <a:lstStyle/>
        <a:p>
          <a:endParaRPr lang="pt-BR" sz="4000"/>
        </a:p>
      </dgm:t>
    </dgm:pt>
    <dgm:pt modelId="{0C7F0868-A499-4324-9EFE-197A18E2C6D8}">
      <dgm:prSet custT="1"/>
      <dgm:spPr/>
      <dgm:t>
        <a:bodyPr/>
        <a:lstStyle/>
        <a:p>
          <a:r>
            <a:rPr lang="en-US" sz="1400" dirty="0"/>
            <a:t>L&gt;400m B=60m H=23m</a:t>
          </a:r>
          <a:endParaRPr lang="pt-BR" sz="1400" dirty="0"/>
        </a:p>
      </dgm:t>
    </dgm:pt>
    <dgm:pt modelId="{5EF95380-79A3-4497-9DA8-F90393882075}" type="parTrans" cxnId="{294F9301-AA93-4BE0-8272-367868A6764B}">
      <dgm:prSet/>
      <dgm:spPr/>
      <dgm:t>
        <a:bodyPr/>
        <a:lstStyle/>
        <a:p>
          <a:endParaRPr lang="pt-BR" sz="4000"/>
        </a:p>
      </dgm:t>
    </dgm:pt>
    <dgm:pt modelId="{7B1900EA-6A6E-425D-908B-E27FB39BBB80}" type="sibTrans" cxnId="{294F9301-AA93-4BE0-8272-367868A6764B}">
      <dgm:prSet/>
      <dgm:spPr/>
      <dgm:t>
        <a:bodyPr/>
        <a:lstStyle/>
        <a:p>
          <a:endParaRPr lang="pt-BR" sz="4000"/>
        </a:p>
      </dgm:t>
    </dgm:pt>
    <dgm:pt modelId="{819932F4-06B8-43FE-9858-2CE51A8EBF40}">
      <dgm:prSet phldrT="[Text]" custT="1"/>
      <dgm:spPr/>
      <dgm:t>
        <a:bodyPr/>
        <a:lstStyle/>
        <a:p>
          <a:r>
            <a:rPr lang="en-US" sz="1050" b="1" dirty="0" err="1">
              <a:solidFill>
                <a:schemeClr val="tx1"/>
              </a:solidFill>
            </a:rPr>
            <a:t>Malaccamax</a:t>
          </a:r>
          <a:endParaRPr lang="pt-BR" sz="1050" b="1" dirty="0">
            <a:solidFill>
              <a:schemeClr val="tx1"/>
            </a:solidFill>
          </a:endParaRPr>
        </a:p>
      </dgm:t>
    </dgm:pt>
    <dgm:pt modelId="{D127D09D-E7A5-4DC8-BE7A-CB5EA33B1AC1}" type="parTrans" cxnId="{D6359547-CC6C-48A2-B2D5-58BF27746DB1}">
      <dgm:prSet/>
      <dgm:spPr/>
      <dgm:t>
        <a:bodyPr/>
        <a:lstStyle/>
        <a:p>
          <a:endParaRPr lang="pt-BR" sz="4000"/>
        </a:p>
      </dgm:t>
    </dgm:pt>
    <dgm:pt modelId="{2B39F783-23D0-4606-ACD7-7309D2BE1EF0}" type="sibTrans" cxnId="{D6359547-CC6C-48A2-B2D5-58BF27746DB1}">
      <dgm:prSet/>
      <dgm:spPr/>
      <dgm:t>
        <a:bodyPr/>
        <a:lstStyle/>
        <a:p>
          <a:endParaRPr lang="pt-BR" sz="4000"/>
        </a:p>
      </dgm:t>
    </dgm:pt>
    <dgm:pt modelId="{38254A14-3BBF-4079-8E9B-5029BCC74F9C}">
      <dgm:prSet custT="1"/>
      <dgm:spPr/>
      <dgm:t>
        <a:bodyPr/>
        <a:lstStyle/>
        <a:p>
          <a:r>
            <a:rPr lang="en-US" sz="1400" dirty="0"/>
            <a:t>DWT &gt; 380.000</a:t>
          </a:r>
          <a:endParaRPr lang="pt-BR" sz="1400" dirty="0"/>
        </a:p>
      </dgm:t>
    </dgm:pt>
    <dgm:pt modelId="{0B95340A-87E3-4FF5-A1CF-7E1702A5DB3A}" type="parTrans" cxnId="{5FED22CB-2242-4701-BF50-6E0FA8FCA457}">
      <dgm:prSet/>
      <dgm:spPr/>
      <dgm:t>
        <a:bodyPr/>
        <a:lstStyle/>
        <a:p>
          <a:endParaRPr lang="pt-BR" sz="4000"/>
        </a:p>
      </dgm:t>
    </dgm:pt>
    <dgm:pt modelId="{388C9D43-31A5-4835-92C1-BCB13B1B4B47}" type="sibTrans" cxnId="{5FED22CB-2242-4701-BF50-6E0FA8FCA457}">
      <dgm:prSet/>
      <dgm:spPr/>
      <dgm:t>
        <a:bodyPr/>
        <a:lstStyle/>
        <a:p>
          <a:endParaRPr lang="pt-BR" sz="4000"/>
        </a:p>
      </dgm:t>
    </dgm:pt>
    <dgm:pt modelId="{D9B14648-B8AA-4712-BFAC-DFB06EE39240}">
      <dgm:prSet custT="1"/>
      <dgm:spPr/>
      <dgm:t>
        <a:bodyPr/>
        <a:lstStyle/>
        <a:p>
          <a:r>
            <a:rPr lang="en-US" sz="1400" dirty="0"/>
            <a:t>L = 470m B=60m H=20m</a:t>
          </a:r>
          <a:endParaRPr lang="pt-BR" sz="1400" dirty="0"/>
        </a:p>
      </dgm:t>
    </dgm:pt>
    <dgm:pt modelId="{CEB36003-3F6D-4776-BA6B-D6BC4C15F0F3}" type="parTrans" cxnId="{C8170B63-2F4E-438B-BE5A-9D5D467970BB}">
      <dgm:prSet/>
      <dgm:spPr/>
      <dgm:t>
        <a:bodyPr/>
        <a:lstStyle/>
        <a:p>
          <a:endParaRPr lang="pt-BR" sz="4000"/>
        </a:p>
      </dgm:t>
    </dgm:pt>
    <dgm:pt modelId="{76A134BA-1E73-488F-A10E-12429959AE18}" type="sibTrans" cxnId="{C8170B63-2F4E-438B-BE5A-9D5D467970BB}">
      <dgm:prSet/>
      <dgm:spPr/>
      <dgm:t>
        <a:bodyPr/>
        <a:lstStyle/>
        <a:p>
          <a:endParaRPr lang="pt-BR" sz="4000"/>
        </a:p>
      </dgm:t>
    </dgm:pt>
    <dgm:pt modelId="{A1603A20-13FB-4A07-981F-60735D24ABED}">
      <dgm:prSet phldrT="[Text]" custT="1"/>
      <dgm:spPr/>
      <dgm:t>
        <a:bodyPr/>
        <a:lstStyle/>
        <a:p>
          <a:r>
            <a:rPr lang="pt-BR" sz="1100" b="1" dirty="0" err="1">
              <a:solidFill>
                <a:schemeClr val="tx1"/>
              </a:solidFill>
            </a:rPr>
            <a:t>Handysize</a:t>
          </a:r>
          <a:endParaRPr lang="pt-BR" sz="1100" b="1" dirty="0">
            <a:solidFill>
              <a:schemeClr val="tx1"/>
            </a:solidFill>
          </a:endParaRPr>
        </a:p>
      </dgm:t>
    </dgm:pt>
    <dgm:pt modelId="{B0685D8C-498B-4258-B819-2495C07D978B}" type="parTrans" cxnId="{D03E1823-39E2-4F1F-B684-C6288456D643}">
      <dgm:prSet/>
      <dgm:spPr/>
      <dgm:t>
        <a:bodyPr/>
        <a:lstStyle/>
        <a:p>
          <a:endParaRPr lang="pt-BR" sz="3600"/>
        </a:p>
      </dgm:t>
    </dgm:pt>
    <dgm:pt modelId="{B46D8B48-4CC1-4A8A-8A36-EAFE06D1A85D}" type="sibTrans" cxnId="{D03E1823-39E2-4F1F-B684-C6288456D643}">
      <dgm:prSet/>
      <dgm:spPr/>
      <dgm:t>
        <a:bodyPr/>
        <a:lstStyle/>
        <a:p>
          <a:endParaRPr lang="pt-BR" sz="3600"/>
        </a:p>
      </dgm:t>
    </dgm:pt>
    <dgm:pt modelId="{2D866F42-9E63-46CC-8C83-490AD211AA45}">
      <dgm:prSet phldrT="[Text]" custT="1"/>
      <dgm:spPr/>
      <dgm:t>
        <a:bodyPr/>
        <a:lstStyle/>
        <a:p>
          <a:r>
            <a:rPr lang="pt-BR" sz="1400" dirty="0"/>
            <a:t>L=150m B=23 H=8</a:t>
          </a:r>
        </a:p>
      </dgm:t>
    </dgm:pt>
    <dgm:pt modelId="{49040C4D-11B2-4DED-BDB0-ADA1EDE1973B}" type="parTrans" cxnId="{3739A6C4-B893-465C-B04E-6AE1C35098E3}">
      <dgm:prSet/>
      <dgm:spPr/>
      <dgm:t>
        <a:bodyPr/>
        <a:lstStyle/>
        <a:p>
          <a:endParaRPr lang="pt-BR" sz="3600"/>
        </a:p>
      </dgm:t>
    </dgm:pt>
    <dgm:pt modelId="{A65CB696-5F61-43B5-8F0E-66A2AD994F18}" type="sibTrans" cxnId="{3739A6C4-B893-465C-B04E-6AE1C35098E3}">
      <dgm:prSet/>
      <dgm:spPr/>
      <dgm:t>
        <a:bodyPr/>
        <a:lstStyle/>
        <a:p>
          <a:endParaRPr lang="pt-BR" sz="3600"/>
        </a:p>
      </dgm:t>
    </dgm:pt>
    <dgm:pt modelId="{6F793227-981D-4A88-8F22-5DF7C35CB31A}">
      <dgm:prSet phldrT="[Text]" custT="1"/>
      <dgm:spPr/>
      <dgm:t>
        <a:bodyPr/>
        <a:lstStyle/>
        <a:p>
          <a:r>
            <a:rPr lang="pt-BR" sz="1400" dirty="0"/>
            <a:t>10.000&lt;DWT&lt;30.000</a:t>
          </a:r>
        </a:p>
      </dgm:t>
    </dgm:pt>
    <dgm:pt modelId="{90A534D2-6707-4197-8368-73B4D65167AE}" type="parTrans" cxnId="{C0B254FA-93FB-4D9A-AEDC-ABD6E08769F0}">
      <dgm:prSet/>
      <dgm:spPr/>
      <dgm:t>
        <a:bodyPr/>
        <a:lstStyle/>
        <a:p>
          <a:endParaRPr lang="pt-BR" sz="3600"/>
        </a:p>
      </dgm:t>
    </dgm:pt>
    <dgm:pt modelId="{AC74BA42-92E2-415B-8464-B9BCB7643AB0}" type="sibTrans" cxnId="{C0B254FA-93FB-4D9A-AEDC-ABD6E08769F0}">
      <dgm:prSet/>
      <dgm:spPr/>
      <dgm:t>
        <a:bodyPr/>
        <a:lstStyle/>
        <a:p>
          <a:endParaRPr lang="pt-BR" sz="3600"/>
        </a:p>
      </dgm:t>
    </dgm:pt>
    <dgm:pt modelId="{92E4ECF6-C1B3-4B8C-8C6E-F8832EAB1651}">
      <dgm:prSet custT="1"/>
      <dgm:spPr/>
      <dgm:t>
        <a:bodyPr/>
        <a:lstStyle/>
        <a:p>
          <a:r>
            <a:rPr lang="en-US" sz="1400" dirty="0"/>
            <a:t>L=330m B=55m H=20m</a:t>
          </a:r>
          <a:endParaRPr lang="pt-BR" sz="1400" dirty="0"/>
        </a:p>
      </dgm:t>
    </dgm:pt>
    <dgm:pt modelId="{BFD82EE0-10C4-4CE4-A45F-C7A8DC60B818}" type="sibTrans" cxnId="{E3FCE2EE-E82D-4359-B21E-7A9A1EC5A112}">
      <dgm:prSet/>
      <dgm:spPr/>
      <dgm:t>
        <a:bodyPr/>
        <a:lstStyle/>
        <a:p>
          <a:endParaRPr lang="pt-BR" sz="4000"/>
        </a:p>
      </dgm:t>
    </dgm:pt>
    <dgm:pt modelId="{74158040-47D2-4B5A-9A58-294061A919DC}" type="parTrans" cxnId="{E3FCE2EE-E82D-4359-B21E-7A9A1EC5A112}">
      <dgm:prSet/>
      <dgm:spPr/>
      <dgm:t>
        <a:bodyPr/>
        <a:lstStyle/>
        <a:p>
          <a:endParaRPr lang="pt-BR" sz="4000"/>
        </a:p>
      </dgm:t>
    </dgm:pt>
    <dgm:pt modelId="{ED020B50-8EE6-42C2-B6E9-5B073C988859}" type="pres">
      <dgm:prSet presAssocID="{995D7975-07EA-4EAD-8897-3687CCEF5AD9}" presName="linearFlow" presStyleCnt="0">
        <dgm:presLayoutVars>
          <dgm:dir/>
          <dgm:animLvl val="lvl"/>
          <dgm:resizeHandles val="exact"/>
        </dgm:presLayoutVars>
      </dgm:prSet>
      <dgm:spPr/>
    </dgm:pt>
    <dgm:pt modelId="{DA5D6A5E-6482-4220-9E84-6F05DEF856B6}" type="pres">
      <dgm:prSet presAssocID="{A1603A20-13FB-4A07-981F-60735D24ABED}" presName="composite" presStyleCnt="0"/>
      <dgm:spPr/>
    </dgm:pt>
    <dgm:pt modelId="{D98F0C91-C1FA-40DA-B6FB-D6B9EBB79BD8}" type="pres">
      <dgm:prSet presAssocID="{A1603A20-13FB-4A07-981F-60735D24ABED}" presName="parentText" presStyleLbl="alignNode1" presStyleIdx="0" presStyleCnt="8">
        <dgm:presLayoutVars>
          <dgm:chMax val="1"/>
          <dgm:bulletEnabled val="1"/>
        </dgm:presLayoutVars>
      </dgm:prSet>
      <dgm:spPr/>
    </dgm:pt>
    <dgm:pt modelId="{C43F05E6-5055-45EF-853D-FCE6795B4912}" type="pres">
      <dgm:prSet presAssocID="{A1603A20-13FB-4A07-981F-60735D24ABED}" presName="descendantText" presStyleLbl="alignAcc1" presStyleIdx="0" presStyleCnt="8">
        <dgm:presLayoutVars>
          <dgm:bulletEnabled val="1"/>
        </dgm:presLayoutVars>
      </dgm:prSet>
      <dgm:spPr/>
    </dgm:pt>
    <dgm:pt modelId="{36B44AAD-4583-40E6-8B29-C003F85CD43C}" type="pres">
      <dgm:prSet presAssocID="{B46D8B48-4CC1-4A8A-8A36-EAFE06D1A85D}" presName="sp" presStyleCnt="0"/>
      <dgm:spPr/>
    </dgm:pt>
    <dgm:pt modelId="{34960477-3280-4F97-9664-FC0B9E273FBC}" type="pres">
      <dgm:prSet presAssocID="{6EC1AD1E-0A0E-4EC1-B419-8EADC429E1E6}" presName="composite" presStyleCnt="0"/>
      <dgm:spPr/>
    </dgm:pt>
    <dgm:pt modelId="{DD0618BC-45E0-40FE-8288-2439133CE823}" type="pres">
      <dgm:prSet presAssocID="{6EC1AD1E-0A0E-4EC1-B419-8EADC429E1E6}" presName="parentText" presStyleLbl="alignNode1" presStyleIdx="1" presStyleCnt="8">
        <dgm:presLayoutVars>
          <dgm:chMax val="1"/>
          <dgm:bulletEnabled val="1"/>
        </dgm:presLayoutVars>
      </dgm:prSet>
      <dgm:spPr/>
    </dgm:pt>
    <dgm:pt modelId="{046FE627-26CF-44DD-A012-76519B0F5218}" type="pres">
      <dgm:prSet presAssocID="{6EC1AD1E-0A0E-4EC1-B419-8EADC429E1E6}" presName="descendantText" presStyleLbl="alignAcc1" presStyleIdx="1" presStyleCnt="8">
        <dgm:presLayoutVars>
          <dgm:bulletEnabled val="1"/>
        </dgm:presLayoutVars>
      </dgm:prSet>
      <dgm:spPr/>
    </dgm:pt>
    <dgm:pt modelId="{8CCFDEA5-5620-470D-9152-09612667C7B3}" type="pres">
      <dgm:prSet presAssocID="{F43AF0DA-3248-421A-A910-834B0AFFBE69}" presName="sp" presStyleCnt="0"/>
      <dgm:spPr/>
    </dgm:pt>
    <dgm:pt modelId="{0D133DB1-D492-4E34-A030-6D469C41D85F}" type="pres">
      <dgm:prSet presAssocID="{0D976B81-8248-4CA4-A6F0-BFC7AF849AF0}" presName="composite" presStyleCnt="0"/>
      <dgm:spPr/>
    </dgm:pt>
    <dgm:pt modelId="{2C36AEA5-FEB3-419F-BFE4-CFF112B33217}" type="pres">
      <dgm:prSet presAssocID="{0D976B81-8248-4CA4-A6F0-BFC7AF849AF0}" presName="parentText" presStyleLbl="alignNode1" presStyleIdx="2" presStyleCnt="8">
        <dgm:presLayoutVars>
          <dgm:chMax val="1"/>
          <dgm:bulletEnabled val="1"/>
        </dgm:presLayoutVars>
      </dgm:prSet>
      <dgm:spPr/>
    </dgm:pt>
    <dgm:pt modelId="{DC913C98-EA3D-44F9-97FD-34DB319CBB7E}" type="pres">
      <dgm:prSet presAssocID="{0D976B81-8248-4CA4-A6F0-BFC7AF849AF0}" presName="descendantText" presStyleLbl="alignAcc1" presStyleIdx="2" presStyleCnt="8">
        <dgm:presLayoutVars>
          <dgm:bulletEnabled val="1"/>
        </dgm:presLayoutVars>
      </dgm:prSet>
      <dgm:spPr/>
    </dgm:pt>
    <dgm:pt modelId="{8428597D-AFA7-4F16-8F8B-36870852A9D8}" type="pres">
      <dgm:prSet presAssocID="{F83745FC-B797-4523-BC3E-6FB90D9B2206}" presName="sp" presStyleCnt="0"/>
      <dgm:spPr/>
    </dgm:pt>
    <dgm:pt modelId="{3BCA1DEE-E64D-46F6-9045-AD7F601F80E0}" type="pres">
      <dgm:prSet presAssocID="{60F1FE0A-9FD7-468F-8976-9E4E08D74045}" presName="composite" presStyleCnt="0"/>
      <dgm:spPr/>
    </dgm:pt>
    <dgm:pt modelId="{63A3FCDA-E877-4F39-8951-4DF9ACF2E3C7}" type="pres">
      <dgm:prSet presAssocID="{60F1FE0A-9FD7-468F-8976-9E4E08D74045}" presName="parentText" presStyleLbl="alignNode1" presStyleIdx="3" presStyleCnt="8">
        <dgm:presLayoutVars>
          <dgm:chMax val="1"/>
          <dgm:bulletEnabled val="1"/>
        </dgm:presLayoutVars>
      </dgm:prSet>
      <dgm:spPr/>
    </dgm:pt>
    <dgm:pt modelId="{C597FC0B-DACA-4ED7-AE12-51E7E3E5EEB5}" type="pres">
      <dgm:prSet presAssocID="{60F1FE0A-9FD7-468F-8976-9E4E08D74045}" presName="descendantText" presStyleLbl="alignAcc1" presStyleIdx="3" presStyleCnt="8">
        <dgm:presLayoutVars>
          <dgm:bulletEnabled val="1"/>
        </dgm:presLayoutVars>
      </dgm:prSet>
      <dgm:spPr/>
    </dgm:pt>
    <dgm:pt modelId="{6797C541-55EB-4698-83E0-0873672C3978}" type="pres">
      <dgm:prSet presAssocID="{04F71976-E37F-4F37-A2BF-8C7957FF1BA9}" presName="sp" presStyleCnt="0"/>
      <dgm:spPr/>
    </dgm:pt>
    <dgm:pt modelId="{FDDCD10B-63FC-452C-8B42-53051D4C74F0}" type="pres">
      <dgm:prSet presAssocID="{F0A6BD48-34B1-4744-9372-553CFC36D659}" presName="composite" presStyleCnt="0"/>
      <dgm:spPr/>
    </dgm:pt>
    <dgm:pt modelId="{1749E96C-8F66-41E2-BF5C-6D962BE11BFE}" type="pres">
      <dgm:prSet presAssocID="{F0A6BD48-34B1-4744-9372-553CFC36D659}" presName="parentText" presStyleLbl="alignNode1" presStyleIdx="4" presStyleCnt="8">
        <dgm:presLayoutVars>
          <dgm:chMax val="1"/>
          <dgm:bulletEnabled val="1"/>
        </dgm:presLayoutVars>
      </dgm:prSet>
      <dgm:spPr/>
    </dgm:pt>
    <dgm:pt modelId="{EB08DBF3-99D7-44E6-B954-7E484BB47430}" type="pres">
      <dgm:prSet presAssocID="{F0A6BD48-34B1-4744-9372-553CFC36D659}" presName="descendantText" presStyleLbl="alignAcc1" presStyleIdx="4" presStyleCnt="8">
        <dgm:presLayoutVars>
          <dgm:bulletEnabled val="1"/>
        </dgm:presLayoutVars>
      </dgm:prSet>
      <dgm:spPr/>
    </dgm:pt>
    <dgm:pt modelId="{B269AFA9-FDC4-4EBA-908E-826E2BFD349B}" type="pres">
      <dgm:prSet presAssocID="{33E5992E-40FC-477A-918D-DFB0748DB889}" presName="sp" presStyleCnt="0"/>
      <dgm:spPr/>
    </dgm:pt>
    <dgm:pt modelId="{9506A91E-C1B3-4163-BDE6-0BC862C373BB}" type="pres">
      <dgm:prSet presAssocID="{CB8B327D-F1EA-4995-8F40-68A97892AB4B}" presName="composite" presStyleCnt="0"/>
      <dgm:spPr/>
    </dgm:pt>
    <dgm:pt modelId="{82EADE00-E9F9-4C53-B6BD-DE5825F94A3C}" type="pres">
      <dgm:prSet presAssocID="{CB8B327D-F1EA-4995-8F40-68A97892AB4B}" presName="parentText" presStyleLbl="alignNode1" presStyleIdx="5" presStyleCnt="8">
        <dgm:presLayoutVars>
          <dgm:chMax val="1"/>
          <dgm:bulletEnabled val="1"/>
        </dgm:presLayoutVars>
      </dgm:prSet>
      <dgm:spPr/>
    </dgm:pt>
    <dgm:pt modelId="{27536C7B-6701-4585-80F5-EFC695224A14}" type="pres">
      <dgm:prSet presAssocID="{CB8B327D-F1EA-4995-8F40-68A97892AB4B}" presName="descendantText" presStyleLbl="alignAcc1" presStyleIdx="5" presStyleCnt="8">
        <dgm:presLayoutVars>
          <dgm:bulletEnabled val="1"/>
        </dgm:presLayoutVars>
      </dgm:prSet>
      <dgm:spPr/>
    </dgm:pt>
    <dgm:pt modelId="{018984DB-2708-4FA4-9048-B2ED6E58AD4E}" type="pres">
      <dgm:prSet presAssocID="{9AFE66E3-CE54-44C4-8FD3-693C0B872247}" presName="sp" presStyleCnt="0"/>
      <dgm:spPr/>
    </dgm:pt>
    <dgm:pt modelId="{646F6C2B-360B-4851-9B4C-5B5C8E84D3C0}" type="pres">
      <dgm:prSet presAssocID="{4140C15F-76B8-467B-96C8-3A8C24D9D6B3}" presName="composite" presStyleCnt="0"/>
      <dgm:spPr/>
    </dgm:pt>
    <dgm:pt modelId="{1AA0E5DC-7C2A-44BD-A5BE-ED38AF4E5875}" type="pres">
      <dgm:prSet presAssocID="{4140C15F-76B8-467B-96C8-3A8C24D9D6B3}" presName="parentText" presStyleLbl="alignNode1" presStyleIdx="6" presStyleCnt="8">
        <dgm:presLayoutVars>
          <dgm:chMax val="1"/>
          <dgm:bulletEnabled val="1"/>
        </dgm:presLayoutVars>
      </dgm:prSet>
      <dgm:spPr/>
    </dgm:pt>
    <dgm:pt modelId="{4DA59A57-4CE4-4AF6-94B4-EFF3D2CF9F8E}" type="pres">
      <dgm:prSet presAssocID="{4140C15F-76B8-467B-96C8-3A8C24D9D6B3}" presName="descendantText" presStyleLbl="alignAcc1" presStyleIdx="6" presStyleCnt="8">
        <dgm:presLayoutVars>
          <dgm:bulletEnabled val="1"/>
        </dgm:presLayoutVars>
      </dgm:prSet>
      <dgm:spPr/>
    </dgm:pt>
    <dgm:pt modelId="{5BE08453-24C3-485F-A243-BEC524C77E4C}" type="pres">
      <dgm:prSet presAssocID="{5FC28209-A3C5-4A79-890E-7C24D7307991}" presName="sp" presStyleCnt="0"/>
      <dgm:spPr/>
    </dgm:pt>
    <dgm:pt modelId="{58C17AD0-6A18-4B1A-9478-30D07B5EE1F1}" type="pres">
      <dgm:prSet presAssocID="{819932F4-06B8-43FE-9858-2CE51A8EBF40}" presName="composite" presStyleCnt="0"/>
      <dgm:spPr/>
    </dgm:pt>
    <dgm:pt modelId="{4090F48A-E6DF-4735-973B-3D8F3B3B103B}" type="pres">
      <dgm:prSet presAssocID="{819932F4-06B8-43FE-9858-2CE51A8EBF40}" presName="parentText" presStyleLbl="alignNode1" presStyleIdx="7" presStyleCnt="8">
        <dgm:presLayoutVars>
          <dgm:chMax val="1"/>
          <dgm:bulletEnabled val="1"/>
        </dgm:presLayoutVars>
      </dgm:prSet>
      <dgm:spPr/>
    </dgm:pt>
    <dgm:pt modelId="{1771E54C-1C61-4A2D-90AF-9DE7B0BD9860}" type="pres">
      <dgm:prSet presAssocID="{819932F4-06B8-43FE-9858-2CE51A8EBF40}" presName="descendantText" presStyleLbl="alignAcc1" presStyleIdx="7" presStyleCnt="8">
        <dgm:presLayoutVars>
          <dgm:bulletEnabled val="1"/>
        </dgm:presLayoutVars>
      </dgm:prSet>
      <dgm:spPr/>
    </dgm:pt>
  </dgm:ptLst>
  <dgm:cxnLst>
    <dgm:cxn modelId="{294F9301-AA93-4BE0-8272-367868A6764B}" srcId="{4140C15F-76B8-467B-96C8-3A8C24D9D6B3}" destId="{0C7F0868-A499-4324-9EFE-197A18E2C6D8}" srcOrd="1" destOrd="0" parTransId="{5EF95380-79A3-4497-9DA8-F90393882075}" sibTransId="{7B1900EA-6A6E-425D-908B-E27FB39BBB80}"/>
    <dgm:cxn modelId="{D412740A-156D-4700-A4D5-5F518E3F8A06}" type="presOf" srcId="{3D16D3EC-C6B9-4E00-B604-5C8F98EEAC0C}" destId="{DC913C98-EA3D-44F9-97FD-34DB319CBB7E}" srcOrd="0" destOrd="0" presId="urn:microsoft.com/office/officeart/2005/8/layout/chevron2"/>
    <dgm:cxn modelId="{D03E1823-39E2-4F1F-B684-C6288456D643}" srcId="{995D7975-07EA-4EAD-8897-3687CCEF5AD9}" destId="{A1603A20-13FB-4A07-981F-60735D24ABED}" srcOrd="0" destOrd="0" parTransId="{B0685D8C-498B-4258-B819-2495C07D978B}" sibTransId="{B46D8B48-4CC1-4A8A-8A36-EAFE06D1A85D}"/>
    <dgm:cxn modelId="{832CDA24-1A46-4D69-BD98-730FEA99319D}" type="presOf" srcId="{38254A14-3BBF-4079-8E9B-5029BCC74F9C}" destId="{1771E54C-1C61-4A2D-90AF-9DE7B0BD9860}" srcOrd="0" destOrd="0" presId="urn:microsoft.com/office/officeart/2005/8/layout/chevron2"/>
    <dgm:cxn modelId="{0C6FF332-3408-4CCA-BA51-DC2D1FDB2F30}" srcId="{60F1FE0A-9FD7-468F-8976-9E4E08D74045}" destId="{6C93D8A5-DCA2-47EB-924D-192F7C4C277B}" srcOrd="1" destOrd="0" parTransId="{2EB921F8-5DBB-4647-B31F-87EE3ECC2D18}" sibTransId="{C8D0EBBF-D2B3-4080-AFD8-D55E51D21D0A}"/>
    <dgm:cxn modelId="{BEE2C733-9C17-4950-98F1-0F7525DB628A}" srcId="{CB8B327D-F1EA-4995-8F40-68A97892AB4B}" destId="{03CD0BEF-138F-401D-B7B6-0EFFD9683F18}" srcOrd="0" destOrd="0" parTransId="{12391345-BA5F-4B87-92CB-BE8F4190F57C}" sibTransId="{EBB38833-95A1-4A1C-8F17-67E5E981FE54}"/>
    <dgm:cxn modelId="{884ACA5D-4313-4706-AA2E-A9462AD344A5}" type="presOf" srcId="{995D7975-07EA-4EAD-8897-3687CCEF5AD9}" destId="{ED020B50-8EE6-42C2-B6E9-5B073C988859}" srcOrd="0" destOrd="0" presId="urn:microsoft.com/office/officeart/2005/8/layout/chevron2"/>
    <dgm:cxn modelId="{A6B41460-5261-4916-A3A5-F1B933FC5DFA}" type="presOf" srcId="{F0A6BD48-34B1-4744-9372-553CFC36D659}" destId="{1749E96C-8F66-41E2-BF5C-6D962BE11BFE}" srcOrd="0" destOrd="0" presId="urn:microsoft.com/office/officeart/2005/8/layout/chevron2"/>
    <dgm:cxn modelId="{3A1E3C61-6DDD-4112-9FEF-7ADABF5DDF6D}" srcId="{0D976B81-8248-4CA4-A6F0-BFC7AF849AF0}" destId="{3D16D3EC-C6B9-4E00-B604-5C8F98EEAC0C}" srcOrd="0" destOrd="0" parTransId="{1FCA6CC3-FD3C-4102-A748-9F5579F91D0D}" sibTransId="{E7EA5FA2-1E10-41D7-9B9F-CB15316F3971}"/>
    <dgm:cxn modelId="{C8170B63-2F4E-438B-BE5A-9D5D467970BB}" srcId="{819932F4-06B8-43FE-9858-2CE51A8EBF40}" destId="{D9B14648-B8AA-4712-BFAC-DFB06EE39240}" srcOrd="1" destOrd="0" parTransId="{CEB36003-3F6D-4776-BA6B-D6BC4C15F0F3}" sibTransId="{76A134BA-1E73-488F-A10E-12429959AE18}"/>
    <dgm:cxn modelId="{D6359547-CC6C-48A2-B2D5-58BF27746DB1}" srcId="{995D7975-07EA-4EAD-8897-3687CCEF5AD9}" destId="{819932F4-06B8-43FE-9858-2CE51A8EBF40}" srcOrd="7" destOrd="0" parTransId="{D127D09D-E7A5-4DC8-BE7A-CB5EA33B1AC1}" sibTransId="{2B39F783-23D0-4606-ACD7-7309D2BE1EF0}"/>
    <dgm:cxn modelId="{C27A2F68-DFD8-4556-80B8-67FC1DAC9CAB}" srcId="{60F1FE0A-9FD7-468F-8976-9E4E08D74045}" destId="{6235AC2E-3A5D-457E-96D8-B33BB189C391}" srcOrd="0" destOrd="0" parTransId="{6B734B5E-9ED8-4195-A41F-85B487ADE168}" sibTransId="{A7A1FE46-2376-4B0D-A0F0-EDF2957A45CB}"/>
    <dgm:cxn modelId="{C21C056A-4000-452D-ABF1-0C5DA69D7F7B}" type="presOf" srcId="{07A89E5B-300E-4548-BCFE-D64E0692736A}" destId="{EB08DBF3-99D7-44E6-B954-7E484BB47430}" srcOrd="0" destOrd="1" presId="urn:microsoft.com/office/officeart/2005/8/layout/chevron2"/>
    <dgm:cxn modelId="{1BA73E4C-F746-4A45-AC1B-A9C943FE57EA}" type="presOf" srcId="{0D976B81-8248-4CA4-A6F0-BFC7AF849AF0}" destId="{2C36AEA5-FEB3-419F-BFE4-CFF112B33217}" srcOrd="0" destOrd="0" presId="urn:microsoft.com/office/officeart/2005/8/layout/chevron2"/>
    <dgm:cxn modelId="{E32D4E4C-17BF-4FE2-AD21-901AC6100736}" srcId="{0D976B81-8248-4CA4-A6F0-BFC7AF849AF0}" destId="{EBC7D97B-DE74-45DC-B6EA-B01990F71C99}" srcOrd="1" destOrd="0" parTransId="{BCA2E7A1-4CE9-47C4-9327-A7E953A29B8E}" sibTransId="{C2E395F4-8A33-4258-A667-73C4A7EDFDAC}"/>
    <dgm:cxn modelId="{1A5D9D4F-FAD5-4A3D-9656-66B612739CCB}" srcId="{F0A6BD48-34B1-4744-9372-553CFC36D659}" destId="{07A89E5B-300E-4548-BCFE-D64E0692736A}" srcOrd="1" destOrd="0" parTransId="{D8385711-82C0-4EE6-97FC-D0B27CAAE503}" sibTransId="{765F794A-FCB7-4734-A8D9-2A867B7227DE}"/>
    <dgm:cxn modelId="{16FD3E50-E7B3-49EC-B096-3296D2D1747E}" srcId="{F0A6BD48-34B1-4744-9372-553CFC36D659}" destId="{281EBE2A-B874-4FA8-AA7E-00E90E84D73C}" srcOrd="0" destOrd="0" parTransId="{4390724B-5C3A-4A71-BA77-3F7C1949E9E5}" sibTransId="{9CD44BF4-68B9-49E9-A1BE-774A95389204}"/>
    <dgm:cxn modelId="{50730173-585B-40EC-9FCA-289ABE044674}" type="presOf" srcId="{6F793227-981D-4A88-8F22-5DF7C35CB31A}" destId="{C43F05E6-5055-45EF-853D-FCE6795B4912}" srcOrd="0" destOrd="0" presId="urn:microsoft.com/office/officeart/2005/8/layout/chevron2"/>
    <dgm:cxn modelId="{55D18D55-E6C4-478B-A78F-7F07E0DA54DE}" type="presOf" srcId="{D9B14648-B8AA-4712-BFAC-DFB06EE39240}" destId="{1771E54C-1C61-4A2D-90AF-9DE7B0BD9860}" srcOrd="0" destOrd="1" presId="urn:microsoft.com/office/officeart/2005/8/layout/chevron2"/>
    <dgm:cxn modelId="{903B6F7A-85A7-47AF-83D4-9FFE761449CA}" srcId="{6EC1AD1E-0A0E-4EC1-B419-8EADC429E1E6}" destId="{9DF35EAA-78CD-42A7-87A1-CF284379C504}" srcOrd="0" destOrd="0" parTransId="{5B58B75A-2D28-4BDB-9BDF-B1C6FCBFDF5C}" sibTransId="{D6778ACF-8998-46D7-B1E4-311E93C3A096}"/>
    <dgm:cxn modelId="{CED6CF81-C9C5-4F88-94DC-3C02B1CACC93}" type="presOf" srcId="{60F1FE0A-9FD7-468F-8976-9E4E08D74045}" destId="{63A3FCDA-E877-4F39-8951-4DF9ACF2E3C7}" srcOrd="0" destOrd="0" presId="urn:microsoft.com/office/officeart/2005/8/layout/chevron2"/>
    <dgm:cxn modelId="{439C0985-53B4-4A07-9D4A-B5D0FC8CD007}" srcId="{4140C15F-76B8-467B-96C8-3A8C24D9D6B3}" destId="{28D289A8-6BAE-487E-84F3-BD5B0A22CEF4}" srcOrd="0" destOrd="0" parTransId="{17F10E85-3D02-4E63-9BC4-6A0854A0706A}" sibTransId="{6F07688F-A562-4626-B816-10BB5DA99CCF}"/>
    <dgm:cxn modelId="{47172D88-7712-4459-B129-D21146467430}" type="presOf" srcId="{4140C15F-76B8-467B-96C8-3A8C24D9D6B3}" destId="{1AA0E5DC-7C2A-44BD-A5BE-ED38AF4E5875}" srcOrd="0" destOrd="0" presId="urn:microsoft.com/office/officeart/2005/8/layout/chevron2"/>
    <dgm:cxn modelId="{B299A991-8375-432E-8FA3-61861CE0B88A}" type="presOf" srcId="{A1603A20-13FB-4A07-981F-60735D24ABED}" destId="{D98F0C91-C1FA-40DA-B6FB-D6B9EBB79BD8}" srcOrd="0" destOrd="0" presId="urn:microsoft.com/office/officeart/2005/8/layout/chevron2"/>
    <dgm:cxn modelId="{026AC391-1CF6-47A2-B91F-4084727916B0}" type="presOf" srcId="{6EC1AD1E-0A0E-4EC1-B419-8EADC429E1E6}" destId="{DD0618BC-45E0-40FE-8288-2439133CE823}" srcOrd="0" destOrd="0" presId="urn:microsoft.com/office/officeart/2005/8/layout/chevron2"/>
    <dgm:cxn modelId="{2301EF95-F13A-4E51-B061-193A3C3497E4}" type="presOf" srcId="{6C93D8A5-DCA2-47EB-924D-192F7C4C277B}" destId="{C597FC0B-DACA-4ED7-AE12-51E7E3E5EEB5}" srcOrd="0" destOrd="1" presId="urn:microsoft.com/office/officeart/2005/8/layout/chevron2"/>
    <dgm:cxn modelId="{3DDF589B-52E0-40EC-981C-0106CDFF93BE}" type="presOf" srcId="{92E4ECF6-C1B3-4B8C-8C6E-F8832EAB1651}" destId="{27536C7B-6701-4585-80F5-EFC695224A14}" srcOrd="0" destOrd="1" presId="urn:microsoft.com/office/officeart/2005/8/layout/chevron2"/>
    <dgm:cxn modelId="{E79BFB9C-A51F-4725-8491-D9D70E7E527B}" srcId="{995D7975-07EA-4EAD-8897-3687CCEF5AD9}" destId="{4140C15F-76B8-467B-96C8-3A8C24D9D6B3}" srcOrd="6" destOrd="0" parTransId="{9A36ECB4-18C6-47BC-8E4A-982C3F74026D}" sibTransId="{5FC28209-A3C5-4A79-890E-7C24D7307991}"/>
    <dgm:cxn modelId="{AF6105A7-4019-4164-BD5C-DC88850699E9}" type="presOf" srcId="{CB8B327D-F1EA-4995-8F40-68A97892AB4B}" destId="{82EADE00-E9F9-4C53-B6BD-DE5825F94A3C}" srcOrd="0" destOrd="0" presId="urn:microsoft.com/office/officeart/2005/8/layout/chevron2"/>
    <dgm:cxn modelId="{EE2CA1AE-E9B7-4E31-ADEF-8CD1FE500753}" srcId="{6EC1AD1E-0A0E-4EC1-B419-8EADC429E1E6}" destId="{315EE3D9-4817-44D4-B4A5-3EC3AEB3D1FD}" srcOrd="1" destOrd="0" parTransId="{585AA404-616A-45FB-9BA7-C8A55BA6E6AB}" sibTransId="{0C01D89D-9062-46E3-91E6-67A6C1E6072B}"/>
    <dgm:cxn modelId="{8F94CDB1-C46F-4E77-BEA9-C4902617A0CC}" type="presOf" srcId="{315EE3D9-4817-44D4-B4A5-3EC3AEB3D1FD}" destId="{046FE627-26CF-44DD-A012-76519B0F5218}" srcOrd="0" destOrd="1" presId="urn:microsoft.com/office/officeart/2005/8/layout/chevron2"/>
    <dgm:cxn modelId="{F275DBB1-1DC0-4C97-8BA3-ECC353202D48}" srcId="{995D7975-07EA-4EAD-8897-3687CCEF5AD9}" destId="{F0A6BD48-34B1-4744-9372-553CFC36D659}" srcOrd="4" destOrd="0" parTransId="{656ED0F2-2FE4-4A59-90CE-3F8C17B11FFB}" sibTransId="{33E5992E-40FC-477A-918D-DFB0748DB889}"/>
    <dgm:cxn modelId="{3A5A10B3-346A-4BE5-839B-A7AE265329F2}" srcId="{995D7975-07EA-4EAD-8897-3687CCEF5AD9}" destId="{0D976B81-8248-4CA4-A6F0-BFC7AF849AF0}" srcOrd="2" destOrd="0" parTransId="{BD371EF2-C8BD-4580-AA4C-99FEF7CD522E}" sibTransId="{F83745FC-B797-4523-BC3E-6FB90D9B2206}"/>
    <dgm:cxn modelId="{CAACC1BC-C7A9-428A-9DA2-B3FA5443C4CA}" type="presOf" srcId="{EBC7D97B-DE74-45DC-B6EA-B01990F71C99}" destId="{DC913C98-EA3D-44F9-97FD-34DB319CBB7E}" srcOrd="0" destOrd="1" presId="urn:microsoft.com/office/officeart/2005/8/layout/chevron2"/>
    <dgm:cxn modelId="{B630BEBE-A013-4B99-9753-A5158F5E052B}" srcId="{995D7975-07EA-4EAD-8897-3687CCEF5AD9}" destId="{60F1FE0A-9FD7-468F-8976-9E4E08D74045}" srcOrd="3" destOrd="0" parTransId="{73584352-ED1D-46D2-9D0A-FBB1C8E695AA}" sibTransId="{04F71976-E37F-4F37-A2BF-8C7957FF1BA9}"/>
    <dgm:cxn modelId="{3739A6C4-B893-465C-B04E-6AE1C35098E3}" srcId="{A1603A20-13FB-4A07-981F-60735D24ABED}" destId="{2D866F42-9E63-46CC-8C83-490AD211AA45}" srcOrd="1" destOrd="0" parTransId="{49040C4D-11B2-4DED-BDB0-ADA1EDE1973B}" sibTransId="{A65CB696-5F61-43B5-8F0E-66A2AD994F18}"/>
    <dgm:cxn modelId="{7672D3C5-EFE4-46E2-8437-9A3B256106C9}" srcId="{995D7975-07EA-4EAD-8897-3687CCEF5AD9}" destId="{6EC1AD1E-0A0E-4EC1-B419-8EADC429E1E6}" srcOrd="1" destOrd="0" parTransId="{6F4FEE4A-E083-4E7F-A853-8F7515D86731}" sibTransId="{F43AF0DA-3248-421A-A910-834B0AFFBE69}"/>
    <dgm:cxn modelId="{30AAB2C6-3070-476E-8325-2395090CA665}" type="presOf" srcId="{819932F4-06B8-43FE-9858-2CE51A8EBF40}" destId="{4090F48A-E6DF-4735-973B-3D8F3B3B103B}" srcOrd="0" destOrd="0" presId="urn:microsoft.com/office/officeart/2005/8/layout/chevron2"/>
    <dgm:cxn modelId="{5FED22CB-2242-4701-BF50-6E0FA8FCA457}" srcId="{819932F4-06B8-43FE-9858-2CE51A8EBF40}" destId="{38254A14-3BBF-4079-8E9B-5029BCC74F9C}" srcOrd="0" destOrd="0" parTransId="{0B95340A-87E3-4FF5-A1CF-7E1702A5DB3A}" sibTransId="{388C9D43-31A5-4835-92C1-BCB13B1B4B47}"/>
    <dgm:cxn modelId="{966E29D4-D5BD-413F-8BC5-4B2339F7B289}" type="presOf" srcId="{281EBE2A-B874-4FA8-AA7E-00E90E84D73C}" destId="{EB08DBF3-99D7-44E6-B954-7E484BB47430}" srcOrd="0" destOrd="0" presId="urn:microsoft.com/office/officeart/2005/8/layout/chevron2"/>
    <dgm:cxn modelId="{7D3B58D9-6420-490D-BE0C-EAAC938AD3A0}" type="presOf" srcId="{2D866F42-9E63-46CC-8C83-490AD211AA45}" destId="{C43F05E6-5055-45EF-853D-FCE6795B4912}" srcOrd="0" destOrd="1" presId="urn:microsoft.com/office/officeart/2005/8/layout/chevron2"/>
    <dgm:cxn modelId="{367641DB-A21E-478C-BCB7-2FF6740123C6}" type="presOf" srcId="{03CD0BEF-138F-401D-B7B6-0EFFD9683F18}" destId="{27536C7B-6701-4585-80F5-EFC695224A14}" srcOrd="0" destOrd="0" presId="urn:microsoft.com/office/officeart/2005/8/layout/chevron2"/>
    <dgm:cxn modelId="{370709E8-C393-487F-AD0B-B5DB43CD0723}" type="presOf" srcId="{28D289A8-6BAE-487E-84F3-BD5B0A22CEF4}" destId="{4DA59A57-4CE4-4AF6-94B4-EFF3D2CF9F8E}" srcOrd="0" destOrd="0" presId="urn:microsoft.com/office/officeart/2005/8/layout/chevron2"/>
    <dgm:cxn modelId="{E3FCE2EE-E82D-4359-B21E-7A9A1EC5A112}" srcId="{CB8B327D-F1EA-4995-8F40-68A97892AB4B}" destId="{92E4ECF6-C1B3-4B8C-8C6E-F8832EAB1651}" srcOrd="1" destOrd="0" parTransId="{74158040-47D2-4B5A-9A58-294061A919DC}" sibTransId="{BFD82EE0-10C4-4CE4-A45F-C7A8DC60B818}"/>
    <dgm:cxn modelId="{03BC54F1-20BC-4518-90E1-EC33D3A673BE}" type="presOf" srcId="{6235AC2E-3A5D-457E-96D8-B33BB189C391}" destId="{C597FC0B-DACA-4ED7-AE12-51E7E3E5EEB5}" srcOrd="0" destOrd="0" presId="urn:microsoft.com/office/officeart/2005/8/layout/chevron2"/>
    <dgm:cxn modelId="{C0B254FA-93FB-4D9A-AEDC-ABD6E08769F0}" srcId="{A1603A20-13FB-4A07-981F-60735D24ABED}" destId="{6F793227-981D-4A88-8F22-5DF7C35CB31A}" srcOrd="0" destOrd="0" parTransId="{90A534D2-6707-4197-8368-73B4D65167AE}" sibTransId="{AC74BA42-92E2-415B-8464-B9BCB7643AB0}"/>
    <dgm:cxn modelId="{2C89F5FA-D709-4DB0-96FF-34A183A71EE6}" srcId="{995D7975-07EA-4EAD-8897-3687CCEF5AD9}" destId="{CB8B327D-F1EA-4995-8F40-68A97892AB4B}" srcOrd="5" destOrd="0" parTransId="{9716B553-5E6C-455E-9F05-620DE5952A19}" sibTransId="{9AFE66E3-CE54-44C4-8FD3-693C0B872247}"/>
    <dgm:cxn modelId="{7D16DEFB-59AD-41B4-B381-D0F0AC63FCE6}" type="presOf" srcId="{0C7F0868-A499-4324-9EFE-197A18E2C6D8}" destId="{4DA59A57-4CE4-4AF6-94B4-EFF3D2CF9F8E}" srcOrd="0" destOrd="1" presId="urn:microsoft.com/office/officeart/2005/8/layout/chevron2"/>
    <dgm:cxn modelId="{B359E4FB-849A-464F-B281-6AB0815B42A7}" type="presOf" srcId="{9DF35EAA-78CD-42A7-87A1-CF284379C504}" destId="{046FE627-26CF-44DD-A012-76519B0F5218}" srcOrd="0" destOrd="0" presId="urn:microsoft.com/office/officeart/2005/8/layout/chevron2"/>
    <dgm:cxn modelId="{DFCAB3D0-B62C-43F2-A818-E2AD89232C6F}" type="presParOf" srcId="{ED020B50-8EE6-42C2-B6E9-5B073C988859}" destId="{DA5D6A5E-6482-4220-9E84-6F05DEF856B6}" srcOrd="0" destOrd="0" presId="urn:microsoft.com/office/officeart/2005/8/layout/chevron2"/>
    <dgm:cxn modelId="{997464D7-46D0-43BA-9886-50AE25245D89}" type="presParOf" srcId="{DA5D6A5E-6482-4220-9E84-6F05DEF856B6}" destId="{D98F0C91-C1FA-40DA-B6FB-D6B9EBB79BD8}" srcOrd="0" destOrd="0" presId="urn:microsoft.com/office/officeart/2005/8/layout/chevron2"/>
    <dgm:cxn modelId="{1889F7C7-5050-4C3F-97C2-DF5D19C1E408}" type="presParOf" srcId="{DA5D6A5E-6482-4220-9E84-6F05DEF856B6}" destId="{C43F05E6-5055-45EF-853D-FCE6795B4912}" srcOrd="1" destOrd="0" presId="urn:microsoft.com/office/officeart/2005/8/layout/chevron2"/>
    <dgm:cxn modelId="{3E5CFDBA-F6E8-4693-8AF6-F9E9C59E0B03}" type="presParOf" srcId="{ED020B50-8EE6-42C2-B6E9-5B073C988859}" destId="{36B44AAD-4583-40E6-8B29-C003F85CD43C}" srcOrd="1" destOrd="0" presId="urn:microsoft.com/office/officeart/2005/8/layout/chevron2"/>
    <dgm:cxn modelId="{F60270C8-4732-4569-B20A-302C3DA413A8}" type="presParOf" srcId="{ED020B50-8EE6-42C2-B6E9-5B073C988859}" destId="{34960477-3280-4F97-9664-FC0B9E273FBC}" srcOrd="2" destOrd="0" presId="urn:microsoft.com/office/officeart/2005/8/layout/chevron2"/>
    <dgm:cxn modelId="{3FB4860A-75B5-49AC-AE98-44B9B02CD96B}" type="presParOf" srcId="{34960477-3280-4F97-9664-FC0B9E273FBC}" destId="{DD0618BC-45E0-40FE-8288-2439133CE823}" srcOrd="0" destOrd="0" presId="urn:microsoft.com/office/officeart/2005/8/layout/chevron2"/>
    <dgm:cxn modelId="{68CCFE7F-458C-4D9A-8C74-DF3F1EE27C91}" type="presParOf" srcId="{34960477-3280-4F97-9664-FC0B9E273FBC}" destId="{046FE627-26CF-44DD-A012-76519B0F5218}" srcOrd="1" destOrd="0" presId="urn:microsoft.com/office/officeart/2005/8/layout/chevron2"/>
    <dgm:cxn modelId="{B13735D9-0740-464B-A6D9-70257B52BBA4}" type="presParOf" srcId="{ED020B50-8EE6-42C2-B6E9-5B073C988859}" destId="{8CCFDEA5-5620-470D-9152-09612667C7B3}" srcOrd="3" destOrd="0" presId="urn:microsoft.com/office/officeart/2005/8/layout/chevron2"/>
    <dgm:cxn modelId="{8EBCCF37-B9BE-466D-9870-4CC499021DD6}" type="presParOf" srcId="{ED020B50-8EE6-42C2-B6E9-5B073C988859}" destId="{0D133DB1-D492-4E34-A030-6D469C41D85F}" srcOrd="4" destOrd="0" presId="urn:microsoft.com/office/officeart/2005/8/layout/chevron2"/>
    <dgm:cxn modelId="{12808DCA-F728-4874-B633-A4DDC1B9282C}" type="presParOf" srcId="{0D133DB1-D492-4E34-A030-6D469C41D85F}" destId="{2C36AEA5-FEB3-419F-BFE4-CFF112B33217}" srcOrd="0" destOrd="0" presId="urn:microsoft.com/office/officeart/2005/8/layout/chevron2"/>
    <dgm:cxn modelId="{4FB23C0B-F089-4455-A029-1C86342185C8}" type="presParOf" srcId="{0D133DB1-D492-4E34-A030-6D469C41D85F}" destId="{DC913C98-EA3D-44F9-97FD-34DB319CBB7E}" srcOrd="1" destOrd="0" presId="urn:microsoft.com/office/officeart/2005/8/layout/chevron2"/>
    <dgm:cxn modelId="{3C33A954-BE1E-4072-85C6-C7E135BC8A72}" type="presParOf" srcId="{ED020B50-8EE6-42C2-B6E9-5B073C988859}" destId="{8428597D-AFA7-4F16-8F8B-36870852A9D8}" srcOrd="5" destOrd="0" presId="urn:microsoft.com/office/officeart/2005/8/layout/chevron2"/>
    <dgm:cxn modelId="{A3136A24-7E63-4274-90C3-D323CD2F0FFC}" type="presParOf" srcId="{ED020B50-8EE6-42C2-B6E9-5B073C988859}" destId="{3BCA1DEE-E64D-46F6-9045-AD7F601F80E0}" srcOrd="6" destOrd="0" presId="urn:microsoft.com/office/officeart/2005/8/layout/chevron2"/>
    <dgm:cxn modelId="{CF22F4CD-A6F7-44B0-9731-E4B4FCD67DDF}" type="presParOf" srcId="{3BCA1DEE-E64D-46F6-9045-AD7F601F80E0}" destId="{63A3FCDA-E877-4F39-8951-4DF9ACF2E3C7}" srcOrd="0" destOrd="0" presId="urn:microsoft.com/office/officeart/2005/8/layout/chevron2"/>
    <dgm:cxn modelId="{3A214127-981E-4F57-9BD8-773B6EAAE864}" type="presParOf" srcId="{3BCA1DEE-E64D-46F6-9045-AD7F601F80E0}" destId="{C597FC0B-DACA-4ED7-AE12-51E7E3E5EEB5}" srcOrd="1" destOrd="0" presId="urn:microsoft.com/office/officeart/2005/8/layout/chevron2"/>
    <dgm:cxn modelId="{E25A4CB3-9117-4AEA-8332-A474D1A2E672}" type="presParOf" srcId="{ED020B50-8EE6-42C2-B6E9-5B073C988859}" destId="{6797C541-55EB-4698-83E0-0873672C3978}" srcOrd="7" destOrd="0" presId="urn:microsoft.com/office/officeart/2005/8/layout/chevron2"/>
    <dgm:cxn modelId="{AE9B70B2-5A4D-446A-BBA3-F444B4E78ECF}" type="presParOf" srcId="{ED020B50-8EE6-42C2-B6E9-5B073C988859}" destId="{FDDCD10B-63FC-452C-8B42-53051D4C74F0}" srcOrd="8" destOrd="0" presId="urn:microsoft.com/office/officeart/2005/8/layout/chevron2"/>
    <dgm:cxn modelId="{88363002-4294-4DFC-BF78-FDB5321D7C31}" type="presParOf" srcId="{FDDCD10B-63FC-452C-8B42-53051D4C74F0}" destId="{1749E96C-8F66-41E2-BF5C-6D962BE11BFE}" srcOrd="0" destOrd="0" presId="urn:microsoft.com/office/officeart/2005/8/layout/chevron2"/>
    <dgm:cxn modelId="{AC1DA7EC-F9AB-4A24-BA80-586EE153E07D}" type="presParOf" srcId="{FDDCD10B-63FC-452C-8B42-53051D4C74F0}" destId="{EB08DBF3-99D7-44E6-B954-7E484BB47430}" srcOrd="1" destOrd="0" presId="urn:microsoft.com/office/officeart/2005/8/layout/chevron2"/>
    <dgm:cxn modelId="{09A451F7-4200-48F5-9CFA-38E42BAF2557}" type="presParOf" srcId="{ED020B50-8EE6-42C2-B6E9-5B073C988859}" destId="{B269AFA9-FDC4-4EBA-908E-826E2BFD349B}" srcOrd="9" destOrd="0" presId="urn:microsoft.com/office/officeart/2005/8/layout/chevron2"/>
    <dgm:cxn modelId="{C3A25C3C-8A19-42ED-9337-8FEADC43DC61}" type="presParOf" srcId="{ED020B50-8EE6-42C2-B6E9-5B073C988859}" destId="{9506A91E-C1B3-4163-BDE6-0BC862C373BB}" srcOrd="10" destOrd="0" presId="urn:microsoft.com/office/officeart/2005/8/layout/chevron2"/>
    <dgm:cxn modelId="{92633120-1ADD-47BB-BC4B-8AB43427FE56}" type="presParOf" srcId="{9506A91E-C1B3-4163-BDE6-0BC862C373BB}" destId="{82EADE00-E9F9-4C53-B6BD-DE5825F94A3C}" srcOrd="0" destOrd="0" presId="urn:microsoft.com/office/officeart/2005/8/layout/chevron2"/>
    <dgm:cxn modelId="{3616E219-E0D6-4738-9AC5-2E5BD2A32705}" type="presParOf" srcId="{9506A91E-C1B3-4163-BDE6-0BC862C373BB}" destId="{27536C7B-6701-4585-80F5-EFC695224A14}" srcOrd="1" destOrd="0" presId="urn:microsoft.com/office/officeart/2005/8/layout/chevron2"/>
    <dgm:cxn modelId="{369CD9C5-CE9C-4B5F-B220-B82C3C3EF0AF}" type="presParOf" srcId="{ED020B50-8EE6-42C2-B6E9-5B073C988859}" destId="{018984DB-2708-4FA4-9048-B2ED6E58AD4E}" srcOrd="11" destOrd="0" presId="urn:microsoft.com/office/officeart/2005/8/layout/chevron2"/>
    <dgm:cxn modelId="{89D5BC07-15E9-4682-AC3C-4478383726A7}" type="presParOf" srcId="{ED020B50-8EE6-42C2-B6E9-5B073C988859}" destId="{646F6C2B-360B-4851-9B4C-5B5C8E84D3C0}" srcOrd="12" destOrd="0" presId="urn:microsoft.com/office/officeart/2005/8/layout/chevron2"/>
    <dgm:cxn modelId="{A564321A-C331-4DE0-9035-18CD6786ABFB}" type="presParOf" srcId="{646F6C2B-360B-4851-9B4C-5B5C8E84D3C0}" destId="{1AA0E5DC-7C2A-44BD-A5BE-ED38AF4E5875}" srcOrd="0" destOrd="0" presId="urn:microsoft.com/office/officeart/2005/8/layout/chevron2"/>
    <dgm:cxn modelId="{FF53E900-43F7-4228-A051-2AD8FDA2F8E0}" type="presParOf" srcId="{646F6C2B-360B-4851-9B4C-5B5C8E84D3C0}" destId="{4DA59A57-4CE4-4AF6-94B4-EFF3D2CF9F8E}" srcOrd="1" destOrd="0" presId="urn:microsoft.com/office/officeart/2005/8/layout/chevron2"/>
    <dgm:cxn modelId="{726EC9E4-12B3-467C-8C93-96FE2BA5AE9D}" type="presParOf" srcId="{ED020B50-8EE6-42C2-B6E9-5B073C988859}" destId="{5BE08453-24C3-485F-A243-BEC524C77E4C}" srcOrd="13" destOrd="0" presId="urn:microsoft.com/office/officeart/2005/8/layout/chevron2"/>
    <dgm:cxn modelId="{DB97B7E1-190A-417D-AF57-563FC6A93854}" type="presParOf" srcId="{ED020B50-8EE6-42C2-B6E9-5B073C988859}" destId="{58C17AD0-6A18-4B1A-9478-30D07B5EE1F1}" srcOrd="14" destOrd="0" presId="urn:microsoft.com/office/officeart/2005/8/layout/chevron2"/>
    <dgm:cxn modelId="{DB99C850-2B72-4C8E-ABFA-B63E1D3E42FD}" type="presParOf" srcId="{58C17AD0-6A18-4B1A-9478-30D07B5EE1F1}" destId="{4090F48A-E6DF-4735-973B-3D8F3B3B103B}" srcOrd="0" destOrd="0" presId="urn:microsoft.com/office/officeart/2005/8/layout/chevron2"/>
    <dgm:cxn modelId="{6484D6A7-B76B-44D3-AB5E-C24750A4F56A}" type="presParOf" srcId="{58C17AD0-6A18-4B1A-9478-30D07B5EE1F1}" destId="{1771E54C-1C61-4A2D-90AF-9DE7B0BD986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5D7975-07EA-4EAD-8897-3687CCEF5AD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pt-BR"/>
        </a:p>
      </dgm:t>
    </dgm:pt>
    <dgm:pt modelId="{6EC1AD1E-0A0E-4EC1-B419-8EADC429E1E6}">
      <dgm:prSet phldrT="[Text]" custT="1"/>
      <dgm:spPr/>
      <dgm:t>
        <a:bodyPr/>
        <a:lstStyle/>
        <a:p>
          <a:r>
            <a:rPr lang="en-US" sz="1100" b="1" dirty="0" err="1">
              <a:solidFill>
                <a:schemeClr val="tx1"/>
              </a:solidFill>
            </a:rPr>
            <a:t>Handymax</a:t>
          </a:r>
          <a:endParaRPr lang="pt-BR" sz="1100" b="1" dirty="0">
            <a:solidFill>
              <a:schemeClr val="tx1"/>
            </a:solidFill>
          </a:endParaRPr>
        </a:p>
      </dgm:t>
    </dgm:pt>
    <dgm:pt modelId="{6F4FEE4A-E083-4E7F-A853-8F7515D86731}" type="parTrans" cxnId="{7672D3C5-EFE4-46E2-8437-9A3B256106C9}">
      <dgm:prSet/>
      <dgm:spPr/>
      <dgm:t>
        <a:bodyPr/>
        <a:lstStyle/>
        <a:p>
          <a:endParaRPr lang="pt-BR" sz="4000"/>
        </a:p>
      </dgm:t>
    </dgm:pt>
    <dgm:pt modelId="{F43AF0DA-3248-421A-A910-834B0AFFBE69}" type="sibTrans" cxnId="{7672D3C5-EFE4-46E2-8437-9A3B256106C9}">
      <dgm:prSet/>
      <dgm:spPr/>
      <dgm:t>
        <a:bodyPr/>
        <a:lstStyle/>
        <a:p>
          <a:endParaRPr lang="pt-BR" sz="4000"/>
        </a:p>
      </dgm:t>
    </dgm:pt>
    <dgm:pt modelId="{9DF35EAA-78CD-42A7-87A1-CF284379C504}">
      <dgm:prSet phldrT="[Text]" custT="1"/>
      <dgm:spPr/>
      <dgm:t>
        <a:bodyPr/>
        <a:lstStyle/>
        <a:p>
          <a:r>
            <a:rPr lang="en-US" sz="1400" dirty="0"/>
            <a:t>15.000 &lt; DWT &lt; 50.000</a:t>
          </a:r>
          <a:endParaRPr lang="pt-BR" sz="1400" dirty="0"/>
        </a:p>
      </dgm:t>
    </dgm:pt>
    <dgm:pt modelId="{5B58B75A-2D28-4BDB-9BDF-B1C6FCBFDF5C}" type="parTrans" cxnId="{903B6F7A-85A7-47AF-83D4-9FFE761449CA}">
      <dgm:prSet/>
      <dgm:spPr/>
      <dgm:t>
        <a:bodyPr/>
        <a:lstStyle/>
        <a:p>
          <a:endParaRPr lang="pt-BR" sz="4000"/>
        </a:p>
      </dgm:t>
    </dgm:pt>
    <dgm:pt modelId="{D6778ACF-8998-46D7-B1E4-311E93C3A096}" type="sibTrans" cxnId="{903B6F7A-85A7-47AF-83D4-9FFE761449CA}">
      <dgm:prSet/>
      <dgm:spPr/>
      <dgm:t>
        <a:bodyPr/>
        <a:lstStyle/>
        <a:p>
          <a:endParaRPr lang="pt-BR" sz="4000"/>
        </a:p>
      </dgm:t>
    </dgm:pt>
    <dgm:pt modelId="{0D976B81-8248-4CA4-A6F0-BFC7AF849AF0}">
      <dgm:prSet phldrT="[Text]" custT="1"/>
      <dgm:spPr/>
      <dgm:t>
        <a:bodyPr/>
        <a:lstStyle/>
        <a:p>
          <a:r>
            <a:rPr lang="en-US" sz="1100" b="1" dirty="0" err="1">
              <a:solidFill>
                <a:schemeClr val="tx1"/>
              </a:solidFill>
            </a:rPr>
            <a:t>Panamax</a:t>
          </a:r>
          <a:endParaRPr lang="pt-BR" sz="1100" b="1" dirty="0">
            <a:solidFill>
              <a:schemeClr val="tx1"/>
            </a:solidFill>
          </a:endParaRPr>
        </a:p>
      </dgm:t>
    </dgm:pt>
    <dgm:pt modelId="{BD371EF2-C8BD-4580-AA4C-99FEF7CD522E}" type="parTrans" cxnId="{3A5A10B3-346A-4BE5-839B-A7AE265329F2}">
      <dgm:prSet/>
      <dgm:spPr/>
      <dgm:t>
        <a:bodyPr/>
        <a:lstStyle/>
        <a:p>
          <a:endParaRPr lang="pt-BR" sz="4000"/>
        </a:p>
      </dgm:t>
    </dgm:pt>
    <dgm:pt modelId="{F83745FC-B797-4523-BC3E-6FB90D9B2206}" type="sibTrans" cxnId="{3A5A10B3-346A-4BE5-839B-A7AE265329F2}">
      <dgm:prSet/>
      <dgm:spPr/>
      <dgm:t>
        <a:bodyPr/>
        <a:lstStyle/>
        <a:p>
          <a:endParaRPr lang="pt-BR" sz="4000"/>
        </a:p>
      </dgm:t>
    </dgm:pt>
    <dgm:pt modelId="{3D16D3EC-C6B9-4E00-B604-5C8F98EEAC0C}">
      <dgm:prSet phldrT="[Text]" custT="1"/>
      <dgm:spPr/>
      <dgm:t>
        <a:bodyPr/>
        <a:lstStyle/>
        <a:p>
          <a:r>
            <a:rPr lang="en-US" sz="1400" dirty="0"/>
            <a:t>50.000 &lt; DWT &lt; 80.000</a:t>
          </a:r>
          <a:endParaRPr lang="pt-BR" sz="1400" dirty="0"/>
        </a:p>
      </dgm:t>
    </dgm:pt>
    <dgm:pt modelId="{1FCA6CC3-FD3C-4102-A748-9F5579F91D0D}" type="parTrans" cxnId="{3A1E3C61-6DDD-4112-9FEF-7ADABF5DDF6D}">
      <dgm:prSet/>
      <dgm:spPr/>
      <dgm:t>
        <a:bodyPr/>
        <a:lstStyle/>
        <a:p>
          <a:endParaRPr lang="pt-BR" sz="4000"/>
        </a:p>
      </dgm:t>
    </dgm:pt>
    <dgm:pt modelId="{E7EA5FA2-1E10-41D7-9B9F-CB15316F3971}" type="sibTrans" cxnId="{3A1E3C61-6DDD-4112-9FEF-7ADABF5DDF6D}">
      <dgm:prSet/>
      <dgm:spPr/>
      <dgm:t>
        <a:bodyPr/>
        <a:lstStyle/>
        <a:p>
          <a:endParaRPr lang="pt-BR" sz="4000"/>
        </a:p>
      </dgm:t>
    </dgm:pt>
    <dgm:pt modelId="{60F1FE0A-9FD7-468F-8976-9E4E08D74045}">
      <dgm:prSet phldrT="[Text]" custT="1"/>
      <dgm:spPr/>
      <dgm:t>
        <a:bodyPr/>
        <a:lstStyle/>
        <a:p>
          <a:r>
            <a:rPr lang="en-US" sz="1100" b="1" dirty="0" err="1">
              <a:solidFill>
                <a:schemeClr val="tx1"/>
              </a:solidFill>
            </a:rPr>
            <a:t>Aframax</a:t>
          </a:r>
          <a:endParaRPr lang="pt-BR" sz="1100" b="1" dirty="0">
            <a:solidFill>
              <a:schemeClr val="tx1"/>
            </a:solidFill>
          </a:endParaRPr>
        </a:p>
      </dgm:t>
    </dgm:pt>
    <dgm:pt modelId="{73584352-ED1D-46D2-9D0A-FBB1C8E695AA}" type="parTrans" cxnId="{B630BEBE-A013-4B99-9753-A5158F5E052B}">
      <dgm:prSet/>
      <dgm:spPr/>
      <dgm:t>
        <a:bodyPr/>
        <a:lstStyle/>
        <a:p>
          <a:endParaRPr lang="pt-BR" sz="4000"/>
        </a:p>
      </dgm:t>
    </dgm:pt>
    <dgm:pt modelId="{04F71976-E37F-4F37-A2BF-8C7957FF1BA9}" type="sibTrans" cxnId="{B630BEBE-A013-4B99-9753-A5158F5E052B}">
      <dgm:prSet/>
      <dgm:spPr/>
      <dgm:t>
        <a:bodyPr/>
        <a:lstStyle/>
        <a:p>
          <a:endParaRPr lang="pt-BR" sz="4000"/>
        </a:p>
      </dgm:t>
    </dgm:pt>
    <dgm:pt modelId="{6235AC2E-3A5D-457E-96D8-B33BB189C391}">
      <dgm:prSet phldrT="[Text]" custT="1"/>
      <dgm:spPr/>
      <dgm:t>
        <a:bodyPr/>
        <a:lstStyle/>
        <a:p>
          <a:r>
            <a:rPr lang="en-US" sz="1400" dirty="0"/>
            <a:t>80.000 &lt; DWT &lt; 120.000</a:t>
          </a:r>
          <a:endParaRPr lang="pt-BR" sz="1400" dirty="0"/>
        </a:p>
      </dgm:t>
    </dgm:pt>
    <dgm:pt modelId="{6B734B5E-9ED8-4195-A41F-85B487ADE168}" type="parTrans" cxnId="{C27A2F68-DFD8-4556-80B8-67FC1DAC9CAB}">
      <dgm:prSet/>
      <dgm:spPr/>
      <dgm:t>
        <a:bodyPr/>
        <a:lstStyle/>
        <a:p>
          <a:endParaRPr lang="pt-BR" sz="4000"/>
        </a:p>
      </dgm:t>
    </dgm:pt>
    <dgm:pt modelId="{A7A1FE46-2376-4B0D-A0F0-EDF2957A45CB}" type="sibTrans" cxnId="{C27A2F68-DFD8-4556-80B8-67FC1DAC9CAB}">
      <dgm:prSet/>
      <dgm:spPr/>
      <dgm:t>
        <a:bodyPr/>
        <a:lstStyle/>
        <a:p>
          <a:endParaRPr lang="pt-BR" sz="4000"/>
        </a:p>
      </dgm:t>
    </dgm:pt>
    <dgm:pt modelId="{F0A6BD48-34B1-4744-9372-553CFC36D659}">
      <dgm:prSet phldrT="[Text]" custT="1"/>
      <dgm:spPr/>
      <dgm:t>
        <a:bodyPr/>
        <a:lstStyle/>
        <a:p>
          <a:r>
            <a:rPr lang="en-US" sz="1100" b="1" dirty="0" err="1">
              <a:solidFill>
                <a:schemeClr val="tx1"/>
              </a:solidFill>
            </a:rPr>
            <a:t>Suezmax</a:t>
          </a:r>
          <a:endParaRPr lang="pt-BR" sz="1100" b="1" dirty="0">
            <a:solidFill>
              <a:schemeClr val="tx1"/>
            </a:solidFill>
          </a:endParaRPr>
        </a:p>
      </dgm:t>
    </dgm:pt>
    <dgm:pt modelId="{656ED0F2-2FE4-4A59-90CE-3F8C17B11FFB}" type="parTrans" cxnId="{F275DBB1-1DC0-4C97-8BA3-ECC353202D48}">
      <dgm:prSet/>
      <dgm:spPr/>
      <dgm:t>
        <a:bodyPr/>
        <a:lstStyle/>
        <a:p>
          <a:endParaRPr lang="pt-BR" sz="4000"/>
        </a:p>
      </dgm:t>
    </dgm:pt>
    <dgm:pt modelId="{33E5992E-40FC-477A-918D-DFB0748DB889}" type="sibTrans" cxnId="{F275DBB1-1DC0-4C97-8BA3-ECC353202D48}">
      <dgm:prSet/>
      <dgm:spPr/>
      <dgm:t>
        <a:bodyPr/>
        <a:lstStyle/>
        <a:p>
          <a:endParaRPr lang="pt-BR" sz="4000"/>
        </a:p>
      </dgm:t>
    </dgm:pt>
    <dgm:pt modelId="{CB8B327D-F1EA-4995-8F40-68A97892AB4B}">
      <dgm:prSet phldrT="[Text]" custT="1"/>
      <dgm:spPr/>
      <dgm:t>
        <a:bodyPr/>
        <a:lstStyle/>
        <a:p>
          <a:r>
            <a:rPr lang="en-US" sz="1100" b="1" dirty="0">
              <a:solidFill>
                <a:schemeClr val="tx1"/>
              </a:solidFill>
            </a:rPr>
            <a:t>VLCC</a:t>
          </a:r>
          <a:endParaRPr lang="pt-BR" sz="1100" b="1" dirty="0">
            <a:solidFill>
              <a:schemeClr val="tx1"/>
            </a:solidFill>
          </a:endParaRPr>
        </a:p>
      </dgm:t>
    </dgm:pt>
    <dgm:pt modelId="{9716B553-5E6C-455E-9F05-620DE5952A19}" type="parTrans" cxnId="{2C89F5FA-D709-4DB0-96FF-34A183A71EE6}">
      <dgm:prSet/>
      <dgm:spPr/>
      <dgm:t>
        <a:bodyPr/>
        <a:lstStyle/>
        <a:p>
          <a:endParaRPr lang="pt-BR" sz="4000"/>
        </a:p>
      </dgm:t>
    </dgm:pt>
    <dgm:pt modelId="{9AFE66E3-CE54-44C4-8FD3-693C0B872247}" type="sibTrans" cxnId="{2C89F5FA-D709-4DB0-96FF-34A183A71EE6}">
      <dgm:prSet/>
      <dgm:spPr/>
      <dgm:t>
        <a:bodyPr/>
        <a:lstStyle/>
        <a:p>
          <a:endParaRPr lang="pt-BR" sz="4000"/>
        </a:p>
      </dgm:t>
    </dgm:pt>
    <dgm:pt modelId="{281EBE2A-B874-4FA8-AA7E-00E90E84D73C}">
      <dgm:prSet custT="1"/>
      <dgm:spPr/>
      <dgm:t>
        <a:bodyPr/>
        <a:lstStyle/>
        <a:p>
          <a:r>
            <a:rPr lang="en-US" sz="1400" dirty="0"/>
            <a:t>120.000 &lt; DWT &lt; 200.000</a:t>
          </a:r>
          <a:endParaRPr lang="pt-BR" sz="1400" dirty="0"/>
        </a:p>
      </dgm:t>
    </dgm:pt>
    <dgm:pt modelId="{4390724B-5C3A-4A71-BA77-3F7C1949E9E5}" type="parTrans" cxnId="{16FD3E50-E7B3-49EC-B096-3296D2D1747E}">
      <dgm:prSet/>
      <dgm:spPr/>
      <dgm:t>
        <a:bodyPr/>
        <a:lstStyle/>
        <a:p>
          <a:endParaRPr lang="pt-BR" sz="4000"/>
        </a:p>
      </dgm:t>
    </dgm:pt>
    <dgm:pt modelId="{9CD44BF4-68B9-49E9-A1BE-774A95389204}" type="sibTrans" cxnId="{16FD3E50-E7B3-49EC-B096-3296D2D1747E}">
      <dgm:prSet/>
      <dgm:spPr/>
      <dgm:t>
        <a:bodyPr/>
        <a:lstStyle/>
        <a:p>
          <a:endParaRPr lang="pt-BR" sz="4000"/>
        </a:p>
      </dgm:t>
    </dgm:pt>
    <dgm:pt modelId="{03CD0BEF-138F-401D-B7B6-0EFFD9683F18}">
      <dgm:prSet custT="1"/>
      <dgm:spPr/>
      <dgm:t>
        <a:bodyPr/>
        <a:lstStyle/>
        <a:p>
          <a:r>
            <a:rPr lang="en-US" sz="1400" dirty="0"/>
            <a:t>200 &lt; DWT &lt; 300k</a:t>
          </a:r>
          <a:endParaRPr lang="pt-BR" sz="1400" dirty="0"/>
        </a:p>
      </dgm:t>
    </dgm:pt>
    <dgm:pt modelId="{12391345-BA5F-4B87-92CB-BE8F4190F57C}" type="parTrans" cxnId="{BEE2C733-9C17-4950-98F1-0F7525DB628A}">
      <dgm:prSet/>
      <dgm:spPr/>
      <dgm:t>
        <a:bodyPr/>
        <a:lstStyle/>
        <a:p>
          <a:endParaRPr lang="pt-BR" sz="4000"/>
        </a:p>
      </dgm:t>
    </dgm:pt>
    <dgm:pt modelId="{EBB38833-95A1-4A1C-8F17-67E5E981FE54}" type="sibTrans" cxnId="{BEE2C733-9C17-4950-98F1-0F7525DB628A}">
      <dgm:prSet/>
      <dgm:spPr/>
      <dgm:t>
        <a:bodyPr/>
        <a:lstStyle/>
        <a:p>
          <a:endParaRPr lang="pt-BR" sz="4000"/>
        </a:p>
      </dgm:t>
    </dgm:pt>
    <dgm:pt modelId="{4140C15F-76B8-467B-96C8-3A8C24D9D6B3}">
      <dgm:prSet phldrT="[Text]" custT="1"/>
      <dgm:spPr/>
      <dgm:t>
        <a:bodyPr/>
        <a:lstStyle/>
        <a:p>
          <a:r>
            <a:rPr lang="en-US" sz="1100" b="1" dirty="0">
              <a:solidFill>
                <a:schemeClr val="tx1"/>
              </a:solidFill>
            </a:rPr>
            <a:t>ULCC</a:t>
          </a:r>
          <a:endParaRPr lang="pt-BR" sz="1100" b="1" dirty="0">
            <a:solidFill>
              <a:schemeClr val="tx1"/>
            </a:solidFill>
          </a:endParaRPr>
        </a:p>
      </dgm:t>
    </dgm:pt>
    <dgm:pt modelId="{9A36ECB4-18C6-47BC-8E4A-982C3F74026D}" type="parTrans" cxnId="{E79BFB9C-A51F-4725-8491-D9D70E7E527B}">
      <dgm:prSet/>
      <dgm:spPr/>
      <dgm:t>
        <a:bodyPr/>
        <a:lstStyle/>
        <a:p>
          <a:endParaRPr lang="pt-BR" sz="4000"/>
        </a:p>
      </dgm:t>
    </dgm:pt>
    <dgm:pt modelId="{5FC28209-A3C5-4A79-890E-7C24D7307991}" type="sibTrans" cxnId="{E79BFB9C-A51F-4725-8491-D9D70E7E527B}">
      <dgm:prSet/>
      <dgm:spPr/>
      <dgm:t>
        <a:bodyPr/>
        <a:lstStyle/>
        <a:p>
          <a:endParaRPr lang="pt-BR" sz="4000"/>
        </a:p>
      </dgm:t>
    </dgm:pt>
    <dgm:pt modelId="{28D289A8-6BAE-487E-84F3-BD5B0A22CEF4}">
      <dgm:prSet custT="1"/>
      <dgm:spPr/>
      <dgm:t>
        <a:bodyPr/>
        <a:lstStyle/>
        <a:p>
          <a:r>
            <a:rPr lang="en-US" sz="1400" dirty="0"/>
            <a:t>DWT &gt; 300.000</a:t>
          </a:r>
          <a:endParaRPr lang="pt-BR" sz="1400" dirty="0"/>
        </a:p>
      </dgm:t>
    </dgm:pt>
    <dgm:pt modelId="{17F10E85-3D02-4E63-9BC4-6A0854A0706A}" type="parTrans" cxnId="{439C0985-53B4-4A07-9D4A-B5D0FC8CD007}">
      <dgm:prSet/>
      <dgm:spPr/>
      <dgm:t>
        <a:bodyPr/>
        <a:lstStyle/>
        <a:p>
          <a:endParaRPr lang="pt-BR" sz="4000"/>
        </a:p>
      </dgm:t>
    </dgm:pt>
    <dgm:pt modelId="{6F07688F-A562-4626-B816-10BB5DA99CCF}" type="sibTrans" cxnId="{439C0985-53B4-4A07-9D4A-B5D0FC8CD007}">
      <dgm:prSet/>
      <dgm:spPr/>
      <dgm:t>
        <a:bodyPr/>
        <a:lstStyle/>
        <a:p>
          <a:endParaRPr lang="pt-BR" sz="4000"/>
        </a:p>
      </dgm:t>
    </dgm:pt>
    <dgm:pt modelId="{EBC7D97B-DE74-45DC-B6EA-B01990F71C99}">
      <dgm:prSet phldrT="[Text]" custT="1"/>
      <dgm:spPr/>
      <dgm:t>
        <a:bodyPr/>
        <a:lstStyle/>
        <a:p>
          <a:r>
            <a:rPr lang="en-US" sz="1400" dirty="0"/>
            <a:t>L = 250m  B= 30m H=12m</a:t>
          </a:r>
          <a:endParaRPr lang="pt-BR" sz="1400" dirty="0"/>
        </a:p>
      </dgm:t>
    </dgm:pt>
    <dgm:pt modelId="{BCA2E7A1-4CE9-47C4-9327-A7E953A29B8E}" type="parTrans" cxnId="{E32D4E4C-17BF-4FE2-AD21-901AC6100736}">
      <dgm:prSet/>
      <dgm:spPr/>
      <dgm:t>
        <a:bodyPr/>
        <a:lstStyle/>
        <a:p>
          <a:endParaRPr lang="pt-BR" sz="4000"/>
        </a:p>
      </dgm:t>
    </dgm:pt>
    <dgm:pt modelId="{C2E395F4-8A33-4258-A667-73C4A7EDFDAC}" type="sibTrans" cxnId="{E32D4E4C-17BF-4FE2-AD21-901AC6100736}">
      <dgm:prSet/>
      <dgm:spPr/>
      <dgm:t>
        <a:bodyPr/>
        <a:lstStyle/>
        <a:p>
          <a:endParaRPr lang="pt-BR" sz="4000"/>
        </a:p>
      </dgm:t>
    </dgm:pt>
    <dgm:pt modelId="{315EE3D9-4817-44D4-B4A5-3EC3AEB3D1FD}">
      <dgm:prSet phldrT="[Text]" custT="1"/>
      <dgm:spPr/>
      <dgm:t>
        <a:bodyPr/>
        <a:lstStyle/>
        <a:p>
          <a:r>
            <a:rPr lang="en-US" sz="1400" dirty="0"/>
            <a:t>L=170m B=20m H=9m</a:t>
          </a:r>
          <a:endParaRPr lang="pt-BR" sz="1400" dirty="0"/>
        </a:p>
      </dgm:t>
    </dgm:pt>
    <dgm:pt modelId="{585AA404-616A-45FB-9BA7-C8A55BA6E6AB}" type="parTrans" cxnId="{EE2CA1AE-E9B7-4E31-ADEF-8CD1FE500753}">
      <dgm:prSet/>
      <dgm:spPr/>
      <dgm:t>
        <a:bodyPr/>
        <a:lstStyle/>
        <a:p>
          <a:endParaRPr lang="pt-BR" sz="4000"/>
        </a:p>
      </dgm:t>
    </dgm:pt>
    <dgm:pt modelId="{0C01D89D-9062-46E3-91E6-67A6C1E6072B}" type="sibTrans" cxnId="{EE2CA1AE-E9B7-4E31-ADEF-8CD1FE500753}">
      <dgm:prSet/>
      <dgm:spPr/>
      <dgm:t>
        <a:bodyPr/>
        <a:lstStyle/>
        <a:p>
          <a:endParaRPr lang="pt-BR" sz="4000"/>
        </a:p>
      </dgm:t>
    </dgm:pt>
    <dgm:pt modelId="{6C93D8A5-DCA2-47EB-924D-192F7C4C277B}">
      <dgm:prSet phldrT="[Text]" custT="1"/>
      <dgm:spPr/>
      <dgm:t>
        <a:bodyPr/>
        <a:lstStyle/>
        <a:p>
          <a:r>
            <a:rPr lang="en-US" sz="1400" dirty="0"/>
            <a:t>L=230m B=40m H=14m</a:t>
          </a:r>
          <a:endParaRPr lang="pt-BR" sz="1400" dirty="0"/>
        </a:p>
      </dgm:t>
    </dgm:pt>
    <dgm:pt modelId="{2EB921F8-5DBB-4647-B31F-87EE3ECC2D18}" type="parTrans" cxnId="{0C6FF332-3408-4CCA-BA51-DC2D1FDB2F30}">
      <dgm:prSet/>
      <dgm:spPr/>
      <dgm:t>
        <a:bodyPr/>
        <a:lstStyle/>
        <a:p>
          <a:endParaRPr lang="pt-BR" sz="4000"/>
        </a:p>
      </dgm:t>
    </dgm:pt>
    <dgm:pt modelId="{C8D0EBBF-D2B3-4080-AFD8-D55E51D21D0A}" type="sibTrans" cxnId="{0C6FF332-3408-4CCA-BA51-DC2D1FDB2F30}">
      <dgm:prSet/>
      <dgm:spPr/>
      <dgm:t>
        <a:bodyPr/>
        <a:lstStyle/>
        <a:p>
          <a:endParaRPr lang="pt-BR" sz="4000"/>
        </a:p>
      </dgm:t>
    </dgm:pt>
    <dgm:pt modelId="{07A89E5B-300E-4548-BCFE-D64E0692736A}">
      <dgm:prSet custT="1"/>
      <dgm:spPr/>
      <dgm:t>
        <a:bodyPr/>
        <a:lstStyle/>
        <a:p>
          <a:r>
            <a:rPr lang="en-US" sz="1400" dirty="0"/>
            <a:t>L=270m B=43m H=18m</a:t>
          </a:r>
          <a:endParaRPr lang="pt-BR" sz="1400" dirty="0"/>
        </a:p>
      </dgm:t>
    </dgm:pt>
    <dgm:pt modelId="{D8385711-82C0-4EE6-97FC-D0B27CAAE503}" type="parTrans" cxnId="{1A5D9D4F-FAD5-4A3D-9656-66B612739CCB}">
      <dgm:prSet/>
      <dgm:spPr/>
      <dgm:t>
        <a:bodyPr/>
        <a:lstStyle/>
        <a:p>
          <a:endParaRPr lang="pt-BR" sz="4000"/>
        </a:p>
      </dgm:t>
    </dgm:pt>
    <dgm:pt modelId="{765F794A-FCB7-4734-A8D9-2A867B7227DE}" type="sibTrans" cxnId="{1A5D9D4F-FAD5-4A3D-9656-66B612739CCB}">
      <dgm:prSet/>
      <dgm:spPr/>
      <dgm:t>
        <a:bodyPr/>
        <a:lstStyle/>
        <a:p>
          <a:endParaRPr lang="pt-BR" sz="4000"/>
        </a:p>
      </dgm:t>
    </dgm:pt>
    <dgm:pt modelId="{0C7F0868-A499-4324-9EFE-197A18E2C6D8}">
      <dgm:prSet custT="1"/>
      <dgm:spPr/>
      <dgm:t>
        <a:bodyPr/>
        <a:lstStyle/>
        <a:p>
          <a:r>
            <a:rPr lang="en-US" sz="1400" dirty="0"/>
            <a:t>L&gt;400m B=60m H=23m</a:t>
          </a:r>
          <a:endParaRPr lang="pt-BR" sz="1400" dirty="0"/>
        </a:p>
      </dgm:t>
    </dgm:pt>
    <dgm:pt modelId="{5EF95380-79A3-4497-9DA8-F90393882075}" type="parTrans" cxnId="{294F9301-AA93-4BE0-8272-367868A6764B}">
      <dgm:prSet/>
      <dgm:spPr/>
      <dgm:t>
        <a:bodyPr/>
        <a:lstStyle/>
        <a:p>
          <a:endParaRPr lang="pt-BR" sz="4000"/>
        </a:p>
      </dgm:t>
    </dgm:pt>
    <dgm:pt modelId="{7B1900EA-6A6E-425D-908B-E27FB39BBB80}" type="sibTrans" cxnId="{294F9301-AA93-4BE0-8272-367868A6764B}">
      <dgm:prSet/>
      <dgm:spPr/>
      <dgm:t>
        <a:bodyPr/>
        <a:lstStyle/>
        <a:p>
          <a:endParaRPr lang="pt-BR" sz="4000"/>
        </a:p>
      </dgm:t>
    </dgm:pt>
    <dgm:pt modelId="{819932F4-06B8-43FE-9858-2CE51A8EBF40}">
      <dgm:prSet phldrT="[Text]" custT="1"/>
      <dgm:spPr/>
      <dgm:t>
        <a:bodyPr/>
        <a:lstStyle/>
        <a:p>
          <a:r>
            <a:rPr lang="en-US" sz="1050" b="1" dirty="0" err="1">
              <a:solidFill>
                <a:schemeClr val="tx1"/>
              </a:solidFill>
            </a:rPr>
            <a:t>Malaccamax</a:t>
          </a:r>
          <a:endParaRPr lang="pt-BR" sz="1050" b="1" dirty="0">
            <a:solidFill>
              <a:schemeClr val="tx1"/>
            </a:solidFill>
          </a:endParaRPr>
        </a:p>
      </dgm:t>
    </dgm:pt>
    <dgm:pt modelId="{D127D09D-E7A5-4DC8-BE7A-CB5EA33B1AC1}" type="parTrans" cxnId="{D6359547-CC6C-48A2-B2D5-58BF27746DB1}">
      <dgm:prSet/>
      <dgm:spPr/>
      <dgm:t>
        <a:bodyPr/>
        <a:lstStyle/>
        <a:p>
          <a:endParaRPr lang="pt-BR" sz="4000"/>
        </a:p>
      </dgm:t>
    </dgm:pt>
    <dgm:pt modelId="{2B39F783-23D0-4606-ACD7-7309D2BE1EF0}" type="sibTrans" cxnId="{D6359547-CC6C-48A2-B2D5-58BF27746DB1}">
      <dgm:prSet/>
      <dgm:spPr/>
      <dgm:t>
        <a:bodyPr/>
        <a:lstStyle/>
        <a:p>
          <a:endParaRPr lang="pt-BR" sz="4000"/>
        </a:p>
      </dgm:t>
    </dgm:pt>
    <dgm:pt modelId="{38254A14-3BBF-4079-8E9B-5029BCC74F9C}">
      <dgm:prSet custT="1"/>
      <dgm:spPr/>
      <dgm:t>
        <a:bodyPr/>
        <a:lstStyle/>
        <a:p>
          <a:r>
            <a:rPr lang="en-US" sz="1400" dirty="0"/>
            <a:t>DWT &gt; 380.000</a:t>
          </a:r>
          <a:endParaRPr lang="pt-BR" sz="1400" dirty="0"/>
        </a:p>
      </dgm:t>
    </dgm:pt>
    <dgm:pt modelId="{0B95340A-87E3-4FF5-A1CF-7E1702A5DB3A}" type="parTrans" cxnId="{5FED22CB-2242-4701-BF50-6E0FA8FCA457}">
      <dgm:prSet/>
      <dgm:spPr/>
      <dgm:t>
        <a:bodyPr/>
        <a:lstStyle/>
        <a:p>
          <a:endParaRPr lang="pt-BR" sz="4000"/>
        </a:p>
      </dgm:t>
    </dgm:pt>
    <dgm:pt modelId="{388C9D43-31A5-4835-92C1-BCB13B1B4B47}" type="sibTrans" cxnId="{5FED22CB-2242-4701-BF50-6E0FA8FCA457}">
      <dgm:prSet/>
      <dgm:spPr/>
      <dgm:t>
        <a:bodyPr/>
        <a:lstStyle/>
        <a:p>
          <a:endParaRPr lang="pt-BR" sz="4000"/>
        </a:p>
      </dgm:t>
    </dgm:pt>
    <dgm:pt modelId="{D9B14648-B8AA-4712-BFAC-DFB06EE39240}">
      <dgm:prSet custT="1"/>
      <dgm:spPr/>
      <dgm:t>
        <a:bodyPr/>
        <a:lstStyle/>
        <a:p>
          <a:r>
            <a:rPr lang="en-US" sz="1400" dirty="0"/>
            <a:t>L = 470m B=60m H=20m</a:t>
          </a:r>
          <a:endParaRPr lang="pt-BR" sz="1400" dirty="0"/>
        </a:p>
      </dgm:t>
    </dgm:pt>
    <dgm:pt modelId="{CEB36003-3F6D-4776-BA6B-D6BC4C15F0F3}" type="parTrans" cxnId="{C8170B63-2F4E-438B-BE5A-9D5D467970BB}">
      <dgm:prSet/>
      <dgm:spPr/>
      <dgm:t>
        <a:bodyPr/>
        <a:lstStyle/>
        <a:p>
          <a:endParaRPr lang="pt-BR" sz="4000"/>
        </a:p>
      </dgm:t>
    </dgm:pt>
    <dgm:pt modelId="{76A134BA-1E73-488F-A10E-12429959AE18}" type="sibTrans" cxnId="{C8170B63-2F4E-438B-BE5A-9D5D467970BB}">
      <dgm:prSet/>
      <dgm:spPr/>
      <dgm:t>
        <a:bodyPr/>
        <a:lstStyle/>
        <a:p>
          <a:endParaRPr lang="pt-BR" sz="4000"/>
        </a:p>
      </dgm:t>
    </dgm:pt>
    <dgm:pt modelId="{A1603A20-13FB-4A07-981F-60735D24ABED}">
      <dgm:prSet phldrT="[Text]" custT="1"/>
      <dgm:spPr/>
      <dgm:t>
        <a:bodyPr/>
        <a:lstStyle/>
        <a:p>
          <a:r>
            <a:rPr lang="pt-BR" sz="1100" b="1" dirty="0" err="1">
              <a:solidFill>
                <a:schemeClr val="tx1"/>
              </a:solidFill>
            </a:rPr>
            <a:t>Handysize</a:t>
          </a:r>
          <a:endParaRPr lang="pt-BR" sz="1100" b="1" dirty="0">
            <a:solidFill>
              <a:schemeClr val="tx1"/>
            </a:solidFill>
          </a:endParaRPr>
        </a:p>
      </dgm:t>
    </dgm:pt>
    <dgm:pt modelId="{B0685D8C-498B-4258-B819-2495C07D978B}" type="parTrans" cxnId="{D03E1823-39E2-4F1F-B684-C6288456D643}">
      <dgm:prSet/>
      <dgm:spPr/>
      <dgm:t>
        <a:bodyPr/>
        <a:lstStyle/>
        <a:p>
          <a:endParaRPr lang="pt-BR" sz="3600"/>
        </a:p>
      </dgm:t>
    </dgm:pt>
    <dgm:pt modelId="{B46D8B48-4CC1-4A8A-8A36-EAFE06D1A85D}" type="sibTrans" cxnId="{D03E1823-39E2-4F1F-B684-C6288456D643}">
      <dgm:prSet/>
      <dgm:spPr/>
      <dgm:t>
        <a:bodyPr/>
        <a:lstStyle/>
        <a:p>
          <a:endParaRPr lang="pt-BR" sz="3600"/>
        </a:p>
      </dgm:t>
    </dgm:pt>
    <dgm:pt modelId="{2D866F42-9E63-46CC-8C83-490AD211AA45}">
      <dgm:prSet phldrT="[Text]" custT="1"/>
      <dgm:spPr/>
      <dgm:t>
        <a:bodyPr/>
        <a:lstStyle/>
        <a:p>
          <a:r>
            <a:rPr lang="pt-BR" sz="1400" dirty="0"/>
            <a:t>L=150m B=23 H=8</a:t>
          </a:r>
        </a:p>
      </dgm:t>
    </dgm:pt>
    <dgm:pt modelId="{49040C4D-11B2-4DED-BDB0-ADA1EDE1973B}" type="parTrans" cxnId="{3739A6C4-B893-465C-B04E-6AE1C35098E3}">
      <dgm:prSet/>
      <dgm:spPr/>
      <dgm:t>
        <a:bodyPr/>
        <a:lstStyle/>
        <a:p>
          <a:endParaRPr lang="pt-BR" sz="3600"/>
        </a:p>
      </dgm:t>
    </dgm:pt>
    <dgm:pt modelId="{A65CB696-5F61-43B5-8F0E-66A2AD994F18}" type="sibTrans" cxnId="{3739A6C4-B893-465C-B04E-6AE1C35098E3}">
      <dgm:prSet/>
      <dgm:spPr/>
      <dgm:t>
        <a:bodyPr/>
        <a:lstStyle/>
        <a:p>
          <a:endParaRPr lang="pt-BR" sz="3600"/>
        </a:p>
      </dgm:t>
    </dgm:pt>
    <dgm:pt modelId="{6F793227-981D-4A88-8F22-5DF7C35CB31A}">
      <dgm:prSet phldrT="[Text]" custT="1"/>
      <dgm:spPr/>
      <dgm:t>
        <a:bodyPr/>
        <a:lstStyle/>
        <a:p>
          <a:r>
            <a:rPr lang="pt-BR" sz="1400" dirty="0"/>
            <a:t>10.000&lt;DWT&lt;30.000</a:t>
          </a:r>
        </a:p>
      </dgm:t>
    </dgm:pt>
    <dgm:pt modelId="{90A534D2-6707-4197-8368-73B4D65167AE}" type="parTrans" cxnId="{C0B254FA-93FB-4D9A-AEDC-ABD6E08769F0}">
      <dgm:prSet/>
      <dgm:spPr/>
      <dgm:t>
        <a:bodyPr/>
        <a:lstStyle/>
        <a:p>
          <a:endParaRPr lang="pt-BR" sz="3600"/>
        </a:p>
      </dgm:t>
    </dgm:pt>
    <dgm:pt modelId="{AC74BA42-92E2-415B-8464-B9BCB7643AB0}" type="sibTrans" cxnId="{C0B254FA-93FB-4D9A-AEDC-ABD6E08769F0}">
      <dgm:prSet/>
      <dgm:spPr/>
      <dgm:t>
        <a:bodyPr/>
        <a:lstStyle/>
        <a:p>
          <a:endParaRPr lang="pt-BR" sz="3600"/>
        </a:p>
      </dgm:t>
    </dgm:pt>
    <dgm:pt modelId="{92E4ECF6-C1B3-4B8C-8C6E-F8832EAB1651}">
      <dgm:prSet custT="1"/>
      <dgm:spPr/>
      <dgm:t>
        <a:bodyPr/>
        <a:lstStyle/>
        <a:p>
          <a:r>
            <a:rPr lang="en-US" sz="1400" dirty="0"/>
            <a:t>L=330m B=55m H=20m</a:t>
          </a:r>
          <a:endParaRPr lang="pt-BR" sz="1400" dirty="0"/>
        </a:p>
      </dgm:t>
    </dgm:pt>
    <dgm:pt modelId="{BFD82EE0-10C4-4CE4-A45F-C7A8DC60B818}" type="sibTrans" cxnId="{E3FCE2EE-E82D-4359-B21E-7A9A1EC5A112}">
      <dgm:prSet/>
      <dgm:spPr/>
      <dgm:t>
        <a:bodyPr/>
        <a:lstStyle/>
        <a:p>
          <a:endParaRPr lang="pt-BR" sz="4000"/>
        </a:p>
      </dgm:t>
    </dgm:pt>
    <dgm:pt modelId="{74158040-47D2-4B5A-9A58-294061A919DC}" type="parTrans" cxnId="{E3FCE2EE-E82D-4359-B21E-7A9A1EC5A112}">
      <dgm:prSet/>
      <dgm:spPr/>
      <dgm:t>
        <a:bodyPr/>
        <a:lstStyle/>
        <a:p>
          <a:endParaRPr lang="pt-BR" sz="4000"/>
        </a:p>
      </dgm:t>
    </dgm:pt>
    <dgm:pt modelId="{ED020B50-8EE6-42C2-B6E9-5B073C988859}" type="pres">
      <dgm:prSet presAssocID="{995D7975-07EA-4EAD-8897-3687CCEF5AD9}" presName="linearFlow" presStyleCnt="0">
        <dgm:presLayoutVars>
          <dgm:dir/>
          <dgm:animLvl val="lvl"/>
          <dgm:resizeHandles val="exact"/>
        </dgm:presLayoutVars>
      </dgm:prSet>
      <dgm:spPr/>
    </dgm:pt>
    <dgm:pt modelId="{DA5D6A5E-6482-4220-9E84-6F05DEF856B6}" type="pres">
      <dgm:prSet presAssocID="{A1603A20-13FB-4A07-981F-60735D24ABED}" presName="composite" presStyleCnt="0"/>
      <dgm:spPr/>
    </dgm:pt>
    <dgm:pt modelId="{D98F0C91-C1FA-40DA-B6FB-D6B9EBB79BD8}" type="pres">
      <dgm:prSet presAssocID="{A1603A20-13FB-4A07-981F-60735D24ABED}" presName="parentText" presStyleLbl="alignNode1" presStyleIdx="0" presStyleCnt="8">
        <dgm:presLayoutVars>
          <dgm:chMax val="1"/>
          <dgm:bulletEnabled val="1"/>
        </dgm:presLayoutVars>
      </dgm:prSet>
      <dgm:spPr/>
    </dgm:pt>
    <dgm:pt modelId="{C43F05E6-5055-45EF-853D-FCE6795B4912}" type="pres">
      <dgm:prSet presAssocID="{A1603A20-13FB-4A07-981F-60735D24ABED}" presName="descendantText" presStyleLbl="alignAcc1" presStyleIdx="0" presStyleCnt="8">
        <dgm:presLayoutVars>
          <dgm:bulletEnabled val="1"/>
        </dgm:presLayoutVars>
      </dgm:prSet>
      <dgm:spPr/>
    </dgm:pt>
    <dgm:pt modelId="{36B44AAD-4583-40E6-8B29-C003F85CD43C}" type="pres">
      <dgm:prSet presAssocID="{B46D8B48-4CC1-4A8A-8A36-EAFE06D1A85D}" presName="sp" presStyleCnt="0"/>
      <dgm:spPr/>
    </dgm:pt>
    <dgm:pt modelId="{34960477-3280-4F97-9664-FC0B9E273FBC}" type="pres">
      <dgm:prSet presAssocID="{6EC1AD1E-0A0E-4EC1-B419-8EADC429E1E6}" presName="composite" presStyleCnt="0"/>
      <dgm:spPr/>
    </dgm:pt>
    <dgm:pt modelId="{DD0618BC-45E0-40FE-8288-2439133CE823}" type="pres">
      <dgm:prSet presAssocID="{6EC1AD1E-0A0E-4EC1-B419-8EADC429E1E6}" presName="parentText" presStyleLbl="alignNode1" presStyleIdx="1" presStyleCnt="8">
        <dgm:presLayoutVars>
          <dgm:chMax val="1"/>
          <dgm:bulletEnabled val="1"/>
        </dgm:presLayoutVars>
      </dgm:prSet>
      <dgm:spPr/>
    </dgm:pt>
    <dgm:pt modelId="{046FE627-26CF-44DD-A012-76519B0F5218}" type="pres">
      <dgm:prSet presAssocID="{6EC1AD1E-0A0E-4EC1-B419-8EADC429E1E6}" presName="descendantText" presStyleLbl="alignAcc1" presStyleIdx="1" presStyleCnt="8">
        <dgm:presLayoutVars>
          <dgm:bulletEnabled val="1"/>
        </dgm:presLayoutVars>
      </dgm:prSet>
      <dgm:spPr/>
    </dgm:pt>
    <dgm:pt modelId="{8CCFDEA5-5620-470D-9152-09612667C7B3}" type="pres">
      <dgm:prSet presAssocID="{F43AF0DA-3248-421A-A910-834B0AFFBE69}" presName="sp" presStyleCnt="0"/>
      <dgm:spPr/>
    </dgm:pt>
    <dgm:pt modelId="{0D133DB1-D492-4E34-A030-6D469C41D85F}" type="pres">
      <dgm:prSet presAssocID="{0D976B81-8248-4CA4-A6F0-BFC7AF849AF0}" presName="composite" presStyleCnt="0"/>
      <dgm:spPr/>
    </dgm:pt>
    <dgm:pt modelId="{2C36AEA5-FEB3-419F-BFE4-CFF112B33217}" type="pres">
      <dgm:prSet presAssocID="{0D976B81-8248-4CA4-A6F0-BFC7AF849AF0}" presName="parentText" presStyleLbl="alignNode1" presStyleIdx="2" presStyleCnt="8">
        <dgm:presLayoutVars>
          <dgm:chMax val="1"/>
          <dgm:bulletEnabled val="1"/>
        </dgm:presLayoutVars>
      </dgm:prSet>
      <dgm:spPr/>
    </dgm:pt>
    <dgm:pt modelId="{DC913C98-EA3D-44F9-97FD-34DB319CBB7E}" type="pres">
      <dgm:prSet presAssocID="{0D976B81-8248-4CA4-A6F0-BFC7AF849AF0}" presName="descendantText" presStyleLbl="alignAcc1" presStyleIdx="2" presStyleCnt="8">
        <dgm:presLayoutVars>
          <dgm:bulletEnabled val="1"/>
        </dgm:presLayoutVars>
      </dgm:prSet>
      <dgm:spPr/>
    </dgm:pt>
    <dgm:pt modelId="{8428597D-AFA7-4F16-8F8B-36870852A9D8}" type="pres">
      <dgm:prSet presAssocID="{F83745FC-B797-4523-BC3E-6FB90D9B2206}" presName="sp" presStyleCnt="0"/>
      <dgm:spPr/>
    </dgm:pt>
    <dgm:pt modelId="{3BCA1DEE-E64D-46F6-9045-AD7F601F80E0}" type="pres">
      <dgm:prSet presAssocID="{60F1FE0A-9FD7-468F-8976-9E4E08D74045}" presName="composite" presStyleCnt="0"/>
      <dgm:spPr/>
    </dgm:pt>
    <dgm:pt modelId="{63A3FCDA-E877-4F39-8951-4DF9ACF2E3C7}" type="pres">
      <dgm:prSet presAssocID="{60F1FE0A-9FD7-468F-8976-9E4E08D74045}" presName="parentText" presStyleLbl="alignNode1" presStyleIdx="3" presStyleCnt="8">
        <dgm:presLayoutVars>
          <dgm:chMax val="1"/>
          <dgm:bulletEnabled val="1"/>
        </dgm:presLayoutVars>
      </dgm:prSet>
      <dgm:spPr/>
    </dgm:pt>
    <dgm:pt modelId="{C597FC0B-DACA-4ED7-AE12-51E7E3E5EEB5}" type="pres">
      <dgm:prSet presAssocID="{60F1FE0A-9FD7-468F-8976-9E4E08D74045}" presName="descendantText" presStyleLbl="alignAcc1" presStyleIdx="3" presStyleCnt="8">
        <dgm:presLayoutVars>
          <dgm:bulletEnabled val="1"/>
        </dgm:presLayoutVars>
      </dgm:prSet>
      <dgm:spPr/>
    </dgm:pt>
    <dgm:pt modelId="{6797C541-55EB-4698-83E0-0873672C3978}" type="pres">
      <dgm:prSet presAssocID="{04F71976-E37F-4F37-A2BF-8C7957FF1BA9}" presName="sp" presStyleCnt="0"/>
      <dgm:spPr/>
    </dgm:pt>
    <dgm:pt modelId="{FDDCD10B-63FC-452C-8B42-53051D4C74F0}" type="pres">
      <dgm:prSet presAssocID="{F0A6BD48-34B1-4744-9372-553CFC36D659}" presName="composite" presStyleCnt="0"/>
      <dgm:spPr/>
    </dgm:pt>
    <dgm:pt modelId="{1749E96C-8F66-41E2-BF5C-6D962BE11BFE}" type="pres">
      <dgm:prSet presAssocID="{F0A6BD48-34B1-4744-9372-553CFC36D659}" presName="parentText" presStyleLbl="alignNode1" presStyleIdx="4" presStyleCnt="8">
        <dgm:presLayoutVars>
          <dgm:chMax val="1"/>
          <dgm:bulletEnabled val="1"/>
        </dgm:presLayoutVars>
      </dgm:prSet>
      <dgm:spPr/>
    </dgm:pt>
    <dgm:pt modelId="{EB08DBF3-99D7-44E6-B954-7E484BB47430}" type="pres">
      <dgm:prSet presAssocID="{F0A6BD48-34B1-4744-9372-553CFC36D659}" presName="descendantText" presStyleLbl="alignAcc1" presStyleIdx="4" presStyleCnt="8">
        <dgm:presLayoutVars>
          <dgm:bulletEnabled val="1"/>
        </dgm:presLayoutVars>
      </dgm:prSet>
      <dgm:spPr/>
    </dgm:pt>
    <dgm:pt modelId="{B269AFA9-FDC4-4EBA-908E-826E2BFD349B}" type="pres">
      <dgm:prSet presAssocID="{33E5992E-40FC-477A-918D-DFB0748DB889}" presName="sp" presStyleCnt="0"/>
      <dgm:spPr/>
    </dgm:pt>
    <dgm:pt modelId="{9506A91E-C1B3-4163-BDE6-0BC862C373BB}" type="pres">
      <dgm:prSet presAssocID="{CB8B327D-F1EA-4995-8F40-68A97892AB4B}" presName="composite" presStyleCnt="0"/>
      <dgm:spPr/>
    </dgm:pt>
    <dgm:pt modelId="{82EADE00-E9F9-4C53-B6BD-DE5825F94A3C}" type="pres">
      <dgm:prSet presAssocID="{CB8B327D-F1EA-4995-8F40-68A97892AB4B}" presName="parentText" presStyleLbl="alignNode1" presStyleIdx="5" presStyleCnt="8">
        <dgm:presLayoutVars>
          <dgm:chMax val="1"/>
          <dgm:bulletEnabled val="1"/>
        </dgm:presLayoutVars>
      </dgm:prSet>
      <dgm:spPr/>
    </dgm:pt>
    <dgm:pt modelId="{27536C7B-6701-4585-80F5-EFC695224A14}" type="pres">
      <dgm:prSet presAssocID="{CB8B327D-F1EA-4995-8F40-68A97892AB4B}" presName="descendantText" presStyleLbl="alignAcc1" presStyleIdx="5" presStyleCnt="8">
        <dgm:presLayoutVars>
          <dgm:bulletEnabled val="1"/>
        </dgm:presLayoutVars>
      </dgm:prSet>
      <dgm:spPr/>
    </dgm:pt>
    <dgm:pt modelId="{018984DB-2708-4FA4-9048-B2ED6E58AD4E}" type="pres">
      <dgm:prSet presAssocID="{9AFE66E3-CE54-44C4-8FD3-693C0B872247}" presName="sp" presStyleCnt="0"/>
      <dgm:spPr/>
    </dgm:pt>
    <dgm:pt modelId="{646F6C2B-360B-4851-9B4C-5B5C8E84D3C0}" type="pres">
      <dgm:prSet presAssocID="{4140C15F-76B8-467B-96C8-3A8C24D9D6B3}" presName="composite" presStyleCnt="0"/>
      <dgm:spPr/>
    </dgm:pt>
    <dgm:pt modelId="{1AA0E5DC-7C2A-44BD-A5BE-ED38AF4E5875}" type="pres">
      <dgm:prSet presAssocID="{4140C15F-76B8-467B-96C8-3A8C24D9D6B3}" presName="parentText" presStyleLbl="alignNode1" presStyleIdx="6" presStyleCnt="8">
        <dgm:presLayoutVars>
          <dgm:chMax val="1"/>
          <dgm:bulletEnabled val="1"/>
        </dgm:presLayoutVars>
      </dgm:prSet>
      <dgm:spPr/>
    </dgm:pt>
    <dgm:pt modelId="{4DA59A57-4CE4-4AF6-94B4-EFF3D2CF9F8E}" type="pres">
      <dgm:prSet presAssocID="{4140C15F-76B8-467B-96C8-3A8C24D9D6B3}" presName="descendantText" presStyleLbl="alignAcc1" presStyleIdx="6" presStyleCnt="8">
        <dgm:presLayoutVars>
          <dgm:bulletEnabled val="1"/>
        </dgm:presLayoutVars>
      </dgm:prSet>
      <dgm:spPr/>
    </dgm:pt>
    <dgm:pt modelId="{5BE08453-24C3-485F-A243-BEC524C77E4C}" type="pres">
      <dgm:prSet presAssocID="{5FC28209-A3C5-4A79-890E-7C24D7307991}" presName="sp" presStyleCnt="0"/>
      <dgm:spPr/>
    </dgm:pt>
    <dgm:pt modelId="{58C17AD0-6A18-4B1A-9478-30D07B5EE1F1}" type="pres">
      <dgm:prSet presAssocID="{819932F4-06B8-43FE-9858-2CE51A8EBF40}" presName="composite" presStyleCnt="0"/>
      <dgm:spPr/>
    </dgm:pt>
    <dgm:pt modelId="{4090F48A-E6DF-4735-973B-3D8F3B3B103B}" type="pres">
      <dgm:prSet presAssocID="{819932F4-06B8-43FE-9858-2CE51A8EBF40}" presName="parentText" presStyleLbl="alignNode1" presStyleIdx="7" presStyleCnt="8">
        <dgm:presLayoutVars>
          <dgm:chMax val="1"/>
          <dgm:bulletEnabled val="1"/>
        </dgm:presLayoutVars>
      </dgm:prSet>
      <dgm:spPr/>
    </dgm:pt>
    <dgm:pt modelId="{1771E54C-1C61-4A2D-90AF-9DE7B0BD9860}" type="pres">
      <dgm:prSet presAssocID="{819932F4-06B8-43FE-9858-2CE51A8EBF40}" presName="descendantText" presStyleLbl="alignAcc1" presStyleIdx="7" presStyleCnt="8">
        <dgm:presLayoutVars>
          <dgm:bulletEnabled val="1"/>
        </dgm:presLayoutVars>
      </dgm:prSet>
      <dgm:spPr/>
    </dgm:pt>
  </dgm:ptLst>
  <dgm:cxnLst>
    <dgm:cxn modelId="{294F9301-AA93-4BE0-8272-367868A6764B}" srcId="{4140C15F-76B8-467B-96C8-3A8C24D9D6B3}" destId="{0C7F0868-A499-4324-9EFE-197A18E2C6D8}" srcOrd="1" destOrd="0" parTransId="{5EF95380-79A3-4497-9DA8-F90393882075}" sibTransId="{7B1900EA-6A6E-425D-908B-E27FB39BBB80}"/>
    <dgm:cxn modelId="{B240D909-5578-4499-B3E4-602E8C53BE8F}" type="presOf" srcId="{6F793227-981D-4A88-8F22-5DF7C35CB31A}" destId="{C43F05E6-5055-45EF-853D-FCE6795B4912}" srcOrd="0" destOrd="0" presId="urn:microsoft.com/office/officeart/2005/8/layout/chevron2"/>
    <dgm:cxn modelId="{0FEC470F-9484-445A-B452-B1F57DB86D39}" type="presOf" srcId="{2D866F42-9E63-46CC-8C83-490AD211AA45}" destId="{C43F05E6-5055-45EF-853D-FCE6795B4912}" srcOrd="0" destOrd="1" presId="urn:microsoft.com/office/officeart/2005/8/layout/chevron2"/>
    <dgm:cxn modelId="{D8B1EE1B-B60D-4E2D-B15B-0AB356208611}" type="presOf" srcId="{0D976B81-8248-4CA4-A6F0-BFC7AF849AF0}" destId="{2C36AEA5-FEB3-419F-BFE4-CFF112B33217}" srcOrd="0" destOrd="0" presId="urn:microsoft.com/office/officeart/2005/8/layout/chevron2"/>
    <dgm:cxn modelId="{FA316F1F-4D3B-408C-B4E3-D2A75EE552C5}" type="presOf" srcId="{60F1FE0A-9FD7-468F-8976-9E4E08D74045}" destId="{63A3FCDA-E877-4F39-8951-4DF9ACF2E3C7}" srcOrd="0" destOrd="0" presId="urn:microsoft.com/office/officeart/2005/8/layout/chevron2"/>
    <dgm:cxn modelId="{D03E1823-39E2-4F1F-B684-C6288456D643}" srcId="{995D7975-07EA-4EAD-8897-3687CCEF5AD9}" destId="{A1603A20-13FB-4A07-981F-60735D24ABED}" srcOrd="0" destOrd="0" parTransId="{B0685D8C-498B-4258-B819-2495C07D978B}" sibTransId="{B46D8B48-4CC1-4A8A-8A36-EAFE06D1A85D}"/>
    <dgm:cxn modelId="{07B5A532-D42A-4660-89DD-26A71E925965}" type="presOf" srcId="{28D289A8-6BAE-487E-84F3-BD5B0A22CEF4}" destId="{4DA59A57-4CE4-4AF6-94B4-EFF3D2CF9F8E}" srcOrd="0" destOrd="0" presId="urn:microsoft.com/office/officeart/2005/8/layout/chevron2"/>
    <dgm:cxn modelId="{0C6FF332-3408-4CCA-BA51-DC2D1FDB2F30}" srcId="{60F1FE0A-9FD7-468F-8976-9E4E08D74045}" destId="{6C93D8A5-DCA2-47EB-924D-192F7C4C277B}" srcOrd="1" destOrd="0" parTransId="{2EB921F8-5DBB-4647-B31F-87EE3ECC2D18}" sibTransId="{C8D0EBBF-D2B3-4080-AFD8-D55E51D21D0A}"/>
    <dgm:cxn modelId="{BEE2C733-9C17-4950-98F1-0F7525DB628A}" srcId="{CB8B327D-F1EA-4995-8F40-68A97892AB4B}" destId="{03CD0BEF-138F-401D-B7B6-0EFFD9683F18}" srcOrd="0" destOrd="0" parTransId="{12391345-BA5F-4B87-92CB-BE8F4190F57C}" sibTransId="{EBB38833-95A1-4A1C-8F17-67E5E981FE54}"/>
    <dgm:cxn modelId="{A9FDA338-BC89-44F3-918A-0B6AA0C2B8D6}" type="presOf" srcId="{D9B14648-B8AA-4712-BFAC-DFB06EE39240}" destId="{1771E54C-1C61-4A2D-90AF-9DE7B0BD9860}" srcOrd="0" destOrd="1" presId="urn:microsoft.com/office/officeart/2005/8/layout/chevron2"/>
    <dgm:cxn modelId="{5EABFD3B-F2DE-4567-A846-5C20E6DECBD8}" type="presOf" srcId="{6EC1AD1E-0A0E-4EC1-B419-8EADC429E1E6}" destId="{DD0618BC-45E0-40FE-8288-2439133CE823}" srcOrd="0" destOrd="0" presId="urn:microsoft.com/office/officeart/2005/8/layout/chevron2"/>
    <dgm:cxn modelId="{3A1E3C61-6DDD-4112-9FEF-7ADABF5DDF6D}" srcId="{0D976B81-8248-4CA4-A6F0-BFC7AF849AF0}" destId="{3D16D3EC-C6B9-4E00-B604-5C8F98EEAC0C}" srcOrd="0" destOrd="0" parTransId="{1FCA6CC3-FD3C-4102-A748-9F5579F91D0D}" sibTransId="{E7EA5FA2-1E10-41D7-9B9F-CB15316F3971}"/>
    <dgm:cxn modelId="{C8B3AB61-9A03-4CDA-B1ED-6D9EACD83703}" type="presOf" srcId="{9DF35EAA-78CD-42A7-87A1-CF284379C504}" destId="{046FE627-26CF-44DD-A012-76519B0F5218}" srcOrd="0" destOrd="0" presId="urn:microsoft.com/office/officeart/2005/8/layout/chevron2"/>
    <dgm:cxn modelId="{33E25342-81BA-4BB1-A05A-05D5FB59530E}" type="presOf" srcId="{315EE3D9-4817-44D4-B4A5-3EC3AEB3D1FD}" destId="{046FE627-26CF-44DD-A012-76519B0F5218}" srcOrd="0" destOrd="1" presId="urn:microsoft.com/office/officeart/2005/8/layout/chevron2"/>
    <dgm:cxn modelId="{C8170B63-2F4E-438B-BE5A-9D5D467970BB}" srcId="{819932F4-06B8-43FE-9858-2CE51A8EBF40}" destId="{D9B14648-B8AA-4712-BFAC-DFB06EE39240}" srcOrd="1" destOrd="0" parTransId="{CEB36003-3F6D-4776-BA6B-D6BC4C15F0F3}" sibTransId="{76A134BA-1E73-488F-A10E-12429959AE18}"/>
    <dgm:cxn modelId="{013A3C45-CC7D-46A7-A0FF-FB2094561A75}" type="presOf" srcId="{819932F4-06B8-43FE-9858-2CE51A8EBF40}" destId="{4090F48A-E6DF-4735-973B-3D8F3B3B103B}" srcOrd="0" destOrd="0" presId="urn:microsoft.com/office/officeart/2005/8/layout/chevron2"/>
    <dgm:cxn modelId="{6B425665-1869-4D36-9BD2-87F42E157D24}" type="presOf" srcId="{EBC7D97B-DE74-45DC-B6EA-B01990F71C99}" destId="{DC913C98-EA3D-44F9-97FD-34DB319CBB7E}" srcOrd="0" destOrd="1" presId="urn:microsoft.com/office/officeart/2005/8/layout/chevron2"/>
    <dgm:cxn modelId="{D6359547-CC6C-48A2-B2D5-58BF27746DB1}" srcId="{995D7975-07EA-4EAD-8897-3687CCEF5AD9}" destId="{819932F4-06B8-43FE-9858-2CE51A8EBF40}" srcOrd="7" destOrd="0" parTransId="{D127D09D-E7A5-4DC8-BE7A-CB5EA33B1AC1}" sibTransId="{2B39F783-23D0-4606-ACD7-7309D2BE1EF0}"/>
    <dgm:cxn modelId="{C27A2F68-DFD8-4556-80B8-67FC1DAC9CAB}" srcId="{60F1FE0A-9FD7-468F-8976-9E4E08D74045}" destId="{6235AC2E-3A5D-457E-96D8-B33BB189C391}" srcOrd="0" destOrd="0" parTransId="{6B734B5E-9ED8-4195-A41F-85B487ADE168}" sibTransId="{A7A1FE46-2376-4B0D-A0F0-EDF2957A45CB}"/>
    <dgm:cxn modelId="{E32D4E4C-17BF-4FE2-AD21-901AC6100736}" srcId="{0D976B81-8248-4CA4-A6F0-BFC7AF849AF0}" destId="{EBC7D97B-DE74-45DC-B6EA-B01990F71C99}" srcOrd="1" destOrd="0" parTransId="{BCA2E7A1-4CE9-47C4-9327-A7E953A29B8E}" sibTransId="{C2E395F4-8A33-4258-A667-73C4A7EDFDAC}"/>
    <dgm:cxn modelId="{1A5D9D4F-FAD5-4A3D-9656-66B612739CCB}" srcId="{F0A6BD48-34B1-4744-9372-553CFC36D659}" destId="{07A89E5B-300E-4548-BCFE-D64E0692736A}" srcOrd="1" destOrd="0" parTransId="{D8385711-82C0-4EE6-97FC-D0B27CAAE503}" sibTransId="{765F794A-FCB7-4734-A8D9-2A867B7227DE}"/>
    <dgm:cxn modelId="{16FD3E50-E7B3-49EC-B096-3296D2D1747E}" srcId="{F0A6BD48-34B1-4744-9372-553CFC36D659}" destId="{281EBE2A-B874-4FA8-AA7E-00E90E84D73C}" srcOrd="0" destOrd="0" parTransId="{4390724B-5C3A-4A71-BA77-3F7C1949E9E5}" sibTransId="{9CD44BF4-68B9-49E9-A1BE-774A95389204}"/>
    <dgm:cxn modelId="{84064351-2295-4D64-8B23-86198630FE09}" type="presOf" srcId="{4140C15F-76B8-467B-96C8-3A8C24D9D6B3}" destId="{1AA0E5DC-7C2A-44BD-A5BE-ED38AF4E5875}" srcOrd="0" destOrd="0" presId="urn:microsoft.com/office/officeart/2005/8/layout/chevron2"/>
    <dgm:cxn modelId="{D73F4955-10DF-46A4-B741-4453E84D1635}" type="presOf" srcId="{38254A14-3BBF-4079-8E9B-5029BCC74F9C}" destId="{1771E54C-1C61-4A2D-90AF-9DE7B0BD9860}" srcOrd="0" destOrd="0" presId="urn:microsoft.com/office/officeart/2005/8/layout/chevron2"/>
    <dgm:cxn modelId="{903B6F7A-85A7-47AF-83D4-9FFE761449CA}" srcId="{6EC1AD1E-0A0E-4EC1-B419-8EADC429E1E6}" destId="{9DF35EAA-78CD-42A7-87A1-CF284379C504}" srcOrd="0" destOrd="0" parTransId="{5B58B75A-2D28-4BDB-9BDF-B1C6FCBFDF5C}" sibTransId="{D6778ACF-8998-46D7-B1E4-311E93C3A096}"/>
    <dgm:cxn modelId="{439C0985-53B4-4A07-9D4A-B5D0FC8CD007}" srcId="{4140C15F-76B8-467B-96C8-3A8C24D9D6B3}" destId="{28D289A8-6BAE-487E-84F3-BD5B0A22CEF4}" srcOrd="0" destOrd="0" parTransId="{17F10E85-3D02-4E63-9BC4-6A0854A0706A}" sibTransId="{6F07688F-A562-4626-B816-10BB5DA99CCF}"/>
    <dgm:cxn modelId="{D1D75492-BD9F-4F0E-A15F-75F553CA2A5C}" type="presOf" srcId="{6235AC2E-3A5D-457E-96D8-B33BB189C391}" destId="{C597FC0B-DACA-4ED7-AE12-51E7E3E5EEB5}" srcOrd="0" destOrd="0" presId="urn:microsoft.com/office/officeart/2005/8/layout/chevron2"/>
    <dgm:cxn modelId="{4E688596-56F2-46CC-8FA7-B586E8F5E51A}" type="presOf" srcId="{3D16D3EC-C6B9-4E00-B604-5C8F98EEAC0C}" destId="{DC913C98-EA3D-44F9-97FD-34DB319CBB7E}" srcOrd="0" destOrd="0" presId="urn:microsoft.com/office/officeart/2005/8/layout/chevron2"/>
    <dgm:cxn modelId="{E70C7D98-4694-4B9D-A2B6-2E669B19C78B}" type="presOf" srcId="{F0A6BD48-34B1-4744-9372-553CFC36D659}" destId="{1749E96C-8F66-41E2-BF5C-6D962BE11BFE}" srcOrd="0" destOrd="0" presId="urn:microsoft.com/office/officeart/2005/8/layout/chevron2"/>
    <dgm:cxn modelId="{E79BFB9C-A51F-4725-8491-D9D70E7E527B}" srcId="{995D7975-07EA-4EAD-8897-3687CCEF5AD9}" destId="{4140C15F-76B8-467B-96C8-3A8C24D9D6B3}" srcOrd="6" destOrd="0" parTransId="{9A36ECB4-18C6-47BC-8E4A-982C3F74026D}" sibTransId="{5FC28209-A3C5-4A79-890E-7C24D7307991}"/>
    <dgm:cxn modelId="{C7CFDDA0-9431-4FFF-A4A6-5F8A59E59CA1}" type="presOf" srcId="{92E4ECF6-C1B3-4B8C-8C6E-F8832EAB1651}" destId="{27536C7B-6701-4585-80F5-EFC695224A14}" srcOrd="0" destOrd="1" presId="urn:microsoft.com/office/officeart/2005/8/layout/chevron2"/>
    <dgm:cxn modelId="{307A74AE-67E3-4235-AF4D-358D50E72209}" type="presOf" srcId="{03CD0BEF-138F-401D-B7B6-0EFFD9683F18}" destId="{27536C7B-6701-4585-80F5-EFC695224A14}" srcOrd="0" destOrd="0" presId="urn:microsoft.com/office/officeart/2005/8/layout/chevron2"/>
    <dgm:cxn modelId="{EE2CA1AE-E9B7-4E31-ADEF-8CD1FE500753}" srcId="{6EC1AD1E-0A0E-4EC1-B419-8EADC429E1E6}" destId="{315EE3D9-4817-44D4-B4A5-3EC3AEB3D1FD}" srcOrd="1" destOrd="0" parTransId="{585AA404-616A-45FB-9BA7-C8A55BA6E6AB}" sibTransId="{0C01D89D-9062-46E3-91E6-67A6C1E6072B}"/>
    <dgm:cxn modelId="{F275DBB1-1DC0-4C97-8BA3-ECC353202D48}" srcId="{995D7975-07EA-4EAD-8897-3687CCEF5AD9}" destId="{F0A6BD48-34B1-4744-9372-553CFC36D659}" srcOrd="4" destOrd="0" parTransId="{656ED0F2-2FE4-4A59-90CE-3F8C17B11FFB}" sibTransId="{33E5992E-40FC-477A-918D-DFB0748DB889}"/>
    <dgm:cxn modelId="{3A5A10B3-346A-4BE5-839B-A7AE265329F2}" srcId="{995D7975-07EA-4EAD-8897-3687CCEF5AD9}" destId="{0D976B81-8248-4CA4-A6F0-BFC7AF849AF0}" srcOrd="2" destOrd="0" parTransId="{BD371EF2-C8BD-4580-AA4C-99FEF7CD522E}" sibTransId="{F83745FC-B797-4523-BC3E-6FB90D9B2206}"/>
    <dgm:cxn modelId="{37F917BC-402B-4C20-81AF-D36B19B1326F}" type="presOf" srcId="{CB8B327D-F1EA-4995-8F40-68A97892AB4B}" destId="{82EADE00-E9F9-4C53-B6BD-DE5825F94A3C}" srcOrd="0" destOrd="0" presId="urn:microsoft.com/office/officeart/2005/8/layout/chevron2"/>
    <dgm:cxn modelId="{B630BEBE-A013-4B99-9753-A5158F5E052B}" srcId="{995D7975-07EA-4EAD-8897-3687CCEF5AD9}" destId="{60F1FE0A-9FD7-468F-8976-9E4E08D74045}" srcOrd="3" destOrd="0" parTransId="{73584352-ED1D-46D2-9D0A-FBB1C8E695AA}" sibTransId="{04F71976-E37F-4F37-A2BF-8C7957FF1BA9}"/>
    <dgm:cxn modelId="{BAF6CBC2-B198-4123-B820-837B320BF392}" type="presOf" srcId="{995D7975-07EA-4EAD-8897-3687CCEF5AD9}" destId="{ED020B50-8EE6-42C2-B6E9-5B073C988859}" srcOrd="0" destOrd="0" presId="urn:microsoft.com/office/officeart/2005/8/layout/chevron2"/>
    <dgm:cxn modelId="{3739A6C4-B893-465C-B04E-6AE1C35098E3}" srcId="{A1603A20-13FB-4A07-981F-60735D24ABED}" destId="{2D866F42-9E63-46CC-8C83-490AD211AA45}" srcOrd="1" destOrd="0" parTransId="{49040C4D-11B2-4DED-BDB0-ADA1EDE1973B}" sibTransId="{A65CB696-5F61-43B5-8F0E-66A2AD994F18}"/>
    <dgm:cxn modelId="{7672D3C5-EFE4-46E2-8437-9A3B256106C9}" srcId="{995D7975-07EA-4EAD-8897-3687CCEF5AD9}" destId="{6EC1AD1E-0A0E-4EC1-B419-8EADC429E1E6}" srcOrd="1" destOrd="0" parTransId="{6F4FEE4A-E083-4E7F-A853-8F7515D86731}" sibTransId="{F43AF0DA-3248-421A-A910-834B0AFFBE69}"/>
    <dgm:cxn modelId="{D7D829C7-048A-4AB1-8C1F-0C348D41F513}" type="presOf" srcId="{281EBE2A-B874-4FA8-AA7E-00E90E84D73C}" destId="{EB08DBF3-99D7-44E6-B954-7E484BB47430}" srcOrd="0" destOrd="0" presId="urn:microsoft.com/office/officeart/2005/8/layout/chevron2"/>
    <dgm:cxn modelId="{5FED22CB-2242-4701-BF50-6E0FA8FCA457}" srcId="{819932F4-06B8-43FE-9858-2CE51A8EBF40}" destId="{38254A14-3BBF-4079-8E9B-5029BCC74F9C}" srcOrd="0" destOrd="0" parTransId="{0B95340A-87E3-4FF5-A1CF-7E1702A5DB3A}" sibTransId="{388C9D43-31A5-4835-92C1-BCB13B1B4B47}"/>
    <dgm:cxn modelId="{1E6107CD-6739-4A8D-9143-578991357A73}" type="presOf" srcId="{07A89E5B-300E-4548-BCFE-D64E0692736A}" destId="{EB08DBF3-99D7-44E6-B954-7E484BB47430}" srcOrd="0" destOrd="1" presId="urn:microsoft.com/office/officeart/2005/8/layout/chevron2"/>
    <dgm:cxn modelId="{5C8B37EB-7834-49F6-81D2-761FB3B67C63}" type="presOf" srcId="{0C7F0868-A499-4324-9EFE-197A18E2C6D8}" destId="{4DA59A57-4CE4-4AF6-94B4-EFF3D2CF9F8E}" srcOrd="0" destOrd="1" presId="urn:microsoft.com/office/officeart/2005/8/layout/chevron2"/>
    <dgm:cxn modelId="{E3FCE2EE-E82D-4359-B21E-7A9A1EC5A112}" srcId="{CB8B327D-F1EA-4995-8F40-68A97892AB4B}" destId="{92E4ECF6-C1B3-4B8C-8C6E-F8832EAB1651}" srcOrd="1" destOrd="0" parTransId="{74158040-47D2-4B5A-9A58-294061A919DC}" sibTransId="{BFD82EE0-10C4-4CE4-A45F-C7A8DC60B818}"/>
    <dgm:cxn modelId="{8F6052EF-1649-4BF1-86E3-2FC0D81F1716}" type="presOf" srcId="{A1603A20-13FB-4A07-981F-60735D24ABED}" destId="{D98F0C91-C1FA-40DA-B6FB-D6B9EBB79BD8}" srcOrd="0" destOrd="0" presId="urn:microsoft.com/office/officeart/2005/8/layout/chevron2"/>
    <dgm:cxn modelId="{DB6FB8F1-7EEE-4CB2-916A-43679FB26322}" type="presOf" srcId="{6C93D8A5-DCA2-47EB-924D-192F7C4C277B}" destId="{C597FC0B-DACA-4ED7-AE12-51E7E3E5EEB5}" srcOrd="0" destOrd="1" presId="urn:microsoft.com/office/officeart/2005/8/layout/chevron2"/>
    <dgm:cxn modelId="{C0B254FA-93FB-4D9A-AEDC-ABD6E08769F0}" srcId="{A1603A20-13FB-4A07-981F-60735D24ABED}" destId="{6F793227-981D-4A88-8F22-5DF7C35CB31A}" srcOrd="0" destOrd="0" parTransId="{90A534D2-6707-4197-8368-73B4D65167AE}" sibTransId="{AC74BA42-92E2-415B-8464-B9BCB7643AB0}"/>
    <dgm:cxn modelId="{2C89F5FA-D709-4DB0-96FF-34A183A71EE6}" srcId="{995D7975-07EA-4EAD-8897-3687CCEF5AD9}" destId="{CB8B327D-F1EA-4995-8F40-68A97892AB4B}" srcOrd="5" destOrd="0" parTransId="{9716B553-5E6C-455E-9F05-620DE5952A19}" sibTransId="{9AFE66E3-CE54-44C4-8FD3-693C0B872247}"/>
    <dgm:cxn modelId="{6253046D-B330-4FF0-8576-4A152869F5AF}" type="presParOf" srcId="{ED020B50-8EE6-42C2-B6E9-5B073C988859}" destId="{DA5D6A5E-6482-4220-9E84-6F05DEF856B6}" srcOrd="0" destOrd="0" presId="urn:microsoft.com/office/officeart/2005/8/layout/chevron2"/>
    <dgm:cxn modelId="{B18DA40F-0C7D-4BBA-BB93-88CBD72174D8}" type="presParOf" srcId="{DA5D6A5E-6482-4220-9E84-6F05DEF856B6}" destId="{D98F0C91-C1FA-40DA-B6FB-D6B9EBB79BD8}" srcOrd="0" destOrd="0" presId="urn:microsoft.com/office/officeart/2005/8/layout/chevron2"/>
    <dgm:cxn modelId="{D65B8F2A-5901-46A2-8A83-7D36835501B5}" type="presParOf" srcId="{DA5D6A5E-6482-4220-9E84-6F05DEF856B6}" destId="{C43F05E6-5055-45EF-853D-FCE6795B4912}" srcOrd="1" destOrd="0" presId="urn:microsoft.com/office/officeart/2005/8/layout/chevron2"/>
    <dgm:cxn modelId="{A5BAE397-71F3-494F-AF22-77AD98364940}" type="presParOf" srcId="{ED020B50-8EE6-42C2-B6E9-5B073C988859}" destId="{36B44AAD-4583-40E6-8B29-C003F85CD43C}" srcOrd="1" destOrd="0" presId="urn:microsoft.com/office/officeart/2005/8/layout/chevron2"/>
    <dgm:cxn modelId="{C5AA00B7-A68A-4B81-9516-6B4ED50F524A}" type="presParOf" srcId="{ED020B50-8EE6-42C2-B6E9-5B073C988859}" destId="{34960477-3280-4F97-9664-FC0B9E273FBC}" srcOrd="2" destOrd="0" presId="urn:microsoft.com/office/officeart/2005/8/layout/chevron2"/>
    <dgm:cxn modelId="{04161527-8496-4E9D-91F1-05145E8E7031}" type="presParOf" srcId="{34960477-3280-4F97-9664-FC0B9E273FBC}" destId="{DD0618BC-45E0-40FE-8288-2439133CE823}" srcOrd="0" destOrd="0" presId="urn:microsoft.com/office/officeart/2005/8/layout/chevron2"/>
    <dgm:cxn modelId="{CBA34907-0E6C-4D0A-B18F-405167DDB902}" type="presParOf" srcId="{34960477-3280-4F97-9664-FC0B9E273FBC}" destId="{046FE627-26CF-44DD-A012-76519B0F5218}" srcOrd="1" destOrd="0" presId="urn:microsoft.com/office/officeart/2005/8/layout/chevron2"/>
    <dgm:cxn modelId="{8311F7F8-575D-427C-BE9B-0ECFD80470C2}" type="presParOf" srcId="{ED020B50-8EE6-42C2-B6E9-5B073C988859}" destId="{8CCFDEA5-5620-470D-9152-09612667C7B3}" srcOrd="3" destOrd="0" presId="urn:microsoft.com/office/officeart/2005/8/layout/chevron2"/>
    <dgm:cxn modelId="{CFDF19EC-B9A2-41B8-9730-1EBA4A0B52F8}" type="presParOf" srcId="{ED020B50-8EE6-42C2-B6E9-5B073C988859}" destId="{0D133DB1-D492-4E34-A030-6D469C41D85F}" srcOrd="4" destOrd="0" presId="urn:microsoft.com/office/officeart/2005/8/layout/chevron2"/>
    <dgm:cxn modelId="{4D2F3E80-E56A-4D2A-AD80-46FC8FF03F5D}" type="presParOf" srcId="{0D133DB1-D492-4E34-A030-6D469C41D85F}" destId="{2C36AEA5-FEB3-419F-BFE4-CFF112B33217}" srcOrd="0" destOrd="0" presId="urn:microsoft.com/office/officeart/2005/8/layout/chevron2"/>
    <dgm:cxn modelId="{815B8C93-84C1-44D5-ADC4-16D9021A8BD4}" type="presParOf" srcId="{0D133DB1-D492-4E34-A030-6D469C41D85F}" destId="{DC913C98-EA3D-44F9-97FD-34DB319CBB7E}" srcOrd="1" destOrd="0" presId="urn:microsoft.com/office/officeart/2005/8/layout/chevron2"/>
    <dgm:cxn modelId="{D686FC10-C618-4261-989A-85BC0541B749}" type="presParOf" srcId="{ED020B50-8EE6-42C2-B6E9-5B073C988859}" destId="{8428597D-AFA7-4F16-8F8B-36870852A9D8}" srcOrd="5" destOrd="0" presId="urn:microsoft.com/office/officeart/2005/8/layout/chevron2"/>
    <dgm:cxn modelId="{51A9A0D2-7C7D-4239-A5E2-634DE9748E3B}" type="presParOf" srcId="{ED020B50-8EE6-42C2-B6E9-5B073C988859}" destId="{3BCA1DEE-E64D-46F6-9045-AD7F601F80E0}" srcOrd="6" destOrd="0" presId="urn:microsoft.com/office/officeart/2005/8/layout/chevron2"/>
    <dgm:cxn modelId="{B9A27742-C89B-4C8F-82E6-42FC53BDBD12}" type="presParOf" srcId="{3BCA1DEE-E64D-46F6-9045-AD7F601F80E0}" destId="{63A3FCDA-E877-4F39-8951-4DF9ACF2E3C7}" srcOrd="0" destOrd="0" presId="urn:microsoft.com/office/officeart/2005/8/layout/chevron2"/>
    <dgm:cxn modelId="{DF4EEFF8-6645-4292-B36B-25764E21154F}" type="presParOf" srcId="{3BCA1DEE-E64D-46F6-9045-AD7F601F80E0}" destId="{C597FC0B-DACA-4ED7-AE12-51E7E3E5EEB5}" srcOrd="1" destOrd="0" presId="urn:microsoft.com/office/officeart/2005/8/layout/chevron2"/>
    <dgm:cxn modelId="{A0C052D4-90FE-45AA-9311-3D6B0B099EF9}" type="presParOf" srcId="{ED020B50-8EE6-42C2-B6E9-5B073C988859}" destId="{6797C541-55EB-4698-83E0-0873672C3978}" srcOrd="7" destOrd="0" presId="urn:microsoft.com/office/officeart/2005/8/layout/chevron2"/>
    <dgm:cxn modelId="{CEB5626D-DE86-4EC6-9680-292EE0F54814}" type="presParOf" srcId="{ED020B50-8EE6-42C2-B6E9-5B073C988859}" destId="{FDDCD10B-63FC-452C-8B42-53051D4C74F0}" srcOrd="8" destOrd="0" presId="urn:microsoft.com/office/officeart/2005/8/layout/chevron2"/>
    <dgm:cxn modelId="{47D1DEDB-B025-4409-992B-7392F055E798}" type="presParOf" srcId="{FDDCD10B-63FC-452C-8B42-53051D4C74F0}" destId="{1749E96C-8F66-41E2-BF5C-6D962BE11BFE}" srcOrd="0" destOrd="0" presId="urn:microsoft.com/office/officeart/2005/8/layout/chevron2"/>
    <dgm:cxn modelId="{1095F694-FC60-42A7-91A4-5E4DC03065AF}" type="presParOf" srcId="{FDDCD10B-63FC-452C-8B42-53051D4C74F0}" destId="{EB08DBF3-99D7-44E6-B954-7E484BB47430}" srcOrd="1" destOrd="0" presId="urn:microsoft.com/office/officeart/2005/8/layout/chevron2"/>
    <dgm:cxn modelId="{4CC26A25-E43A-4A49-8963-06E1D1C42E8A}" type="presParOf" srcId="{ED020B50-8EE6-42C2-B6E9-5B073C988859}" destId="{B269AFA9-FDC4-4EBA-908E-826E2BFD349B}" srcOrd="9" destOrd="0" presId="urn:microsoft.com/office/officeart/2005/8/layout/chevron2"/>
    <dgm:cxn modelId="{0C09E482-A703-4F0E-9B48-31384F226A04}" type="presParOf" srcId="{ED020B50-8EE6-42C2-B6E9-5B073C988859}" destId="{9506A91E-C1B3-4163-BDE6-0BC862C373BB}" srcOrd="10" destOrd="0" presId="urn:microsoft.com/office/officeart/2005/8/layout/chevron2"/>
    <dgm:cxn modelId="{D58782F4-E452-4BC8-BA59-4108857EB1EB}" type="presParOf" srcId="{9506A91E-C1B3-4163-BDE6-0BC862C373BB}" destId="{82EADE00-E9F9-4C53-B6BD-DE5825F94A3C}" srcOrd="0" destOrd="0" presId="urn:microsoft.com/office/officeart/2005/8/layout/chevron2"/>
    <dgm:cxn modelId="{91E5B4BE-C587-408F-B52B-ABB23308F5D0}" type="presParOf" srcId="{9506A91E-C1B3-4163-BDE6-0BC862C373BB}" destId="{27536C7B-6701-4585-80F5-EFC695224A14}" srcOrd="1" destOrd="0" presId="urn:microsoft.com/office/officeart/2005/8/layout/chevron2"/>
    <dgm:cxn modelId="{D1B77C2B-37A6-4957-870A-45F6D0D11459}" type="presParOf" srcId="{ED020B50-8EE6-42C2-B6E9-5B073C988859}" destId="{018984DB-2708-4FA4-9048-B2ED6E58AD4E}" srcOrd="11" destOrd="0" presId="urn:microsoft.com/office/officeart/2005/8/layout/chevron2"/>
    <dgm:cxn modelId="{879386C1-661A-4B77-9E97-D72A37EE0056}" type="presParOf" srcId="{ED020B50-8EE6-42C2-B6E9-5B073C988859}" destId="{646F6C2B-360B-4851-9B4C-5B5C8E84D3C0}" srcOrd="12" destOrd="0" presId="urn:microsoft.com/office/officeart/2005/8/layout/chevron2"/>
    <dgm:cxn modelId="{E45CA01C-D54D-45D6-8446-85876F17ABB0}" type="presParOf" srcId="{646F6C2B-360B-4851-9B4C-5B5C8E84D3C0}" destId="{1AA0E5DC-7C2A-44BD-A5BE-ED38AF4E5875}" srcOrd="0" destOrd="0" presId="urn:microsoft.com/office/officeart/2005/8/layout/chevron2"/>
    <dgm:cxn modelId="{2D2A90F6-E46F-403A-9280-2856CC218344}" type="presParOf" srcId="{646F6C2B-360B-4851-9B4C-5B5C8E84D3C0}" destId="{4DA59A57-4CE4-4AF6-94B4-EFF3D2CF9F8E}" srcOrd="1" destOrd="0" presId="urn:microsoft.com/office/officeart/2005/8/layout/chevron2"/>
    <dgm:cxn modelId="{2C73DF24-AFA6-4132-8116-2995AB7403B5}" type="presParOf" srcId="{ED020B50-8EE6-42C2-B6E9-5B073C988859}" destId="{5BE08453-24C3-485F-A243-BEC524C77E4C}" srcOrd="13" destOrd="0" presId="urn:microsoft.com/office/officeart/2005/8/layout/chevron2"/>
    <dgm:cxn modelId="{25CE0E0C-ACBA-486E-8961-23D5F6F5DE93}" type="presParOf" srcId="{ED020B50-8EE6-42C2-B6E9-5B073C988859}" destId="{58C17AD0-6A18-4B1A-9478-30D07B5EE1F1}" srcOrd="14" destOrd="0" presId="urn:microsoft.com/office/officeart/2005/8/layout/chevron2"/>
    <dgm:cxn modelId="{28A154CD-0B06-411E-A66E-B5C580B72627}" type="presParOf" srcId="{58C17AD0-6A18-4B1A-9478-30D07B5EE1F1}" destId="{4090F48A-E6DF-4735-973B-3D8F3B3B103B}" srcOrd="0" destOrd="0" presId="urn:microsoft.com/office/officeart/2005/8/layout/chevron2"/>
    <dgm:cxn modelId="{09089B52-6042-4F8D-9980-D3EE95D775A5}" type="presParOf" srcId="{58C17AD0-6A18-4B1A-9478-30D07B5EE1F1}" destId="{1771E54C-1C61-4A2D-90AF-9DE7B0BD986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EA7D7C-F726-46E3-AC10-B3B6B72019D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t-BR"/>
        </a:p>
      </dgm:t>
    </dgm:pt>
    <dgm:pt modelId="{3D3F5672-BEB3-4E4D-8F3F-E0E99D20EE00}">
      <dgm:prSet phldrT="[Text]"/>
      <dgm:spPr/>
      <dgm:t>
        <a:bodyPr/>
        <a:lstStyle/>
        <a:p>
          <a:r>
            <a:rPr lang="en-US" b="1" dirty="0" err="1">
              <a:solidFill>
                <a:schemeClr val="tx1"/>
              </a:solidFill>
            </a:rPr>
            <a:t>Dimensões</a:t>
          </a:r>
          <a:r>
            <a:rPr lang="en-US" b="1" dirty="0">
              <a:solidFill>
                <a:schemeClr val="tx1"/>
              </a:solidFill>
            </a:rPr>
            <a:t> </a:t>
          </a:r>
          <a:r>
            <a:rPr lang="en-US" b="1" dirty="0" err="1">
              <a:solidFill>
                <a:schemeClr val="tx1"/>
              </a:solidFill>
            </a:rPr>
            <a:t>Principais</a:t>
          </a:r>
          <a:endParaRPr lang="pt-BR" b="1" dirty="0">
            <a:solidFill>
              <a:schemeClr val="tx1"/>
            </a:solidFill>
          </a:endParaRPr>
        </a:p>
      </dgm:t>
    </dgm:pt>
    <dgm:pt modelId="{1E4E7E30-9C36-4715-9870-E0BD1F66C245}" type="parTrans" cxnId="{D2F79515-844A-4E21-9033-C381A46161D1}">
      <dgm:prSet/>
      <dgm:spPr/>
      <dgm:t>
        <a:bodyPr/>
        <a:lstStyle/>
        <a:p>
          <a:endParaRPr lang="pt-BR"/>
        </a:p>
      </dgm:t>
    </dgm:pt>
    <dgm:pt modelId="{ED096E17-4975-4ED1-8195-5AA03F7FB05D}" type="sibTrans" cxnId="{D2F79515-844A-4E21-9033-C381A46161D1}">
      <dgm:prSet/>
      <dgm:spPr/>
      <dgm:t>
        <a:bodyPr/>
        <a:lstStyle/>
        <a:p>
          <a:endParaRPr lang="pt-BR"/>
        </a:p>
      </dgm:t>
    </dgm:pt>
    <dgm:pt modelId="{18FC1065-51C8-4DAB-A632-6EF10605BA8F}">
      <dgm:prSet phldrT="[Text]"/>
      <dgm:spPr/>
      <dgm:t>
        <a:bodyPr/>
        <a:lstStyle/>
        <a:p>
          <a:pPr algn="just"/>
          <a:r>
            <a:rPr lang="en-US" dirty="0" err="1"/>
            <a:t>Descrevem</a:t>
          </a:r>
          <a:r>
            <a:rPr lang="en-US" dirty="0"/>
            <a:t> as </a:t>
          </a:r>
          <a:r>
            <a:rPr lang="en-US" dirty="0" err="1"/>
            <a:t>dimensões</a:t>
          </a:r>
          <a:r>
            <a:rPr lang="en-US" dirty="0"/>
            <a:t> da </a:t>
          </a:r>
          <a:r>
            <a:rPr lang="en-US" dirty="0" err="1"/>
            <a:t>embarcação</a:t>
          </a:r>
          <a:r>
            <a:rPr lang="en-US" dirty="0"/>
            <a:t> </a:t>
          </a:r>
          <a:r>
            <a:rPr lang="en-US" dirty="0" err="1"/>
            <a:t>nas</a:t>
          </a:r>
          <a:r>
            <a:rPr lang="en-US" dirty="0"/>
            <a:t> </a:t>
          </a:r>
          <a:r>
            <a:rPr lang="en-US" dirty="0" err="1"/>
            <a:t>direções</a:t>
          </a:r>
          <a:r>
            <a:rPr lang="en-US" dirty="0"/>
            <a:t> longitudinal, transversal e vertical e </a:t>
          </a:r>
          <a:r>
            <a:rPr lang="en-US" dirty="0" err="1"/>
            <a:t>definem</a:t>
          </a:r>
          <a:r>
            <a:rPr lang="en-US" dirty="0"/>
            <a:t> 80% do </a:t>
          </a:r>
          <a:r>
            <a:rPr lang="en-US" dirty="0" err="1"/>
            <a:t>seu</a:t>
          </a:r>
          <a:r>
            <a:rPr lang="en-US" dirty="0"/>
            <a:t> </a:t>
          </a:r>
          <a:r>
            <a:rPr lang="en-US" dirty="0" err="1"/>
            <a:t>desempenho</a:t>
          </a:r>
          <a:r>
            <a:rPr lang="en-US" dirty="0"/>
            <a:t>: L,B,H,D</a:t>
          </a:r>
          <a:endParaRPr lang="pt-BR" dirty="0"/>
        </a:p>
      </dgm:t>
    </dgm:pt>
    <dgm:pt modelId="{DAA17D23-30E1-4198-A64A-044A25A146F6}" type="parTrans" cxnId="{A3A7B9CF-A60E-466C-96EC-E9D8FE962F8C}">
      <dgm:prSet/>
      <dgm:spPr/>
      <dgm:t>
        <a:bodyPr/>
        <a:lstStyle/>
        <a:p>
          <a:endParaRPr lang="pt-BR"/>
        </a:p>
      </dgm:t>
    </dgm:pt>
    <dgm:pt modelId="{2EA74A68-AC4F-4138-A3B5-F9A3FFB3FFC2}" type="sibTrans" cxnId="{A3A7B9CF-A60E-466C-96EC-E9D8FE962F8C}">
      <dgm:prSet/>
      <dgm:spPr/>
      <dgm:t>
        <a:bodyPr/>
        <a:lstStyle/>
        <a:p>
          <a:endParaRPr lang="pt-BR"/>
        </a:p>
      </dgm:t>
    </dgm:pt>
    <dgm:pt modelId="{1E5208B1-C1E4-48B6-B6C2-4E14D8DADCF8}">
      <dgm:prSet phldrT="[Text]"/>
      <dgm:spPr/>
      <dgm:t>
        <a:bodyPr/>
        <a:lstStyle/>
        <a:p>
          <a:r>
            <a:rPr lang="en-US" b="1" dirty="0" err="1">
              <a:solidFill>
                <a:schemeClr val="tx1"/>
              </a:solidFill>
            </a:rPr>
            <a:t>Coeficientes</a:t>
          </a:r>
          <a:r>
            <a:rPr lang="en-US" b="1" dirty="0">
              <a:solidFill>
                <a:schemeClr val="tx1"/>
              </a:solidFill>
            </a:rPr>
            <a:t> de Forma</a:t>
          </a:r>
          <a:endParaRPr lang="pt-BR" b="1" dirty="0">
            <a:solidFill>
              <a:schemeClr val="tx1"/>
            </a:solidFill>
          </a:endParaRPr>
        </a:p>
      </dgm:t>
    </dgm:pt>
    <dgm:pt modelId="{C1F2E7FB-5083-491B-A33F-F2C37D49EED8}" type="parTrans" cxnId="{ECA9721A-A049-470E-A01D-EDB0F3C57021}">
      <dgm:prSet/>
      <dgm:spPr/>
      <dgm:t>
        <a:bodyPr/>
        <a:lstStyle/>
        <a:p>
          <a:endParaRPr lang="pt-BR"/>
        </a:p>
      </dgm:t>
    </dgm:pt>
    <dgm:pt modelId="{DE425780-286D-4F4F-84E6-AD78B690E3D5}" type="sibTrans" cxnId="{ECA9721A-A049-470E-A01D-EDB0F3C57021}">
      <dgm:prSet/>
      <dgm:spPr/>
      <dgm:t>
        <a:bodyPr/>
        <a:lstStyle/>
        <a:p>
          <a:endParaRPr lang="pt-BR"/>
        </a:p>
      </dgm:t>
    </dgm:pt>
    <dgm:pt modelId="{43CBF17C-6081-4AE7-B0F7-3CA6BDEE8ECD}">
      <dgm:prSet phldrT="[Text]"/>
      <dgm:spPr/>
      <dgm:t>
        <a:bodyPr/>
        <a:lstStyle/>
        <a:p>
          <a:pPr algn="just"/>
          <a:r>
            <a:rPr lang="en-US"/>
            <a:t>Coeficientes admensionais que comparam embarcações de # tamanhos e fornecem informação de mais 15% do seu desempenho. Muito úteis na </a:t>
          </a:r>
          <a:r>
            <a:rPr lang="en-US" dirty="0" err="1"/>
            <a:t>comparação</a:t>
          </a:r>
          <a:r>
            <a:rPr lang="en-US" dirty="0"/>
            <a:t> </a:t>
          </a:r>
          <a:r>
            <a:rPr lang="en-US"/>
            <a:t>das embarcações</a:t>
          </a:r>
          <a:endParaRPr lang="pt-BR" dirty="0"/>
        </a:p>
      </dgm:t>
    </dgm:pt>
    <dgm:pt modelId="{ACED686B-88AB-4E2B-A0C3-4209A51559A3}" type="parTrans" cxnId="{A12C75D7-F784-46A3-A587-E0145AF12EDA}">
      <dgm:prSet/>
      <dgm:spPr/>
      <dgm:t>
        <a:bodyPr/>
        <a:lstStyle/>
        <a:p>
          <a:endParaRPr lang="pt-BR"/>
        </a:p>
      </dgm:t>
    </dgm:pt>
    <dgm:pt modelId="{D15B1D07-D81A-451F-9F95-3E85138D3476}" type="sibTrans" cxnId="{A12C75D7-F784-46A3-A587-E0145AF12EDA}">
      <dgm:prSet/>
      <dgm:spPr/>
      <dgm:t>
        <a:bodyPr/>
        <a:lstStyle/>
        <a:p>
          <a:endParaRPr lang="pt-BR"/>
        </a:p>
      </dgm:t>
    </dgm:pt>
    <dgm:pt modelId="{4FADF82F-C017-4DCE-A77C-986C732E9F76}">
      <dgm:prSet phldrT="[Text]"/>
      <dgm:spPr/>
      <dgm:t>
        <a:bodyPr/>
        <a:lstStyle/>
        <a:p>
          <a:r>
            <a:rPr lang="pt-BR" b="1">
              <a:solidFill>
                <a:schemeClr val="tx1"/>
              </a:solidFill>
            </a:rPr>
            <a:t>Plano de Linhas</a:t>
          </a:r>
          <a:endParaRPr lang="pt-BR" b="1" dirty="0">
            <a:solidFill>
              <a:schemeClr val="tx1"/>
            </a:solidFill>
          </a:endParaRPr>
        </a:p>
      </dgm:t>
    </dgm:pt>
    <dgm:pt modelId="{B98F547E-18C8-4F17-80ED-465A12C584A3}" type="parTrans" cxnId="{C96D4EAE-111F-4D80-9B20-B901EC1E0BD0}">
      <dgm:prSet/>
      <dgm:spPr/>
      <dgm:t>
        <a:bodyPr/>
        <a:lstStyle/>
        <a:p>
          <a:endParaRPr lang="pt-BR"/>
        </a:p>
      </dgm:t>
    </dgm:pt>
    <dgm:pt modelId="{F5948427-6E0E-4210-A583-33B34E9DDFB7}" type="sibTrans" cxnId="{C96D4EAE-111F-4D80-9B20-B901EC1E0BD0}">
      <dgm:prSet/>
      <dgm:spPr/>
      <dgm:t>
        <a:bodyPr/>
        <a:lstStyle/>
        <a:p>
          <a:endParaRPr lang="pt-BR"/>
        </a:p>
      </dgm:t>
    </dgm:pt>
    <dgm:pt modelId="{F069C719-F15C-4A46-AD0B-7FAD0FC92742}">
      <dgm:prSet phldrT="[Text]"/>
      <dgm:spPr/>
      <dgm:t>
        <a:bodyPr/>
        <a:lstStyle/>
        <a:p>
          <a:pPr algn="just"/>
          <a:r>
            <a:rPr lang="en-US" dirty="0" err="1"/>
            <a:t>Descrição</a:t>
          </a:r>
          <a:r>
            <a:rPr lang="en-US" dirty="0"/>
            <a:t> </a:t>
          </a:r>
          <a:r>
            <a:rPr lang="en-US" dirty="0" err="1"/>
            <a:t>geométrica</a:t>
          </a:r>
          <a:r>
            <a:rPr lang="en-US" dirty="0"/>
            <a:t> </a:t>
          </a:r>
          <a:r>
            <a:rPr lang="en-US" dirty="0" err="1"/>
            <a:t>detalhada</a:t>
          </a:r>
          <a:r>
            <a:rPr lang="en-US" dirty="0"/>
            <a:t> do </a:t>
          </a:r>
          <a:r>
            <a:rPr lang="en-US" dirty="0" err="1"/>
            <a:t>casco</a:t>
          </a:r>
          <a:r>
            <a:rPr lang="en-US" dirty="0"/>
            <a:t> e de </a:t>
          </a:r>
          <a:r>
            <a:rPr lang="en-US" dirty="0" err="1"/>
            <a:t>sua</a:t>
          </a:r>
          <a:r>
            <a:rPr lang="en-US" dirty="0"/>
            <a:t> </a:t>
          </a:r>
          <a:r>
            <a:rPr lang="en-US" dirty="0" err="1"/>
            <a:t>superfície</a:t>
          </a:r>
          <a:r>
            <a:rPr lang="en-US" dirty="0"/>
            <a:t> e </a:t>
          </a:r>
          <a:r>
            <a:rPr lang="en-US" dirty="0" err="1"/>
            <a:t>que</a:t>
          </a:r>
          <a:r>
            <a:rPr lang="en-US" dirty="0"/>
            <a:t> </a:t>
          </a:r>
          <a:r>
            <a:rPr lang="en-US" dirty="0" err="1"/>
            <a:t>completa</a:t>
          </a:r>
          <a:r>
            <a:rPr lang="en-US" dirty="0"/>
            <a:t> a </a:t>
          </a:r>
          <a:r>
            <a:rPr lang="en-US" dirty="0" err="1"/>
            <a:t>definição</a:t>
          </a:r>
          <a:r>
            <a:rPr lang="en-US" dirty="0"/>
            <a:t> dos outros 5% do </a:t>
          </a:r>
          <a:r>
            <a:rPr lang="en-US" dirty="0" err="1"/>
            <a:t>seu</a:t>
          </a:r>
          <a:r>
            <a:rPr lang="en-US" dirty="0"/>
            <a:t> </a:t>
          </a:r>
          <a:r>
            <a:rPr lang="en-US" dirty="0" err="1"/>
            <a:t>desempenho</a:t>
          </a:r>
          <a:endParaRPr lang="pt-BR" dirty="0"/>
        </a:p>
      </dgm:t>
    </dgm:pt>
    <dgm:pt modelId="{C56313E6-56DB-437F-A421-2237B8E86896}" type="parTrans" cxnId="{6D7A0F8C-C699-4845-9E77-671A263A8572}">
      <dgm:prSet/>
      <dgm:spPr/>
      <dgm:t>
        <a:bodyPr/>
        <a:lstStyle/>
        <a:p>
          <a:endParaRPr lang="pt-BR"/>
        </a:p>
      </dgm:t>
    </dgm:pt>
    <dgm:pt modelId="{0F769ADA-08F4-45F7-B429-C01614EBF6EA}" type="sibTrans" cxnId="{6D7A0F8C-C699-4845-9E77-671A263A8572}">
      <dgm:prSet/>
      <dgm:spPr/>
      <dgm:t>
        <a:bodyPr/>
        <a:lstStyle/>
        <a:p>
          <a:endParaRPr lang="pt-BR"/>
        </a:p>
      </dgm:t>
    </dgm:pt>
    <dgm:pt modelId="{245BC381-41BD-4E6A-842E-C8A409733ED4}" type="pres">
      <dgm:prSet presAssocID="{2DEA7D7C-F726-46E3-AC10-B3B6B72019D5}" presName="linearFlow" presStyleCnt="0">
        <dgm:presLayoutVars>
          <dgm:dir/>
          <dgm:animLvl val="lvl"/>
          <dgm:resizeHandles val="exact"/>
        </dgm:presLayoutVars>
      </dgm:prSet>
      <dgm:spPr/>
    </dgm:pt>
    <dgm:pt modelId="{CB9FB4A6-D53C-4F98-80FB-C860EA08C5A1}" type="pres">
      <dgm:prSet presAssocID="{3D3F5672-BEB3-4E4D-8F3F-E0E99D20EE00}" presName="composite" presStyleCnt="0"/>
      <dgm:spPr/>
    </dgm:pt>
    <dgm:pt modelId="{5EA1914D-8F74-4065-B0EC-B86BBE43DF1B}" type="pres">
      <dgm:prSet presAssocID="{3D3F5672-BEB3-4E4D-8F3F-E0E99D20EE00}" presName="parentText" presStyleLbl="alignNode1" presStyleIdx="0" presStyleCnt="3">
        <dgm:presLayoutVars>
          <dgm:chMax val="1"/>
          <dgm:bulletEnabled val="1"/>
        </dgm:presLayoutVars>
      </dgm:prSet>
      <dgm:spPr/>
    </dgm:pt>
    <dgm:pt modelId="{450D3973-2868-4DCD-AD36-7CC26707AB15}" type="pres">
      <dgm:prSet presAssocID="{3D3F5672-BEB3-4E4D-8F3F-E0E99D20EE00}" presName="descendantText" presStyleLbl="alignAcc1" presStyleIdx="0" presStyleCnt="3">
        <dgm:presLayoutVars>
          <dgm:bulletEnabled val="1"/>
        </dgm:presLayoutVars>
      </dgm:prSet>
      <dgm:spPr/>
    </dgm:pt>
    <dgm:pt modelId="{C6B1D13C-9B04-49E5-9607-6F4335C3C440}" type="pres">
      <dgm:prSet presAssocID="{ED096E17-4975-4ED1-8195-5AA03F7FB05D}" presName="sp" presStyleCnt="0"/>
      <dgm:spPr/>
    </dgm:pt>
    <dgm:pt modelId="{F534845F-6330-4F10-BFFD-32BDC699D6D4}" type="pres">
      <dgm:prSet presAssocID="{1E5208B1-C1E4-48B6-B6C2-4E14D8DADCF8}" presName="composite" presStyleCnt="0"/>
      <dgm:spPr/>
    </dgm:pt>
    <dgm:pt modelId="{BE8FD820-4A16-4DB6-9FF3-86EA14640B8F}" type="pres">
      <dgm:prSet presAssocID="{1E5208B1-C1E4-48B6-B6C2-4E14D8DADCF8}" presName="parentText" presStyleLbl="alignNode1" presStyleIdx="1" presStyleCnt="3">
        <dgm:presLayoutVars>
          <dgm:chMax val="1"/>
          <dgm:bulletEnabled val="1"/>
        </dgm:presLayoutVars>
      </dgm:prSet>
      <dgm:spPr/>
    </dgm:pt>
    <dgm:pt modelId="{96C93228-9367-4FE9-A4E2-76F5A1824D9B}" type="pres">
      <dgm:prSet presAssocID="{1E5208B1-C1E4-48B6-B6C2-4E14D8DADCF8}" presName="descendantText" presStyleLbl="alignAcc1" presStyleIdx="1" presStyleCnt="3" custScaleX="79304" custLinFactNeighborX="-9136" custLinFactNeighborY="4857">
        <dgm:presLayoutVars>
          <dgm:bulletEnabled val="1"/>
        </dgm:presLayoutVars>
      </dgm:prSet>
      <dgm:spPr/>
    </dgm:pt>
    <dgm:pt modelId="{69717D19-8CFE-43C2-A444-986F621661A2}" type="pres">
      <dgm:prSet presAssocID="{DE425780-286D-4F4F-84E6-AD78B690E3D5}" presName="sp" presStyleCnt="0"/>
      <dgm:spPr/>
    </dgm:pt>
    <dgm:pt modelId="{ED382B02-065C-4C6E-B7C1-7ACA7ACBC6CE}" type="pres">
      <dgm:prSet presAssocID="{4FADF82F-C017-4DCE-A77C-986C732E9F76}" presName="composite" presStyleCnt="0"/>
      <dgm:spPr/>
    </dgm:pt>
    <dgm:pt modelId="{8E422080-21EB-4BB4-AA20-3A1ADDB78A74}" type="pres">
      <dgm:prSet presAssocID="{4FADF82F-C017-4DCE-A77C-986C732E9F76}" presName="parentText" presStyleLbl="alignNode1" presStyleIdx="2" presStyleCnt="3">
        <dgm:presLayoutVars>
          <dgm:chMax val="1"/>
          <dgm:bulletEnabled val="1"/>
        </dgm:presLayoutVars>
      </dgm:prSet>
      <dgm:spPr/>
    </dgm:pt>
    <dgm:pt modelId="{22318D73-F3CC-4510-9665-096FC8F6D99A}" type="pres">
      <dgm:prSet presAssocID="{4FADF82F-C017-4DCE-A77C-986C732E9F76}" presName="descendantText" presStyleLbl="alignAcc1" presStyleIdx="2" presStyleCnt="3">
        <dgm:presLayoutVars>
          <dgm:bulletEnabled val="1"/>
        </dgm:presLayoutVars>
      </dgm:prSet>
      <dgm:spPr/>
    </dgm:pt>
  </dgm:ptLst>
  <dgm:cxnLst>
    <dgm:cxn modelId="{F61FD20E-B5A1-4D8B-8E92-F6352CBA220A}" type="presOf" srcId="{43CBF17C-6081-4AE7-B0F7-3CA6BDEE8ECD}" destId="{96C93228-9367-4FE9-A4E2-76F5A1824D9B}" srcOrd="0" destOrd="0" presId="urn:microsoft.com/office/officeart/2005/8/layout/chevron2"/>
    <dgm:cxn modelId="{D2F79515-844A-4E21-9033-C381A46161D1}" srcId="{2DEA7D7C-F726-46E3-AC10-B3B6B72019D5}" destId="{3D3F5672-BEB3-4E4D-8F3F-E0E99D20EE00}" srcOrd="0" destOrd="0" parTransId="{1E4E7E30-9C36-4715-9870-E0BD1F66C245}" sibTransId="{ED096E17-4975-4ED1-8195-5AA03F7FB05D}"/>
    <dgm:cxn modelId="{ECA9721A-A049-470E-A01D-EDB0F3C57021}" srcId="{2DEA7D7C-F726-46E3-AC10-B3B6B72019D5}" destId="{1E5208B1-C1E4-48B6-B6C2-4E14D8DADCF8}" srcOrd="1" destOrd="0" parTransId="{C1F2E7FB-5083-491B-A33F-F2C37D49EED8}" sibTransId="{DE425780-286D-4F4F-84E6-AD78B690E3D5}"/>
    <dgm:cxn modelId="{746F5E27-1D0D-4773-B998-E16A726EC8C2}" type="presOf" srcId="{3D3F5672-BEB3-4E4D-8F3F-E0E99D20EE00}" destId="{5EA1914D-8F74-4065-B0EC-B86BBE43DF1B}" srcOrd="0" destOrd="0" presId="urn:microsoft.com/office/officeart/2005/8/layout/chevron2"/>
    <dgm:cxn modelId="{0AECCA30-7785-43DA-A8D2-B37CEB46067C}" type="presOf" srcId="{1E5208B1-C1E4-48B6-B6C2-4E14D8DADCF8}" destId="{BE8FD820-4A16-4DB6-9FF3-86EA14640B8F}" srcOrd="0" destOrd="0" presId="urn:microsoft.com/office/officeart/2005/8/layout/chevron2"/>
    <dgm:cxn modelId="{6D7A0F8C-C699-4845-9E77-671A263A8572}" srcId="{4FADF82F-C017-4DCE-A77C-986C732E9F76}" destId="{F069C719-F15C-4A46-AD0B-7FAD0FC92742}" srcOrd="0" destOrd="0" parTransId="{C56313E6-56DB-437F-A421-2237B8E86896}" sibTransId="{0F769ADA-08F4-45F7-B429-C01614EBF6EA}"/>
    <dgm:cxn modelId="{E3B4CEA3-992C-4035-A761-68373EB5A973}" type="presOf" srcId="{2DEA7D7C-F726-46E3-AC10-B3B6B72019D5}" destId="{245BC381-41BD-4E6A-842E-C8A409733ED4}" srcOrd="0" destOrd="0" presId="urn:microsoft.com/office/officeart/2005/8/layout/chevron2"/>
    <dgm:cxn modelId="{B6153AAA-25E1-4F6C-AB11-2EC6A4A63837}" type="presOf" srcId="{4FADF82F-C017-4DCE-A77C-986C732E9F76}" destId="{8E422080-21EB-4BB4-AA20-3A1ADDB78A74}" srcOrd="0" destOrd="0" presId="urn:microsoft.com/office/officeart/2005/8/layout/chevron2"/>
    <dgm:cxn modelId="{C96D4EAE-111F-4D80-9B20-B901EC1E0BD0}" srcId="{2DEA7D7C-F726-46E3-AC10-B3B6B72019D5}" destId="{4FADF82F-C017-4DCE-A77C-986C732E9F76}" srcOrd="2" destOrd="0" parTransId="{B98F547E-18C8-4F17-80ED-465A12C584A3}" sibTransId="{F5948427-6E0E-4210-A583-33B34E9DDFB7}"/>
    <dgm:cxn modelId="{A3A7B9CF-A60E-466C-96EC-E9D8FE962F8C}" srcId="{3D3F5672-BEB3-4E4D-8F3F-E0E99D20EE00}" destId="{18FC1065-51C8-4DAB-A632-6EF10605BA8F}" srcOrd="0" destOrd="0" parTransId="{DAA17D23-30E1-4198-A64A-044A25A146F6}" sibTransId="{2EA74A68-AC4F-4138-A3B5-F9A3FFB3FFC2}"/>
    <dgm:cxn modelId="{A12C75D7-F784-46A3-A587-E0145AF12EDA}" srcId="{1E5208B1-C1E4-48B6-B6C2-4E14D8DADCF8}" destId="{43CBF17C-6081-4AE7-B0F7-3CA6BDEE8ECD}" srcOrd="0" destOrd="0" parTransId="{ACED686B-88AB-4E2B-A0C3-4209A51559A3}" sibTransId="{D15B1D07-D81A-451F-9F95-3E85138D3476}"/>
    <dgm:cxn modelId="{9B3493ED-E527-4A38-983F-02A0B59A3C19}" type="presOf" srcId="{F069C719-F15C-4A46-AD0B-7FAD0FC92742}" destId="{22318D73-F3CC-4510-9665-096FC8F6D99A}" srcOrd="0" destOrd="0" presId="urn:microsoft.com/office/officeart/2005/8/layout/chevron2"/>
    <dgm:cxn modelId="{A3399DFD-803F-4D98-81BB-AD2CF73996D5}" type="presOf" srcId="{18FC1065-51C8-4DAB-A632-6EF10605BA8F}" destId="{450D3973-2868-4DCD-AD36-7CC26707AB15}" srcOrd="0" destOrd="0" presId="urn:microsoft.com/office/officeart/2005/8/layout/chevron2"/>
    <dgm:cxn modelId="{E727F84D-6F35-4BC3-B336-C4AC0321680A}" type="presParOf" srcId="{245BC381-41BD-4E6A-842E-C8A409733ED4}" destId="{CB9FB4A6-D53C-4F98-80FB-C860EA08C5A1}" srcOrd="0" destOrd="0" presId="urn:microsoft.com/office/officeart/2005/8/layout/chevron2"/>
    <dgm:cxn modelId="{D1B404E6-4A46-4A8F-BDDF-4886715D6FF1}" type="presParOf" srcId="{CB9FB4A6-D53C-4F98-80FB-C860EA08C5A1}" destId="{5EA1914D-8F74-4065-B0EC-B86BBE43DF1B}" srcOrd="0" destOrd="0" presId="urn:microsoft.com/office/officeart/2005/8/layout/chevron2"/>
    <dgm:cxn modelId="{E182C8AA-454C-4AE5-B572-3AE4A2A0EF16}" type="presParOf" srcId="{CB9FB4A6-D53C-4F98-80FB-C860EA08C5A1}" destId="{450D3973-2868-4DCD-AD36-7CC26707AB15}" srcOrd="1" destOrd="0" presId="urn:microsoft.com/office/officeart/2005/8/layout/chevron2"/>
    <dgm:cxn modelId="{DAAD1B92-29FC-42B5-9CD1-6F5C8132ADA7}" type="presParOf" srcId="{245BC381-41BD-4E6A-842E-C8A409733ED4}" destId="{C6B1D13C-9B04-49E5-9607-6F4335C3C440}" srcOrd="1" destOrd="0" presId="urn:microsoft.com/office/officeart/2005/8/layout/chevron2"/>
    <dgm:cxn modelId="{17CD46F9-5210-4A88-A3CF-5BC6646C6D01}" type="presParOf" srcId="{245BC381-41BD-4E6A-842E-C8A409733ED4}" destId="{F534845F-6330-4F10-BFFD-32BDC699D6D4}" srcOrd="2" destOrd="0" presId="urn:microsoft.com/office/officeart/2005/8/layout/chevron2"/>
    <dgm:cxn modelId="{3A652A1A-C65B-4B8E-B527-35B54BA47DBE}" type="presParOf" srcId="{F534845F-6330-4F10-BFFD-32BDC699D6D4}" destId="{BE8FD820-4A16-4DB6-9FF3-86EA14640B8F}" srcOrd="0" destOrd="0" presId="urn:microsoft.com/office/officeart/2005/8/layout/chevron2"/>
    <dgm:cxn modelId="{C5F0960A-EB9A-445D-8D4F-E65506C7E0B4}" type="presParOf" srcId="{F534845F-6330-4F10-BFFD-32BDC699D6D4}" destId="{96C93228-9367-4FE9-A4E2-76F5A1824D9B}" srcOrd="1" destOrd="0" presId="urn:microsoft.com/office/officeart/2005/8/layout/chevron2"/>
    <dgm:cxn modelId="{E631C6B2-2E06-4FC3-8AE0-9600CEC2F696}" type="presParOf" srcId="{245BC381-41BD-4E6A-842E-C8A409733ED4}" destId="{69717D19-8CFE-43C2-A444-986F621661A2}" srcOrd="3" destOrd="0" presId="urn:microsoft.com/office/officeart/2005/8/layout/chevron2"/>
    <dgm:cxn modelId="{6517D4DC-FCBF-40C1-8ABB-465F76377769}" type="presParOf" srcId="{245BC381-41BD-4E6A-842E-C8A409733ED4}" destId="{ED382B02-065C-4C6E-B7C1-7ACA7ACBC6CE}" srcOrd="4" destOrd="0" presId="urn:microsoft.com/office/officeart/2005/8/layout/chevron2"/>
    <dgm:cxn modelId="{265A8923-F1D7-47F2-B2F7-A41FD9BBCED1}" type="presParOf" srcId="{ED382B02-065C-4C6E-B7C1-7ACA7ACBC6CE}" destId="{8E422080-21EB-4BB4-AA20-3A1ADDB78A74}" srcOrd="0" destOrd="0" presId="urn:microsoft.com/office/officeart/2005/8/layout/chevron2"/>
    <dgm:cxn modelId="{A20DE0ED-C411-49AF-B5B5-5FFB0ED54ACC}" type="presParOf" srcId="{ED382B02-065C-4C6E-B7C1-7ACA7ACBC6CE}" destId="{22318D73-F3CC-4510-9665-096FC8F6D99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C91-C1FA-40DA-B6FB-D6B9EBB79BD8}">
      <dsp:nvSpPr>
        <dsp:cNvPr id="0" name=""/>
        <dsp:cNvSpPr/>
      </dsp:nvSpPr>
      <dsp:spPr>
        <a:xfrm rot="5400000">
          <a:off x="-123523" y="129998"/>
          <a:ext cx="823488" cy="576441"/>
        </a:xfrm>
        <a:prstGeom prst="chevron">
          <a:avLst/>
        </a:prstGeom>
        <a:solidFill>
          <a:srgbClr val="B5589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err="1">
              <a:solidFill>
                <a:schemeClr val="tx1"/>
              </a:solidFill>
            </a:rPr>
            <a:t>Handysize</a:t>
          </a:r>
          <a:endParaRPr lang="pt-BR" sz="1100" b="1" kern="1200" dirty="0">
            <a:solidFill>
              <a:schemeClr val="tx1"/>
            </a:solidFill>
          </a:endParaRPr>
        </a:p>
      </dsp:txBody>
      <dsp:txXfrm rot="-5400000">
        <a:off x="1" y="294696"/>
        <a:ext cx="576441" cy="247047"/>
      </dsp:txXfrm>
    </dsp:sp>
    <dsp:sp modelId="{C43F05E6-5055-45EF-853D-FCE6795B4912}">
      <dsp:nvSpPr>
        <dsp:cNvPr id="0" name=""/>
        <dsp:cNvSpPr/>
      </dsp:nvSpPr>
      <dsp:spPr>
        <a:xfrm rot="5400000">
          <a:off x="2001846" y="-1418929"/>
          <a:ext cx="535548"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10.000&lt;DWT&lt;30.000</a:t>
          </a:r>
        </a:p>
        <a:p>
          <a:pPr marL="114300" lvl="1" indent="-114300" algn="l" defTabSz="622300">
            <a:lnSpc>
              <a:spcPct val="90000"/>
            </a:lnSpc>
            <a:spcBef>
              <a:spcPct val="0"/>
            </a:spcBef>
            <a:spcAft>
              <a:spcPct val="15000"/>
            </a:spcAft>
            <a:buChar char="•"/>
          </a:pPr>
          <a:r>
            <a:rPr lang="pt-BR" sz="1400" kern="1200" dirty="0"/>
            <a:t>L=150m B=23 H=8</a:t>
          </a:r>
        </a:p>
      </dsp:txBody>
      <dsp:txXfrm rot="-5400000">
        <a:off x="576442" y="32618"/>
        <a:ext cx="3360215" cy="483262"/>
      </dsp:txXfrm>
    </dsp:sp>
    <dsp:sp modelId="{DD0618BC-45E0-40FE-8288-2439133CE823}">
      <dsp:nvSpPr>
        <dsp:cNvPr id="0" name=""/>
        <dsp:cNvSpPr/>
      </dsp:nvSpPr>
      <dsp:spPr>
        <a:xfrm rot="5400000">
          <a:off x="-123523" y="860723"/>
          <a:ext cx="823488" cy="576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Handymax</a:t>
          </a:r>
          <a:endParaRPr lang="pt-BR" sz="1100" b="1" kern="1200" dirty="0">
            <a:solidFill>
              <a:schemeClr val="tx1"/>
            </a:solidFill>
          </a:endParaRPr>
        </a:p>
      </dsp:txBody>
      <dsp:txXfrm rot="-5400000">
        <a:off x="1" y="1025421"/>
        <a:ext cx="576441" cy="247047"/>
      </dsp:txXfrm>
    </dsp:sp>
    <dsp:sp modelId="{046FE627-26CF-44DD-A012-76519B0F5218}">
      <dsp:nvSpPr>
        <dsp:cNvPr id="0" name=""/>
        <dsp:cNvSpPr/>
      </dsp:nvSpPr>
      <dsp:spPr>
        <a:xfrm rot="5400000">
          <a:off x="2001987" y="-688345"/>
          <a:ext cx="535267"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15.000 &lt; DWT &lt; 50.000</a:t>
          </a:r>
          <a:endParaRPr lang="pt-BR" sz="1400" kern="1200" dirty="0"/>
        </a:p>
        <a:p>
          <a:pPr marL="114300" lvl="1" indent="-114300" algn="l" defTabSz="622300">
            <a:lnSpc>
              <a:spcPct val="90000"/>
            </a:lnSpc>
            <a:spcBef>
              <a:spcPct val="0"/>
            </a:spcBef>
            <a:spcAft>
              <a:spcPct val="15000"/>
            </a:spcAft>
            <a:buChar char="•"/>
          </a:pPr>
          <a:r>
            <a:rPr lang="en-US" sz="1400" kern="1200" dirty="0"/>
            <a:t>L=170m B=20m H=9m</a:t>
          </a:r>
          <a:endParaRPr lang="pt-BR" sz="1400" kern="1200" dirty="0"/>
        </a:p>
      </dsp:txBody>
      <dsp:txXfrm rot="-5400000">
        <a:off x="576442" y="763330"/>
        <a:ext cx="3360228" cy="483007"/>
      </dsp:txXfrm>
    </dsp:sp>
    <dsp:sp modelId="{2C36AEA5-FEB3-419F-BFE4-CFF112B33217}">
      <dsp:nvSpPr>
        <dsp:cNvPr id="0" name=""/>
        <dsp:cNvSpPr/>
      </dsp:nvSpPr>
      <dsp:spPr>
        <a:xfrm rot="5400000">
          <a:off x="-123523" y="1591447"/>
          <a:ext cx="823488" cy="576441"/>
        </a:xfrm>
        <a:prstGeom prst="chevron">
          <a:avLst/>
        </a:prstGeom>
        <a:solidFill>
          <a:srgbClr val="B5589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Panamax</a:t>
          </a:r>
          <a:endParaRPr lang="pt-BR" sz="1100" b="1" kern="1200" dirty="0">
            <a:solidFill>
              <a:schemeClr val="tx1"/>
            </a:solidFill>
          </a:endParaRPr>
        </a:p>
      </dsp:txBody>
      <dsp:txXfrm rot="-5400000">
        <a:off x="1" y="1756145"/>
        <a:ext cx="576441" cy="247047"/>
      </dsp:txXfrm>
    </dsp:sp>
    <dsp:sp modelId="{DC913C98-EA3D-44F9-97FD-34DB319CBB7E}">
      <dsp:nvSpPr>
        <dsp:cNvPr id="0" name=""/>
        <dsp:cNvSpPr/>
      </dsp:nvSpPr>
      <dsp:spPr>
        <a:xfrm rot="5400000">
          <a:off x="2001987" y="42378"/>
          <a:ext cx="535267"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50.000 &lt; DWT &lt; 80.000</a:t>
          </a:r>
          <a:endParaRPr lang="pt-BR" sz="1400" kern="1200" dirty="0"/>
        </a:p>
        <a:p>
          <a:pPr marL="114300" lvl="1" indent="-114300" algn="l" defTabSz="622300">
            <a:lnSpc>
              <a:spcPct val="90000"/>
            </a:lnSpc>
            <a:spcBef>
              <a:spcPct val="0"/>
            </a:spcBef>
            <a:spcAft>
              <a:spcPct val="15000"/>
            </a:spcAft>
            <a:buChar char="•"/>
          </a:pPr>
          <a:r>
            <a:rPr lang="en-US" sz="1400" kern="1200" dirty="0"/>
            <a:t>L = 250m  B= 30m H=12m</a:t>
          </a:r>
          <a:endParaRPr lang="pt-BR" sz="1400" kern="1200" dirty="0"/>
        </a:p>
      </dsp:txBody>
      <dsp:txXfrm rot="-5400000">
        <a:off x="576442" y="1494053"/>
        <a:ext cx="3360228" cy="483007"/>
      </dsp:txXfrm>
    </dsp:sp>
    <dsp:sp modelId="{63A3FCDA-E877-4F39-8951-4DF9ACF2E3C7}">
      <dsp:nvSpPr>
        <dsp:cNvPr id="0" name=""/>
        <dsp:cNvSpPr/>
      </dsp:nvSpPr>
      <dsp:spPr>
        <a:xfrm rot="5400000">
          <a:off x="-123523" y="2322171"/>
          <a:ext cx="823488" cy="576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Aframax</a:t>
          </a:r>
          <a:endParaRPr lang="pt-BR" sz="1100" b="1" kern="1200" dirty="0">
            <a:solidFill>
              <a:schemeClr val="tx1"/>
            </a:solidFill>
          </a:endParaRPr>
        </a:p>
      </dsp:txBody>
      <dsp:txXfrm rot="-5400000">
        <a:off x="1" y="2486869"/>
        <a:ext cx="576441" cy="247047"/>
      </dsp:txXfrm>
    </dsp:sp>
    <dsp:sp modelId="{C597FC0B-DACA-4ED7-AE12-51E7E3E5EEB5}">
      <dsp:nvSpPr>
        <dsp:cNvPr id="0" name=""/>
        <dsp:cNvSpPr/>
      </dsp:nvSpPr>
      <dsp:spPr>
        <a:xfrm rot="5400000">
          <a:off x="2001987" y="773103"/>
          <a:ext cx="535267"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80.000 &lt; DWT &lt; 120.000</a:t>
          </a:r>
          <a:endParaRPr lang="pt-BR" sz="1400" kern="1200" dirty="0"/>
        </a:p>
        <a:p>
          <a:pPr marL="114300" lvl="1" indent="-114300" algn="l" defTabSz="622300">
            <a:lnSpc>
              <a:spcPct val="90000"/>
            </a:lnSpc>
            <a:spcBef>
              <a:spcPct val="0"/>
            </a:spcBef>
            <a:spcAft>
              <a:spcPct val="15000"/>
            </a:spcAft>
            <a:buChar char="•"/>
          </a:pPr>
          <a:r>
            <a:rPr lang="en-US" sz="1400" kern="1200" dirty="0"/>
            <a:t>L=230m B=40m H=14m</a:t>
          </a:r>
          <a:endParaRPr lang="pt-BR" sz="1400" kern="1200" dirty="0"/>
        </a:p>
      </dsp:txBody>
      <dsp:txXfrm rot="-5400000">
        <a:off x="576442" y="2224778"/>
        <a:ext cx="3360228" cy="483007"/>
      </dsp:txXfrm>
    </dsp:sp>
    <dsp:sp modelId="{1749E96C-8F66-41E2-BF5C-6D962BE11BFE}">
      <dsp:nvSpPr>
        <dsp:cNvPr id="0" name=""/>
        <dsp:cNvSpPr/>
      </dsp:nvSpPr>
      <dsp:spPr>
        <a:xfrm rot="5400000">
          <a:off x="-123523" y="3052896"/>
          <a:ext cx="823488" cy="576441"/>
        </a:xfrm>
        <a:prstGeom prst="chevron">
          <a:avLst/>
        </a:prstGeom>
        <a:solidFill>
          <a:srgbClr val="B5589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Suezmax</a:t>
          </a:r>
          <a:endParaRPr lang="pt-BR" sz="1100" b="1" kern="1200" dirty="0">
            <a:solidFill>
              <a:schemeClr val="tx1"/>
            </a:solidFill>
          </a:endParaRPr>
        </a:p>
      </dsp:txBody>
      <dsp:txXfrm rot="-5400000">
        <a:off x="1" y="3217594"/>
        <a:ext cx="576441" cy="247047"/>
      </dsp:txXfrm>
    </dsp:sp>
    <dsp:sp modelId="{EB08DBF3-99D7-44E6-B954-7E484BB47430}">
      <dsp:nvSpPr>
        <dsp:cNvPr id="0" name=""/>
        <dsp:cNvSpPr/>
      </dsp:nvSpPr>
      <dsp:spPr>
        <a:xfrm rot="5400000">
          <a:off x="2001987" y="1503827"/>
          <a:ext cx="535267"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120.000 &lt; DWT &lt; 200.000</a:t>
          </a:r>
          <a:endParaRPr lang="pt-BR" sz="1400" kern="1200" dirty="0"/>
        </a:p>
        <a:p>
          <a:pPr marL="114300" lvl="1" indent="-114300" algn="l" defTabSz="622300">
            <a:lnSpc>
              <a:spcPct val="90000"/>
            </a:lnSpc>
            <a:spcBef>
              <a:spcPct val="0"/>
            </a:spcBef>
            <a:spcAft>
              <a:spcPct val="15000"/>
            </a:spcAft>
            <a:buChar char="•"/>
          </a:pPr>
          <a:r>
            <a:rPr lang="en-US" sz="1400" kern="1200" dirty="0"/>
            <a:t>L=270m B=43m H=18m</a:t>
          </a:r>
          <a:endParaRPr lang="pt-BR" sz="1400" kern="1200" dirty="0"/>
        </a:p>
      </dsp:txBody>
      <dsp:txXfrm rot="-5400000">
        <a:off x="576442" y="2955502"/>
        <a:ext cx="3360228" cy="483007"/>
      </dsp:txXfrm>
    </dsp:sp>
    <dsp:sp modelId="{82EADE00-E9F9-4C53-B6BD-DE5825F94A3C}">
      <dsp:nvSpPr>
        <dsp:cNvPr id="0" name=""/>
        <dsp:cNvSpPr/>
      </dsp:nvSpPr>
      <dsp:spPr>
        <a:xfrm rot="5400000">
          <a:off x="-123523" y="3783620"/>
          <a:ext cx="823488" cy="576441"/>
        </a:xfrm>
        <a:prstGeom prst="chevron">
          <a:avLst/>
        </a:prstGeom>
        <a:solidFill>
          <a:srgbClr val="B5589C"/>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VLCC</a:t>
          </a:r>
          <a:endParaRPr lang="pt-BR" sz="1100" b="1" kern="1200" dirty="0">
            <a:solidFill>
              <a:schemeClr val="tx1"/>
            </a:solidFill>
          </a:endParaRPr>
        </a:p>
      </dsp:txBody>
      <dsp:txXfrm rot="-5400000">
        <a:off x="1" y="3948318"/>
        <a:ext cx="576441" cy="247047"/>
      </dsp:txXfrm>
    </dsp:sp>
    <dsp:sp modelId="{27536C7B-6701-4585-80F5-EFC695224A14}">
      <dsp:nvSpPr>
        <dsp:cNvPr id="0" name=""/>
        <dsp:cNvSpPr/>
      </dsp:nvSpPr>
      <dsp:spPr>
        <a:xfrm rot="5400000">
          <a:off x="2001987" y="2234552"/>
          <a:ext cx="535267"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200 &lt; DWT &lt; 300k</a:t>
          </a:r>
          <a:endParaRPr lang="pt-BR" sz="1400" kern="1200" dirty="0"/>
        </a:p>
        <a:p>
          <a:pPr marL="114300" lvl="1" indent="-114300" algn="l" defTabSz="622300">
            <a:lnSpc>
              <a:spcPct val="90000"/>
            </a:lnSpc>
            <a:spcBef>
              <a:spcPct val="0"/>
            </a:spcBef>
            <a:spcAft>
              <a:spcPct val="15000"/>
            </a:spcAft>
            <a:buChar char="•"/>
          </a:pPr>
          <a:r>
            <a:rPr lang="en-US" sz="1400" kern="1200" dirty="0"/>
            <a:t>L=330m B=55m H=20m</a:t>
          </a:r>
          <a:endParaRPr lang="pt-BR" sz="1400" kern="1200" dirty="0"/>
        </a:p>
      </dsp:txBody>
      <dsp:txXfrm rot="-5400000">
        <a:off x="576442" y="3686227"/>
        <a:ext cx="3360228" cy="483007"/>
      </dsp:txXfrm>
    </dsp:sp>
    <dsp:sp modelId="{1AA0E5DC-7C2A-44BD-A5BE-ED38AF4E5875}">
      <dsp:nvSpPr>
        <dsp:cNvPr id="0" name=""/>
        <dsp:cNvSpPr/>
      </dsp:nvSpPr>
      <dsp:spPr>
        <a:xfrm rot="5400000">
          <a:off x="-123523" y="4514345"/>
          <a:ext cx="823488" cy="576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ULCC</a:t>
          </a:r>
          <a:endParaRPr lang="pt-BR" sz="1100" b="1" kern="1200" dirty="0">
            <a:solidFill>
              <a:schemeClr val="tx1"/>
            </a:solidFill>
          </a:endParaRPr>
        </a:p>
      </dsp:txBody>
      <dsp:txXfrm rot="-5400000">
        <a:off x="1" y="4679043"/>
        <a:ext cx="576441" cy="247047"/>
      </dsp:txXfrm>
    </dsp:sp>
    <dsp:sp modelId="{4DA59A57-4CE4-4AF6-94B4-EFF3D2CF9F8E}">
      <dsp:nvSpPr>
        <dsp:cNvPr id="0" name=""/>
        <dsp:cNvSpPr/>
      </dsp:nvSpPr>
      <dsp:spPr>
        <a:xfrm rot="5400000">
          <a:off x="2001987" y="2965276"/>
          <a:ext cx="535267"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300.000</a:t>
          </a:r>
          <a:endParaRPr lang="pt-BR" sz="1400" kern="1200" dirty="0"/>
        </a:p>
        <a:p>
          <a:pPr marL="114300" lvl="1" indent="-114300" algn="l" defTabSz="622300">
            <a:lnSpc>
              <a:spcPct val="90000"/>
            </a:lnSpc>
            <a:spcBef>
              <a:spcPct val="0"/>
            </a:spcBef>
            <a:spcAft>
              <a:spcPct val="15000"/>
            </a:spcAft>
            <a:buChar char="•"/>
          </a:pPr>
          <a:r>
            <a:rPr lang="en-US" sz="1400" kern="1200" dirty="0"/>
            <a:t>L&gt;400m B=60m H=23m</a:t>
          </a:r>
          <a:endParaRPr lang="pt-BR" sz="1400" kern="1200" dirty="0"/>
        </a:p>
      </dsp:txBody>
      <dsp:txXfrm rot="-5400000">
        <a:off x="576442" y="4416951"/>
        <a:ext cx="3360228" cy="483007"/>
      </dsp:txXfrm>
    </dsp:sp>
    <dsp:sp modelId="{4090F48A-E6DF-4735-973B-3D8F3B3B103B}">
      <dsp:nvSpPr>
        <dsp:cNvPr id="0" name=""/>
        <dsp:cNvSpPr/>
      </dsp:nvSpPr>
      <dsp:spPr>
        <a:xfrm rot="5400000">
          <a:off x="-123523" y="5245069"/>
          <a:ext cx="823488" cy="576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solidFill>
                <a:schemeClr val="tx1"/>
              </a:solidFill>
            </a:rPr>
            <a:t>Malaccamax</a:t>
          </a:r>
          <a:endParaRPr lang="pt-BR" sz="1050" b="1" kern="1200" dirty="0">
            <a:solidFill>
              <a:schemeClr val="tx1"/>
            </a:solidFill>
          </a:endParaRPr>
        </a:p>
      </dsp:txBody>
      <dsp:txXfrm rot="-5400000">
        <a:off x="1" y="5409767"/>
        <a:ext cx="576441" cy="247047"/>
      </dsp:txXfrm>
    </dsp:sp>
    <dsp:sp modelId="{1771E54C-1C61-4A2D-90AF-9DE7B0BD9860}">
      <dsp:nvSpPr>
        <dsp:cNvPr id="0" name=""/>
        <dsp:cNvSpPr/>
      </dsp:nvSpPr>
      <dsp:spPr>
        <a:xfrm rot="5400000">
          <a:off x="2001987" y="3696000"/>
          <a:ext cx="535267" cy="33863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380.000</a:t>
          </a:r>
          <a:endParaRPr lang="pt-BR" sz="1400" kern="1200" dirty="0"/>
        </a:p>
        <a:p>
          <a:pPr marL="114300" lvl="1" indent="-114300" algn="l" defTabSz="622300">
            <a:lnSpc>
              <a:spcPct val="90000"/>
            </a:lnSpc>
            <a:spcBef>
              <a:spcPct val="0"/>
            </a:spcBef>
            <a:spcAft>
              <a:spcPct val="15000"/>
            </a:spcAft>
            <a:buChar char="•"/>
          </a:pPr>
          <a:r>
            <a:rPr lang="en-US" sz="1400" kern="1200" dirty="0"/>
            <a:t>L = 470m B=60m H=20m</a:t>
          </a:r>
          <a:endParaRPr lang="pt-BR" sz="1400" kern="1200" dirty="0"/>
        </a:p>
      </dsp:txBody>
      <dsp:txXfrm rot="-5400000">
        <a:off x="576442" y="5147675"/>
        <a:ext cx="3360228" cy="483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C91-C1FA-40DA-B6FB-D6B9EBB79BD8}">
      <dsp:nvSpPr>
        <dsp:cNvPr id="0" name=""/>
        <dsp:cNvSpPr/>
      </dsp:nvSpPr>
      <dsp:spPr>
        <a:xfrm rot="5400000">
          <a:off x="-128424" y="133195"/>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err="1">
              <a:solidFill>
                <a:schemeClr val="tx1"/>
              </a:solidFill>
            </a:rPr>
            <a:t>Handysize</a:t>
          </a:r>
          <a:endParaRPr lang="pt-BR" sz="1100" b="1" kern="1200" dirty="0">
            <a:solidFill>
              <a:schemeClr val="tx1"/>
            </a:solidFill>
          </a:endParaRPr>
        </a:p>
      </dsp:txBody>
      <dsp:txXfrm rot="-5400000">
        <a:off x="1" y="304428"/>
        <a:ext cx="599316" cy="256849"/>
      </dsp:txXfrm>
    </dsp:sp>
    <dsp:sp modelId="{C43F05E6-5055-45EF-853D-FCE6795B4912}">
      <dsp:nvSpPr>
        <dsp:cNvPr id="0" name=""/>
        <dsp:cNvSpPr/>
      </dsp:nvSpPr>
      <dsp:spPr>
        <a:xfrm rot="5400000">
          <a:off x="2038662" y="-1434575"/>
          <a:ext cx="556800"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10.000&lt;DWT&lt;30.000</a:t>
          </a:r>
        </a:p>
        <a:p>
          <a:pPr marL="114300" lvl="1" indent="-114300" algn="l" defTabSz="622300">
            <a:lnSpc>
              <a:spcPct val="90000"/>
            </a:lnSpc>
            <a:spcBef>
              <a:spcPct val="0"/>
            </a:spcBef>
            <a:spcAft>
              <a:spcPct val="15000"/>
            </a:spcAft>
            <a:buChar char="•"/>
          </a:pPr>
          <a:r>
            <a:rPr lang="pt-BR" sz="1400" kern="1200" dirty="0"/>
            <a:t>L=150m B=23 H=8</a:t>
          </a:r>
        </a:p>
      </dsp:txBody>
      <dsp:txXfrm rot="-5400000">
        <a:off x="599317" y="31951"/>
        <a:ext cx="3408311" cy="502438"/>
      </dsp:txXfrm>
    </dsp:sp>
    <dsp:sp modelId="{DD0618BC-45E0-40FE-8288-2439133CE823}">
      <dsp:nvSpPr>
        <dsp:cNvPr id="0" name=""/>
        <dsp:cNvSpPr/>
      </dsp:nvSpPr>
      <dsp:spPr>
        <a:xfrm rot="5400000">
          <a:off x="-128424" y="894637"/>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Handymax</a:t>
          </a:r>
          <a:endParaRPr lang="pt-BR" sz="1100" b="1" kern="1200" dirty="0">
            <a:solidFill>
              <a:schemeClr val="tx1"/>
            </a:solidFill>
          </a:endParaRPr>
        </a:p>
      </dsp:txBody>
      <dsp:txXfrm rot="-5400000">
        <a:off x="1" y="1065870"/>
        <a:ext cx="599316" cy="256849"/>
      </dsp:txXfrm>
    </dsp:sp>
    <dsp:sp modelId="{046FE627-26CF-44DD-A012-76519B0F5218}">
      <dsp:nvSpPr>
        <dsp:cNvPr id="0" name=""/>
        <dsp:cNvSpPr/>
      </dsp:nvSpPr>
      <dsp:spPr>
        <a:xfrm rot="5400000">
          <a:off x="2038808" y="-673279"/>
          <a:ext cx="556507"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15.000 &lt; DWT &lt; 50.000</a:t>
          </a:r>
          <a:endParaRPr lang="pt-BR" sz="1400" kern="1200" dirty="0"/>
        </a:p>
        <a:p>
          <a:pPr marL="114300" lvl="1" indent="-114300" algn="l" defTabSz="622300">
            <a:lnSpc>
              <a:spcPct val="90000"/>
            </a:lnSpc>
            <a:spcBef>
              <a:spcPct val="0"/>
            </a:spcBef>
            <a:spcAft>
              <a:spcPct val="15000"/>
            </a:spcAft>
            <a:buChar char="•"/>
          </a:pPr>
          <a:r>
            <a:rPr lang="en-US" sz="1400" kern="1200" dirty="0"/>
            <a:t>L=170m B=20m H=9m</a:t>
          </a:r>
          <a:endParaRPr lang="pt-BR" sz="1400" kern="1200" dirty="0"/>
        </a:p>
      </dsp:txBody>
      <dsp:txXfrm rot="-5400000">
        <a:off x="599316" y="793379"/>
        <a:ext cx="3408326" cy="502175"/>
      </dsp:txXfrm>
    </dsp:sp>
    <dsp:sp modelId="{2C36AEA5-FEB3-419F-BFE4-CFF112B33217}">
      <dsp:nvSpPr>
        <dsp:cNvPr id="0" name=""/>
        <dsp:cNvSpPr/>
      </dsp:nvSpPr>
      <dsp:spPr>
        <a:xfrm rot="5400000">
          <a:off x="-128424" y="1656079"/>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Panamax</a:t>
          </a:r>
          <a:endParaRPr lang="pt-BR" sz="1100" b="1" kern="1200" dirty="0">
            <a:solidFill>
              <a:schemeClr val="tx1"/>
            </a:solidFill>
          </a:endParaRPr>
        </a:p>
      </dsp:txBody>
      <dsp:txXfrm rot="-5400000">
        <a:off x="1" y="1827312"/>
        <a:ext cx="599316" cy="256849"/>
      </dsp:txXfrm>
    </dsp:sp>
    <dsp:sp modelId="{DC913C98-EA3D-44F9-97FD-34DB319CBB7E}">
      <dsp:nvSpPr>
        <dsp:cNvPr id="0" name=""/>
        <dsp:cNvSpPr/>
      </dsp:nvSpPr>
      <dsp:spPr>
        <a:xfrm rot="5400000">
          <a:off x="2038808" y="88162"/>
          <a:ext cx="556507"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50.000 &lt; DWT &lt; 80.000</a:t>
          </a:r>
          <a:endParaRPr lang="pt-BR" sz="1400" kern="1200" dirty="0"/>
        </a:p>
        <a:p>
          <a:pPr marL="114300" lvl="1" indent="-114300" algn="l" defTabSz="622300">
            <a:lnSpc>
              <a:spcPct val="90000"/>
            </a:lnSpc>
            <a:spcBef>
              <a:spcPct val="0"/>
            </a:spcBef>
            <a:spcAft>
              <a:spcPct val="15000"/>
            </a:spcAft>
            <a:buChar char="•"/>
          </a:pPr>
          <a:r>
            <a:rPr lang="en-US" sz="1400" kern="1200" dirty="0"/>
            <a:t>L = 250m  B= 30m H=12m</a:t>
          </a:r>
          <a:endParaRPr lang="pt-BR" sz="1400" kern="1200" dirty="0"/>
        </a:p>
      </dsp:txBody>
      <dsp:txXfrm rot="-5400000">
        <a:off x="599316" y="1554820"/>
        <a:ext cx="3408326" cy="502175"/>
      </dsp:txXfrm>
    </dsp:sp>
    <dsp:sp modelId="{63A3FCDA-E877-4F39-8951-4DF9ACF2E3C7}">
      <dsp:nvSpPr>
        <dsp:cNvPr id="0" name=""/>
        <dsp:cNvSpPr/>
      </dsp:nvSpPr>
      <dsp:spPr>
        <a:xfrm rot="5400000">
          <a:off x="-128424" y="2417521"/>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Aframax</a:t>
          </a:r>
          <a:endParaRPr lang="pt-BR" sz="1100" b="1" kern="1200" dirty="0">
            <a:solidFill>
              <a:schemeClr val="tx1"/>
            </a:solidFill>
          </a:endParaRPr>
        </a:p>
      </dsp:txBody>
      <dsp:txXfrm rot="-5400000">
        <a:off x="1" y="2588754"/>
        <a:ext cx="599316" cy="256849"/>
      </dsp:txXfrm>
    </dsp:sp>
    <dsp:sp modelId="{C597FC0B-DACA-4ED7-AE12-51E7E3E5EEB5}">
      <dsp:nvSpPr>
        <dsp:cNvPr id="0" name=""/>
        <dsp:cNvSpPr/>
      </dsp:nvSpPr>
      <dsp:spPr>
        <a:xfrm rot="5400000">
          <a:off x="2038808" y="849604"/>
          <a:ext cx="556507"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80.000 &lt; DWT &lt; 120.000</a:t>
          </a:r>
          <a:endParaRPr lang="pt-BR" sz="1400" kern="1200" dirty="0"/>
        </a:p>
        <a:p>
          <a:pPr marL="114300" lvl="1" indent="-114300" algn="l" defTabSz="622300">
            <a:lnSpc>
              <a:spcPct val="90000"/>
            </a:lnSpc>
            <a:spcBef>
              <a:spcPct val="0"/>
            </a:spcBef>
            <a:spcAft>
              <a:spcPct val="15000"/>
            </a:spcAft>
            <a:buChar char="•"/>
          </a:pPr>
          <a:r>
            <a:rPr lang="en-US" sz="1400" kern="1200" dirty="0"/>
            <a:t>L=230m B=40m H=14m</a:t>
          </a:r>
          <a:endParaRPr lang="pt-BR" sz="1400" kern="1200" dirty="0"/>
        </a:p>
      </dsp:txBody>
      <dsp:txXfrm rot="-5400000">
        <a:off x="599316" y="2316262"/>
        <a:ext cx="3408326" cy="502175"/>
      </dsp:txXfrm>
    </dsp:sp>
    <dsp:sp modelId="{1749E96C-8F66-41E2-BF5C-6D962BE11BFE}">
      <dsp:nvSpPr>
        <dsp:cNvPr id="0" name=""/>
        <dsp:cNvSpPr/>
      </dsp:nvSpPr>
      <dsp:spPr>
        <a:xfrm rot="5400000">
          <a:off x="-128424" y="3178963"/>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Suezmax</a:t>
          </a:r>
          <a:endParaRPr lang="pt-BR" sz="1100" b="1" kern="1200" dirty="0">
            <a:solidFill>
              <a:schemeClr val="tx1"/>
            </a:solidFill>
          </a:endParaRPr>
        </a:p>
      </dsp:txBody>
      <dsp:txXfrm rot="-5400000">
        <a:off x="1" y="3350196"/>
        <a:ext cx="599316" cy="256849"/>
      </dsp:txXfrm>
    </dsp:sp>
    <dsp:sp modelId="{EB08DBF3-99D7-44E6-B954-7E484BB47430}">
      <dsp:nvSpPr>
        <dsp:cNvPr id="0" name=""/>
        <dsp:cNvSpPr/>
      </dsp:nvSpPr>
      <dsp:spPr>
        <a:xfrm rot="5400000">
          <a:off x="2038808" y="1611046"/>
          <a:ext cx="556507"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120.000 &lt; DWT &lt; 200.000</a:t>
          </a:r>
          <a:endParaRPr lang="pt-BR" sz="1400" kern="1200" dirty="0"/>
        </a:p>
        <a:p>
          <a:pPr marL="114300" lvl="1" indent="-114300" algn="l" defTabSz="622300">
            <a:lnSpc>
              <a:spcPct val="90000"/>
            </a:lnSpc>
            <a:spcBef>
              <a:spcPct val="0"/>
            </a:spcBef>
            <a:spcAft>
              <a:spcPct val="15000"/>
            </a:spcAft>
            <a:buChar char="•"/>
          </a:pPr>
          <a:r>
            <a:rPr lang="en-US" sz="1400" kern="1200" dirty="0"/>
            <a:t>L=270m B=43m H=18m</a:t>
          </a:r>
          <a:endParaRPr lang="pt-BR" sz="1400" kern="1200" dirty="0"/>
        </a:p>
      </dsp:txBody>
      <dsp:txXfrm rot="-5400000">
        <a:off x="599316" y="3077704"/>
        <a:ext cx="3408326" cy="502175"/>
      </dsp:txXfrm>
    </dsp:sp>
    <dsp:sp modelId="{82EADE00-E9F9-4C53-B6BD-DE5825F94A3C}">
      <dsp:nvSpPr>
        <dsp:cNvPr id="0" name=""/>
        <dsp:cNvSpPr/>
      </dsp:nvSpPr>
      <dsp:spPr>
        <a:xfrm rot="5400000">
          <a:off x="-128424" y="3940406"/>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VLCC</a:t>
          </a:r>
          <a:endParaRPr lang="pt-BR" sz="1100" b="1" kern="1200" dirty="0">
            <a:solidFill>
              <a:schemeClr val="tx1"/>
            </a:solidFill>
          </a:endParaRPr>
        </a:p>
      </dsp:txBody>
      <dsp:txXfrm rot="-5400000">
        <a:off x="1" y="4111639"/>
        <a:ext cx="599316" cy="256849"/>
      </dsp:txXfrm>
    </dsp:sp>
    <dsp:sp modelId="{27536C7B-6701-4585-80F5-EFC695224A14}">
      <dsp:nvSpPr>
        <dsp:cNvPr id="0" name=""/>
        <dsp:cNvSpPr/>
      </dsp:nvSpPr>
      <dsp:spPr>
        <a:xfrm rot="5400000">
          <a:off x="2038808" y="2372488"/>
          <a:ext cx="556507"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200 &lt; DWT &lt; 300k</a:t>
          </a:r>
          <a:endParaRPr lang="pt-BR" sz="1400" kern="1200" dirty="0"/>
        </a:p>
        <a:p>
          <a:pPr marL="114300" lvl="1" indent="-114300" algn="l" defTabSz="622300">
            <a:lnSpc>
              <a:spcPct val="90000"/>
            </a:lnSpc>
            <a:spcBef>
              <a:spcPct val="0"/>
            </a:spcBef>
            <a:spcAft>
              <a:spcPct val="15000"/>
            </a:spcAft>
            <a:buChar char="•"/>
          </a:pPr>
          <a:r>
            <a:rPr lang="en-US" sz="1400" kern="1200" dirty="0"/>
            <a:t>L=330m B=55m H=20m</a:t>
          </a:r>
          <a:endParaRPr lang="pt-BR" sz="1400" kern="1200" dirty="0"/>
        </a:p>
      </dsp:txBody>
      <dsp:txXfrm rot="-5400000">
        <a:off x="599316" y="3839146"/>
        <a:ext cx="3408326" cy="502175"/>
      </dsp:txXfrm>
    </dsp:sp>
    <dsp:sp modelId="{1AA0E5DC-7C2A-44BD-A5BE-ED38AF4E5875}">
      <dsp:nvSpPr>
        <dsp:cNvPr id="0" name=""/>
        <dsp:cNvSpPr/>
      </dsp:nvSpPr>
      <dsp:spPr>
        <a:xfrm rot="5400000">
          <a:off x="-128424" y="4701848"/>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ULCC</a:t>
          </a:r>
          <a:endParaRPr lang="pt-BR" sz="1100" b="1" kern="1200" dirty="0">
            <a:solidFill>
              <a:schemeClr val="tx1"/>
            </a:solidFill>
          </a:endParaRPr>
        </a:p>
      </dsp:txBody>
      <dsp:txXfrm rot="-5400000">
        <a:off x="1" y="4873081"/>
        <a:ext cx="599316" cy="256849"/>
      </dsp:txXfrm>
    </dsp:sp>
    <dsp:sp modelId="{4DA59A57-4CE4-4AF6-94B4-EFF3D2CF9F8E}">
      <dsp:nvSpPr>
        <dsp:cNvPr id="0" name=""/>
        <dsp:cNvSpPr/>
      </dsp:nvSpPr>
      <dsp:spPr>
        <a:xfrm rot="5400000">
          <a:off x="2038808" y="3133930"/>
          <a:ext cx="556507"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300.000</a:t>
          </a:r>
          <a:endParaRPr lang="pt-BR" sz="1400" kern="1200" dirty="0"/>
        </a:p>
        <a:p>
          <a:pPr marL="114300" lvl="1" indent="-114300" algn="l" defTabSz="622300">
            <a:lnSpc>
              <a:spcPct val="90000"/>
            </a:lnSpc>
            <a:spcBef>
              <a:spcPct val="0"/>
            </a:spcBef>
            <a:spcAft>
              <a:spcPct val="15000"/>
            </a:spcAft>
            <a:buChar char="•"/>
          </a:pPr>
          <a:r>
            <a:rPr lang="en-US" sz="1400" kern="1200" dirty="0"/>
            <a:t>L&gt;400m B=60m H=23m</a:t>
          </a:r>
          <a:endParaRPr lang="pt-BR" sz="1400" kern="1200" dirty="0"/>
        </a:p>
      </dsp:txBody>
      <dsp:txXfrm rot="-5400000">
        <a:off x="599316" y="4600588"/>
        <a:ext cx="3408326" cy="502175"/>
      </dsp:txXfrm>
    </dsp:sp>
    <dsp:sp modelId="{4090F48A-E6DF-4735-973B-3D8F3B3B103B}">
      <dsp:nvSpPr>
        <dsp:cNvPr id="0" name=""/>
        <dsp:cNvSpPr/>
      </dsp:nvSpPr>
      <dsp:spPr>
        <a:xfrm rot="5400000">
          <a:off x="-128424" y="5463290"/>
          <a:ext cx="856165" cy="59931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solidFill>
                <a:schemeClr val="tx1"/>
              </a:solidFill>
            </a:rPr>
            <a:t>Malaccamax</a:t>
          </a:r>
          <a:endParaRPr lang="pt-BR" sz="1050" b="1" kern="1200" dirty="0">
            <a:solidFill>
              <a:schemeClr val="tx1"/>
            </a:solidFill>
          </a:endParaRPr>
        </a:p>
      </dsp:txBody>
      <dsp:txXfrm rot="-5400000">
        <a:off x="1" y="5634523"/>
        <a:ext cx="599316" cy="256849"/>
      </dsp:txXfrm>
    </dsp:sp>
    <dsp:sp modelId="{1771E54C-1C61-4A2D-90AF-9DE7B0BD9860}">
      <dsp:nvSpPr>
        <dsp:cNvPr id="0" name=""/>
        <dsp:cNvSpPr/>
      </dsp:nvSpPr>
      <dsp:spPr>
        <a:xfrm rot="5400000">
          <a:off x="2038808" y="3895373"/>
          <a:ext cx="556507" cy="34354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380.000</a:t>
          </a:r>
          <a:endParaRPr lang="pt-BR" sz="1400" kern="1200" dirty="0"/>
        </a:p>
        <a:p>
          <a:pPr marL="114300" lvl="1" indent="-114300" algn="l" defTabSz="622300">
            <a:lnSpc>
              <a:spcPct val="90000"/>
            </a:lnSpc>
            <a:spcBef>
              <a:spcPct val="0"/>
            </a:spcBef>
            <a:spcAft>
              <a:spcPct val="15000"/>
            </a:spcAft>
            <a:buChar char="•"/>
          </a:pPr>
          <a:r>
            <a:rPr lang="en-US" sz="1400" kern="1200" dirty="0"/>
            <a:t>L = 470m B=60m H=20m</a:t>
          </a:r>
          <a:endParaRPr lang="pt-BR" sz="1400" kern="1200" dirty="0"/>
        </a:p>
      </dsp:txBody>
      <dsp:txXfrm rot="-5400000">
        <a:off x="599316" y="5362031"/>
        <a:ext cx="3408326" cy="502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C91-C1FA-40DA-B6FB-D6B9EBB79BD8}">
      <dsp:nvSpPr>
        <dsp:cNvPr id="0" name=""/>
        <dsp:cNvSpPr/>
      </dsp:nvSpPr>
      <dsp:spPr>
        <a:xfrm rot="5400000">
          <a:off x="-126403" y="131843"/>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err="1">
              <a:solidFill>
                <a:schemeClr val="tx1"/>
              </a:solidFill>
            </a:rPr>
            <a:t>Handysize</a:t>
          </a:r>
          <a:endParaRPr lang="pt-BR" sz="1100" b="1" kern="1200" dirty="0">
            <a:solidFill>
              <a:schemeClr val="tx1"/>
            </a:solidFill>
          </a:endParaRPr>
        </a:p>
      </dsp:txBody>
      <dsp:txXfrm rot="-5400000">
        <a:off x="1" y="300381"/>
        <a:ext cx="589881" cy="252806"/>
      </dsp:txXfrm>
    </dsp:sp>
    <dsp:sp modelId="{C43F05E6-5055-45EF-853D-FCE6795B4912}">
      <dsp:nvSpPr>
        <dsp:cNvPr id="0" name=""/>
        <dsp:cNvSpPr/>
      </dsp:nvSpPr>
      <dsp:spPr>
        <a:xfrm rot="5400000">
          <a:off x="1966319" y="-1370997"/>
          <a:ext cx="548035"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10.000&lt;DWT&lt;30.000</a:t>
          </a:r>
        </a:p>
        <a:p>
          <a:pPr marL="114300" lvl="1" indent="-114300" algn="l" defTabSz="622300">
            <a:lnSpc>
              <a:spcPct val="90000"/>
            </a:lnSpc>
            <a:spcBef>
              <a:spcPct val="0"/>
            </a:spcBef>
            <a:spcAft>
              <a:spcPct val="15000"/>
            </a:spcAft>
            <a:buChar char="•"/>
          </a:pPr>
          <a:r>
            <a:rPr lang="pt-BR" sz="1400" kern="1200" dirty="0"/>
            <a:t>L=150m B=23 H=8</a:t>
          </a:r>
        </a:p>
      </dsp:txBody>
      <dsp:txXfrm rot="-5400000">
        <a:off x="589882" y="32193"/>
        <a:ext cx="3274157" cy="494529"/>
      </dsp:txXfrm>
    </dsp:sp>
    <dsp:sp modelId="{DD0618BC-45E0-40FE-8288-2439133CE823}">
      <dsp:nvSpPr>
        <dsp:cNvPr id="0" name=""/>
        <dsp:cNvSpPr/>
      </dsp:nvSpPr>
      <dsp:spPr>
        <a:xfrm rot="5400000">
          <a:off x="-126403" y="877847"/>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Handymax</a:t>
          </a:r>
          <a:endParaRPr lang="pt-BR" sz="1100" b="1" kern="1200" dirty="0">
            <a:solidFill>
              <a:schemeClr val="tx1"/>
            </a:solidFill>
          </a:endParaRPr>
        </a:p>
      </dsp:txBody>
      <dsp:txXfrm rot="-5400000">
        <a:off x="1" y="1046385"/>
        <a:ext cx="589881" cy="252806"/>
      </dsp:txXfrm>
    </dsp:sp>
    <dsp:sp modelId="{046FE627-26CF-44DD-A012-76519B0F5218}">
      <dsp:nvSpPr>
        <dsp:cNvPr id="0" name=""/>
        <dsp:cNvSpPr/>
      </dsp:nvSpPr>
      <dsp:spPr>
        <a:xfrm rot="5400000">
          <a:off x="1966463" y="-625137"/>
          <a:ext cx="547747"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15.000 &lt; DWT &lt; 50.000</a:t>
          </a:r>
          <a:endParaRPr lang="pt-BR" sz="1400" kern="1200" dirty="0"/>
        </a:p>
        <a:p>
          <a:pPr marL="114300" lvl="1" indent="-114300" algn="l" defTabSz="622300">
            <a:lnSpc>
              <a:spcPct val="90000"/>
            </a:lnSpc>
            <a:spcBef>
              <a:spcPct val="0"/>
            </a:spcBef>
            <a:spcAft>
              <a:spcPct val="15000"/>
            </a:spcAft>
            <a:buChar char="•"/>
          </a:pPr>
          <a:r>
            <a:rPr lang="en-US" sz="1400" kern="1200" dirty="0"/>
            <a:t>L=170m B=20m H=9m</a:t>
          </a:r>
          <a:endParaRPr lang="pt-BR" sz="1400" kern="1200" dirty="0"/>
        </a:p>
      </dsp:txBody>
      <dsp:txXfrm rot="-5400000">
        <a:off x="589882" y="778183"/>
        <a:ext cx="3274171" cy="494269"/>
      </dsp:txXfrm>
    </dsp:sp>
    <dsp:sp modelId="{2C36AEA5-FEB3-419F-BFE4-CFF112B33217}">
      <dsp:nvSpPr>
        <dsp:cNvPr id="0" name=""/>
        <dsp:cNvSpPr/>
      </dsp:nvSpPr>
      <dsp:spPr>
        <a:xfrm rot="5400000">
          <a:off x="-126403" y="1623851"/>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Panamax</a:t>
          </a:r>
          <a:endParaRPr lang="pt-BR" sz="1100" b="1" kern="1200" dirty="0">
            <a:solidFill>
              <a:schemeClr val="tx1"/>
            </a:solidFill>
          </a:endParaRPr>
        </a:p>
      </dsp:txBody>
      <dsp:txXfrm rot="-5400000">
        <a:off x="1" y="1792389"/>
        <a:ext cx="589881" cy="252806"/>
      </dsp:txXfrm>
    </dsp:sp>
    <dsp:sp modelId="{DC913C98-EA3D-44F9-97FD-34DB319CBB7E}">
      <dsp:nvSpPr>
        <dsp:cNvPr id="0" name=""/>
        <dsp:cNvSpPr/>
      </dsp:nvSpPr>
      <dsp:spPr>
        <a:xfrm rot="5400000">
          <a:off x="1966463" y="120866"/>
          <a:ext cx="547747"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50.000 &lt; DWT &lt; 80.000</a:t>
          </a:r>
          <a:endParaRPr lang="pt-BR" sz="1400" kern="1200" dirty="0"/>
        </a:p>
        <a:p>
          <a:pPr marL="114300" lvl="1" indent="-114300" algn="l" defTabSz="622300">
            <a:lnSpc>
              <a:spcPct val="90000"/>
            </a:lnSpc>
            <a:spcBef>
              <a:spcPct val="0"/>
            </a:spcBef>
            <a:spcAft>
              <a:spcPct val="15000"/>
            </a:spcAft>
            <a:buChar char="•"/>
          </a:pPr>
          <a:r>
            <a:rPr lang="en-US" sz="1400" kern="1200" dirty="0"/>
            <a:t>L = 250m  B= 30m H=12m</a:t>
          </a:r>
          <a:endParaRPr lang="pt-BR" sz="1400" kern="1200" dirty="0"/>
        </a:p>
      </dsp:txBody>
      <dsp:txXfrm rot="-5400000">
        <a:off x="589882" y="1524187"/>
        <a:ext cx="3274171" cy="494269"/>
      </dsp:txXfrm>
    </dsp:sp>
    <dsp:sp modelId="{63A3FCDA-E877-4F39-8951-4DF9ACF2E3C7}">
      <dsp:nvSpPr>
        <dsp:cNvPr id="0" name=""/>
        <dsp:cNvSpPr/>
      </dsp:nvSpPr>
      <dsp:spPr>
        <a:xfrm rot="5400000">
          <a:off x="-126403" y="2369855"/>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Aframax</a:t>
          </a:r>
          <a:endParaRPr lang="pt-BR" sz="1100" b="1" kern="1200" dirty="0">
            <a:solidFill>
              <a:schemeClr val="tx1"/>
            </a:solidFill>
          </a:endParaRPr>
        </a:p>
      </dsp:txBody>
      <dsp:txXfrm rot="-5400000">
        <a:off x="1" y="2538393"/>
        <a:ext cx="589881" cy="252806"/>
      </dsp:txXfrm>
    </dsp:sp>
    <dsp:sp modelId="{C597FC0B-DACA-4ED7-AE12-51E7E3E5EEB5}">
      <dsp:nvSpPr>
        <dsp:cNvPr id="0" name=""/>
        <dsp:cNvSpPr/>
      </dsp:nvSpPr>
      <dsp:spPr>
        <a:xfrm rot="5400000">
          <a:off x="1966463" y="866870"/>
          <a:ext cx="547747"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80.000 &lt; DWT &lt; 120.000</a:t>
          </a:r>
          <a:endParaRPr lang="pt-BR" sz="1400" kern="1200" dirty="0"/>
        </a:p>
        <a:p>
          <a:pPr marL="114300" lvl="1" indent="-114300" algn="l" defTabSz="622300">
            <a:lnSpc>
              <a:spcPct val="90000"/>
            </a:lnSpc>
            <a:spcBef>
              <a:spcPct val="0"/>
            </a:spcBef>
            <a:spcAft>
              <a:spcPct val="15000"/>
            </a:spcAft>
            <a:buChar char="•"/>
          </a:pPr>
          <a:r>
            <a:rPr lang="en-US" sz="1400" kern="1200" dirty="0"/>
            <a:t>L=230m B=40m H=14m</a:t>
          </a:r>
          <a:endParaRPr lang="pt-BR" sz="1400" kern="1200" dirty="0"/>
        </a:p>
      </dsp:txBody>
      <dsp:txXfrm rot="-5400000">
        <a:off x="589882" y="2270191"/>
        <a:ext cx="3274171" cy="494269"/>
      </dsp:txXfrm>
    </dsp:sp>
    <dsp:sp modelId="{1749E96C-8F66-41E2-BF5C-6D962BE11BFE}">
      <dsp:nvSpPr>
        <dsp:cNvPr id="0" name=""/>
        <dsp:cNvSpPr/>
      </dsp:nvSpPr>
      <dsp:spPr>
        <a:xfrm rot="5400000">
          <a:off x="-126403" y="3115859"/>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Suezmax</a:t>
          </a:r>
          <a:endParaRPr lang="pt-BR" sz="1100" b="1" kern="1200" dirty="0">
            <a:solidFill>
              <a:schemeClr val="tx1"/>
            </a:solidFill>
          </a:endParaRPr>
        </a:p>
      </dsp:txBody>
      <dsp:txXfrm rot="-5400000">
        <a:off x="1" y="3284397"/>
        <a:ext cx="589881" cy="252806"/>
      </dsp:txXfrm>
    </dsp:sp>
    <dsp:sp modelId="{EB08DBF3-99D7-44E6-B954-7E484BB47430}">
      <dsp:nvSpPr>
        <dsp:cNvPr id="0" name=""/>
        <dsp:cNvSpPr/>
      </dsp:nvSpPr>
      <dsp:spPr>
        <a:xfrm rot="5400000">
          <a:off x="1966463" y="1612874"/>
          <a:ext cx="547747"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120.000 &lt; DWT &lt; 200.000</a:t>
          </a:r>
          <a:endParaRPr lang="pt-BR" sz="1400" kern="1200" dirty="0"/>
        </a:p>
        <a:p>
          <a:pPr marL="114300" lvl="1" indent="-114300" algn="l" defTabSz="622300">
            <a:lnSpc>
              <a:spcPct val="90000"/>
            </a:lnSpc>
            <a:spcBef>
              <a:spcPct val="0"/>
            </a:spcBef>
            <a:spcAft>
              <a:spcPct val="15000"/>
            </a:spcAft>
            <a:buChar char="•"/>
          </a:pPr>
          <a:r>
            <a:rPr lang="en-US" sz="1400" kern="1200" dirty="0"/>
            <a:t>L=270m B=43m H=18m</a:t>
          </a:r>
          <a:endParaRPr lang="pt-BR" sz="1400" kern="1200" dirty="0"/>
        </a:p>
      </dsp:txBody>
      <dsp:txXfrm rot="-5400000">
        <a:off x="589882" y="3016195"/>
        <a:ext cx="3274171" cy="494269"/>
      </dsp:txXfrm>
    </dsp:sp>
    <dsp:sp modelId="{82EADE00-E9F9-4C53-B6BD-DE5825F94A3C}">
      <dsp:nvSpPr>
        <dsp:cNvPr id="0" name=""/>
        <dsp:cNvSpPr/>
      </dsp:nvSpPr>
      <dsp:spPr>
        <a:xfrm rot="5400000">
          <a:off x="-126403" y="3861864"/>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VLCC</a:t>
          </a:r>
          <a:endParaRPr lang="pt-BR" sz="1100" b="1" kern="1200" dirty="0">
            <a:solidFill>
              <a:schemeClr val="tx1"/>
            </a:solidFill>
          </a:endParaRPr>
        </a:p>
      </dsp:txBody>
      <dsp:txXfrm rot="-5400000">
        <a:off x="1" y="4030402"/>
        <a:ext cx="589881" cy="252806"/>
      </dsp:txXfrm>
    </dsp:sp>
    <dsp:sp modelId="{27536C7B-6701-4585-80F5-EFC695224A14}">
      <dsp:nvSpPr>
        <dsp:cNvPr id="0" name=""/>
        <dsp:cNvSpPr/>
      </dsp:nvSpPr>
      <dsp:spPr>
        <a:xfrm rot="5400000">
          <a:off x="1966463" y="2358879"/>
          <a:ext cx="547747"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200 &lt; DWT &lt; 300k</a:t>
          </a:r>
          <a:endParaRPr lang="pt-BR" sz="1400" kern="1200" dirty="0"/>
        </a:p>
        <a:p>
          <a:pPr marL="114300" lvl="1" indent="-114300" algn="l" defTabSz="622300">
            <a:lnSpc>
              <a:spcPct val="90000"/>
            </a:lnSpc>
            <a:spcBef>
              <a:spcPct val="0"/>
            </a:spcBef>
            <a:spcAft>
              <a:spcPct val="15000"/>
            </a:spcAft>
            <a:buChar char="•"/>
          </a:pPr>
          <a:r>
            <a:rPr lang="en-US" sz="1400" kern="1200" dirty="0"/>
            <a:t>L=330m B=55m H=20m</a:t>
          </a:r>
          <a:endParaRPr lang="pt-BR" sz="1400" kern="1200" dirty="0"/>
        </a:p>
      </dsp:txBody>
      <dsp:txXfrm rot="-5400000">
        <a:off x="589882" y="3762200"/>
        <a:ext cx="3274171" cy="494269"/>
      </dsp:txXfrm>
    </dsp:sp>
    <dsp:sp modelId="{1AA0E5DC-7C2A-44BD-A5BE-ED38AF4E5875}">
      <dsp:nvSpPr>
        <dsp:cNvPr id="0" name=""/>
        <dsp:cNvSpPr/>
      </dsp:nvSpPr>
      <dsp:spPr>
        <a:xfrm rot="5400000">
          <a:off x="-126403" y="4607868"/>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ULCC</a:t>
          </a:r>
          <a:endParaRPr lang="pt-BR" sz="1100" b="1" kern="1200" dirty="0">
            <a:solidFill>
              <a:schemeClr val="tx1"/>
            </a:solidFill>
          </a:endParaRPr>
        </a:p>
      </dsp:txBody>
      <dsp:txXfrm rot="-5400000">
        <a:off x="1" y="4776406"/>
        <a:ext cx="589881" cy="252806"/>
      </dsp:txXfrm>
    </dsp:sp>
    <dsp:sp modelId="{4DA59A57-4CE4-4AF6-94B4-EFF3D2CF9F8E}">
      <dsp:nvSpPr>
        <dsp:cNvPr id="0" name=""/>
        <dsp:cNvSpPr/>
      </dsp:nvSpPr>
      <dsp:spPr>
        <a:xfrm rot="5400000">
          <a:off x="1966463" y="3104883"/>
          <a:ext cx="547747"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300.000</a:t>
          </a:r>
          <a:endParaRPr lang="pt-BR" sz="1400" kern="1200" dirty="0"/>
        </a:p>
        <a:p>
          <a:pPr marL="114300" lvl="1" indent="-114300" algn="l" defTabSz="622300">
            <a:lnSpc>
              <a:spcPct val="90000"/>
            </a:lnSpc>
            <a:spcBef>
              <a:spcPct val="0"/>
            </a:spcBef>
            <a:spcAft>
              <a:spcPct val="15000"/>
            </a:spcAft>
            <a:buChar char="•"/>
          </a:pPr>
          <a:r>
            <a:rPr lang="en-US" sz="1400" kern="1200" dirty="0"/>
            <a:t>L&gt;400m B=60m H=23m</a:t>
          </a:r>
          <a:endParaRPr lang="pt-BR" sz="1400" kern="1200" dirty="0"/>
        </a:p>
      </dsp:txBody>
      <dsp:txXfrm rot="-5400000">
        <a:off x="589882" y="4508204"/>
        <a:ext cx="3274171" cy="494269"/>
      </dsp:txXfrm>
    </dsp:sp>
    <dsp:sp modelId="{4090F48A-E6DF-4735-973B-3D8F3B3B103B}">
      <dsp:nvSpPr>
        <dsp:cNvPr id="0" name=""/>
        <dsp:cNvSpPr/>
      </dsp:nvSpPr>
      <dsp:spPr>
        <a:xfrm rot="5400000">
          <a:off x="-126403" y="5353872"/>
          <a:ext cx="842687" cy="58988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solidFill>
                <a:schemeClr val="tx1"/>
              </a:solidFill>
            </a:rPr>
            <a:t>Malaccamax</a:t>
          </a:r>
          <a:endParaRPr lang="pt-BR" sz="1050" b="1" kern="1200" dirty="0">
            <a:solidFill>
              <a:schemeClr val="tx1"/>
            </a:solidFill>
          </a:endParaRPr>
        </a:p>
      </dsp:txBody>
      <dsp:txXfrm rot="-5400000">
        <a:off x="1" y="5522410"/>
        <a:ext cx="589881" cy="252806"/>
      </dsp:txXfrm>
    </dsp:sp>
    <dsp:sp modelId="{1771E54C-1C61-4A2D-90AF-9DE7B0BD9860}">
      <dsp:nvSpPr>
        <dsp:cNvPr id="0" name=""/>
        <dsp:cNvSpPr/>
      </dsp:nvSpPr>
      <dsp:spPr>
        <a:xfrm rot="5400000">
          <a:off x="1966463" y="3850887"/>
          <a:ext cx="547747" cy="330091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380.000</a:t>
          </a:r>
          <a:endParaRPr lang="pt-BR" sz="1400" kern="1200" dirty="0"/>
        </a:p>
        <a:p>
          <a:pPr marL="114300" lvl="1" indent="-114300" algn="l" defTabSz="622300">
            <a:lnSpc>
              <a:spcPct val="90000"/>
            </a:lnSpc>
            <a:spcBef>
              <a:spcPct val="0"/>
            </a:spcBef>
            <a:spcAft>
              <a:spcPct val="15000"/>
            </a:spcAft>
            <a:buChar char="•"/>
          </a:pPr>
          <a:r>
            <a:rPr lang="en-US" sz="1400" kern="1200" dirty="0"/>
            <a:t>L = 470m B=60m H=20m</a:t>
          </a:r>
          <a:endParaRPr lang="pt-BR" sz="1400" kern="1200" dirty="0"/>
        </a:p>
      </dsp:txBody>
      <dsp:txXfrm rot="-5400000">
        <a:off x="589882" y="5254208"/>
        <a:ext cx="3274171" cy="494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C91-C1FA-40DA-B6FB-D6B9EBB79BD8}">
      <dsp:nvSpPr>
        <dsp:cNvPr id="0" name=""/>
        <dsp:cNvSpPr/>
      </dsp:nvSpPr>
      <dsp:spPr>
        <a:xfrm rot="5400000">
          <a:off x="-128965" y="133041"/>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err="1">
              <a:solidFill>
                <a:schemeClr val="tx1"/>
              </a:solidFill>
            </a:rPr>
            <a:t>Handysize</a:t>
          </a:r>
          <a:endParaRPr lang="pt-BR" sz="1100" b="1" kern="1200" dirty="0">
            <a:solidFill>
              <a:schemeClr val="tx1"/>
            </a:solidFill>
          </a:endParaRPr>
        </a:p>
      </dsp:txBody>
      <dsp:txXfrm rot="-5400000">
        <a:off x="1" y="304994"/>
        <a:ext cx="601838" cy="257931"/>
      </dsp:txXfrm>
    </dsp:sp>
    <dsp:sp modelId="{C43F05E6-5055-45EF-853D-FCE6795B4912}">
      <dsp:nvSpPr>
        <dsp:cNvPr id="0" name=""/>
        <dsp:cNvSpPr/>
      </dsp:nvSpPr>
      <dsp:spPr>
        <a:xfrm rot="5400000">
          <a:off x="1966743" y="-1360829"/>
          <a:ext cx="559143"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10.000&lt;DWT&lt;30.000</a:t>
          </a:r>
        </a:p>
        <a:p>
          <a:pPr marL="114300" lvl="1" indent="-114300" algn="l" defTabSz="622300">
            <a:lnSpc>
              <a:spcPct val="90000"/>
            </a:lnSpc>
            <a:spcBef>
              <a:spcPct val="0"/>
            </a:spcBef>
            <a:spcAft>
              <a:spcPct val="15000"/>
            </a:spcAft>
            <a:buChar char="•"/>
          </a:pPr>
          <a:r>
            <a:rPr lang="pt-BR" sz="1400" kern="1200" dirty="0"/>
            <a:t>L=150m B=23 H=8</a:t>
          </a:r>
        </a:p>
      </dsp:txBody>
      <dsp:txXfrm rot="-5400000">
        <a:off x="601839" y="31370"/>
        <a:ext cx="3261658" cy="504553"/>
      </dsp:txXfrm>
    </dsp:sp>
    <dsp:sp modelId="{DD0618BC-45E0-40FE-8288-2439133CE823}">
      <dsp:nvSpPr>
        <dsp:cNvPr id="0" name=""/>
        <dsp:cNvSpPr/>
      </dsp:nvSpPr>
      <dsp:spPr>
        <a:xfrm rot="5400000">
          <a:off x="-128965" y="894166"/>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Handymax</a:t>
          </a:r>
          <a:endParaRPr lang="pt-BR" sz="1100" b="1" kern="1200" dirty="0">
            <a:solidFill>
              <a:schemeClr val="tx1"/>
            </a:solidFill>
          </a:endParaRPr>
        </a:p>
      </dsp:txBody>
      <dsp:txXfrm rot="-5400000">
        <a:off x="1" y="1066119"/>
        <a:ext cx="601838" cy="257931"/>
      </dsp:txXfrm>
    </dsp:sp>
    <dsp:sp modelId="{046FE627-26CF-44DD-A012-76519B0F5218}">
      <dsp:nvSpPr>
        <dsp:cNvPr id="0" name=""/>
        <dsp:cNvSpPr/>
      </dsp:nvSpPr>
      <dsp:spPr>
        <a:xfrm rot="5400000">
          <a:off x="1966890" y="-599850"/>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15.000 &lt; DWT &lt; 50.000</a:t>
          </a:r>
          <a:endParaRPr lang="pt-BR" sz="1400" kern="1200" dirty="0"/>
        </a:p>
        <a:p>
          <a:pPr marL="114300" lvl="1" indent="-114300" algn="l" defTabSz="622300">
            <a:lnSpc>
              <a:spcPct val="90000"/>
            </a:lnSpc>
            <a:spcBef>
              <a:spcPct val="0"/>
            </a:spcBef>
            <a:spcAft>
              <a:spcPct val="15000"/>
            </a:spcAft>
            <a:buChar char="•"/>
          </a:pPr>
          <a:r>
            <a:rPr lang="en-US" sz="1400" kern="1200" dirty="0"/>
            <a:t>L=170m B=20m H=9m</a:t>
          </a:r>
          <a:endParaRPr lang="pt-BR" sz="1400" kern="1200" dirty="0"/>
        </a:p>
      </dsp:txBody>
      <dsp:txXfrm rot="-5400000">
        <a:off x="601839" y="792482"/>
        <a:ext cx="3261672" cy="504288"/>
      </dsp:txXfrm>
    </dsp:sp>
    <dsp:sp modelId="{2C36AEA5-FEB3-419F-BFE4-CFF112B33217}">
      <dsp:nvSpPr>
        <dsp:cNvPr id="0" name=""/>
        <dsp:cNvSpPr/>
      </dsp:nvSpPr>
      <dsp:spPr>
        <a:xfrm rot="5400000">
          <a:off x="-128965" y="1655292"/>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Panamax</a:t>
          </a:r>
          <a:endParaRPr lang="pt-BR" sz="1100" b="1" kern="1200" dirty="0">
            <a:solidFill>
              <a:schemeClr val="tx1"/>
            </a:solidFill>
          </a:endParaRPr>
        </a:p>
      </dsp:txBody>
      <dsp:txXfrm rot="-5400000">
        <a:off x="1" y="1827245"/>
        <a:ext cx="601838" cy="257931"/>
      </dsp:txXfrm>
    </dsp:sp>
    <dsp:sp modelId="{DC913C98-EA3D-44F9-97FD-34DB319CBB7E}">
      <dsp:nvSpPr>
        <dsp:cNvPr id="0" name=""/>
        <dsp:cNvSpPr/>
      </dsp:nvSpPr>
      <dsp:spPr>
        <a:xfrm rot="5400000">
          <a:off x="1966890" y="161275"/>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50.000 &lt; DWT &lt; 80.000</a:t>
          </a:r>
          <a:endParaRPr lang="pt-BR" sz="1400" kern="1200" dirty="0"/>
        </a:p>
        <a:p>
          <a:pPr marL="114300" lvl="1" indent="-114300" algn="l" defTabSz="622300">
            <a:lnSpc>
              <a:spcPct val="90000"/>
            </a:lnSpc>
            <a:spcBef>
              <a:spcPct val="0"/>
            </a:spcBef>
            <a:spcAft>
              <a:spcPct val="15000"/>
            </a:spcAft>
            <a:buChar char="•"/>
          </a:pPr>
          <a:r>
            <a:rPr lang="en-US" sz="1400" kern="1200" dirty="0"/>
            <a:t>L = 250m  B= 30m H=12m</a:t>
          </a:r>
          <a:endParaRPr lang="pt-BR" sz="1400" kern="1200" dirty="0"/>
        </a:p>
      </dsp:txBody>
      <dsp:txXfrm rot="-5400000">
        <a:off x="601839" y="1553608"/>
        <a:ext cx="3261672" cy="504288"/>
      </dsp:txXfrm>
    </dsp:sp>
    <dsp:sp modelId="{63A3FCDA-E877-4F39-8951-4DF9ACF2E3C7}">
      <dsp:nvSpPr>
        <dsp:cNvPr id="0" name=""/>
        <dsp:cNvSpPr/>
      </dsp:nvSpPr>
      <dsp:spPr>
        <a:xfrm rot="5400000">
          <a:off x="-128965" y="2416418"/>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Aframax</a:t>
          </a:r>
          <a:endParaRPr lang="pt-BR" sz="1100" b="1" kern="1200" dirty="0">
            <a:solidFill>
              <a:schemeClr val="tx1"/>
            </a:solidFill>
          </a:endParaRPr>
        </a:p>
      </dsp:txBody>
      <dsp:txXfrm rot="-5400000">
        <a:off x="1" y="2588371"/>
        <a:ext cx="601838" cy="257931"/>
      </dsp:txXfrm>
    </dsp:sp>
    <dsp:sp modelId="{C597FC0B-DACA-4ED7-AE12-51E7E3E5EEB5}">
      <dsp:nvSpPr>
        <dsp:cNvPr id="0" name=""/>
        <dsp:cNvSpPr/>
      </dsp:nvSpPr>
      <dsp:spPr>
        <a:xfrm rot="5400000">
          <a:off x="1966890" y="922401"/>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80.000 &lt; DWT &lt; 120.000</a:t>
          </a:r>
          <a:endParaRPr lang="pt-BR" sz="1400" kern="1200" dirty="0"/>
        </a:p>
        <a:p>
          <a:pPr marL="114300" lvl="1" indent="-114300" algn="l" defTabSz="622300">
            <a:lnSpc>
              <a:spcPct val="90000"/>
            </a:lnSpc>
            <a:spcBef>
              <a:spcPct val="0"/>
            </a:spcBef>
            <a:spcAft>
              <a:spcPct val="15000"/>
            </a:spcAft>
            <a:buChar char="•"/>
          </a:pPr>
          <a:r>
            <a:rPr lang="en-US" sz="1400" kern="1200" dirty="0"/>
            <a:t>L=230m B=40m H=14m</a:t>
          </a:r>
          <a:endParaRPr lang="pt-BR" sz="1400" kern="1200" dirty="0"/>
        </a:p>
      </dsp:txBody>
      <dsp:txXfrm rot="-5400000">
        <a:off x="601839" y="2314734"/>
        <a:ext cx="3261672" cy="504288"/>
      </dsp:txXfrm>
    </dsp:sp>
    <dsp:sp modelId="{1749E96C-8F66-41E2-BF5C-6D962BE11BFE}">
      <dsp:nvSpPr>
        <dsp:cNvPr id="0" name=""/>
        <dsp:cNvSpPr/>
      </dsp:nvSpPr>
      <dsp:spPr>
        <a:xfrm rot="5400000">
          <a:off x="-128965" y="3177544"/>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Suezmax</a:t>
          </a:r>
          <a:endParaRPr lang="pt-BR" sz="1100" b="1" kern="1200" dirty="0">
            <a:solidFill>
              <a:schemeClr val="tx1"/>
            </a:solidFill>
          </a:endParaRPr>
        </a:p>
      </dsp:txBody>
      <dsp:txXfrm rot="-5400000">
        <a:off x="1" y="3349497"/>
        <a:ext cx="601838" cy="257931"/>
      </dsp:txXfrm>
    </dsp:sp>
    <dsp:sp modelId="{EB08DBF3-99D7-44E6-B954-7E484BB47430}">
      <dsp:nvSpPr>
        <dsp:cNvPr id="0" name=""/>
        <dsp:cNvSpPr/>
      </dsp:nvSpPr>
      <dsp:spPr>
        <a:xfrm rot="5400000">
          <a:off x="1966890" y="1683527"/>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120.000 &lt; DWT &lt; 200.000</a:t>
          </a:r>
          <a:endParaRPr lang="pt-BR" sz="1400" kern="1200" dirty="0"/>
        </a:p>
        <a:p>
          <a:pPr marL="114300" lvl="1" indent="-114300" algn="l" defTabSz="622300">
            <a:lnSpc>
              <a:spcPct val="90000"/>
            </a:lnSpc>
            <a:spcBef>
              <a:spcPct val="0"/>
            </a:spcBef>
            <a:spcAft>
              <a:spcPct val="15000"/>
            </a:spcAft>
            <a:buChar char="•"/>
          </a:pPr>
          <a:r>
            <a:rPr lang="en-US" sz="1400" kern="1200" dirty="0"/>
            <a:t>L=270m B=43m H=18m</a:t>
          </a:r>
          <a:endParaRPr lang="pt-BR" sz="1400" kern="1200" dirty="0"/>
        </a:p>
      </dsp:txBody>
      <dsp:txXfrm rot="-5400000">
        <a:off x="601839" y="3075860"/>
        <a:ext cx="3261672" cy="504288"/>
      </dsp:txXfrm>
    </dsp:sp>
    <dsp:sp modelId="{82EADE00-E9F9-4C53-B6BD-DE5825F94A3C}">
      <dsp:nvSpPr>
        <dsp:cNvPr id="0" name=""/>
        <dsp:cNvSpPr/>
      </dsp:nvSpPr>
      <dsp:spPr>
        <a:xfrm rot="5400000">
          <a:off x="-128965" y="3938670"/>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VLCC</a:t>
          </a:r>
          <a:endParaRPr lang="pt-BR" sz="1100" b="1" kern="1200" dirty="0">
            <a:solidFill>
              <a:schemeClr val="tx1"/>
            </a:solidFill>
          </a:endParaRPr>
        </a:p>
      </dsp:txBody>
      <dsp:txXfrm rot="-5400000">
        <a:off x="1" y="4110623"/>
        <a:ext cx="601838" cy="257931"/>
      </dsp:txXfrm>
    </dsp:sp>
    <dsp:sp modelId="{27536C7B-6701-4585-80F5-EFC695224A14}">
      <dsp:nvSpPr>
        <dsp:cNvPr id="0" name=""/>
        <dsp:cNvSpPr/>
      </dsp:nvSpPr>
      <dsp:spPr>
        <a:xfrm rot="5400000">
          <a:off x="1966890" y="2444653"/>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200 &lt; DWT &lt; 300k</a:t>
          </a:r>
          <a:endParaRPr lang="pt-BR" sz="1400" kern="1200" dirty="0"/>
        </a:p>
        <a:p>
          <a:pPr marL="114300" lvl="1" indent="-114300" algn="l" defTabSz="622300">
            <a:lnSpc>
              <a:spcPct val="90000"/>
            </a:lnSpc>
            <a:spcBef>
              <a:spcPct val="0"/>
            </a:spcBef>
            <a:spcAft>
              <a:spcPct val="15000"/>
            </a:spcAft>
            <a:buChar char="•"/>
          </a:pPr>
          <a:r>
            <a:rPr lang="en-US" sz="1400" kern="1200" dirty="0"/>
            <a:t>L=330m B=55m H=20m</a:t>
          </a:r>
          <a:endParaRPr lang="pt-BR" sz="1400" kern="1200" dirty="0"/>
        </a:p>
      </dsp:txBody>
      <dsp:txXfrm rot="-5400000">
        <a:off x="601839" y="3836986"/>
        <a:ext cx="3261672" cy="504288"/>
      </dsp:txXfrm>
    </dsp:sp>
    <dsp:sp modelId="{1AA0E5DC-7C2A-44BD-A5BE-ED38AF4E5875}">
      <dsp:nvSpPr>
        <dsp:cNvPr id="0" name=""/>
        <dsp:cNvSpPr/>
      </dsp:nvSpPr>
      <dsp:spPr>
        <a:xfrm rot="5400000">
          <a:off x="-128965" y="4699796"/>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ULCC</a:t>
          </a:r>
          <a:endParaRPr lang="pt-BR" sz="1100" b="1" kern="1200" dirty="0">
            <a:solidFill>
              <a:schemeClr val="tx1"/>
            </a:solidFill>
          </a:endParaRPr>
        </a:p>
      </dsp:txBody>
      <dsp:txXfrm rot="-5400000">
        <a:off x="1" y="4871749"/>
        <a:ext cx="601838" cy="257931"/>
      </dsp:txXfrm>
    </dsp:sp>
    <dsp:sp modelId="{4DA59A57-4CE4-4AF6-94B4-EFF3D2CF9F8E}">
      <dsp:nvSpPr>
        <dsp:cNvPr id="0" name=""/>
        <dsp:cNvSpPr/>
      </dsp:nvSpPr>
      <dsp:spPr>
        <a:xfrm rot="5400000">
          <a:off x="1966890" y="3205779"/>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300.000</a:t>
          </a:r>
          <a:endParaRPr lang="pt-BR" sz="1400" kern="1200" dirty="0"/>
        </a:p>
        <a:p>
          <a:pPr marL="114300" lvl="1" indent="-114300" algn="l" defTabSz="622300">
            <a:lnSpc>
              <a:spcPct val="90000"/>
            </a:lnSpc>
            <a:spcBef>
              <a:spcPct val="0"/>
            </a:spcBef>
            <a:spcAft>
              <a:spcPct val="15000"/>
            </a:spcAft>
            <a:buChar char="•"/>
          </a:pPr>
          <a:r>
            <a:rPr lang="en-US" sz="1400" kern="1200" dirty="0"/>
            <a:t>L&gt;400m B=60m H=23m</a:t>
          </a:r>
          <a:endParaRPr lang="pt-BR" sz="1400" kern="1200" dirty="0"/>
        </a:p>
      </dsp:txBody>
      <dsp:txXfrm rot="-5400000">
        <a:off x="601839" y="4598112"/>
        <a:ext cx="3261672" cy="504288"/>
      </dsp:txXfrm>
    </dsp:sp>
    <dsp:sp modelId="{4090F48A-E6DF-4735-973B-3D8F3B3B103B}">
      <dsp:nvSpPr>
        <dsp:cNvPr id="0" name=""/>
        <dsp:cNvSpPr/>
      </dsp:nvSpPr>
      <dsp:spPr>
        <a:xfrm rot="5400000">
          <a:off x="-128965" y="5460922"/>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solidFill>
                <a:schemeClr val="tx1"/>
              </a:solidFill>
            </a:rPr>
            <a:t>Malaccamax</a:t>
          </a:r>
          <a:endParaRPr lang="pt-BR" sz="1050" b="1" kern="1200" dirty="0">
            <a:solidFill>
              <a:schemeClr val="tx1"/>
            </a:solidFill>
          </a:endParaRPr>
        </a:p>
      </dsp:txBody>
      <dsp:txXfrm rot="-5400000">
        <a:off x="1" y="5632875"/>
        <a:ext cx="601838" cy="257931"/>
      </dsp:txXfrm>
    </dsp:sp>
    <dsp:sp modelId="{1771E54C-1C61-4A2D-90AF-9DE7B0BD9860}">
      <dsp:nvSpPr>
        <dsp:cNvPr id="0" name=""/>
        <dsp:cNvSpPr/>
      </dsp:nvSpPr>
      <dsp:spPr>
        <a:xfrm rot="5400000">
          <a:off x="1966890" y="3966905"/>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380.000</a:t>
          </a:r>
          <a:endParaRPr lang="pt-BR" sz="1400" kern="1200" dirty="0"/>
        </a:p>
        <a:p>
          <a:pPr marL="114300" lvl="1" indent="-114300" algn="l" defTabSz="622300">
            <a:lnSpc>
              <a:spcPct val="90000"/>
            </a:lnSpc>
            <a:spcBef>
              <a:spcPct val="0"/>
            </a:spcBef>
            <a:spcAft>
              <a:spcPct val="15000"/>
            </a:spcAft>
            <a:buChar char="•"/>
          </a:pPr>
          <a:r>
            <a:rPr lang="en-US" sz="1400" kern="1200" dirty="0"/>
            <a:t>L = 470m B=60m H=20m</a:t>
          </a:r>
          <a:endParaRPr lang="pt-BR" sz="1400" kern="1200" dirty="0"/>
        </a:p>
      </dsp:txBody>
      <dsp:txXfrm rot="-5400000">
        <a:off x="601839" y="5359238"/>
        <a:ext cx="3261672" cy="504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C91-C1FA-40DA-B6FB-D6B9EBB79BD8}">
      <dsp:nvSpPr>
        <dsp:cNvPr id="0" name=""/>
        <dsp:cNvSpPr/>
      </dsp:nvSpPr>
      <dsp:spPr>
        <a:xfrm rot="5400000">
          <a:off x="-128965" y="133041"/>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err="1">
              <a:solidFill>
                <a:schemeClr val="tx1"/>
              </a:solidFill>
            </a:rPr>
            <a:t>Handysize</a:t>
          </a:r>
          <a:endParaRPr lang="pt-BR" sz="1100" b="1" kern="1200" dirty="0">
            <a:solidFill>
              <a:schemeClr val="tx1"/>
            </a:solidFill>
          </a:endParaRPr>
        </a:p>
      </dsp:txBody>
      <dsp:txXfrm rot="-5400000">
        <a:off x="1" y="304994"/>
        <a:ext cx="601838" cy="257931"/>
      </dsp:txXfrm>
    </dsp:sp>
    <dsp:sp modelId="{C43F05E6-5055-45EF-853D-FCE6795B4912}">
      <dsp:nvSpPr>
        <dsp:cNvPr id="0" name=""/>
        <dsp:cNvSpPr/>
      </dsp:nvSpPr>
      <dsp:spPr>
        <a:xfrm rot="5400000">
          <a:off x="1966743" y="-1360829"/>
          <a:ext cx="559143"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10.000&lt;DWT&lt;30.000</a:t>
          </a:r>
        </a:p>
        <a:p>
          <a:pPr marL="114300" lvl="1" indent="-114300" algn="l" defTabSz="622300">
            <a:lnSpc>
              <a:spcPct val="90000"/>
            </a:lnSpc>
            <a:spcBef>
              <a:spcPct val="0"/>
            </a:spcBef>
            <a:spcAft>
              <a:spcPct val="15000"/>
            </a:spcAft>
            <a:buChar char="•"/>
          </a:pPr>
          <a:r>
            <a:rPr lang="pt-BR" sz="1400" kern="1200" dirty="0"/>
            <a:t>L=150m B=23 H=8</a:t>
          </a:r>
        </a:p>
      </dsp:txBody>
      <dsp:txXfrm rot="-5400000">
        <a:off x="601839" y="31370"/>
        <a:ext cx="3261658" cy="504553"/>
      </dsp:txXfrm>
    </dsp:sp>
    <dsp:sp modelId="{DD0618BC-45E0-40FE-8288-2439133CE823}">
      <dsp:nvSpPr>
        <dsp:cNvPr id="0" name=""/>
        <dsp:cNvSpPr/>
      </dsp:nvSpPr>
      <dsp:spPr>
        <a:xfrm rot="5400000">
          <a:off x="-128965" y="894166"/>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Handymax</a:t>
          </a:r>
          <a:endParaRPr lang="pt-BR" sz="1100" b="1" kern="1200" dirty="0">
            <a:solidFill>
              <a:schemeClr val="tx1"/>
            </a:solidFill>
          </a:endParaRPr>
        </a:p>
      </dsp:txBody>
      <dsp:txXfrm rot="-5400000">
        <a:off x="1" y="1066119"/>
        <a:ext cx="601838" cy="257931"/>
      </dsp:txXfrm>
    </dsp:sp>
    <dsp:sp modelId="{046FE627-26CF-44DD-A012-76519B0F5218}">
      <dsp:nvSpPr>
        <dsp:cNvPr id="0" name=""/>
        <dsp:cNvSpPr/>
      </dsp:nvSpPr>
      <dsp:spPr>
        <a:xfrm rot="5400000">
          <a:off x="1966890" y="-599850"/>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15.000 &lt; DWT &lt; 50.000</a:t>
          </a:r>
          <a:endParaRPr lang="pt-BR" sz="1400" kern="1200" dirty="0"/>
        </a:p>
        <a:p>
          <a:pPr marL="114300" lvl="1" indent="-114300" algn="l" defTabSz="622300">
            <a:lnSpc>
              <a:spcPct val="90000"/>
            </a:lnSpc>
            <a:spcBef>
              <a:spcPct val="0"/>
            </a:spcBef>
            <a:spcAft>
              <a:spcPct val="15000"/>
            </a:spcAft>
            <a:buChar char="•"/>
          </a:pPr>
          <a:r>
            <a:rPr lang="en-US" sz="1400" kern="1200" dirty="0"/>
            <a:t>L=170m B=20m H=9m</a:t>
          </a:r>
          <a:endParaRPr lang="pt-BR" sz="1400" kern="1200" dirty="0"/>
        </a:p>
      </dsp:txBody>
      <dsp:txXfrm rot="-5400000">
        <a:off x="601839" y="792482"/>
        <a:ext cx="3261672" cy="504288"/>
      </dsp:txXfrm>
    </dsp:sp>
    <dsp:sp modelId="{2C36AEA5-FEB3-419F-BFE4-CFF112B33217}">
      <dsp:nvSpPr>
        <dsp:cNvPr id="0" name=""/>
        <dsp:cNvSpPr/>
      </dsp:nvSpPr>
      <dsp:spPr>
        <a:xfrm rot="5400000">
          <a:off x="-128965" y="1655292"/>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Panamax</a:t>
          </a:r>
          <a:endParaRPr lang="pt-BR" sz="1100" b="1" kern="1200" dirty="0">
            <a:solidFill>
              <a:schemeClr val="tx1"/>
            </a:solidFill>
          </a:endParaRPr>
        </a:p>
      </dsp:txBody>
      <dsp:txXfrm rot="-5400000">
        <a:off x="1" y="1827245"/>
        <a:ext cx="601838" cy="257931"/>
      </dsp:txXfrm>
    </dsp:sp>
    <dsp:sp modelId="{DC913C98-EA3D-44F9-97FD-34DB319CBB7E}">
      <dsp:nvSpPr>
        <dsp:cNvPr id="0" name=""/>
        <dsp:cNvSpPr/>
      </dsp:nvSpPr>
      <dsp:spPr>
        <a:xfrm rot="5400000">
          <a:off x="1966890" y="161275"/>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50.000 &lt; DWT &lt; 80.000</a:t>
          </a:r>
          <a:endParaRPr lang="pt-BR" sz="1400" kern="1200" dirty="0"/>
        </a:p>
        <a:p>
          <a:pPr marL="114300" lvl="1" indent="-114300" algn="l" defTabSz="622300">
            <a:lnSpc>
              <a:spcPct val="90000"/>
            </a:lnSpc>
            <a:spcBef>
              <a:spcPct val="0"/>
            </a:spcBef>
            <a:spcAft>
              <a:spcPct val="15000"/>
            </a:spcAft>
            <a:buChar char="•"/>
          </a:pPr>
          <a:r>
            <a:rPr lang="en-US" sz="1400" kern="1200" dirty="0"/>
            <a:t>L = 250m  B= 30m H=12m</a:t>
          </a:r>
          <a:endParaRPr lang="pt-BR" sz="1400" kern="1200" dirty="0"/>
        </a:p>
      </dsp:txBody>
      <dsp:txXfrm rot="-5400000">
        <a:off x="601839" y="1553608"/>
        <a:ext cx="3261672" cy="504288"/>
      </dsp:txXfrm>
    </dsp:sp>
    <dsp:sp modelId="{63A3FCDA-E877-4F39-8951-4DF9ACF2E3C7}">
      <dsp:nvSpPr>
        <dsp:cNvPr id="0" name=""/>
        <dsp:cNvSpPr/>
      </dsp:nvSpPr>
      <dsp:spPr>
        <a:xfrm rot="5400000">
          <a:off x="-128965" y="2416418"/>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Aframax</a:t>
          </a:r>
          <a:endParaRPr lang="pt-BR" sz="1100" b="1" kern="1200" dirty="0">
            <a:solidFill>
              <a:schemeClr val="tx1"/>
            </a:solidFill>
          </a:endParaRPr>
        </a:p>
      </dsp:txBody>
      <dsp:txXfrm rot="-5400000">
        <a:off x="1" y="2588371"/>
        <a:ext cx="601838" cy="257931"/>
      </dsp:txXfrm>
    </dsp:sp>
    <dsp:sp modelId="{C597FC0B-DACA-4ED7-AE12-51E7E3E5EEB5}">
      <dsp:nvSpPr>
        <dsp:cNvPr id="0" name=""/>
        <dsp:cNvSpPr/>
      </dsp:nvSpPr>
      <dsp:spPr>
        <a:xfrm rot="5400000">
          <a:off x="1966890" y="922401"/>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80.000 &lt; DWT &lt; 120.000</a:t>
          </a:r>
          <a:endParaRPr lang="pt-BR" sz="1400" kern="1200" dirty="0"/>
        </a:p>
        <a:p>
          <a:pPr marL="114300" lvl="1" indent="-114300" algn="l" defTabSz="622300">
            <a:lnSpc>
              <a:spcPct val="90000"/>
            </a:lnSpc>
            <a:spcBef>
              <a:spcPct val="0"/>
            </a:spcBef>
            <a:spcAft>
              <a:spcPct val="15000"/>
            </a:spcAft>
            <a:buChar char="•"/>
          </a:pPr>
          <a:r>
            <a:rPr lang="en-US" sz="1400" kern="1200" dirty="0"/>
            <a:t>L=230m B=40m H=14m</a:t>
          </a:r>
          <a:endParaRPr lang="pt-BR" sz="1400" kern="1200" dirty="0"/>
        </a:p>
      </dsp:txBody>
      <dsp:txXfrm rot="-5400000">
        <a:off x="601839" y="2314734"/>
        <a:ext cx="3261672" cy="504288"/>
      </dsp:txXfrm>
    </dsp:sp>
    <dsp:sp modelId="{1749E96C-8F66-41E2-BF5C-6D962BE11BFE}">
      <dsp:nvSpPr>
        <dsp:cNvPr id="0" name=""/>
        <dsp:cNvSpPr/>
      </dsp:nvSpPr>
      <dsp:spPr>
        <a:xfrm rot="5400000">
          <a:off x="-128965" y="3177544"/>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Suezmax</a:t>
          </a:r>
          <a:endParaRPr lang="pt-BR" sz="1100" b="1" kern="1200" dirty="0">
            <a:solidFill>
              <a:schemeClr val="tx1"/>
            </a:solidFill>
          </a:endParaRPr>
        </a:p>
      </dsp:txBody>
      <dsp:txXfrm rot="-5400000">
        <a:off x="1" y="3349497"/>
        <a:ext cx="601838" cy="257931"/>
      </dsp:txXfrm>
    </dsp:sp>
    <dsp:sp modelId="{EB08DBF3-99D7-44E6-B954-7E484BB47430}">
      <dsp:nvSpPr>
        <dsp:cNvPr id="0" name=""/>
        <dsp:cNvSpPr/>
      </dsp:nvSpPr>
      <dsp:spPr>
        <a:xfrm rot="5400000">
          <a:off x="1966890" y="1683527"/>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120.000 &lt; DWT &lt; 200.000</a:t>
          </a:r>
          <a:endParaRPr lang="pt-BR" sz="1400" kern="1200" dirty="0"/>
        </a:p>
        <a:p>
          <a:pPr marL="114300" lvl="1" indent="-114300" algn="l" defTabSz="622300">
            <a:lnSpc>
              <a:spcPct val="90000"/>
            </a:lnSpc>
            <a:spcBef>
              <a:spcPct val="0"/>
            </a:spcBef>
            <a:spcAft>
              <a:spcPct val="15000"/>
            </a:spcAft>
            <a:buChar char="•"/>
          </a:pPr>
          <a:r>
            <a:rPr lang="en-US" sz="1400" kern="1200" dirty="0"/>
            <a:t>L=270m B=43m H=18m</a:t>
          </a:r>
          <a:endParaRPr lang="pt-BR" sz="1400" kern="1200" dirty="0"/>
        </a:p>
      </dsp:txBody>
      <dsp:txXfrm rot="-5400000">
        <a:off x="601839" y="3075860"/>
        <a:ext cx="3261672" cy="504288"/>
      </dsp:txXfrm>
    </dsp:sp>
    <dsp:sp modelId="{82EADE00-E9F9-4C53-B6BD-DE5825F94A3C}">
      <dsp:nvSpPr>
        <dsp:cNvPr id="0" name=""/>
        <dsp:cNvSpPr/>
      </dsp:nvSpPr>
      <dsp:spPr>
        <a:xfrm rot="5400000">
          <a:off x="-128965" y="3938670"/>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VLCC</a:t>
          </a:r>
          <a:endParaRPr lang="pt-BR" sz="1100" b="1" kern="1200" dirty="0">
            <a:solidFill>
              <a:schemeClr val="tx1"/>
            </a:solidFill>
          </a:endParaRPr>
        </a:p>
      </dsp:txBody>
      <dsp:txXfrm rot="-5400000">
        <a:off x="1" y="4110623"/>
        <a:ext cx="601838" cy="257931"/>
      </dsp:txXfrm>
    </dsp:sp>
    <dsp:sp modelId="{27536C7B-6701-4585-80F5-EFC695224A14}">
      <dsp:nvSpPr>
        <dsp:cNvPr id="0" name=""/>
        <dsp:cNvSpPr/>
      </dsp:nvSpPr>
      <dsp:spPr>
        <a:xfrm rot="5400000">
          <a:off x="1966890" y="2444653"/>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200 &lt; DWT &lt; 300k</a:t>
          </a:r>
          <a:endParaRPr lang="pt-BR" sz="1400" kern="1200" dirty="0"/>
        </a:p>
        <a:p>
          <a:pPr marL="114300" lvl="1" indent="-114300" algn="l" defTabSz="622300">
            <a:lnSpc>
              <a:spcPct val="90000"/>
            </a:lnSpc>
            <a:spcBef>
              <a:spcPct val="0"/>
            </a:spcBef>
            <a:spcAft>
              <a:spcPct val="15000"/>
            </a:spcAft>
            <a:buChar char="•"/>
          </a:pPr>
          <a:r>
            <a:rPr lang="en-US" sz="1400" kern="1200" dirty="0"/>
            <a:t>L=330m B=55m H=20m</a:t>
          </a:r>
          <a:endParaRPr lang="pt-BR" sz="1400" kern="1200" dirty="0"/>
        </a:p>
      </dsp:txBody>
      <dsp:txXfrm rot="-5400000">
        <a:off x="601839" y="3836986"/>
        <a:ext cx="3261672" cy="504288"/>
      </dsp:txXfrm>
    </dsp:sp>
    <dsp:sp modelId="{1AA0E5DC-7C2A-44BD-A5BE-ED38AF4E5875}">
      <dsp:nvSpPr>
        <dsp:cNvPr id="0" name=""/>
        <dsp:cNvSpPr/>
      </dsp:nvSpPr>
      <dsp:spPr>
        <a:xfrm rot="5400000">
          <a:off x="-128965" y="4699796"/>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ULCC</a:t>
          </a:r>
          <a:endParaRPr lang="pt-BR" sz="1100" b="1" kern="1200" dirty="0">
            <a:solidFill>
              <a:schemeClr val="tx1"/>
            </a:solidFill>
          </a:endParaRPr>
        </a:p>
      </dsp:txBody>
      <dsp:txXfrm rot="-5400000">
        <a:off x="1" y="4871749"/>
        <a:ext cx="601838" cy="257931"/>
      </dsp:txXfrm>
    </dsp:sp>
    <dsp:sp modelId="{4DA59A57-4CE4-4AF6-94B4-EFF3D2CF9F8E}">
      <dsp:nvSpPr>
        <dsp:cNvPr id="0" name=""/>
        <dsp:cNvSpPr/>
      </dsp:nvSpPr>
      <dsp:spPr>
        <a:xfrm rot="5400000">
          <a:off x="1966890" y="3205779"/>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300.000</a:t>
          </a:r>
          <a:endParaRPr lang="pt-BR" sz="1400" kern="1200" dirty="0"/>
        </a:p>
        <a:p>
          <a:pPr marL="114300" lvl="1" indent="-114300" algn="l" defTabSz="622300">
            <a:lnSpc>
              <a:spcPct val="90000"/>
            </a:lnSpc>
            <a:spcBef>
              <a:spcPct val="0"/>
            </a:spcBef>
            <a:spcAft>
              <a:spcPct val="15000"/>
            </a:spcAft>
            <a:buChar char="•"/>
          </a:pPr>
          <a:r>
            <a:rPr lang="en-US" sz="1400" kern="1200" dirty="0"/>
            <a:t>L&gt;400m B=60m H=23m</a:t>
          </a:r>
          <a:endParaRPr lang="pt-BR" sz="1400" kern="1200" dirty="0"/>
        </a:p>
      </dsp:txBody>
      <dsp:txXfrm rot="-5400000">
        <a:off x="601839" y="4598112"/>
        <a:ext cx="3261672" cy="504288"/>
      </dsp:txXfrm>
    </dsp:sp>
    <dsp:sp modelId="{4090F48A-E6DF-4735-973B-3D8F3B3B103B}">
      <dsp:nvSpPr>
        <dsp:cNvPr id="0" name=""/>
        <dsp:cNvSpPr/>
      </dsp:nvSpPr>
      <dsp:spPr>
        <a:xfrm rot="5400000">
          <a:off x="-128965" y="5460922"/>
          <a:ext cx="859769" cy="601838"/>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solidFill>
                <a:schemeClr val="tx1"/>
              </a:solidFill>
            </a:rPr>
            <a:t>Malaccamax</a:t>
          </a:r>
          <a:endParaRPr lang="pt-BR" sz="1050" b="1" kern="1200" dirty="0">
            <a:solidFill>
              <a:schemeClr val="tx1"/>
            </a:solidFill>
          </a:endParaRPr>
        </a:p>
      </dsp:txBody>
      <dsp:txXfrm rot="-5400000">
        <a:off x="1" y="5632875"/>
        <a:ext cx="601838" cy="257931"/>
      </dsp:txXfrm>
    </dsp:sp>
    <dsp:sp modelId="{1771E54C-1C61-4A2D-90AF-9DE7B0BD9860}">
      <dsp:nvSpPr>
        <dsp:cNvPr id="0" name=""/>
        <dsp:cNvSpPr/>
      </dsp:nvSpPr>
      <dsp:spPr>
        <a:xfrm rot="5400000">
          <a:off x="1966890" y="3966905"/>
          <a:ext cx="558850" cy="32889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380.000</a:t>
          </a:r>
          <a:endParaRPr lang="pt-BR" sz="1400" kern="1200" dirty="0"/>
        </a:p>
        <a:p>
          <a:pPr marL="114300" lvl="1" indent="-114300" algn="l" defTabSz="622300">
            <a:lnSpc>
              <a:spcPct val="90000"/>
            </a:lnSpc>
            <a:spcBef>
              <a:spcPct val="0"/>
            </a:spcBef>
            <a:spcAft>
              <a:spcPct val="15000"/>
            </a:spcAft>
            <a:buChar char="•"/>
          </a:pPr>
          <a:r>
            <a:rPr lang="en-US" sz="1400" kern="1200" dirty="0"/>
            <a:t>L = 470m B=60m H=20m</a:t>
          </a:r>
          <a:endParaRPr lang="pt-BR" sz="1400" kern="1200" dirty="0"/>
        </a:p>
      </dsp:txBody>
      <dsp:txXfrm rot="-5400000">
        <a:off x="601839" y="5359238"/>
        <a:ext cx="3261672" cy="5042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F0C91-C1FA-40DA-B6FB-D6B9EBB79BD8}">
      <dsp:nvSpPr>
        <dsp:cNvPr id="0" name=""/>
        <dsp:cNvSpPr/>
      </dsp:nvSpPr>
      <dsp:spPr>
        <a:xfrm rot="5400000">
          <a:off x="-128411" y="135361"/>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err="1">
              <a:solidFill>
                <a:schemeClr val="tx1"/>
              </a:solidFill>
            </a:rPr>
            <a:t>Handysize</a:t>
          </a:r>
          <a:endParaRPr lang="pt-BR" sz="1100" b="1" kern="1200" dirty="0">
            <a:solidFill>
              <a:schemeClr val="tx1"/>
            </a:solidFill>
          </a:endParaRPr>
        </a:p>
      </dsp:txBody>
      <dsp:txXfrm rot="-5400000">
        <a:off x="1" y="306576"/>
        <a:ext cx="599254" cy="256824"/>
      </dsp:txXfrm>
    </dsp:sp>
    <dsp:sp modelId="{C43F05E6-5055-45EF-853D-FCE6795B4912}">
      <dsp:nvSpPr>
        <dsp:cNvPr id="0" name=""/>
        <dsp:cNvSpPr/>
      </dsp:nvSpPr>
      <dsp:spPr>
        <a:xfrm rot="5400000">
          <a:off x="2027385" y="-1421181"/>
          <a:ext cx="556743"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pt-BR" sz="1400" kern="1200" dirty="0"/>
            <a:t>10.000&lt;DWT&lt;30.000</a:t>
          </a:r>
        </a:p>
        <a:p>
          <a:pPr marL="114300" lvl="1" indent="-114300" algn="l" defTabSz="622300">
            <a:lnSpc>
              <a:spcPct val="90000"/>
            </a:lnSpc>
            <a:spcBef>
              <a:spcPct val="0"/>
            </a:spcBef>
            <a:spcAft>
              <a:spcPct val="15000"/>
            </a:spcAft>
            <a:buChar char="•"/>
          </a:pPr>
          <a:r>
            <a:rPr lang="pt-BR" sz="1400" kern="1200" dirty="0"/>
            <a:t>L=150m B=23 H=8</a:t>
          </a:r>
        </a:p>
      </dsp:txBody>
      <dsp:txXfrm rot="-5400000">
        <a:off x="599254" y="34128"/>
        <a:ext cx="3385827" cy="502387"/>
      </dsp:txXfrm>
    </dsp:sp>
    <dsp:sp modelId="{DD0618BC-45E0-40FE-8288-2439133CE823}">
      <dsp:nvSpPr>
        <dsp:cNvPr id="0" name=""/>
        <dsp:cNvSpPr/>
      </dsp:nvSpPr>
      <dsp:spPr>
        <a:xfrm rot="5400000">
          <a:off x="-128411" y="896193"/>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Handymax</a:t>
          </a:r>
          <a:endParaRPr lang="pt-BR" sz="1100" b="1" kern="1200" dirty="0">
            <a:solidFill>
              <a:schemeClr val="tx1"/>
            </a:solidFill>
          </a:endParaRPr>
        </a:p>
      </dsp:txBody>
      <dsp:txXfrm rot="-5400000">
        <a:off x="1" y="1067408"/>
        <a:ext cx="599254" cy="256824"/>
      </dsp:txXfrm>
    </dsp:sp>
    <dsp:sp modelId="{046FE627-26CF-44DD-A012-76519B0F5218}">
      <dsp:nvSpPr>
        <dsp:cNvPr id="0" name=""/>
        <dsp:cNvSpPr/>
      </dsp:nvSpPr>
      <dsp:spPr>
        <a:xfrm rot="5400000">
          <a:off x="2027531" y="-660495"/>
          <a:ext cx="556451"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15.000 &lt; DWT &lt; 50.000</a:t>
          </a:r>
          <a:endParaRPr lang="pt-BR" sz="1400" kern="1200" dirty="0"/>
        </a:p>
        <a:p>
          <a:pPr marL="114300" lvl="1" indent="-114300" algn="l" defTabSz="622300">
            <a:lnSpc>
              <a:spcPct val="90000"/>
            </a:lnSpc>
            <a:spcBef>
              <a:spcPct val="0"/>
            </a:spcBef>
            <a:spcAft>
              <a:spcPct val="15000"/>
            </a:spcAft>
            <a:buChar char="•"/>
          </a:pPr>
          <a:r>
            <a:rPr lang="en-US" sz="1400" kern="1200" dirty="0"/>
            <a:t>L=170m B=20m H=9m</a:t>
          </a:r>
          <a:endParaRPr lang="pt-BR" sz="1400" kern="1200" dirty="0"/>
        </a:p>
      </dsp:txBody>
      <dsp:txXfrm rot="-5400000">
        <a:off x="599254" y="794946"/>
        <a:ext cx="3385841" cy="502123"/>
      </dsp:txXfrm>
    </dsp:sp>
    <dsp:sp modelId="{2C36AEA5-FEB3-419F-BFE4-CFF112B33217}">
      <dsp:nvSpPr>
        <dsp:cNvPr id="0" name=""/>
        <dsp:cNvSpPr/>
      </dsp:nvSpPr>
      <dsp:spPr>
        <a:xfrm rot="5400000">
          <a:off x="-128411" y="1657025"/>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Panamax</a:t>
          </a:r>
          <a:endParaRPr lang="pt-BR" sz="1100" b="1" kern="1200" dirty="0">
            <a:solidFill>
              <a:schemeClr val="tx1"/>
            </a:solidFill>
          </a:endParaRPr>
        </a:p>
      </dsp:txBody>
      <dsp:txXfrm rot="-5400000">
        <a:off x="1" y="1828240"/>
        <a:ext cx="599254" cy="256824"/>
      </dsp:txXfrm>
    </dsp:sp>
    <dsp:sp modelId="{DC913C98-EA3D-44F9-97FD-34DB319CBB7E}">
      <dsp:nvSpPr>
        <dsp:cNvPr id="0" name=""/>
        <dsp:cNvSpPr/>
      </dsp:nvSpPr>
      <dsp:spPr>
        <a:xfrm rot="5400000">
          <a:off x="2027531" y="100336"/>
          <a:ext cx="556451"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50.000 &lt; DWT &lt; 80.000</a:t>
          </a:r>
          <a:endParaRPr lang="pt-BR" sz="1400" kern="1200" dirty="0"/>
        </a:p>
        <a:p>
          <a:pPr marL="114300" lvl="1" indent="-114300" algn="l" defTabSz="622300">
            <a:lnSpc>
              <a:spcPct val="90000"/>
            </a:lnSpc>
            <a:spcBef>
              <a:spcPct val="0"/>
            </a:spcBef>
            <a:spcAft>
              <a:spcPct val="15000"/>
            </a:spcAft>
            <a:buChar char="•"/>
          </a:pPr>
          <a:r>
            <a:rPr lang="en-US" sz="1400" kern="1200" dirty="0"/>
            <a:t>L = 250m  B= 30m H=12m</a:t>
          </a:r>
          <a:endParaRPr lang="pt-BR" sz="1400" kern="1200" dirty="0"/>
        </a:p>
      </dsp:txBody>
      <dsp:txXfrm rot="-5400000">
        <a:off x="599254" y="1555777"/>
        <a:ext cx="3385841" cy="502123"/>
      </dsp:txXfrm>
    </dsp:sp>
    <dsp:sp modelId="{63A3FCDA-E877-4F39-8951-4DF9ACF2E3C7}">
      <dsp:nvSpPr>
        <dsp:cNvPr id="0" name=""/>
        <dsp:cNvSpPr/>
      </dsp:nvSpPr>
      <dsp:spPr>
        <a:xfrm rot="5400000">
          <a:off x="-128411" y="2417857"/>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Aframax</a:t>
          </a:r>
          <a:endParaRPr lang="pt-BR" sz="1100" b="1" kern="1200" dirty="0">
            <a:solidFill>
              <a:schemeClr val="tx1"/>
            </a:solidFill>
          </a:endParaRPr>
        </a:p>
      </dsp:txBody>
      <dsp:txXfrm rot="-5400000">
        <a:off x="1" y="2589072"/>
        <a:ext cx="599254" cy="256824"/>
      </dsp:txXfrm>
    </dsp:sp>
    <dsp:sp modelId="{C597FC0B-DACA-4ED7-AE12-51E7E3E5EEB5}">
      <dsp:nvSpPr>
        <dsp:cNvPr id="0" name=""/>
        <dsp:cNvSpPr/>
      </dsp:nvSpPr>
      <dsp:spPr>
        <a:xfrm rot="5400000">
          <a:off x="2027531" y="861168"/>
          <a:ext cx="556451"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80.000 &lt; DWT &lt; 120.000</a:t>
          </a:r>
          <a:endParaRPr lang="pt-BR" sz="1400" kern="1200" dirty="0"/>
        </a:p>
        <a:p>
          <a:pPr marL="114300" lvl="1" indent="-114300" algn="l" defTabSz="622300">
            <a:lnSpc>
              <a:spcPct val="90000"/>
            </a:lnSpc>
            <a:spcBef>
              <a:spcPct val="0"/>
            </a:spcBef>
            <a:spcAft>
              <a:spcPct val="15000"/>
            </a:spcAft>
            <a:buChar char="•"/>
          </a:pPr>
          <a:r>
            <a:rPr lang="en-US" sz="1400" kern="1200" dirty="0"/>
            <a:t>L=230m B=40m H=14m</a:t>
          </a:r>
          <a:endParaRPr lang="pt-BR" sz="1400" kern="1200" dirty="0"/>
        </a:p>
      </dsp:txBody>
      <dsp:txXfrm rot="-5400000">
        <a:off x="599254" y="2316609"/>
        <a:ext cx="3385841" cy="502123"/>
      </dsp:txXfrm>
    </dsp:sp>
    <dsp:sp modelId="{1749E96C-8F66-41E2-BF5C-6D962BE11BFE}">
      <dsp:nvSpPr>
        <dsp:cNvPr id="0" name=""/>
        <dsp:cNvSpPr/>
      </dsp:nvSpPr>
      <dsp:spPr>
        <a:xfrm rot="5400000">
          <a:off x="-128411" y="3178689"/>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chemeClr val="tx1"/>
              </a:solidFill>
            </a:rPr>
            <a:t>Suezmax</a:t>
          </a:r>
          <a:endParaRPr lang="pt-BR" sz="1100" b="1" kern="1200" dirty="0">
            <a:solidFill>
              <a:schemeClr val="tx1"/>
            </a:solidFill>
          </a:endParaRPr>
        </a:p>
      </dsp:txBody>
      <dsp:txXfrm rot="-5400000">
        <a:off x="1" y="3349904"/>
        <a:ext cx="599254" cy="256824"/>
      </dsp:txXfrm>
    </dsp:sp>
    <dsp:sp modelId="{EB08DBF3-99D7-44E6-B954-7E484BB47430}">
      <dsp:nvSpPr>
        <dsp:cNvPr id="0" name=""/>
        <dsp:cNvSpPr/>
      </dsp:nvSpPr>
      <dsp:spPr>
        <a:xfrm rot="5400000">
          <a:off x="2027531" y="1622000"/>
          <a:ext cx="556451"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120.000 &lt; DWT &lt; 200.000</a:t>
          </a:r>
          <a:endParaRPr lang="pt-BR" sz="1400" kern="1200" dirty="0"/>
        </a:p>
        <a:p>
          <a:pPr marL="114300" lvl="1" indent="-114300" algn="l" defTabSz="622300">
            <a:lnSpc>
              <a:spcPct val="90000"/>
            </a:lnSpc>
            <a:spcBef>
              <a:spcPct val="0"/>
            </a:spcBef>
            <a:spcAft>
              <a:spcPct val="15000"/>
            </a:spcAft>
            <a:buChar char="•"/>
          </a:pPr>
          <a:r>
            <a:rPr lang="en-US" sz="1400" kern="1200" dirty="0"/>
            <a:t>L=270m B=43m H=18m</a:t>
          </a:r>
          <a:endParaRPr lang="pt-BR" sz="1400" kern="1200" dirty="0"/>
        </a:p>
      </dsp:txBody>
      <dsp:txXfrm rot="-5400000">
        <a:off x="599254" y="3077441"/>
        <a:ext cx="3385841" cy="502123"/>
      </dsp:txXfrm>
    </dsp:sp>
    <dsp:sp modelId="{82EADE00-E9F9-4C53-B6BD-DE5825F94A3C}">
      <dsp:nvSpPr>
        <dsp:cNvPr id="0" name=""/>
        <dsp:cNvSpPr/>
      </dsp:nvSpPr>
      <dsp:spPr>
        <a:xfrm rot="5400000">
          <a:off x="-128411" y="3939521"/>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VLCC</a:t>
          </a:r>
          <a:endParaRPr lang="pt-BR" sz="1100" b="1" kern="1200" dirty="0">
            <a:solidFill>
              <a:schemeClr val="tx1"/>
            </a:solidFill>
          </a:endParaRPr>
        </a:p>
      </dsp:txBody>
      <dsp:txXfrm rot="-5400000">
        <a:off x="1" y="4110736"/>
        <a:ext cx="599254" cy="256824"/>
      </dsp:txXfrm>
    </dsp:sp>
    <dsp:sp modelId="{27536C7B-6701-4585-80F5-EFC695224A14}">
      <dsp:nvSpPr>
        <dsp:cNvPr id="0" name=""/>
        <dsp:cNvSpPr/>
      </dsp:nvSpPr>
      <dsp:spPr>
        <a:xfrm rot="5400000">
          <a:off x="2027531" y="2382832"/>
          <a:ext cx="556451"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200 &lt; DWT &lt; 300k</a:t>
          </a:r>
          <a:endParaRPr lang="pt-BR" sz="1400" kern="1200" dirty="0"/>
        </a:p>
        <a:p>
          <a:pPr marL="114300" lvl="1" indent="-114300" algn="l" defTabSz="622300">
            <a:lnSpc>
              <a:spcPct val="90000"/>
            </a:lnSpc>
            <a:spcBef>
              <a:spcPct val="0"/>
            </a:spcBef>
            <a:spcAft>
              <a:spcPct val="15000"/>
            </a:spcAft>
            <a:buChar char="•"/>
          </a:pPr>
          <a:r>
            <a:rPr lang="en-US" sz="1400" kern="1200" dirty="0"/>
            <a:t>L=330m B=55m H=20m</a:t>
          </a:r>
          <a:endParaRPr lang="pt-BR" sz="1400" kern="1200" dirty="0"/>
        </a:p>
      </dsp:txBody>
      <dsp:txXfrm rot="-5400000">
        <a:off x="599254" y="3838273"/>
        <a:ext cx="3385841" cy="502123"/>
      </dsp:txXfrm>
    </dsp:sp>
    <dsp:sp modelId="{1AA0E5DC-7C2A-44BD-A5BE-ED38AF4E5875}">
      <dsp:nvSpPr>
        <dsp:cNvPr id="0" name=""/>
        <dsp:cNvSpPr/>
      </dsp:nvSpPr>
      <dsp:spPr>
        <a:xfrm rot="5400000">
          <a:off x="-128411" y="4700353"/>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ULCC</a:t>
          </a:r>
          <a:endParaRPr lang="pt-BR" sz="1100" b="1" kern="1200" dirty="0">
            <a:solidFill>
              <a:schemeClr val="tx1"/>
            </a:solidFill>
          </a:endParaRPr>
        </a:p>
      </dsp:txBody>
      <dsp:txXfrm rot="-5400000">
        <a:off x="1" y="4871568"/>
        <a:ext cx="599254" cy="256824"/>
      </dsp:txXfrm>
    </dsp:sp>
    <dsp:sp modelId="{4DA59A57-4CE4-4AF6-94B4-EFF3D2CF9F8E}">
      <dsp:nvSpPr>
        <dsp:cNvPr id="0" name=""/>
        <dsp:cNvSpPr/>
      </dsp:nvSpPr>
      <dsp:spPr>
        <a:xfrm rot="5400000">
          <a:off x="2027531" y="3143664"/>
          <a:ext cx="556451"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300.000</a:t>
          </a:r>
          <a:endParaRPr lang="pt-BR" sz="1400" kern="1200" dirty="0"/>
        </a:p>
        <a:p>
          <a:pPr marL="114300" lvl="1" indent="-114300" algn="l" defTabSz="622300">
            <a:lnSpc>
              <a:spcPct val="90000"/>
            </a:lnSpc>
            <a:spcBef>
              <a:spcPct val="0"/>
            </a:spcBef>
            <a:spcAft>
              <a:spcPct val="15000"/>
            </a:spcAft>
            <a:buChar char="•"/>
          </a:pPr>
          <a:r>
            <a:rPr lang="en-US" sz="1400" kern="1200" dirty="0"/>
            <a:t>L&gt;400m B=60m H=23m</a:t>
          </a:r>
          <a:endParaRPr lang="pt-BR" sz="1400" kern="1200" dirty="0"/>
        </a:p>
      </dsp:txBody>
      <dsp:txXfrm rot="-5400000">
        <a:off x="599254" y="4599105"/>
        <a:ext cx="3385841" cy="502123"/>
      </dsp:txXfrm>
    </dsp:sp>
    <dsp:sp modelId="{4090F48A-E6DF-4735-973B-3D8F3B3B103B}">
      <dsp:nvSpPr>
        <dsp:cNvPr id="0" name=""/>
        <dsp:cNvSpPr/>
      </dsp:nvSpPr>
      <dsp:spPr>
        <a:xfrm rot="5400000">
          <a:off x="-128411" y="5461185"/>
          <a:ext cx="856078" cy="599254"/>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err="1">
              <a:solidFill>
                <a:schemeClr val="tx1"/>
              </a:solidFill>
            </a:rPr>
            <a:t>Malaccamax</a:t>
          </a:r>
          <a:endParaRPr lang="pt-BR" sz="1050" b="1" kern="1200" dirty="0">
            <a:solidFill>
              <a:schemeClr val="tx1"/>
            </a:solidFill>
          </a:endParaRPr>
        </a:p>
      </dsp:txBody>
      <dsp:txXfrm rot="-5400000">
        <a:off x="1" y="5632400"/>
        <a:ext cx="599254" cy="256824"/>
      </dsp:txXfrm>
    </dsp:sp>
    <dsp:sp modelId="{1771E54C-1C61-4A2D-90AF-9DE7B0BD9860}">
      <dsp:nvSpPr>
        <dsp:cNvPr id="0" name=""/>
        <dsp:cNvSpPr/>
      </dsp:nvSpPr>
      <dsp:spPr>
        <a:xfrm rot="5400000">
          <a:off x="2027531" y="3904496"/>
          <a:ext cx="556451" cy="34130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DWT &gt; 380.000</a:t>
          </a:r>
          <a:endParaRPr lang="pt-BR" sz="1400" kern="1200" dirty="0"/>
        </a:p>
        <a:p>
          <a:pPr marL="114300" lvl="1" indent="-114300" algn="l" defTabSz="622300">
            <a:lnSpc>
              <a:spcPct val="90000"/>
            </a:lnSpc>
            <a:spcBef>
              <a:spcPct val="0"/>
            </a:spcBef>
            <a:spcAft>
              <a:spcPct val="15000"/>
            </a:spcAft>
            <a:buChar char="•"/>
          </a:pPr>
          <a:r>
            <a:rPr lang="en-US" sz="1400" kern="1200" dirty="0"/>
            <a:t>L = 470m B=60m H=20m</a:t>
          </a:r>
          <a:endParaRPr lang="pt-BR" sz="1400" kern="1200" dirty="0"/>
        </a:p>
      </dsp:txBody>
      <dsp:txXfrm rot="-5400000">
        <a:off x="599254" y="5359937"/>
        <a:ext cx="3385841" cy="5021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1914D-8F74-4065-B0EC-B86BBE43DF1B}">
      <dsp:nvSpPr>
        <dsp:cNvPr id="0" name=""/>
        <dsp:cNvSpPr/>
      </dsp:nvSpPr>
      <dsp:spPr>
        <a:xfrm rot="5400000">
          <a:off x="-247800" y="249367"/>
          <a:ext cx="1652003" cy="115640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err="1">
              <a:solidFill>
                <a:schemeClr val="tx1"/>
              </a:solidFill>
            </a:rPr>
            <a:t>Dimensões</a:t>
          </a:r>
          <a:r>
            <a:rPr lang="en-US" sz="1500" b="1" kern="1200" dirty="0">
              <a:solidFill>
                <a:schemeClr val="tx1"/>
              </a:solidFill>
            </a:rPr>
            <a:t> </a:t>
          </a:r>
          <a:r>
            <a:rPr lang="en-US" sz="1500" b="1" kern="1200" dirty="0" err="1">
              <a:solidFill>
                <a:schemeClr val="tx1"/>
              </a:solidFill>
            </a:rPr>
            <a:t>Principais</a:t>
          </a:r>
          <a:endParaRPr lang="pt-BR" sz="1500" b="1" kern="1200" dirty="0">
            <a:solidFill>
              <a:schemeClr val="tx1"/>
            </a:solidFill>
          </a:endParaRPr>
        </a:p>
      </dsp:txBody>
      <dsp:txXfrm rot="-5400000">
        <a:off x="1" y="579767"/>
        <a:ext cx="1156402" cy="495601"/>
      </dsp:txXfrm>
    </dsp:sp>
    <dsp:sp modelId="{450D3973-2868-4DCD-AD36-7CC26707AB15}">
      <dsp:nvSpPr>
        <dsp:cNvPr id="0" name=""/>
        <dsp:cNvSpPr/>
      </dsp:nvSpPr>
      <dsp:spPr>
        <a:xfrm rot="5400000">
          <a:off x="3329897" y="-2171928"/>
          <a:ext cx="1073802" cy="54207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har char="•"/>
          </a:pPr>
          <a:r>
            <a:rPr lang="en-US" sz="1500" kern="1200" dirty="0" err="1"/>
            <a:t>Descrevem</a:t>
          </a:r>
          <a:r>
            <a:rPr lang="en-US" sz="1500" kern="1200" dirty="0"/>
            <a:t> as </a:t>
          </a:r>
          <a:r>
            <a:rPr lang="en-US" sz="1500" kern="1200" dirty="0" err="1"/>
            <a:t>dimensões</a:t>
          </a:r>
          <a:r>
            <a:rPr lang="en-US" sz="1500" kern="1200" dirty="0"/>
            <a:t> da </a:t>
          </a:r>
          <a:r>
            <a:rPr lang="en-US" sz="1500" kern="1200" dirty="0" err="1"/>
            <a:t>embarcação</a:t>
          </a:r>
          <a:r>
            <a:rPr lang="en-US" sz="1500" kern="1200" dirty="0"/>
            <a:t> </a:t>
          </a:r>
          <a:r>
            <a:rPr lang="en-US" sz="1500" kern="1200" dirty="0" err="1"/>
            <a:t>nas</a:t>
          </a:r>
          <a:r>
            <a:rPr lang="en-US" sz="1500" kern="1200" dirty="0"/>
            <a:t> </a:t>
          </a:r>
          <a:r>
            <a:rPr lang="en-US" sz="1500" kern="1200" dirty="0" err="1"/>
            <a:t>direções</a:t>
          </a:r>
          <a:r>
            <a:rPr lang="en-US" sz="1500" kern="1200" dirty="0"/>
            <a:t> longitudinal, transversal e vertical e </a:t>
          </a:r>
          <a:r>
            <a:rPr lang="en-US" sz="1500" kern="1200" dirty="0" err="1"/>
            <a:t>definem</a:t>
          </a:r>
          <a:r>
            <a:rPr lang="en-US" sz="1500" kern="1200" dirty="0"/>
            <a:t> 80% do </a:t>
          </a:r>
          <a:r>
            <a:rPr lang="en-US" sz="1500" kern="1200" dirty="0" err="1"/>
            <a:t>seu</a:t>
          </a:r>
          <a:r>
            <a:rPr lang="en-US" sz="1500" kern="1200" dirty="0"/>
            <a:t> </a:t>
          </a:r>
          <a:r>
            <a:rPr lang="en-US" sz="1500" kern="1200" dirty="0" err="1"/>
            <a:t>desempenho</a:t>
          </a:r>
          <a:r>
            <a:rPr lang="en-US" sz="1500" kern="1200" dirty="0"/>
            <a:t>: L,B,H,D</a:t>
          </a:r>
          <a:endParaRPr lang="pt-BR" sz="1500" kern="1200" dirty="0"/>
        </a:p>
      </dsp:txBody>
      <dsp:txXfrm rot="-5400000">
        <a:off x="1156403" y="53985"/>
        <a:ext cx="5368373" cy="968964"/>
      </dsp:txXfrm>
    </dsp:sp>
    <dsp:sp modelId="{BE8FD820-4A16-4DB6-9FF3-86EA14640B8F}">
      <dsp:nvSpPr>
        <dsp:cNvPr id="0" name=""/>
        <dsp:cNvSpPr/>
      </dsp:nvSpPr>
      <dsp:spPr>
        <a:xfrm rot="5400000">
          <a:off x="-247800" y="1707814"/>
          <a:ext cx="1652003" cy="115640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err="1">
              <a:solidFill>
                <a:schemeClr val="tx1"/>
              </a:solidFill>
            </a:rPr>
            <a:t>Coeficientes</a:t>
          </a:r>
          <a:r>
            <a:rPr lang="en-US" sz="1500" b="1" kern="1200" dirty="0">
              <a:solidFill>
                <a:schemeClr val="tx1"/>
              </a:solidFill>
            </a:rPr>
            <a:t> de Forma</a:t>
          </a:r>
          <a:endParaRPr lang="pt-BR" sz="1500" b="1" kern="1200" dirty="0">
            <a:solidFill>
              <a:schemeClr val="tx1"/>
            </a:solidFill>
          </a:endParaRPr>
        </a:p>
      </dsp:txBody>
      <dsp:txXfrm rot="-5400000">
        <a:off x="1" y="2038214"/>
        <a:ext cx="1156402" cy="495601"/>
      </dsp:txXfrm>
    </dsp:sp>
    <dsp:sp modelId="{96C93228-9367-4FE9-A4E2-76F5A1824D9B}">
      <dsp:nvSpPr>
        <dsp:cNvPr id="0" name=""/>
        <dsp:cNvSpPr/>
      </dsp:nvSpPr>
      <dsp:spPr>
        <a:xfrm rot="5400000">
          <a:off x="2732247" y="-100382"/>
          <a:ext cx="1073802" cy="429890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har char="•"/>
          </a:pPr>
          <a:r>
            <a:rPr lang="en-US" sz="1500" kern="1200"/>
            <a:t>Coeficientes admensionais que comparam embarcações de # tamanhos e fornecem informação de mais 15% do seu desempenho. Muito úteis na </a:t>
          </a:r>
          <a:r>
            <a:rPr lang="en-US" sz="1500" kern="1200" dirty="0" err="1"/>
            <a:t>comparação</a:t>
          </a:r>
          <a:r>
            <a:rPr lang="en-US" sz="1500" kern="1200" dirty="0"/>
            <a:t> </a:t>
          </a:r>
          <a:r>
            <a:rPr lang="en-US" sz="1500" kern="1200"/>
            <a:t>das embarcações</a:t>
          </a:r>
          <a:endParaRPr lang="pt-BR" sz="1500" kern="1200" dirty="0"/>
        </a:p>
      </dsp:txBody>
      <dsp:txXfrm rot="-5400000">
        <a:off x="1119696" y="1564588"/>
        <a:ext cx="4246486" cy="968964"/>
      </dsp:txXfrm>
    </dsp:sp>
    <dsp:sp modelId="{8E422080-21EB-4BB4-AA20-3A1ADDB78A74}">
      <dsp:nvSpPr>
        <dsp:cNvPr id="0" name=""/>
        <dsp:cNvSpPr/>
      </dsp:nvSpPr>
      <dsp:spPr>
        <a:xfrm rot="5400000">
          <a:off x="-247800" y="3166262"/>
          <a:ext cx="1652003" cy="115640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pt-BR" sz="1500" b="1" kern="1200">
              <a:solidFill>
                <a:schemeClr val="tx1"/>
              </a:solidFill>
            </a:rPr>
            <a:t>Plano de Linhas</a:t>
          </a:r>
          <a:endParaRPr lang="pt-BR" sz="1500" b="1" kern="1200" dirty="0">
            <a:solidFill>
              <a:schemeClr val="tx1"/>
            </a:solidFill>
          </a:endParaRPr>
        </a:p>
      </dsp:txBody>
      <dsp:txXfrm rot="-5400000">
        <a:off x="1" y="3496662"/>
        <a:ext cx="1156402" cy="495601"/>
      </dsp:txXfrm>
    </dsp:sp>
    <dsp:sp modelId="{22318D73-F3CC-4510-9665-096FC8F6D99A}">
      <dsp:nvSpPr>
        <dsp:cNvPr id="0" name=""/>
        <dsp:cNvSpPr/>
      </dsp:nvSpPr>
      <dsp:spPr>
        <a:xfrm rot="5400000">
          <a:off x="3329897" y="744966"/>
          <a:ext cx="1073802" cy="542079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har char="•"/>
          </a:pPr>
          <a:r>
            <a:rPr lang="en-US" sz="1500" kern="1200" dirty="0" err="1"/>
            <a:t>Descrição</a:t>
          </a:r>
          <a:r>
            <a:rPr lang="en-US" sz="1500" kern="1200" dirty="0"/>
            <a:t> </a:t>
          </a:r>
          <a:r>
            <a:rPr lang="en-US" sz="1500" kern="1200" dirty="0" err="1"/>
            <a:t>geométrica</a:t>
          </a:r>
          <a:r>
            <a:rPr lang="en-US" sz="1500" kern="1200" dirty="0"/>
            <a:t> </a:t>
          </a:r>
          <a:r>
            <a:rPr lang="en-US" sz="1500" kern="1200" dirty="0" err="1"/>
            <a:t>detalhada</a:t>
          </a:r>
          <a:r>
            <a:rPr lang="en-US" sz="1500" kern="1200" dirty="0"/>
            <a:t> do </a:t>
          </a:r>
          <a:r>
            <a:rPr lang="en-US" sz="1500" kern="1200" dirty="0" err="1"/>
            <a:t>casco</a:t>
          </a:r>
          <a:r>
            <a:rPr lang="en-US" sz="1500" kern="1200" dirty="0"/>
            <a:t> e de </a:t>
          </a:r>
          <a:r>
            <a:rPr lang="en-US" sz="1500" kern="1200" dirty="0" err="1"/>
            <a:t>sua</a:t>
          </a:r>
          <a:r>
            <a:rPr lang="en-US" sz="1500" kern="1200" dirty="0"/>
            <a:t> </a:t>
          </a:r>
          <a:r>
            <a:rPr lang="en-US" sz="1500" kern="1200" dirty="0" err="1"/>
            <a:t>superfície</a:t>
          </a:r>
          <a:r>
            <a:rPr lang="en-US" sz="1500" kern="1200" dirty="0"/>
            <a:t> e </a:t>
          </a:r>
          <a:r>
            <a:rPr lang="en-US" sz="1500" kern="1200" dirty="0" err="1"/>
            <a:t>que</a:t>
          </a:r>
          <a:r>
            <a:rPr lang="en-US" sz="1500" kern="1200" dirty="0"/>
            <a:t> </a:t>
          </a:r>
          <a:r>
            <a:rPr lang="en-US" sz="1500" kern="1200" dirty="0" err="1"/>
            <a:t>completa</a:t>
          </a:r>
          <a:r>
            <a:rPr lang="en-US" sz="1500" kern="1200" dirty="0"/>
            <a:t> a </a:t>
          </a:r>
          <a:r>
            <a:rPr lang="en-US" sz="1500" kern="1200" dirty="0" err="1"/>
            <a:t>definição</a:t>
          </a:r>
          <a:r>
            <a:rPr lang="en-US" sz="1500" kern="1200" dirty="0"/>
            <a:t> dos outros 5% do </a:t>
          </a:r>
          <a:r>
            <a:rPr lang="en-US" sz="1500" kern="1200" dirty="0" err="1"/>
            <a:t>seu</a:t>
          </a:r>
          <a:r>
            <a:rPr lang="en-US" sz="1500" kern="1200" dirty="0"/>
            <a:t> </a:t>
          </a:r>
          <a:r>
            <a:rPr lang="en-US" sz="1500" kern="1200" dirty="0" err="1"/>
            <a:t>desempenho</a:t>
          </a:r>
          <a:endParaRPr lang="pt-BR" sz="1500" kern="1200" dirty="0"/>
        </a:p>
      </dsp:txBody>
      <dsp:txXfrm rot="-5400000">
        <a:off x="1156403" y="2970880"/>
        <a:ext cx="5368373" cy="9689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22501" cy="353854"/>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sz="quarter" idx="1"/>
          </p:nvPr>
        </p:nvSpPr>
        <p:spPr>
          <a:xfrm>
            <a:off x="5127329" y="0"/>
            <a:ext cx="3922501" cy="353854"/>
          </a:xfrm>
          <a:prstGeom prst="rect">
            <a:avLst/>
          </a:prstGeom>
        </p:spPr>
        <p:txBody>
          <a:bodyPr vert="horz" lIns="91440" tIns="45720" rIns="91440" bIns="45720" rtlCol="0"/>
          <a:lstStyle>
            <a:lvl1pPr algn="r">
              <a:defRPr sz="1200"/>
            </a:lvl1pPr>
          </a:lstStyle>
          <a:p>
            <a:fld id="{D7B63426-3650-4C70-8340-9BA6C0C38DD7}" type="datetimeFigureOut">
              <a:rPr lang="en-US" smtClean="0"/>
              <a:pPr/>
              <a:t>3/23/2023</a:t>
            </a:fld>
            <a:endParaRPr lang="pt-BR" dirty="0"/>
          </a:p>
        </p:txBody>
      </p:sp>
      <p:sp>
        <p:nvSpPr>
          <p:cNvPr id="4" name="Espaço Reservado para Rodapé 3"/>
          <p:cNvSpPr>
            <a:spLocks noGrp="1"/>
          </p:cNvSpPr>
          <p:nvPr>
            <p:ph type="ftr" sz="quarter" idx="2"/>
          </p:nvPr>
        </p:nvSpPr>
        <p:spPr>
          <a:xfrm>
            <a:off x="0" y="6721993"/>
            <a:ext cx="3922501" cy="353854"/>
          </a:xfrm>
          <a:prstGeom prst="rect">
            <a:avLst/>
          </a:prstGeom>
        </p:spPr>
        <p:txBody>
          <a:bodyPr vert="horz" lIns="91440" tIns="45720" rIns="91440" bIns="45720" rtlCol="0" anchor="b"/>
          <a:lstStyle>
            <a:lvl1pPr algn="l">
              <a:defRPr sz="1200"/>
            </a:lvl1pPr>
          </a:lstStyle>
          <a:p>
            <a:endParaRPr lang="pt-BR" dirty="0"/>
          </a:p>
        </p:txBody>
      </p:sp>
      <p:sp>
        <p:nvSpPr>
          <p:cNvPr id="5" name="Espaço Reservado para Número de Slide 4"/>
          <p:cNvSpPr>
            <a:spLocks noGrp="1"/>
          </p:cNvSpPr>
          <p:nvPr>
            <p:ph type="sldNum" sz="quarter" idx="3"/>
          </p:nvPr>
        </p:nvSpPr>
        <p:spPr>
          <a:xfrm>
            <a:off x="5127329" y="6721993"/>
            <a:ext cx="3922501" cy="353854"/>
          </a:xfrm>
          <a:prstGeom prst="rect">
            <a:avLst/>
          </a:prstGeom>
        </p:spPr>
        <p:txBody>
          <a:bodyPr vert="horz" lIns="91440" tIns="45720" rIns="91440" bIns="45720" rtlCol="0" anchor="b"/>
          <a:lstStyle>
            <a:lvl1pPr algn="r">
              <a:defRPr sz="1200"/>
            </a:lvl1pPr>
          </a:lstStyle>
          <a:p>
            <a:fld id="{ACBE0B77-023D-4F9D-A726-F50375137197}" type="slidenum">
              <a:rPr lang="pt-BR" smtClean="0"/>
              <a:pPr/>
              <a:t>‹nº›</a:t>
            </a:fld>
            <a:endParaRPr lang="pt-BR" dirty="0"/>
          </a:p>
        </p:txBody>
      </p:sp>
    </p:spTree>
    <p:extLst>
      <p:ext uri="{BB962C8B-B14F-4D97-AF65-F5344CB8AC3E}">
        <p14:creationId xmlns:p14="http://schemas.microsoft.com/office/powerpoint/2010/main" val="2896324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22501" cy="353854"/>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5127853" y="0"/>
            <a:ext cx="3922501" cy="353854"/>
          </a:xfrm>
          <a:prstGeom prst="rect">
            <a:avLst/>
          </a:prstGeom>
        </p:spPr>
        <p:txBody>
          <a:bodyPr vert="horz" lIns="91440" tIns="45720" rIns="91440" bIns="45720" rtlCol="0"/>
          <a:lstStyle>
            <a:lvl1pPr algn="r">
              <a:defRPr sz="1200"/>
            </a:lvl1pPr>
          </a:lstStyle>
          <a:p>
            <a:fld id="{770A7AAD-5390-45F8-8BE8-1A0FE87B2310}" type="datetimeFigureOut">
              <a:rPr lang="en-US" smtClean="0"/>
              <a:pPr/>
              <a:t>3/23/2023</a:t>
            </a:fld>
            <a:endParaRPr lang="pt-BR" dirty="0"/>
          </a:p>
        </p:txBody>
      </p:sp>
      <p:sp>
        <p:nvSpPr>
          <p:cNvPr id="4" name="Espaço Reservado para Imagem de Slide 3"/>
          <p:cNvSpPr>
            <a:spLocks noGrp="1" noRot="1" noChangeAspect="1"/>
          </p:cNvSpPr>
          <p:nvPr>
            <p:ph type="sldImg" idx="2"/>
          </p:nvPr>
        </p:nvSpPr>
        <p:spPr>
          <a:xfrm>
            <a:off x="2609850" y="530225"/>
            <a:ext cx="3832225" cy="26543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905193" y="3361610"/>
            <a:ext cx="7241540" cy="3184684"/>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721583"/>
            <a:ext cx="3922501" cy="353854"/>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5127853" y="6721583"/>
            <a:ext cx="3922501" cy="353854"/>
          </a:xfrm>
          <a:prstGeom prst="rect">
            <a:avLst/>
          </a:prstGeom>
        </p:spPr>
        <p:txBody>
          <a:bodyPr vert="horz" lIns="91440" tIns="45720" rIns="91440" bIns="45720" rtlCol="0" anchor="b"/>
          <a:lstStyle>
            <a:lvl1pPr algn="r">
              <a:defRPr sz="1200"/>
            </a:lvl1pPr>
          </a:lstStyle>
          <a:p>
            <a:fld id="{A201020A-E281-4415-91E3-60B2C19B5381}" type="slidenum">
              <a:rPr lang="pt-BR" smtClean="0"/>
              <a:pPr/>
              <a:t>‹nº›</a:t>
            </a:fld>
            <a:endParaRPr lang="pt-BR" dirty="0"/>
          </a:p>
        </p:txBody>
      </p:sp>
    </p:spTree>
    <p:extLst>
      <p:ext uri="{BB962C8B-B14F-4D97-AF65-F5344CB8AC3E}">
        <p14:creationId xmlns:p14="http://schemas.microsoft.com/office/powerpoint/2010/main" val="297065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a:t>
            </a:fld>
            <a:endParaRPr lang="pt-BR" dirty="0"/>
          </a:p>
        </p:txBody>
      </p:sp>
    </p:spTree>
    <p:extLst>
      <p:ext uri="{BB962C8B-B14F-4D97-AF65-F5344CB8AC3E}">
        <p14:creationId xmlns:p14="http://schemas.microsoft.com/office/powerpoint/2010/main" val="2393625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2609850" y="530225"/>
            <a:ext cx="3832225" cy="2654300"/>
          </a:xfrm>
          <a:ln/>
        </p:spPr>
      </p:sp>
      <p:sp>
        <p:nvSpPr>
          <p:cNvPr id="49155"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61510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2609850" y="530225"/>
            <a:ext cx="3832225" cy="2654300"/>
          </a:xfrm>
          <a:ln/>
        </p:spPr>
      </p:sp>
      <p:sp>
        <p:nvSpPr>
          <p:cNvPr id="51203"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726876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2609850" y="530225"/>
            <a:ext cx="3832225" cy="2654300"/>
          </a:xfrm>
          <a:ln/>
        </p:spPr>
      </p:sp>
      <p:sp>
        <p:nvSpPr>
          <p:cNvPr id="53251"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58413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2609850" y="530225"/>
            <a:ext cx="3832225" cy="2654300"/>
          </a:xfrm>
          <a:ln/>
        </p:spPr>
      </p:sp>
      <p:sp>
        <p:nvSpPr>
          <p:cNvPr id="60419"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31211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2609850" y="530225"/>
            <a:ext cx="3832225" cy="2654300"/>
          </a:xfrm>
          <a:ln/>
        </p:spPr>
      </p:sp>
      <p:sp>
        <p:nvSpPr>
          <p:cNvPr id="47107"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348465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2609850" y="530225"/>
            <a:ext cx="3832225" cy="2654300"/>
          </a:xfrm>
          <a:ln/>
        </p:spPr>
      </p:sp>
      <p:sp>
        <p:nvSpPr>
          <p:cNvPr id="48131"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2678320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66</a:t>
            </a:fld>
            <a:endParaRPr lang="pt-BR" dirty="0"/>
          </a:p>
        </p:txBody>
      </p:sp>
    </p:spTree>
    <p:extLst>
      <p:ext uri="{BB962C8B-B14F-4D97-AF65-F5344CB8AC3E}">
        <p14:creationId xmlns:p14="http://schemas.microsoft.com/office/powerpoint/2010/main" val="367146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70</a:t>
            </a:fld>
            <a:endParaRPr lang="pt-BR" dirty="0"/>
          </a:p>
        </p:txBody>
      </p:sp>
    </p:spTree>
    <p:extLst>
      <p:ext uri="{BB962C8B-B14F-4D97-AF65-F5344CB8AC3E}">
        <p14:creationId xmlns:p14="http://schemas.microsoft.com/office/powerpoint/2010/main" val="3895748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71</a:t>
            </a:fld>
            <a:endParaRPr lang="pt-BR" dirty="0"/>
          </a:p>
        </p:txBody>
      </p:sp>
    </p:spTree>
    <p:extLst>
      <p:ext uri="{BB962C8B-B14F-4D97-AF65-F5344CB8AC3E}">
        <p14:creationId xmlns:p14="http://schemas.microsoft.com/office/powerpoint/2010/main" val="389574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95</a:t>
            </a:fld>
            <a:endParaRPr lang="pt-BR" dirty="0"/>
          </a:p>
        </p:txBody>
      </p:sp>
    </p:spTree>
    <p:extLst>
      <p:ext uri="{BB962C8B-B14F-4D97-AF65-F5344CB8AC3E}">
        <p14:creationId xmlns:p14="http://schemas.microsoft.com/office/powerpoint/2010/main" val="3104335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9850" y="530225"/>
            <a:ext cx="3832225" cy="2654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D29DE9-FC23-40E2-82DD-7B012510CEB3}" type="slidenum">
              <a:rPr lang="en-US" smtClean="0"/>
              <a:pPr>
                <a:defRPr/>
              </a:pPr>
              <a:t>9</a:t>
            </a:fld>
            <a:endParaRPr lang="en-US"/>
          </a:p>
        </p:txBody>
      </p:sp>
    </p:spTree>
    <p:extLst>
      <p:ext uri="{BB962C8B-B14F-4D97-AF65-F5344CB8AC3E}">
        <p14:creationId xmlns:p14="http://schemas.microsoft.com/office/powerpoint/2010/main" val="2543023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9850" y="530225"/>
            <a:ext cx="3832225" cy="2654300"/>
          </a:xfrm>
        </p:spPr>
      </p:sp>
      <p:sp>
        <p:nvSpPr>
          <p:cNvPr id="3" name="Notes Placeholder 2"/>
          <p:cNvSpPr>
            <a:spLocks noGrp="1"/>
          </p:cNvSpPr>
          <p:nvPr>
            <p:ph type="body" idx="1"/>
          </p:nvPr>
        </p:nvSpPr>
        <p:spPr/>
        <p:txBody>
          <a:bodyPr/>
          <a:lstStyle/>
          <a:p>
            <a:r>
              <a:rPr lang="en-US" dirty="0"/>
              <a:t>Source: adapted from Clarkson Research.</a:t>
            </a:r>
          </a:p>
        </p:txBody>
      </p:sp>
      <p:sp>
        <p:nvSpPr>
          <p:cNvPr id="4" name="Slide Number Placeholder 3"/>
          <p:cNvSpPr>
            <a:spLocks noGrp="1"/>
          </p:cNvSpPr>
          <p:nvPr>
            <p:ph type="sldNum" sz="quarter" idx="10"/>
          </p:nvPr>
        </p:nvSpPr>
        <p:spPr/>
        <p:txBody>
          <a:bodyPr/>
          <a:lstStyle/>
          <a:p>
            <a:pPr>
              <a:defRPr/>
            </a:pPr>
            <a:fld id="{BBC1FE82-E3F8-4C49-B624-F6694E9FE20B}" type="slidenum">
              <a:rPr lang="en-US" smtClean="0"/>
              <a:pPr>
                <a:defRPr/>
              </a:pPr>
              <a:t>97</a:t>
            </a:fld>
            <a:endParaRPr lang="en-US"/>
          </a:p>
        </p:txBody>
      </p:sp>
    </p:spTree>
    <p:extLst>
      <p:ext uri="{BB962C8B-B14F-4D97-AF65-F5344CB8AC3E}">
        <p14:creationId xmlns:p14="http://schemas.microsoft.com/office/powerpoint/2010/main" val="1550645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139</a:t>
            </a:fld>
            <a:endParaRPr lang="pt-BR" dirty="0"/>
          </a:p>
        </p:txBody>
      </p:sp>
    </p:spTree>
    <p:extLst>
      <p:ext uri="{BB962C8B-B14F-4D97-AF65-F5344CB8AC3E}">
        <p14:creationId xmlns:p14="http://schemas.microsoft.com/office/powerpoint/2010/main" val="3110439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2609850" y="530225"/>
            <a:ext cx="3832225" cy="2654300"/>
          </a:xfrm>
          <a:ln/>
        </p:spPr>
      </p:sp>
      <p:sp>
        <p:nvSpPr>
          <p:cNvPr id="47107"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152258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2609850" y="530225"/>
            <a:ext cx="3832225" cy="2654300"/>
          </a:xfrm>
          <a:ln/>
        </p:spPr>
      </p:sp>
      <p:sp>
        <p:nvSpPr>
          <p:cNvPr id="48131"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687227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2609850" y="530225"/>
            <a:ext cx="3832225" cy="2654300"/>
          </a:xfrm>
          <a:ln/>
        </p:spPr>
      </p:sp>
      <p:sp>
        <p:nvSpPr>
          <p:cNvPr id="49155"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3712382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2609850" y="530225"/>
            <a:ext cx="3832225" cy="2654300"/>
          </a:xfrm>
          <a:ln/>
        </p:spPr>
      </p:sp>
      <p:sp>
        <p:nvSpPr>
          <p:cNvPr id="51203"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247911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2609850" y="530225"/>
            <a:ext cx="3832225" cy="2654300"/>
          </a:xfrm>
          <a:ln/>
        </p:spPr>
      </p:sp>
      <p:sp>
        <p:nvSpPr>
          <p:cNvPr id="53251"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005483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2609850" y="530225"/>
            <a:ext cx="3832225" cy="2654300"/>
          </a:xfrm>
          <a:ln/>
        </p:spPr>
      </p:sp>
      <p:sp>
        <p:nvSpPr>
          <p:cNvPr id="60419"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69710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149</a:t>
            </a:fld>
            <a:endParaRPr lang="pt-BR" dirty="0"/>
          </a:p>
        </p:txBody>
      </p:sp>
    </p:spTree>
    <p:extLst>
      <p:ext uri="{BB962C8B-B14F-4D97-AF65-F5344CB8AC3E}">
        <p14:creationId xmlns:p14="http://schemas.microsoft.com/office/powerpoint/2010/main" val="602759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150</a:t>
            </a:fld>
            <a:endParaRPr lang="pt-BR" dirty="0"/>
          </a:p>
        </p:txBody>
      </p:sp>
    </p:spTree>
    <p:extLst>
      <p:ext uri="{BB962C8B-B14F-4D97-AF65-F5344CB8AC3E}">
        <p14:creationId xmlns:p14="http://schemas.microsoft.com/office/powerpoint/2010/main" val="323606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9850" y="530225"/>
            <a:ext cx="3832225" cy="2654300"/>
          </a:xfrm>
        </p:spPr>
      </p:sp>
      <p:sp>
        <p:nvSpPr>
          <p:cNvPr id="3" name="Notes Placeholder 2"/>
          <p:cNvSpPr>
            <a:spLocks noGrp="1"/>
          </p:cNvSpPr>
          <p:nvPr>
            <p:ph type="body" idx="1"/>
          </p:nvPr>
        </p:nvSpPr>
        <p:spPr/>
        <p:txBody>
          <a:bodyPr/>
          <a:lstStyle/>
          <a:p>
            <a:r>
              <a:rPr lang="en-US" dirty="0"/>
              <a:t>Source: adapted from OECD. "Global Value Chains: Preliminary Evidence and Policy Issues," </a:t>
            </a:r>
            <a:r>
              <a:rPr lang="en-US" dirty="0" err="1"/>
              <a:t>Organisation</a:t>
            </a:r>
            <a:r>
              <a:rPr lang="en-US" dirty="0"/>
              <a:t> for Economic Co-operation and Development, DSTI/IND(2011)3, Paris, 2011.</a:t>
            </a:r>
          </a:p>
        </p:txBody>
      </p:sp>
      <p:sp>
        <p:nvSpPr>
          <p:cNvPr id="4" name="Slide Number Placeholder 3"/>
          <p:cNvSpPr>
            <a:spLocks noGrp="1"/>
          </p:cNvSpPr>
          <p:nvPr>
            <p:ph type="sldNum" sz="quarter" idx="10"/>
          </p:nvPr>
        </p:nvSpPr>
        <p:spPr/>
        <p:txBody>
          <a:bodyPr/>
          <a:lstStyle/>
          <a:p>
            <a:pPr>
              <a:defRPr/>
            </a:pPr>
            <a:fld id="{0BD29DE9-FC23-40E2-82DD-7B012510CEB3}" type="slidenum">
              <a:rPr lang="en-US" smtClean="0"/>
              <a:pPr>
                <a:defRPr/>
              </a:pPr>
              <a:t>10</a:t>
            </a:fld>
            <a:endParaRPr lang="en-US"/>
          </a:p>
        </p:txBody>
      </p:sp>
    </p:spTree>
    <p:extLst>
      <p:ext uri="{BB962C8B-B14F-4D97-AF65-F5344CB8AC3E}">
        <p14:creationId xmlns:p14="http://schemas.microsoft.com/office/powerpoint/2010/main" val="1163028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151</a:t>
            </a:fld>
            <a:endParaRPr lang="pt-BR" dirty="0"/>
          </a:p>
        </p:txBody>
      </p:sp>
    </p:spTree>
    <p:extLst>
      <p:ext uri="{BB962C8B-B14F-4D97-AF65-F5344CB8AC3E}">
        <p14:creationId xmlns:p14="http://schemas.microsoft.com/office/powerpoint/2010/main" val="312729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152</a:t>
            </a:fld>
            <a:endParaRPr lang="pt-BR" dirty="0"/>
          </a:p>
        </p:txBody>
      </p:sp>
    </p:spTree>
    <p:extLst>
      <p:ext uri="{BB962C8B-B14F-4D97-AF65-F5344CB8AC3E}">
        <p14:creationId xmlns:p14="http://schemas.microsoft.com/office/powerpoint/2010/main" val="4205088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153</a:t>
            </a:fld>
            <a:endParaRPr lang="pt-BR" dirty="0"/>
          </a:p>
        </p:txBody>
      </p:sp>
    </p:spTree>
    <p:extLst>
      <p:ext uri="{BB962C8B-B14F-4D97-AF65-F5344CB8AC3E}">
        <p14:creationId xmlns:p14="http://schemas.microsoft.com/office/powerpoint/2010/main" val="2173386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154</a:t>
            </a:fld>
            <a:endParaRPr lang="pt-BR" dirty="0"/>
          </a:p>
        </p:txBody>
      </p:sp>
    </p:spTree>
    <p:extLst>
      <p:ext uri="{BB962C8B-B14F-4D97-AF65-F5344CB8AC3E}">
        <p14:creationId xmlns:p14="http://schemas.microsoft.com/office/powerpoint/2010/main" val="3231319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155</a:t>
            </a:fld>
            <a:endParaRPr lang="pt-BR" dirty="0"/>
          </a:p>
        </p:txBody>
      </p:sp>
    </p:spTree>
    <p:extLst>
      <p:ext uri="{BB962C8B-B14F-4D97-AF65-F5344CB8AC3E}">
        <p14:creationId xmlns:p14="http://schemas.microsoft.com/office/powerpoint/2010/main" val="3333132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156</a:t>
            </a:fld>
            <a:endParaRPr lang="pt-BR" dirty="0"/>
          </a:p>
        </p:txBody>
      </p:sp>
    </p:spTree>
    <p:extLst>
      <p:ext uri="{BB962C8B-B14F-4D97-AF65-F5344CB8AC3E}">
        <p14:creationId xmlns:p14="http://schemas.microsoft.com/office/powerpoint/2010/main" val="442077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9850" y="530225"/>
            <a:ext cx="3832225" cy="2654300"/>
          </a:xfrm>
        </p:spPr>
      </p:sp>
      <p:sp>
        <p:nvSpPr>
          <p:cNvPr id="3" name="Notes Placeholder 2"/>
          <p:cNvSpPr>
            <a:spLocks noGrp="1"/>
          </p:cNvSpPr>
          <p:nvPr>
            <p:ph type="body" idx="1"/>
          </p:nvPr>
        </p:nvSpPr>
        <p:spPr/>
        <p:txBody>
          <a:bodyPr/>
          <a:lstStyle/>
          <a:p>
            <a:r>
              <a:rPr lang="en-US" dirty="0"/>
              <a:t>Source: United Nations</a:t>
            </a:r>
            <a:r>
              <a:rPr lang="en-US" baseline="0" dirty="0"/>
              <a:t> Statistical Division. http://unstats.un.org/unsd/snaama/dnltransfer.asp?fID=2 </a:t>
            </a:r>
            <a:endParaRPr lang="en-US" dirty="0"/>
          </a:p>
        </p:txBody>
      </p:sp>
      <p:sp>
        <p:nvSpPr>
          <p:cNvPr id="4" name="Slide Number Placeholder 3"/>
          <p:cNvSpPr>
            <a:spLocks noGrp="1"/>
          </p:cNvSpPr>
          <p:nvPr>
            <p:ph type="sldNum" sz="quarter" idx="10"/>
          </p:nvPr>
        </p:nvSpPr>
        <p:spPr/>
        <p:txBody>
          <a:bodyPr/>
          <a:lstStyle/>
          <a:p>
            <a:pPr>
              <a:defRPr/>
            </a:pPr>
            <a:fld id="{75552E26-6386-4A21-B753-79DD0AC70397}" type="slidenum">
              <a:rPr lang="en-US" smtClean="0"/>
              <a:pPr>
                <a:defRPr/>
              </a:pPr>
              <a:t>163</a:t>
            </a:fld>
            <a:endParaRPr lang="en-US"/>
          </a:p>
        </p:txBody>
      </p:sp>
    </p:spTree>
    <p:extLst>
      <p:ext uri="{BB962C8B-B14F-4D97-AF65-F5344CB8AC3E}">
        <p14:creationId xmlns:p14="http://schemas.microsoft.com/office/powerpoint/2010/main" val="1394968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24238EE9-619C-42E6-8F57-3F15C4A395FB}" type="slidenum">
              <a:rPr lang="en-US" smtClean="0"/>
              <a:pPr/>
              <a:t>164</a:t>
            </a:fld>
            <a:endParaRPr lang="en-US"/>
          </a:p>
        </p:txBody>
      </p:sp>
      <p:sp>
        <p:nvSpPr>
          <p:cNvPr id="131075" name="Rectangle 2"/>
          <p:cNvSpPr>
            <a:spLocks noGrp="1" noRot="1" noChangeAspect="1" noChangeArrowheads="1" noTextEdit="1"/>
          </p:cNvSpPr>
          <p:nvPr>
            <p:ph type="sldImg"/>
          </p:nvPr>
        </p:nvSpPr>
        <p:spPr>
          <a:xfrm>
            <a:off x="2609850" y="530225"/>
            <a:ext cx="3832225" cy="2654300"/>
          </a:xfrm>
          <a:ln/>
        </p:spPr>
      </p:sp>
      <p:sp>
        <p:nvSpPr>
          <p:cNvPr id="131076" name="Rectangle 3"/>
          <p:cNvSpPr>
            <a:spLocks noGrp="1" noChangeArrowheads="1"/>
          </p:cNvSpPr>
          <p:nvPr>
            <p:ph type="body" idx="1"/>
          </p:nvPr>
        </p:nvSpPr>
        <p:spPr>
          <a:noFill/>
          <a:ln/>
        </p:spPr>
        <p:txBody>
          <a:bodyPr/>
          <a:lstStyle/>
          <a:p>
            <a:r>
              <a:rPr lang="en-US"/>
              <a:t>Source: WTO.</a:t>
            </a:r>
          </a:p>
        </p:txBody>
      </p:sp>
    </p:spTree>
    <p:extLst>
      <p:ext uri="{BB962C8B-B14F-4D97-AF65-F5344CB8AC3E}">
        <p14:creationId xmlns:p14="http://schemas.microsoft.com/office/powerpoint/2010/main" val="509256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167</a:t>
            </a:fld>
            <a:endParaRPr lang="pt-BR" dirty="0"/>
          </a:p>
        </p:txBody>
      </p:sp>
    </p:spTree>
    <p:extLst>
      <p:ext uri="{BB962C8B-B14F-4D97-AF65-F5344CB8AC3E}">
        <p14:creationId xmlns:p14="http://schemas.microsoft.com/office/powerpoint/2010/main" val="33813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solidFill>
                  <a:prstClr val="black"/>
                </a:solidFill>
              </a:rPr>
              <a:pPr/>
              <a:t>35</a:t>
            </a:fld>
            <a:endParaRPr lang="pt-BR" dirty="0">
              <a:solidFill>
                <a:prstClr val="black"/>
              </a:solidFill>
            </a:endParaRPr>
          </a:p>
        </p:txBody>
      </p:sp>
    </p:spTree>
    <p:extLst>
      <p:ext uri="{BB962C8B-B14F-4D97-AF65-F5344CB8AC3E}">
        <p14:creationId xmlns:p14="http://schemas.microsoft.com/office/powerpoint/2010/main" val="342411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39</a:t>
            </a:fld>
            <a:endParaRPr lang="pt-B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40</a:t>
            </a:fld>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r>
              <a:rPr lang="pt-BR" dirty="0"/>
              <a:t>Os EUA utilizaram</a:t>
            </a:r>
            <a:r>
              <a:rPr lang="pt-BR" baseline="0" dirty="0"/>
              <a:t> o canal do Panamá na 1ª guerra para revitalizar navios devastados pela frota no pacífico, e também para enviar navios a guerra, incluindo porta-aviões (</a:t>
            </a:r>
            <a:r>
              <a:rPr lang="pt-BR" sz="1200" b="0" i="0" kern="1200" dirty="0">
                <a:solidFill>
                  <a:schemeClr val="tx1"/>
                </a:solidFill>
                <a:latin typeface="+mn-lt"/>
                <a:ea typeface="+mn-ea"/>
                <a:cs typeface="+mn-cs"/>
              </a:rPr>
              <a:t>tão largos que, apesar de as eclusas poderem contê-los, os postes de luz que ladeiam o canal tiveram que ser removidos para que pudessem passar)</a:t>
            </a:r>
            <a:r>
              <a:rPr lang="pt-BR" baseline="0" dirty="0"/>
              <a:t>.</a:t>
            </a:r>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42</a:t>
            </a:fld>
            <a:endParaRPr lang="pt-B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609850" y="530225"/>
            <a:ext cx="3832225" cy="26543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44</a:t>
            </a:fld>
            <a:endParaRPr lang="pt-B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01020A-E281-4415-91E3-60B2C19B5381}" type="slidenum">
              <a:rPr lang="pt-BR" smtClean="0"/>
              <a:pPr/>
              <a:t>55</a:t>
            </a:fld>
            <a:endParaRPr lang="pt-BR" dirty="0"/>
          </a:p>
        </p:txBody>
      </p:sp>
    </p:spTree>
    <p:extLst>
      <p:ext uri="{BB962C8B-B14F-4D97-AF65-F5344CB8AC3E}">
        <p14:creationId xmlns:p14="http://schemas.microsoft.com/office/powerpoint/2010/main" val="3110439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anc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‹nº›</a:t>
            </a:fld>
            <a:endParaRPr lang="pt-BR" sz="600"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grafico com so what vertic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5788800" cy="4784786"/>
          </a:xfrm>
          <a:prstGeom prst="rect">
            <a:avLst/>
          </a:prstGeom>
        </p:spPr>
        <p:txBody>
          <a:bodyPr/>
          <a:lstStyle/>
          <a:p>
            <a:r>
              <a:rPr lang="pt-BR"/>
              <a:t>Clique no ícone para adicionar gráfico</a:t>
            </a:r>
            <a:endParaRPr lang="pt-BR"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graficos com so what vertic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5788800" cy="2143140"/>
          </a:xfrm>
          <a:prstGeom prst="rect">
            <a:avLst/>
          </a:prstGeom>
        </p:spPr>
        <p:txBody>
          <a:bodyPr/>
          <a:lstStyle/>
          <a:p>
            <a:r>
              <a:rPr lang="pt-BR"/>
              <a:t>Clique no ícone para adicionar gráfico</a:t>
            </a:r>
            <a:endParaRPr lang="pt-BR"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Gráfico 4"/>
          <p:cNvSpPr>
            <a:spLocks noGrp="1"/>
          </p:cNvSpPr>
          <p:nvPr>
            <p:ph type="chart" sz="quarter" idx="15"/>
          </p:nvPr>
        </p:nvSpPr>
        <p:spPr>
          <a:xfrm>
            <a:off x="237297" y="4500570"/>
            <a:ext cx="5788800" cy="2143140"/>
          </a:xfrm>
          <a:prstGeom prst="rect">
            <a:avLst/>
          </a:prstGeom>
        </p:spPr>
        <p:txBody>
          <a:bodyPr/>
          <a:lstStyle/>
          <a:p>
            <a:r>
              <a:rPr lang="pt-BR"/>
              <a:t>Clique no ícone para adicionar gráfico</a:t>
            </a:r>
            <a:endParaRPr lang="pt-BR" dirty="0"/>
          </a:p>
        </p:txBody>
      </p:sp>
      <p:sp>
        <p:nvSpPr>
          <p:cNvPr id="9" name="Espaço Reservado para Texto 13"/>
          <p:cNvSpPr>
            <a:spLocks noGrp="1"/>
          </p:cNvSpPr>
          <p:nvPr>
            <p:ph type="body" sz="quarter" idx="16"/>
          </p:nvPr>
        </p:nvSpPr>
        <p:spPr>
          <a:xfrm>
            <a:off x="237298" y="4071942"/>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grafico com so what horizont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7602" y="1714488"/>
            <a:ext cx="9432000" cy="2786082"/>
          </a:xfrm>
          <a:prstGeom prst="rect">
            <a:avLst/>
          </a:prstGeom>
        </p:spPr>
        <p:txBody>
          <a:bodyPr/>
          <a:lstStyle/>
          <a:p>
            <a:r>
              <a:rPr lang="pt-BR"/>
              <a:t>Clique no ícone para adicionar gráfico</a:t>
            </a:r>
            <a:endParaRPr lang="pt-BR" dirty="0"/>
          </a:p>
        </p:txBody>
      </p:sp>
      <p:sp>
        <p:nvSpPr>
          <p:cNvPr id="14" name="Espaço Reservado para Texto 13"/>
          <p:cNvSpPr>
            <a:spLocks noGrp="1"/>
          </p:cNvSpPr>
          <p:nvPr>
            <p:ph type="body" sz="quarter" idx="14"/>
          </p:nvPr>
        </p:nvSpPr>
        <p:spPr>
          <a:xfrm>
            <a:off x="237602" y="1285860"/>
            <a:ext cx="943200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5"/>
          </p:nvPr>
        </p:nvSpPr>
        <p:spPr>
          <a:xfrm rot="10800000">
            <a:off x="1523183"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3"/>
          </p:nvPr>
        </p:nvSpPr>
        <p:spPr>
          <a:xfrm>
            <a:off x="165860" y="5286388"/>
            <a:ext cx="9573454"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graficos com so what horizont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42353" y="1714488"/>
            <a:ext cx="4588680" cy="2786082"/>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165860" y="5286388"/>
            <a:ext cx="9573454"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42353" y="1285860"/>
            <a:ext cx="458868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5"/>
          </p:nvPr>
        </p:nvSpPr>
        <p:spPr>
          <a:xfrm rot="10800000">
            <a:off x="1523183"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Gráfico 4"/>
          <p:cNvSpPr>
            <a:spLocks noGrp="1"/>
          </p:cNvSpPr>
          <p:nvPr>
            <p:ph type="chart" sz="quarter" idx="16"/>
          </p:nvPr>
        </p:nvSpPr>
        <p:spPr>
          <a:xfrm>
            <a:off x="5073382" y="1714488"/>
            <a:ext cx="4588680" cy="2786082"/>
          </a:xfrm>
          <a:prstGeom prst="rect">
            <a:avLst/>
          </a:prstGeom>
        </p:spPr>
        <p:txBody>
          <a:bodyPr/>
          <a:lstStyle/>
          <a:p>
            <a:r>
              <a:rPr lang="pt-BR"/>
              <a:t>Clique no ícone para adicionar gráfico</a:t>
            </a:r>
            <a:endParaRPr lang="pt-BR" dirty="0"/>
          </a:p>
        </p:txBody>
      </p:sp>
      <p:sp>
        <p:nvSpPr>
          <p:cNvPr id="9" name="Espaço Reservado para Texto 13"/>
          <p:cNvSpPr>
            <a:spLocks noGrp="1"/>
          </p:cNvSpPr>
          <p:nvPr>
            <p:ph type="body" sz="quarter" idx="17"/>
          </p:nvPr>
        </p:nvSpPr>
        <p:spPr>
          <a:xfrm>
            <a:off x="5073382" y="1285860"/>
            <a:ext cx="4588680"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grafico com 1 chamada">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9498306" cy="4784786"/>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5162846" y="1792308"/>
            <a:ext cx="4576470" cy="1922400"/>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9" y="1285860"/>
            <a:ext cx="9498305"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grafico com 2 chamada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5" name="Espaço Reservado para Gráfico 4"/>
          <p:cNvSpPr>
            <a:spLocks noGrp="1"/>
          </p:cNvSpPr>
          <p:nvPr>
            <p:ph type="chart" sz="quarter" idx="11"/>
          </p:nvPr>
        </p:nvSpPr>
        <p:spPr>
          <a:xfrm>
            <a:off x="236537" y="1714488"/>
            <a:ext cx="9498306" cy="4784786"/>
          </a:xfrm>
          <a:prstGeom prst="rect">
            <a:avLst/>
          </a:prstGeom>
        </p:spPr>
        <p:txBody>
          <a:bodyPr/>
          <a:lstStyle/>
          <a:p>
            <a:r>
              <a:rPr lang="pt-BR"/>
              <a:t>Clique no ícone para adicionar gráfico</a:t>
            </a:r>
            <a:endParaRPr lang="pt-BR" dirty="0"/>
          </a:p>
        </p:txBody>
      </p:sp>
      <p:sp>
        <p:nvSpPr>
          <p:cNvPr id="10" name="Espaço Reservado para Texto 9"/>
          <p:cNvSpPr>
            <a:spLocks noGrp="1"/>
          </p:cNvSpPr>
          <p:nvPr>
            <p:ph type="body" sz="quarter" idx="13"/>
          </p:nvPr>
        </p:nvSpPr>
        <p:spPr>
          <a:xfrm>
            <a:off x="4009295" y="1736037"/>
            <a:ext cx="2630658" cy="1923908"/>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9" y="1285860"/>
            <a:ext cx="9498305"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 name="Espaço Reservado para Texto 9"/>
          <p:cNvSpPr>
            <a:spLocks noGrp="1"/>
          </p:cNvSpPr>
          <p:nvPr>
            <p:ph type="body" sz="quarter" idx="15"/>
          </p:nvPr>
        </p:nvSpPr>
        <p:spPr>
          <a:xfrm>
            <a:off x="7019779" y="2211994"/>
            <a:ext cx="2562446" cy="1923908"/>
          </a:xfrm>
          <a:prstGeom prst="wedgeRectCallout">
            <a:avLst>
              <a:gd name="adj1" fmla="val -46654"/>
              <a:gd name="adj2" fmla="val 7156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69" name="Espaço Reservado para Texto 6"/>
          <p:cNvSpPr>
            <a:spLocks noGrp="1"/>
          </p:cNvSpPr>
          <p:nvPr>
            <p:ph type="body" sz="quarter" idx="45"/>
          </p:nvPr>
        </p:nvSpPr>
        <p:spPr>
          <a:xfrm>
            <a:off x="6355116" y="1285860"/>
            <a:ext cx="334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3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cxnSp>
        <p:nvCxnSpPr>
          <p:cNvPr id="74" name="Conector reto 73"/>
          <p:cNvCxnSpPr/>
          <p:nvPr userDrawn="1"/>
        </p:nvCxnSpPr>
        <p:spPr>
          <a:xfrm rot="5400000" flipH="1" flipV="1">
            <a:off x="1006485"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2" name="Espaço Reservado para Texto 6"/>
          <p:cNvSpPr>
            <a:spLocks noGrp="1"/>
          </p:cNvSpPr>
          <p:nvPr>
            <p:ph type="body" sz="quarter" idx="50"/>
          </p:nvPr>
        </p:nvSpPr>
        <p:spPr>
          <a:xfrm>
            <a:off x="3237694" y="1285860"/>
            <a:ext cx="334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3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33" name="Espaço Reservado para Texto 33"/>
          <p:cNvSpPr>
            <a:spLocks noGrp="1"/>
          </p:cNvSpPr>
          <p:nvPr>
            <p:ph type="body" sz="quarter" idx="51"/>
          </p:nvPr>
        </p:nvSpPr>
        <p:spPr>
          <a:xfrm>
            <a:off x="175178"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5" name="Espaço Reservado para Texto 6"/>
          <p:cNvSpPr>
            <a:spLocks noGrp="1"/>
          </p:cNvSpPr>
          <p:nvPr>
            <p:ph type="body" sz="quarter" idx="52"/>
          </p:nvPr>
        </p:nvSpPr>
        <p:spPr>
          <a:xfrm>
            <a:off x="165862" y="1285860"/>
            <a:ext cx="331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144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cxnSp>
        <p:nvCxnSpPr>
          <p:cNvPr id="15" name="Conector reto 14"/>
          <p:cNvCxnSpPr/>
          <p:nvPr userDrawn="1"/>
        </p:nvCxnSpPr>
        <p:spPr>
          <a:xfrm rot="5400000" flipH="1" flipV="1">
            <a:off x="4145097"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16" name="Espaço Reservado para Texto 33"/>
          <p:cNvSpPr>
            <a:spLocks noGrp="1"/>
          </p:cNvSpPr>
          <p:nvPr>
            <p:ph type="body" sz="quarter" idx="53"/>
          </p:nvPr>
        </p:nvSpPr>
        <p:spPr>
          <a:xfrm>
            <a:off x="3313791"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33"/>
          <p:cNvSpPr>
            <a:spLocks noGrp="1"/>
          </p:cNvSpPr>
          <p:nvPr>
            <p:ph type="body" sz="quarter" idx="54"/>
          </p:nvPr>
        </p:nvSpPr>
        <p:spPr>
          <a:xfrm>
            <a:off x="6452403" y="2227254"/>
            <a:ext cx="298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69" name="Espaço Reservado para Texto 6"/>
          <p:cNvSpPr>
            <a:spLocks noGrp="1"/>
          </p:cNvSpPr>
          <p:nvPr>
            <p:ph type="body" sz="quarter" idx="45"/>
          </p:nvPr>
        </p:nvSpPr>
        <p:spPr>
          <a:xfrm>
            <a:off x="7166786"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cxnSp>
        <p:nvCxnSpPr>
          <p:cNvPr id="74" name="Conector reto 73"/>
          <p:cNvCxnSpPr/>
          <p:nvPr userDrawn="1"/>
        </p:nvCxnSpPr>
        <p:spPr>
          <a:xfrm rot="5400000" flipH="1" flipV="1">
            <a:off x="254353"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0" name="Espaço Reservado para Texto 6"/>
          <p:cNvSpPr>
            <a:spLocks noGrp="1"/>
          </p:cNvSpPr>
          <p:nvPr>
            <p:ph type="body" sz="quarter" idx="48"/>
          </p:nvPr>
        </p:nvSpPr>
        <p:spPr>
          <a:xfrm>
            <a:off x="4809332"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32" name="Espaço Reservado para Texto 6"/>
          <p:cNvSpPr>
            <a:spLocks noGrp="1"/>
          </p:cNvSpPr>
          <p:nvPr>
            <p:ph type="body" sz="quarter" idx="50"/>
          </p:nvPr>
        </p:nvSpPr>
        <p:spPr>
          <a:xfrm>
            <a:off x="2451878" y="1285860"/>
            <a:ext cx="2592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33" name="Espaço Reservado para Texto 33"/>
          <p:cNvSpPr>
            <a:spLocks noGrp="1"/>
          </p:cNvSpPr>
          <p:nvPr>
            <p:ph type="body" sz="quarter" idx="51"/>
          </p:nvPr>
        </p:nvSpPr>
        <p:spPr>
          <a:xfrm>
            <a:off x="175179"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5" name="Espaço Reservado para Texto 6"/>
          <p:cNvSpPr>
            <a:spLocks noGrp="1"/>
          </p:cNvSpPr>
          <p:nvPr>
            <p:ph type="body" sz="quarter" idx="52"/>
          </p:nvPr>
        </p:nvSpPr>
        <p:spPr>
          <a:xfrm>
            <a:off x="165862" y="1285860"/>
            <a:ext cx="252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cxnSp>
        <p:nvCxnSpPr>
          <p:cNvPr id="36" name="Conector reto 35"/>
          <p:cNvCxnSpPr/>
          <p:nvPr userDrawn="1"/>
        </p:nvCxnSpPr>
        <p:spPr>
          <a:xfrm rot="5400000" flipH="1" flipV="1">
            <a:off x="2608701"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7" name="Espaço Reservado para Texto 33"/>
          <p:cNvSpPr>
            <a:spLocks noGrp="1"/>
          </p:cNvSpPr>
          <p:nvPr>
            <p:ph type="body" sz="quarter" idx="53"/>
          </p:nvPr>
        </p:nvSpPr>
        <p:spPr>
          <a:xfrm>
            <a:off x="2529527"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8" name="Conector reto 37"/>
          <p:cNvCxnSpPr/>
          <p:nvPr userDrawn="1"/>
        </p:nvCxnSpPr>
        <p:spPr>
          <a:xfrm rot="5400000" flipH="1" flipV="1">
            <a:off x="4963049"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9" name="Espaço Reservado para Texto 33"/>
          <p:cNvSpPr>
            <a:spLocks noGrp="1"/>
          </p:cNvSpPr>
          <p:nvPr>
            <p:ph type="body" sz="quarter" idx="54"/>
          </p:nvPr>
        </p:nvSpPr>
        <p:spPr>
          <a:xfrm>
            <a:off x="4883875"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1" name="Espaço Reservado para Texto 33"/>
          <p:cNvSpPr>
            <a:spLocks noGrp="1"/>
          </p:cNvSpPr>
          <p:nvPr>
            <p:ph type="body" sz="quarter" idx="55"/>
          </p:nvPr>
        </p:nvSpPr>
        <p:spPr>
          <a:xfrm>
            <a:off x="7238222" y="2227254"/>
            <a:ext cx="2268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34" name="Espaço Reservado para Texto 33"/>
          <p:cNvSpPr>
            <a:spLocks noGrp="1"/>
          </p:cNvSpPr>
          <p:nvPr>
            <p:ph type="body" sz="quarter" idx="32"/>
          </p:nvPr>
        </p:nvSpPr>
        <p:spPr>
          <a:xfrm>
            <a:off x="211899"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6" name="Espaço Reservado para Texto 33"/>
          <p:cNvSpPr>
            <a:spLocks noGrp="1"/>
          </p:cNvSpPr>
          <p:nvPr>
            <p:ph type="body" sz="quarter" idx="42"/>
          </p:nvPr>
        </p:nvSpPr>
        <p:spPr>
          <a:xfrm>
            <a:off x="2075638"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68" name="Espaço Reservado para Texto 33"/>
          <p:cNvSpPr>
            <a:spLocks noGrp="1"/>
          </p:cNvSpPr>
          <p:nvPr>
            <p:ph type="body" sz="quarter" idx="44"/>
          </p:nvPr>
        </p:nvSpPr>
        <p:spPr>
          <a:xfrm>
            <a:off x="3939377"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0" name="Espaço Reservado para Texto 33"/>
          <p:cNvSpPr>
            <a:spLocks noGrp="1"/>
          </p:cNvSpPr>
          <p:nvPr>
            <p:ph type="body" sz="quarter" idx="46"/>
          </p:nvPr>
        </p:nvSpPr>
        <p:spPr>
          <a:xfrm>
            <a:off x="5803115"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2" name="Espaço Reservado para Texto 33"/>
          <p:cNvSpPr>
            <a:spLocks noGrp="1"/>
          </p:cNvSpPr>
          <p:nvPr>
            <p:ph type="body" sz="quarter" idx="48"/>
          </p:nvPr>
        </p:nvSpPr>
        <p:spPr>
          <a:xfrm>
            <a:off x="7666850" y="2227254"/>
            <a:ext cx="1836000" cy="4357718"/>
          </a:xfrm>
          <a:prstGeom prst="rect">
            <a:avLst/>
          </a:prstGeom>
        </p:spPr>
        <p:txBody>
          <a:bodyPr/>
          <a:lstStyle>
            <a:lvl1pPr marL="144000" indent="-144000">
              <a:spcBef>
                <a:spcPts val="0"/>
              </a:spcBef>
              <a:spcAft>
                <a:spcPts val="0"/>
              </a:spcAft>
              <a:defRPr sz="1600"/>
            </a:lvl1pPr>
            <a:lvl2pPr marL="355600" indent="-177800">
              <a:defRPr sz="1400"/>
            </a:lvl2pPr>
            <a:lvl3pPr marL="533400" indent="-139700">
              <a:defRPr sz="1200"/>
            </a:lvl3pPr>
            <a:lvl4pPr marL="723900" indent="-152400">
              <a:defRPr sz="1100"/>
            </a:lvl4pPr>
            <a:lvl5pPr marL="8128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1" name="Espaço Reservado para Texto 6"/>
          <p:cNvSpPr>
            <a:spLocks noGrp="1"/>
          </p:cNvSpPr>
          <p:nvPr>
            <p:ph type="body" sz="quarter" idx="47"/>
          </p:nvPr>
        </p:nvSpPr>
        <p:spPr>
          <a:xfrm>
            <a:off x="7664954" y="1285860"/>
            <a:ext cx="20736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69" name="Espaço Reservado para Texto 6"/>
          <p:cNvSpPr>
            <a:spLocks noGrp="1"/>
          </p:cNvSpPr>
          <p:nvPr>
            <p:ph type="body" sz="quarter" idx="45"/>
          </p:nvPr>
        </p:nvSpPr>
        <p:spPr>
          <a:xfrm>
            <a:off x="5793796"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67" name="Espaço Reservado para Texto 6"/>
          <p:cNvSpPr>
            <a:spLocks noGrp="1"/>
          </p:cNvSpPr>
          <p:nvPr>
            <p:ph type="body" sz="quarter" idx="43"/>
          </p:nvPr>
        </p:nvSpPr>
        <p:spPr>
          <a:xfrm>
            <a:off x="3922637"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65" name="Espaço Reservado para Texto 6"/>
          <p:cNvSpPr>
            <a:spLocks noGrp="1"/>
          </p:cNvSpPr>
          <p:nvPr>
            <p:ph type="body" sz="quarter" idx="41"/>
          </p:nvPr>
        </p:nvSpPr>
        <p:spPr>
          <a:xfrm>
            <a:off x="2051480" y="1285860"/>
            <a:ext cx="2088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26" name="Espaço Reservado para Texto 6"/>
          <p:cNvSpPr>
            <a:spLocks noGrp="1"/>
          </p:cNvSpPr>
          <p:nvPr>
            <p:ph type="body" sz="quarter" idx="31"/>
          </p:nvPr>
        </p:nvSpPr>
        <p:spPr>
          <a:xfrm>
            <a:off x="200025" y="1285860"/>
            <a:ext cx="20736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889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cxnSp>
        <p:nvCxnSpPr>
          <p:cNvPr id="74" name="Conector reto 73"/>
          <p:cNvCxnSpPr/>
          <p:nvPr userDrawn="1"/>
        </p:nvCxnSpPr>
        <p:spPr>
          <a:xfrm rot="5400000" flipH="1" flipV="1">
            <a:off x="-170232"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5" name="Conector reto 74"/>
          <p:cNvCxnSpPr/>
          <p:nvPr userDrawn="1"/>
        </p:nvCxnSpPr>
        <p:spPr>
          <a:xfrm rot="5400000" flipH="1" flipV="1">
            <a:off x="1693506"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6" name="Conector reto 75"/>
          <p:cNvCxnSpPr/>
          <p:nvPr userDrawn="1"/>
        </p:nvCxnSpPr>
        <p:spPr>
          <a:xfrm rot="5400000" flipH="1" flipV="1">
            <a:off x="3557244"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7" name="Conector reto 76"/>
          <p:cNvCxnSpPr/>
          <p:nvPr userDrawn="1"/>
        </p:nvCxnSpPr>
        <p:spPr>
          <a:xfrm rot="5400000" flipH="1" flipV="1">
            <a:off x="5420982"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rocesso com 5 fases">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34" name="Espaço Reservado para Texto 33"/>
          <p:cNvSpPr>
            <a:spLocks noGrp="1"/>
          </p:cNvSpPr>
          <p:nvPr>
            <p:ph type="body" sz="quarter" idx="32"/>
          </p:nvPr>
        </p:nvSpPr>
        <p:spPr>
          <a:xfrm>
            <a:off x="211901"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74" name="Conector reto 73"/>
          <p:cNvCxnSpPr/>
          <p:nvPr userDrawn="1"/>
        </p:nvCxnSpPr>
        <p:spPr>
          <a:xfrm rot="5400000" flipH="1" flipV="1">
            <a:off x="-476088"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18" name="Espaço Reservado para Texto 6"/>
          <p:cNvSpPr>
            <a:spLocks noGrp="1"/>
          </p:cNvSpPr>
          <p:nvPr>
            <p:ph type="body" sz="quarter" idx="49"/>
          </p:nvPr>
        </p:nvSpPr>
        <p:spPr>
          <a:xfrm>
            <a:off x="8010262"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71" name="Espaço Reservado para Texto 6"/>
          <p:cNvSpPr>
            <a:spLocks noGrp="1"/>
          </p:cNvSpPr>
          <p:nvPr>
            <p:ph type="body" sz="quarter" idx="47"/>
          </p:nvPr>
        </p:nvSpPr>
        <p:spPr>
          <a:xfrm>
            <a:off x="6453792"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69" name="Espaço Reservado para Texto 6"/>
          <p:cNvSpPr>
            <a:spLocks noGrp="1"/>
          </p:cNvSpPr>
          <p:nvPr>
            <p:ph type="body" sz="quarter" idx="45"/>
          </p:nvPr>
        </p:nvSpPr>
        <p:spPr>
          <a:xfrm>
            <a:off x="4882138"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67" name="Espaço Reservado para Texto 6"/>
          <p:cNvSpPr>
            <a:spLocks noGrp="1"/>
          </p:cNvSpPr>
          <p:nvPr>
            <p:ph type="body" sz="quarter" idx="43"/>
          </p:nvPr>
        </p:nvSpPr>
        <p:spPr>
          <a:xfrm>
            <a:off x="3296434"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65" name="Espaço Reservado para Texto 6"/>
          <p:cNvSpPr>
            <a:spLocks noGrp="1"/>
          </p:cNvSpPr>
          <p:nvPr>
            <p:ph type="body" sz="quarter" idx="41"/>
          </p:nvPr>
        </p:nvSpPr>
        <p:spPr>
          <a:xfrm>
            <a:off x="1723448" y="1285860"/>
            <a:ext cx="1800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2160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26" name="Espaço Reservado para Texto 6"/>
          <p:cNvSpPr>
            <a:spLocks noGrp="1"/>
          </p:cNvSpPr>
          <p:nvPr>
            <p:ph type="body" sz="quarter" idx="31"/>
          </p:nvPr>
        </p:nvSpPr>
        <p:spPr>
          <a:xfrm>
            <a:off x="200027" y="1285860"/>
            <a:ext cx="1764000" cy="928694"/>
          </a:xfrm>
          <a:prstGeom prst="homePlate">
            <a:avLst>
              <a:gd name="adj" fmla="val 2401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108000" bIns="36000" anchor="ctr">
            <a:noAutofit/>
          </a:bodyPr>
          <a:lstStyle>
            <a:lvl1pPr marL="8890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2pPr>
            <a:lvl3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3pPr>
            <a:lvl4pPr algn="l" defTabSz="914400" rtl="0" eaLnBrk="1" latinLnBrk="0" hangingPunct="1">
              <a:spcBef>
                <a:spcPts val="0"/>
              </a:spcBef>
              <a:spcAft>
                <a:spcPts val="600"/>
              </a:spcAft>
              <a:buFont typeface="Arial" pitchFamily="34" charset="0"/>
              <a:buNone/>
              <a:defRPr lang="pt-BR" sz="1600" kern="1200" dirty="0" smtClean="0">
                <a:solidFill>
                  <a:schemeClr val="tx1"/>
                </a:solidFill>
                <a:latin typeface="+mn-lt"/>
                <a:ea typeface="+mn-ea"/>
                <a:cs typeface="+mn-cs"/>
              </a:defRPr>
            </a:lvl4pPr>
            <a:lvl5pPr algn="l" defTabSz="914400" rtl="0" eaLnBrk="1" latinLnBrk="0" hangingPunct="1">
              <a:spcBef>
                <a:spcPts val="0"/>
              </a:spcBef>
              <a:spcAft>
                <a:spcPts val="600"/>
              </a:spcAft>
              <a:buFont typeface="Arial" pitchFamily="34" charset="0"/>
              <a:buNone/>
              <a:defRPr lang="pt-BR" sz="1600" kern="1200" dirty="0">
                <a:solidFill>
                  <a:schemeClr val="tx1"/>
                </a:solidFill>
                <a:latin typeface="+mn-lt"/>
                <a:ea typeface="+mn-ea"/>
                <a:cs typeface="+mn-cs"/>
              </a:defRPr>
            </a:lvl5pPr>
          </a:lstStyle>
          <a:p>
            <a:pPr lvl="0"/>
            <a:r>
              <a:rPr lang="pt-BR"/>
              <a:t>Clique para editar os estilos do texto mestre</a:t>
            </a:r>
          </a:p>
        </p:txBody>
      </p:sp>
      <p:sp>
        <p:nvSpPr>
          <p:cNvPr id="24" name="Espaço Reservado para Texto 33"/>
          <p:cNvSpPr>
            <a:spLocks noGrp="1"/>
          </p:cNvSpPr>
          <p:nvPr>
            <p:ph type="body" sz="quarter" idx="50"/>
          </p:nvPr>
        </p:nvSpPr>
        <p:spPr>
          <a:xfrm>
            <a:off x="1774330"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25" name="Conector reto 24"/>
          <p:cNvCxnSpPr/>
          <p:nvPr userDrawn="1"/>
        </p:nvCxnSpPr>
        <p:spPr>
          <a:xfrm rot="5400000" flipH="1" flipV="1">
            <a:off x="1086341"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27" name="Espaço Reservado para Texto 33"/>
          <p:cNvSpPr>
            <a:spLocks noGrp="1"/>
          </p:cNvSpPr>
          <p:nvPr>
            <p:ph type="body" sz="quarter" idx="51"/>
          </p:nvPr>
        </p:nvSpPr>
        <p:spPr>
          <a:xfrm>
            <a:off x="3336759"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28" name="Conector reto 27"/>
          <p:cNvCxnSpPr/>
          <p:nvPr userDrawn="1"/>
        </p:nvCxnSpPr>
        <p:spPr>
          <a:xfrm rot="5400000" flipH="1" flipV="1">
            <a:off x="2648770"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29" name="Espaço Reservado para Texto 33"/>
          <p:cNvSpPr>
            <a:spLocks noGrp="1"/>
          </p:cNvSpPr>
          <p:nvPr>
            <p:ph type="body" sz="quarter" idx="52"/>
          </p:nvPr>
        </p:nvSpPr>
        <p:spPr>
          <a:xfrm>
            <a:off x="4899189"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0" name="Conector reto 29"/>
          <p:cNvCxnSpPr/>
          <p:nvPr userDrawn="1"/>
        </p:nvCxnSpPr>
        <p:spPr>
          <a:xfrm rot="5400000" flipH="1" flipV="1">
            <a:off x="4211199"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1" name="Espaço Reservado para Texto 33"/>
          <p:cNvSpPr>
            <a:spLocks noGrp="1"/>
          </p:cNvSpPr>
          <p:nvPr>
            <p:ph type="body" sz="quarter" idx="53"/>
          </p:nvPr>
        </p:nvSpPr>
        <p:spPr>
          <a:xfrm>
            <a:off x="6461617"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cxnSp>
        <p:nvCxnSpPr>
          <p:cNvPr id="32" name="Conector reto 31"/>
          <p:cNvCxnSpPr/>
          <p:nvPr userDrawn="1"/>
        </p:nvCxnSpPr>
        <p:spPr>
          <a:xfrm rot="5400000" flipH="1" flipV="1">
            <a:off x="5773628" y="4446554"/>
            <a:ext cx="4464000" cy="1588"/>
          </a:xfrm>
          <a:prstGeom prst="line">
            <a:avLst/>
          </a:prstGeom>
          <a:ln>
            <a:solidFill>
              <a:schemeClr val="tx1">
                <a:lumMod val="50000"/>
                <a:lumOff val="50000"/>
              </a:schemeClr>
            </a:solidFill>
            <a:prstDash val="sysDash"/>
          </a:ln>
          <a:effectLst/>
        </p:spPr>
        <p:style>
          <a:lnRef idx="1">
            <a:schemeClr val="accent1"/>
          </a:lnRef>
          <a:fillRef idx="0">
            <a:schemeClr val="accent1"/>
          </a:fillRef>
          <a:effectRef idx="0">
            <a:schemeClr val="accent1"/>
          </a:effectRef>
          <a:fontRef idx="minor">
            <a:schemeClr val="tx1"/>
          </a:fontRef>
        </p:style>
      </p:cxnSp>
      <p:sp>
        <p:nvSpPr>
          <p:cNvPr id="33" name="Espaço Reservado para Texto 33"/>
          <p:cNvSpPr>
            <a:spLocks noGrp="1"/>
          </p:cNvSpPr>
          <p:nvPr>
            <p:ph type="body" sz="quarter" idx="54"/>
          </p:nvPr>
        </p:nvSpPr>
        <p:spPr>
          <a:xfrm>
            <a:off x="8024042" y="2227254"/>
            <a:ext cx="1525597" cy="4357718"/>
          </a:xfrm>
          <a:prstGeom prst="rect">
            <a:avLst/>
          </a:prstGeom>
        </p:spPr>
        <p:txBody>
          <a:bodyPr/>
          <a:lstStyle>
            <a:lvl1pPr marL="182563" indent="-182563">
              <a:spcBef>
                <a:spcPts val="0"/>
              </a:spcBef>
              <a:spcAft>
                <a:spcPts val="0"/>
              </a:spcAft>
              <a:defRPr sz="1600"/>
            </a:lvl1pPr>
            <a:lvl2pPr marL="266700" indent="-187325">
              <a:defRPr sz="1400"/>
            </a:lvl2pPr>
            <a:lvl3pPr marL="444500" indent="-139700">
              <a:defRPr sz="1200"/>
            </a:lvl3pPr>
            <a:lvl4pPr marL="622300" indent="-152400">
              <a:defRPr sz="1100"/>
            </a:lvl4pPr>
            <a:lvl5pPr marL="723900" indent="-139700">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mario Executiv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5" name="Espaço Reservado para Número de Slide 4"/>
          <p:cNvSpPr>
            <a:spLocks noGrp="1"/>
          </p:cNvSpPr>
          <p:nvPr>
            <p:ph type="sldNum" sz="quarter" idx="12"/>
          </p:nvPr>
        </p:nvSpPr>
        <p:spPr/>
        <p:txBody>
          <a:bodyPr/>
          <a:lstStyle/>
          <a:p>
            <a:fld id="{38104FF4-697C-47A8-A4E8-E554EFAF0194}" type="slidenum">
              <a:rPr lang="pt-BR" smtClean="0"/>
              <a:pPr/>
              <a:t>‹nº›</a:t>
            </a:fld>
            <a:endParaRPr lang="pt-BR" dirty="0"/>
          </a:p>
        </p:txBody>
      </p:sp>
      <p:sp>
        <p:nvSpPr>
          <p:cNvPr id="4" name="Espaço Reservado para Texto 5"/>
          <p:cNvSpPr>
            <a:spLocks noGrp="1"/>
          </p:cNvSpPr>
          <p:nvPr>
            <p:ph type="body" sz="quarter" idx="11"/>
          </p:nvPr>
        </p:nvSpPr>
        <p:spPr>
          <a:xfrm>
            <a:off x="280600" y="970874"/>
            <a:ext cx="9252000" cy="556200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rmAutofit/>
          </a:bodyPr>
          <a:lstStyle>
            <a:lvl1pPr>
              <a:defRPr sz="2000"/>
            </a:lvl1pPr>
            <a:lvl2pPr>
              <a:defRPr sz="1800"/>
            </a:lvl2pPr>
            <a:lvl3pPr>
              <a:defRPr sz="1600"/>
            </a:lvl3pPr>
            <a:lvl4pPr>
              <a:defRPr sz="1400"/>
            </a:lvl4pPr>
            <a:lvl5pPr>
              <a:defRPr sz="14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ela (5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7"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7"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7"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7"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10"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10"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10"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10"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7"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10"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778545"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6"/>
          <p:cNvSpPr>
            <a:spLocks noGrp="1"/>
          </p:cNvSpPr>
          <p:nvPr>
            <p:ph type="body" sz="quarter" idx="36"/>
          </p:nvPr>
        </p:nvSpPr>
        <p:spPr>
          <a:xfrm>
            <a:off x="3178277"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4578010"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a (5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7"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7"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7"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7"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10" y="2390489"/>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10" y="323821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10" y="4085943"/>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10" y="4933670"/>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7"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10"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778545"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6"/>
          <p:cNvSpPr>
            <a:spLocks noGrp="1"/>
          </p:cNvSpPr>
          <p:nvPr>
            <p:ph type="body" sz="quarter" idx="36"/>
          </p:nvPr>
        </p:nvSpPr>
        <p:spPr>
          <a:xfrm>
            <a:off x="3178277"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4578010" y="5781396"/>
            <a:ext cx="1296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ela (5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23821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085943"/>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4933670"/>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808936" y="2390489"/>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808936" y="323821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808936" y="4085943"/>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808936" y="4933670"/>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880637" y="2390489"/>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880637" y="323821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3880637" y="4085943"/>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880637" y="4933670"/>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808936"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880637"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6"/>
          <p:cNvSpPr>
            <a:spLocks noGrp="1"/>
          </p:cNvSpPr>
          <p:nvPr>
            <p:ph type="body" sz="quarter" idx="34"/>
          </p:nvPr>
        </p:nvSpPr>
        <p:spPr>
          <a:xfrm>
            <a:off x="231099" y="5781396"/>
            <a:ext cx="1485160" cy="648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0" name="Espaço Reservado para Texto 6"/>
          <p:cNvSpPr>
            <a:spLocks noGrp="1"/>
          </p:cNvSpPr>
          <p:nvPr>
            <p:ph type="body" sz="quarter" idx="35"/>
          </p:nvPr>
        </p:nvSpPr>
        <p:spPr>
          <a:xfrm>
            <a:off x="1808936" y="578139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6"/>
          <p:cNvSpPr>
            <a:spLocks noGrp="1"/>
          </p:cNvSpPr>
          <p:nvPr>
            <p:ph type="body" sz="quarter" idx="37"/>
          </p:nvPr>
        </p:nvSpPr>
        <p:spPr>
          <a:xfrm>
            <a:off x="3880637" y="5781396"/>
            <a:ext cx="1944000" cy="648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a (4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47260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55471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63683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5"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7"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7"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0" name="Espaço Reservado para Texto 6"/>
          <p:cNvSpPr>
            <a:spLocks noGrp="1"/>
          </p:cNvSpPr>
          <p:nvPr>
            <p:ph type="body" sz="quarter" idx="25"/>
          </p:nvPr>
        </p:nvSpPr>
        <p:spPr>
          <a:xfrm>
            <a:off x="3178277"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7"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10" y="239048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10" y="347260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4578010" y="4554719"/>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10" y="5636834"/>
            <a:ext cx="1296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7"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10"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ela (4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47260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1" name="Espaço Reservado para Texto 6"/>
          <p:cNvSpPr>
            <a:spLocks noGrp="1"/>
          </p:cNvSpPr>
          <p:nvPr>
            <p:ph type="body" sz="quarter" idx="17"/>
          </p:nvPr>
        </p:nvSpPr>
        <p:spPr>
          <a:xfrm>
            <a:off x="231099" y="4554719"/>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636834"/>
            <a:ext cx="1485160" cy="936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7" y="239048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7" y="347260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6" name="Espaço Reservado para Texto 6"/>
          <p:cNvSpPr>
            <a:spLocks noGrp="1"/>
          </p:cNvSpPr>
          <p:nvPr>
            <p:ph type="body" sz="quarter" idx="21"/>
          </p:nvPr>
        </p:nvSpPr>
        <p:spPr>
          <a:xfrm>
            <a:off x="1778547" y="455471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7" y="563683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952076" y="239048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952076" y="347260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6"/>
          <p:cNvSpPr>
            <a:spLocks noGrp="1"/>
          </p:cNvSpPr>
          <p:nvPr>
            <p:ph type="body" sz="quarter" idx="29"/>
          </p:nvPr>
        </p:nvSpPr>
        <p:spPr>
          <a:xfrm>
            <a:off x="3952076" y="4554719"/>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952076" y="5636834"/>
            <a:ext cx="1944000" cy="936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7"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952076"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a (3 por 3)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860563"/>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330637"/>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778545"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778545"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778545"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8" name="Espaço Reservado para Texto 6"/>
          <p:cNvSpPr>
            <a:spLocks noGrp="1"/>
          </p:cNvSpPr>
          <p:nvPr>
            <p:ph type="body" sz="quarter" idx="23"/>
          </p:nvPr>
        </p:nvSpPr>
        <p:spPr>
          <a:xfrm>
            <a:off x="3178277"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9" name="Espaço Reservado para Texto 6"/>
          <p:cNvSpPr>
            <a:spLocks noGrp="1"/>
          </p:cNvSpPr>
          <p:nvPr>
            <p:ph type="body" sz="quarter" idx="24"/>
          </p:nvPr>
        </p:nvSpPr>
        <p:spPr>
          <a:xfrm>
            <a:off x="3178277"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1" name="Espaço Reservado para Texto 6"/>
          <p:cNvSpPr>
            <a:spLocks noGrp="1"/>
          </p:cNvSpPr>
          <p:nvPr>
            <p:ph type="body" sz="quarter" idx="26"/>
          </p:nvPr>
        </p:nvSpPr>
        <p:spPr>
          <a:xfrm>
            <a:off x="3178277"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4578010" y="2390489"/>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4578010" y="3860563"/>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4578010" y="5330637"/>
            <a:ext cx="1296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778545"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6"/>
          <p:cNvSpPr>
            <a:spLocks noGrp="1"/>
          </p:cNvSpPr>
          <p:nvPr>
            <p:ph type="body" sz="quarter" idx="32"/>
          </p:nvPr>
        </p:nvSpPr>
        <p:spPr>
          <a:xfrm>
            <a:off x="3178277"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4578010" y="1771510"/>
            <a:ext cx="1296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ela (3 por 2) com so what">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4" name="Espaço Reservado para Texto 13"/>
          <p:cNvSpPr>
            <a:spLocks noGrp="1"/>
          </p:cNvSpPr>
          <p:nvPr>
            <p:ph type="body" sz="quarter" idx="14"/>
          </p:nvPr>
        </p:nvSpPr>
        <p:spPr>
          <a:xfrm>
            <a:off x="236538" y="1285860"/>
            <a:ext cx="5787238" cy="357188"/>
          </a:xfrm>
          <a:prstGeom prst="rect">
            <a:avLst/>
          </a:prstGeom>
        </p:spPr>
        <p:txBody>
          <a:bodyPr lIns="72000" tIns="36000" rIns="72000" bIns="36000">
            <a:noAutofit/>
          </a:bodyPr>
          <a:lstStyle>
            <a:lvl1pPr>
              <a:buNone/>
              <a:defRPr sz="1800" b="1"/>
            </a:lvl1pPr>
            <a:lvl2pPr>
              <a:buNone/>
              <a:defRPr sz="1600" b="1"/>
            </a:lvl2pPr>
            <a:lvl3pPr>
              <a:buNone/>
              <a:defRPr sz="1400" b="1"/>
            </a:lvl3pPr>
            <a:lvl4pPr>
              <a:buNone/>
              <a:defRPr sz="1200" b="1"/>
            </a:lvl4pPr>
            <a:lvl5pPr>
              <a:buNone/>
              <a:defRPr sz="1200" b="1"/>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6"/>
          <p:cNvSpPr>
            <a:spLocks noGrp="1"/>
          </p:cNvSpPr>
          <p:nvPr>
            <p:ph type="body" sz="quarter" idx="15"/>
          </p:nvPr>
        </p:nvSpPr>
        <p:spPr>
          <a:xfrm>
            <a:off x="231099" y="2390489"/>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a:buFontTx/>
              <a:buNone/>
              <a:defRPr lang="pt-BR" sz="1600" b="1" dirty="0" smtClean="0">
                <a:solidFill>
                  <a:schemeClr val="tx1"/>
                </a:solidFill>
              </a:defRPr>
            </a:lvl2pPr>
            <a:lvl3pPr>
              <a:buFontTx/>
              <a:buNone/>
              <a:defRPr lang="pt-BR" sz="1600" b="1" dirty="0" smtClean="0">
                <a:solidFill>
                  <a:schemeClr val="tx1"/>
                </a:solidFill>
              </a:defRPr>
            </a:lvl3pPr>
            <a:lvl4pPr>
              <a:buFontTx/>
              <a:buNone/>
              <a:defRPr lang="pt-BR" sz="1600" b="1" dirty="0" smtClean="0">
                <a:solidFill>
                  <a:schemeClr val="tx1"/>
                </a:solidFill>
              </a:defRPr>
            </a:lvl4pPr>
            <a:lvl5pPr>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6"/>
          <p:cNvSpPr>
            <a:spLocks noGrp="1"/>
          </p:cNvSpPr>
          <p:nvPr>
            <p:ph type="body" sz="quarter" idx="16"/>
          </p:nvPr>
        </p:nvSpPr>
        <p:spPr>
          <a:xfrm>
            <a:off x="231099" y="3860563"/>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2" name="Espaço Reservado para Texto 6"/>
          <p:cNvSpPr>
            <a:spLocks noGrp="1"/>
          </p:cNvSpPr>
          <p:nvPr>
            <p:ph type="body" sz="quarter" idx="18"/>
          </p:nvPr>
        </p:nvSpPr>
        <p:spPr>
          <a:xfrm>
            <a:off x="231099" y="5330637"/>
            <a:ext cx="1485160" cy="1332000"/>
          </a:xfrm>
          <a:prstGeom prst="homePlate">
            <a:avLst>
              <a:gd name="adj" fmla="val 20166"/>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lIns="72000" tIns="36000" rIns="72000" bIns="36000" anchor="ctr">
            <a:noAutofit/>
          </a:bodyPr>
          <a:lstStyle>
            <a:lvl1pPr marL="0" indent="0">
              <a:buFontTx/>
              <a:buNone/>
              <a:defRPr lang="pt-BR" sz="1600" b="1" dirty="0" smtClean="0">
                <a:solidFill>
                  <a:schemeClr val="tx1"/>
                </a:solidFill>
              </a:defRPr>
            </a:lvl1pPr>
            <a:lvl2pPr marL="0" indent="0">
              <a:buFontTx/>
              <a:buNone/>
              <a:defRPr lang="pt-BR" sz="1600" b="1" dirty="0" smtClean="0">
                <a:solidFill>
                  <a:schemeClr val="tx1"/>
                </a:solidFill>
              </a:defRPr>
            </a:lvl2pPr>
            <a:lvl3pPr marL="0" indent="0">
              <a:buFontTx/>
              <a:buNone/>
              <a:defRPr lang="pt-BR" sz="1600" b="1" dirty="0" smtClean="0">
                <a:solidFill>
                  <a:schemeClr val="tx1"/>
                </a:solidFill>
              </a:defRPr>
            </a:lvl3pPr>
            <a:lvl4pPr marL="0" indent="0">
              <a:buFontTx/>
              <a:buNone/>
              <a:defRPr lang="pt-BR" sz="1600" b="1" dirty="0" smtClean="0">
                <a:solidFill>
                  <a:schemeClr val="tx1"/>
                </a:solidFill>
              </a:defRPr>
            </a:lvl4pPr>
            <a:lvl5pPr marL="0" indent="0">
              <a:buFontTx/>
              <a:buNone/>
              <a:defRPr lang="pt-BR" sz="16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3" name="Espaço Reservado para Texto 6"/>
          <p:cNvSpPr>
            <a:spLocks noGrp="1"/>
          </p:cNvSpPr>
          <p:nvPr>
            <p:ph type="body" sz="quarter" idx="19"/>
          </p:nvPr>
        </p:nvSpPr>
        <p:spPr>
          <a:xfrm>
            <a:off x="1810801" y="2390489"/>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5" name="Espaço Reservado para Texto 6"/>
          <p:cNvSpPr>
            <a:spLocks noGrp="1"/>
          </p:cNvSpPr>
          <p:nvPr>
            <p:ph type="body" sz="quarter" idx="20"/>
          </p:nvPr>
        </p:nvSpPr>
        <p:spPr>
          <a:xfrm>
            <a:off x="1810801" y="3860563"/>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7" name="Espaço Reservado para Texto 6"/>
          <p:cNvSpPr>
            <a:spLocks noGrp="1"/>
          </p:cNvSpPr>
          <p:nvPr>
            <p:ph type="body" sz="quarter" idx="22"/>
          </p:nvPr>
        </p:nvSpPr>
        <p:spPr>
          <a:xfrm>
            <a:off x="1810801" y="5330637"/>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2" name="Espaço Reservado para Texto 6"/>
          <p:cNvSpPr>
            <a:spLocks noGrp="1"/>
          </p:cNvSpPr>
          <p:nvPr>
            <p:ph type="body" sz="quarter" idx="27"/>
          </p:nvPr>
        </p:nvSpPr>
        <p:spPr>
          <a:xfrm>
            <a:off x="3952800" y="2390489"/>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algn="ctr">
              <a:buFontTx/>
              <a:buNone/>
              <a:defRPr lang="pt-BR" sz="1800" dirty="0" smtClean="0">
                <a:solidFill>
                  <a:schemeClr val="tx1"/>
                </a:solidFill>
              </a:defRPr>
            </a:lvl2pPr>
            <a:lvl3pPr algn="ctr">
              <a:buFontTx/>
              <a:buNone/>
              <a:defRPr lang="pt-BR" sz="1800" dirty="0" smtClean="0">
                <a:solidFill>
                  <a:schemeClr val="tx1"/>
                </a:solidFill>
              </a:defRPr>
            </a:lvl3pPr>
            <a:lvl4pPr algn="ctr">
              <a:buFontTx/>
              <a:buNone/>
              <a:defRPr lang="pt-BR" sz="1800" dirty="0" smtClean="0">
                <a:solidFill>
                  <a:schemeClr val="tx1"/>
                </a:solidFill>
              </a:defRPr>
            </a:lvl4pPr>
            <a:lvl5pPr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3" name="Espaço Reservado para Texto 6"/>
          <p:cNvSpPr>
            <a:spLocks noGrp="1"/>
          </p:cNvSpPr>
          <p:nvPr>
            <p:ph type="body" sz="quarter" idx="28"/>
          </p:nvPr>
        </p:nvSpPr>
        <p:spPr>
          <a:xfrm>
            <a:off x="3952800" y="3860563"/>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6"/>
          <p:cNvSpPr>
            <a:spLocks noGrp="1"/>
          </p:cNvSpPr>
          <p:nvPr>
            <p:ph type="body" sz="quarter" idx="30"/>
          </p:nvPr>
        </p:nvSpPr>
        <p:spPr>
          <a:xfrm>
            <a:off x="3952800" y="5330637"/>
            <a:ext cx="1944000" cy="1332000"/>
          </a:xfrm>
          <a:prstGeom prst="rect">
            <a:avLst/>
          </a:prstGeom>
          <a:solidFill>
            <a:schemeClr val="bg1"/>
          </a:solidFill>
          <a:ln>
            <a:noFill/>
          </a:ln>
        </p:spPr>
        <p:txBody>
          <a:bodyPr lIns="36000" tIns="36000" rIns="36000" bIns="36000" anchor="ctr">
            <a:noAutofit/>
          </a:bodyPr>
          <a:lstStyle>
            <a:lvl1pPr marL="0" indent="0" algn="ctr">
              <a:buFontTx/>
              <a:buNone/>
              <a:defRPr lang="pt-BR" sz="1800" dirty="0" smtClean="0">
                <a:solidFill>
                  <a:schemeClr val="tx1"/>
                </a:solidFill>
              </a:defRPr>
            </a:lvl1pPr>
            <a:lvl2pPr marL="0" indent="0" algn="ctr">
              <a:buFontTx/>
              <a:buNone/>
              <a:defRPr lang="pt-BR" sz="1800" dirty="0" smtClean="0">
                <a:solidFill>
                  <a:schemeClr val="tx1"/>
                </a:solidFill>
              </a:defRPr>
            </a:lvl2pPr>
            <a:lvl3pPr marL="0" indent="0" algn="ctr">
              <a:buFontTx/>
              <a:buNone/>
              <a:defRPr lang="pt-BR" sz="1800" dirty="0" smtClean="0">
                <a:solidFill>
                  <a:schemeClr val="tx1"/>
                </a:solidFill>
              </a:defRPr>
            </a:lvl3pPr>
            <a:lvl4pPr marL="0" indent="0" algn="ctr">
              <a:buFontTx/>
              <a:buNone/>
              <a:defRPr lang="pt-BR" sz="1800" dirty="0" smtClean="0">
                <a:solidFill>
                  <a:schemeClr val="tx1"/>
                </a:solidFill>
              </a:defRPr>
            </a:lvl4pPr>
            <a:lvl5pPr marL="0" indent="0" algn="ctr">
              <a:buFontTx/>
              <a:buNone/>
              <a:defRPr lang="pt-BR" sz="1800"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6" name="Espaço Reservado para Texto 6"/>
          <p:cNvSpPr>
            <a:spLocks noGrp="1"/>
          </p:cNvSpPr>
          <p:nvPr>
            <p:ph type="body" sz="quarter" idx="31"/>
          </p:nvPr>
        </p:nvSpPr>
        <p:spPr>
          <a:xfrm>
            <a:off x="1810801"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8" name="Espaço Reservado para Texto 6"/>
          <p:cNvSpPr>
            <a:spLocks noGrp="1"/>
          </p:cNvSpPr>
          <p:nvPr>
            <p:ph type="body" sz="quarter" idx="33"/>
          </p:nvPr>
        </p:nvSpPr>
        <p:spPr>
          <a:xfrm>
            <a:off x="3952800" y="1771510"/>
            <a:ext cx="1944000" cy="493388"/>
          </a:xfrm>
          <a:prstGeom prst="rect">
            <a:avLst/>
          </a:prstGeom>
          <a:solidFill>
            <a:schemeClr val="bg1"/>
          </a:solidFill>
          <a:ln>
            <a:noFill/>
          </a:ln>
        </p:spPr>
        <p:txBody>
          <a:bodyPr lIns="36000" tIns="36000" rIns="36000" bIns="36000" anchor="ctr">
            <a:noAutofit/>
          </a:bodyPr>
          <a:lstStyle>
            <a:lvl1pPr marL="0" indent="0" algn="ctr">
              <a:buFontTx/>
              <a:buNone/>
              <a:defRPr lang="pt-BR" sz="1400" b="1" dirty="0" smtClean="0">
                <a:solidFill>
                  <a:schemeClr val="tx1"/>
                </a:solidFill>
              </a:defRPr>
            </a:lvl1pPr>
            <a:lvl2pPr algn="ctr">
              <a:buFontTx/>
              <a:buNone/>
              <a:defRPr lang="pt-BR" sz="1400" b="1" dirty="0" smtClean="0">
                <a:solidFill>
                  <a:schemeClr val="tx1"/>
                </a:solidFill>
              </a:defRPr>
            </a:lvl2pPr>
            <a:lvl3pPr algn="ctr">
              <a:buFontTx/>
              <a:buNone/>
              <a:defRPr lang="pt-BR" sz="1400" b="1" dirty="0" smtClean="0">
                <a:solidFill>
                  <a:schemeClr val="tx1"/>
                </a:solidFill>
              </a:defRPr>
            </a:lvl3pPr>
            <a:lvl4pPr algn="ctr">
              <a:buFontTx/>
              <a:buNone/>
              <a:defRPr lang="pt-BR" sz="1400" b="1" dirty="0" smtClean="0">
                <a:solidFill>
                  <a:schemeClr val="tx1"/>
                </a:solidFill>
              </a:defRPr>
            </a:lvl4pPr>
            <a:lvl5pPr algn="ctr">
              <a:buFontTx/>
              <a:buNone/>
              <a:defRPr lang="pt-BR" sz="1400" b="1" dirty="0">
                <a:solidFill>
                  <a:schemeClr val="tx1"/>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ela (4 por 3)">
    <p:spTree>
      <p:nvGrpSpPr>
        <p:cNvPr id="1" name=""/>
        <p:cNvGrpSpPr/>
        <p:nvPr/>
      </p:nvGrpSpPr>
      <p:grpSpPr>
        <a:xfrm>
          <a:off x="0" y="0"/>
          <a:ext cx="0" cy="0"/>
          <a:chOff x="0" y="0"/>
          <a:chExt cx="0" cy="0"/>
        </a:xfrm>
      </p:grpSpPr>
      <p:sp>
        <p:nvSpPr>
          <p:cNvPr id="30" name="Espaço Reservado para Texto 29"/>
          <p:cNvSpPr>
            <a:spLocks noGrp="1"/>
          </p:cNvSpPr>
          <p:nvPr>
            <p:ph type="body" sz="quarter" idx="14"/>
          </p:nvPr>
        </p:nvSpPr>
        <p:spPr>
          <a:xfrm>
            <a:off x="135602" y="785814"/>
            <a:ext cx="673200" cy="5786437"/>
          </a:xfrm>
          <a:prstGeom prst="rect">
            <a:avLst/>
          </a:prstGeom>
          <a:solidFill>
            <a:schemeClr val="bg1"/>
          </a:solidFill>
          <a:ln>
            <a:solidFill>
              <a:schemeClr val="tx1">
                <a:lumMod val="50000"/>
                <a:lumOff val="50000"/>
              </a:schemeClr>
            </a:solidFill>
          </a:ln>
        </p:spPr>
        <p:txBody>
          <a:bodyPr/>
          <a:lstStyle>
            <a:lvl1pPr>
              <a:defRPr sz="400">
                <a:solidFill>
                  <a:schemeClr val="bg1"/>
                </a:solidFill>
              </a:defRPr>
            </a:lvl1pPr>
            <a:lvl2pPr>
              <a:defRPr sz="300">
                <a:solidFill>
                  <a:schemeClr val="bg1"/>
                </a:solidFill>
              </a:defRPr>
            </a:lvl2pPr>
            <a:lvl3pPr>
              <a:defRPr sz="200">
                <a:solidFill>
                  <a:schemeClr val="bg1"/>
                </a:solidFill>
              </a:defRPr>
            </a:lvl3pPr>
            <a:lvl4pPr>
              <a:defRPr sz="100">
                <a:solidFill>
                  <a:schemeClr val="bg1"/>
                </a:solidFill>
              </a:defRPr>
            </a:lvl4pPr>
            <a:lvl5pPr>
              <a:defRPr sz="100">
                <a:solidFill>
                  <a:schemeClr val="bg1"/>
                </a:solidFill>
              </a:defRPr>
            </a:lvl5pPr>
          </a:lstStyle>
          <a:p>
            <a:pPr lvl="0"/>
            <a:r>
              <a:rPr lang="pt-BR"/>
              <a:t>Clique para editar os estilos do texto mestre</a:t>
            </a:r>
          </a:p>
        </p:txBody>
      </p:sp>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‹nº›</a:t>
            </a:fld>
            <a:endParaRPr lang="pt-BR" sz="600" noProof="0"/>
          </a:p>
        </p:txBody>
      </p:sp>
      <p:sp>
        <p:nvSpPr>
          <p:cNvPr id="25" name="Espaço Reservado para Texto 24"/>
          <p:cNvSpPr>
            <a:spLocks noGrp="1"/>
          </p:cNvSpPr>
          <p:nvPr>
            <p:ph type="body" sz="quarter" idx="11"/>
          </p:nvPr>
        </p:nvSpPr>
        <p:spPr>
          <a:xfrm>
            <a:off x="380174" y="1500188"/>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ctr">
              <a:buNone/>
              <a:defRPr sz="1200"/>
            </a:lvl2pPr>
            <a:lvl3pPr algn="ctr">
              <a:buNone/>
              <a:defRPr sz="1100"/>
            </a:lvl3pPr>
            <a:lvl4pPr algn="ctr">
              <a:buNone/>
              <a:defRPr sz="1050"/>
            </a:lvl4pPr>
            <a:lvl5pPr algn="ctr">
              <a:buNone/>
              <a:defRPr sz="1050"/>
            </a:lvl5pPr>
          </a:lstStyle>
          <a:p>
            <a:pPr lvl="0"/>
            <a:r>
              <a:rPr lang="pt-BR"/>
              <a:t>Clique para editar os estilos do texto mestre</a:t>
            </a:r>
          </a:p>
        </p:txBody>
      </p:sp>
      <p:sp>
        <p:nvSpPr>
          <p:cNvPr id="28" name="Espaço Reservado para Texto 27"/>
          <p:cNvSpPr>
            <a:spLocks noGrp="1"/>
          </p:cNvSpPr>
          <p:nvPr>
            <p:ph type="body" sz="quarter" idx="13"/>
          </p:nvPr>
        </p:nvSpPr>
        <p:spPr>
          <a:xfrm>
            <a:off x="2237564" y="150018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31"/>
          <p:cNvSpPr>
            <a:spLocks noGrp="1"/>
          </p:cNvSpPr>
          <p:nvPr>
            <p:ph type="body" sz="quarter" idx="15"/>
          </p:nvPr>
        </p:nvSpPr>
        <p:spPr>
          <a:xfrm>
            <a:off x="380174" y="5214938"/>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os estilos do texto mestre</a:t>
            </a:r>
          </a:p>
        </p:txBody>
      </p:sp>
      <p:sp>
        <p:nvSpPr>
          <p:cNvPr id="34" name="Espaço Reservado para Texto 33"/>
          <p:cNvSpPr>
            <a:spLocks noGrp="1"/>
          </p:cNvSpPr>
          <p:nvPr>
            <p:ph type="body" sz="quarter" idx="16"/>
          </p:nvPr>
        </p:nvSpPr>
        <p:spPr>
          <a:xfrm>
            <a:off x="380174" y="3929062"/>
            <a:ext cx="1714500" cy="857250"/>
          </a:xfrm>
          <a:prstGeom prst="homePlate">
            <a:avLst>
              <a:gd name="adj" fmla="val 237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os estilos do texto mestre</a:t>
            </a:r>
          </a:p>
        </p:txBody>
      </p:sp>
      <p:sp>
        <p:nvSpPr>
          <p:cNvPr id="36" name="Espaço Reservado para Texto 35"/>
          <p:cNvSpPr>
            <a:spLocks noGrp="1"/>
          </p:cNvSpPr>
          <p:nvPr>
            <p:ph type="body" sz="quarter" idx="17"/>
          </p:nvPr>
        </p:nvSpPr>
        <p:spPr>
          <a:xfrm>
            <a:off x="380174" y="2714625"/>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os estilos do texto mestre</a:t>
            </a:r>
          </a:p>
        </p:txBody>
      </p:sp>
      <p:sp>
        <p:nvSpPr>
          <p:cNvPr id="38" name="Espaço Reservado para Texto 37"/>
          <p:cNvSpPr>
            <a:spLocks noGrp="1"/>
          </p:cNvSpPr>
          <p:nvPr>
            <p:ph type="body" sz="quarter" idx="18"/>
          </p:nvPr>
        </p:nvSpPr>
        <p:spPr>
          <a:xfrm rot="5400000">
            <a:off x="3518396" y="-497606"/>
            <a:ext cx="507600" cy="3074400"/>
          </a:xfrm>
          <a:prstGeom prst="homePlate">
            <a:avLst>
              <a:gd name="adj" fmla="val 26756"/>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smtClean="0">
                <a:solidFill>
                  <a:schemeClr val="tx1"/>
                </a:solidFill>
                <a:latin typeface="+mn-lt"/>
                <a:ea typeface="+mn-ea"/>
                <a:cs typeface="+mn-cs"/>
              </a:defRPr>
            </a:lvl1pPr>
            <a:lvl2pPr marL="0" algn="ctr" defTabSz="914400" rtl="0" eaLnBrk="1" latinLnBrk="0" hangingPunct="1">
              <a:buFontTx/>
              <a:buNone/>
              <a:defRPr lang="pt-BR" sz="1800" kern="1200" smtClean="0">
                <a:solidFill>
                  <a:schemeClr val="tx1"/>
                </a:solidFill>
                <a:latin typeface="+mn-lt"/>
                <a:ea typeface="+mn-ea"/>
                <a:cs typeface="+mn-cs"/>
              </a:defRPr>
            </a:lvl2pPr>
            <a:lvl3pPr marL="0" algn="ctr" defTabSz="914400" rtl="0" eaLnBrk="1" latinLnBrk="0" hangingPunct="1">
              <a:buFontTx/>
              <a:buNone/>
              <a:defRPr lang="pt-BR" sz="1800" kern="1200" smtClean="0">
                <a:solidFill>
                  <a:schemeClr val="tx1"/>
                </a:solidFill>
                <a:latin typeface="+mn-lt"/>
                <a:ea typeface="+mn-ea"/>
                <a:cs typeface="+mn-cs"/>
              </a:defRPr>
            </a:lvl3pPr>
            <a:lvl4pPr marL="0" algn="ctr" defTabSz="914400" rtl="0" eaLnBrk="1" latinLnBrk="0" hangingPunct="1">
              <a:buFontTx/>
              <a:buNone/>
              <a:defRPr lang="pt-BR" sz="1800" kern="120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os estilos do texto mestre</a:t>
            </a:r>
          </a:p>
        </p:txBody>
      </p:sp>
      <p:sp>
        <p:nvSpPr>
          <p:cNvPr id="40" name="Espaço Reservado para Texto 39"/>
          <p:cNvSpPr>
            <a:spLocks noGrp="1"/>
          </p:cNvSpPr>
          <p:nvPr>
            <p:ph type="body" sz="quarter" idx="19"/>
          </p:nvPr>
        </p:nvSpPr>
        <p:spPr>
          <a:xfrm rot="5400000">
            <a:off x="6416680" y="-107174"/>
            <a:ext cx="500063" cy="2286000"/>
          </a:xfrm>
          <a:prstGeom prst="homePlate">
            <a:avLst>
              <a:gd name="adj" fmla="val 24409"/>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lstStyle>
            <a:lvl1pPr marL="0" indent="0" algn="ctr">
              <a:spcBef>
                <a:spcPts val="0"/>
              </a:spcBef>
              <a:buNone/>
              <a:defRPr lang="pt-BR" sz="1600" kern="1200" smtClean="0">
                <a:solidFill>
                  <a:schemeClr val="tx1"/>
                </a:solidFill>
                <a:latin typeface="+mn-lt"/>
                <a:ea typeface="+mn-ea"/>
                <a:cs typeface="+mn-cs"/>
              </a:defRPr>
            </a:lvl1pPr>
            <a:lvl2pPr>
              <a:defRPr lang="pt-BR" sz="1800" kern="1200" dirty="0" smtClean="0">
                <a:solidFill>
                  <a:schemeClr val="tx1"/>
                </a:solidFill>
                <a:latin typeface="+mn-lt"/>
                <a:ea typeface="+mn-ea"/>
                <a:cs typeface="+mn-cs"/>
              </a:defRPr>
            </a:lvl2pPr>
            <a:lvl3pPr>
              <a:defRPr lang="pt-BR" sz="1800" kern="1200" dirty="0" smtClean="0">
                <a:solidFill>
                  <a:schemeClr val="tx1"/>
                </a:solidFill>
                <a:latin typeface="+mn-lt"/>
                <a:ea typeface="+mn-ea"/>
                <a:cs typeface="+mn-cs"/>
              </a:defRPr>
            </a:lvl3pPr>
            <a:lvl4pPr>
              <a:defRPr lang="pt-BR" sz="1800" kern="1200" dirty="0" smtClean="0">
                <a:solidFill>
                  <a:schemeClr val="tx1"/>
                </a:solidFill>
                <a:latin typeface="+mn-lt"/>
                <a:ea typeface="+mn-ea"/>
                <a:cs typeface="+mn-cs"/>
              </a:defRPr>
            </a:lvl4pPr>
            <a:lvl5pPr>
              <a:defRPr lang="pt-BR" sz="1800" kern="1200" dirty="0">
                <a:solidFill>
                  <a:schemeClr val="tx1"/>
                </a:solidFill>
                <a:latin typeface="+mn-lt"/>
                <a:ea typeface="+mn-ea"/>
                <a:cs typeface="+mn-cs"/>
              </a:defRPr>
            </a:lvl5pPr>
          </a:lstStyle>
          <a:p>
            <a:pPr lvl="0"/>
            <a:r>
              <a:rPr lang="pt-BR"/>
              <a:t>Clique para editar os estilos do texto mestre</a:t>
            </a:r>
          </a:p>
        </p:txBody>
      </p:sp>
      <p:sp>
        <p:nvSpPr>
          <p:cNvPr id="42" name="Espaço Reservado para Texto 41"/>
          <p:cNvSpPr>
            <a:spLocks noGrp="1"/>
          </p:cNvSpPr>
          <p:nvPr>
            <p:ph type="body" sz="quarter" idx="20"/>
          </p:nvPr>
        </p:nvSpPr>
        <p:spPr>
          <a:xfrm rot="5400000">
            <a:off x="8559824" y="250016"/>
            <a:ext cx="500063" cy="1571625"/>
          </a:xfrm>
          <a:prstGeom prst="homePlate">
            <a:avLst>
              <a:gd name="adj" fmla="val 20507"/>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dirty="0" smtClean="0">
                <a:solidFill>
                  <a:schemeClr val="tx1"/>
                </a:solidFill>
                <a:latin typeface="+mn-lt"/>
                <a:ea typeface="+mn-ea"/>
                <a:cs typeface="+mn-cs"/>
              </a:defRPr>
            </a:lvl1pPr>
            <a:lvl2pPr marL="0" algn="ctr" defTabSz="914400" rtl="0" eaLnBrk="1" latinLnBrk="0" hangingPunct="1">
              <a:buFontTx/>
              <a:buNone/>
              <a:defRPr lang="pt-BR" sz="1800" kern="1200" dirty="0" smtClean="0">
                <a:solidFill>
                  <a:schemeClr val="tx1"/>
                </a:solidFill>
                <a:latin typeface="+mn-lt"/>
                <a:ea typeface="+mn-ea"/>
                <a:cs typeface="+mn-cs"/>
              </a:defRPr>
            </a:lvl2pPr>
            <a:lvl3pPr marL="0" algn="ctr" defTabSz="914400" rtl="0" eaLnBrk="1" latinLnBrk="0" hangingPunct="1">
              <a:buFontTx/>
              <a:buNone/>
              <a:defRPr lang="pt-BR" sz="1800" kern="1200" dirty="0" smtClean="0">
                <a:solidFill>
                  <a:schemeClr val="tx1"/>
                </a:solidFill>
                <a:latin typeface="+mn-lt"/>
                <a:ea typeface="+mn-ea"/>
                <a:cs typeface="+mn-cs"/>
              </a:defRPr>
            </a:lvl3pPr>
            <a:lvl4pPr marL="0" algn="ctr" defTabSz="914400" rtl="0" eaLnBrk="1" latinLnBrk="0" hangingPunct="1">
              <a:buFontTx/>
              <a:buNone/>
              <a:defRPr lang="pt-BR" sz="1800" kern="1200" dirty="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os estilos do texto mestre</a:t>
            </a:r>
          </a:p>
        </p:txBody>
      </p:sp>
      <p:sp>
        <p:nvSpPr>
          <p:cNvPr id="43" name="Espaço Reservado para Texto 27"/>
          <p:cNvSpPr>
            <a:spLocks noGrp="1"/>
          </p:cNvSpPr>
          <p:nvPr>
            <p:ph type="body" sz="quarter" idx="21"/>
          </p:nvPr>
        </p:nvSpPr>
        <p:spPr>
          <a:xfrm>
            <a:off x="2237564" y="271462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4" name="Espaço Reservado para Texto 27"/>
          <p:cNvSpPr>
            <a:spLocks noGrp="1"/>
          </p:cNvSpPr>
          <p:nvPr>
            <p:ph type="body" sz="quarter" idx="22"/>
          </p:nvPr>
        </p:nvSpPr>
        <p:spPr>
          <a:xfrm>
            <a:off x="2237564" y="3929074"/>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5" name="Espaço Reservado para Texto 27"/>
          <p:cNvSpPr>
            <a:spLocks noGrp="1"/>
          </p:cNvSpPr>
          <p:nvPr>
            <p:ph type="body" sz="quarter" idx="23"/>
          </p:nvPr>
        </p:nvSpPr>
        <p:spPr>
          <a:xfrm>
            <a:off x="2237564" y="5214958"/>
            <a:ext cx="300196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6" name="Espaço Reservado para Texto 27"/>
          <p:cNvSpPr>
            <a:spLocks noGrp="1"/>
          </p:cNvSpPr>
          <p:nvPr>
            <p:ph type="body" sz="quarter" idx="24"/>
          </p:nvPr>
        </p:nvSpPr>
        <p:spPr>
          <a:xfrm>
            <a:off x="5523712" y="150018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7" name="Espaço Reservado para Texto 27"/>
          <p:cNvSpPr>
            <a:spLocks noGrp="1"/>
          </p:cNvSpPr>
          <p:nvPr>
            <p:ph type="body" sz="quarter" idx="25"/>
          </p:nvPr>
        </p:nvSpPr>
        <p:spPr>
          <a:xfrm>
            <a:off x="5523712" y="271462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8" name="Espaço Reservado para Texto 27"/>
          <p:cNvSpPr>
            <a:spLocks noGrp="1"/>
          </p:cNvSpPr>
          <p:nvPr>
            <p:ph type="body" sz="quarter" idx="26"/>
          </p:nvPr>
        </p:nvSpPr>
        <p:spPr>
          <a:xfrm>
            <a:off x="5523712" y="3929074"/>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9" name="Espaço Reservado para Texto 27"/>
          <p:cNvSpPr>
            <a:spLocks noGrp="1"/>
          </p:cNvSpPr>
          <p:nvPr>
            <p:ph type="body" sz="quarter" idx="27"/>
          </p:nvPr>
        </p:nvSpPr>
        <p:spPr>
          <a:xfrm>
            <a:off x="5523712" y="5214958"/>
            <a:ext cx="2357453"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0" name="Espaço Reservado para Texto 27"/>
          <p:cNvSpPr>
            <a:spLocks noGrp="1"/>
          </p:cNvSpPr>
          <p:nvPr>
            <p:ph type="body" sz="quarter" idx="28"/>
          </p:nvPr>
        </p:nvSpPr>
        <p:spPr>
          <a:xfrm>
            <a:off x="8024041" y="150018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1" name="Espaço Reservado para Texto 27"/>
          <p:cNvSpPr>
            <a:spLocks noGrp="1"/>
          </p:cNvSpPr>
          <p:nvPr>
            <p:ph type="body" sz="quarter" idx="29"/>
          </p:nvPr>
        </p:nvSpPr>
        <p:spPr>
          <a:xfrm>
            <a:off x="8024041" y="271462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2" name="Espaço Reservado para Texto 27"/>
          <p:cNvSpPr>
            <a:spLocks noGrp="1"/>
          </p:cNvSpPr>
          <p:nvPr>
            <p:ph type="body" sz="quarter" idx="30"/>
          </p:nvPr>
        </p:nvSpPr>
        <p:spPr>
          <a:xfrm>
            <a:off x="8024041" y="3929074"/>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3" name="Espaço Reservado para Texto 27"/>
          <p:cNvSpPr>
            <a:spLocks noGrp="1"/>
          </p:cNvSpPr>
          <p:nvPr>
            <p:ph type="body" sz="quarter" idx="31"/>
          </p:nvPr>
        </p:nvSpPr>
        <p:spPr>
          <a:xfrm>
            <a:off x="8024041" y="5214958"/>
            <a:ext cx="1571636" cy="1143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abela (4 por 3)">
    <p:spTree>
      <p:nvGrpSpPr>
        <p:cNvPr id="1" name=""/>
        <p:cNvGrpSpPr/>
        <p:nvPr/>
      </p:nvGrpSpPr>
      <p:grpSpPr>
        <a:xfrm>
          <a:off x="0" y="0"/>
          <a:ext cx="0" cy="0"/>
          <a:chOff x="0" y="0"/>
          <a:chExt cx="0" cy="0"/>
        </a:xfrm>
      </p:grpSpPr>
      <p:sp>
        <p:nvSpPr>
          <p:cNvPr id="30" name="Espaço Reservado para Texto 29"/>
          <p:cNvSpPr>
            <a:spLocks noGrp="1"/>
          </p:cNvSpPr>
          <p:nvPr>
            <p:ph type="body" sz="quarter" idx="14"/>
          </p:nvPr>
        </p:nvSpPr>
        <p:spPr>
          <a:xfrm>
            <a:off x="135602" y="785814"/>
            <a:ext cx="673200" cy="5786437"/>
          </a:xfrm>
          <a:prstGeom prst="rect">
            <a:avLst/>
          </a:prstGeom>
          <a:solidFill>
            <a:schemeClr val="bg1"/>
          </a:solidFill>
          <a:ln>
            <a:solidFill>
              <a:schemeClr val="tx1">
                <a:lumMod val="50000"/>
                <a:lumOff val="50000"/>
              </a:schemeClr>
            </a:solidFill>
          </a:ln>
        </p:spPr>
        <p:txBody>
          <a:bodyPr/>
          <a:lstStyle>
            <a:lvl1pPr>
              <a:defRPr sz="400">
                <a:solidFill>
                  <a:schemeClr val="bg1"/>
                </a:solidFill>
              </a:defRPr>
            </a:lvl1pPr>
            <a:lvl2pPr>
              <a:defRPr sz="300">
                <a:solidFill>
                  <a:schemeClr val="bg1"/>
                </a:solidFill>
              </a:defRPr>
            </a:lvl2pPr>
            <a:lvl3pPr>
              <a:defRPr sz="200">
                <a:solidFill>
                  <a:schemeClr val="bg1"/>
                </a:solidFill>
              </a:defRPr>
            </a:lvl3pPr>
            <a:lvl4pPr>
              <a:defRPr sz="100">
                <a:solidFill>
                  <a:schemeClr val="bg1"/>
                </a:solidFill>
              </a:defRPr>
            </a:lvl4pPr>
            <a:lvl5pPr>
              <a:defRPr sz="100">
                <a:solidFill>
                  <a:schemeClr val="bg1"/>
                </a:solidFill>
              </a:defRPr>
            </a:lvl5pPr>
          </a:lstStyle>
          <a:p>
            <a:pPr lvl="0"/>
            <a:r>
              <a:rPr lang="pt-BR"/>
              <a:t>Clique para editar os estilos do texto mestre</a:t>
            </a:r>
          </a:p>
        </p:txBody>
      </p:sp>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‹nº›</a:t>
            </a:fld>
            <a:endParaRPr lang="pt-BR" sz="600" noProof="0"/>
          </a:p>
        </p:txBody>
      </p:sp>
      <p:sp>
        <p:nvSpPr>
          <p:cNvPr id="25" name="Espaço Reservado para Texto 24"/>
          <p:cNvSpPr>
            <a:spLocks noGrp="1"/>
          </p:cNvSpPr>
          <p:nvPr>
            <p:ph type="body" sz="quarter" idx="11"/>
          </p:nvPr>
        </p:nvSpPr>
        <p:spPr>
          <a:xfrm>
            <a:off x="380174" y="1500188"/>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defTabSz="914400" rtl="0" eaLnBrk="1" latinLnBrk="0" hangingPunct="1">
              <a:spcBef>
                <a:spcPts val="0"/>
              </a:spcBef>
              <a:spcAft>
                <a:spcPts val="0"/>
              </a:spcAft>
              <a:buFont typeface="Arial" pitchFamily="34" charset="0"/>
              <a:buNone/>
              <a:defRPr lang="pt-BR" sz="1600" kern="1200" dirty="0" smtClean="0">
                <a:solidFill>
                  <a:schemeClr val="tx1"/>
                </a:solidFill>
                <a:latin typeface="+mn-lt"/>
                <a:ea typeface="+mn-ea"/>
                <a:cs typeface="+mn-cs"/>
              </a:defRPr>
            </a:lvl1pPr>
            <a:lvl2pPr algn="ctr">
              <a:buNone/>
              <a:defRPr sz="1200"/>
            </a:lvl2pPr>
            <a:lvl3pPr algn="ctr">
              <a:buNone/>
              <a:defRPr sz="1100"/>
            </a:lvl3pPr>
            <a:lvl4pPr algn="ctr">
              <a:buNone/>
              <a:defRPr sz="1050"/>
            </a:lvl4pPr>
            <a:lvl5pPr algn="ctr">
              <a:buNone/>
              <a:defRPr sz="1050"/>
            </a:lvl5pPr>
          </a:lstStyle>
          <a:p>
            <a:pPr lvl="0"/>
            <a:r>
              <a:rPr lang="pt-BR"/>
              <a:t>Clique para editar os estilos do texto mestre</a:t>
            </a:r>
          </a:p>
        </p:txBody>
      </p:sp>
      <p:sp>
        <p:nvSpPr>
          <p:cNvPr id="28" name="Espaço Reservado para Texto 27"/>
          <p:cNvSpPr>
            <a:spLocks noGrp="1"/>
          </p:cNvSpPr>
          <p:nvPr>
            <p:ph type="body" sz="quarter" idx="13"/>
          </p:nvPr>
        </p:nvSpPr>
        <p:spPr>
          <a:xfrm>
            <a:off x="2237564" y="1500188"/>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2" name="Espaço Reservado para Texto 31"/>
          <p:cNvSpPr>
            <a:spLocks noGrp="1"/>
          </p:cNvSpPr>
          <p:nvPr>
            <p:ph type="body" sz="quarter" idx="15"/>
          </p:nvPr>
        </p:nvSpPr>
        <p:spPr>
          <a:xfrm>
            <a:off x="380174" y="5357832"/>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os estilos do texto mestre</a:t>
            </a:r>
          </a:p>
        </p:txBody>
      </p:sp>
      <p:sp>
        <p:nvSpPr>
          <p:cNvPr id="34" name="Espaço Reservado para Texto 33"/>
          <p:cNvSpPr>
            <a:spLocks noGrp="1"/>
          </p:cNvSpPr>
          <p:nvPr>
            <p:ph type="body" sz="quarter" idx="16"/>
          </p:nvPr>
        </p:nvSpPr>
        <p:spPr>
          <a:xfrm>
            <a:off x="380174" y="3357572"/>
            <a:ext cx="1714500" cy="857250"/>
          </a:xfrm>
          <a:prstGeom prst="homePlate">
            <a:avLst>
              <a:gd name="adj" fmla="val 237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os estilos do texto mestre</a:t>
            </a:r>
          </a:p>
        </p:txBody>
      </p:sp>
      <p:sp>
        <p:nvSpPr>
          <p:cNvPr id="36" name="Espaço Reservado para Texto 35"/>
          <p:cNvSpPr>
            <a:spLocks noGrp="1"/>
          </p:cNvSpPr>
          <p:nvPr>
            <p:ph type="body" sz="quarter" idx="17"/>
          </p:nvPr>
        </p:nvSpPr>
        <p:spPr>
          <a:xfrm>
            <a:off x="380174" y="2428880"/>
            <a:ext cx="1714500" cy="785812"/>
          </a:xfrm>
          <a:prstGeom prst="homePlate">
            <a:avLst>
              <a:gd name="adj" fmla="val 2493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os estilos do texto mestre</a:t>
            </a:r>
          </a:p>
        </p:txBody>
      </p:sp>
      <p:sp>
        <p:nvSpPr>
          <p:cNvPr id="38" name="Espaço Reservado para Texto 37"/>
          <p:cNvSpPr>
            <a:spLocks noGrp="1"/>
          </p:cNvSpPr>
          <p:nvPr>
            <p:ph type="body" sz="quarter" idx="18"/>
          </p:nvPr>
        </p:nvSpPr>
        <p:spPr>
          <a:xfrm rot="5400000">
            <a:off x="3518396" y="-497606"/>
            <a:ext cx="507600" cy="3074400"/>
          </a:xfrm>
          <a:prstGeom prst="homePlate">
            <a:avLst>
              <a:gd name="adj" fmla="val 26756"/>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smtClean="0">
                <a:solidFill>
                  <a:schemeClr val="tx1"/>
                </a:solidFill>
                <a:latin typeface="+mn-lt"/>
                <a:ea typeface="+mn-ea"/>
                <a:cs typeface="+mn-cs"/>
              </a:defRPr>
            </a:lvl1pPr>
            <a:lvl2pPr marL="0" algn="ctr" defTabSz="914400" rtl="0" eaLnBrk="1" latinLnBrk="0" hangingPunct="1">
              <a:buFontTx/>
              <a:buNone/>
              <a:defRPr lang="pt-BR" sz="1800" kern="1200" smtClean="0">
                <a:solidFill>
                  <a:schemeClr val="tx1"/>
                </a:solidFill>
                <a:latin typeface="+mn-lt"/>
                <a:ea typeface="+mn-ea"/>
                <a:cs typeface="+mn-cs"/>
              </a:defRPr>
            </a:lvl2pPr>
            <a:lvl3pPr marL="0" algn="ctr" defTabSz="914400" rtl="0" eaLnBrk="1" latinLnBrk="0" hangingPunct="1">
              <a:buFontTx/>
              <a:buNone/>
              <a:defRPr lang="pt-BR" sz="1800" kern="1200" smtClean="0">
                <a:solidFill>
                  <a:schemeClr val="tx1"/>
                </a:solidFill>
                <a:latin typeface="+mn-lt"/>
                <a:ea typeface="+mn-ea"/>
                <a:cs typeface="+mn-cs"/>
              </a:defRPr>
            </a:lvl3pPr>
            <a:lvl4pPr marL="0" algn="ctr" defTabSz="914400" rtl="0" eaLnBrk="1" latinLnBrk="0" hangingPunct="1">
              <a:buFontTx/>
              <a:buNone/>
              <a:defRPr lang="pt-BR" sz="1800" kern="120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os estilos do texto mestre</a:t>
            </a:r>
          </a:p>
        </p:txBody>
      </p:sp>
      <p:sp>
        <p:nvSpPr>
          <p:cNvPr id="40" name="Espaço Reservado para Texto 39"/>
          <p:cNvSpPr>
            <a:spLocks noGrp="1"/>
          </p:cNvSpPr>
          <p:nvPr>
            <p:ph type="body" sz="quarter" idx="19"/>
          </p:nvPr>
        </p:nvSpPr>
        <p:spPr>
          <a:xfrm rot="5400000">
            <a:off x="6416680" y="-107174"/>
            <a:ext cx="500063" cy="2286000"/>
          </a:xfrm>
          <a:prstGeom prst="homePlate">
            <a:avLst>
              <a:gd name="adj" fmla="val 24409"/>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lstStyle>
            <a:lvl1pPr marL="0" indent="0" algn="ctr">
              <a:spcBef>
                <a:spcPts val="0"/>
              </a:spcBef>
              <a:buNone/>
              <a:defRPr lang="pt-BR" sz="1600" kern="1200" smtClean="0">
                <a:solidFill>
                  <a:schemeClr val="tx1"/>
                </a:solidFill>
                <a:latin typeface="+mn-lt"/>
                <a:ea typeface="+mn-ea"/>
                <a:cs typeface="+mn-cs"/>
              </a:defRPr>
            </a:lvl1pPr>
            <a:lvl2pPr>
              <a:defRPr lang="pt-BR" sz="1800" kern="1200" dirty="0" smtClean="0">
                <a:solidFill>
                  <a:schemeClr val="tx1"/>
                </a:solidFill>
                <a:latin typeface="+mn-lt"/>
                <a:ea typeface="+mn-ea"/>
                <a:cs typeface="+mn-cs"/>
              </a:defRPr>
            </a:lvl2pPr>
            <a:lvl3pPr>
              <a:defRPr lang="pt-BR" sz="1800" kern="1200" dirty="0" smtClean="0">
                <a:solidFill>
                  <a:schemeClr val="tx1"/>
                </a:solidFill>
                <a:latin typeface="+mn-lt"/>
                <a:ea typeface="+mn-ea"/>
                <a:cs typeface="+mn-cs"/>
              </a:defRPr>
            </a:lvl3pPr>
            <a:lvl4pPr>
              <a:defRPr lang="pt-BR" sz="1800" kern="1200" dirty="0" smtClean="0">
                <a:solidFill>
                  <a:schemeClr val="tx1"/>
                </a:solidFill>
                <a:latin typeface="+mn-lt"/>
                <a:ea typeface="+mn-ea"/>
                <a:cs typeface="+mn-cs"/>
              </a:defRPr>
            </a:lvl4pPr>
            <a:lvl5pPr>
              <a:defRPr lang="pt-BR" sz="1800" kern="1200" dirty="0">
                <a:solidFill>
                  <a:schemeClr val="tx1"/>
                </a:solidFill>
                <a:latin typeface="+mn-lt"/>
                <a:ea typeface="+mn-ea"/>
                <a:cs typeface="+mn-cs"/>
              </a:defRPr>
            </a:lvl5pPr>
          </a:lstStyle>
          <a:p>
            <a:pPr lvl="0"/>
            <a:r>
              <a:rPr lang="pt-BR"/>
              <a:t>Clique para editar os estilos do texto mestre</a:t>
            </a:r>
          </a:p>
        </p:txBody>
      </p:sp>
      <p:sp>
        <p:nvSpPr>
          <p:cNvPr id="42" name="Espaço Reservado para Texto 41"/>
          <p:cNvSpPr>
            <a:spLocks noGrp="1"/>
          </p:cNvSpPr>
          <p:nvPr>
            <p:ph type="body" sz="quarter" idx="20"/>
          </p:nvPr>
        </p:nvSpPr>
        <p:spPr>
          <a:xfrm rot="5400000">
            <a:off x="8559824" y="250016"/>
            <a:ext cx="500063" cy="1571625"/>
          </a:xfrm>
          <a:prstGeom prst="homePlate">
            <a:avLst>
              <a:gd name="adj" fmla="val 20507"/>
            </a:avLst>
          </a:prstGeom>
          <a:gradFill rotWithShape="1">
            <a:gsLst>
              <a:gs pos="100000">
                <a:schemeClr val="accent4"/>
              </a:gs>
              <a:gs pos="0">
                <a:schemeClr val="accent3"/>
              </a:gs>
            </a:gsLst>
            <a:lin ang="10800000" scaled="0"/>
          </a:gradFill>
          <a:ln w="12700" algn="ctr">
            <a:solidFill>
              <a:schemeClr val="tx1">
                <a:lumMod val="50000"/>
                <a:lumOff val="50000"/>
              </a:schemeClr>
            </a:solidFill>
            <a:miter lim="800000"/>
            <a:headEnd/>
            <a:tailEnd/>
          </a:ln>
          <a:effectLst/>
        </p:spPr>
        <p:txBody>
          <a:bodyPr vert="vert270" anchor="ctr"/>
          <a:lstStyle>
            <a:lvl1pPr marL="0" indent="0" algn="ctr" defTabSz="914400" rtl="0" eaLnBrk="1" latinLnBrk="0" hangingPunct="1">
              <a:spcBef>
                <a:spcPts val="0"/>
              </a:spcBef>
              <a:buFontTx/>
              <a:buNone/>
              <a:defRPr lang="pt-BR" sz="1600" kern="1200" dirty="0" smtClean="0">
                <a:solidFill>
                  <a:schemeClr val="tx1"/>
                </a:solidFill>
                <a:latin typeface="+mn-lt"/>
                <a:ea typeface="+mn-ea"/>
                <a:cs typeface="+mn-cs"/>
              </a:defRPr>
            </a:lvl1pPr>
            <a:lvl2pPr marL="0" algn="ctr" defTabSz="914400" rtl="0" eaLnBrk="1" latinLnBrk="0" hangingPunct="1">
              <a:buFontTx/>
              <a:buNone/>
              <a:defRPr lang="pt-BR" sz="1800" kern="1200" dirty="0" smtClean="0">
                <a:solidFill>
                  <a:schemeClr val="tx1"/>
                </a:solidFill>
                <a:latin typeface="+mn-lt"/>
                <a:ea typeface="+mn-ea"/>
                <a:cs typeface="+mn-cs"/>
              </a:defRPr>
            </a:lvl2pPr>
            <a:lvl3pPr marL="0" algn="ctr" defTabSz="914400" rtl="0" eaLnBrk="1" latinLnBrk="0" hangingPunct="1">
              <a:buFontTx/>
              <a:buNone/>
              <a:defRPr lang="pt-BR" sz="1800" kern="1200" dirty="0" smtClean="0">
                <a:solidFill>
                  <a:schemeClr val="tx1"/>
                </a:solidFill>
                <a:latin typeface="+mn-lt"/>
                <a:ea typeface="+mn-ea"/>
                <a:cs typeface="+mn-cs"/>
              </a:defRPr>
            </a:lvl3pPr>
            <a:lvl4pPr marL="0" algn="ctr" defTabSz="914400" rtl="0" eaLnBrk="1" latinLnBrk="0" hangingPunct="1">
              <a:buFontTx/>
              <a:buNone/>
              <a:defRPr lang="pt-BR" sz="1800" kern="1200" dirty="0" smtClean="0">
                <a:solidFill>
                  <a:schemeClr val="tx1"/>
                </a:solidFill>
                <a:latin typeface="+mn-lt"/>
                <a:ea typeface="+mn-ea"/>
                <a:cs typeface="+mn-cs"/>
              </a:defRPr>
            </a:lvl4pPr>
            <a:lvl5pPr marL="0" algn="ctr" defTabSz="914400" rtl="0" eaLnBrk="1" latinLnBrk="0" hangingPunct="1">
              <a:buFontTx/>
              <a:buNone/>
              <a:defRPr lang="pt-BR" sz="1800" kern="1200" dirty="0">
                <a:solidFill>
                  <a:schemeClr val="tx1"/>
                </a:solidFill>
                <a:latin typeface="+mn-lt"/>
                <a:ea typeface="+mn-ea"/>
                <a:cs typeface="+mn-cs"/>
              </a:defRPr>
            </a:lvl5pPr>
          </a:lstStyle>
          <a:p>
            <a:pPr lvl="0"/>
            <a:r>
              <a:rPr lang="pt-BR"/>
              <a:t>Clique para editar os estilos do texto mestre</a:t>
            </a:r>
          </a:p>
        </p:txBody>
      </p:sp>
      <p:sp>
        <p:nvSpPr>
          <p:cNvPr id="43" name="Espaço Reservado para Texto 27"/>
          <p:cNvSpPr>
            <a:spLocks noGrp="1"/>
          </p:cNvSpPr>
          <p:nvPr>
            <p:ph type="body" sz="quarter" idx="21"/>
          </p:nvPr>
        </p:nvSpPr>
        <p:spPr>
          <a:xfrm>
            <a:off x="2237564" y="2464604"/>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4" name="Espaço Reservado para Texto 27"/>
          <p:cNvSpPr>
            <a:spLocks noGrp="1"/>
          </p:cNvSpPr>
          <p:nvPr>
            <p:ph type="body" sz="quarter" idx="22"/>
          </p:nvPr>
        </p:nvSpPr>
        <p:spPr>
          <a:xfrm>
            <a:off x="2237564" y="3429020"/>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5" name="Espaço Reservado para Texto 27"/>
          <p:cNvSpPr>
            <a:spLocks noGrp="1"/>
          </p:cNvSpPr>
          <p:nvPr>
            <p:ph type="body" sz="quarter" idx="23"/>
          </p:nvPr>
        </p:nvSpPr>
        <p:spPr>
          <a:xfrm>
            <a:off x="2237564" y="5357852"/>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6" name="Espaço Reservado para Texto 27"/>
          <p:cNvSpPr>
            <a:spLocks noGrp="1"/>
          </p:cNvSpPr>
          <p:nvPr>
            <p:ph type="body" sz="quarter" idx="24"/>
          </p:nvPr>
        </p:nvSpPr>
        <p:spPr>
          <a:xfrm>
            <a:off x="5523712" y="1500188"/>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7" name="Espaço Reservado para Texto 27"/>
          <p:cNvSpPr>
            <a:spLocks noGrp="1"/>
          </p:cNvSpPr>
          <p:nvPr>
            <p:ph type="body" sz="quarter" idx="25"/>
          </p:nvPr>
        </p:nvSpPr>
        <p:spPr>
          <a:xfrm>
            <a:off x="5523712" y="2464604"/>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8" name="Espaço Reservado para Texto 27"/>
          <p:cNvSpPr>
            <a:spLocks noGrp="1"/>
          </p:cNvSpPr>
          <p:nvPr>
            <p:ph type="body" sz="quarter" idx="26"/>
          </p:nvPr>
        </p:nvSpPr>
        <p:spPr>
          <a:xfrm>
            <a:off x="5523712" y="3429020"/>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9" name="Espaço Reservado para Texto 27"/>
          <p:cNvSpPr>
            <a:spLocks noGrp="1"/>
          </p:cNvSpPr>
          <p:nvPr>
            <p:ph type="body" sz="quarter" idx="27"/>
          </p:nvPr>
        </p:nvSpPr>
        <p:spPr>
          <a:xfrm>
            <a:off x="5523712" y="5357852"/>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0" name="Espaço Reservado para Texto 27"/>
          <p:cNvSpPr>
            <a:spLocks noGrp="1"/>
          </p:cNvSpPr>
          <p:nvPr>
            <p:ph type="body" sz="quarter" idx="28"/>
          </p:nvPr>
        </p:nvSpPr>
        <p:spPr>
          <a:xfrm>
            <a:off x="8024041" y="1500188"/>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1" name="Espaço Reservado para Texto 27"/>
          <p:cNvSpPr>
            <a:spLocks noGrp="1"/>
          </p:cNvSpPr>
          <p:nvPr>
            <p:ph type="body" sz="quarter" idx="29"/>
          </p:nvPr>
        </p:nvSpPr>
        <p:spPr>
          <a:xfrm>
            <a:off x="8024041" y="2464604"/>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2" name="Espaço Reservado para Texto 27"/>
          <p:cNvSpPr>
            <a:spLocks noGrp="1"/>
          </p:cNvSpPr>
          <p:nvPr>
            <p:ph type="body" sz="quarter" idx="30"/>
          </p:nvPr>
        </p:nvSpPr>
        <p:spPr>
          <a:xfrm>
            <a:off x="8024041" y="3429020"/>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3" name="Espaço Reservado para Texto 27"/>
          <p:cNvSpPr>
            <a:spLocks noGrp="1"/>
          </p:cNvSpPr>
          <p:nvPr>
            <p:ph type="body" sz="quarter" idx="31"/>
          </p:nvPr>
        </p:nvSpPr>
        <p:spPr>
          <a:xfrm>
            <a:off x="8024041" y="5357852"/>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4" name="Espaço Reservado para Texto 31"/>
          <p:cNvSpPr>
            <a:spLocks noGrp="1"/>
          </p:cNvSpPr>
          <p:nvPr>
            <p:ph type="body" sz="quarter" idx="32"/>
          </p:nvPr>
        </p:nvSpPr>
        <p:spPr>
          <a:xfrm>
            <a:off x="380174" y="4357702"/>
            <a:ext cx="1714500" cy="857250"/>
          </a:xfrm>
          <a:prstGeom prst="homePlate">
            <a:avLst>
              <a:gd name="adj" fmla="val 23744"/>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0" indent="0" algn="l">
              <a:spcAft>
                <a:spcPts val="0"/>
              </a:spcAft>
              <a:buNone/>
              <a:defRPr lang="pt-BR" sz="1600" kern="1200" dirty="0" smtClean="0">
                <a:solidFill>
                  <a:schemeClr val="tx1"/>
                </a:solidFill>
                <a:latin typeface="+mn-lt"/>
                <a:ea typeface="+mn-ea"/>
                <a:cs typeface="+mn-cs"/>
              </a:defRPr>
            </a:lvl1pPr>
          </a:lstStyle>
          <a:p>
            <a:pPr marL="0" lvl="0" indent="0" algn="l" defTabSz="914400" rtl="0" eaLnBrk="1" latinLnBrk="0" hangingPunct="1">
              <a:spcBef>
                <a:spcPts val="0"/>
              </a:spcBef>
              <a:spcAft>
                <a:spcPts val="600"/>
              </a:spcAft>
            </a:pPr>
            <a:r>
              <a:rPr lang="pt-BR"/>
              <a:t>Clique para editar os estilos do texto mestre</a:t>
            </a:r>
          </a:p>
        </p:txBody>
      </p:sp>
      <p:sp>
        <p:nvSpPr>
          <p:cNvPr id="26" name="Espaço Reservado para Texto 27"/>
          <p:cNvSpPr>
            <a:spLocks noGrp="1"/>
          </p:cNvSpPr>
          <p:nvPr>
            <p:ph type="body" sz="quarter" idx="33"/>
          </p:nvPr>
        </p:nvSpPr>
        <p:spPr>
          <a:xfrm>
            <a:off x="2237564" y="4393436"/>
            <a:ext cx="300196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27"/>
          <p:cNvSpPr>
            <a:spLocks noGrp="1"/>
          </p:cNvSpPr>
          <p:nvPr>
            <p:ph type="body" sz="quarter" idx="34"/>
          </p:nvPr>
        </p:nvSpPr>
        <p:spPr>
          <a:xfrm>
            <a:off x="5523712" y="4393436"/>
            <a:ext cx="2357453"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27"/>
          <p:cNvSpPr>
            <a:spLocks noGrp="1"/>
          </p:cNvSpPr>
          <p:nvPr>
            <p:ph type="body" sz="quarter" idx="35"/>
          </p:nvPr>
        </p:nvSpPr>
        <p:spPr>
          <a:xfrm>
            <a:off x="8024041" y="4393436"/>
            <a:ext cx="1571636" cy="792000"/>
          </a:xfrm>
          <a:prstGeom prst="rect">
            <a:avLst/>
          </a:prstGeom>
        </p:spPr>
        <p:txBody>
          <a:bodyPr/>
          <a:lstStyle>
            <a:lvl1pPr marL="182563" indent="-182563">
              <a:defRPr sz="1400"/>
            </a:lvl1pPr>
            <a:lvl2pPr marL="365125" indent="-182563">
              <a:defRPr sz="1200"/>
            </a:lvl2pPr>
            <a:lvl3pPr marL="534988" indent="-141288">
              <a:defRPr sz="1100"/>
            </a:lvl3pPr>
            <a:lvl4pPr marL="633413" indent="-147638">
              <a:defRPr sz="1050"/>
            </a:lvl4pPr>
            <a:lvl5pPr marL="717550" indent="-141288">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madas para linha do temp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‹nº›</a:t>
            </a:fld>
            <a:endParaRPr lang="pt-BR" sz="600" noProof="0"/>
          </a:p>
        </p:txBody>
      </p:sp>
      <p:sp>
        <p:nvSpPr>
          <p:cNvPr id="6" name="Espaço Reservado para Texto 9"/>
          <p:cNvSpPr>
            <a:spLocks noGrp="1"/>
          </p:cNvSpPr>
          <p:nvPr>
            <p:ph type="body" sz="quarter" idx="13"/>
          </p:nvPr>
        </p:nvSpPr>
        <p:spPr>
          <a:xfrm>
            <a:off x="4309264" y="1028244"/>
            <a:ext cx="3357586" cy="1714512"/>
          </a:xfrm>
          <a:prstGeom prst="wedgeRectCallout">
            <a:avLst>
              <a:gd name="adj1" fmla="val -29213"/>
              <a:gd name="adj2" fmla="val 89577"/>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 name="Espaço Reservado para Texto 9"/>
          <p:cNvSpPr>
            <a:spLocks noGrp="1"/>
          </p:cNvSpPr>
          <p:nvPr>
            <p:ph type="body" sz="quarter" idx="14"/>
          </p:nvPr>
        </p:nvSpPr>
        <p:spPr>
          <a:xfrm>
            <a:off x="5809462" y="4086010"/>
            <a:ext cx="3357586" cy="1714512"/>
          </a:xfrm>
          <a:prstGeom prst="wedgeRectCallout">
            <a:avLst>
              <a:gd name="adj1" fmla="val -43877"/>
              <a:gd name="adj2" fmla="val -8765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5"/>
          </p:nvPr>
        </p:nvSpPr>
        <p:spPr>
          <a:xfrm>
            <a:off x="1880374" y="4357694"/>
            <a:ext cx="3357586" cy="1714512"/>
          </a:xfrm>
          <a:prstGeom prst="wedgeRectCallout">
            <a:avLst>
              <a:gd name="adj1" fmla="val -4074"/>
              <a:gd name="adj2" fmla="val -103243"/>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9"/>
          <p:cNvSpPr>
            <a:spLocks noGrp="1"/>
          </p:cNvSpPr>
          <p:nvPr>
            <p:ph type="body" sz="quarter" idx="16"/>
          </p:nvPr>
        </p:nvSpPr>
        <p:spPr>
          <a:xfrm>
            <a:off x="523052" y="928670"/>
            <a:ext cx="3357586" cy="1714512"/>
          </a:xfrm>
          <a:prstGeom prst="wedgeRectCallout">
            <a:avLst>
              <a:gd name="adj1" fmla="val -1979"/>
              <a:gd name="adj2" fmla="val 95321"/>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1 item">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8" name="Espaço Reservado para Texto 7"/>
          <p:cNvSpPr>
            <a:spLocks noGrp="1"/>
          </p:cNvSpPr>
          <p:nvPr>
            <p:ph type="body" sz="quarter" idx="11"/>
          </p:nvPr>
        </p:nvSpPr>
        <p:spPr>
          <a:xfrm>
            <a:off x="2236787" y="2071684"/>
            <a:ext cx="7218000"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9" name="Espaço Reservado para Texto 16"/>
          <p:cNvSpPr>
            <a:spLocks noGrp="1"/>
          </p:cNvSpPr>
          <p:nvPr>
            <p:ph type="body" sz="quarter" idx="32"/>
          </p:nvPr>
        </p:nvSpPr>
        <p:spPr>
          <a:xfrm>
            <a:off x="379413" y="207168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90475" y="908050"/>
            <a:ext cx="4639519" cy="56340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882370" y="908050"/>
            <a:ext cx="4641106" cy="56340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Número de Slide 4"/>
          <p:cNvSpPr>
            <a:spLocks noGrp="1"/>
          </p:cNvSpPr>
          <p:nvPr>
            <p:ph type="sldNum" sz="quarter" idx="10"/>
          </p:nvPr>
        </p:nvSpPr>
        <p:spPr/>
        <p:txBody>
          <a:bodyPr/>
          <a:lstStyle>
            <a:lvl1pPr fontAlgn="base">
              <a:defRPr>
                <a:solidFill>
                  <a:schemeClr val="tx1"/>
                </a:solidFill>
                <a:latin typeface="Arial" charset="0"/>
              </a:defRPr>
            </a:lvl1pPr>
          </a:lstStyle>
          <a:p>
            <a:pPr>
              <a:defRPr/>
            </a:pPr>
            <a:fld id="{F80E604A-49E2-46B1-8F7D-87C1CA75FB4B}" type="slidenum">
              <a:rPr lang="pt-BR"/>
              <a:pPr>
                <a:defRPr/>
              </a:pPr>
              <a:t>‹nº›</a:t>
            </a:fld>
            <a:endParaRPr lang="pt-BR" sz="600"/>
          </a:p>
        </p:txBody>
      </p:sp>
    </p:spTree>
    <p:extLst>
      <p:ext uri="{BB962C8B-B14F-4D97-AF65-F5344CB8AC3E}">
        <p14:creationId xmlns:p14="http://schemas.microsoft.com/office/powerpoint/2010/main" val="2483951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9044" y="1082675"/>
            <a:ext cx="9706325" cy="53949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0" y="6492876"/>
            <a:ext cx="9904413" cy="365125"/>
          </a:xfrm>
          <a:prstGeom prst="rect">
            <a:avLst/>
          </a:prstGeom>
        </p:spPr>
        <p:txBody>
          <a:bodyPr/>
          <a:lstStyle/>
          <a:p>
            <a:pPr>
              <a:defRPr/>
            </a:pPr>
            <a:r>
              <a:rPr lang="en-US" dirty="0"/>
              <a:t>Copyright © 1998-2014, Dr. Jean-Paul Rodrigue, Dept. of Global Studies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2003569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873D8335-24ED-4FBF-9402-4BA8FE86D4E7}" type="slidenum">
              <a:rPr lang="en-US" smtClean="0"/>
              <a:pPr>
                <a:defRPr/>
              </a:pPr>
              <a:t>‹nº›</a:t>
            </a:fld>
            <a:endParaRPr lang="en-US"/>
          </a:p>
        </p:txBody>
      </p:sp>
    </p:spTree>
    <p:extLst>
      <p:ext uri="{BB962C8B-B14F-4D97-AF65-F5344CB8AC3E}">
        <p14:creationId xmlns:p14="http://schemas.microsoft.com/office/powerpoint/2010/main" val="290675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128568" y="260350"/>
            <a:ext cx="9647280" cy="329588"/>
          </a:xfrm>
        </p:spPr>
        <p:txBody>
          <a:bodyPr/>
          <a:lstStyle/>
          <a:p>
            <a:r>
              <a:rPr lang="pt-BR"/>
              <a:t>Clique para editar o estilo do título mestre</a:t>
            </a:r>
            <a:endParaRPr lang="en-US"/>
          </a:p>
        </p:txBody>
      </p:sp>
      <p:sp>
        <p:nvSpPr>
          <p:cNvPr id="3" name="Espaço Reservado para Conteúdo 2"/>
          <p:cNvSpPr>
            <a:spLocks noGrp="1"/>
          </p:cNvSpPr>
          <p:nvPr>
            <p:ph sz="quarter" idx="1"/>
          </p:nvPr>
        </p:nvSpPr>
        <p:spPr>
          <a:xfrm>
            <a:off x="128569" y="1600200"/>
            <a:ext cx="4747451" cy="2349500"/>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p:cNvSpPr>
            <a:spLocks noGrp="1"/>
          </p:cNvSpPr>
          <p:nvPr>
            <p:ph sz="quarter" idx="2"/>
          </p:nvPr>
        </p:nvSpPr>
        <p:spPr>
          <a:xfrm>
            <a:off x="5028395" y="1600200"/>
            <a:ext cx="4747452" cy="2349500"/>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Conteúdo 4"/>
          <p:cNvSpPr>
            <a:spLocks noGrp="1"/>
          </p:cNvSpPr>
          <p:nvPr>
            <p:ph sz="quarter" idx="3"/>
          </p:nvPr>
        </p:nvSpPr>
        <p:spPr>
          <a:xfrm>
            <a:off x="128569" y="4102100"/>
            <a:ext cx="4747451" cy="2351088"/>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Conteúdo 5"/>
          <p:cNvSpPr>
            <a:spLocks noGrp="1"/>
          </p:cNvSpPr>
          <p:nvPr>
            <p:ph sz="quarter" idx="4"/>
          </p:nvPr>
        </p:nvSpPr>
        <p:spPr>
          <a:xfrm>
            <a:off x="5028395" y="4102100"/>
            <a:ext cx="4747452" cy="2351088"/>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en-US"/>
          </a:p>
        </p:txBody>
      </p:sp>
    </p:spTree>
    <p:extLst>
      <p:ext uri="{BB962C8B-B14F-4D97-AF65-F5344CB8AC3E}">
        <p14:creationId xmlns:p14="http://schemas.microsoft.com/office/powerpoint/2010/main" val="2621953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o what vertical com NR">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a:noFill/>
          </a:ln>
          <a:effectLst>
            <a:outerShdw dist="50800" dir="2700000" algn="tl" rotWithShape="0">
              <a:prstClr val="black">
                <a:alpha val="25000"/>
              </a:prstClr>
            </a:outerShdw>
          </a:effectLst>
          <a:extLst>
            <a:ext uri="{909E8E84-426E-40DD-AFC4-6F175D3DCCD1}">
              <a14:hiddenFill xmlns:a14="http://schemas.microsoft.com/office/drawing/2010/main">
                <a:gradFill>
                  <a:gsLst>
                    <a:gs pos="0">
                      <a:schemeClr val="accent1"/>
                    </a:gs>
                    <a:gs pos="50000">
                      <a:schemeClr val="accent2"/>
                    </a:gs>
                    <a:gs pos="100000">
                      <a:schemeClr val="accent1"/>
                    </a:gs>
                  </a:gsLst>
                  <a:lin ang="5400000" scaled="0"/>
                </a:gradFill>
              </a14:hiddenFill>
            </a:ext>
            <a:ext uri="{91240B29-F687-4F45-9708-019B960494DF}">
              <a14:hiddenLine xmlns:a14="http://schemas.microsoft.com/office/drawing/2010/main">
                <a:solidFill>
                  <a:schemeClr val="tx1">
                    <a:lumMod val="50000"/>
                    <a:lumOff val="50000"/>
                  </a:schemeClr>
                </a:solidFill>
              </a14:hiddenLine>
            </a:ext>
          </a:ex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0" name="Título 19"/>
          <p:cNvSpPr>
            <a:spLocks noGrp="1"/>
          </p:cNvSpPr>
          <p:nvPr>
            <p:ph type="title"/>
          </p:nvPr>
        </p:nvSpPr>
        <p:spPr>
          <a:xfrm>
            <a:off x="186030" y="79456"/>
            <a:ext cx="9563416" cy="829264"/>
          </a:xfrm>
          <a:prstGeom prst="rect">
            <a:avLst/>
          </a:prstGeom>
        </p:spPr>
        <p:txBody>
          <a:bodyPr/>
          <a:lstStyle>
            <a:lvl1pPr>
              <a:defRPr sz="2000" b="0">
                <a:solidFill>
                  <a:srgbClr val="04567E"/>
                </a:solidFill>
                <a:latin typeface="Tahoma" pitchFamily="34" charset="0"/>
                <a:ea typeface="Tahoma" pitchFamily="34" charset="0"/>
                <a:cs typeface="Tahoma" pitchFamily="34" charset="0"/>
              </a:defRPr>
            </a:lvl1pPr>
          </a:lstStyle>
          <a:p>
            <a:r>
              <a:rPr lang="pt-BR"/>
              <a:t>Clique para editar o título mestre</a:t>
            </a:r>
            <a:endParaRPr lang="pt-BR" dirty="0"/>
          </a:p>
        </p:txBody>
      </p:sp>
      <p:sp>
        <p:nvSpPr>
          <p:cNvPr id="16" name="Espaço Reservado para Texto 11"/>
          <p:cNvSpPr>
            <a:spLocks noGrp="1"/>
          </p:cNvSpPr>
          <p:nvPr>
            <p:ph type="body" sz="quarter" idx="13" hasCustomPrompt="1"/>
          </p:nvPr>
        </p:nvSpPr>
        <p:spPr>
          <a:xfrm>
            <a:off x="199678" y="6237312"/>
            <a:ext cx="9144347" cy="548680"/>
          </a:xfrm>
          <a:prstGeom prst="rect">
            <a:avLst/>
          </a:prstGeom>
        </p:spPr>
        <p:txBody>
          <a:bodyPr anchor="b"/>
          <a:lstStyle>
            <a:lvl1pPr marL="0" indent="0">
              <a:spcBef>
                <a:spcPts val="0"/>
              </a:spcBef>
              <a:spcAft>
                <a:spcPts val="100"/>
              </a:spcAft>
              <a:buNone/>
              <a:defRPr sz="1000">
                <a:solidFill>
                  <a:schemeClr val="tx1"/>
                </a:solidFill>
                <a:latin typeface="Tahoma" pitchFamily="34" charset="0"/>
                <a:ea typeface="Tahoma" pitchFamily="34" charset="0"/>
                <a:cs typeface="Tahoma" pitchFamily="34" charset="0"/>
              </a:defRPr>
            </a:lvl1pPr>
            <a:lvl2pPr>
              <a:buNone/>
              <a:defRPr sz="800">
                <a:latin typeface="Tahoma" pitchFamily="34" charset="0"/>
                <a:ea typeface="Tahoma" pitchFamily="34" charset="0"/>
                <a:cs typeface="Tahoma" pitchFamily="34" charset="0"/>
              </a:defRPr>
            </a:lvl2pPr>
            <a:lvl3pPr>
              <a:buNone/>
              <a:defRPr sz="800">
                <a:latin typeface="Tahoma" pitchFamily="34" charset="0"/>
                <a:ea typeface="Tahoma" pitchFamily="34" charset="0"/>
                <a:cs typeface="Tahoma" pitchFamily="34" charset="0"/>
              </a:defRPr>
            </a:lvl3pPr>
            <a:lvl4pPr>
              <a:buNone/>
              <a:defRPr sz="800">
                <a:latin typeface="Tahoma" pitchFamily="34" charset="0"/>
                <a:ea typeface="Tahoma" pitchFamily="34" charset="0"/>
                <a:cs typeface="Tahoma" pitchFamily="34" charset="0"/>
              </a:defRPr>
            </a:lvl4pPr>
            <a:lvl5pPr>
              <a:buNone/>
              <a:defRPr sz="800">
                <a:latin typeface="Tahoma" pitchFamily="34" charset="0"/>
                <a:ea typeface="Tahoma" pitchFamily="34" charset="0"/>
                <a:cs typeface="Tahoma" pitchFamily="34" charset="0"/>
              </a:defRPr>
            </a:lvl5pPr>
          </a:lstStyle>
          <a:p>
            <a:pPr lvl="0"/>
            <a:r>
              <a:rPr lang="pt-BR" dirty="0"/>
              <a:t>Clique para editar o rodapé</a:t>
            </a:r>
          </a:p>
        </p:txBody>
      </p:sp>
      <p:grpSp>
        <p:nvGrpSpPr>
          <p:cNvPr id="6" name="Grupo 5"/>
          <p:cNvGrpSpPr/>
          <p:nvPr userDrawn="1"/>
        </p:nvGrpSpPr>
        <p:grpSpPr>
          <a:xfrm>
            <a:off x="9464675" y="6080125"/>
            <a:ext cx="450850" cy="793750"/>
            <a:chOff x="9464675" y="6080125"/>
            <a:chExt cx="450850" cy="793750"/>
          </a:xfrm>
        </p:grpSpPr>
        <p:sp>
          <p:nvSpPr>
            <p:cNvPr id="7" name="Freeform 5"/>
            <p:cNvSpPr>
              <a:spLocks/>
            </p:cNvSpPr>
            <p:nvPr userDrawn="1"/>
          </p:nvSpPr>
          <p:spPr bwMode="auto">
            <a:xfrm>
              <a:off x="9464675" y="6080125"/>
              <a:ext cx="450850" cy="793750"/>
            </a:xfrm>
            <a:custGeom>
              <a:avLst/>
              <a:gdLst/>
              <a:ahLst/>
              <a:cxnLst>
                <a:cxn ang="0">
                  <a:pos x="7605" y="3066"/>
                </a:cxn>
                <a:cxn ang="0">
                  <a:pos x="7527" y="3205"/>
                </a:cxn>
                <a:cxn ang="0">
                  <a:pos x="7459" y="3348"/>
                </a:cxn>
                <a:cxn ang="0">
                  <a:pos x="7402" y="3496"/>
                </a:cxn>
                <a:cxn ang="0">
                  <a:pos x="7353" y="3647"/>
                </a:cxn>
                <a:cxn ang="0">
                  <a:pos x="7315" y="3800"/>
                </a:cxn>
                <a:cxn ang="0">
                  <a:pos x="7286" y="3956"/>
                </a:cxn>
                <a:cxn ang="0">
                  <a:pos x="7268" y="4114"/>
                </a:cxn>
                <a:cxn ang="0">
                  <a:pos x="7259" y="4272"/>
                </a:cxn>
                <a:cxn ang="0">
                  <a:pos x="7262" y="4432"/>
                </a:cxn>
                <a:cxn ang="0">
                  <a:pos x="7274" y="4592"/>
                </a:cxn>
                <a:cxn ang="0">
                  <a:pos x="7298" y="4751"/>
                </a:cxn>
                <a:cxn ang="0">
                  <a:pos x="7332" y="4910"/>
                </a:cxn>
                <a:cxn ang="0">
                  <a:pos x="7376" y="5068"/>
                </a:cxn>
                <a:cxn ang="0">
                  <a:pos x="7433" y="5222"/>
                </a:cxn>
                <a:cxn ang="0">
                  <a:pos x="7499" y="5376"/>
                </a:cxn>
                <a:cxn ang="0">
                  <a:pos x="7579" y="5525"/>
                </a:cxn>
                <a:cxn ang="0">
                  <a:pos x="7246" y="6105"/>
                </a:cxn>
                <a:cxn ang="0">
                  <a:pos x="7079" y="6112"/>
                </a:cxn>
                <a:cxn ang="0">
                  <a:pos x="6915" y="6130"/>
                </a:cxn>
                <a:cxn ang="0">
                  <a:pos x="6756" y="6158"/>
                </a:cxn>
                <a:cxn ang="0">
                  <a:pos x="6599" y="6196"/>
                </a:cxn>
                <a:cxn ang="0">
                  <a:pos x="6447" y="6244"/>
                </a:cxn>
                <a:cxn ang="0">
                  <a:pos x="6298" y="6302"/>
                </a:cxn>
                <a:cxn ang="0">
                  <a:pos x="6155" y="6369"/>
                </a:cxn>
                <a:cxn ang="0">
                  <a:pos x="6018" y="6445"/>
                </a:cxn>
                <a:cxn ang="0">
                  <a:pos x="5885" y="6530"/>
                </a:cxn>
                <a:cxn ang="0">
                  <a:pos x="5760" y="6622"/>
                </a:cxn>
                <a:cxn ang="0">
                  <a:pos x="5639" y="6722"/>
                </a:cxn>
                <a:cxn ang="0">
                  <a:pos x="5526" y="6829"/>
                </a:cxn>
                <a:cxn ang="0">
                  <a:pos x="5420" y="6943"/>
                </a:cxn>
                <a:cxn ang="0">
                  <a:pos x="5322" y="7064"/>
                </a:cxn>
                <a:cxn ang="0">
                  <a:pos x="5230" y="7192"/>
                </a:cxn>
                <a:cxn ang="0">
                  <a:pos x="5148" y="7325"/>
                </a:cxn>
                <a:cxn ang="0">
                  <a:pos x="250" y="15822"/>
                </a:cxn>
                <a:cxn ang="0">
                  <a:pos x="206" y="15908"/>
                </a:cxn>
                <a:cxn ang="0">
                  <a:pos x="164" y="15996"/>
                </a:cxn>
                <a:cxn ang="0">
                  <a:pos x="127" y="16084"/>
                </a:cxn>
                <a:cxn ang="0">
                  <a:pos x="92" y="16175"/>
                </a:cxn>
                <a:cxn ang="0">
                  <a:pos x="61" y="16267"/>
                </a:cxn>
                <a:cxn ang="0">
                  <a:pos x="34" y="16360"/>
                </a:cxn>
                <a:cxn ang="0">
                  <a:pos x="10" y="16453"/>
                </a:cxn>
                <a:cxn ang="0">
                  <a:pos x="9372" y="16500"/>
                </a:cxn>
              </a:cxnLst>
              <a:rect l="0" t="0" r="r" b="b"/>
              <a:pathLst>
                <a:path w="9372" h="16500">
                  <a:moveTo>
                    <a:pt x="9372" y="0"/>
                  </a:moveTo>
                  <a:lnTo>
                    <a:pt x="7605" y="3066"/>
                  </a:lnTo>
                  <a:lnTo>
                    <a:pt x="7564" y="3135"/>
                  </a:lnTo>
                  <a:lnTo>
                    <a:pt x="7527" y="3205"/>
                  </a:lnTo>
                  <a:lnTo>
                    <a:pt x="7492" y="3276"/>
                  </a:lnTo>
                  <a:lnTo>
                    <a:pt x="7459" y="3348"/>
                  </a:lnTo>
                  <a:lnTo>
                    <a:pt x="7429" y="3422"/>
                  </a:lnTo>
                  <a:lnTo>
                    <a:pt x="7402" y="3496"/>
                  </a:lnTo>
                  <a:lnTo>
                    <a:pt x="7376" y="3571"/>
                  </a:lnTo>
                  <a:lnTo>
                    <a:pt x="7353" y="3647"/>
                  </a:lnTo>
                  <a:lnTo>
                    <a:pt x="7333" y="3723"/>
                  </a:lnTo>
                  <a:lnTo>
                    <a:pt x="7315" y="3800"/>
                  </a:lnTo>
                  <a:lnTo>
                    <a:pt x="7299" y="3879"/>
                  </a:lnTo>
                  <a:lnTo>
                    <a:pt x="7286" y="3956"/>
                  </a:lnTo>
                  <a:lnTo>
                    <a:pt x="7276" y="4035"/>
                  </a:lnTo>
                  <a:lnTo>
                    <a:pt x="7268" y="4114"/>
                  </a:lnTo>
                  <a:lnTo>
                    <a:pt x="7263" y="4193"/>
                  </a:lnTo>
                  <a:lnTo>
                    <a:pt x="7259" y="4272"/>
                  </a:lnTo>
                  <a:lnTo>
                    <a:pt x="7259" y="4352"/>
                  </a:lnTo>
                  <a:lnTo>
                    <a:pt x="7262" y="4432"/>
                  </a:lnTo>
                  <a:lnTo>
                    <a:pt x="7267" y="4512"/>
                  </a:lnTo>
                  <a:lnTo>
                    <a:pt x="7274" y="4592"/>
                  </a:lnTo>
                  <a:lnTo>
                    <a:pt x="7284" y="4672"/>
                  </a:lnTo>
                  <a:lnTo>
                    <a:pt x="7298" y="4751"/>
                  </a:lnTo>
                  <a:lnTo>
                    <a:pt x="7313" y="4830"/>
                  </a:lnTo>
                  <a:lnTo>
                    <a:pt x="7332" y="4910"/>
                  </a:lnTo>
                  <a:lnTo>
                    <a:pt x="7352" y="4989"/>
                  </a:lnTo>
                  <a:lnTo>
                    <a:pt x="7376" y="5068"/>
                  </a:lnTo>
                  <a:lnTo>
                    <a:pt x="7403" y="5145"/>
                  </a:lnTo>
                  <a:lnTo>
                    <a:pt x="7433" y="5222"/>
                  </a:lnTo>
                  <a:lnTo>
                    <a:pt x="7464" y="5300"/>
                  </a:lnTo>
                  <a:lnTo>
                    <a:pt x="7499" y="5376"/>
                  </a:lnTo>
                  <a:lnTo>
                    <a:pt x="7538" y="5451"/>
                  </a:lnTo>
                  <a:lnTo>
                    <a:pt x="7579" y="5525"/>
                  </a:lnTo>
                  <a:lnTo>
                    <a:pt x="7912" y="6105"/>
                  </a:lnTo>
                  <a:lnTo>
                    <a:pt x="7246" y="6105"/>
                  </a:lnTo>
                  <a:lnTo>
                    <a:pt x="7163" y="6107"/>
                  </a:lnTo>
                  <a:lnTo>
                    <a:pt x="7079" y="6112"/>
                  </a:lnTo>
                  <a:lnTo>
                    <a:pt x="6998" y="6119"/>
                  </a:lnTo>
                  <a:lnTo>
                    <a:pt x="6915" y="6130"/>
                  </a:lnTo>
                  <a:lnTo>
                    <a:pt x="6835" y="6142"/>
                  </a:lnTo>
                  <a:lnTo>
                    <a:pt x="6756" y="6158"/>
                  </a:lnTo>
                  <a:lnTo>
                    <a:pt x="6676" y="6176"/>
                  </a:lnTo>
                  <a:lnTo>
                    <a:pt x="6599" y="6196"/>
                  </a:lnTo>
                  <a:lnTo>
                    <a:pt x="6522" y="6219"/>
                  </a:lnTo>
                  <a:lnTo>
                    <a:pt x="6447" y="6244"/>
                  </a:lnTo>
                  <a:lnTo>
                    <a:pt x="6372" y="6272"/>
                  </a:lnTo>
                  <a:lnTo>
                    <a:pt x="6298" y="6302"/>
                  </a:lnTo>
                  <a:lnTo>
                    <a:pt x="6226" y="6335"/>
                  </a:lnTo>
                  <a:lnTo>
                    <a:pt x="6155" y="6369"/>
                  </a:lnTo>
                  <a:lnTo>
                    <a:pt x="6086" y="6406"/>
                  </a:lnTo>
                  <a:lnTo>
                    <a:pt x="6018" y="6445"/>
                  </a:lnTo>
                  <a:lnTo>
                    <a:pt x="5951" y="6487"/>
                  </a:lnTo>
                  <a:lnTo>
                    <a:pt x="5885" y="6530"/>
                  </a:lnTo>
                  <a:lnTo>
                    <a:pt x="5822" y="6574"/>
                  </a:lnTo>
                  <a:lnTo>
                    <a:pt x="5760" y="6622"/>
                  </a:lnTo>
                  <a:lnTo>
                    <a:pt x="5699" y="6671"/>
                  </a:lnTo>
                  <a:lnTo>
                    <a:pt x="5639" y="6722"/>
                  </a:lnTo>
                  <a:lnTo>
                    <a:pt x="5583" y="6774"/>
                  </a:lnTo>
                  <a:lnTo>
                    <a:pt x="5526" y="6829"/>
                  </a:lnTo>
                  <a:lnTo>
                    <a:pt x="5472" y="6886"/>
                  </a:lnTo>
                  <a:lnTo>
                    <a:pt x="5420" y="6943"/>
                  </a:lnTo>
                  <a:lnTo>
                    <a:pt x="5370" y="7003"/>
                  </a:lnTo>
                  <a:lnTo>
                    <a:pt x="5322" y="7064"/>
                  </a:lnTo>
                  <a:lnTo>
                    <a:pt x="5275" y="7127"/>
                  </a:lnTo>
                  <a:lnTo>
                    <a:pt x="5230" y="7192"/>
                  </a:lnTo>
                  <a:lnTo>
                    <a:pt x="5188" y="7258"/>
                  </a:lnTo>
                  <a:lnTo>
                    <a:pt x="5148" y="7325"/>
                  </a:lnTo>
                  <a:lnTo>
                    <a:pt x="275" y="15780"/>
                  </a:lnTo>
                  <a:lnTo>
                    <a:pt x="250" y="15822"/>
                  </a:lnTo>
                  <a:lnTo>
                    <a:pt x="228" y="15866"/>
                  </a:lnTo>
                  <a:lnTo>
                    <a:pt x="206" y="15908"/>
                  </a:lnTo>
                  <a:lnTo>
                    <a:pt x="184" y="15952"/>
                  </a:lnTo>
                  <a:lnTo>
                    <a:pt x="164" y="15996"/>
                  </a:lnTo>
                  <a:lnTo>
                    <a:pt x="145" y="16040"/>
                  </a:lnTo>
                  <a:lnTo>
                    <a:pt x="127" y="16084"/>
                  </a:lnTo>
                  <a:lnTo>
                    <a:pt x="108" y="16130"/>
                  </a:lnTo>
                  <a:lnTo>
                    <a:pt x="92" y="16175"/>
                  </a:lnTo>
                  <a:lnTo>
                    <a:pt x="76" y="16221"/>
                  </a:lnTo>
                  <a:lnTo>
                    <a:pt x="61" y="16267"/>
                  </a:lnTo>
                  <a:lnTo>
                    <a:pt x="47" y="16313"/>
                  </a:lnTo>
                  <a:lnTo>
                    <a:pt x="34" y="16360"/>
                  </a:lnTo>
                  <a:lnTo>
                    <a:pt x="22" y="16406"/>
                  </a:lnTo>
                  <a:lnTo>
                    <a:pt x="10" y="16453"/>
                  </a:lnTo>
                  <a:lnTo>
                    <a:pt x="0" y="16500"/>
                  </a:lnTo>
                  <a:lnTo>
                    <a:pt x="9372" y="16500"/>
                  </a:lnTo>
                  <a:lnTo>
                    <a:pt x="9372" y="0"/>
                  </a:lnTo>
                  <a:close/>
                </a:path>
              </a:pathLst>
            </a:custGeom>
            <a:solidFill>
              <a:srgbClr val="04567E"/>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 name="Freeform 6"/>
            <p:cNvSpPr>
              <a:spLocks/>
            </p:cNvSpPr>
            <p:nvPr userDrawn="1"/>
          </p:nvSpPr>
          <p:spPr bwMode="auto">
            <a:xfrm>
              <a:off x="9594850" y="6373813"/>
              <a:ext cx="320675" cy="261938"/>
            </a:xfrm>
            <a:custGeom>
              <a:avLst/>
              <a:gdLst/>
              <a:ahLst/>
              <a:cxnLst>
                <a:cxn ang="0">
                  <a:pos x="6661" y="4225"/>
                </a:cxn>
                <a:cxn ang="0">
                  <a:pos x="5200" y="0"/>
                </a:cxn>
                <a:cxn ang="0">
                  <a:pos x="4452" y="2"/>
                </a:cxn>
                <a:cxn ang="0">
                  <a:pos x="4287" y="14"/>
                </a:cxn>
                <a:cxn ang="0">
                  <a:pos x="4124" y="37"/>
                </a:cxn>
                <a:cxn ang="0">
                  <a:pos x="3965" y="71"/>
                </a:cxn>
                <a:cxn ang="0">
                  <a:pos x="3811" y="114"/>
                </a:cxn>
                <a:cxn ang="0">
                  <a:pos x="3661" y="167"/>
                </a:cxn>
                <a:cxn ang="0">
                  <a:pos x="3515" y="230"/>
                </a:cxn>
                <a:cxn ang="0">
                  <a:pos x="3375" y="301"/>
                </a:cxn>
                <a:cxn ang="0">
                  <a:pos x="3240" y="382"/>
                </a:cxn>
                <a:cxn ang="0">
                  <a:pos x="3111" y="469"/>
                </a:cxn>
                <a:cxn ang="0">
                  <a:pos x="2988" y="566"/>
                </a:cxn>
                <a:cxn ang="0">
                  <a:pos x="2872" y="669"/>
                </a:cxn>
                <a:cxn ang="0">
                  <a:pos x="2761" y="781"/>
                </a:cxn>
                <a:cxn ang="0">
                  <a:pos x="2659" y="898"/>
                </a:cxn>
                <a:cxn ang="0">
                  <a:pos x="2564" y="1022"/>
                </a:cxn>
                <a:cxn ang="0">
                  <a:pos x="2477" y="1153"/>
                </a:cxn>
                <a:cxn ang="0">
                  <a:pos x="0" y="5447"/>
                </a:cxn>
                <a:cxn ang="0">
                  <a:pos x="82" y="5315"/>
                </a:cxn>
                <a:cxn ang="0">
                  <a:pos x="173" y="5188"/>
                </a:cxn>
                <a:cxn ang="0">
                  <a:pos x="272" y="5068"/>
                </a:cxn>
                <a:cxn ang="0">
                  <a:pos x="377" y="4953"/>
                </a:cxn>
                <a:cxn ang="0">
                  <a:pos x="490" y="4846"/>
                </a:cxn>
                <a:cxn ang="0">
                  <a:pos x="610" y="4746"/>
                </a:cxn>
                <a:cxn ang="0">
                  <a:pos x="735" y="4654"/>
                </a:cxn>
                <a:cxn ang="0">
                  <a:pos x="867" y="4569"/>
                </a:cxn>
                <a:cxn ang="0">
                  <a:pos x="1004" y="4494"/>
                </a:cxn>
                <a:cxn ang="0">
                  <a:pos x="1146" y="4427"/>
                </a:cxn>
                <a:cxn ang="0">
                  <a:pos x="1294" y="4368"/>
                </a:cxn>
                <a:cxn ang="0">
                  <a:pos x="1446" y="4320"/>
                </a:cxn>
                <a:cxn ang="0">
                  <a:pos x="1602" y="4282"/>
                </a:cxn>
                <a:cxn ang="0">
                  <a:pos x="1761" y="4253"/>
                </a:cxn>
                <a:cxn ang="0">
                  <a:pos x="1925" y="4235"/>
                </a:cxn>
                <a:cxn ang="0">
                  <a:pos x="2091" y="4228"/>
                </a:cxn>
              </a:cxnLst>
              <a:rect l="0" t="0" r="r" b="b"/>
              <a:pathLst>
                <a:path w="6661" h="5447">
                  <a:moveTo>
                    <a:pt x="2091" y="4228"/>
                  </a:moveTo>
                  <a:lnTo>
                    <a:pt x="6661" y="4225"/>
                  </a:lnTo>
                  <a:lnTo>
                    <a:pt x="6661" y="2533"/>
                  </a:lnTo>
                  <a:lnTo>
                    <a:pt x="5200" y="0"/>
                  </a:lnTo>
                  <a:lnTo>
                    <a:pt x="4535" y="0"/>
                  </a:lnTo>
                  <a:lnTo>
                    <a:pt x="4452" y="2"/>
                  </a:lnTo>
                  <a:lnTo>
                    <a:pt x="4368" y="7"/>
                  </a:lnTo>
                  <a:lnTo>
                    <a:pt x="4287" y="14"/>
                  </a:lnTo>
                  <a:lnTo>
                    <a:pt x="4204" y="25"/>
                  </a:lnTo>
                  <a:lnTo>
                    <a:pt x="4124" y="37"/>
                  </a:lnTo>
                  <a:lnTo>
                    <a:pt x="4045" y="53"/>
                  </a:lnTo>
                  <a:lnTo>
                    <a:pt x="3965" y="71"/>
                  </a:lnTo>
                  <a:lnTo>
                    <a:pt x="3888" y="91"/>
                  </a:lnTo>
                  <a:lnTo>
                    <a:pt x="3811" y="114"/>
                  </a:lnTo>
                  <a:lnTo>
                    <a:pt x="3736" y="139"/>
                  </a:lnTo>
                  <a:lnTo>
                    <a:pt x="3661" y="167"/>
                  </a:lnTo>
                  <a:lnTo>
                    <a:pt x="3587" y="197"/>
                  </a:lnTo>
                  <a:lnTo>
                    <a:pt x="3515" y="230"/>
                  </a:lnTo>
                  <a:lnTo>
                    <a:pt x="3444" y="264"/>
                  </a:lnTo>
                  <a:lnTo>
                    <a:pt x="3375" y="301"/>
                  </a:lnTo>
                  <a:lnTo>
                    <a:pt x="3307" y="340"/>
                  </a:lnTo>
                  <a:lnTo>
                    <a:pt x="3240" y="382"/>
                  </a:lnTo>
                  <a:lnTo>
                    <a:pt x="3174" y="425"/>
                  </a:lnTo>
                  <a:lnTo>
                    <a:pt x="3111" y="469"/>
                  </a:lnTo>
                  <a:lnTo>
                    <a:pt x="3049" y="517"/>
                  </a:lnTo>
                  <a:lnTo>
                    <a:pt x="2988" y="566"/>
                  </a:lnTo>
                  <a:lnTo>
                    <a:pt x="2928" y="617"/>
                  </a:lnTo>
                  <a:lnTo>
                    <a:pt x="2872" y="669"/>
                  </a:lnTo>
                  <a:lnTo>
                    <a:pt x="2815" y="724"/>
                  </a:lnTo>
                  <a:lnTo>
                    <a:pt x="2761" y="781"/>
                  </a:lnTo>
                  <a:lnTo>
                    <a:pt x="2709" y="838"/>
                  </a:lnTo>
                  <a:lnTo>
                    <a:pt x="2659" y="898"/>
                  </a:lnTo>
                  <a:lnTo>
                    <a:pt x="2611" y="959"/>
                  </a:lnTo>
                  <a:lnTo>
                    <a:pt x="2564" y="1022"/>
                  </a:lnTo>
                  <a:lnTo>
                    <a:pt x="2519" y="1087"/>
                  </a:lnTo>
                  <a:lnTo>
                    <a:pt x="2477" y="1153"/>
                  </a:lnTo>
                  <a:lnTo>
                    <a:pt x="2437" y="1220"/>
                  </a:lnTo>
                  <a:lnTo>
                    <a:pt x="0" y="5447"/>
                  </a:lnTo>
                  <a:lnTo>
                    <a:pt x="40" y="5380"/>
                  </a:lnTo>
                  <a:lnTo>
                    <a:pt x="82" y="5315"/>
                  </a:lnTo>
                  <a:lnTo>
                    <a:pt x="127" y="5251"/>
                  </a:lnTo>
                  <a:lnTo>
                    <a:pt x="173" y="5188"/>
                  </a:lnTo>
                  <a:lnTo>
                    <a:pt x="221" y="5126"/>
                  </a:lnTo>
                  <a:lnTo>
                    <a:pt x="272" y="5068"/>
                  </a:lnTo>
                  <a:lnTo>
                    <a:pt x="323" y="5010"/>
                  </a:lnTo>
                  <a:lnTo>
                    <a:pt x="377" y="4953"/>
                  </a:lnTo>
                  <a:lnTo>
                    <a:pt x="433" y="4898"/>
                  </a:lnTo>
                  <a:lnTo>
                    <a:pt x="490" y="4846"/>
                  </a:lnTo>
                  <a:lnTo>
                    <a:pt x="549" y="4795"/>
                  </a:lnTo>
                  <a:lnTo>
                    <a:pt x="610" y="4746"/>
                  </a:lnTo>
                  <a:lnTo>
                    <a:pt x="672" y="4699"/>
                  </a:lnTo>
                  <a:lnTo>
                    <a:pt x="735" y="4654"/>
                  </a:lnTo>
                  <a:lnTo>
                    <a:pt x="800" y="4611"/>
                  </a:lnTo>
                  <a:lnTo>
                    <a:pt x="867" y="4569"/>
                  </a:lnTo>
                  <a:lnTo>
                    <a:pt x="935" y="4530"/>
                  </a:lnTo>
                  <a:lnTo>
                    <a:pt x="1004" y="4494"/>
                  </a:lnTo>
                  <a:lnTo>
                    <a:pt x="1074" y="4459"/>
                  </a:lnTo>
                  <a:lnTo>
                    <a:pt x="1146" y="4427"/>
                  </a:lnTo>
                  <a:lnTo>
                    <a:pt x="1219" y="4396"/>
                  </a:lnTo>
                  <a:lnTo>
                    <a:pt x="1294" y="4368"/>
                  </a:lnTo>
                  <a:lnTo>
                    <a:pt x="1369" y="4344"/>
                  </a:lnTo>
                  <a:lnTo>
                    <a:pt x="1446" y="4320"/>
                  </a:lnTo>
                  <a:lnTo>
                    <a:pt x="1523" y="4299"/>
                  </a:lnTo>
                  <a:lnTo>
                    <a:pt x="1602" y="4282"/>
                  </a:lnTo>
                  <a:lnTo>
                    <a:pt x="1681" y="4266"/>
                  </a:lnTo>
                  <a:lnTo>
                    <a:pt x="1761" y="4253"/>
                  </a:lnTo>
                  <a:lnTo>
                    <a:pt x="1843" y="4243"/>
                  </a:lnTo>
                  <a:lnTo>
                    <a:pt x="1925" y="4235"/>
                  </a:lnTo>
                  <a:lnTo>
                    <a:pt x="2007" y="4230"/>
                  </a:lnTo>
                  <a:lnTo>
                    <a:pt x="2091" y="4228"/>
                  </a:lnTo>
                  <a:close/>
                </a:path>
              </a:pathLst>
            </a:custGeom>
            <a:solidFill>
              <a:srgbClr val="03354D"/>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9" name="Freeform 7"/>
            <p:cNvSpPr>
              <a:spLocks/>
            </p:cNvSpPr>
            <p:nvPr userDrawn="1"/>
          </p:nvSpPr>
          <p:spPr bwMode="auto">
            <a:xfrm>
              <a:off x="9845675" y="6373813"/>
              <a:ext cx="69850" cy="122238"/>
            </a:xfrm>
            <a:custGeom>
              <a:avLst/>
              <a:gdLst/>
              <a:ahLst/>
              <a:cxnLst>
                <a:cxn ang="0">
                  <a:pos x="1461" y="0"/>
                </a:cxn>
                <a:cxn ang="0">
                  <a:pos x="0" y="0"/>
                </a:cxn>
                <a:cxn ang="0">
                  <a:pos x="1461" y="2533"/>
                </a:cxn>
                <a:cxn ang="0">
                  <a:pos x="1461" y="0"/>
                </a:cxn>
              </a:cxnLst>
              <a:rect l="0" t="0" r="r" b="b"/>
              <a:pathLst>
                <a:path w="1461" h="2533">
                  <a:moveTo>
                    <a:pt x="1461" y="0"/>
                  </a:moveTo>
                  <a:lnTo>
                    <a:pt x="0" y="0"/>
                  </a:lnTo>
                  <a:lnTo>
                    <a:pt x="1461" y="2533"/>
                  </a:lnTo>
                  <a:lnTo>
                    <a:pt x="1461" y="0"/>
                  </a:lnTo>
                  <a:close/>
                </a:path>
              </a:pathLst>
            </a:custGeom>
            <a:solidFill>
              <a:srgbClr val="022333"/>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grpSp>
      <p:sp>
        <p:nvSpPr>
          <p:cNvPr id="10" name="Retângulo 9"/>
          <p:cNvSpPr/>
          <p:nvPr userDrawn="1"/>
        </p:nvSpPr>
        <p:spPr>
          <a:xfrm>
            <a:off x="9404013" y="6642000"/>
            <a:ext cx="500400" cy="216000"/>
          </a:xfrm>
          <a:prstGeom prst="rect">
            <a:avLst/>
          </a:prstGeom>
          <a:noFill/>
          <a:ln>
            <a:noFill/>
          </a:ln>
          <a:effectLst/>
        </p:spPr>
        <p:style>
          <a:lnRef idx="0">
            <a:scrgbClr r="0" g="0" b="0"/>
          </a:lnRef>
          <a:fillRef idx="1001">
            <a:schemeClr val="dk2"/>
          </a:fillRef>
          <a:effectRef idx="0">
            <a:scrgbClr r="0" g="0" b="0"/>
          </a:effectRef>
          <a:fontRef idx="major"/>
        </p:style>
        <p:txBody>
          <a:bodyPr wrap="square" lIns="72000" tIns="72000" rIns="72000" bIns="72000" rtlCol="0" anchor="ctr">
            <a:noAutofit/>
          </a:bodyPr>
          <a:lstStyle/>
          <a:p>
            <a:pPr marL="0" indent="0" algn="r">
              <a:spcAft>
                <a:spcPts val="600"/>
              </a:spcAft>
              <a:buFont typeface="Arial" pitchFamily="34" charset="0"/>
              <a:buNone/>
            </a:pPr>
            <a:fld id="{34F72ED0-2D2C-4623-B223-6D9637152CD4}" type="slidenum">
              <a:rPr lang="pt-BR" sz="900" b="0" smtClean="0">
                <a:solidFill>
                  <a:schemeClr val="bg1"/>
                </a:solidFill>
                <a:latin typeface="Tahoma" panose="020B0604030504040204" pitchFamily="34" charset="0"/>
                <a:ea typeface="Tahoma" panose="020B0604030504040204" pitchFamily="34" charset="0"/>
                <a:cs typeface="Tahoma" panose="020B0604030504040204" pitchFamily="34" charset="0"/>
              </a:rPr>
              <a:pPr marL="0" indent="0" algn="r">
                <a:spcAft>
                  <a:spcPts val="600"/>
                </a:spcAft>
                <a:buFont typeface="Arial" pitchFamily="34" charset="0"/>
                <a:buNone/>
              </a:pPr>
              <a:t>‹nº›</a:t>
            </a:fld>
            <a:endParaRPr lang="pt-BR" sz="9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7" name="Espaço Reservado para Texto 9"/>
          <p:cNvSpPr>
            <a:spLocks noGrp="1"/>
          </p:cNvSpPr>
          <p:nvPr>
            <p:ph type="body" sz="quarter" idx="14" hasCustomPrompt="1"/>
          </p:nvPr>
        </p:nvSpPr>
        <p:spPr>
          <a:xfrm>
            <a:off x="6782412" y="974478"/>
            <a:ext cx="2956056" cy="5190825"/>
          </a:xfrm>
          <a:prstGeom prst="round2DiagRect">
            <a:avLst>
              <a:gd name="adj1" fmla="val 5865"/>
              <a:gd name="adj2" fmla="val 0"/>
            </a:avLst>
          </a:prstGeom>
          <a:solidFill>
            <a:srgbClr val="F2F1BA"/>
          </a:solidFill>
          <a:ln w="9525">
            <a:solidFill>
              <a:schemeClr val="accent2"/>
            </a:solidFill>
          </a:ln>
        </p:spPr>
        <p:style>
          <a:lnRef idx="2">
            <a:schemeClr val="accent1"/>
          </a:lnRef>
          <a:fillRef idx="1">
            <a:schemeClr val="lt1"/>
          </a:fillRef>
          <a:effectRef idx="0">
            <a:schemeClr val="accent1"/>
          </a:effectRef>
          <a:fontRef idx="none"/>
        </p:style>
        <p:txBody>
          <a:bodyPr rIns="108000" anchor="ctr"/>
          <a:lstStyle>
            <a:lvl1pPr marL="177800" indent="-177800">
              <a:lnSpc>
                <a:spcPct val="100000"/>
              </a:lnSpc>
              <a:spcBef>
                <a:spcPts val="600"/>
              </a:spcBef>
              <a:defRPr lang="pt-BR" sz="1400" b="0" baseline="0" dirty="0">
                <a:solidFill>
                  <a:schemeClr val="tx1"/>
                </a:solidFill>
                <a:latin typeface="Tahoma" pitchFamily="34" charset="0"/>
                <a:ea typeface="Tahoma" pitchFamily="34" charset="0"/>
                <a:cs typeface="Tahoma" pitchFamily="34" charset="0"/>
              </a:defRPr>
            </a:lvl1pPr>
            <a:lvl2pPr marL="363538" indent="-188913">
              <a:lnSpc>
                <a:spcPct val="100000"/>
              </a:lnSpc>
              <a:spcBef>
                <a:spcPts val="600"/>
              </a:spcBef>
              <a:buFont typeface="Courier New" panose="02070309020205020404" pitchFamily="49" charset="0"/>
              <a:buChar char="o"/>
              <a:defRPr sz="13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defTabSz="623888">
              <a:lnSpc>
                <a:spcPct val="100000"/>
              </a:lnSpc>
              <a:spcBef>
                <a:spcPts val="600"/>
              </a:spcBef>
              <a:buFont typeface="Wingdings" panose="05000000000000000000" pitchFamily="2" charset="2"/>
              <a:buChar char="§"/>
              <a:defRPr sz="13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stStyle>
          <a:p>
            <a:pPr lvl="0"/>
            <a:r>
              <a:rPr lang="pt-BR" dirty="0"/>
              <a:t>Clique para editar </a:t>
            </a:r>
            <a:r>
              <a:rPr lang="pt-BR" dirty="0" err="1"/>
              <a:t>so</a:t>
            </a:r>
            <a:r>
              <a:rPr lang="pt-BR" dirty="0"/>
              <a:t> </a:t>
            </a:r>
            <a:r>
              <a:rPr lang="pt-BR" dirty="0" err="1"/>
              <a:t>what</a:t>
            </a:r>
            <a:endParaRPr lang="pt-BR" dirty="0"/>
          </a:p>
          <a:p>
            <a:pPr lvl="1"/>
            <a:r>
              <a:rPr lang="pt-BR" sz="1300" dirty="0"/>
              <a:t>Segundo nível</a:t>
            </a:r>
          </a:p>
          <a:p>
            <a:pPr lvl="2"/>
            <a:r>
              <a:rPr lang="pt-BR" sz="1200" dirty="0"/>
              <a:t>Terceiro nível</a:t>
            </a:r>
          </a:p>
        </p:txBody>
      </p:sp>
      <p:grpSp>
        <p:nvGrpSpPr>
          <p:cNvPr id="96" name="Grupo 95"/>
          <p:cNvGrpSpPr/>
          <p:nvPr userDrawn="1"/>
        </p:nvGrpSpPr>
        <p:grpSpPr>
          <a:xfrm>
            <a:off x="10236694" y="567364"/>
            <a:ext cx="1342611" cy="5723273"/>
            <a:chOff x="10236694" y="567364"/>
            <a:chExt cx="1342611" cy="5723273"/>
          </a:xfrm>
        </p:grpSpPr>
        <p:sp>
          <p:nvSpPr>
            <p:cNvPr id="98" name="CaixaDeTexto 97"/>
            <p:cNvSpPr txBox="1"/>
            <p:nvPr/>
          </p:nvSpPr>
          <p:spPr>
            <a:xfrm>
              <a:off x="10241999" y="1888765"/>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a:t>
              </a:r>
              <a:r>
                <a:rPr lang="pt-BR" sz="1100" baseline="0" dirty="0"/>
                <a:t> secundária</a:t>
              </a:r>
              <a:endParaRPr lang="pt-BR" sz="1100" dirty="0"/>
            </a:p>
          </p:txBody>
        </p:sp>
        <p:sp>
          <p:nvSpPr>
            <p:cNvPr id="99" name="CaixaDeTexto 98"/>
            <p:cNvSpPr txBox="1"/>
            <p:nvPr/>
          </p:nvSpPr>
          <p:spPr>
            <a:xfrm>
              <a:off x="10241999" y="567364"/>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 principal</a:t>
              </a:r>
            </a:p>
          </p:txBody>
        </p:sp>
        <p:grpSp>
          <p:nvGrpSpPr>
            <p:cNvPr id="100" name="Grupo 99"/>
            <p:cNvGrpSpPr/>
            <p:nvPr/>
          </p:nvGrpSpPr>
          <p:grpSpPr>
            <a:xfrm>
              <a:off x="10239455" y="845518"/>
              <a:ext cx="1337088" cy="288000"/>
              <a:chOff x="269748" y="-414999"/>
              <a:chExt cx="1337088" cy="288000"/>
            </a:xfrm>
          </p:grpSpPr>
          <p:sp>
            <p:nvSpPr>
              <p:cNvPr id="181" name="Rectangle 5"/>
              <p:cNvSpPr>
                <a:spLocks noChangeArrowheads="1"/>
              </p:cNvSpPr>
              <p:nvPr/>
            </p:nvSpPr>
            <p:spPr bwMode="auto">
              <a:xfrm>
                <a:off x="269748" y="-414999"/>
                <a:ext cx="222848" cy="288000"/>
              </a:xfrm>
              <a:prstGeom prst="rect">
                <a:avLst/>
              </a:prstGeom>
              <a:solidFill>
                <a:srgbClr val="01567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2" name="Freeform 6"/>
              <p:cNvSpPr>
                <a:spLocks/>
              </p:cNvSpPr>
              <p:nvPr/>
            </p:nvSpPr>
            <p:spPr bwMode="auto">
              <a:xfrm>
                <a:off x="492596"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4" y="0"/>
                  </a:cxn>
                  <a:cxn ang="0">
                    <a:pos x="2224" y="0"/>
                  </a:cxn>
                  <a:cxn ang="0">
                    <a:pos x="1863" y="0"/>
                  </a:cxn>
                  <a:cxn ang="0">
                    <a:pos x="1503" y="0"/>
                  </a:cxn>
                  <a:cxn ang="0">
                    <a:pos x="1202" y="0"/>
                  </a:cxn>
                  <a:cxn ang="0">
                    <a:pos x="841" y="0"/>
                  </a:cxn>
                  <a:cxn ang="0">
                    <a:pos x="481" y="0"/>
                  </a:cxn>
                  <a:cxn ang="0">
                    <a:pos x="121" y="0"/>
                  </a:cxn>
                  <a:cxn ang="0">
                    <a:pos x="0" y="120"/>
                  </a:cxn>
                  <a:cxn ang="0">
                    <a:pos x="0" y="481"/>
                  </a:cxn>
                  <a:cxn ang="0">
                    <a:pos x="0" y="841"/>
                  </a:cxn>
                  <a:cxn ang="0">
                    <a:pos x="0" y="1142"/>
                  </a:cxn>
                  <a:cxn ang="0">
                    <a:pos x="0" y="1502"/>
                  </a:cxn>
                  <a:cxn ang="0">
                    <a:pos x="0" y="1802"/>
                  </a:cxn>
                  <a:cxn ang="0">
                    <a:pos x="0" y="2162"/>
                  </a:cxn>
                  <a:cxn ang="0">
                    <a:pos x="0" y="2523"/>
                  </a:cxn>
                  <a:cxn ang="0">
                    <a:pos x="121" y="2703"/>
                  </a:cxn>
                  <a:cxn ang="0">
                    <a:pos x="481" y="2703"/>
                  </a:cxn>
                  <a:cxn ang="0">
                    <a:pos x="841" y="2703"/>
                  </a:cxn>
                  <a:cxn ang="0">
                    <a:pos x="1202" y="2703"/>
                  </a:cxn>
                  <a:cxn ang="0">
                    <a:pos x="1503" y="2703"/>
                  </a:cxn>
                  <a:cxn ang="0">
                    <a:pos x="1863" y="2703"/>
                  </a:cxn>
                  <a:cxn ang="0">
                    <a:pos x="2224" y="2703"/>
                  </a:cxn>
                  <a:cxn ang="0">
                    <a:pos x="2584"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4" y="0"/>
                    </a:lnTo>
                    <a:lnTo>
                      <a:pt x="2403" y="0"/>
                    </a:lnTo>
                    <a:lnTo>
                      <a:pt x="2224" y="0"/>
                    </a:lnTo>
                    <a:lnTo>
                      <a:pt x="2043" y="0"/>
                    </a:lnTo>
                    <a:lnTo>
                      <a:pt x="1863" y="0"/>
                    </a:lnTo>
                    <a:lnTo>
                      <a:pt x="1683" y="0"/>
                    </a:lnTo>
                    <a:lnTo>
                      <a:pt x="1503" y="0"/>
                    </a:lnTo>
                    <a:lnTo>
                      <a:pt x="1383" y="0"/>
                    </a:lnTo>
                    <a:lnTo>
                      <a:pt x="1202" y="0"/>
                    </a:lnTo>
                    <a:lnTo>
                      <a:pt x="1021" y="0"/>
                    </a:lnTo>
                    <a:lnTo>
                      <a:pt x="841" y="0"/>
                    </a:lnTo>
                    <a:lnTo>
                      <a:pt x="661" y="0"/>
                    </a:lnTo>
                    <a:lnTo>
                      <a:pt x="481" y="0"/>
                    </a:lnTo>
                    <a:lnTo>
                      <a:pt x="300" y="0"/>
                    </a:lnTo>
                    <a:lnTo>
                      <a:pt x="121"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1" y="2703"/>
                    </a:lnTo>
                    <a:lnTo>
                      <a:pt x="300" y="2703"/>
                    </a:lnTo>
                    <a:lnTo>
                      <a:pt x="481" y="2703"/>
                    </a:lnTo>
                    <a:lnTo>
                      <a:pt x="661" y="2703"/>
                    </a:lnTo>
                    <a:lnTo>
                      <a:pt x="841" y="2703"/>
                    </a:lnTo>
                    <a:lnTo>
                      <a:pt x="1021" y="2703"/>
                    </a:lnTo>
                    <a:lnTo>
                      <a:pt x="1202" y="2703"/>
                    </a:lnTo>
                    <a:lnTo>
                      <a:pt x="1383" y="2703"/>
                    </a:lnTo>
                    <a:lnTo>
                      <a:pt x="1503" y="2703"/>
                    </a:lnTo>
                    <a:lnTo>
                      <a:pt x="1683" y="2703"/>
                    </a:lnTo>
                    <a:lnTo>
                      <a:pt x="1863" y="2703"/>
                    </a:lnTo>
                    <a:lnTo>
                      <a:pt x="2043" y="2703"/>
                    </a:lnTo>
                    <a:lnTo>
                      <a:pt x="2224" y="2703"/>
                    </a:lnTo>
                    <a:lnTo>
                      <a:pt x="2403" y="2703"/>
                    </a:lnTo>
                    <a:lnTo>
                      <a:pt x="2584" y="2703"/>
                    </a:lnTo>
                    <a:lnTo>
                      <a:pt x="2764" y="2703"/>
                    </a:lnTo>
                    <a:close/>
                  </a:path>
                </a:pathLst>
              </a:custGeom>
              <a:solidFill>
                <a:srgbClr val="1E698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3" name="Freeform 7"/>
              <p:cNvSpPr>
                <a:spLocks/>
              </p:cNvSpPr>
              <p:nvPr/>
            </p:nvSpPr>
            <p:spPr bwMode="auto">
              <a:xfrm>
                <a:off x="715444"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4" y="0"/>
                  </a:cxn>
                  <a:cxn ang="0">
                    <a:pos x="2163" y="0"/>
                  </a:cxn>
                  <a:cxn ang="0">
                    <a:pos x="1803" y="0"/>
                  </a:cxn>
                  <a:cxn ang="0">
                    <a:pos x="1502" y="0"/>
                  </a:cxn>
                  <a:cxn ang="0">
                    <a:pos x="1142"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2" y="2703"/>
                  </a:cxn>
                  <a:cxn ang="0">
                    <a:pos x="1502" y="2703"/>
                  </a:cxn>
                  <a:cxn ang="0">
                    <a:pos x="1803" y="2703"/>
                  </a:cxn>
                  <a:cxn ang="0">
                    <a:pos x="2163" y="2703"/>
                  </a:cxn>
                  <a:cxn ang="0">
                    <a:pos x="2524"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4" y="0"/>
                    </a:lnTo>
                    <a:lnTo>
                      <a:pt x="2343" y="0"/>
                    </a:lnTo>
                    <a:lnTo>
                      <a:pt x="2163" y="0"/>
                    </a:lnTo>
                    <a:lnTo>
                      <a:pt x="1983" y="0"/>
                    </a:lnTo>
                    <a:lnTo>
                      <a:pt x="1803" y="0"/>
                    </a:lnTo>
                    <a:lnTo>
                      <a:pt x="1683" y="0"/>
                    </a:lnTo>
                    <a:lnTo>
                      <a:pt x="1502" y="0"/>
                    </a:lnTo>
                    <a:lnTo>
                      <a:pt x="1321" y="0"/>
                    </a:lnTo>
                    <a:lnTo>
                      <a:pt x="1142" y="0"/>
                    </a:lnTo>
                    <a:lnTo>
                      <a:pt x="961" y="0"/>
                    </a:lnTo>
                    <a:lnTo>
                      <a:pt x="841" y="0"/>
                    </a:lnTo>
                    <a:lnTo>
                      <a:pt x="661" y="0"/>
                    </a:lnTo>
                    <a:lnTo>
                      <a:pt x="480" y="0"/>
                    </a:lnTo>
                    <a:lnTo>
                      <a:pt x="301"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1" y="2703"/>
                    </a:lnTo>
                    <a:lnTo>
                      <a:pt x="480" y="2703"/>
                    </a:lnTo>
                    <a:lnTo>
                      <a:pt x="661" y="2703"/>
                    </a:lnTo>
                    <a:lnTo>
                      <a:pt x="841" y="2703"/>
                    </a:lnTo>
                    <a:lnTo>
                      <a:pt x="961" y="2703"/>
                    </a:lnTo>
                    <a:lnTo>
                      <a:pt x="1142" y="2703"/>
                    </a:lnTo>
                    <a:lnTo>
                      <a:pt x="1321" y="2703"/>
                    </a:lnTo>
                    <a:lnTo>
                      <a:pt x="1502" y="2703"/>
                    </a:lnTo>
                    <a:lnTo>
                      <a:pt x="1683" y="2703"/>
                    </a:lnTo>
                    <a:lnTo>
                      <a:pt x="1803" y="2703"/>
                    </a:lnTo>
                    <a:lnTo>
                      <a:pt x="1983" y="2703"/>
                    </a:lnTo>
                    <a:lnTo>
                      <a:pt x="2163" y="2703"/>
                    </a:lnTo>
                    <a:lnTo>
                      <a:pt x="2343" y="2703"/>
                    </a:lnTo>
                    <a:lnTo>
                      <a:pt x="2524" y="2703"/>
                    </a:lnTo>
                    <a:lnTo>
                      <a:pt x="2704" y="2703"/>
                    </a:lnTo>
                    <a:close/>
                  </a:path>
                </a:pathLst>
              </a:custGeom>
              <a:solidFill>
                <a:srgbClr val="3B7C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4" name="Freeform 8"/>
              <p:cNvSpPr>
                <a:spLocks/>
              </p:cNvSpPr>
              <p:nvPr/>
            </p:nvSpPr>
            <p:spPr bwMode="auto">
              <a:xfrm>
                <a:off x="938292"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3" y="0"/>
                  </a:cxn>
                  <a:cxn ang="0">
                    <a:pos x="2223" y="0"/>
                  </a:cxn>
                  <a:cxn ang="0">
                    <a:pos x="1862" y="0"/>
                  </a:cxn>
                  <a:cxn ang="0">
                    <a:pos x="1502" y="0"/>
                  </a:cxn>
                  <a:cxn ang="0">
                    <a:pos x="120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201" y="2703"/>
                  </a:cxn>
                  <a:cxn ang="0">
                    <a:pos x="1502" y="2703"/>
                  </a:cxn>
                  <a:cxn ang="0">
                    <a:pos x="1862" y="2703"/>
                  </a:cxn>
                  <a:cxn ang="0">
                    <a:pos x="2223" y="2703"/>
                  </a:cxn>
                  <a:cxn ang="0">
                    <a:pos x="2583"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3" y="0"/>
                    </a:lnTo>
                    <a:lnTo>
                      <a:pt x="2403" y="0"/>
                    </a:lnTo>
                    <a:lnTo>
                      <a:pt x="2223" y="0"/>
                    </a:lnTo>
                    <a:lnTo>
                      <a:pt x="2042" y="0"/>
                    </a:lnTo>
                    <a:lnTo>
                      <a:pt x="1862" y="0"/>
                    </a:lnTo>
                    <a:lnTo>
                      <a:pt x="1682" y="0"/>
                    </a:lnTo>
                    <a:lnTo>
                      <a:pt x="1502" y="0"/>
                    </a:lnTo>
                    <a:lnTo>
                      <a:pt x="1382" y="0"/>
                    </a:lnTo>
                    <a:lnTo>
                      <a:pt x="1201" y="0"/>
                    </a:lnTo>
                    <a:lnTo>
                      <a:pt x="1021" y="0"/>
                    </a:lnTo>
                    <a:lnTo>
                      <a:pt x="841" y="0"/>
                    </a:lnTo>
                    <a:lnTo>
                      <a:pt x="661"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1" y="2703"/>
                    </a:lnTo>
                    <a:lnTo>
                      <a:pt x="841" y="2703"/>
                    </a:lnTo>
                    <a:lnTo>
                      <a:pt x="1021" y="2703"/>
                    </a:lnTo>
                    <a:lnTo>
                      <a:pt x="1201" y="2703"/>
                    </a:lnTo>
                    <a:lnTo>
                      <a:pt x="1382" y="2703"/>
                    </a:lnTo>
                    <a:lnTo>
                      <a:pt x="1502" y="2703"/>
                    </a:lnTo>
                    <a:lnTo>
                      <a:pt x="1682" y="2703"/>
                    </a:lnTo>
                    <a:lnTo>
                      <a:pt x="1862" y="2703"/>
                    </a:lnTo>
                    <a:lnTo>
                      <a:pt x="2042" y="2703"/>
                    </a:lnTo>
                    <a:lnTo>
                      <a:pt x="2223" y="2703"/>
                    </a:lnTo>
                    <a:lnTo>
                      <a:pt x="2403" y="2703"/>
                    </a:lnTo>
                    <a:lnTo>
                      <a:pt x="2583" y="2703"/>
                    </a:lnTo>
                    <a:lnTo>
                      <a:pt x="2764" y="2703"/>
                    </a:lnTo>
                    <a:close/>
                  </a:path>
                </a:pathLst>
              </a:custGeom>
              <a:solidFill>
                <a:srgbClr val="5890A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5" name="Freeform 9"/>
              <p:cNvSpPr>
                <a:spLocks/>
              </p:cNvSpPr>
              <p:nvPr/>
            </p:nvSpPr>
            <p:spPr bwMode="auto">
              <a:xfrm>
                <a:off x="1161140"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3" y="0"/>
                  </a:cxn>
                  <a:cxn ang="0">
                    <a:pos x="2163" y="0"/>
                  </a:cxn>
                  <a:cxn ang="0">
                    <a:pos x="1802" y="0"/>
                  </a:cxn>
                  <a:cxn ang="0">
                    <a:pos x="1501" y="0"/>
                  </a:cxn>
                  <a:cxn ang="0">
                    <a:pos x="114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1" y="2703"/>
                  </a:cxn>
                  <a:cxn ang="0">
                    <a:pos x="1501" y="2703"/>
                  </a:cxn>
                  <a:cxn ang="0">
                    <a:pos x="1802" y="2703"/>
                  </a:cxn>
                  <a:cxn ang="0">
                    <a:pos x="2163" y="2703"/>
                  </a:cxn>
                  <a:cxn ang="0">
                    <a:pos x="2523"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3" y="0"/>
                    </a:lnTo>
                    <a:lnTo>
                      <a:pt x="2342" y="0"/>
                    </a:lnTo>
                    <a:lnTo>
                      <a:pt x="2163" y="0"/>
                    </a:lnTo>
                    <a:lnTo>
                      <a:pt x="1982" y="0"/>
                    </a:lnTo>
                    <a:lnTo>
                      <a:pt x="1802" y="0"/>
                    </a:lnTo>
                    <a:lnTo>
                      <a:pt x="1682" y="0"/>
                    </a:lnTo>
                    <a:lnTo>
                      <a:pt x="1501" y="0"/>
                    </a:lnTo>
                    <a:lnTo>
                      <a:pt x="1322" y="0"/>
                    </a:lnTo>
                    <a:lnTo>
                      <a:pt x="1141" y="0"/>
                    </a:lnTo>
                    <a:lnTo>
                      <a:pt x="961" y="0"/>
                    </a:lnTo>
                    <a:lnTo>
                      <a:pt x="841" y="0"/>
                    </a:lnTo>
                    <a:lnTo>
                      <a:pt x="660"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0" y="2703"/>
                    </a:lnTo>
                    <a:lnTo>
                      <a:pt x="841" y="2703"/>
                    </a:lnTo>
                    <a:lnTo>
                      <a:pt x="961" y="2703"/>
                    </a:lnTo>
                    <a:lnTo>
                      <a:pt x="1141" y="2703"/>
                    </a:lnTo>
                    <a:lnTo>
                      <a:pt x="1322" y="2703"/>
                    </a:lnTo>
                    <a:lnTo>
                      <a:pt x="1501" y="2703"/>
                    </a:lnTo>
                    <a:lnTo>
                      <a:pt x="1682" y="2703"/>
                    </a:lnTo>
                    <a:lnTo>
                      <a:pt x="1802" y="2703"/>
                    </a:lnTo>
                    <a:lnTo>
                      <a:pt x="1982" y="2703"/>
                    </a:lnTo>
                    <a:lnTo>
                      <a:pt x="2163" y="2703"/>
                    </a:lnTo>
                    <a:lnTo>
                      <a:pt x="2342" y="2703"/>
                    </a:lnTo>
                    <a:lnTo>
                      <a:pt x="2523" y="2703"/>
                    </a:lnTo>
                    <a:lnTo>
                      <a:pt x="2704" y="2703"/>
                    </a:lnTo>
                    <a:close/>
                  </a:path>
                </a:pathLst>
              </a:custGeom>
              <a:solidFill>
                <a:srgbClr val="75A3B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6" name="Rectangle 10"/>
              <p:cNvSpPr>
                <a:spLocks noChangeArrowheads="1"/>
              </p:cNvSpPr>
              <p:nvPr/>
            </p:nvSpPr>
            <p:spPr bwMode="auto">
              <a:xfrm>
                <a:off x="1383988" y="-414999"/>
                <a:ext cx="222848" cy="288000"/>
              </a:xfrm>
              <a:prstGeom prst="rect">
                <a:avLst/>
              </a:prstGeom>
              <a:solidFill>
                <a:srgbClr val="92B6C8"/>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1" name="Grupo 100"/>
            <p:cNvGrpSpPr/>
            <p:nvPr/>
          </p:nvGrpSpPr>
          <p:grpSpPr>
            <a:xfrm>
              <a:off x="10239455" y="1193267"/>
              <a:ext cx="1337088" cy="288000"/>
              <a:chOff x="1653737" y="-414999"/>
              <a:chExt cx="1337088" cy="288000"/>
            </a:xfrm>
          </p:grpSpPr>
          <p:sp>
            <p:nvSpPr>
              <p:cNvPr id="175" name="Rectangle 11"/>
              <p:cNvSpPr>
                <a:spLocks noChangeArrowheads="1"/>
              </p:cNvSpPr>
              <p:nvPr/>
            </p:nvSpPr>
            <p:spPr bwMode="auto">
              <a:xfrm>
                <a:off x="1653737" y="-414999"/>
                <a:ext cx="222848" cy="288000"/>
              </a:xfrm>
              <a:prstGeom prst="rect">
                <a:avLst/>
              </a:prstGeom>
              <a:solidFill>
                <a:srgbClr val="BEBE7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6" name="Freeform 13"/>
              <p:cNvSpPr>
                <a:spLocks/>
              </p:cNvSpPr>
              <p:nvPr/>
            </p:nvSpPr>
            <p:spPr bwMode="auto">
              <a:xfrm>
                <a:off x="1876585"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C8C8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7" name="Freeform 14"/>
              <p:cNvSpPr>
                <a:spLocks/>
              </p:cNvSpPr>
              <p:nvPr/>
            </p:nvSpPr>
            <p:spPr bwMode="auto">
              <a:xfrm>
                <a:off x="2099433"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D2D2A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8" name="Freeform 15"/>
              <p:cNvSpPr>
                <a:spLocks/>
              </p:cNvSpPr>
              <p:nvPr/>
            </p:nvSpPr>
            <p:spPr bwMode="auto">
              <a:xfrm>
                <a:off x="2322281"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DCDDB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9" name="Freeform 16"/>
              <p:cNvSpPr>
                <a:spLocks/>
              </p:cNvSpPr>
              <p:nvPr/>
            </p:nvSpPr>
            <p:spPr bwMode="auto">
              <a:xfrm>
                <a:off x="2545129"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E6E7C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0" name="Rectangle 17"/>
              <p:cNvSpPr>
                <a:spLocks noChangeArrowheads="1"/>
              </p:cNvSpPr>
              <p:nvPr/>
            </p:nvSpPr>
            <p:spPr bwMode="auto">
              <a:xfrm>
                <a:off x="2767977" y="-414999"/>
                <a:ext cx="222848" cy="288000"/>
              </a:xfrm>
              <a:prstGeom prst="rect">
                <a:avLst/>
              </a:prstGeom>
              <a:solidFill>
                <a:srgbClr val="F0F1D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2" name="Grupo 101"/>
            <p:cNvGrpSpPr/>
            <p:nvPr/>
          </p:nvGrpSpPr>
          <p:grpSpPr>
            <a:xfrm>
              <a:off x="10239455" y="1541016"/>
              <a:ext cx="1337088" cy="288000"/>
              <a:chOff x="3037725" y="-414999"/>
              <a:chExt cx="1337088" cy="288000"/>
            </a:xfrm>
          </p:grpSpPr>
          <p:sp>
            <p:nvSpPr>
              <p:cNvPr id="169" name="Rectangle 12"/>
              <p:cNvSpPr>
                <a:spLocks noChangeArrowheads="1"/>
              </p:cNvSpPr>
              <p:nvPr/>
            </p:nvSpPr>
            <p:spPr bwMode="auto">
              <a:xfrm>
                <a:off x="3037725" y="-414999"/>
                <a:ext cx="222848" cy="288000"/>
              </a:xfrm>
              <a:prstGeom prst="rect">
                <a:avLst/>
              </a:prstGeom>
              <a:solidFill>
                <a:srgbClr val="787A7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0" name="Freeform 18"/>
              <p:cNvSpPr>
                <a:spLocks/>
              </p:cNvSpPr>
              <p:nvPr/>
            </p:nvSpPr>
            <p:spPr bwMode="auto">
              <a:xfrm>
                <a:off x="3260573"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8D8E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1" name="Freeform 19"/>
              <p:cNvSpPr>
                <a:spLocks/>
              </p:cNvSpPr>
              <p:nvPr/>
            </p:nvSpPr>
            <p:spPr bwMode="auto">
              <a:xfrm>
                <a:off x="3483421"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A1A3A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2" name="Freeform 20"/>
              <p:cNvSpPr>
                <a:spLocks/>
              </p:cNvSpPr>
              <p:nvPr/>
            </p:nvSpPr>
            <p:spPr bwMode="auto">
              <a:xfrm>
                <a:off x="3706269"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B6B7B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3" name="Freeform 21"/>
              <p:cNvSpPr>
                <a:spLocks/>
              </p:cNvSpPr>
              <p:nvPr/>
            </p:nvSpPr>
            <p:spPr bwMode="auto">
              <a:xfrm>
                <a:off x="3929117"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CACCC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4" name="Rectangle 22"/>
              <p:cNvSpPr>
                <a:spLocks noChangeArrowheads="1"/>
              </p:cNvSpPr>
              <p:nvPr/>
            </p:nvSpPr>
            <p:spPr bwMode="auto">
              <a:xfrm>
                <a:off x="4151965" y="-414999"/>
                <a:ext cx="222848" cy="288000"/>
              </a:xfrm>
              <a:prstGeom prst="rect">
                <a:avLst/>
              </a:prstGeom>
              <a:solidFill>
                <a:srgbClr val="DFE0E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3" name="Grupo 102"/>
            <p:cNvGrpSpPr/>
            <p:nvPr/>
          </p:nvGrpSpPr>
          <p:grpSpPr>
            <a:xfrm>
              <a:off x="10239455" y="2166919"/>
              <a:ext cx="1337088" cy="288000"/>
              <a:chOff x="4421713" y="-414999"/>
              <a:chExt cx="1337088" cy="288000"/>
            </a:xfrm>
          </p:grpSpPr>
          <p:sp>
            <p:nvSpPr>
              <p:cNvPr id="163" name="Rectangle 6"/>
              <p:cNvSpPr>
                <a:spLocks noChangeArrowheads="1"/>
              </p:cNvSpPr>
              <p:nvPr/>
            </p:nvSpPr>
            <p:spPr bwMode="auto">
              <a:xfrm>
                <a:off x="4421713" y="-414999"/>
                <a:ext cx="222848" cy="288000"/>
              </a:xfrm>
              <a:prstGeom prst="rect">
                <a:avLst/>
              </a:prstGeom>
              <a:solidFill>
                <a:srgbClr val="584789"/>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4" name="Freeform 17"/>
              <p:cNvSpPr>
                <a:spLocks/>
              </p:cNvSpPr>
              <p:nvPr/>
            </p:nvSpPr>
            <p:spPr bwMode="auto">
              <a:xfrm>
                <a:off x="4644561"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8" y="0"/>
                  </a:cxn>
                  <a:cxn ang="0">
                    <a:pos x="427" y="0"/>
                  </a:cxn>
                  <a:cxn ang="0">
                    <a:pos x="256"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6" y="1367"/>
                  </a:cxn>
                  <a:cxn ang="0">
                    <a:pos x="427" y="1367"/>
                  </a:cxn>
                  <a:cxn ang="0">
                    <a:pos x="598"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6" y="1367"/>
                    </a:lnTo>
                    <a:lnTo>
                      <a:pt x="342" y="1367"/>
                    </a:lnTo>
                    <a:lnTo>
                      <a:pt x="427" y="1367"/>
                    </a:lnTo>
                    <a:lnTo>
                      <a:pt x="512" y="1367"/>
                    </a:lnTo>
                    <a:lnTo>
                      <a:pt x="598"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6B5C9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5" name="Freeform 18"/>
              <p:cNvSpPr>
                <a:spLocks/>
              </p:cNvSpPr>
              <p:nvPr/>
            </p:nvSpPr>
            <p:spPr bwMode="auto">
              <a:xfrm>
                <a:off x="4867409"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2" y="1367"/>
                    </a:lnTo>
                    <a:lnTo>
                      <a:pt x="427" y="1367"/>
                    </a:lnTo>
                    <a:lnTo>
                      <a:pt x="512" y="1367"/>
                    </a:lnTo>
                    <a:lnTo>
                      <a:pt x="597"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7E71A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6" name="Freeform 19"/>
              <p:cNvSpPr>
                <a:spLocks/>
              </p:cNvSpPr>
              <p:nvPr/>
            </p:nvSpPr>
            <p:spPr bwMode="auto">
              <a:xfrm>
                <a:off x="5090257" y="-414999"/>
                <a:ext cx="222848" cy="288000"/>
              </a:xfrm>
              <a:custGeom>
                <a:avLst/>
                <a:gdLst/>
                <a:ahLst/>
                <a:cxnLst>
                  <a:cxn ang="0">
                    <a:pos x="1365" y="1281"/>
                  </a:cxn>
                  <a:cxn ang="0">
                    <a:pos x="1365" y="1111"/>
                  </a:cxn>
                  <a:cxn ang="0">
                    <a:pos x="1365" y="940"/>
                  </a:cxn>
                  <a:cxn ang="0">
                    <a:pos x="1365" y="769"/>
                  </a:cxn>
                  <a:cxn ang="0">
                    <a:pos x="1365" y="598"/>
                  </a:cxn>
                  <a:cxn ang="0">
                    <a:pos x="1365" y="428"/>
                  </a:cxn>
                  <a:cxn ang="0">
                    <a:pos x="1365" y="257"/>
                  </a:cxn>
                  <a:cxn ang="0">
                    <a:pos x="1365"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5" h="1367">
                    <a:moveTo>
                      <a:pt x="1365" y="1367"/>
                    </a:moveTo>
                    <a:lnTo>
                      <a:pt x="1365" y="1281"/>
                    </a:lnTo>
                    <a:lnTo>
                      <a:pt x="1365" y="1196"/>
                    </a:lnTo>
                    <a:lnTo>
                      <a:pt x="1365" y="1111"/>
                    </a:lnTo>
                    <a:lnTo>
                      <a:pt x="1365" y="1026"/>
                    </a:lnTo>
                    <a:lnTo>
                      <a:pt x="1365" y="940"/>
                    </a:lnTo>
                    <a:lnTo>
                      <a:pt x="1365" y="854"/>
                    </a:lnTo>
                    <a:lnTo>
                      <a:pt x="1365" y="769"/>
                    </a:lnTo>
                    <a:lnTo>
                      <a:pt x="1365" y="684"/>
                    </a:lnTo>
                    <a:lnTo>
                      <a:pt x="1365" y="598"/>
                    </a:lnTo>
                    <a:lnTo>
                      <a:pt x="1365" y="513"/>
                    </a:lnTo>
                    <a:lnTo>
                      <a:pt x="1365" y="428"/>
                    </a:lnTo>
                    <a:lnTo>
                      <a:pt x="1365" y="343"/>
                    </a:lnTo>
                    <a:lnTo>
                      <a:pt x="1365" y="257"/>
                    </a:lnTo>
                    <a:lnTo>
                      <a:pt x="1365" y="171"/>
                    </a:lnTo>
                    <a:lnTo>
                      <a:pt x="1365" y="86"/>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1" y="1367"/>
                    </a:lnTo>
                    <a:lnTo>
                      <a:pt x="427" y="1367"/>
                    </a:lnTo>
                    <a:lnTo>
                      <a:pt x="512" y="1367"/>
                    </a:lnTo>
                    <a:lnTo>
                      <a:pt x="597" y="1367"/>
                    </a:lnTo>
                    <a:lnTo>
                      <a:pt x="682" y="1367"/>
                    </a:lnTo>
                    <a:lnTo>
                      <a:pt x="768" y="1367"/>
                    </a:lnTo>
                    <a:lnTo>
                      <a:pt x="853" y="1367"/>
                    </a:lnTo>
                    <a:lnTo>
                      <a:pt x="938" y="1367"/>
                    </a:lnTo>
                    <a:lnTo>
                      <a:pt x="1024" y="1367"/>
                    </a:lnTo>
                    <a:lnTo>
                      <a:pt x="1110" y="1367"/>
                    </a:lnTo>
                    <a:lnTo>
                      <a:pt x="1195" y="1367"/>
                    </a:lnTo>
                    <a:lnTo>
                      <a:pt x="1280" y="1367"/>
                    </a:lnTo>
                    <a:lnTo>
                      <a:pt x="1365" y="1367"/>
                    </a:lnTo>
                    <a:close/>
                  </a:path>
                </a:pathLst>
              </a:custGeom>
              <a:solidFill>
                <a:srgbClr val="9286B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7" name="Freeform 20"/>
              <p:cNvSpPr>
                <a:spLocks/>
              </p:cNvSpPr>
              <p:nvPr/>
            </p:nvSpPr>
            <p:spPr bwMode="auto">
              <a:xfrm>
                <a:off x="5313105"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1" y="0"/>
                  </a:cxn>
                  <a:cxn ang="0">
                    <a:pos x="1110" y="0"/>
                  </a:cxn>
                  <a:cxn ang="0">
                    <a:pos x="939" y="0"/>
                  </a:cxn>
                  <a:cxn ang="0">
                    <a:pos x="768" y="0"/>
                  </a:cxn>
                  <a:cxn ang="0">
                    <a:pos x="598" y="0"/>
                  </a:cxn>
                  <a:cxn ang="0">
                    <a:pos x="428" y="0"/>
                  </a:cxn>
                  <a:cxn ang="0">
                    <a:pos x="256" y="0"/>
                  </a:cxn>
                  <a:cxn ang="0">
                    <a:pos x="86" y="0"/>
                  </a:cxn>
                  <a:cxn ang="0">
                    <a:pos x="0" y="86"/>
                  </a:cxn>
                  <a:cxn ang="0">
                    <a:pos x="0" y="257"/>
                  </a:cxn>
                  <a:cxn ang="0">
                    <a:pos x="0" y="428"/>
                  </a:cxn>
                  <a:cxn ang="0">
                    <a:pos x="0" y="598"/>
                  </a:cxn>
                  <a:cxn ang="0">
                    <a:pos x="0" y="769"/>
                  </a:cxn>
                  <a:cxn ang="0">
                    <a:pos x="0" y="940"/>
                  </a:cxn>
                  <a:cxn ang="0">
                    <a:pos x="0" y="1111"/>
                  </a:cxn>
                  <a:cxn ang="0">
                    <a:pos x="0" y="1281"/>
                  </a:cxn>
                  <a:cxn ang="0">
                    <a:pos x="86" y="1367"/>
                  </a:cxn>
                  <a:cxn ang="0">
                    <a:pos x="256" y="1367"/>
                  </a:cxn>
                  <a:cxn ang="0">
                    <a:pos x="428" y="1367"/>
                  </a:cxn>
                  <a:cxn ang="0">
                    <a:pos x="598" y="1367"/>
                  </a:cxn>
                  <a:cxn ang="0">
                    <a:pos x="768" y="1367"/>
                  </a:cxn>
                  <a:cxn ang="0">
                    <a:pos x="939" y="1367"/>
                  </a:cxn>
                  <a:cxn ang="0">
                    <a:pos x="1110" y="1367"/>
                  </a:cxn>
                  <a:cxn ang="0">
                    <a:pos x="1281"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6" y="1367"/>
                    </a:lnTo>
                    <a:lnTo>
                      <a:pt x="171" y="1367"/>
                    </a:lnTo>
                    <a:lnTo>
                      <a:pt x="256" y="1367"/>
                    </a:lnTo>
                    <a:lnTo>
                      <a:pt x="342" y="1367"/>
                    </a:lnTo>
                    <a:lnTo>
                      <a:pt x="428" y="1367"/>
                    </a:lnTo>
                    <a:lnTo>
                      <a:pt x="513" y="1367"/>
                    </a:lnTo>
                    <a:lnTo>
                      <a:pt x="598" y="1367"/>
                    </a:lnTo>
                    <a:lnTo>
                      <a:pt x="683" y="1367"/>
                    </a:lnTo>
                    <a:lnTo>
                      <a:pt x="768" y="1367"/>
                    </a:lnTo>
                    <a:lnTo>
                      <a:pt x="854" y="1367"/>
                    </a:lnTo>
                    <a:lnTo>
                      <a:pt x="939" y="1367"/>
                    </a:lnTo>
                    <a:lnTo>
                      <a:pt x="1025" y="1367"/>
                    </a:lnTo>
                    <a:lnTo>
                      <a:pt x="1110" y="1367"/>
                    </a:lnTo>
                    <a:lnTo>
                      <a:pt x="1196" y="1367"/>
                    </a:lnTo>
                    <a:lnTo>
                      <a:pt x="1281" y="1367"/>
                    </a:lnTo>
                    <a:lnTo>
                      <a:pt x="1366" y="1367"/>
                    </a:lnTo>
                    <a:close/>
                  </a:path>
                </a:pathLst>
              </a:custGeom>
              <a:solidFill>
                <a:srgbClr val="A59BC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8" name="Rectangle 21"/>
              <p:cNvSpPr>
                <a:spLocks noChangeArrowheads="1"/>
              </p:cNvSpPr>
              <p:nvPr/>
            </p:nvSpPr>
            <p:spPr bwMode="auto">
              <a:xfrm>
                <a:off x="5535953" y="-414999"/>
                <a:ext cx="222848" cy="288000"/>
              </a:xfrm>
              <a:prstGeom prst="rect">
                <a:avLst/>
              </a:prstGeom>
              <a:solidFill>
                <a:srgbClr val="B8B0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4" name="Grupo 103"/>
            <p:cNvGrpSpPr/>
            <p:nvPr/>
          </p:nvGrpSpPr>
          <p:grpSpPr>
            <a:xfrm>
              <a:off x="10239455" y="2862417"/>
              <a:ext cx="1337088" cy="288001"/>
              <a:chOff x="7195213" y="-415000"/>
              <a:chExt cx="1337088" cy="288001"/>
            </a:xfrm>
          </p:grpSpPr>
          <p:sp>
            <p:nvSpPr>
              <p:cNvPr id="157" name="Rectangle 8"/>
              <p:cNvSpPr>
                <a:spLocks noChangeArrowheads="1"/>
              </p:cNvSpPr>
              <p:nvPr/>
            </p:nvSpPr>
            <p:spPr bwMode="auto">
              <a:xfrm>
                <a:off x="7195213" y="-415000"/>
                <a:ext cx="222848" cy="288000"/>
              </a:xfrm>
              <a:prstGeom prst="rect">
                <a:avLst/>
              </a:prstGeom>
              <a:solidFill>
                <a:srgbClr val="A3445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8" name="Freeform 27"/>
              <p:cNvSpPr>
                <a:spLocks/>
              </p:cNvSpPr>
              <p:nvPr/>
            </p:nvSpPr>
            <p:spPr bwMode="auto">
              <a:xfrm>
                <a:off x="7418061"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AD596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9" name="Freeform 28"/>
              <p:cNvSpPr>
                <a:spLocks/>
              </p:cNvSpPr>
              <p:nvPr/>
            </p:nvSpPr>
            <p:spPr bwMode="auto">
              <a:xfrm>
                <a:off x="7640909" y="-414999"/>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B86F8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0" name="Freeform 29"/>
              <p:cNvSpPr>
                <a:spLocks/>
              </p:cNvSpPr>
              <p:nvPr/>
            </p:nvSpPr>
            <p:spPr bwMode="auto">
              <a:xfrm>
                <a:off x="7863757" y="-415000"/>
                <a:ext cx="222848" cy="288000"/>
              </a:xfrm>
              <a:custGeom>
                <a:avLst/>
                <a:gdLst/>
                <a:ahLst/>
                <a:cxnLst>
                  <a:cxn ang="0">
                    <a:pos x="1365" y="1280"/>
                  </a:cxn>
                  <a:cxn ang="0">
                    <a:pos x="1365" y="1110"/>
                  </a:cxn>
                  <a:cxn ang="0">
                    <a:pos x="1365" y="940"/>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40"/>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C2849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1" name="Freeform 30"/>
              <p:cNvSpPr>
                <a:spLocks/>
              </p:cNvSpPr>
              <p:nvPr/>
            </p:nvSpPr>
            <p:spPr bwMode="auto">
              <a:xfrm>
                <a:off x="8086605"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40"/>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CD9AA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2" name="Rectangle 31"/>
              <p:cNvSpPr>
                <a:spLocks noChangeArrowheads="1"/>
              </p:cNvSpPr>
              <p:nvPr/>
            </p:nvSpPr>
            <p:spPr bwMode="auto">
              <a:xfrm>
                <a:off x="8309453" y="-415000"/>
                <a:ext cx="222848" cy="288000"/>
              </a:xfrm>
              <a:prstGeom prst="rect">
                <a:avLst/>
              </a:prstGeom>
              <a:solidFill>
                <a:srgbClr val="D7AFBA"/>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5" name="Grupo 104"/>
            <p:cNvGrpSpPr/>
            <p:nvPr/>
          </p:nvGrpSpPr>
          <p:grpSpPr>
            <a:xfrm>
              <a:off x="10239455" y="3210167"/>
              <a:ext cx="1337088" cy="288001"/>
              <a:chOff x="8579200" y="-415000"/>
              <a:chExt cx="1337088" cy="288001"/>
            </a:xfrm>
          </p:grpSpPr>
          <p:sp>
            <p:nvSpPr>
              <p:cNvPr id="151" name="Rectangle 9"/>
              <p:cNvSpPr>
                <a:spLocks noChangeArrowheads="1"/>
              </p:cNvSpPr>
              <p:nvPr/>
            </p:nvSpPr>
            <p:spPr bwMode="auto">
              <a:xfrm>
                <a:off x="8579200" y="-415000"/>
                <a:ext cx="222848" cy="288000"/>
              </a:xfrm>
              <a:prstGeom prst="rect">
                <a:avLst/>
              </a:prstGeom>
              <a:solidFill>
                <a:srgbClr val="6B92D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2" name="Freeform 32"/>
              <p:cNvSpPr>
                <a:spLocks/>
              </p:cNvSpPr>
              <p:nvPr/>
            </p:nvSpPr>
            <p:spPr bwMode="auto">
              <a:xfrm>
                <a:off x="8802048"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6" y="1353"/>
                  </a:cxn>
                  <a:cxn ang="0">
                    <a:pos x="427" y="1353"/>
                  </a:cxn>
                  <a:cxn ang="0">
                    <a:pos x="598"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6" y="1353"/>
                    </a:lnTo>
                    <a:lnTo>
                      <a:pt x="342" y="1353"/>
                    </a:lnTo>
                    <a:lnTo>
                      <a:pt x="427" y="1353"/>
                    </a:lnTo>
                    <a:lnTo>
                      <a:pt x="512" y="1353"/>
                    </a:lnTo>
                    <a:lnTo>
                      <a:pt x="598"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7C9EE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3" name="Freeform 33"/>
              <p:cNvSpPr>
                <a:spLocks/>
              </p:cNvSpPr>
              <p:nvPr/>
            </p:nvSpPr>
            <p:spPr bwMode="auto">
              <a:xfrm>
                <a:off x="9024896" y="-414999"/>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2" y="1353"/>
                    </a:lnTo>
                    <a:lnTo>
                      <a:pt x="427" y="1353"/>
                    </a:lnTo>
                    <a:lnTo>
                      <a:pt x="512" y="1353"/>
                    </a:lnTo>
                    <a:lnTo>
                      <a:pt x="597"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8DABE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4" name="Freeform 34"/>
              <p:cNvSpPr>
                <a:spLocks/>
              </p:cNvSpPr>
              <p:nvPr/>
            </p:nvSpPr>
            <p:spPr bwMode="auto">
              <a:xfrm>
                <a:off x="9247744" y="-415000"/>
                <a:ext cx="222848" cy="288000"/>
              </a:xfrm>
              <a:custGeom>
                <a:avLst/>
                <a:gdLst/>
                <a:ahLst/>
                <a:cxnLst>
                  <a:cxn ang="0">
                    <a:pos x="1365" y="1269"/>
                  </a:cxn>
                  <a:cxn ang="0">
                    <a:pos x="1365" y="1099"/>
                  </a:cxn>
                  <a:cxn ang="0">
                    <a:pos x="1365" y="930"/>
                  </a:cxn>
                  <a:cxn ang="0">
                    <a:pos x="1365" y="762"/>
                  </a:cxn>
                  <a:cxn ang="0">
                    <a:pos x="1365" y="592"/>
                  </a:cxn>
                  <a:cxn ang="0">
                    <a:pos x="1365" y="423"/>
                  </a:cxn>
                  <a:cxn ang="0">
                    <a:pos x="1365" y="253"/>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5" h="1353">
                    <a:moveTo>
                      <a:pt x="1365" y="1353"/>
                    </a:moveTo>
                    <a:lnTo>
                      <a:pt x="1365" y="1269"/>
                    </a:lnTo>
                    <a:lnTo>
                      <a:pt x="1365" y="1183"/>
                    </a:lnTo>
                    <a:lnTo>
                      <a:pt x="1365" y="1099"/>
                    </a:lnTo>
                    <a:lnTo>
                      <a:pt x="1365" y="1015"/>
                    </a:lnTo>
                    <a:lnTo>
                      <a:pt x="1365" y="930"/>
                    </a:lnTo>
                    <a:lnTo>
                      <a:pt x="1365" y="846"/>
                    </a:lnTo>
                    <a:lnTo>
                      <a:pt x="1365" y="762"/>
                    </a:lnTo>
                    <a:lnTo>
                      <a:pt x="1365" y="676"/>
                    </a:lnTo>
                    <a:lnTo>
                      <a:pt x="1365" y="592"/>
                    </a:lnTo>
                    <a:lnTo>
                      <a:pt x="1365" y="507"/>
                    </a:lnTo>
                    <a:lnTo>
                      <a:pt x="1365" y="423"/>
                    </a:lnTo>
                    <a:lnTo>
                      <a:pt x="1365" y="339"/>
                    </a:lnTo>
                    <a:lnTo>
                      <a:pt x="1365" y="253"/>
                    </a:lnTo>
                    <a:lnTo>
                      <a:pt x="1365" y="169"/>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1" y="1353"/>
                    </a:lnTo>
                    <a:lnTo>
                      <a:pt x="427" y="1353"/>
                    </a:lnTo>
                    <a:lnTo>
                      <a:pt x="512" y="1353"/>
                    </a:lnTo>
                    <a:lnTo>
                      <a:pt x="597" y="1353"/>
                    </a:lnTo>
                    <a:lnTo>
                      <a:pt x="682" y="1353"/>
                    </a:lnTo>
                    <a:lnTo>
                      <a:pt x="768" y="1353"/>
                    </a:lnTo>
                    <a:lnTo>
                      <a:pt x="853" y="1353"/>
                    </a:lnTo>
                    <a:lnTo>
                      <a:pt x="938" y="1353"/>
                    </a:lnTo>
                    <a:lnTo>
                      <a:pt x="1024" y="1353"/>
                    </a:lnTo>
                    <a:lnTo>
                      <a:pt x="1110" y="1353"/>
                    </a:lnTo>
                    <a:lnTo>
                      <a:pt x="1195" y="1353"/>
                    </a:lnTo>
                    <a:lnTo>
                      <a:pt x="1280" y="1353"/>
                    </a:lnTo>
                    <a:lnTo>
                      <a:pt x="1365" y="1353"/>
                    </a:lnTo>
                    <a:close/>
                  </a:path>
                </a:pathLst>
              </a:custGeom>
              <a:solidFill>
                <a:srgbClr val="9EB7E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5" name="Freeform 35"/>
              <p:cNvSpPr>
                <a:spLocks/>
              </p:cNvSpPr>
              <p:nvPr/>
            </p:nvSpPr>
            <p:spPr bwMode="auto">
              <a:xfrm>
                <a:off x="9470592"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3"/>
                  </a:cxn>
                  <a:cxn ang="0">
                    <a:pos x="0" y="423"/>
                  </a:cxn>
                  <a:cxn ang="0">
                    <a:pos x="0" y="592"/>
                  </a:cxn>
                  <a:cxn ang="0">
                    <a:pos x="0" y="762"/>
                  </a:cxn>
                  <a:cxn ang="0">
                    <a:pos x="0" y="930"/>
                  </a:cxn>
                  <a:cxn ang="0">
                    <a:pos x="0" y="1099"/>
                  </a:cxn>
                  <a:cxn ang="0">
                    <a:pos x="0" y="1269"/>
                  </a:cxn>
                  <a:cxn ang="0">
                    <a:pos x="86" y="1353"/>
                  </a:cxn>
                  <a:cxn ang="0">
                    <a:pos x="256" y="1353"/>
                  </a:cxn>
                  <a:cxn ang="0">
                    <a:pos x="428" y="1353"/>
                  </a:cxn>
                  <a:cxn ang="0">
                    <a:pos x="598" y="1353"/>
                  </a:cxn>
                  <a:cxn ang="0">
                    <a:pos x="768" y="1353"/>
                  </a:cxn>
                  <a:cxn ang="0">
                    <a:pos x="939" y="1353"/>
                  </a:cxn>
                  <a:cxn ang="0">
                    <a:pos x="1110" y="1353"/>
                  </a:cxn>
                  <a:cxn ang="0">
                    <a:pos x="1281"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6" y="1353"/>
                    </a:lnTo>
                    <a:lnTo>
                      <a:pt x="171" y="1353"/>
                    </a:lnTo>
                    <a:lnTo>
                      <a:pt x="256" y="1353"/>
                    </a:lnTo>
                    <a:lnTo>
                      <a:pt x="342" y="1353"/>
                    </a:lnTo>
                    <a:lnTo>
                      <a:pt x="428" y="1353"/>
                    </a:lnTo>
                    <a:lnTo>
                      <a:pt x="513" y="1353"/>
                    </a:lnTo>
                    <a:lnTo>
                      <a:pt x="598" y="1353"/>
                    </a:lnTo>
                    <a:lnTo>
                      <a:pt x="683" y="1353"/>
                    </a:lnTo>
                    <a:lnTo>
                      <a:pt x="768" y="1353"/>
                    </a:lnTo>
                    <a:lnTo>
                      <a:pt x="854" y="1353"/>
                    </a:lnTo>
                    <a:lnTo>
                      <a:pt x="939" y="1353"/>
                    </a:lnTo>
                    <a:lnTo>
                      <a:pt x="1025" y="1353"/>
                    </a:lnTo>
                    <a:lnTo>
                      <a:pt x="1110" y="1353"/>
                    </a:lnTo>
                    <a:lnTo>
                      <a:pt x="1196" y="1353"/>
                    </a:lnTo>
                    <a:lnTo>
                      <a:pt x="1281" y="1353"/>
                    </a:lnTo>
                    <a:lnTo>
                      <a:pt x="1366" y="1353"/>
                    </a:lnTo>
                    <a:close/>
                  </a:path>
                </a:pathLst>
              </a:custGeom>
              <a:solidFill>
                <a:srgbClr val="AFC4E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6" name="Rectangle 36"/>
              <p:cNvSpPr>
                <a:spLocks noChangeArrowheads="1"/>
              </p:cNvSpPr>
              <p:nvPr/>
            </p:nvSpPr>
            <p:spPr bwMode="auto">
              <a:xfrm>
                <a:off x="9693440" y="-415000"/>
                <a:ext cx="222848" cy="288000"/>
              </a:xfrm>
              <a:prstGeom prst="rect">
                <a:avLst/>
              </a:prstGeom>
              <a:solidFill>
                <a:srgbClr val="C0D0F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6" name="Grupo 105"/>
            <p:cNvGrpSpPr/>
            <p:nvPr/>
          </p:nvGrpSpPr>
          <p:grpSpPr>
            <a:xfrm>
              <a:off x="10240199" y="4809723"/>
              <a:ext cx="1335600" cy="288000"/>
              <a:chOff x="5398527" y="6984214"/>
              <a:chExt cx="1335600" cy="288000"/>
            </a:xfrm>
          </p:grpSpPr>
          <p:sp>
            <p:nvSpPr>
              <p:cNvPr id="145" name="Rectangle 47"/>
              <p:cNvSpPr>
                <a:spLocks noChangeArrowheads="1"/>
              </p:cNvSpPr>
              <p:nvPr/>
            </p:nvSpPr>
            <p:spPr bwMode="auto">
              <a:xfrm>
                <a:off x="5398527" y="6984214"/>
                <a:ext cx="223315" cy="288000"/>
              </a:xfrm>
              <a:prstGeom prst="rect">
                <a:avLst/>
              </a:prstGeom>
              <a:solidFill>
                <a:srgbClr val="1DC24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46" name="Freeform 49"/>
              <p:cNvSpPr>
                <a:spLocks/>
              </p:cNvSpPr>
              <p:nvPr/>
            </p:nvSpPr>
            <p:spPr bwMode="auto">
              <a:xfrm>
                <a:off x="5620820"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32C85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7" name="Freeform 50"/>
              <p:cNvSpPr>
                <a:spLocks/>
              </p:cNvSpPr>
              <p:nvPr/>
            </p:nvSpPr>
            <p:spPr bwMode="auto">
              <a:xfrm>
                <a:off x="5843114" y="6984214"/>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47CE6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8" name="Freeform 51"/>
              <p:cNvSpPr>
                <a:spLocks/>
              </p:cNvSpPr>
              <p:nvPr/>
            </p:nvSpPr>
            <p:spPr bwMode="auto">
              <a:xfrm>
                <a:off x="6066225"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5DD37E"/>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9" name="Freeform 52"/>
              <p:cNvSpPr>
                <a:spLocks/>
              </p:cNvSpPr>
              <p:nvPr/>
            </p:nvSpPr>
            <p:spPr bwMode="auto">
              <a:xfrm>
                <a:off x="6288518"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72D9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50" name="Rectangle 53"/>
              <p:cNvSpPr>
                <a:spLocks noChangeArrowheads="1"/>
              </p:cNvSpPr>
              <p:nvPr/>
            </p:nvSpPr>
            <p:spPr bwMode="auto">
              <a:xfrm>
                <a:off x="6510812" y="6984214"/>
                <a:ext cx="223315" cy="288000"/>
              </a:xfrm>
              <a:prstGeom prst="rect">
                <a:avLst/>
              </a:prstGeom>
              <a:solidFill>
                <a:srgbClr val="87DFA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7" name="Grupo 106"/>
            <p:cNvGrpSpPr/>
            <p:nvPr/>
          </p:nvGrpSpPr>
          <p:grpSpPr>
            <a:xfrm>
              <a:off x="10240199" y="5435626"/>
              <a:ext cx="1335600" cy="288000"/>
              <a:chOff x="6782514" y="6984214"/>
              <a:chExt cx="1335600" cy="288000"/>
            </a:xfrm>
          </p:grpSpPr>
          <p:sp>
            <p:nvSpPr>
              <p:cNvPr id="139" name="Rectangle 48"/>
              <p:cNvSpPr>
                <a:spLocks noChangeArrowheads="1"/>
              </p:cNvSpPr>
              <p:nvPr/>
            </p:nvSpPr>
            <p:spPr bwMode="auto">
              <a:xfrm>
                <a:off x="6782514" y="6984214"/>
                <a:ext cx="223315" cy="288000"/>
              </a:xfrm>
              <a:prstGeom prst="rect">
                <a:avLst/>
              </a:prstGeom>
              <a:solidFill>
                <a:srgbClr val="BC3244"/>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40" name="Freeform 54"/>
              <p:cNvSpPr>
                <a:spLocks/>
              </p:cNvSpPr>
              <p:nvPr/>
            </p:nvSpPr>
            <p:spPr bwMode="auto">
              <a:xfrm>
                <a:off x="7004807"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C2455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1" name="Freeform 55"/>
              <p:cNvSpPr>
                <a:spLocks/>
              </p:cNvSpPr>
              <p:nvPr/>
            </p:nvSpPr>
            <p:spPr bwMode="auto">
              <a:xfrm>
                <a:off x="7227101" y="6984214"/>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C8586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2" name="Freeform 56"/>
              <p:cNvSpPr>
                <a:spLocks/>
              </p:cNvSpPr>
              <p:nvPr/>
            </p:nvSpPr>
            <p:spPr bwMode="auto">
              <a:xfrm>
                <a:off x="7450212"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CF6C7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3" name="Freeform 57"/>
              <p:cNvSpPr>
                <a:spLocks/>
              </p:cNvSpPr>
              <p:nvPr/>
            </p:nvSpPr>
            <p:spPr bwMode="auto">
              <a:xfrm>
                <a:off x="7672505"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D57F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4" name="Rectangle 58"/>
              <p:cNvSpPr>
                <a:spLocks noChangeArrowheads="1"/>
              </p:cNvSpPr>
              <p:nvPr/>
            </p:nvSpPr>
            <p:spPr bwMode="auto">
              <a:xfrm>
                <a:off x="7894799" y="6984214"/>
                <a:ext cx="223315" cy="288000"/>
              </a:xfrm>
              <a:prstGeom prst="rect">
                <a:avLst/>
              </a:prstGeom>
              <a:solidFill>
                <a:srgbClr val="DB929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8" name="Grupo 107"/>
            <p:cNvGrpSpPr/>
            <p:nvPr/>
          </p:nvGrpSpPr>
          <p:grpSpPr>
            <a:xfrm>
              <a:off x="10240199" y="3836071"/>
              <a:ext cx="1335600" cy="288000"/>
              <a:chOff x="2618917" y="6987532"/>
              <a:chExt cx="1335600" cy="288000"/>
            </a:xfrm>
          </p:grpSpPr>
          <p:sp>
            <p:nvSpPr>
              <p:cNvPr id="133" name="Rectangle 47"/>
              <p:cNvSpPr>
                <a:spLocks noChangeArrowheads="1"/>
              </p:cNvSpPr>
              <p:nvPr/>
            </p:nvSpPr>
            <p:spPr bwMode="auto">
              <a:xfrm>
                <a:off x="2618917" y="6987532"/>
                <a:ext cx="223315" cy="288000"/>
              </a:xfrm>
              <a:prstGeom prst="rect">
                <a:avLst/>
              </a:prstGeom>
              <a:solidFill>
                <a:srgbClr val="FF890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4" name="Freeform 49"/>
              <p:cNvSpPr>
                <a:spLocks/>
              </p:cNvSpPr>
              <p:nvPr/>
            </p:nvSpPr>
            <p:spPr bwMode="auto">
              <a:xfrm>
                <a:off x="2841210"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FF970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5" name="Freeform 50"/>
              <p:cNvSpPr>
                <a:spLocks/>
              </p:cNvSpPr>
              <p:nvPr/>
            </p:nvSpPr>
            <p:spPr bwMode="auto">
              <a:xfrm>
                <a:off x="3063504" y="6987532"/>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FFA51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6" name="Freeform 51"/>
              <p:cNvSpPr>
                <a:spLocks/>
              </p:cNvSpPr>
              <p:nvPr/>
            </p:nvSpPr>
            <p:spPr bwMode="auto">
              <a:xfrm>
                <a:off x="3286615"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FFB21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7" name="Freeform 52"/>
              <p:cNvSpPr>
                <a:spLocks/>
              </p:cNvSpPr>
              <p:nvPr/>
            </p:nvSpPr>
            <p:spPr bwMode="auto">
              <a:xfrm>
                <a:off x="3508908"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FFC02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8" name="Rectangle 53"/>
              <p:cNvSpPr>
                <a:spLocks noChangeArrowheads="1"/>
              </p:cNvSpPr>
              <p:nvPr/>
            </p:nvSpPr>
            <p:spPr bwMode="auto">
              <a:xfrm>
                <a:off x="3731202" y="6987532"/>
                <a:ext cx="223315" cy="288000"/>
              </a:xfrm>
              <a:prstGeom prst="rect">
                <a:avLst/>
              </a:prstGeom>
              <a:solidFill>
                <a:srgbClr val="FFCE3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9" name="Grupo 108"/>
            <p:cNvGrpSpPr/>
            <p:nvPr/>
          </p:nvGrpSpPr>
          <p:grpSpPr>
            <a:xfrm>
              <a:off x="10240199" y="4183820"/>
              <a:ext cx="1335600" cy="288000"/>
              <a:chOff x="4011226" y="6987532"/>
              <a:chExt cx="1335600" cy="288000"/>
            </a:xfrm>
          </p:grpSpPr>
          <p:sp>
            <p:nvSpPr>
              <p:cNvPr id="127" name="Rectangle 48"/>
              <p:cNvSpPr>
                <a:spLocks noChangeArrowheads="1"/>
              </p:cNvSpPr>
              <p:nvPr/>
            </p:nvSpPr>
            <p:spPr bwMode="auto">
              <a:xfrm>
                <a:off x="4011226" y="6987532"/>
                <a:ext cx="223315" cy="288000"/>
              </a:xfrm>
              <a:prstGeom prst="rect">
                <a:avLst/>
              </a:prstGeom>
              <a:solidFill>
                <a:srgbClr val="A73C8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28" name="Freeform 54"/>
              <p:cNvSpPr>
                <a:spLocks/>
              </p:cNvSpPr>
              <p:nvPr/>
            </p:nvSpPr>
            <p:spPr bwMode="auto">
              <a:xfrm>
                <a:off x="4233519"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AE4A9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9" name="Freeform 55"/>
              <p:cNvSpPr>
                <a:spLocks/>
              </p:cNvSpPr>
              <p:nvPr/>
            </p:nvSpPr>
            <p:spPr bwMode="auto">
              <a:xfrm>
                <a:off x="4455813" y="6987532"/>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B558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0" name="Freeform 56"/>
              <p:cNvSpPr>
                <a:spLocks/>
              </p:cNvSpPr>
              <p:nvPr/>
            </p:nvSpPr>
            <p:spPr bwMode="auto">
              <a:xfrm>
                <a:off x="4678924"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BD67A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1" name="Freeform 57"/>
              <p:cNvSpPr>
                <a:spLocks/>
              </p:cNvSpPr>
              <p:nvPr/>
            </p:nvSpPr>
            <p:spPr bwMode="auto">
              <a:xfrm>
                <a:off x="4901217"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C475A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2" name="Rectangle 58"/>
              <p:cNvSpPr>
                <a:spLocks noChangeArrowheads="1"/>
              </p:cNvSpPr>
              <p:nvPr/>
            </p:nvSpPr>
            <p:spPr bwMode="auto">
              <a:xfrm>
                <a:off x="5123511" y="6987532"/>
                <a:ext cx="223315" cy="288000"/>
              </a:xfrm>
              <a:prstGeom prst="rect">
                <a:avLst/>
              </a:prstGeom>
              <a:solidFill>
                <a:srgbClr val="CB83B2"/>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sp>
          <p:nvSpPr>
            <p:cNvPr id="110" name="CaixaDeTexto 109"/>
            <p:cNvSpPr txBox="1"/>
            <p:nvPr/>
          </p:nvSpPr>
          <p:spPr>
            <a:xfrm>
              <a:off x="10241999" y="3557917"/>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Destaque</a:t>
              </a:r>
            </a:p>
          </p:txBody>
        </p:sp>
        <p:sp>
          <p:nvSpPr>
            <p:cNvPr id="111" name="CaixaDeTexto 110"/>
            <p:cNvSpPr txBox="1"/>
            <p:nvPr/>
          </p:nvSpPr>
          <p:spPr>
            <a:xfrm>
              <a:off x="10241999" y="4531569"/>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Positivo</a:t>
              </a:r>
            </a:p>
          </p:txBody>
        </p:sp>
        <p:sp>
          <p:nvSpPr>
            <p:cNvPr id="112" name="CaixaDeTexto 111"/>
            <p:cNvSpPr txBox="1"/>
            <p:nvPr/>
          </p:nvSpPr>
          <p:spPr>
            <a:xfrm>
              <a:off x="10241999" y="5157472"/>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Negativo</a:t>
              </a:r>
            </a:p>
          </p:txBody>
        </p:sp>
        <p:grpSp>
          <p:nvGrpSpPr>
            <p:cNvPr id="113" name="Grupo 112"/>
            <p:cNvGrpSpPr/>
            <p:nvPr/>
          </p:nvGrpSpPr>
          <p:grpSpPr>
            <a:xfrm>
              <a:off x="10311319" y="5783372"/>
              <a:ext cx="1193360" cy="507265"/>
              <a:chOff x="10032412" y="5589869"/>
              <a:chExt cx="1193360" cy="507265"/>
            </a:xfrm>
          </p:grpSpPr>
          <p:sp>
            <p:nvSpPr>
              <p:cNvPr id="121" name="CaixaDeTexto 120"/>
              <p:cNvSpPr txBox="1"/>
              <p:nvPr/>
            </p:nvSpPr>
            <p:spPr>
              <a:xfrm>
                <a:off x="10883874" y="5589869"/>
                <a:ext cx="341898"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err="1"/>
                  <a:t>Txt</a:t>
                </a:r>
                <a:endParaRPr lang="pt-BR" sz="1100" dirty="0"/>
              </a:p>
            </p:txBody>
          </p:sp>
          <p:sp>
            <p:nvSpPr>
              <p:cNvPr id="122" name="CaixaDeTexto 121"/>
              <p:cNvSpPr txBox="1"/>
              <p:nvPr/>
            </p:nvSpPr>
            <p:spPr>
              <a:xfrm>
                <a:off x="10032412" y="5589869"/>
                <a:ext cx="701691"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Cores TF</a:t>
                </a:r>
              </a:p>
            </p:txBody>
          </p:sp>
          <p:sp>
            <p:nvSpPr>
              <p:cNvPr id="123" name="Rectangle 22"/>
              <p:cNvSpPr>
                <a:spLocks noChangeArrowheads="1"/>
              </p:cNvSpPr>
              <p:nvPr/>
            </p:nvSpPr>
            <p:spPr bwMode="auto">
              <a:xfrm>
                <a:off x="10936088" y="5809134"/>
                <a:ext cx="222848" cy="288000"/>
              </a:xfrm>
              <a:prstGeom prst="rect">
                <a:avLst/>
              </a:prstGeom>
              <a:solidFill>
                <a:schemeClr val="tx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24" name="Retângulo 123"/>
              <p:cNvSpPr/>
              <p:nvPr/>
            </p:nvSpPr>
            <p:spPr>
              <a:xfrm>
                <a:off x="10481142" y="5809134"/>
                <a:ext cx="223200" cy="288000"/>
              </a:xfrm>
              <a:prstGeom prst="rect">
                <a:avLst/>
              </a:prstGeom>
              <a:solidFill>
                <a:srgbClr val="04567E"/>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5" name="Retângulo 124"/>
              <p:cNvSpPr/>
              <p:nvPr/>
            </p:nvSpPr>
            <p:spPr>
              <a:xfrm>
                <a:off x="10257942" y="5809134"/>
                <a:ext cx="223200" cy="288000"/>
              </a:xfrm>
              <a:prstGeom prst="rect">
                <a:avLst/>
              </a:prstGeom>
              <a:solidFill>
                <a:srgbClr val="03354D"/>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6" name="Retângulo 125"/>
              <p:cNvSpPr/>
              <p:nvPr/>
            </p:nvSpPr>
            <p:spPr>
              <a:xfrm>
                <a:off x="10034742" y="5809134"/>
                <a:ext cx="223200" cy="288000"/>
              </a:xfrm>
              <a:prstGeom prst="rect">
                <a:avLst/>
              </a:prstGeom>
              <a:solidFill>
                <a:srgbClr val="022333"/>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114" name="Grupo 113"/>
            <p:cNvGrpSpPr/>
            <p:nvPr/>
          </p:nvGrpSpPr>
          <p:grpSpPr>
            <a:xfrm>
              <a:off x="10236694" y="2514668"/>
              <a:ext cx="1342611" cy="288000"/>
              <a:chOff x="5805702" y="-414999"/>
              <a:chExt cx="1342611" cy="288000"/>
            </a:xfrm>
          </p:grpSpPr>
          <p:sp>
            <p:nvSpPr>
              <p:cNvPr id="115" name="Rectangle 7"/>
              <p:cNvSpPr>
                <a:spLocks noChangeArrowheads="1"/>
              </p:cNvSpPr>
              <p:nvPr/>
            </p:nvSpPr>
            <p:spPr bwMode="auto">
              <a:xfrm>
                <a:off x="5805702" y="-414999"/>
                <a:ext cx="222848" cy="288000"/>
              </a:xfrm>
              <a:prstGeom prst="rect">
                <a:avLst/>
              </a:prstGeom>
              <a:solidFill>
                <a:srgbClr val="008C8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6" name="Freeform 22"/>
              <p:cNvSpPr>
                <a:spLocks/>
              </p:cNvSpPr>
              <p:nvPr/>
            </p:nvSpPr>
            <p:spPr bwMode="auto">
              <a:xfrm>
                <a:off x="6029655"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1D999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7" name="Freeform 23"/>
              <p:cNvSpPr>
                <a:spLocks/>
              </p:cNvSpPr>
              <p:nvPr/>
            </p:nvSpPr>
            <p:spPr bwMode="auto">
              <a:xfrm>
                <a:off x="6253608"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3AA6A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8" name="Freeform 24"/>
              <p:cNvSpPr>
                <a:spLocks/>
              </p:cNvSpPr>
              <p:nvPr/>
            </p:nvSpPr>
            <p:spPr bwMode="auto">
              <a:xfrm>
                <a:off x="6477561" y="-414999"/>
                <a:ext cx="222848" cy="288000"/>
              </a:xfrm>
              <a:custGeom>
                <a:avLst/>
                <a:gdLst/>
                <a:ahLst/>
                <a:cxnLst>
                  <a:cxn ang="0">
                    <a:pos x="1365" y="1280"/>
                  </a:cxn>
                  <a:cxn ang="0">
                    <a:pos x="1365" y="1110"/>
                  </a:cxn>
                  <a:cxn ang="0">
                    <a:pos x="1365" y="939"/>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39"/>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58B4B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9" name="Freeform 25"/>
              <p:cNvSpPr>
                <a:spLocks/>
              </p:cNvSpPr>
              <p:nvPr/>
            </p:nvSpPr>
            <p:spPr bwMode="auto">
              <a:xfrm>
                <a:off x="6701514"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39"/>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75C1C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20" name="Rectangle 26"/>
              <p:cNvSpPr>
                <a:spLocks noChangeArrowheads="1"/>
              </p:cNvSpPr>
              <p:nvPr/>
            </p:nvSpPr>
            <p:spPr bwMode="auto">
              <a:xfrm>
                <a:off x="6925465" y="-414999"/>
                <a:ext cx="222848" cy="288000"/>
              </a:xfrm>
              <a:prstGeom prst="rect">
                <a:avLst/>
              </a:prstGeom>
              <a:solidFill>
                <a:srgbClr val="92CE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spTree>
    <p:extLst>
      <p:ext uri="{BB962C8B-B14F-4D97-AF65-F5344CB8AC3E}">
        <p14:creationId xmlns:p14="http://schemas.microsoft.com/office/powerpoint/2010/main" val="3608581421"/>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9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Em branco">
    <p:spTree>
      <p:nvGrpSpPr>
        <p:cNvPr id="1" name=""/>
        <p:cNvGrpSpPr/>
        <p:nvPr/>
      </p:nvGrpSpPr>
      <p:grpSpPr>
        <a:xfrm>
          <a:off x="0" y="0"/>
          <a:ext cx="0" cy="0"/>
          <a:chOff x="0" y="0"/>
          <a:chExt cx="0" cy="0"/>
        </a:xfrm>
      </p:grpSpPr>
      <p:sp>
        <p:nvSpPr>
          <p:cNvPr id="2" name="Do not remove" hidden="1"/>
          <p:cNvSpPr/>
          <p:nvPr userDrawn="1">
            <p:custDataLst>
              <p:tags r:id="rId1"/>
            </p:custDataLst>
          </p:nvPr>
        </p:nvSpPr>
        <p:spPr>
          <a:xfrm>
            <a:off x="0" y="0"/>
            <a:ext cx="12700" cy="12700"/>
          </a:xfrm>
          <a:prstGeom prst="octagon">
            <a:avLst/>
          </a:prstGeom>
          <a:noFill/>
          <a:ln>
            <a:noFill/>
          </a:ln>
          <a:effectLst>
            <a:outerShdw dist="50800" dir="2700000" algn="tl" rotWithShape="0">
              <a:prstClr val="black">
                <a:alpha val="25000"/>
              </a:prstClr>
            </a:outerShdw>
          </a:effectLst>
          <a:extLst>
            <a:ext uri="{909E8E84-426E-40DD-AFC4-6F175D3DCCD1}">
              <a14:hiddenFill xmlns:a14="http://schemas.microsoft.com/office/drawing/2010/main">
                <a:gradFill>
                  <a:gsLst>
                    <a:gs pos="0">
                      <a:schemeClr val="accent1"/>
                    </a:gs>
                    <a:gs pos="50000">
                      <a:schemeClr val="accent2"/>
                    </a:gs>
                    <a:gs pos="100000">
                      <a:schemeClr val="accent1"/>
                    </a:gs>
                  </a:gsLst>
                  <a:lin ang="5400000" scaled="0"/>
                </a:gradFill>
              </a14:hiddenFill>
            </a:ext>
            <a:ext uri="{91240B29-F687-4F45-9708-019B960494DF}">
              <a14:hiddenLine xmlns:a14="http://schemas.microsoft.com/office/drawing/2010/main">
                <a:solidFill>
                  <a:schemeClr val="tx1">
                    <a:lumMod val="50000"/>
                    <a:lumOff val="50000"/>
                  </a:schemeClr>
                </a:solidFill>
              </a14:hiddenLine>
            </a:ext>
          </a:ex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9" name="Título 19"/>
          <p:cNvSpPr>
            <a:spLocks noGrp="1"/>
          </p:cNvSpPr>
          <p:nvPr>
            <p:ph type="title"/>
          </p:nvPr>
        </p:nvSpPr>
        <p:spPr>
          <a:xfrm>
            <a:off x="186030" y="79456"/>
            <a:ext cx="9563416" cy="829264"/>
          </a:xfrm>
          <a:prstGeom prst="rect">
            <a:avLst/>
          </a:prstGeom>
        </p:spPr>
        <p:txBody>
          <a:bodyPr/>
          <a:lstStyle>
            <a:lvl1pPr>
              <a:defRPr sz="2000" b="0">
                <a:solidFill>
                  <a:srgbClr val="04567E"/>
                </a:solidFill>
                <a:latin typeface="Tahoma" pitchFamily="34" charset="0"/>
                <a:ea typeface="Tahoma" pitchFamily="34" charset="0"/>
                <a:cs typeface="Tahoma" pitchFamily="34" charset="0"/>
              </a:defRPr>
            </a:lvl1pPr>
          </a:lstStyle>
          <a:p>
            <a:r>
              <a:rPr lang="pt-BR"/>
              <a:t>Clique para editar o título Mestre</a:t>
            </a:r>
            <a:endParaRPr lang="pt-BR" dirty="0"/>
          </a:p>
        </p:txBody>
      </p:sp>
      <p:sp>
        <p:nvSpPr>
          <p:cNvPr id="12" name="Espaço Reservado para Texto 11"/>
          <p:cNvSpPr>
            <a:spLocks noGrp="1"/>
          </p:cNvSpPr>
          <p:nvPr>
            <p:ph type="body" sz="quarter" idx="13" hasCustomPrompt="1"/>
          </p:nvPr>
        </p:nvSpPr>
        <p:spPr>
          <a:xfrm>
            <a:off x="199678" y="6237288"/>
            <a:ext cx="9144347" cy="548704"/>
          </a:xfrm>
          <a:prstGeom prst="rect">
            <a:avLst/>
          </a:prstGeom>
        </p:spPr>
        <p:txBody>
          <a:bodyPr anchor="b"/>
          <a:lstStyle>
            <a:lvl1pPr marL="0" indent="0">
              <a:spcBef>
                <a:spcPts val="0"/>
              </a:spcBef>
              <a:spcAft>
                <a:spcPts val="100"/>
              </a:spcAft>
              <a:buNone/>
              <a:defRPr sz="1000">
                <a:solidFill>
                  <a:schemeClr val="tx1"/>
                </a:solidFill>
                <a:latin typeface="Tahoma" pitchFamily="34" charset="0"/>
                <a:ea typeface="Tahoma" pitchFamily="34" charset="0"/>
                <a:cs typeface="Tahoma" pitchFamily="34" charset="0"/>
              </a:defRPr>
            </a:lvl1pPr>
            <a:lvl2pPr>
              <a:buNone/>
              <a:defRPr sz="800">
                <a:latin typeface="Tahoma" pitchFamily="34" charset="0"/>
                <a:ea typeface="Tahoma" pitchFamily="34" charset="0"/>
                <a:cs typeface="Tahoma" pitchFamily="34" charset="0"/>
              </a:defRPr>
            </a:lvl2pPr>
            <a:lvl3pPr>
              <a:buNone/>
              <a:defRPr sz="800">
                <a:latin typeface="Tahoma" pitchFamily="34" charset="0"/>
                <a:ea typeface="Tahoma" pitchFamily="34" charset="0"/>
                <a:cs typeface="Tahoma" pitchFamily="34" charset="0"/>
              </a:defRPr>
            </a:lvl3pPr>
            <a:lvl4pPr>
              <a:buNone/>
              <a:defRPr sz="800">
                <a:latin typeface="Tahoma" pitchFamily="34" charset="0"/>
                <a:ea typeface="Tahoma" pitchFamily="34" charset="0"/>
                <a:cs typeface="Tahoma" pitchFamily="34" charset="0"/>
              </a:defRPr>
            </a:lvl4pPr>
            <a:lvl5pPr>
              <a:buNone/>
              <a:defRPr sz="800">
                <a:latin typeface="Tahoma" pitchFamily="34" charset="0"/>
                <a:ea typeface="Tahoma" pitchFamily="34" charset="0"/>
                <a:cs typeface="Tahoma" pitchFamily="34" charset="0"/>
              </a:defRPr>
            </a:lvl5pPr>
          </a:lstStyle>
          <a:p>
            <a:pPr lvl="0"/>
            <a:r>
              <a:rPr lang="pt-BR" dirty="0"/>
              <a:t>Clique para editar o rodapé</a:t>
            </a:r>
          </a:p>
        </p:txBody>
      </p:sp>
      <p:grpSp>
        <p:nvGrpSpPr>
          <p:cNvPr id="5" name="Grupo 4"/>
          <p:cNvGrpSpPr/>
          <p:nvPr userDrawn="1"/>
        </p:nvGrpSpPr>
        <p:grpSpPr>
          <a:xfrm>
            <a:off x="9464675" y="6080125"/>
            <a:ext cx="450850" cy="793750"/>
            <a:chOff x="9464675" y="6080125"/>
            <a:chExt cx="450850" cy="793750"/>
          </a:xfrm>
        </p:grpSpPr>
        <p:sp>
          <p:nvSpPr>
            <p:cNvPr id="6" name="Freeform 5"/>
            <p:cNvSpPr>
              <a:spLocks/>
            </p:cNvSpPr>
            <p:nvPr userDrawn="1"/>
          </p:nvSpPr>
          <p:spPr bwMode="auto">
            <a:xfrm>
              <a:off x="9464675" y="6080125"/>
              <a:ext cx="450850" cy="793750"/>
            </a:xfrm>
            <a:custGeom>
              <a:avLst/>
              <a:gdLst/>
              <a:ahLst/>
              <a:cxnLst>
                <a:cxn ang="0">
                  <a:pos x="7605" y="3066"/>
                </a:cxn>
                <a:cxn ang="0">
                  <a:pos x="7527" y="3205"/>
                </a:cxn>
                <a:cxn ang="0">
                  <a:pos x="7459" y="3348"/>
                </a:cxn>
                <a:cxn ang="0">
                  <a:pos x="7402" y="3496"/>
                </a:cxn>
                <a:cxn ang="0">
                  <a:pos x="7353" y="3647"/>
                </a:cxn>
                <a:cxn ang="0">
                  <a:pos x="7315" y="3800"/>
                </a:cxn>
                <a:cxn ang="0">
                  <a:pos x="7286" y="3956"/>
                </a:cxn>
                <a:cxn ang="0">
                  <a:pos x="7268" y="4114"/>
                </a:cxn>
                <a:cxn ang="0">
                  <a:pos x="7259" y="4272"/>
                </a:cxn>
                <a:cxn ang="0">
                  <a:pos x="7262" y="4432"/>
                </a:cxn>
                <a:cxn ang="0">
                  <a:pos x="7274" y="4592"/>
                </a:cxn>
                <a:cxn ang="0">
                  <a:pos x="7298" y="4751"/>
                </a:cxn>
                <a:cxn ang="0">
                  <a:pos x="7332" y="4910"/>
                </a:cxn>
                <a:cxn ang="0">
                  <a:pos x="7376" y="5068"/>
                </a:cxn>
                <a:cxn ang="0">
                  <a:pos x="7433" y="5222"/>
                </a:cxn>
                <a:cxn ang="0">
                  <a:pos x="7499" y="5376"/>
                </a:cxn>
                <a:cxn ang="0">
                  <a:pos x="7579" y="5525"/>
                </a:cxn>
                <a:cxn ang="0">
                  <a:pos x="7246" y="6105"/>
                </a:cxn>
                <a:cxn ang="0">
                  <a:pos x="7079" y="6112"/>
                </a:cxn>
                <a:cxn ang="0">
                  <a:pos x="6915" y="6130"/>
                </a:cxn>
                <a:cxn ang="0">
                  <a:pos x="6756" y="6158"/>
                </a:cxn>
                <a:cxn ang="0">
                  <a:pos x="6599" y="6196"/>
                </a:cxn>
                <a:cxn ang="0">
                  <a:pos x="6447" y="6244"/>
                </a:cxn>
                <a:cxn ang="0">
                  <a:pos x="6298" y="6302"/>
                </a:cxn>
                <a:cxn ang="0">
                  <a:pos x="6155" y="6369"/>
                </a:cxn>
                <a:cxn ang="0">
                  <a:pos x="6018" y="6445"/>
                </a:cxn>
                <a:cxn ang="0">
                  <a:pos x="5885" y="6530"/>
                </a:cxn>
                <a:cxn ang="0">
                  <a:pos x="5760" y="6622"/>
                </a:cxn>
                <a:cxn ang="0">
                  <a:pos x="5639" y="6722"/>
                </a:cxn>
                <a:cxn ang="0">
                  <a:pos x="5526" y="6829"/>
                </a:cxn>
                <a:cxn ang="0">
                  <a:pos x="5420" y="6943"/>
                </a:cxn>
                <a:cxn ang="0">
                  <a:pos x="5322" y="7064"/>
                </a:cxn>
                <a:cxn ang="0">
                  <a:pos x="5230" y="7192"/>
                </a:cxn>
                <a:cxn ang="0">
                  <a:pos x="5148" y="7325"/>
                </a:cxn>
                <a:cxn ang="0">
                  <a:pos x="250" y="15822"/>
                </a:cxn>
                <a:cxn ang="0">
                  <a:pos x="206" y="15908"/>
                </a:cxn>
                <a:cxn ang="0">
                  <a:pos x="164" y="15996"/>
                </a:cxn>
                <a:cxn ang="0">
                  <a:pos x="127" y="16084"/>
                </a:cxn>
                <a:cxn ang="0">
                  <a:pos x="92" y="16175"/>
                </a:cxn>
                <a:cxn ang="0">
                  <a:pos x="61" y="16267"/>
                </a:cxn>
                <a:cxn ang="0">
                  <a:pos x="34" y="16360"/>
                </a:cxn>
                <a:cxn ang="0">
                  <a:pos x="10" y="16453"/>
                </a:cxn>
                <a:cxn ang="0">
                  <a:pos x="9372" y="16500"/>
                </a:cxn>
              </a:cxnLst>
              <a:rect l="0" t="0" r="r" b="b"/>
              <a:pathLst>
                <a:path w="9372" h="16500">
                  <a:moveTo>
                    <a:pt x="9372" y="0"/>
                  </a:moveTo>
                  <a:lnTo>
                    <a:pt x="7605" y="3066"/>
                  </a:lnTo>
                  <a:lnTo>
                    <a:pt x="7564" y="3135"/>
                  </a:lnTo>
                  <a:lnTo>
                    <a:pt x="7527" y="3205"/>
                  </a:lnTo>
                  <a:lnTo>
                    <a:pt x="7492" y="3276"/>
                  </a:lnTo>
                  <a:lnTo>
                    <a:pt x="7459" y="3348"/>
                  </a:lnTo>
                  <a:lnTo>
                    <a:pt x="7429" y="3422"/>
                  </a:lnTo>
                  <a:lnTo>
                    <a:pt x="7402" y="3496"/>
                  </a:lnTo>
                  <a:lnTo>
                    <a:pt x="7376" y="3571"/>
                  </a:lnTo>
                  <a:lnTo>
                    <a:pt x="7353" y="3647"/>
                  </a:lnTo>
                  <a:lnTo>
                    <a:pt x="7333" y="3723"/>
                  </a:lnTo>
                  <a:lnTo>
                    <a:pt x="7315" y="3800"/>
                  </a:lnTo>
                  <a:lnTo>
                    <a:pt x="7299" y="3879"/>
                  </a:lnTo>
                  <a:lnTo>
                    <a:pt x="7286" y="3956"/>
                  </a:lnTo>
                  <a:lnTo>
                    <a:pt x="7276" y="4035"/>
                  </a:lnTo>
                  <a:lnTo>
                    <a:pt x="7268" y="4114"/>
                  </a:lnTo>
                  <a:lnTo>
                    <a:pt x="7263" y="4193"/>
                  </a:lnTo>
                  <a:lnTo>
                    <a:pt x="7259" y="4272"/>
                  </a:lnTo>
                  <a:lnTo>
                    <a:pt x="7259" y="4352"/>
                  </a:lnTo>
                  <a:lnTo>
                    <a:pt x="7262" y="4432"/>
                  </a:lnTo>
                  <a:lnTo>
                    <a:pt x="7267" y="4512"/>
                  </a:lnTo>
                  <a:lnTo>
                    <a:pt x="7274" y="4592"/>
                  </a:lnTo>
                  <a:lnTo>
                    <a:pt x="7284" y="4672"/>
                  </a:lnTo>
                  <a:lnTo>
                    <a:pt x="7298" y="4751"/>
                  </a:lnTo>
                  <a:lnTo>
                    <a:pt x="7313" y="4830"/>
                  </a:lnTo>
                  <a:lnTo>
                    <a:pt x="7332" y="4910"/>
                  </a:lnTo>
                  <a:lnTo>
                    <a:pt x="7352" y="4989"/>
                  </a:lnTo>
                  <a:lnTo>
                    <a:pt x="7376" y="5068"/>
                  </a:lnTo>
                  <a:lnTo>
                    <a:pt x="7403" y="5145"/>
                  </a:lnTo>
                  <a:lnTo>
                    <a:pt x="7433" y="5222"/>
                  </a:lnTo>
                  <a:lnTo>
                    <a:pt x="7464" y="5300"/>
                  </a:lnTo>
                  <a:lnTo>
                    <a:pt x="7499" y="5376"/>
                  </a:lnTo>
                  <a:lnTo>
                    <a:pt x="7538" y="5451"/>
                  </a:lnTo>
                  <a:lnTo>
                    <a:pt x="7579" y="5525"/>
                  </a:lnTo>
                  <a:lnTo>
                    <a:pt x="7912" y="6105"/>
                  </a:lnTo>
                  <a:lnTo>
                    <a:pt x="7246" y="6105"/>
                  </a:lnTo>
                  <a:lnTo>
                    <a:pt x="7163" y="6107"/>
                  </a:lnTo>
                  <a:lnTo>
                    <a:pt x="7079" y="6112"/>
                  </a:lnTo>
                  <a:lnTo>
                    <a:pt x="6998" y="6119"/>
                  </a:lnTo>
                  <a:lnTo>
                    <a:pt x="6915" y="6130"/>
                  </a:lnTo>
                  <a:lnTo>
                    <a:pt x="6835" y="6142"/>
                  </a:lnTo>
                  <a:lnTo>
                    <a:pt x="6756" y="6158"/>
                  </a:lnTo>
                  <a:lnTo>
                    <a:pt x="6676" y="6176"/>
                  </a:lnTo>
                  <a:lnTo>
                    <a:pt x="6599" y="6196"/>
                  </a:lnTo>
                  <a:lnTo>
                    <a:pt x="6522" y="6219"/>
                  </a:lnTo>
                  <a:lnTo>
                    <a:pt x="6447" y="6244"/>
                  </a:lnTo>
                  <a:lnTo>
                    <a:pt x="6372" y="6272"/>
                  </a:lnTo>
                  <a:lnTo>
                    <a:pt x="6298" y="6302"/>
                  </a:lnTo>
                  <a:lnTo>
                    <a:pt x="6226" y="6335"/>
                  </a:lnTo>
                  <a:lnTo>
                    <a:pt x="6155" y="6369"/>
                  </a:lnTo>
                  <a:lnTo>
                    <a:pt x="6086" y="6406"/>
                  </a:lnTo>
                  <a:lnTo>
                    <a:pt x="6018" y="6445"/>
                  </a:lnTo>
                  <a:lnTo>
                    <a:pt x="5951" y="6487"/>
                  </a:lnTo>
                  <a:lnTo>
                    <a:pt x="5885" y="6530"/>
                  </a:lnTo>
                  <a:lnTo>
                    <a:pt x="5822" y="6574"/>
                  </a:lnTo>
                  <a:lnTo>
                    <a:pt x="5760" y="6622"/>
                  </a:lnTo>
                  <a:lnTo>
                    <a:pt x="5699" y="6671"/>
                  </a:lnTo>
                  <a:lnTo>
                    <a:pt x="5639" y="6722"/>
                  </a:lnTo>
                  <a:lnTo>
                    <a:pt x="5583" y="6774"/>
                  </a:lnTo>
                  <a:lnTo>
                    <a:pt x="5526" y="6829"/>
                  </a:lnTo>
                  <a:lnTo>
                    <a:pt x="5472" y="6886"/>
                  </a:lnTo>
                  <a:lnTo>
                    <a:pt x="5420" y="6943"/>
                  </a:lnTo>
                  <a:lnTo>
                    <a:pt x="5370" y="7003"/>
                  </a:lnTo>
                  <a:lnTo>
                    <a:pt x="5322" y="7064"/>
                  </a:lnTo>
                  <a:lnTo>
                    <a:pt x="5275" y="7127"/>
                  </a:lnTo>
                  <a:lnTo>
                    <a:pt x="5230" y="7192"/>
                  </a:lnTo>
                  <a:lnTo>
                    <a:pt x="5188" y="7258"/>
                  </a:lnTo>
                  <a:lnTo>
                    <a:pt x="5148" y="7325"/>
                  </a:lnTo>
                  <a:lnTo>
                    <a:pt x="275" y="15780"/>
                  </a:lnTo>
                  <a:lnTo>
                    <a:pt x="250" y="15822"/>
                  </a:lnTo>
                  <a:lnTo>
                    <a:pt x="228" y="15866"/>
                  </a:lnTo>
                  <a:lnTo>
                    <a:pt x="206" y="15908"/>
                  </a:lnTo>
                  <a:lnTo>
                    <a:pt x="184" y="15952"/>
                  </a:lnTo>
                  <a:lnTo>
                    <a:pt x="164" y="15996"/>
                  </a:lnTo>
                  <a:lnTo>
                    <a:pt x="145" y="16040"/>
                  </a:lnTo>
                  <a:lnTo>
                    <a:pt x="127" y="16084"/>
                  </a:lnTo>
                  <a:lnTo>
                    <a:pt x="108" y="16130"/>
                  </a:lnTo>
                  <a:lnTo>
                    <a:pt x="92" y="16175"/>
                  </a:lnTo>
                  <a:lnTo>
                    <a:pt x="76" y="16221"/>
                  </a:lnTo>
                  <a:lnTo>
                    <a:pt x="61" y="16267"/>
                  </a:lnTo>
                  <a:lnTo>
                    <a:pt x="47" y="16313"/>
                  </a:lnTo>
                  <a:lnTo>
                    <a:pt x="34" y="16360"/>
                  </a:lnTo>
                  <a:lnTo>
                    <a:pt x="22" y="16406"/>
                  </a:lnTo>
                  <a:lnTo>
                    <a:pt x="10" y="16453"/>
                  </a:lnTo>
                  <a:lnTo>
                    <a:pt x="0" y="16500"/>
                  </a:lnTo>
                  <a:lnTo>
                    <a:pt x="9372" y="16500"/>
                  </a:lnTo>
                  <a:lnTo>
                    <a:pt x="9372" y="0"/>
                  </a:lnTo>
                  <a:close/>
                </a:path>
              </a:pathLst>
            </a:custGeom>
            <a:solidFill>
              <a:srgbClr val="04567E"/>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7" name="Freeform 6"/>
            <p:cNvSpPr>
              <a:spLocks/>
            </p:cNvSpPr>
            <p:nvPr userDrawn="1"/>
          </p:nvSpPr>
          <p:spPr bwMode="auto">
            <a:xfrm>
              <a:off x="9594850" y="6373813"/>
              <a:ext cx="320675" cy="261938"/>
            </a:xfrm>
            <a:custGeom>
              <a:avLst/>
              <a:gdLst/>
              <a:ahLst/>
              <a:cxnLst>
                <a:cxn ang="0">
                  <a:pos x="6661" y="4225"/>
                </a:cxn>
                <a:cxn ang="0">
                  <a:pos x="5200" y="0"/>
                </a:cxn>
                <a:cxn ang="0">
                  <a:pos x="4452" y="2"/>
                </a:cxn>
                <a:cxn ang="0">
                  <a:pos x="4287" y="14"/>
                </a:cxn>
                <a:cxn ang="0">
                  <a:pos x="4124" y="37"/>
                </a:cxn>
                <a:cxn ang="0">
                  <a:pos x="3965" y="71"/>
                </a:cxn>
                <a:cxn ang="0">
                  <a:pos x="3811" y="114"/>
                </a:cxn>
                <a:cxn ang="0">
                  <a:pos x="3661" y="167"/>
                </a:cxn>
                <a:cxn ang="0">
                  <a:pos x="3515" y="230"/>
                </a:cxn>
                <a:cxn ang="0">
                  <a:pos x="3375" y="301"/>
                </a:cxn>
                <a:cxn ang="0">
                  <a:pos x="3240" y="382"/>
                </a:cxn>
                <a:cxn ang="0">
                  <a:pos x="3111" y="469"/>
                </a:cxn>
                <a:cxn ang="0">
                  <a:pos x="2988" y="566"/>
                </a:cxn>
                <a:cxn ang="0">
                  <a:pos x="2872" y="669"/>
                </a:cxn>
                <a:cxn ang="0">
                  <a:pos x="2761" y="781"/>
                </a:cxn>
                <a:cxn ang="0">
                  <a:pos x="2659" y="898"/>
                </a:cxn>
                <a:cxn ang="0">
                  <a:pos x="2564" y="1022"/>
                </a:cxn>
                <a:cxn ang="0">
                  <a:pos x="2477" y="1153"/>
                </a:cxn>
                <a:cxn ang="0">
                  <a:pos x="0" y="5447"/>
                </a:cxn>
                <a:cxn ang="0">
                  <a:pos x="82" y="5315"/>
                </a:cxn>
                <a:cxn ang="0">
                  <a:pos x="173" y="5188"/>
                </a:cxn>
                <a:cxn ang="0">
                  <a:pos x="272" y="5068"/>
                </a:cxn>
                <a:cxn ang="0">
                  <a:pos x="377" y="4953"/>
                </a:cxn>
                <a:cxn ang="0">
                  <a:pos x="490" y="4846"/>
                </a:cxn>
                <a:cxn ang="0">
                  <a:pos x="610" y="4746"/>
                </a:cxn>
                <a:cxn ang="0">
                  <a:pos x="735" y="4654"/>
                </a:cxn>
                <a:cxn ang="0">
                  <a:pos x="867" y="4569"/>
                </a:cxn>
                <a:cxn ang="0">
                  <a:pos x="1004" y="4494"/>
                </a:cxn>
                <a:cxn ang="0">
                  <a:pos x="1146" y="4427"/>
                </a:cxn>
                <a:cxn ang="0">
                  <a:pos x="1294" y="4368"/>
                </a:cxn>
                <a:cxn ang="0">
                  <a:pos x="1446" y="4320"/>
                </a:cxn>
                <a:cxn ang="0">
                  <a:pos x="1602" y="4282"/>
                </a:cxn>
                <a:cxn ang="0">
                  <a:pos x="1761" y="4253"/>
                </a:cxn>
                <a:cxn ang="0">
                  <a:pos x="1925" y="4235"/>
                </a:cxn>
                <a:cxn ang="0">
                  <a:pos x="2091" y="4228"/>
                </a:cxn>
              </a:cxnLst>
              <a:rect l="0" t="0" r="r" b="b"/>
              <a:pathLst>
                <a:path w="6661" h="5447">
                  <a:moveTo>
                    <a:pt x="2091" y="4228"/>
                  </a:moveTo>
                  <a:lnTo>
                    <a:pt x="6661" y="4225"/>
                  </a:lnTo>
                  <a:lnTo>
                    <a:pt x="6661" y="2533"/>
                  </a:lnTo>
                  <a:lnTo>
                    <a:pt x="5200" y="0"/>
                  </a:lnTo>
                  <a:lnTo>
                    <a:pt x="4535" y="0"/>
                  </a:lnTo>
                  <a:lnTo>
                    <a:pt x="4452" y="2"/>
                  </a:lnTo>
                  <a:lnTo>
                    <a:pt x="4368" y="7"/>
                  </a:lnTo>
                  <a:lnTo>
                    <a:pt x="4287" y="14"/>
                  </a:lnTo>
                  <a:lnTo>
                    <a:pt x="4204" y="25"/>
                  </a:lnTo>
                  <a:lnTo>
                    <a:pt x="4124" y="37"/>
                  </a:lnTo>
                  <a:lnTo>
                    <a:pt x="4045" y="53"/>
                  </a:lnTo>
                  <a:lnTo>
                    <a:pt x="3965" y="71"/>
                  </a:lnTo>
                  <a:lnTo>
                    <a:pt x="3888" y="91"/>
                  </a:lnTo>
                  <a:lnTo>
                    <a:pt x="3811" y="114"/>
                  </a:lnTo>
                  <a:lnTo>
                    <a:pt x="3736" y="139"/>
                  </a:lnTo>
                  <a:lnTo>
                    <a:pt x="3661" y="167"/>
                  </a:lnTo>
                  <a:lnTo>
                    <a:pt x="3587" y="197"/>
                  </a:lnTo>
                  <a:lnTo>
                    <a:pt x="3515" y="230"/>
                  </a:lnTo>
                  <a:lnTo>
                    <a:pt x="3444" y="264"/>
                  </a:lnTo>
                  <a:lnTo>
                    <a:pt x="3375" y="301"/>
                  </a:lnTo>
                  <a:lnTo>
                    <a:pt x="3307" y="340"/>
                  </a:lnTo>
                  <a:lnTo>
                    <a:pt x="3240" y="382"/>
                  </a:lnTo>
                  <a:lnTo>
                    <a:pt x="3174" y="425"/>
                  </a:lnTo>
                  <a:lnTo>
                    <a:pt x="3111" y="469"/>
                  </a:lnTo>
                  <a:lnTo>
                    <a:pt x="3049" y="517"/>
                  </a:lnTo>
                  <a:lnTo>
                    <a:pt x="2988" y="566"/>
                  </a:lnTo>
                  <a:lnTo>
                    <a:pt x="2928" y="617"/>
                  </a:lnTo>
                  <a:lnTo>
                    <a:pt x="2872" y="669"/>
                  </a:lnTo>
                  <a:lnTo>
                    <a:pt x="2815" y="724"/>
                  </a:lnTo>
                  <a:lnTo>
                    <a:pt x="2761" y="781"/>
                  </a:lnTo>
                  <a:lnTo>
                    <a:pt x="2709" y="838"/>
                  </a:lnTo>
                  <a:lnTo>
                    <a:pt x="2659" y="898"/>
                  </a:lnTo>
                  <a:lnTo>
                    <a:pt x="2611" y="959"/>
                  </a:lnTo>
                  <a:lnTo>
                    <a:pt x="2564" y="1022"/>
                  </a:lnTo>
                  <a:lnTo>
                    <a:pt x="2519" y="1087"/>
                  </a:lnTo>
                  <a:lnTo>
                    <a:pt x="2477" y="1153"/>
                  </a:lnTo>
                  <a:lnTo>
                    <a:pt x="2437" y="1220"/>
                  </a:lnTo>
                  <a:lnTo>
                    <a:pt x="0" y="5447"/>
                  </a:lnTo>
                  <a:lnTo>
                    <a:pt x="40" y="5380"/>
                  </a:lnTo>
                  <a:lnTo>
                    <a:pt x="82" y="5315"/>
                  </a:lnTo>
                  <a:lnTo>
                    <a:pt x="127" y="5251"/>
                  </a:lnTo>
                  <a:lnTo>
                    <a:pt x="173" y="5188"/>
                  </a:lnTo>
                  <a:lnTo>
                    <a:pt x="221" y="5126"/>
                  </a:lnTo>
                  <a:lnTo>
                    <a:pt x="272" y="5068"/>
                  </a:lnTo>
                  <a:lnTo>
                    <a:pt x="323" y="5010"/>
                  </a:lnTo>
                  <a:lnTo>
                    <a:pt x="377" y="4953"/>
                  </a:lnTo>
                  <a:lnTo>
                    <a:pt x="433" y="4898"/>
                  </a:lnTo>
                  <a:lnTo>
                    <a:pt x="490" y="4846"/>
                  </a:lnTo>
                  <a:lnTo>
                    <a:pt x="549" y="4795"/>
                  </a:lnTo>
                  <a:lnTo>
                    <a:pt x="610" y="4746"/>
                  </a:lnTo>
                  <a:lnTo>
                    <a:pt x="672" y="4699"/>
                  </a:lnTo>
                  <a:lnTo>
                    <a:pt x="735" y="4654"/>
                  </a:lnTo>
                  <a:lnTo>
                    <a:pt x="800" y="4611"/>
                  </a:lnTo>
                  <a:lnTo>
                    <a:pt x="867" y="4569"/>
                  </a:lnTo>
                  <a:lnTo>
                    <a:pt x="935" y="4530"/>
                  </a:lnTo>
                  <a:lnTo>
                    <a:pt x="1004" y="4494"/>
                  </a:lnTo>
                  <a:lnTo>
                    <a:pt x="1074" y="4459"/>
                  </a:lnTo>
                  <a:lnTo>
                    <a:pt x="1146" y="4427"/>
                  </a:lnTo>
                  <a:lnTo>
                    <a:pt x="1219" y="4396"/>
                  </a:lnTo>
                  <a:lnTo>
                    <a:pt x="1294" y="4368"/>
                  </a:lnTo>
                  <a:lnTo>
                    <a:pt x="1369" y="4344"/>
                  </a:lnTo>
                  <a:lnTo>
                    <a:pt x="1446" y="4320"/>
                  </a:lnTo>
                  <a:lnTo>
                    <a:pt x="1523" y="4299"/>
                  </a:lnTo>
                  <a:lnTo>
                    <a:pt x="1602" y="4282"/>
                  </a:lnTo>
                  <a:lnTo>
                    <a:pt x="1681" y="4266"/>
                  </a:lnTo>
                  <a:lnTo>
                    <a:pt x="1761" y="4253"/>
                  </a:lnTo>
                  <a:lnTo>
                    <a:pt x="1843" y="4243"/>
                  </a:lnTo>
                  <a:lnTo>
                    <a:pt x="1925" y="4235"/>
                  </a:lnTo>
                  <a:lnTo>
                    <a:pt x="2007" y="4230"/>
                  </a:lnTo>
                  <a:lnTo>
                    <a:pt x="2091" y="4228"/>
                  </a:lnTo>
                  <a:close/>
                </a:path>
              </a:pathLst>
            </a:custGeom>
            <a:solidFill>
              <a:srgbClr val="03354D"/>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8" name="Freeform 7"/>
            <p:cNvSpPr>
              <a:spLocks/>
            </p:cNvSpPr>
            <p:nvPr userDrawn="1"/>
          </p:nvSpPr>
          <p:spPr bwMode="auto">
            <a:xfrm>
              <a:off x="9845675" y="6373813"/>
              <a:ext cx="69850" cy="122238"/>
            </a:xfrm>
            <a:custGeom>
              <a:avLst/>
              <a:gdLst/>
              <a:ahLst/>
              <a:cxnLst>
                <a:cxn ang="0">
                  <a:pos x="1461" y="0"/>
                </a:cxn>
                <a:cxn ang="0">
                  <a:pos x="0" y="0"/>
                </a:cxn>
                <a:cxn ang="0">
                  <a:pos x="1461" y="2533"/>
                </a:cxn>
                <a:cxn ang="0">
                  <a:pos x="1461" y="0"/>
                </a:cxn>
              </a:cxnLst>
              <a:rect l="0" t="0" r="r" b="b"/>
              <a:pathLst>
                <a:path w="1461" h="2533">
                  <a:moveTo>
                    <a:pt x="1461" y="0"/>
                  </a:moveTo>
                  <a:lnTo>
                    <a:pt x="0" y="0"/>
                  </a:lnTo>
                  <a:lnTo>
                    <a:pt x="1461" y="2533"/>
                  </a:lnTo>
                  <a:lnTo>
                    <a:pt x="1461" y="0"/>
                  </a:lnTo>
                  <a:close/>
                </a:path>
              </a:pathLst>
            </a:custGeom>
            <a:solidFill>
              <a:srgbClr val="022333"/>
            </a:solidFill>
            <a:ln w="9525">
              <a:noFill/>
              <a:round/>
              <a:headEnd/>
              <a:tailEnd/>
            </a:ln>
          </p:spPr>
          <p:txBody>
            <a:bodyPr vert="horz" wrap="square" lIns="91440" tIns="45720" rIns="91440" bIns="45720" numCol="1" anchor="t" anchorCtr="0" compatLnSpc="1">
              <a:prstTxWarp prst="textNoShape">
                <a:avLst/>
              </a:prstTxWarp>
            </a:bodyPr>
            <a:lstStyle/>
            <a:p>
              <a:endParaRPr lang="pt-BR"/>
            </a:p>
          </p:txBody>
        </p:sp>
      </p:grpSp>
      <p:sp>
        <p:nvSpPr>
          <p:cNvPr id="10" name="Retângulo 9"/>
          <p:cNvSpPr/>
          <p:nvPr userDrawn="1"/>
        </p:nvSpPr>
        <p:spPr>
          <a:xfrm>
            <a:off x="9404013" y="6642000"/>
            <a:ext cx="500400" cy="216000"/>
          </a:xfrm>
          <a:prstGeom prst="rect">
            <a:avLst/>
          </a:prstGeom>
          <a:noFill/>
          <a:ln>
            <a:noFill/>
          </a:ln>
          <a:effectLst/>
        </p:spPr>
        <p:style>
          <a:lnRef idx="0">
            <a:scrgbClr r="0" g="0" b="0"/>
          </a:lnRef>
          <a:fillRef idx="1001">
            <a:schemeClr val="dk2"/>
          </a:fillRef>
          <a:effectRef idx="0">
            <a:scrgbClr r="0" g="0" b="0"/>
          </a:effectRef>
          <a:fontRef idx="major"/>
        </p:style>
        <p:txBody>
          <a:bodyPr wrap="square" lIns="72000" tIns="72000" rIns="72000" bIns="72000" rtlCol="0" anchor="ctr">
            <a:noAutofit/>
          </a:bodyPr>
          <a:lstStyle/>
          <a:p>
            <a:pPr marL="0" indent="0" algn="r">
              <a:spcAft>
                <a:spcPts val="600"/>
              </a:spcAft>
              <a:buFont typeface="Arial" pitchFamily="34" charset="0"/>
              <a:buNone/>
            </a:pPr>
            <a:fld id="{34F72ED0-2D2C-4623-B223-6D9637152CD4}" type="slidenum">
              <a:rPr lang="pt-BR" sz="900" b="0" smtClean="0">
                <a:solidFill>
                  <a:schemeClr val="bg1"/>
                </a:solidFill>
                <a:latin typeface="Tahoma" panose="020B0604030504040204" pitchFamily="34" charset="0"/>
                <a:ea typeface="Tahoma" panose="020B0604030504040204" pitchFamily="34" charset="0"/>
                <a:cs typeface="Tahoma" panose="020B0604030504040204" pitchFamily="34" charset="0"/>
              </a:rPr>
              <a:pPr marL="0" indent="0" algn="r">
                <a:spcAft>
                  <a:spcPts val="600"/>
                </a:spcAft>
                <a:buFont typeface="Arial" pitchFamily="34" charset="0"/>
                <a:buNone/>
              </a:pPr>
              <a:t>‹nº›</a:t>
            </a:fld>
            <a:endParaRPr lang="pt-BR" sz="900" b="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upo 2"/>
          <p:cNvGrpSpPr/>
          <p:nvPr userDrawn="1"/>
        </p:nvGrpSpPr>
        <p:grpSpPr>
          <a:xfrm>
            <a:off x="10236694" y="567364"/>
            <a:ext cx="1342611" cy="5723273"/>
            <a:chOff x="10236694" y="567364"/>
            <a:chExt cx="1342611" cy="5723273"/>
          </a:xfrm>
        </p:grpSpPr>
        <p:sp>
          <p:nvSpPr>
            <p:cNvPr id="95" name="CaixaDeTexto 94"/>
            <p:cNvSpPr txBox="1"/>
            <p:nvPr/>
          </p:nvSpPr>
          <p:spPr>
            <a:xfrm>
              <a:off x="10241999" y="1888765"/>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a:t>
              </a:r>
              <a:r>
                <a:rPr lang="pt-BR" sz="1100" baseline="0" dirty="0"/>
                <a:t> secundária</a:t>
              </a:r>
              <a:endParaRPr lang="pt-BR" sz="1100" dirty="0"/>
            </a:p>
          </p:txBody>
        </p:sp>
        <p:sp>
          <p:nvSpPr>
            <p:cNvPr id="96" name="CaixaDeTexto 95"/>
            <p:cNvSpPr txBox="1"/>
            <p:nvPr/>
          </p:nvSpPr>
          <p:spPr>
            <a:xfrm>
              <a:off x="10241999" y="567364"/>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Paleta principal</a:t>
              </a:r>
            </a:p>
          </p:txBody>
        </p:sp>
        <p:grpSp>
          <p:nvGrpSpPr>
            <p:cNvPr id="97" name="Grupo 96"/>
            <p:cNvGrpSpPr/>
            <p:nvPr/>
          </p:nvGrpSpPr>
          <p:grpSpPr>
            <a:xfrm>
              <a:off x="10239455" y="845518"/>
              <a:ext cx="1337088" cy="288000"/>
              <a:chOff x="269748" y="-414999"/>
              <a:chExt cx="1337088" cy="288000"/>
            </a:xfrm>
          </p:grpSpPr>
          <p:sp>
            <p:nvSpPr>
              <p:cNvPr id="178" name="Rectangle 5"/>
              <p:cNvSpPr>
                <a:spLocks noChangeArrowheads="1"/>
              </p:cNvSpPr>
              <p:nvPr/>
            </p:nvSpPr>
            <p:spPr bwMode="auto">
              <a:xfrm>
                <a:off x="269748" y="-414999"/>
                <a:ext cx="222848" cy="288000"/>
              </a:xfrm>
              <a:prstGeom prst="rect">
                <a:avLst/>
              </a:prstGeom>
              <a:solidFill>
                <a:srgbClr val="01567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9" name="Freeform 6"/>
              <p:cNvSpPr>
                <a:spLocks/>
              </p:cNvSpPr>
              <p:nvPr/>
            </p:nvSpPr>
            <p:spPr bwMode="auto">
              <a:xfrm>
                <a:off x="492596"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4" y="0"/>
                  </a:cxn>
                  <a:cxn ang="0">
                    <a:pos x="2224" y="0"/>
                  </a:cxn>
                  <a:cxn ang="0">
                    <a:pos x="1863" y="0"/>
                  </a:cxn>
                  <a:cxn ang="0">
                    <a:pos x="1503" y="0"/>
                  </a:cxn>
                  <a:cxn ang="0">
                    <a:pos x="1202" y="0"/>
                  </a:cxn>
                  <a:cxn ang="0">
                    <a:pos x="841" y="0"/>
                  </a:cxn>
                  <a:cxn ang="0">
                    <a:pos x="481" y="0"/>
                  </a:cxn>
                  <a:cxn ang="0">
                    <a:pos x="121" y="0"/>
                  </a:cxn>
                  <a:cxn ang="0">
                    <a:pos x="0" y="120"/>
                  </a:cxn>
                  <a:cxn ang="0">
                    <a:pos x="0" y="481"/>
                  </a:cxn>
                  <a:cxn ang="0">
                    <a:pos x="0" y="841"/>
                  </a:cxn>
                  <a:cxn ang="0">
                    <a:pos x="0" y="1142"/>
                  </a:cxn>
                  <a:cxn ang="0">
                    <a:pos x="0" y="1502"/>
                  </a:cxn>
                  <a:cxn ang="0">
                    <a:pos x="0" y="1802"/>
                  </a:cxn>
                  <a:cxn ang="0">
                    <a:pos x="0" y="2162"/>
                  </a:cxn>
                  <a:cxn ang="0">
                    <a:pos x="0" y="2523"/>
                  </a:cxn>
                  <a:cxn ang="0">
                    <a:pos x="121" y="2703"/>
                  </a:cxn>
                  <a:cxn ang="0">
                    <a:pos x="481" y="2703"/>
                  </a:cxn>
                  <a:cxn ang="0">
                    <a:pos x="841" y="2703"/>
                  </a:cxn>
                  <a:cxn ang="0">
                    <a:pos x="1202" y="2703"/>
                  </a:cxn>
                  <a:cxn ang="0">
                    <a:pos x="1503" y="2703"/>
                  </a:cxn>
                  <a:cxn ang="0">
                    <a:pos x="1863" y="2703"/>
                  </a:cxn>
                  <a:cxn ang="0">
                    <a:pos x="2224" y="2703"/>
                  </a:cxn>
                  <a:cxn ang="0">
                    <a:pos x="2584"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4" y="0"/>
                    </a:lnTo>
                    <a:lnTo>
                      <a:pt x="2403" y="0"/>
                    </a:lnTo>
                    <a:lnTo>
                      <a:pt x="2224" y="0"/>
                    </a:lnTo>
                    <a:lnTo>
                      <a:pt x="2043" y="0"/>
                    </a:lnTo>
                    <a:lnTo>
                      <a:pt x="1863" y="0"/>
                    </a:lnTo>
                    <a:lnTo>
                      <a:pt x="1683" y="0"/>
                    </a:lnTo>
                    <a:lnTo>
                      <a:pt x="1503" y="0"/>
                    </a:lnTo>
                    <a:lnTo>
                      <a:pt x="1383" y="0"/>
                    </a:lnTo>
                    <a:lnTo>
                      <a:pt x="1202" y="0"/>
                    </a:lnTo>
                    <a:lnTo>
                      <a:pt x="1021" y="0"/>
                    </a:lnTo>
                    <a:lnTo>
                      <a:pt x="841" y="0"/>
                    </a:lnTo>
                    <a:lnTo>
                      <a:pt x="661" y="0"/>
                    </a:lnTo>
                    <a:lnTo>
                      <a:pt x="481" y="0"/>
                    </a:lnTo>
                    <a:lnTo>
                      <a:pt x="300" y="0"/>
                    </a:lnTo>
                    <a:lnTo>
                      <a:pt x="121"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1" y="2703"/>
                    </a:lnTo>
                    <a:lnTo>
                      <a:pt x="300" y="2703"/>
                    </a:lnTo>
                    <a:lnTo>
                      <a:pt x="481" y="2703"/>
                    </a:lnTo>
                    <a:lnTo>
                      <a:pt x="661" y="2703"/>
                    </a:lnTo>
                    <a:lnTo>
                      <a:pt x="841" y="2703"/>
                    </a:lnTo>
                    <a:lnTo>
                      <a:pt x="1021" y="2703"/>
                    </a:lnTo>
                    <a:lnTo>
                      <a:pt x="1202" y="2703"/>
                    </a:lnTo>
                    <a:lnTo>
                      <a:pt x="1383" y="2703"/>
                    </a:lnTo>
                    <a:lnTo>
                      <a:pt x="1503" y="2703"/>
                    </a:lnTo>
                    <a:lnTo>
                      <a:pt x="1683" y="2703"/>
                    </a:lnTo>
                    <a:lnTo>
                      <a:pt x="1863" y="2703"/>
                    </a:lnTo>
                    <a:lnTo>
                      <a:pt x="2043" y="2703"/>
                    </a:lnTo>
                    <a:lnTo>
                      <a:pt x="2224" y="2703"/>
                    </a:lnTo>
                    <a:lnTo>
                      <a:pt x="2403" y="2703"/>
                    </a:lnTo>
                    <a:lnTo>
                      <a:pt x="2584" y="2703"/>
                    </a:lnTo>
                    <a:lnTo>
                      <a:pt x="2764" y="2703"/>
                    </a:lnTo>
                    <a:close/>
                  </a:path>
                </a:pathLst>
              </a:custGeom>
              <a:solidFill>
                <a:srgbClr val="1E698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0" name="Freeform 7"/>
              <p:cNvSpPr>
                <a:spLocks/>
              </p:cNvSpPr>
              <p:nvPr/>
            </p:nvSpPr>
            <p:spPr bwMode="auto">
              <a:xfrm>
                <a:off x="715444"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4" y="0"/>
                  </a:cxn>
                  <a:cxn ang="0">
                    <a:pos x="2163" y="0"/>
                  </a:cxn>
                  <a:cxn ang="0">
                    <a:pos x="1803" y="0"/>
                  </a:cxn>
                  <a:cxn ang="0">
                    <a:pos x="1502" y="0"/>
                  </a:cxn>
                  <a:cxn ang="0">
                    <a:pos x="1142"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2" y="2703"/>
                  </a:cxn>
                  <a:cxn ang="0">
                    <a:pos x="1502" y="2703"/>
                  </a:cxn>
                  <a:cxn ang="0">
                    <a:pos x="1803" y="2703"/>
                  </a:cxn>
                  <a:cxn ang="0">
                    <a:pos x="2163" y="2703"/>
                  </a:cxn>
                  <a:cxn ang="0">
                    <a:pos x="2524"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4" y="0"/>
                    </a:lnTo>
                    <a:lnTo>
                      <a:pt x="2343" y="0"/>
                    </a:lnTo>
                    <a:lnTo>
                      <a:pt x="2163" y="0"/>
                    </a:lnTo>
                    <a:lnTo>
                      <a:pt x="1983" y="0"/>
                    </a:lnTo>
                    <a:lnTo>
                      <a:pt x="1803" y="0"/>
                    </a:lnTo>
                    <a:lnTo>
                      <a:pt x="1683" y="0"/>
                    </a:lnTo>
                    <a:lnTo>
                      <a:pt x="1502" y="0"/>
                    </a:lnTo>
                    <a:lnTo>
                      <a:pt x="1321" y="0"/>
                    </a:lnTo>
                    <a:lnTo>
                      <a:pt x="1142" y="0"/>
                    </a:lnTo>
                    <a:lnTo>
                      <a:pt x="961" y="0"/>
                    </a:lnTo>
                    <a:lnTo>
                      <a:pt x="841" y="0"/>
                    </a:lnTo>
                    <a:lnTo>
                      <a:pt x="661" y="0"/>
                    </a:lnTo>
                    <a:lnTo>
                      <a:pt x="480" y="0"/>
                    </a:lnTo>
                    <a:lnTo>
                      <a:pt x="301"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1" y="2703"/>
                    </a:lnTo>
                    <a:lnTo>
                      <a:pt x="480" y="2703"/>
                    </a:lnTo>
                    <a:lnTo>
                      <a:pt x="661" y="2703"/>
                    </a:lnTo>
                    <a:lnTo>
                      <a:pt x="841" y="2703"/>
                    </a:lnTo>
                    <a:lnTo>
                      <a:pt x="961" y="2703"/>
                    </a:lnTo>
                    <a:lnTo>
                      <a:pt x="1142" y="2703"/>
                    </a:lnTo>
                    <a:lnTo>
                      <a:pt x="1321" y="2703"/>
                    </a:lnTo>
                    <a:lnTo>
                      <a:pt x="1502" y="2703"/>
                    </a:lnTo>
                    <a:lnTo>
                      <a:pt x="1683" y="2703"/>
                    </a:lnTo>
                    <a:lnTo>
                      <a:pt x="1803" y="2703"/>
                    </a:lnTo>
                    <a:lnTo>
                      <a:pt x="1983" y="2703"/>
                    </a:lnTo>
                    <a:lnTo>
                      <a:pt x="2163" y="2703"/>
                    </a:lnTo>
                    <a:lnTo>
                      <a:pt x="2343" y="2703"/>
                    </a:lnTo>
                    <a:lnTo>
                      <a:pt x="2524" y="2703"/>
                    </a:lnTo>
                    <a:lnTo>
                      <a:pt x="2704" y="2703"/>
                    </a:lnTo>
                    <a:close/>
                  </a:path>
                </a:pathLst>
              </a:custGeom>
              <a:solidFill>
                <a:srgbClr val="3B7C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1" name="Freeform 8"/>
              <p:cNvSpPr>
                <a:spLocks/>
              </p:cNvSpPr>
              <p:nvPr/>
            </p:nvSpPr>
            <p:spPr bwMode="auto">
              <a:xfrm>
                <a:off x="938292" y="-414999"/>
                <a:ext cx="222848" cy="288000"/>
              </a:xfrm>
              <a:custGeom>
                <a:avLst/>
                <a:gdLst/>
                <a:ahLst/>
                <a:cxnLst>
                  <a:cxn ang="0">
                    <a:pos x="2764" y="2523"/>
                  </a:cxn>
                  <a:cxn ang="0">
                    <a:pos x="2764" y="2162"/>
                  </a:cxn>
                  <a:cxn ang="0">
                    <a:pos x="2764" y="1802"/>
                  </a:cxn>
                  <a:cxn ang="0">
                    <a:pos x="2764" y="1502"/>
                  </a:cxn>
                  <a:cxn ang="0">
                    <a:pos x="2764" y="1142"/>
                  </a:cxn>
                  <a:cxn ang="0">
                    <a:pos x="2764" y="841"/>
                  </a:cxn>
                  <a:cxn ang="0">
                    <a:pos x="2764" y="481"/>
                  </a:cxn>
                  <a:cxn ang="0">
                    <a:pos x="2764" y="120"/>
                  </a:cxn>
                  <a:cxn ang="0">
                    <a:pos x="2583" y="0"/>
                  </a:cxn>
                  <a:cxn ang="0">
                    <a:pos x="2223" y="0"/>
                  </a:cxn>
                  <a:cxn ang="0">
                    <a:pos x="1862" y="0"/>
                  </a:cxn>
                  <a:cxn ang="0">
                    <a:pos x="1502" y="0"/>
                  </a:cxn>
                  <a:cxn ang="0">
                    <a:pos x="120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201" y="2703"/>
                  </a:cxn>
                  <a:cxn ang="0">
                    <a:pos x="1502" y="2703"/>
                  </a:cxn>
                  <a:cxn ang="0">
                    <a:pos x="1862" y="2703"/>
                  </a:cxn>
                  <a:cxn ang="0">
                    <a:pos x="2223" y="2703"/>
                  </a:cxn>
                  <a:cxn ang="0">
                    <a:pos x="2583" y="2703"/>
                  </a:cxn>
                </a:cxnLst>
                <a:rect l="0" t="0" r="r" b="b"/>
                <a:pathLst>
                  <a:path w="2764" h="2703">
                    <a:moveTo>
                      <a:pt x="2764" y="2703"/>
                    </a:moveTo>
                    <a:lnTo>
                      <a:pt x="2764" y="2523"/>
                    </a:lnTo>
                    <a:lnTo>
                      <a:pt x="2764" y="2343"/>
                    </a:lnTo>
                    <a:lnTo>
                      <a:pt x="2764" y="2162"/>
                    </a:lnTo>
                    <a:lnTo>
                      <a:pt x="2764" y="1983"/>
                    </a:lnTo>
                    <a:lnTo>
                      <a:pt x="2764" y="1802"/>
                    </a:lnTo>
                    <a:lnTo>
                      <a:pt x="2764" y="1682"/>
                    </a:lnTo>
                    <a:lnTo>
                      <a:pt x="2764" y="1502"/>
                    </a:lnTo>
                    <a:lnTo>
                      <a:pt x="2764" y="1321"/>
                    </a:lnTo>
                    <a:lnTo>
                      <a:pt x="2764" y="1142"/>
                    </a:lnTo>
                    <a:lnTo>
                      <a:pt x="2764" y="961"/>
                    </a:lnTo>
                    <a:lnTo>
                      <a:pt x="2764" y="841"/>
                    </a:lnTo>
                    <a:lnTo>
                      <a:pt x="2764" y="661"/>
                    </a:lnTo>
                    <a:lnTo>
                      <a:pt x="2764" y="481"/>
                    </a:lnTo>
                    <a:lnTo>
                      <a:pt x="2764" y="301"/>
                    </a:lnTo>
                    <a:lnTo>
                      <a:pt x="2764" y="120"/>
                    </a:lnTo>
                    <a:lnTo>
                      <a:pt x="2764" y="0"/>
                    </a:lnTo>
                    <a:lnTo>
                      <a:pt x="2583" y="0"/>
                    </a:lnTo>
                    <a:lnTo>
                      <a:pt x="2403" y="0"/>
                    </a:lnTo>
                    <a:lnTo>
                      <a:pt x="2223" y="0"/>
                    </a:lnTo>
                    <a:lnTo>
                      <a:pt x="2042" y="0"/>
                    </a:lnTo>
                    <a:lnTo>
                      <a:pt x="1862" y="0"/>
                    </a:lnTo>
                    <a:lnTo>
                      <a:pt x="1682" y="0"/>
                    </a:lnTo>
                    <a:lnTo>
                      <a:pt x="1502" y="0"/>
                    </a:lnTo>
                    <a:lnTo>
                      <a:pt x="1382" y="0"/>
                    </a:lnTo>
                    <a:lnTo>
                      <a:pt x="1201" y="0"/>
                    </a:lnTo>
                    <a:lnTo>
                      <a:pt x="1021" y="0"/>
                    </a:lnTo>
                    <a:lnTo>
                      <a:pt x="841" y="0"/>
                    </a:lnTo>
                    <a:lnTo>
                      <a:pt x="661"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1" y="2703"/>
                    </a:lnTo>
                    <a:lnTo>
                      <a:pt x="841" y="2703"/>
                    </a:lnTo>
                    <a:lnTo>
                      <a:pt x="1021" y="2703"/>
                    </a:lnTo>
                    <a:lnTo>
                      <a:pt x="1201" y="2703"/>
                    </a:lnTo>
                    <a:lnTo>
                      <a:pt x="1382" y="2703"/>
                    </a:lnTo>
                    <a:lnTo>
                      <a:pt x="1502" y="2703"/>
                    </a:lnTo>
                    <a:lnTo>
                      <a:pt x="1682" y="2703"/>
                    </a:lnTo>
                    <a:lnTo>
                      <a:pt x="1862" y="2703"/>
                    </a:lnTo>
                    <a:lnTo>
                      <a:pt x="2042" y="2703"/>
                    </a:lnTo>
                    <a:lnTo>
                      <a:pt x="2223" y="2703"/>
                    </a:lnTo>
                    <a:lnTo>
                      <a:pt x="2403" y="2703"/>
                    </a:lnTo>
                    <a:lnTo>
                      <a:pt x="2583" y="2703"/>
                    </a:lnTo>
                    <a:lnTo>
                      <a:pt x="2764" y="2703"/>
                    </a:lnTo>
                    <a:close/>
                  </a:path>
                </a:pathLst>
              </a:custGeom>
              <a:solidFill>
                <a:srgbClr val="5890A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2" name="Freeform 9"/>
              <p:cNvSpPr>
                <a:spLocks/>
              </p:cNvSpPr>
              <p:nvPr/>
            </p:nvSpPr>
            <p:spPr bwMode="auto">
              <a:xfrm>
                <a:off x="1161140" y="-414999"/>
                <a:ext cx="222848" cy="288000"/>
              </a:xfrm>
              <a:custGeom>
                <a:avLst/>
                <a:gdLst/>
                <a:ahLst/>
                <a:cxnLst>
                  <a:cxn ang="0">
                    <a:pos x="2704" y="2523"/>
                  </a:cxn>
                  <a:cxn ang="0">
                    <a:pos x="2704" y="2162"/>
                  </a:cxn>
                  <a:cxn ang="0">
                    <a:pos x="2704" y="1802"/>
                  </a:cxn>
                  <a:cxn ang="0">
                    <a:pos x="2704" y="1502"/>
                  </a:cxn>
                  <a:cxn ang="0">
                    <a:pos x="2704" y="1142"/>
                  </a:cxn>
                  <a:cxn ang="0">
                    <a:pos x="2704" y="841"/>
                  </a:cxn>
                  <a:cxn ang="0">
                    <a:pos x="2704" y="481"/>
                  </a:cxn>
                  <a:cxn ang="0">
                    <a:pos x="2704" y="120"/>
                  </a:cxn>
                  <a:cxn ang="0">
                    <a:pos x="2523" y="0"/>
                  </a:cxn>
                  <a:cxn ang="0">
                    <a:pos x="2163" y="0"/>
                  </a:cxn>
                  <a:cxn ang="0">
                    <a:pos x="1802" y="0"/>
                  </a:cxn>
                  <a:cxn ang="0">
                    <a:pos x="1501" y="0"/>
                  </a:cxn>
                  <a:cxn ang="0">
                    <a:pos x="1141" y="0"/>
                  </a:cxn>
                  <a:cxn ang="0">
                    <a:pos x="841" y="0"/>
                  </a:cxn>
                  <a:cxn ang="0">
                    <a:pos x="480" y="0"/>
                  </a:cxn>
                  <a:cxn ang="0">
                    <a:pos x="120" y="0"/>
                  </a:cxn>
                  <a:cxn ang="0">
                    <a:pos x="0" y="120"/>
                  </a:cxn>
                  <a:cxn ang="0">
                    <a:pos x="0" y="481"/>
                  </a:cxn>
                  <a:cxn ang="0">
                    <a:pos x="0" y="841"/>
                  </a:cxn>
                  <a:cxn ang="0">
                    <a:pos x="0" y="1142"/>
                  </a:cxn>
                  <a:cxn ang="0">
                    <a:pos x="0" y="1502"/>
                  </a:cxn>
                  <a:cxn ang="0">
                    <a:pos x="0" y="1802"/>
                  </a:cxn>
                  <a:cxn ang="0">
                    <a:pos x="0" y="2162"/>
                  </a:cxn>
                  <a:cxn ang="0">
                    <a:pos x="0" y="2523"/>
                  </a:cxn>
                  <a:cxn ang="0">
                    <a:pos x="120" y="2703"/>
                  </a:cxn>
                  <a:cxn ang="0">
                    <a:pos x="480" y="2703"/>
                  </a:cxn>
                  <a:cxn ang="0">
                    <a:pos x="841" y="2703"/>
                  </a:cxn>
                  <a:cxn ang="0">
                    <a:pos x="1141" y="2703"/>
                  </a:cxn>
                  <a:cxn ang="0">
                    <a:pos x="1501" y="2703"/>
                  </a:cxn>
                  <a:cxn ang="0">
                    <a:pos x="1802" y="2703"/>
                  </a:cxn>
                  <a:cxn ang="0">
                    <a:pos x="2163" y="2703"/>
                  </a:cxn>
                  <a:cxn ang="0">
                    <a:pos x="2523" y="2703"/>
                  </a:cxn>
                </a:cxnLst>
                <a:rect l="0" t="0" r="r" b="b"/>
                <a:pathLst>
                  <a:path w="2704" h="2703">
                    <a:moveTo>
                      <a:pt x="2704" y="2703"/>
                    </a:moveTo>
                    <a:lnTo>
                      <a:pt x="2704" y="2523"/>
                    </a:lnTo>
                    <a:lnTo>
                      <a:pt x="2704" y="2343"/>
                    </a:lnTo>
                    <a:lnTo>
                      <a:pt x="2704" y="2162"/>
                    </a:lnTo>
                    <a:lnTo>
                      <a:pt x="2704" y="1983"/>
                    </a:lnTo>
                    <a:lnTo>
                      <a:pt x="2704" y="1802"/>
                    </a:lnTo>
                    <a:lnTo>
                      <a:pt x="2704" y="1682"/>
                    </a:lnTo>
                    <a:lnTo>
                      <a:pt x="2704" y="1502"/>
                    </a:lnTo>
                    <a:lnTo>
                      <a:pt x="2704" y="1321"/>
                    </a:lnTo>
                    <a:lnTo>
                      <a:pt x="2704" y="1142"/>
                    </a:lnTo>
                    <a:lnTo>
                      <a:pt x="2704" y="961"/>
                    </a:lnTo>
                    <a:lnTo>
                      <a:pt x="2704" y="841"/>
                    </a:lnTo>
                    <a:lnTo>
                      <a:pt x="2704" y="661"/>
                    </a:lnTo>
                    <a:lnTo>
                      <a:pt x="2704" y="481"/>
                    </a:lnTo>
                    <a:lnTo>
                      <a:pt x="2704" y="301"/>
                    </a:lnTo>
                    <a:lnTo>
                      <a:pt x="2704" y="120"/>
                    </a:lnTo>
                    <a:lnTo>
                      <a:pt x="2704" y="0"/>
                    </a:lnTo>
                    <a:lnTo>
                      <a:pt x="2523" y="0"/>
                    </a:lnTo>
                    <a:lnTo>
                      <a:pt x="2342" y="0"/>
                    </a:lnTo>
                    <a:lnTo>
                      <a:pt x="2163" y="0"/>
                    </a:lnTo>
                    <a:lnTo>
                      <a:pt x="1982" y="0"/>
                    </a:lnTo>
                    <a:lnTo>
                      <a:pt x="1802" y="0"/>
                    </a:lnTo>
                    <a:lnTo>
                      <a:pt x="1682" y="0"/>
                    </a:lnTo>
                    <a:lnTo>
                      <a:pt x="1501" y="0"/>
                    </a:lnTo>
                    <a:lnTo>
                      <a:pt x="1322" y="0"/>
                    </a:lnTo>
                    <a:lnTo>
                      <a:pt x="1141" y="0"/>
                    </a:lnTo>
                    <a:lnTo>
                      <a:pt x="961" y="0"/>
                    </a:lnTo>
                    <a:lnTo>
                      <a:pt x="841" y="0"/>
                    </a:lnTo>
                    <a:lnTo>
                      <a:pt x="660" y="0"/>
                    </a:lnTo>
                    <a:lnTo>
                      <a:pt x="480" y="0"/>
                    </a:lnTo>
                    <a:lnTo>
                      <a:pt x="300" y="0"/>
                    </a:lnTo>
                    <a:lnTo>
                      <a:pt x="120" y="0"/>
                    </a:lnTo>
                    <a:lnTo>
                      <a:pt x="0" y="0"/>
                    </a:lnTo>
                    <a:lnTo>
                      <a:pt x="0" y="120"/>
                    </a:lnTo>
                    <a:lnTo>
                      <a:pt x="0" y="301"/>
                    </a:lnTo>
                    <a:lnTo>
                      <a:pt x="0" y="481"/>
                    </a:lnTo>
                    <a:lnTo>
                      <a:pt x="0" y="661"/>
                    </a:lnTo>
                    <a:lnTo>
                      <a:pt x="0" y="841"/>
                    </a:lnTo>
                    <a:lnTo>
                      <a:pt x="0" y="961"/>
                    </a:lnTo>
                    <a:lnTo>
                      <a:pt x="0" y="1142"/>
                    </a:lnTo>
                    <a:lnTo>
                      <a:pt x="0" y="1321"/>
                    </a:lnTo>
                    <a:lnTo>
                      <a:pt x="0" y="1502"/>
                    </a:lnTo>
                    <a:lnTo>
                      <a:pt x="0" y="1682"/>
                    </a:lnTo>
                    <a:lnTo>
                      <a:pt x="0" y="1802"/>
                    </a:lnTo>
                    <a:lnTo>
                      <a:pt x="0" y="1983"/>
                    </a:lnTo>
                    <a:lnTo>
                      <a:pt x="0" y="2162"/>
                    </a:lnTo>
                    <a:lnTo>
                      <a:pt x="0" y="2343"/>
                    </a:lnTo>
                    <a:lnTo>
                      <a:pt x="0" y="2523"/>
                    </a:lnTo>
                    <a:lnTo>
                      <a:pt x="0" y="2703"/>
                    </a:lnTo>
                    <a:lnTo>
                      <a:pt x="120" y="2703"/>
                    </a:lnTo>
                    <a:lnTo>
                      <a:pt x="300" y="2703"/>
                    </a:lnTo>
                    <a:lnTo>
                      <a:pt x="480" y="2703"/>
                    </a:lnTo>
                    <a:lnTo>
                      <a:pt x="660" y="2703"/>
                    </a:lnTo>
                    <a:lnTo>
                      <a:pt x="841" y="2703"/>
                    </a:lnTo>
                    <a:lnTo>
                      <a:pt x="961" y="2703"/>
                    </a:lnTo>
                    <a:lnTo>
                      <a:pt x="1141" y="2703"/>
                    </a:lnTo>
                    <a:lnTo>
                      <a:pt x="1322" y="2703"/>
                    </a:lnTo>
                    <a:lnTo>
                      <a:pt x="1501" y="2703"/>
                    </a:lnTo>
                    <a:lnTo>
                      <a:pt x="1682" y="2703"/>
                    </a:lnTo>
                    <a:lnTo>
                      <a:pt x="1802" y="2703"/>
                    </a:lnTo>
                    <a:lnTo>
                      <a:pt x="1982" y="2703"/>
                    </a:lnTo>
                    <a:lnTo>
                      <a:pt x="2163" y="2703"/>
                    </a:lnTo>
                    <a:lnTo>
                      <a:pt x="2342" y="2703"/>
                    </a:lnTo>
                    <a:lnTo>
                      <a:pt x="2523" y="2703"/>
                    </a:lnTo>
                    <a:lnTo>
                      <a:pt x="2704" y="2703"/>
                    </a:lnTo>
                    <a:close/>
                  </a:path>
                </a:pathLst>
              </a:custGeom>
              <a:solidFill>
                <a:srgbClr val="75A3B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83" name="Rectangle 10"/>
              <p:cNvSpPr>
                <a:spLocks noChangeArrowheads="1"/>
              </p:cNvSpPr>
              <p:nvPr/>
            </p:nvSpPr>
            <p:spPr bwMode="auto">
              <a:xfrm>
                <a:off x="1383988" y="-414999"/>
                <a:ext cx="222848" cy="288000"/>
              </a:xfrm>
              <a:prstGeom prst="rect">
                <a:avLst/>
              </a:prstGeom>
              <a:solidFill>
                <a:srgbClr val="92B6C8"/>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98" name="Grupo 97"/>
            <p:cNvGrpSpPr/>
            <p:nvPr/>
          </p:nvGrpSpPr>
          <p:grpSpPr>
            <a:xfrm>
              <a:off x="10239455" y="1193267"/>
              <a:ext cx="1337088" cy="288000"/>
              <a:chOff x="1653737" y="-414999"/>
              <a:chExt cx="1337088" cy="288000"/>
            </a:xfrm>
          </p:grpSpPr>
          <p:sp>
            <p:nvSpPr>
              <p:cNvPr id="172" name="Rectangle 11"/>
              <p:cNvSpPr>
                <a:spLocks noChangeArrowheads="1"/>
              </p:cNvSpPr>
              <p:nvPr/>
            </p:nvSpPr>
            <p:spPr bwMode="auto">
              <a:xfrm>
                <a:off x="1653737" y="-414999"/>
                <a:ext cx="222848" cy="288000"/>
              </a:xfrm>
              <a:prstGeom prst="rect">
                <a:avLst/>
              </a:prstGeom>
              <a:solidFill>
                <a:srgbClr val="BEBE7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3" name="Freeform 13"/>
              <p:cNvSpPr>
                <a:spLocks/>
              </p:cNvSpPr>
              <p:nvPr/>
            </p:nvSpPr>
            <p:spPr bwMode="auto">
              <a:xfrm>
                <a:off x="1876585"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C8C8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4" name="Freeform 14"/>
              <p:cNvSpPr>
                <a:spLocks/>
              </p:cNvSpPr>
              <p:nvPr/>
            </p:nvSpPr>
            <p:spPr bwMode="auto">
              <a:xfrm>
                <a:off x="2099433"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D2D2A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5" name="Freeform 15"/>
              <p:cNvSpPr>
                <a:spLocks/>
              </p:cNvSpPr>
              <p:nvPr/>
            </p:nvSpPr>
            <p:spPr bwMode="auto">
              <a:xfrm>
                <a:off x="2322281"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3"/>
                  </a:cxn>
                  <a:cxn ang="0">
                    <a:pos x="2732" y="854"/>
                  </a:cxn>
                  <a:cxn ang="0">
                    <a:pos x="2732" y="1195"/>
                  </a:cxn>
                  <a:cxn ang="0">
                    <a:pos x="2732" y="1537"/>
                  </a:cxn>
                  <a:cxn ang="0">
                    <a:pos x="2732" y="1877"/>
                  </a:cxn>
                  <a:cxn ang="0">
                    <a:pos x="2732" y="2219"/>
                  </a:cxn>
                  <a:cxn ang="0">
                    <a:pos x="2732" y="2560"/>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1"/>
                    </a:lnTo>
                    <a:lnTo>
                      <a:pt x="2732" y="513"/>
                    </a:lnTo>
                    <a:lnTo>
                      <a:pt x="2732" y="683"/>
                    </a:lnTo>
                    <a:lnTo>
                      <a:pt x="2732" y="854"/>
                    </a:lnTo>
                    <a:lnTo>
                      <a:pt x="2732" y="1024"/>
                    </a:lnTo>
                    <a:lnTo>
                      <a:pt x="2732" y="1195"/>
                    </a:lnTo>
                    <a:lnTo>
                      <a:pt x="2732" y="1366"/>
                    </a:lnTo>
                    <a:lnTo>
                      <a:pt x="2732" y="1537"/>
                    </a:lnTo>
                    <a:lnTo>
                      <a:pt x="2732" y="1707"/>
                    </a:lnTo>
                    <a:lnTo>
                      <a:pt x="2732" y="1877"/>
                    </a:lnTo>
                    <a:lnTo>
                      <a:pt x="2732" y="2049"/>
                    </a:lnTo>
                    <a:lnTo>
                      <a:pt x="2732" y="2219"/>
                    </a:lnTo>
                    <a:lnTo>
                      <a:pt x="2732" y="2390"/>
                    </a:lnTo>
                    <a:lnTo>
                      <a:pt x="2732" y="2560"/>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DCDDB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6" name="Freeform 16"/>
              <p:cNvSpPr>
                <a:spLocks/>
              </p:cNvSpPr>
              <p:nvPr/>
            </p:nvSpPr>
            <p:spPr bwMode="auto">
              <a:xfrm>
                <a:off x="2545129" y="-414999"/>
                <a:ext cx="222848" cy="288000"/>
              </a:xfrm>
              <a:custGeom>
                <a:avLst/>
                <a:gdLst/>
                <a:ahLst/>
                <a:cxnLst>
                  <a:cxn ang="0">
                    <a:pos x="0" y="2560"/>
                  </a:cxn>
                  <a:cxn ang="0">
                    <a:pos x="0" y="2219"/>
                  </a:cxn>
                  <a:cxn ang="0">
                    <a:pos x="0" y="1877"/>
                  </a:cxn>
                  <a:cxn ang="0">
                    <a:pos x="0" y="1537"/>
                  </a:cxn>
                  <a:cxn ang="0">
                    <a:pos x="0" y="1195"/>
                  </a:cxn>
                  <a:cxn ang="0">
                    <a:pos x="0" y="854"/>
                  </a:cxn>
                  <a:cxn ang="0">
                    <a:pos x="0" y="513"/>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3"/>
                  </a:cxn>
                  <a:cxn ang="0">
                    <a:pos x="2731" y="854"/>
                  </a:cxn>
                  <a:cxn ang="0">
                    <a:pos x="2731" y="1195"/>
                  </a:cxn>
                  <a:cxn ang="0">
                    <a:pos x="2731" y="1537"/>
                  </a:cxn>
                  <a:cxn ang="0">
                    <a:pos x="2731" y="1877"/>
                  </a:cxn>
                  <a:cxn ang="0">
                    <a:pos x="2731" y="2219"/>
                  </a:cxn>
                  <a:cxn ang="0">
                    <a:pos x="2731" y="2560"/>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0"/>
                    </a:lnTo>
                    <a:lnTo>
                      <a:pt x="0" y="2390"/>
                    </a:lnTo>
                    <a:lnTo>
                      <a:pt x="0" y="2219"/>
                    </a:lnTo>
                    <a:lnTo>
                      <a:pt x="0" y="2049"/>
                    </a:lnTo>
                    <a:lnTo>
                      <a:pt x="0" y="1877"/>
                    </a:lnTo>
                    <a:lnTo>
                      <a:pt x="0" y="1707"/>
                    </a:lnTo>
                    <a:lnTo>
                      <a:pt x="0" y="1537"/>
                    </a:lnTo>
                    <a:lnTo>
                      <a:pt x="0" y="1366"/>
                    </a:lnTo>
                    <a:lnTo>
                      <a:pt x="0" y="1195"/>
                    </a:lnTo>
                    <a:lnTo>
                      <a:pt x="0" y="1024"/>
                    </a:lnTo>
                    <a:lnTo>
                      <a:pt x="0" y="854"/>
                    </a:lnTo>
                    <a:lnTo>
                      <a:pt x="0" y="683"/>
                    </a:lnTo>
                    <a:lnTo>
                      <a:pt x="0" y="513"/>
                    </a:lnTo>
                    <a:lnTo>
                      <a:pt x="0" y="341"/>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1"/>
                    </a:lnTo>
                    <a:lnTo>
                      <a:pt x="2731" y="513"/>
                    </a:lnTo>
                    <a:lnTo>
                      <a:pt x="2731" y="683"/>
                    </a:lnTo>
                    <a:lnTo>
                      <a:pt x="2731" y="854"/>
                    </a:lnTo>
                    <a:lnTo>
                      <a:pt x="2731" y="1024"/>
                    </a:lnTo>
                    <a:lnTo>
                      <a:pt x="2731" y="1195"/>
                    </a:lnTo>
                    <a:lnTo>
                      <a:pt x="2731" y="1366"/>
                    </a:lnTo>
                    <a:lnTo>
                      <a:pt x="2731" y="1537"/>
                    </a:lnTo>
                    <a:lnTo>
                      <a:pt x="2731" y="1707"/>
                    </a:lnTo>
                    <a:lnTo>
                      <a:pt x="2731" y="1877"/>
                    </a:lnTo>
                    <a:lnTo>
                      <a:pt x="2731" y="2049"/>
                    </a:lnTo>
                    <a:lnTo>
                      <a:pt x="2731" y="2219"/>
                    </a:lnTo>
                    <a:lnTo>
                      <a:pt x="2731" y="2390"/>
                    </a:lnTo>
                    <a:lnTo>
                      <a:pt x="2731" y="2560"/>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E6E7C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7" name="Rectangle 17"/>
              <p:cNvSpPr>
                <a:spLocks noChangeArrowheads="1"/>
              </p:cNvSpPr>
              <p:nvPr/>
            </p:nvSpPr>
            <p:spPr bwMode="auto">
              <a:xfrm>
                <a:off x="2767977" y="-414999"/>
                <a:ext cx="222848" cy="288000"/>
              </a:xfrm>
              <a:prstGeom prst="rect">
                <a:avLst/>
              </a:prstGeom>
              <a:solidFill>
                <a:srgbClr val="F0F1D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99" name="Grupo 98"/>
            <p:cNvGrpSpPr/>
            <p:nvPr/>
          </p:nvGrpSpPr>
          <p:grpSpPr>
            <a:xfrm>
              <a:off x="10239455" y="1541016"/>
              <a:ext cx="1337088" cy="288000"/>
              <a:chOff x="3037725" y="-414999"/>
              <a:chExt cx="1337088" cy="288000"/>
            </a:xfrm>
          </p:grpSpPr>
          <p:sp>
            <p:nvSpPr>
              <p:cNvPr id="166" name="Rectangle 12"/>
              <p:cNvSpPr>
                <a:spLocks noChangeArrowheads="1"/>
              </p:cNvSpPr>
              <p:nvPr/>
            </p:nvSpPr>
            <p:spPr bwMode="auto">
              <a:xfrm>
                <a:off x="3037725" y="-414999"/>
                <a:ext cx="222848" cy="288000"/>
              </a:xfrm>
              <a:prstGeom prst="rect">
                <a:avLst/>
              </a:prstGeom>
              <a:solidFill>
                <a:srgbClr val="787A7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7" name="Freeform 18"/>
              <p:cNvSpPr>
                <a:spLocks/>
              </p:cNvSpPr>
              <p:nvPr/>
            </p:nvSpPr>
            <p:spPr bwMode="auto">
              <a:xfrm>
                <a:off x="3260573"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3" y="0"/>
                    </a:lnTo>
                    <a:lnTo>
                      <a:pt x="1195" y="0"/>
                    </a:lnTo>
                    <a:lnTo>
                      <a:pt x="1365" y="0"/>
                    </a:lnTo>
                    <a:lnTo>
                      <a:pt x="1536" y="0"/>
                    </a:lnTo>
                    <a:lnTo>
                      <a:pt x="1706"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6" y="2731"/>
                    </a:lnTo>
                    <a:lnTo>
                      <a:pt x="1536" y="2731"/>
                    </a:lnTo>
                    <a:lnTo>
                      <a:pt x="1365" y="2731"/>
                    </a:lnTo>
                    <a:lnTo>
                      <a:pt x="1195" y="2731"/>
                    </a:lnTo>
                    <a:lnTo>
                      <a:pt x="1023" y="2731"/>
                    </a:lnTo>
                    <a:lnTo>
                      <a:pt x="853" y="2731"/>
                    </a:lnTo>
                    <a:lnTo>
                      <a:pt x="683" y="2731"/>
                    </a:lnTo>
                    <a:lnTo>
                      <a:pt x="512" y="2731"/>
                    </a:lnTo>
                    <a:lnTo>
                      <a:pt x="342" y="2731"/>
                    </a:lnTo>
                    <a:lnTo>
                      <a:pt x="170" y="2731"/>
                    </a:lnTo>
                    <a:lnTo>
                      <a:pt x="0" y="2731"/>
                    </a:lnTo>
                    <a:close/>
                  </a:path>
                </a:pathLst>
              </a:custGeom>
              <a:solidFill>
                <a:srgbClr val="8D8E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8" name="Freeform 19"/>
              <p:cNvSpPr>
                <a:spLocks/>
              </p:cNvSpPr>
              <p:nvPr/>
            </p:nvSpPr>
            <p:spPr bwMode="auto">
              <a:xfrm>
                <a:off x="3483421"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4" y="0"/>
                  </a:cxn>
                  <a:cxn ang="0">
                    <a:pos x="1196" y="0"/>
                  </a:cxn>
                  <a:cxn ang="0">
                    <a:pos x="1537" y="0"/>
                  </a:cxn>
                  <a:cxn ang="0">
                    <a:pos x="1879"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9" y="2731"/>
                  </a:cxn>
                  <a:cxn ang="0">
                    <a:pos x="1537" y="2731"/>
                  </a:cxn>
                  <a:cxn ang="0">
                    <a:pos x="1196" y="2731"/>
                  </a:cxn>
                  <a:cxn ang="0">
                    <a:pos x="854"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4" y="0"/>
                    </a:lnTo>
                    <a:lnTo>
                      <a:pt x="1024" y="0"/>
                    </a:lnTo>
                    <a:lnTo>
                      <a:pt x="1196" y="0"/>
                    </a:lnTo>
                    <a:lnTo>
                      <a:pt x="1366" y="0"/>
                    </a:lnTo>
                    <a:lnTo>
                      <a:pt x="1537" y="0"/>
                    </a:lnTo>
                    <a:lnTo>
                      <a:pt x="1707" y="0"/>
                    </a:lnTo>
                    <a:lnTo>
                      <a:pt x="1879"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9" y="2731"/>
                    </a:lnTo>
                    <a:lnTo>
                      <a:pt x="1707" y="2731"/>
                    </a:lnTo>
                    <a:lnTo>
                      <a:pt x="1537" y="2731"/>
                    </a:lnTo>
                    <a:lnTo>
                      <a:pt x="1366" y="2731"/>
                    </a:lnTo>
                    <a:lnTo>
                      <a:pt x="1196" y="2731"/>
                    </a:lnTo>
                    <a:lnTo>
                      <a:pt x="1024" y="2731"/>
                    </a:lnTo>
                    <a:lnTo>
                      <a:pt x="854" y="2731"/>
                    </a:lnTo>
                    <a:lnTo>
                      <a:pt x="683" y="2731"/>
                    </a:lnTo>
                    <a:lnTo>
                      <a:pt x="513" y="2731"/>
                    </a:lnTo>
                    <a:lnTo>
                      <a:pt x="342" y="2731"/>
                    </a:lnTo>
                    <a:lnTo>
                      <a:pt x="171" y="2731"/>
                    </a:lnTo>
                    <a:lnTo>
                      <a:pt x="0" y="2731"/>
                    </a:lnTo>
                    <a:close/>
                  </a:path>
                </a:pathLst>
              </a:custGeom>
              <a:solidFill>
                <a:srgbClr val="A1A3A3"/>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9" name="Freeform 20"/>
              <p:cNvSpPr>
                <a:spLocks/>
              </p:cNvSpPr>
              <p:nvPr/>
            </p:nvSpPr>
            <p:spPr bwMode="auto">
              <a:xfrm>
                <a:off x="3706269"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1" y="0"/>
                  </a:cxn>
                  <a:cxn ang="0">
                    <a:pos x="513" y="0"/>
                  </a:cxn>
                  <a:cxn ang="0">
                    <a:pos x="853" y="0"/>
                  </a:cxn>
                  <a:cxn ang="0">
                    <a:pos x="1195" y="0"/>
                  </a:cxn>
                  <a:cxn ang="0">
                    <a:pos x="1536" y="0"/>
                  </a:cxn>
                  <a:cxn ang="0">
                    <a:pos x="1878" y="0"/>
                  </a:cxn>
                  <a:cxn ang="0">
                    <a:pos x="2219" y="0"/>
                  </a:cxn>
                  <a:cxn ang="0">
                    <a:pos x="2561" y="0"/>
                  </a:cxn>
                  <a:cxn ang="0">
                    <a:pos x="2732" y="171"/>
                  </a:cxn>
                  <a:cxn ang="0">
                    <a:pos x="2732" y="512"/>
                  </a:cxn>
                  <a:cxn ang="0">
                    <a:pos x="2732" y="854"/>
                  </a:cxn>
                  <a:cxn ang="0">
                    <a:pos x="2732" y="1195"/>
                  </a:cxn>
                  <a:cxn ang="0">
                    <a:pos x="2732" y="1536"/>
                  </a:cxn>
                  <a:cxn ang="0">
                    <a:pos x="2732" y="1878"/>
                  </a:cxn>
                  <a:cxn ang="0">
                    <a:pos x="2732" y="2219"/>
                  </a:cxn>
                  <a:cxn ang="0">
                    <a:pos x="2732" y="2561"/>
                  </a:cxn>
                  <a:cxn ang="0">
                    <a:pos x="2561" y="2731"/>
                  </a:cxn>
                  <a:cxn ang="0">
                    <a:pos x="2219" y="2731"/>
                  </a:cxn>
                  <a:cxn ang="0">
                    <a:pos x="1878" y="2731"/>
                  </a:cxn>
                  <a:cxn ang="0">
                    <a:pos x="1536" y="2731"/>
                  </a:cxn>
                  <a:cxn ang="0">
                    <a:pos x="1195" y="2731"/>
                  </a:cxn>
                  <a:cxn ang="0">
                    <a:pos x="853" y="2731"/>
                  </a:cxn>
                  <a:cxn ang="0">
                    <a:pos x="513" y="2731"/>
                  </a:cxn>
                  <a:cxn ang="0">
                    <a:pos x="171" y="2731"/>
                  </a:cxn>
                </a:cxnLst>
                <a:rect l="0" t="0" r="r" b="b"/>
                <a:pathLst>
                  <a:path w="2732"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1" y="0"/>
                    </a:lnTo>
                    <a:lnTo>
                      <a:pt x="342" y="0"/>
                    </a:lnTo>
                    <a:lnTo>
                      <a:pt x="513" y="0"/>
                    </a:lnTo>
                    <a:lnTo>
                      <a:pt x="683" y="0"/>
                    </a:lnTo>
                    <a:lnTo>
                      <a:pt x="853" y="0"/>
                    </a:lnTo>
                    <a:lnTo>
                      <a:pt x="1025" y="0"/>
                    </a:lnTo>
                    <a:lnTo>
                      <a:pt x="1195" y="0"/>
                    </a:lnTo>
                    <a:lnTo>
                      <a:pt x="1366" y="0"/>
                    </a:lnTo>
                    <a:lnTo>
                      <a:pt x="1536" y="0"/>
                    </a:lnTo>
                    <a:lnTo>
                      <a:pt x="1707" y="0"/>
                    </a:lnTo>
                    <a:lnTo>
                      <a:pt x="1878" y="0"/>
                    </a:lnTo>
                    <a:lnTo>
                      <a:pt x="2049" y="0"/>
                    </a:lnTo>
                    <a:lnTo>
                      <a:pt x="2219" y="0"/>
                    </a:lnTo>
                    <a:lnTo>
                      <a:pt x="2390" y="0"/>
                    </a:lnTo>
                    <a:lnTo>
                      <a:pt x="2561" y="0"/>
                    </a:lnTo>
                    <a:lnTo>
                      <a:pt x="2732" y="0"/>
                    </a:lnTo>
                    <a:lnTo>
                      <a:pt x="2732" y="171"/>
                    </a:lnTo>
                    <a:lnTo>
                      <a:pt x="2732" y="342"/>
                    </a:lnTo>
                    <a:lnTo>
                      <a:pt x="2732" y="512"/>
                    </a:lnTo>
                    <a:lnTo>
                      <a:pt x="2732" y="683"/>
                    </a:lnTo>
                    <a:lnTo>
                      <a:pt x="2732" y="854"/>
                    </a:lnTo>
                    <a:lnTo>
                      <a:pt x="2732" y="1025"/>
                    </a:lnTo>
                    <a:lnTo>
                      <a:pt x="2732" y="1195"/>
                    </a:lnTo>
                    <a:lnTo>
                      <a:pt x="2732" y="1365"/>
                    </a:lnTo>
                    <a:lnTo>
                      <a:pt x="2732" y="1536"/>
                    </a:lnTo>
                    <a:lnTo>
                      <a:pt x="2732" y="1707"/>
                    </a:lnTo>
                    <a:lnTo>
                      <a:pt x="2732" y="1878"/>
                    </a:lnTo>
                    <a:lnTo>
                      <a:pt x="2732" y="2048"/>
                    </a:lnTo>
                    <a:lnTo>
                      <a:pt x="2732" y="2219"/>
                    </a:lnTo>
                    <a:lnTo>
                      <a:pt x="2732" y="2390"/>
                    </a:lnTo>
                    <a:lnTo>
                      <a:pt x="2732" y="2561"/>
                    </a:lnTo>
                    <a:lnTo>
                      <a:pt x="2732" y="2731"/>
                    </a:lnTo>
                    <a:lnTo>
                      <a:pt x="2561" y="2731"/>
                    </a:lnTo>
                    <a:lnTo>
                      <a:pt x="2390" y="2731"/>
                    </a:lnTo>
                    <a:lnTo>
                      <a:pt x="2219" y="2731"/>
                    </a:lnTo>
                    <a:lnTo>
                      <a:pt x="2049" y="2731"/>
                    </a:lnTo>
                    <a:lnTo>
                      <a:pt x="1878" y="2731"/>
                    </a:lnTo>
                    <a:lnTo>
                      <a:pt x="1707" y="2731"/>
                    </a:lnTo>
                    <a:lnTo>
                      <a:pt x="1536" y="2731"/>
                    </a:lnTo>
                    <a:lnTo>
                      <a:pt x="1366" y="2731"/>
                    </a:lnTo>
                    <a:lnTo>
                      <a:pt x="1195" y="2731"/>
                    </a:lnTo>
                    <a:lnTo>
                      <a:pt x="1025" y="2731"/>
                    </a:lnTo>
                    <a:lnTo>
                      <a:pt x="853" y="2731"/>
                    </a:lnTo>
                    <a:lnTo>
                      <a:pt x="683" y="2731"/>
                    </a:lnTo>
                    <a:lnTo>
                      <a:pt x="513" y="2731"/>
                    </a:lnTo>
                    <a:lnTo>
                      <a:pt x="342" y="2731"/>
                    </a:lnTo>
                    <a:lnTo>
                      <a:pt x="171" y="2731"/>
                    </a:lnTo>
                    <a:lnTo>
                      <a:pt x="0" y="2731"/>
                    </a:lnTo>
                    <a:close/>
                  </a:path>
                </a:pathLst>
              </a:custGeom>
              <a:solidFill>
                <a:srgbClr val="B6B7B8"/>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0" name="Freeform 21"/>
              <p:cNvSpPr>
                <a:spLocks/>
              </p:cNvSpPr>
              <p:nvPr/>
            </p:nvSpPr>
            <p:spPr bwMode="auto">
              <a:xfrm>
                <a:off x="3929117" y="-414999"/>
                <a:ext cx="222848" cy="288000"/>
              </a:xfrm>
              <a:custGeom>
                <a:avLst/>
                <a:gdLst/>
                <a:ahLst/>
                <a:cxnLst>
                  <a:cxn ang="0">
                    <a:pos x="0" y="2561"/>
                  </a:cxn>
                  <a:cxn ang="0">
                    <a:pos x="0" y="2219"/>
                  </a:cxn>
                  <a:cxn ang="0">
                    <a:pos x="0" y="1878"/>
                  </a:cxn>
                  <a:cxn ang="0">
                    <a:pos x="0" y="1536"/>
                  </a:cxn>
                  <a:cxn ang="0">
                    <a:pos x="0" y="1195"/>
                  </a:cxn>
                  <a:cxn ang="0">
                    <a:pos x="0" y="854"/>
                  </a:cxn>
                  <a:cxn ang="0">
                    <a:pos x="0" y="512"/>
                  </a:cxn>
                  <a:cxn ang="0">
                    <a:pos x="0" y="171"/>
                  </a:cxn>
                  <a:cxn ang="0">
                    <a:pos x="170" y="0"/>
                  </a:cxn>
                  <a:cxn ang="0">
                    <a:pos x="512" y="0"/>
                  </a:cxn>
                  <a:cxn ang="0">
                    <a:pos x="853" y="0"/>
                  </a:cxn>
                  <a:cxn ang="0">
                    <a:pos x="1195" y="0"/>
                  </a:cxn>
                  <a:cxn ang="0">
                    <a:pos x="1536" y="0"/>
                  </a:cxn>
                  <a:cxn ang="0">
                    <a:pos x="1878" y="0"/>
                  </a:cxn>
                  <a:cxn ang="0">
                    <a:pos x="2219" y="0"/>
                  </a:cxn>
                  <a:cxn ang="0">
                    <a:pos x="2561" y="0"/>
                  </a:cxn>
                  <a:cxn ang="0">
                    <a:pos x="2731" y="171"/>
                  </a:cxn>
                  <a:cxn ang="0">
                    <a:pos x="2731" y="512"/>
                  </a:cxn>
                  <a:cxn ang="0">
                    <a:pos x="2731" y="854"/>
                  </a:cxn>
                  <a:cxn ang="0">
                    <a:pos x="2731" y="1195"/>
                  </a:cxn>
                  <a:cxn ang="0">
                    <a:pos x="2731" y="1536"/>
                  </a:cxn>
                  <a:cxn ang="0">
                    <a:pos x="2731" y="1878"/>
                  </a:cxn>
                  <a:cxn ang="0">
                    <a:pos x="2731" y="2219"/>
                  </a:cxn>
                  <a:cxn ang="0">
                    <a:pos x="2731" y="2561"/>
                  </a:cxn>
                  <a:cxn ang="0">
                    <a:pos x="2561" y="2731"/>
                  </a:cxn>
                  <a:cxn ang="0">
                    <a:pos x="2219" y="2731"/>
                  </a:cxn>
                  <a:cxn ang="0">
                    <a:pos x="1878" y="2731"/>
                  </a:cxn>
                  <a:cxn ang="0">
                    <a:pos x="1536" y="2731"/>
                  </a:cxn>
                  <a:cxn ang="0">
                    <a:pos x="1195" y="2731"/>
                  </a:cxn>
                  <a:cxn ang="0">
                    <a:pos x="853" y="2731"/>
                  </a:cxn>
                  <a:cxn ang="0">
                    <a:pos x="512" y="2731"/>
                  </a:cxn>
                  <a:cxn ang="0">
                    <a:pos x="170" y="2731"/>
                  </a:cxn>
                </a:cxnLst>
                <a:rect l="0" t="0" r="r" b="b"/>
                <a:pathLst>
                  <a:path w="2731" h="2731">
                    <a:moveTo>
                      <a:pt x="0" y="2731"/>
                    </a:moveTo>
                    <a:lnTo>
                      <a:pt x="0" y="2561"/>
                    </a:lnTo>
                    <a:lnTo>
                      <a:pt x="0" y="2390"/>
                    </a:lnTo>
                    <a:lnTo>
                      <a:pt x="0" y="2219"/>
                    </a:lnTo>
                    <a:lnTo>
                      <a:pt x="0" y="2048"/>
                    </a:lnTo>
                    <a:lnTo>
                      <a:pt x="0" y="1878"/>
                    </a:lnTo>
                    <a:lnTo>
                      <a:pt x="0" y="1707"/>
                    </a:lnTo>
                    <a:lnTo>
                      <a:pt x="0" y="1536"/>
                    </a:lnTo>
                    <a:lnTo>
                      <a:pt x="0" y="1365"/>
                    </a:lnTo>
                    <a:lnTo>
                      <a:pt x="0" y="1195"/>
                    </a:lnTo>
                    <a:lnTo>
                      <a:pt x="0" y="1025"/>
                    </a:lnTo>
                    <a:lnTo>
                      <a:pt x="0" y="854"/>
                    </a:lnTo>
                    <a:lnTo>
                      <a:pt x="0" y="683"/>
                    </a:lnTo>
                    <a:lnTo>
                      <a:pt x="0" y="512"/>
                    </a:lnTo>
                    <a:lnTo>
                      <a:pt x="0" y="342"/>
                    </a:lnTo>
                    <a:lnTo>
                      <a:pt x="0" y="171"/>
                    </a:lnTo>
                    <a:lnTo>
                      <a:pt x="0" y="0"/>
                    </a:lnTo>
                    <a:lnTo>
                      <a:pt x="170" y="0"/>
                    </a:lnTo>
                    <a:lnTo>
                      <a:pt x="342" y="0"/>
                    </a:lnTo>
                    <a:lnTo>
                      <a:pt x="512" y="0"/>
                    </a:lnTo>
                    <a:lnTo>
                      <a:pt x="683" y="0"/>
                    </a:lnTo>
                    <a:lnTo>
                      <a:pt x="853" y="0"/>
                    </a:lnTo>
                    <a:lnTo>
                      <a:pt x="1025" y="0"/>
                    </a:lnTo>
                    <a:lnTo>
                      <a:pt x="1195" y="0"/>
                    </a:lnTo>
                    <a:lnTo>
                      <a:pt x="1366" y="0"/>
                    </a:lnTo>
                    <a:lnTo>
                      <a:pt x="1536" y="0"/>
                    </a:lnTo>
                    <a:lnTo>
                      <a:pt x="1708" y="0"/>
                    </a:lnTo>
                    <a:lnTo>
                      <a:pt x="1878" y="0"/>
                    </a:lnTo>
                    <a:lnTo>
                      <a:pt x="2048" y="0"/>
                    </a:lnTo>
                    <a:lnTo>
                      <a:pt x="2219" y="0"/>
                    </a:lnTo>
                    <a:lnTo>
                      <a:pt x="2389" y="0"/>
                    </a:lnTo>
                    <a:lnTo>
                      <a:pt x="2561" y="0"/>
                    </a:lnTo>
                    <a:lnTo>
                      <a:pt x="2731" y="0"/>
                    </a:lnTo>
                    <a:lnTo>
                      <a:pt x="2731" y="171"/>
                    </a:lnTo>
                    <a:lnTo>
                      <a:pt x="2731" y="342"/>
                    </a:lnTo>
                    <a:lnTo>
                      <a:pt x="2731" y="512"/>
                    </a:lnTo>
                    <a:lnTo>
                      <a:pt x="2731" y="683"/>
                    </a:lnTo>
                    <a:lnTo>
                      <a:pt x="2731" y="854"/>
                    </a:lnTo>
                    <a:lnTo>
                      <a:pt x="2731" y="1025"/>
                    </a:lnTo>
                    <a:lnTo>
                      <a:pt x="2731" y="1195"/>
                    </a:lnTo>
                    <a:lnTo>
                      <a:pt x="2731" y="1365"/>
                    </a:lnTo>
                    <a:lnTo>
                      <a:pt x="2731" y="1536"/>
                    </a:lnTo>
                    <a:lnTo>
                      <a:pt x="2731" y="1707"/>
                    </a:lnTo>
                    <a:lnTo>
                      <a:pt x="2731" y="1878"/>
                    </a:lnTo>
                    <a:lnTo>
                      <a:pt x="2731" y="2048"/>
                    </a:lnTo>
                    <a:lnTo>
                      <a:pt x="2731" y="2219"/>
                    </a:lnTo>
                    <a:lnTo>
                      <a:pt x="2731" y="2390"/>
                    </a:lnTo>
                    <a:lnTo>
                      <a:pt x="2731" y="2561"/>
                    </a:lnTo>
                    <a:lnTo>
                      <a:pt x="2731" y="2731"/>
                    </a:lnTo>
                    <a:lnTo>
                      <a:pt x="2561" y="2731"/>
                    </a:lnTo>
                    <a:lnTo>
                      <a:pt x="2389" y="2731"/>
                    </a:lnTo>
                    <a:lnTo>
                      <a:pt x="2219" y="2731"/>
                    </a:lnTo>
                    <a:lnTo>
                      <a:pt x="2048" y="2731"/>
                    </a:lnTo>
                    <a:lnTo>
                      <a:pt x="1878" y="2731"/>
                    </a:lnTo>
                    <a:lnTo>
                      <a:pt x="1708" y="2731"/>
                    </a:lnTo>
                    <a:lnTo>
                      <a:pt x="1536" y="2731"/>
                    </a:lnTo>
                    <a:lnTo>
                      <a:pt x="1366" y="2731"/>
                    </a:lnTo>
                    <a:lnTo>
                      <a:pt x="1195" y="2731"/>
                    </a:lnTo>
                    <a:lnTo>
                      <a:pt x="1025" y="2731"/>
                    </a:lnTo>
                    <a:lnTo>
                      <a:pt x="853" y="2731"/>
                    </a:lnTo>
                    <a:lnTo>
                      <a:pt x="683" y="2731"/>
                    </a:lnTo>
                    <a:lnTo>
                      <a:pt x="512" y="2731"/>
                    </a:lnTo>
                    <a:lnTo>
                      <a:pt x="342" y="2731"/>
                    </a:lnTo>
                    <a:lnTo>
                      <a:pt x="170" y="2731"/>
                    </a:lnTo>
                    <a:lnTo>
                      <a:pt x="0" y="2731"/>
                    </a:lnTo>
                    <a:close/>
                  </a:path>
                </a:pathLst>
              </a:custGeom>
              <a:solidFill>
                <a:srgbClr val="CACCC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71" name="Rectangle 22"/>
              <p:cNvSpPr>
                <a:spLocks noChangeArrowheads="1"/>
              </p:cNvSpPr>
              <p:nvPr/>
            </p:nvSpPr>
            <p:spPr bwMode="auto">
              <a:xfrm>
                <a:off x="4151965" y="-414999"/>
                <a:ext cx="222848" cy="288000"/>
              </a:xfrm>
              <a:prstGeom prst="rect">
                <a:avLst/>
              </a:prstGeom>
              <a:solidFill>
                <a:srgbClr val="DFE0E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0" name="Grupo 99"/>
            <p:cNvGrpSpPr/>
            <p:nvPr/>
          </p:nvGrpSpPr>
          <p:grpSpPr>
            <a:xfrm>
              <a:off x="10239455" y="2166919"/>
              <a:ext cx="1337088" cy="288000"/>
              <a:chOff x="4421713" y="-414999"/>
              <a:chExt cx="1337088" cy="288000"/>
            </a:xfrm>
          </p:grpSpPr>
          <p:sp>
            <p:nvSpPr>
              <p:cNvPr id="160" name="Rectangle 6"/>
              <p:cNvSpPr>
                <a:spLocks noChangeArrowheads="1"/>
              </p:cNvSpPr>
              <p:nvPr/>
            </p:nvSpPr>
            <p:spPr bwMode="auto">
              <a:xfrm>
                <a:off x="4421713" y="-414999"/>
                <a:ext cx="222848" cy="288000"/>
              </a:xfrm>
              <a:prstGeom prst="rect">
                <a:avLst/>
              </a:prstGeom>
              <a:solidFill>
                <a:srgbClr val="584789"/>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1" name="Freeform 17"/>
              <p:cNvSpPr>
                <a:spLocks/>
              </p:cNvSpPr>
              <p:nvPr/>
            </p:nvSpPr>
            <p:spPr bwMode="auto">
              <a:xfrm>
                <a:off x="4644561"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8" y="0"/>
                  </a:cxn>
                  <a:cxn ang="0">
                    <a:pos x="427" y="0"/>
                  </a:cxn>
                  <a:cxn ang="0">
                    <a:pos x="256"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6" y="1367"/>
                  </a:cxn>
                  <a:cxn ang="0">
                    <a:pos x="427" y="1367"/>
                  </a:cxn>
                  <a:cxn ang="0">
                    <a:pos x="598"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6" y="1367"/>
                    </a:lnTo>
                    <a:lnTo>
                      <a:pt x="342" y="1367"/>
                    </a:lnTo>
                    <a:lnTo>
                      <a:pt x="427" y="1367"/>
                    </a:lnTo>
                    <a:lnTo>
                      <a:pt x="512" y="1367"/>
                    </a:lnTo>
                    <a:lnTo>
                      <a:pt x="598"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6B5C9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2" name="Freeform 18"/>
              <p:cNvSpPr>
                <a:spLocks/>
              </p:cNvSpPr>
              <p:nvPr/>
            </p:nvSpPr>
            <p:spPr bwMode="auto">
              <a:xfrm>
                <a:off x="4867409"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2" y="1367"/>
                    </a:lnTo>
                    <a:lnTo>
                      <a:pt x="427" y="1367"/>
                    </a:lnTo>
                    <a:lnTo>
                      <a:pt x="512" y="1367"/>
                    </a:lnTo>
                    <a:lnTo>
                      <a:pt x="597" y="1367"/>
                    </a:lnTo>
                    <a:lnTo>
                      <a:pt x="683" y="1367"/>
                    </a:lnTo>
                    <a:lnTo>
                      <a:pt x="768" y="1367"/>
                    </a:lnTo>
                    <a:lnTo>
                      <a:pt x="853" y="1367"/>
                    </a:lnTo>
                    <a:lnTo>
                      <a:pt x="938" y="1367"/>
                    </a:lnTo>
                    <a:lnTo>
                      <a:pt x="1025" y="1367"/>
                    </a:lnTo>
                    <a:lnTo>
                      <a:pt x="1110" y="1367"/>
                    </a:lnTo>
                    <a:lnTo>
                      <a:pt x="1195" y="1367"/>
                    </a:lnTo>
                    <a:lnTo>
                      <a:pt x="1280" y="1367"/>
                    </a:lnTo>
                    <a:lnTo>
                      <a:pt x="1366" y="1367"/>
                    </a:lnTo>
                    <a:close/>
                  </a:path>
                </a:pathLst>
              </a:custGeom>
              <a:solidFill>
                <a:srgbClr val="7E71A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3" name="Freeform 19"/>
              <p:cNvSpPr>
                <a:spLocks/>
              </p:cNvSpPr>
              <p:nvPr/>
            </p:nvSpPr>
            <p:spPr bwMode="auto">
              <a:xfrm>
                <a:off x="5090257" y="-414999"/>
                <a:ext cx="222848" cy="288000"/>
              </a:xfrm>
              <a:custGeom>
                <a:avLst/>
                <a:gdLst/>
                <a:ahLst/>
                <a:cxnLst>
                  <a:cxn ang="0">
                    <a:pos x="1365" y="1281"/>
                  </a:cxn>
                  <a:cxn ang="0">
                    <a:pos x="1365" y="1111"/>
                  </a:cxn>
                  <a:cxn ang="0">
                    <a:pos x="1365" y="940"/>
                  </a:cxn>
                  <a:cxn ang="0">
                    <a:pos x="1365" y="769"/>
                  </a:cxn>
                  <a:cxn ang="0">
                    <a:pos x="1365" y="598"/>
                  </a:cxn>
                  <a:cxn ang="0">
                    <a:pos x="1365" y="428"/>
                  </a:cxn>
                  <a:cxn ang="0">
                    <a:pos x="1365" y="257"/>
                  </a:cxn>
                  <a:cxn ang="0">
                    <a:pos x="1365" y="86"/>
                  </a:cxn>
                  <a:cxn ang="0">
                    <a:pos x="1280" y="0"/>
                  </a:cxn>
                  <a:cxn ang="0">
                    <a:pos x="1110" y="0"/>
                  </a:cxn>
                  <a:cxn ang="0">
                    <a:pos x="938" y="0"/>
                  </a:cxn>
                  <a:cxn ang="0">
                    <a:pos x="768" y="0"/>
                  </a:cxn>
                  <a:cxn ang="0">
                    <a:pos x="597" y="0"/>
                  </a:cxn>
                  <a:cxn ang="0">
                    <a:pos x="427" y="0"/>
                  </a:cxn>
                  <a:cxn ang="0">
                    <a:pos x="255" y="0"/>
                  </a:cxn>
                  <a:cxn ang="0">
                    <a:pos x="85" y="0"/>
                  </a:cxn>
                  <a:cxn ang="0">
                    <a:pos x="0" y="86"/>
                  </a:cxn>
                  <a:cxn ang="0">
                    <a:pos x="0" y="257"/>
                  </a:cxn>
                  <a:cxn ang="0">
                    <a:pos x="0" y="428"/>
                  </a:cxn>
                  <a:cxn ang="0">
                    <a:pos x="0" y="598"/>
                  </a:cxn>
                  <a:cxn ang="0">
                    <a:pos x="0" y="769"/>
                  </a:cxn>
                  <a:cxn ang="0">
                    <a:pos x="0" y="940"/>
                  </a:cxn>
                  <a:cxn ang="0">
                    <a:pos x="0" y="1111"/>
                  </a:cxn>
                  <a:cxn ang="0">
                    <a:pos x="0" y="1281"/>
                  </a:cxn>
                  <a:cxn ang="0">
                    <a:pos x="85" y="1367"/>
                  </a:cxn>
                  <a:cxn ang="0">
                    <a:pos x="255" y="1367"/>
                  </a:cxn>
                  <a:cxn ang="0">
                    <a:pos x="427" y="1367"/>
                  </a:cxn>
                  <a:cxn ang="0">
                    <a:pos x="597" y="1367"/>
                  </a:cxn>
                  <a:cxn ang="0">
                    <a:pos x="768" y="1367"/>
                  </a:cxn>
                  <a:cxn ang="0">
                    <a:pos x="938" y="1367"/>
                  </a:cxn>
                  <a:cxn ang="0">
                    <a:pos x="1110" y="1367"/>
                  </a:cxn>
                  <a:cxn ang="0">
                    <a:pos x="1280" y="1367"/>
                  </a:cxn>
                </a:cxnLst>
                <a:rect l="0" t="0" r="r" b="b"/>
                <a:pathLst>
                  <a:path w="1365" h="1367">
                    <a:moveTo>
                      <a:pt x="1365" y="1367"/>
                    </a:moveTo>
                    <a:lnTo>
                      <a:pt x="1365" y="1281"/>
                    </a:lnTo>
                    <a:lnTo>
                      <a:pt x="1365" y="1196"/>
                    </a:lnTo>
                    <a:lnTo>
                      <a:pt x="1365" y="1111"/>
                    </a:lnTo>
                    <a:lnTo>
                      <a:pt x="1365" y="1026"/>
                    </a:lnTo>
                    <a:lnTo>
                      <a:pt x="1365" y="940"/>
                    </a:lnTo>
                    <a:lnTo>
                      <a:pt x="1365" y="854"/>
                    </a:lnTo>
                    <a:lnTo>
                      <a:pt x="1365" y="769"/>
                    </a:lnTo>
                    <a:lnTo>
                      <a:pt x="1365" y="684"/>
                    </a:lnTo>
                    <a:lnTo>
                      <a:pt x="1365" y="598"/>
                    </a:lnTo>
                    <a:lnTo>
                      <a:pt x="1365" y="513"/>
                    </a:lnTo>
                    <a:lnTo>
                      <a:pt x="1365" y="428"/>
                    </a:lnTo>
                    <a:lnTo>
                      <a:pt x="1365" y="343"/>
                    </a:lnTo>
                    <a:lnTo>
                      <a:pt x="1365" y="257"/>
                    </a:lnTo>
                    <a:lnTo>
                      <a:pt x="1365" y="171"/>
                    </a:lnTo>
                    <a:lnTo>
                      <a:pt x="1365" y="86"/>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5" y="1367"/>
                    </a:lnTo>
                    <a:lnTo>
                      <a:pt x="170" y="1367"/>
                    </a:lnTo>
                    <a:lnTo>
                      <a:pt x="255" y="1367"/>
                    </a:lnTo>
                    <a:lnTo>
                      <a:pt x="341" y="1367"/>
                    </a:lnTo>
                    <a:lnTo>
                      <a:pt x="427" y="1367"/>
                    </a:lnTo>
                    <a:lnTo>
                      <a:pt x="512" y="1367"/>
                    </a:lnTo>
                    <a:lnTo>
                      <a:pt x="597" y="1367"/>
                    </a:lnTo>
                    <a:lnTo>
                      <a:pt x="682" y="1367"/>
                    </a:lnTo>
                    <a:lnTo>
                      <a:pt x="768" y="1367"/>
                    </a:lnTo>
                    <a:lnTo>
                      <a:pt x="853" y="1367"/>
                    </a:lnTo>
                    <a:lnTo>
                      <a:pt x="938" y="1367"/>
                    </a:lnTo>
                    <a:lnTo>
                      <a:pt x="1024" y="1367"/>
                    </a:lnTo>
                    <a:lnTo>
                      <a:pt x="1110" y="1367"/>
                    </a:lnTo>
                    <a:lnTo>
                      <a:pt x="1195" y="1367"/>
                    </a:lnTo>
                    <a:lnTo>
                      <a:pt x="1280" y="1367"/>
                    </a:lnTo>
                    <a:lnTo>
                      <a:pt x="1365" y="1367"/>
                    </a:lnTo>
                    <a:close/>
                  </a:path>
                </a:pathLst>
              </a:custGeom>
              <a:solidFill>
                <a:srgbClr val="9286B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4" name="Freeform 20"/>
              <p:cNvSpPr>
                <a:spLocks/>
              </p:cNvSpPr>
              <p:nvPr/>
            </p:nvSpPr>
            <p:spPr bwMode="auto">
              <a:xfrm>
                <a:off x="5313105" y="-414999"/>
                <a:ext cx="222848" cy="288000"/>
              </a:xfrm>
              <a:custGeom>
                <a:avLst/>
                <a:gdLst/>
                <a:ahLst/>
                <a:cxnLst>
                  <a:cxn ang="0">
                    <a:pos x="1366" y="1281"/>
                  </a:cxn>
                  <a:cxn ang="0">
                    <a:pos x="1366" y="1111"/>
                  </a:cxn>
                  <a:cxn ang="0">
                    <a:pos x="1366" y="940"/>
                  </a:cxn>
                  <a:cxn ang="0">
                    <a:pos x="1366" y="769"/>
                  </a:cxn>
                  <a:cxn ang="0">
                    <a:pos x="1366" y="598"/>
                  </a:cxn>
                  <a:cxn ang="0">
                    <a:pos x="1366" y="428"/>
                  </a:cxn>
                  <a:cxn ang="0">
                    <a:pos x="1366" y="257"/>
                  </a:cxn>
                  <a:cxn ang="0">
                    <a:pos x="1366" y="86"/>
                  </a:cxn>
                  <a:cxn ang="0">
                    <a:pos x="1281" y="0"/>
                  </a:cxn>
                  <a:cxn ang="0">
                    <a:pos x="1110" y="0"/>
                  </a:cxn>
                  <a:cxn ang="0">
                    <a:pos x="939" y="0"/>
                  </a:cxn>
                  <a:cxn ang="0">
                    <a:pos x="768" y="0"/>
                  </a:cxn>
                  <a:cxn ang="0">
                    <a:pos x="598" y="0"/>
                  </a:cxn>
                  <a:cxn ang="0">
                    <a:pos x="428" y="0"/>
                  </a:cxn>
                  <a:cxn ang="0">
                    <a:pos x="256" y="0"/>
                  </a:cxn>
                  <a:cxn ang="0">
                    <a:pos x="86" y="0"/>
                  </a:cxn>
                  <a:cxn ang="0">
                    <a:pos x="0" y="86"/>
                  </a:cxn>
                  <a:cxn ang="0">
                    <a:pos x="0" y="257"/>
                  </a:cxn>
                  <a:cxn ang="0">
                    <a:pos x="0" y="428"/>
                  </a:cxn>
                  <a:cxn ang="0">
                    <a:pos x="0" y="598"/>
                  </a:cxn>
                  <a:cxn ang="0">
                    <a:pos x="0" y="769"/>
                  </a:cxn>
                  <a:cxn ang="0">
                    <a:pos x="0" y="940"/>
                  </a:cxn>
                  <a:cxn ang="0">
                    <a:pos x="0" y="1111"/>
                  </a:cxn>
                  <a:cxn ang="0">
                    <a:pos x="0" y="1281"/>
                  </a:cxn>
                  <a:cxn ang="0">
                    <a:pos x="86" y="1367"/>
                  </a:cxn>
                  <a:cxn ang="0">
                    <a:pos x="256" y="1367"/>
                  </a:cxn>
                  <a:cxn ang="0">
                    <a:pos x="428" y="1367"/>
                  </a:cxn>
                  <a:cxn ang="0">
                    <a:pos x="598" y="1367"/>
                  </a:cxn>
                  <a:cxn ang="0">
                    <a:pos x="768" y="1367"/>
                  </a:cxn>
                  <a:cxn ang="0">
                    <a:pos x="939" y="1367"/>
                  </a:cxn>
                  <a:cxn ang="0">
                    <a:pos x="1110" y="1367"/>
                  </a:cxn>
                  <a:cxn ang="0">
                    <a:pos x="1281" y="1367"/>
                  </a:cxn>
                </a:cxnLst>
                <a:rect l="0" t="0" r="r" b="b"/>
                <a:pathLst>
                  <a:path w="1366" h="1367">
                    <a:moveTo>
                      <a:pt x="1366" y="1367"/>
                    </a:moveTo>
                    <a:lnTo>
                      <a:pt x="1366" y="1281"/>
                    </a:lnTo>
                    <a:lnTo>
                      <a:pt x="1366" y="1196"/>
                    </a:lnTo>
                    <a:lnTo>
                      <a:pt x="1366" y="1111"/>
                    </a:lnTo>
                    <a:lnTo>
                      <a:pt x="1366" y="1026"/>
                    </a:lnTo>
                    <a:lnTo>
                      <a:pt x="1366" y="940"/>
                    </a:lnTo>
                    <a:lnTo>
                      <a:pt x="1366" y="854"/>
                    </a:lnTo>
                    <a:lnTo>
                      <a:pt x="1366" y="769"/>
                    </a:lnTo>
                    <a:lnTo>
                      <a:pt x="1366" y="684"/>
                    </a:lnTo>
                    <a:lnTo>
                      <a:pt x="1366" y="598"/>
                    </a:lnTo>
                    <a:lnTo>
                      <a:pt x="1366" y="513"/>
                    </a:lnTo>
                    <a:lnTo>
                      <a:pt x="1366" y="428"/>
                    </a:lnTo>
                    <a:lnTo>
                      <a:pt x="1366" y="343"/>
                    </a:lnTo>
                    <a:lnTo>
                      <a:pt x="1366" y="257"/>
                    </a:lnTo>
                    <a:lnTo>
                      <a:pt x="1366" y="171"/>
                    </a:lnTo>
                    <a:lnTo>
                      <a:pt x="1366" y="86"/>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6"/>
                    </a:lnTo>
                    <a:lnTo>
                      <a:pt x="0" y="171"/>
                    </a:lnTo>
                    <a:lnTo>
                      <a:pt x="0" y="257"/>
                    </a:lnTo>
                    <a:lnTo>
                      <a:pt x="0" y="343"/>
                    </a:lnTo>
                    <a:lnTo>
                      <a:pt x="0" y="428"/>
                    </a:lnTo>
                    <a:lnTo>
                      <a:pt x="0" y="513"/>
                    </a:lnTo>
                    <a:lnTo>
                      <a:pt x="0" y="598"/>
                    </a:lnTo>
                    <a:lnTo>
                      <a:pt x="0" y="684"/>
                    </a:lnTo>
                    <a:lnTo>
                      <a:pt x="0" y="769"/>
                    </a:lnTo>
                    <a:lnTo>
                      <a:pt x="0" y="854"/>
                    </a:lnTo>
                    <a:lnTo>
                      <a:pt x="0" y="940"/>
                    </a:lnTo>
                    <a:lnTo>
                      <a:pt x="0" y="1026"/>
                    </a:lnTo>
                    <a:lnTo>
                      <a:pt x="0" y="1111"/>
                    </a:lnTo>
                    <a:lnTo>
                      <a:pt x="0" y="1196"/>
                    </a:lnTo>
                    <a:lnTo>
                      <a:pt x="0" y="1281"/>
                    </a:lnTo>
                    <a:lnTo>
                      <a:pt x="0" y="1367"/>
                    </a:lnTo>
                    <a:lnTo>
                      <a:pt x="86" y="1367"/>
                    </a:lnTo>
                    <a:lnTo>
                      <a:pt x="171" y="1367"/>
                    </a:lnTo>
                    <a:lnTo>
                      <a:pt x="256" y="1367"/>
                    </a:lnTo>
                    <a:lnTo>
                      <a:pt x="342" y="1367"/>
                    </a:lnTo>
                    <a:lnTo>
                      <a:pt x="428" y="1367"/>
                    </a:lnTo>
                    <a:lnTo>
                      <a:pt x="513" y="1367"/>
                    </a:lnTo>
                    <a:lnTo>
                      <a:pt x="598" y="1367"/>
                    </a:lnTo>
                    <a:lnTo>
                      <a:pt x="683" y="1367"/>
                    </a:lnTo>
                    <a:lnTo>
                      <a:pt x="768" y="1367"/>
                    </a:lnTo>
                    <a:lnTo>
                      <a:pt x="854" y="1367"/>
                    </a:lnTo>
                    <a:lnTo>
                      <a:pt x="939" y="1367"/>
                    </a:lnTo>
                    <a:lnTo>
                      <a:pt x="1025" y="1367"/>
                    </a:lnTo>
                    <a:lnTo>
                      <a:pt x="1110" y="1367"/>
                    </a:lnTo>
                    <a:lnTo>
                      <a:pt x="1196" y="1367"/>
                    </a:lnTo>
                    <a:lnTo>
                      <a:pt x="1281" y="1367"/>
                    </a:lnTo>
                    <a:lnTo>
                      <a:pt x="1366" y="1367"/>
                    </a:lnTo>
                    <a:close/>
                  </a:path>
                </a:pathLst>
              </a:custGeom>
              <a:solidFill>
                <a:srgbClr val="A59BC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65" name="Rectangle 21"/>
              <p:cNvSpPr>
                <a:spLocks noChangeArrowheads="1"/>
              </p:cNvSpPr>
              <p:nvPr/>
            </p:nvSpPr>
            <p:spPr bwMode="auto">
              <a:xfrm>
                <a:off x="5535953" y="-414999"/>
                <a:ext cx="222848" cy="288000"/>
              </a:xfrm>
              <a:prstGeom prst="rect">
                <a:avLst/>
              </a:prstGeom>
              <a:solidFill>
                <a:srgbClr val="B8B0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1" name="Grupo 100"/>
            <p:cNvGrpSpPr/>
            <p:nvPr/>
          </p:nvGrpSpPr>
          <p:grpSpPr>
            <a:xfrm>
              <a:off x="10239455" y="2862417"/>
              <a:ext cx="1337088" cy="288001"/>
              <a:chOff x="7195213" y="-415000"/>
              <a:chExt cx="1337088" cy="288001"/>
            </a:xfrm>
          </p:grpSpPr>
          <p:sp>
            <p:nvSpPr>
              <p:cNvPr id="154" name="Rectangle 8"/>
              <p:cNvSpPr>
                <a:spLocks noChangeArrowheads="1"/>
              </p:cNvSpPr>
              <p:nvPr/>
            </p:nvSpPr>
            <p:spPr bwMode="auto">
              <a:xfrm>
                <a:off x="7195213" y="-415000"/>
                <a:ext cx="222848" cy="288000"/>
              </a:xfrm>
              <a:prstGeom prst="rect">
                <a:avLst/>
              </a:prstGeom>
              <a:solidFill>
                <a:srgbClr val="A3445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5" name="Freeform 27"/>
              <p:cNvSpPr>
                <a:spLocks/>
              </p:cNvSpPr>
              <p:nvPr/>
            </p:nvSpPr>
            <p:spPr bwMode="auto">
              <a:xfrm>
                <a:off x="7418061"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AD596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6" name="Freeform 28"/>
              <p:cNvSpPr>
                <a:spLocks/>
              </p:cNvSpPr>
              <p:nvPr/>
            </p:nvSpPr>
            <p:spPr bwMode="auto">
              <a:xfrm>
                <a:off x="7640909" y="-414999"/>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B86F82"/>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7" name="Freeform 29"/>
              <p:cNvSpPr>
                <a:spLocks/>
              </p:cNvSpPr>
              <p:nvPr/>
            </p:nvSpPr>
            <p:spPr bwMode="auto">
              <a:xfrm>
                <a:off x="7863757" y="-415000"/>
                <a:ext cx="222848" cy="288000"/>
              </a:xfrm>
              <a:custGeom>
                <a:avLst/>
                <a:gdLst/>
                <a:ahLst/>
                <a:cxnLst>
                  <a:cxn ang="0">
                    <a:pos x="1365" y="1280"/>
                  </a:cxn>
                  <a:cxn ang="0">
                    <a:pos x="1365" y="1110"/>
                  </a:cxn>
                  <a:cxn ang="0">
                    <a:pos x="1365" y="940"/>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40"/>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40"/>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C2849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8" name="Freeform 30"/>
              <p:cNvSpPr>
                <a:spLocks/>
              </p:cNvSpPr>
              <p:nvPr/>
            </p:nvSpPr>
            <p:spPr bwMode="auto">
              <a:xfrm>
                <a:off x="8086605" y="-415000"/>
                <a:ext cx="222848" cy="288000"/>
              </a:xfrm>
              <a:custGeom>
                <a:avLst/>
                <a:gdLst/>
                <a:ahLst/>
                <a:cxnLst>
                  <a:cxn ang="0">
                    <a:pos x="1366" y="1280"/>
                  </a:cxn>
                  <a:cxn ang="0">
                    <a:pos x="1366" y="1110"/>
                  </a:cxn>
                  <a:cxn ang="0">
                    <a:pos x="1366" y="940"/>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40"/>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40"/>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40"/>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CD9AA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9" name="Rectangle 31"/>
              <p:cNvSpPr>
                <a:spLocks noChangeArrowheads="1"/>
              </p:cNvSpPr>
              <p:nvPr/>
            </p:nvSpPr>
            <p:spPr bwMode="auto">
              <a:xfrm>
                <a:off x="8309453" y="-415000"/>
                <a:ext cx="222848" cy="288000"/>
              </a:xfrm>
              <a:prstGeom prst="rect">
                <a:avLst/>
              </a:prstGeom>
              <a:solidFill>
                <a:srgbClr val="D7AFBA"/>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2" name="Grupo 101"/>
            <p:cNvGrpSpPr/>
            <p:nvPr/>
          </p:nvGrpSpPr>
          <p:grpSpPr>
            <a:xfrm>
              <a:off x="10239455" y="3210167"/>
              <a:ext cx="1337088" cy="288001"/>
              <a:chOff x="8579200" y="-415000"/>
              <a:chExt cx="1337088" cy="288001"/>
            </a:xfrm>
          </p:grpSpPr>
          <p:sp>
            <p:nvSpPr>
              <p:cNvPr id="148" name="Rectangle 9"/>
              <p:cNvSpPr>
                <a:spLocks noChangeArrowheads="1"/>
              </p:cNvSpPr>
              <p:nvPr/>
            </p:nvSpPr>
            <p:spPr bwMode="auto">
              <a:xfrm>
                <a:off x="8579200" y="-415000"/>
                <a:ext cx="222848" cy="288000"/>
              </a:xfrm>
              <a:prstGeom prst="rect">
                <a:avLst/>
              </a:prstGeom>
              <a:solidFill>
                <a:srgbClr val="6B92D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49" name="Freeform 32"/>
              <p:cNvSpPr>
                <a:spLocks/>
              </p:cNvSpPr>
              <p:nvPr/>
            </p:nvSpPr>
            <p:spPr bwMode="auto">
              <a:xfrm>
                <a:off x="8802048"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6" y="1353"/>
                  </a:cxn>
                  <a:cxn ang="0">
                    <a:pos x="427" y="1353"/>
                  </a:cxn>
                  <a:cxn ang="0">
                    <a:pos x="598"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6" y="1353"/>
                    </a:lnTo>
                    <a:lnTo>
                      <a:pt x="342" y="1353"/>
                    </a:lnTo>
                    <a:lnTo>
                      <a:pt x="427" y="1353"/>
                    </a:lnTo>
                    <a:lnTo>
                      <a:pt x="512" y="1353"/>
                    </a:lnTo>
                    <a:lnTo>
                      <a:pt x="598"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7C9EE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0" name="Freeform 33"/>
              <p:cNvSpPr>
                <a:spLocks/>
              </p:cNvSpPr>
              <p:nvPr/>
            </p:nvSpPr>
            <p:spPr bwMode="auto">
              <a:xfrm>
                <a:off x="9024896" y="-414999"/>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2" y="1353"/>
                    </a:lnTo>
                    <a:lnTo>
                      <a:pt x="427" y="1353"/>
                    </a:lnTo>
                    <a:lnTo>
                      <a:pt x="512" y="1353"/>
                    </a:lnTo>
                    <a:lnTo>
                      <a:pt x="597" y="1353"/>
                    </a:lnTo>
                    <a:lnTo>
                      <a:pt x="683" y="1353"/>
                    </a:lnTo>
                    <a:lnTo>
                      <a:pt x="768" y="1353"/>
                    </a:lnTo>
                    <a:lnTo>
                      <a:pt x="853" y="1353"/>
                    </a:lnTo>
                    <a:lnTo>
                      <a:pt x="938" y="1353"/>
                    </a:lnTo>
                    <a:lnTo>
                      <a:pt x="1025" y="1353"/>
                    </a:lnTo>
                    <a:lnTo>
                      <a:pt x="1110" y="1353"/>
                    </a:lnTo>
                    <a:lnTo>
                      <a:pt x="1195" y="1353"/>
                    </a:lnTo>
                    <a:lnTo>
                      <a:pt x="1280" y="1353"/>
                    </a:lnTo>
                    <a:lnTo>
                      <a:pt x="1366" y="1353"/>
                    </a:lnTo>
                    <a:close/>
                  </a:path>
                </a:pathLst>
              </a:custGeom>
              <a:solidFill>
                <a:srgbClr val="8DABE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1" name="Freeform 34"/>
              <p:cNvSpPr>
                <a:spLocks/>
              </p:cNvSpPr>
              <p:nvPr/>
            </p:nvSpPr>
            <p:spPr bwMode="auto">
              <a:xfrm>
                <a:off x="9247744" y="-415000"/>
                <a:ext cx="222848" cy="288000"/>
              </a:xfrm>
              <a:custGeom>
                <a:avLst/>
                <a:gdLst/>
                <a:ahLst/>
                <a:cxnLst>
                  <a:cxn ang="0">
                    <a:pos x="1365" y="1269"/>
                  </a:cxn>
                  <a:cxn ang="0">
                    <a:pos x="1365" y="1099"/>
                  </a:cxn>
                  <a:cxn ang="0">
                    <a:pos x="1365" y="930"/>
                  </a:cxn>
                  <a:cxn ang="0">
                    <a:pos x="1365" y="762"/>
                  </a:cxn>
                  <a:cxn ang="0">
                    <a:pos x="1365" y="592"/>
                  </a:cxn>
                  <a:cxn ang="0">
                    <a:pos x="1365" y="423"/>
                  </a:cxn>
                  <a:cxn ang="0">
                    <a:pos x="1365" y="253"/>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3"/>
                  </a:cxn>
                  <a:cxn ang="0">
                    <a:pos x="0" y="423"/>
                  </a:cxn>
                  <a:cxn ang="0">
                    <a:pos x="0" y="592"/>
                  </a:cxn>
                  <a:cxn ang="0">
                    <a:pos x="0" y="762"/>
                  </a:cxn>
                  <a:cxn ang="0">
                    <a:pos x="0" y="930"/>
                  </a:cxn>
                  <a:cxn ang="0">
                    <a:pos x="0" y="1099"/>
                  </a:cxn>
                  <a:cxn ang="0">
                    <a:pos x="0" y="1269"/>
                  </a:cxn>
                  <a:cxn ang="0">
                    <a:pos x="85" y="1353"/>
                  </a:cxn>
                  <a:cxn ang="0">
                    <a:pos x="255" y="1353"/>
                  </a:cxn>
                  <a:cxn ang="0">
                    <a:pos x="427" y="1353"/>
                  </a:cxn>
                  <a:cxn ang="0">
                    <a:pos x="597" y="1353"/>
                  </a:cxn>
                  <a:cxn ang="0">
                    <a:pos x="768" y="1353"/>
                  </a:cxn>
                  <a:cxn ang="0">
                    <a:pos x="938" y="1353"/>
                  </a:cxn>
                  <a:cxn ang="0">
                    <a:pos x="1110" y="1353"/>
                  </a:cxn>
                  <a:cxn ang="0">
                    <a:pos x="1280" y="1353"/>
                  </a:cxn>
                </a:cxnLst>
                <a:rect l="0" t="0" r="r" b="b"/>
                <a:pathLst>
                  <a:path w="1365" h="1353">
                    <a:moveTo>
                      <a:pt x="1365" y="1353"/>
                    </a:moveTo>
                    <a:lnTo>
                      <a:pt x="1365" y="1269"/>
                    </a:lnTo>
                    <a:lnTo>
                      <a:pt x="1365" y="1183"/>
                    </a:lnTo>
                    <a:lnTo>
                      <a:pt x="1365" y="1099"/>
                    </a:lnTo>
                    <a:lnTo>
                      <a:pt x="1365" y="1015"/>
                    </a:lnTo>
                    <a:lnTo>
                      <a:pt x="1365" y="930"/>
                    </a:lnTo>
                    <a:lnTo>
                      <a:pt x="1365" y="846"/>
                    </a:lnTo>
                    <a:lnTo>
                      <a:pt x="1365" y="762"/>
                    </a:lnTo>
                    <a:lnTo>
                      <a:pt x="1365" y="676"/>
                    </a:lnTo>
                    <a:lnTo>
                      <a:pt x="1365" y="592"/>
                    </a:lnTo>
                    <a:lnTo>
                      <a:pt x="1365" y="507"/>
                    </a:lnTo>
                    <a:lnTo>
                      <a:pt x="1365" y="423"/>
                    </a:lnTo>
                    <a:lnTo>
                      <a:pt x="1365" y="339"/>
                    </a:lnTo>
                    <a:lnTo>
                      <a:pt x="1365" y="253"/>
                    </a:lnTo>
                    <a:lnTo>
                      <a:pt x="1365" y="169"/>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5" y="1353"/>
                    </a:lnTo>
                    <a:lnTo>
                      <a:pt x="170" y="1353"/>
                    </a:lnTo>
                    <a:lnTo>
                      <a:pt x="255" y="1353"/>
                    </a:lnTo>
                    <a:lnTo>
                      <a:pt x="341" y="1353"/>
                    </a:lnTo>
                    <a:lnTo>
                      <a:pt x="427" y="1353"/>
                    </a:lnTo>
                    <a:lnTo>
                      <a:pt x="512" y="1353"/>
                    </a:lnTo>
                    <a:lnTo>
                      <a:pt x="597" y="1353"/>
                    </a:lnTo>
                    <a:lnTo>
                      <a:pt x="682" y="1353"/>
                    </a:lnTo>
                    <a:lnTo>
                      <a:pt x="768" y="1353"/>
                    </a:lnTo>
                    <a:lnTo>
                      <a:pt x="853" y="1353"/>
                    </a:lnTo>
                    <a:lnTo>
                      <a:pt x="938" y="1353"/>
                    </a:lnTo>
                    <a:lnTo>
                      <a:pt x="1024" y="1353"/>
                    </a:lnTo>
                    <a:lnTo>
                      <a:pt x="1110" y="1353"/>
                    </a:lnTo>
                    <a:lnTo>
                      <a:pt x="1195" y="1353"/>
                    </a:lnTo>
                    <a:lnTo>
                      <a:pt x="1280" y="1353"/>
                    </a:lnTo>
                    <a:lnTo>
                      <a:pt x="1365" y="1353"/>
                    </a:lnTo>
                    <a:close/>
                  </a:path>
                </a:pathLst>
              </a:custGeom>
              <a:solidFill>
                <a:srgbClr val="9EB7E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2" name="Freeform 35"/>
              <p:cNvSpPr>
                <a:spLocks/>
              </p:cNvSpPr>
              <p:nvPr/>
            </p:nvSpPr>
            <p:spPr bwMode="auto">
              <a:xfrm>
                <a:off x="9470592" y="-415000"/>
                <a:ext cx="222848" cy="288000"/>
              </a:xfrm>
              <a:custGeom>
                <a:avLst/>
                <a:gdLst/>
                <a:ahLst/>
                <a:cxnLst>
                  <a:cxn ang="0">
                    <a:pos x="1366" y="1269"/>
                  </a:cxn>
                  <a:cxn ang="0">
                    <a:pos x="1366" y="1099"/>
                  </a:cxn>
                  <a:cxn ang="0">
                    <a:pos x="1366" y="930"/>
                  </a:cxn>
                  <a:cxn ang="0">
                    <a:pos x="1366" y="762"/>
                  </a:cxn>
                  <a:cxn ang="0">
                    <a:pos x="1366" y="592"/>
                  </a:cxn>
                  <a:cxn ang="0">
                    <a:pos x="1366" y="423"/>
                  </a:cxn>
                  <a:cxn ang="0">
                    <a:pos x="1366" y="253"/>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3"/>
                  </a:cxn>
                  <a:cxn ang="0">
                    <a:pos x="0" y="423"/>
                  </a:cxn>
                  <a:cxn ang="0">
                    <a:pos x="0" y="592"/>
                  </a:cxn>
                  <a:cxn ang="0">
                    <a:pos x="0" y="762"/>
                  </a:cxn>
                  <a:cxn ang="0">
                    <a:pos x="0" y="930"/>
                  </a:cxn>
                  <a:cxn ang="0">
                    <a:pos x="0" y="1099"/>
                  </a:cxn>
                  <a:cxn ang="0">
                    <a:pos x="0" y="1269"/>
                  </a:cxn>
                  <a:cxn ang="0">
                    <a:pos x="86" y="1353"/>
                  </a:cxn>
                  <a:cxn ang="0">
                    <a:pos x="256" y="1353"/>
                  </a:cxn>
                  <a:cxn ang="0">
                    <a:pos x="428" y="1353"/>
                  </a:cxn>
                  <a:cxn ang="0">
                    <a:pos x="598" y="1353"/>
                  </a:cxn>
                  <a:cxn ang="0">
                    <a:pos x="768" y="1353"/>
                  </a:cxn>
                  <a:cxn ang="0">
                    <a:pos x="939" y="1353"/>
                  </a:cxn>
                  <a:cxn ang="0">
                    <a:pos x="1110" y="1353"/>
                  </a:cxn>
                  <a:cxn ang="0">
                    <a:pos x="1281" y="1353"/>
                  </a:cxn>
                </a:cxnLst>
                <a:rect l="0" t="0" r="r" b="b"/>
                <a:pathLst>
                  <a:path w="1366" h="1353">
                    <a:moveTo>
                      <a:pt x="1366" y="1353"/>
                    </a:moveTo>
                    <a:lnTo>
                      <a:pt x="1366" y="1269"/>
                    </a:lnTo>
                    <a:lnTo>
                      <a:pt x="1366" y="1183"/>
                    </a:lnTo>
                    <a:lnTo>
                      <a:pt x="1366" y="1099"/>
                    </a:lnTo>
                    <a:lnTo>
                      <a:pt x="1366" y="1015"/>
                    </a:lnTo>
                    <a:lnTo>
                      <a:pt x="1366" y="930"/>
                    </a:lnTo>
                    <a:lnTo>
                      <a:pt x="1366" y="846"/>
                    </a:lnTo>
                    <a:lnTo>
                      <a:pt x="1366" y="762"/>
                    </a:lnTo>
                    <a:lnTo>
                      <a:pt x="1366" y="676"/>
                    </a:lnTo>
                    <a:lnTo>
                      <a:pt x="1366" y="592"/>
                    </a:lnTo>
                    <a:lnTo>
                      <a:pt x="1366" y="507"/>
                    </a:lnTo>
                    <a:lnTo>
                      <a:pt x="1366" y="423"/>
                    </a:lnTo>
                    <a:lnTo>
                      <a:pt x="1366" y="339"/>
                    </a:lnTo>
                    <a:lnTo>
                      <a:pt x="1366" y="253"/>
                    </a:lnTo>
                    <a:lnTo>
                      <a:pt x="1366" y="169"/>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69"/>
                    </a:lnTo>
                    <a:lnTo>
                      <a:pt x="0" y="253"/>
                    </a:lnTo>
                    <a:lnTo>
                      <a:pt x="0" y="339"/>
                    </a:lnTo>
                    <a:lnTo>
                      <a:pt x="0" y="423"/>
                    </a:lnTo>
                    <a:lnTo>
                      <a:pt x="0" y="507"/>
                    </a:lnTo>
                    <a:lnTo>
                      <a:pt x="0" y="592"/>
                    </a:lnTo>
                    <a:lnTo>
                      <a:pt x="0" y="676"/>
                    </a:lnTo>
                    <a:lnTo>
                      <a:pt x="0" y="762"/>
                    </a:lnTo>
                    <a:lnTo>
                      <a:pt x="0" y="846"/>
                    </a:lnTo>
                    <a:lnTo>
                      <a:pt x="0" y="930"/>
                    </a:lnTo>
                    <a:lnTo>
                      <a:pt x="0" y="1015"/>
                    </a:lnTo>
                    <a:lnTo>
                      <a:pt x="0" y="1099"/>
                    </a:lnTo>
                    <a:lnTo>
                      <a:pt x="0" y="1183"/>
                    </a:lnTo>
                    <a:lnTo>
                      <a:pt x="0" y="1269"/>
                    </a:lnTo>
                    <a:lnTo>
                      <a:pt x="0" y="1353"/>
                    </a:lnTo>
                    <a:lnTo>
                      <a:pt x="86" y="1353"/>
                    </a:lnTo>
                    <a:lnTo>
                      <a:pt x="171" y="1353"/>
                    </a:lnTo>
                    <a:lnTo>
                      <a:pt x="256" y="1353"/>
                    </a:lnTo>
                    <a:lnTo>
                      <a:pt x="342" y="1353"/>
                    </a:lnTo>
                    <a:lnTo>
                      <a:pt x="428" y="1353"/>
                    </a:lnTo>
                    <a:lnTo>
                      <a:pt x="513" y="1353"/>
                    </a:lnTo>
                    <a:lnTo>
                      <a:pt x="598" y="1353"/>
                    </a:lnTo>
                    <a:lnTo>
                      <a:pt x="683" y="1353"/>
                    </a:lnTo>
                    <a:lnTo>
                      <a:pt x="768" y="1353"/>
                    </a:lnTo>
                    <a:lnTo>
                      <a:pt x="854" y="1353"/>
                    </a:lnTo>
                    <a:lnTo>
                      <a:pt x="939" y="1353"/>
                    </a:lnTo>
                    <a:lnTo>
                      <a:pt x="1025" y="1353"/>
                    </a:lnTo>
                    <a:lnTo>
                      <a:pt x="1110" y="1353"/>
                    </a:lnTo>
                    <a:lnTo>
                      <a:pt x="1196" y="1353"/>
                    </a:lnTo>
                    <a:lnTo>
                      <a:pt x="1281" y="1353"/>
                    </a:lnTo>
                    <a:lnTo>
                      <a:pt x="1366" y="1353"/>
                    </a:lnTo>
                    <a:close/>
                  </a:path>
                </a:pathLst>
              </a:custGeom>
              <a:solidFill>
                <a:srgbClr val="AFC4E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53" name="Rectangle 36"/>
              <p:cNvSpPr>
                <a:spLocks noChangeArrowheads="1"/>
              </p:cNvSpPr>
              <p:nvPr/>
            </p:nvSpPr>
            <p:spPr bwMode="auto">
              <a:xfrm>
                <a:off x="9693440" y="-415000"/>
                <a:ext cx="222848" cy="288000"/>
              </a:xfrm>
              <a:prstGeom prst="rect">
                <a:avLst/>
              </a:prstGeom>
              <a:solidFill>
                <a:srgbClr val="C0D0F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nvGrpSpPr>
            <p:cNvPr id="103" name="Grupo 102"/>
            <p:cNvGrpSpPr/>
            <p:nvPr/>
          </p:nvGrpSpPr>
          <p:grpSpPr>
            <a:xfrm>
              <a:off x="10240199" y="4809723"/>
              <a:ext cx="1335600" cy="288000"/>
              <a:chOff x="5398527" y="6984214"/>
              <a:chExt cx="1335600" cy="288000"/>
            </a:xfrm>
          </p:grpSpPr>
          <p:sp>
            <p:nvSpPr>
              <p:cNvPr id="142" name="Rectangle 47"/>
              <p:cNvSpPr>
                <a:spLocks noChangeArrowheads="1"/>
              </p:cNvSpPr>
              <p:nvPr/>
            </p:nvSpPr>
            <p:spPr bwMode="auto">
              <a:xfrm>
                <a:off x="5398527" y="6984214"/>
                <a:ext cx="223315" cy="288000"/>
              </a:xfrm>
              <a:prstGeom prst="rect">
                <a:avLst/>
              </a:prstGeom>
              <a:solidFill>
                <a:srgbClr val="1DC24B"/>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43" name="Freeform 49"/>
              <p:cNvSpPr>
                <a:spLocks/>
              </p:cNvSpPr>
              <p:nvPr/>
            </p:nvSpPr>
            <p:spPr bwMode="auto">
              <a:xfrm>
                <a:off x="5620820"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32C85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4" name="Freeform 50"/>
              <p:cNvSpPr>
                <a:spLocks/>
              </p:cNvSpPr>
              <p:nvPr/>
            </p:nvSpPr>
            <p:spPr bwMode="auto">
              <a:xfrm>
                <a:off x="5843114" y="6984214"/>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47CE6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5" name="Freeform 51"/>
              <p:cNvSpPr>
                <a:spLocks/>
              </p:cNvSpPr>
              <p:nvPr/>
            </p:nvSpPr>
            <p:spPr bwMode="auto">
              <a:xfrm>
                <a:off x="6066225"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5DD37E"/>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6" name="Freeform 52"/>
              <p:cNvSpPr>
                <a:spLocks/>
              </p:cNvSpPr>
              <p:nvPr/>
            </p:nvSpPr>
            <p:spPr bwMode="auto">
              <a:xfrm>
                <a:off x="6288518" y="6984214"/>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72D98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7" name="Rectangle 53"/>
              <p:cNvSpPr>
                <a:spLocks noChangeArrowheads="1"/>
              </p:cNvSpPr>
              <p:nvPr/>
            </p:nvSpPr>
            <p:spPr bwMode="auto">
              <a:xfrm>
                <a:off x="6510812" y="6984214"/>
                <a:ext cx="223315" cy="288000"/>
              </a:xfrm>
              <a:prstGeom prst="rect">
                <a:avLst/>
              </a:prstGeom>
              <a:solidFill>
                <a:srgbClr val="87DFA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4" name="Grupo 103"/>
            <p:cNvGrpSpPr/>
            <p:nvPr/>
          </p:nvGrpSpPr>
          <p:grpSpPr>
            <a:xfrm>
              <a:off x="10240199" y="5435626"/>
              <a:ext cx="1335600" cy="288000"/>
              <a:chOff x="6782514" y="6984214"/>
              <a:chExt cx="1335600" cy="288000"/>
            </a:xfrm>
          </p:grpSpPr>
          <p:sp>
            <p:nvSpPr>
              <p:cNvPr id="136" name="Rectangle 48"/>
              <p:cNvSpPr>
                <a:spLocks noChangeArrowheads="1"/>
              </p:cNvSpPr>
              <p:nvPr/>
            </p:nvSpPr>
            <p:spPr bwMode="auto">
              <a:xfrm>
                <a:off x="6782514" y="6984214"/>
                <a:ext cx="223315" cy="288000"/>
              </a:xfrm>
              <a:prstGeom prst="rect">
                <a:avLst/>
              </a:prstGeom>
              <a:solidFill>
                <a:srgbClr val="BC3244"/>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7" name="Freeform 54"/>
              <p:cNvSpPr>
                <a:spLocks/>
              </p:cNvSpPr>
              <p:nvPr/>
            </p:nvSpPr>
            <p:spPr bwMode="auto">
              <a:xfrm>
                <a:off x="7004807"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C2455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8" name="Freeform 55"/>
              <p:cNvSpPr>
                <a:spLocks/>
              </p:cNvSpPr>
              <p:nvPr/>
            </p:nvSpPr>
            <p:spPr bwMode="auto">
              <a:xfrm>
                <a:off x="7227101" y="6984214"/>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C8586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9" name="Freeform 56"/>
              <p:cNvSpPr>
                <a:spLocks/>
              </p:cNvSpPr>
              <p:nvPr/>
            </p:nvSpPr>
            <p:spPr bwMode="auto">
              <a:xfrm>
                <a:off x="7450212"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CF6C7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0" name="Freeform 57"/>
              <p:cNvSpPr>
                <a:spLocks/>
              </p:cNvSpPr>
              <p:nvPr/>
            </p:nvSpPr>
            <p:spPr bwMode="auto">
              <a:xfrm>
                <a:off x="7672505" y="6984214"/>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D57F8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41" name="Rectangle 58"/>
              <p:cNvSpPr>
                <a:spLocks noChangeArrowheads="1"/>
              </p:cNvSpPr>
              <p:nvPr/>
            </p:nvSpPr>
            <p:spPr bwMode="auto">
              <a:xfrm>
                <a:off x="7894799" y="6984214"/>
                <a:ext cx="223315" cy="288000"/>
              </a:xfrm>
              <a:prstGeom prst="rect">
                <a:avLst/>
              </a:prstGeom>
              <a:solidFill>
                <a:srgbClr val="DB929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5" name="Grupo 104"/>
            <p:cNvGrpSpPr/>
            <p:nvPr/>
          </p:nvGrpSpPr>
          <p:grpSpPr>
            <a:xfrm>
              <a:off x="10240199" y="3836071"/>
              <a:ext cx="1335600" cy="288000"/>
              <a:chOff x="2618917" y="6987532"/>
              <a:chExt cx="1335600" cy="288000"/>
            </a:xfrm>
          </p:grpSpPr>
          <p:sp>
            <p:nvSpPr>
              <p:cNvPr id="130" name="Rectangle 47"/>
              <p:cNvSpPr>
                <a:spLocks noChangeArrowheads="1"/>
              </p:cNvSpPr>
              <p:nvPr/>
            </p:nvSpPr>
            <p:spPr bwMode="auto">
              <a:xfrm>
                <a:off x="2618917" y="6987532"/>
                <a:ext cx="223315" cy="288000"/>
              </a:xfrm>
              <a:prstGeom prst="rect">
                <a:avLst/>
              </a:prstGeom>
              <a:solidFill>
                <a:srgbClr val="FF8900"/>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31" name="Freeform 49"/>
              <p:cNvSpPr>
                <a:spLocks/>
              </p:cNvSpPr>
              <p:nvPr/>
            </p:nvSpPr>
            <p:spPr bwMode="auto">
              <a:xfrm>
                <a:off x="2841210"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FF970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2" name="Freeform 50"/>
              <p:cNvSpPr>
                <a:spLocks/>
              </p:cNvSpPr>
              <p:nvPr/>
            </p:nvSpPr>
            <p:spPr bwMode="auto">
              <a:xfrm>
                <a:off x="3063504" y="6987532"/>
                <a:ext cx="224133"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6"/>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FFA51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3" name="Freeform 51"/>
              <p:cNvSpPr>
                <a:spLocks/>
              </p:cNvSpPr>
              <p:nvPr/>
            </p:nvSpPr>
            <p:spPr bwMode="auto">
              <a:xfrm>
                <a:off x="3286615"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6"/>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6"/>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FFB21D"/>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4" name="Freeform 52"/>
              <p:cNvSpPr>
                <a:spLocks/>
              </p:cNvSpPr>
              <p:nvPr/>
            </p:nvSpPr>
            <p:spPr bwMode="auto">
              <a:xfrm>
                <a:off x="3508908" y="6987532"/>
                <a:ext cx="223315" cy="288000"/>
              </a:xfrm>
              <a:custGeom>
                <a:avLst/>
                <a:gdLst/>
                <a:ahLst/>
                <a:cxnLst>
                  <a:cxn ang="0">
                    <a:pos x="0" y="1281"/>
                  </a:cxn>
                  <a:cxn ang="0">
                    <a:pos x="0" y="1110"/>
                  </a:cxn>
                  <a:cxn ang="0">
                    <a:pos x="0" y="939"/>
                  </a:cxn>
                  <a:cxn ang="0">
                    <a:pos x="0" y="769"/>
                  </a:cxn>
                  <a:cxn ang="0">
                    <a:pos x="0" y="598"/>
                  </a:cxn>
                  <a:cxn ang="0">
                    <a:pos x="0" y="426"/>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6"/>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6"/>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6"/>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FFC027"/>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35" name="Rectangle 53"/>
              <p:cNvSpPr>
                <a:spLocks noChangeArrowheads="1"/>
              </p:cNvSpPr>
              <p:nvPr/>
            </p:nvSpPr>
            <p:spPr bwMode="auto">
              <a:xfrm>
                <a:off x="3731202" y="6987532"/>
                <a:ext cx="223315" cy="288000"/>
              </a:xfrm>
              <a:prstGeom prst="rect">
                <a:avLst/>
              </a:prstGeom>
              <a:solidFill>
                <a:srgbClr val="FFCE3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grpSp>
          <p:nvGrpSpPr>
            <p:cNvPr id="106" name="Grupo 105"/>
            <p:cNvGrpSpPr/>
            <p:nvPr/>
          </p:nvGrpSpPr>
          <p:grpSpPr>
            <a:xfrm>
              <a:off x="10240199" y="4183820"/>
              <a:ext cx="1335600" cy="288000"/>
              <a:chOff x="4011226" y="6987532"/>
              <a:chExt cx="1335600" cy="288000"/>
            </a:xfrm>
          </p:grpSpPr>
          <p:sp>
            <p:nvSpPr>
              <p:cNvPr id="124" name="Rectangle 48"/>
              <p:cNvSpPr>
                <a:spLocks noChangeArrowheads="1"/>
              </p:cNvSpPr>
              <p:nvPr/>
            </p:nvSpPr>
            <p:spPr bwMode="auto">
              <a:xfrm>
                <a:off x="4011226" y="6987532"/>
                <a:ext cx="223315" cy="288000"/>
              </a:xfrm>
              <a:prstGeom prst="rect">
                <a:avLst/>
              </a:prstGeom>
              <a:solidFill>
                <a:srgbClr val="A73C8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sp>
            <p:nvSpPr>
              <p:cNvPr id="125" name="Freeform 54"/>
              <p:cNvSpPr>
                <a:spLocks/>
              </p:cNvSpPr>
              <p:nvPr/>
            </p:nvSpPr>
            <p:spPr bwMode="auto">
              <a:xfrm>
                <a:off x="4233519"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6" y="0"/>
                  </a:cxn>
                  <a:cxn ang="0">
                    <a:pos x="427" y="0"/>
                  </a:cxn>
                  <a:cxn ang="0">
                    <a:pos x="598"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8" y="1366"/>
                  </a:cxn>
                  <a:cxn ang="0">
                    <a:pos x="427" y="1366"/>
                  </a:cxn>
                  <a:cxn ang="0">
                    <a:pos x="256"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6" y="0"/>
                    </a:lnTo>
                    <a:lnTo>
                      <a:pt x="342" y="0"/>
                    </a:lnTo>
                    <a:lnTo>
                      <a:pt x="427" y="0"/>
                    </a:lnTo>
                    <a:lnTo>
                      <a:pt x="512" y="0"/>
                    </a:lnTo>
                    <a:lnTo>
                      <a:pt x="598"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8" y="1366"/>
                    </a:lnTo>
                    <a:lnTo>
                      <a:pt x="512" y="1366"/>
                    </a:lnTo>
                    <a:lnTo>
                      <a:pt x="427" y="1366"/>
                    </a:lnTo>
                    <a:lnTo>
                      <a:pt x="342" y="1366"/>
                    </a:lnTo>
                    <a:lnTo>
                      <a:pt x="256" y="1366"/>
                    </a:lnTo>
                    <a:lnTo>
                      <a:pt x="170" y="1366"/>
                    </a:lnTo>
                    <a:lnTo>
                      <a:pt x="85" y="1366"/>
                    </a:lnTo>
                    <a:lnTo>
                      <a:pt x="0" y="1366"/>
                    </a:lnTo>
                    <a:close/>
                  </a:path>
                </a:pathLst>
              </a:custGeom>
              <a:solidFill>
                <a:srgbClr val="AE4A95"/>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6" name="Freeform 55"/>
              <p:cNvSpPr>
                <a:spLocks/>
              </p:cNvSpPr>
              <p:nvPr/>
            </p:nvSpPr>
            <p:spPr bwMode="auto">
              <a:xfrm>
                <a:off x="4455813" y="6987532"/>
                <a:ext cx="224133"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6" y="86"/>
                  </a:cxn>
                  <a:cxn ang="0">
                    <a:pos x="1366" y="256"/>
                  </a:cxn>
                  <a:cxn ang="0">
                    <a:pos x="1366" y="427"/>
                  </a:cxn>
                  <a:cxn ang="0">
                    <a:pos x="1366" y="598"/>
                  </a:cxn>
                  <a:cxn ang="0">
                    <a:pos x="1366" y="769"/>
                  </a:cxn>
                  <a:cxn ang="0">
                    <a:pos x="1366" y="939"/>
                  </a:cxn>
                  <a:cxn ang="0">
                    <a:pos x="1366" y="1110"/>
                  </a:cxn>
                  <a:cxn ang="0">
                    <a:pos x="1366"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2" y="0"/>
                    </a:lnTo>
                    <a:lnTo>
                      <a:pt x="427" y="0"/>
                    </a:lnTo>
                    <a:lnTo>
                      <a:pt x="512" y="0"/>
                    </a:lnTo>
                    <a:lnTo>
                      <a:pt x="597" y="0"/>
                    </a:lnTo>
                    <a:lnTo>
                      <a:pt x="683" y="0"/>
                    </a:lnTo>
                    <a:lnTo>
                      <a:pt x="768" y="0"/>
                    </a:lnTo>
                    <a:lnTo>
                      <a:pt x="853" y="0"/>
                    </a:lnTo>
                    <a:lnTo>
                      <a:pt x="938" y="0"/>
                    </a:lnTo>
                    <a:lnTo>
                      <a:pt x="1025" y="0"/>
                    </a:lnTo>
                    <a:lnTo>
                      <a:pt x="1110" y="0"/>
                    </a:lnTo>
                    <a:lnTo>
                      <a:pt x="1195" y="0"/>
                    </a:lnTo>
                    <a:lnTo>
                      <a:pt x="1280"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0" y="1366"/>
                    </a:lnTo>
                    <a:lnTo>
                      <a:pt x="1195" y="1366"/>
                    </a:lnTo>
                    <a:lnTo>
                      <a:pt x="1110" y="1366"/>
                    </a:lnTo>
                    <a:lnTo>
                      <a:pt x="1025" y="1366"/>
                    </a:lnTo>
                    <a:lnTo>
                      <a:pt x="938" y="1366"/>
                    </a:lnTo>
                    <a:lnTo>
                      <a:pt x="853" y="1366"/>
                    </a:lnTo>
                    <a:lnTo>
                      <a:pt x="768" y="1366"/>
                    </a:lnTo>
                    <a:lnTo>
                      <a:pt x="683" y="1366"/>
                    </a:lnTo>
                    <a:lnTo>
                      <a:pt x="597" y="1366"/>
                    </a:lnTo>
                    <a:lnTo>
                      <a:pt x="512" y="1366"/>
                    </a:lnTo>
                    <a:lnTo>
                      <a:pt x="427" y="1366"/>
                    </a:lnTo>
                    <a:lnTo>
                      <a:pt x="342" y="1366"/>
                    </a:lnTo>
                    <a:lnTo>
                      <a:pt x="255" y="1366"/>
                    </a:lnTo>
                    <a:lnTo>
                      <a:pt x="170" y="1366"/>
                    </a:lnTo>
                    <a:lnTo>
                      <a:pt x="85" y="1366"/>
                    </a:lnTo>
                    <a:lnTo>
                      <a:pt x="0" y="1366"/>
                    </a:lnTo>
                    <a:close/>
                  </a:path>
                </a:pathLst>
              </a:custGeom>
              <a:solidFill>
                <a:srgbClr val="B5589C"/>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7" name="Freeform 56"/>
              <p:cNvSpPr>
                <a:spLocks/>
              </p:cNvSpPr>
              <p:nvPr/>
            </p:nvSpPr>
            <p:spPr bwMode="auto">
              <a:xfrm>
                <a:off x="4678924"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5" y="0"/>
                  </a:cxn>
                  <a:cxn ang="0">
                    <a:pos x="255" y="0"/>
                  </a:cxn>
                  <a:cxn ang="0">
                    <a:pos x="427" y="0"/>
                  </a:cxn>
                  <a:cxn ang="0">
                    <a:pos x="597" y="0"/>
                  </a:cxn>
                  <a:cxn ang="0">
                    <a:pos x="768" y="0"/>
                  </a:cxn>
                  <a:cxn ang="0">
                    <a:pos x="938" y="0"/>
                  </a:cxn>
                  <a:cxn ang="0">
                    <a:pos x="1110" y="0"/>
                  </a:cxn>
                  <a:cxn ang="0">
                    <a:pos x="1280" y="0"/>
                  </a:cxn>
                  <a:cxn ang="0">
                    <a:pos x="1365" y="86"/>
                  </a:cxn>
                  <a:cxn ang="0">
                    <a:pos x="1365" y="256"/>
                  </a:cxn>
                  <a:cxn ang="0">
                    <a:pos x="1365" y="427"/>
                  </a:cxn>
                  <a:cxn ang="0">
                    <a:pos x="1365" y="598"/>
                  </a:cxn>
                  <a:cxn ang="0">
                    <a:pos x="1365" y="769"/>
                  </a:cxn>
                  <a:cxn ang="0">
                    <a:pos x="1365" y="939"/>
                  </a:cxn>
                  <a:cxn ang="0">
                    <a:pos x="1365" y="1110"/>
                  </a:cxn>
                  <a:cxn ang="0">
                    <a:pos x="1365" y="1281"/>
                  </a:cxn>
                  <a:cxn ang="0">
                    <a:pos x="1280" y="1366"/>
                  </a:cxn>
                  <a:cxn ang="0">
                    <a:pos x="1110" y="1366"/>
                  </a:cxn>
                  <a:cxn ang="0">
                    <a:pos x="938" y="1366"/>
                  </a:cxn>
                  <a:cxn ang="0">
                    <a:pos x="768" y="1366"/>
                  </a:cxn>
                  <a:cxn ang="0">
                    <a:pos x="597" y="1366"/>
                  </a:cxn>
                  <a:cxn ang="0">
                    <a:pos x="427" y="1366"/>
                  </a:cxn>
                  <a:cxn ang="0">
                    <a:pos x="255" y="1366"/>
                  </a:cxn>
                  <a:cxn ang="0">
                    <a:pos x="85" y="1366"/>
                  </a:cxn>
                </a:cxnLst>
                <a:rect l="0" t="0" r="r" b="b"/>
                <a:pathLst>
                  <a:path w="1365"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5" y="0"/>
                    </a:lnTo>
                    <a:lnTo>
                      <a:pt x="170" y="0"/>
                    </a:lnTo>
                    <a:lnTo>
                      <a:pt x="255" y="0"/>
                    </a:lnTo>
                    <a:lnTo>
                      <a:pt x="341" y="0"/>
                    </a:lnTo>
                    <a:lnTo>
                      <a:pt x="427" y="0"/>
                    </a:lnTo>
                    <a:lnTo>
                      <a:pt x="512" y="0"/>
                    </a:lnTo>
                    <a:lnTo>
                      <a:pt x="597" y="0"/>
                    </a:lnTo>
                    <a:lnTo>
                      <a:pt x="682" y="0"/>
                    </a:lnTo>
                    <a:lnTo>
                      <a:pt x="768" y="0"/>
                    </a:lnTo>
                    <a:lnTo>
                      <a:pt x="853" y="0"/>
                    </a:lnTo>
                    <a:lnTo>
                      <a:pt x="938" y="0"/>
                    </a:lnTo>
                    <a:lnTo>
                      <a:pt x="1024" y="0"/>
                    </a:lnTo>
                    <a:lnTo>
                      <a:pt x="1110" y="0"/>
                    </a:lnTo>
                    <a:lnTo>
                      <a:pt x="1195" y="0"/>
                    </a:lnTo>
                    <a:lnTo>
                      <a:pt x="1280" y="0"/>
                    </a:lnTo>
                    <a:lnTo>
                      <a:pt x="1365" y="0"/>
                    </a:lnTo>
                    <a:lnTo>
                      <a:pt x="1365" y="86"/>
                    </a:lnTo>
                    <a:lnTo>
                      <a:pt x="1365" y="171"/>
                    </a:lnTo>
                    <a:lnTo>
                      <a:pt x="1365" y="256"/>
                    </a:lnTo>
                    <a:lnTo>
                      <a:pt x="1365" y="341"/>
                    </a:lnTo>
                    <a:lnTo>
                      <a:pt x="1365" y="427"/>
                    </a:lnTo>
                    <a:lnTo>
                      <a:pt x="1365" y="512"/>
                    </a:lnTo>
                    <a:lnTo>
                      <a:pt x="1365" y="598"/>
                    </a:lnTo>
                    <a:lnTo>
                      <a:pt x="1365" y="683"/>
                    </a:lnTo>
                    <a:lnTo>
                      <a:pt x="1365" y="769"/>
                    </a:lnTo>
                    <a:lnTo>
                      <a:pt x="1365" y="854"/>
                    </a:lnTo>
                    <a:lnTo>
                      <a:pt x="1365" y="939"/>
                    </a:lnTo>
                    <a:lnTo>
                      <a:pt x="1365" y="1024"/>
                    </a:lnTo>
                    <a:lnTo>
                      <a:pt x="1365" y="1110"/>
                    </a:lnTo>
                    <a:lnTo>
                      <a:pt x="1365" y="1195"/>
                    </a:lnTo>
                    <a:lnTo>
                      <a:pt x="1365" y="1281"/>
                    </a:lnTo>
                    <a:lnTo>
                      <a:pt x="1365" y="1366"/>
                    </a:lnTo>
                    <a:lnTo>
                      <a:pt x="1280" y="1366"/>
                    </a:lnTo>
                    <a:lnTo>
                      <a:pt x="1195" y="1366"/>
                    </a:lnTo>
                    <a:lnTo>
                      <a:pt x="1110" y="1366"/>
                    </a:lnTo>
                    <a:lnTo>
                      <a:pt x="1024" y="1366"/>
                    </a:lnTo>
                    <a:lnTo>
                      <a:pt x="938" y="1366"/>
                    </a:lnTo>
                    <a:lnTo>
                      <a:pt x="853" y="1366"/>
                    </a:lnTo>
                    <a:lnTo>
                      <a:pt x="768" y="1366"/>
                    </a:lnTo>
                    <a:lnTo>
                      <a:pt x="682" y="1366"/>
                    </a:lnTo>
                    <a:lnTo>
                      <a:pt x="597" y="1366"/>
                    </a:lnTo>
                    <a:lnTo>
                      <a:pt x="512" y="1366"/>
                    </a:lnTo>
                    <a:lnTo>
                      <a:pt x="427" y="1366"/>
                    </a:lnTo>
                    <a:lnTo>
                      <a:pt x="341" y="1366"/>
                    </a:lnTo>
                    <a:lnTo>
                      <a:pt x="255" y="1366"/>
                    </a:lnTo>
                    <a:lnTo>
                      <a:pt x="170" y="1366"/>
                    </a:lnTo>
                    <a:lnTo>
                      <a:pt x="85" y="1366"/>
                    </a:lnTo>
                    <a:lnTo>
                      <a:pt x="0" y="1366"/>
                    </a:lnTo>
                    <a:close/>
                  </a:path>
                </a:pathLst>
              </a:custGeom>
              <a:solidFill>
                <a:srgbClr val="BD67A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8" name="Freeform 57"/>
              <p:cNvSpPr>
                <a:spLocks/>
              </p:cNvSpPr>
              <p:nvPr/>
            </p:nvSpPr>
            <p:spPr bwMode="auto">
              <a:xfrm>
                <a:off x="4901217" y="6987532"/>
                <a:ext cx="223315" cy="288000"/>
              </a:xfrm>
              <a:custGeom>
                <a:avLst/>
                <a:gdLst/>
                <a:ahLst/>
                <a:cxnLst>
                  <a:cxn ang="0">
                    <a:pos x="0" y="1281"/>
                  </a:cxn>
                  <a:cxn ang="0">
                    <a:pos x="0" y="1110"/>
                  </a:cxn>
                  <a:cxn ang="0">
                    <a:pos x="0" y="939"/>
                  </a:cxn>
                  <a:cxn ang="0">
                    <a:pos x="0" y="769"/>
                  </a:cxn>
                  <a:cxn ang="0">
                    <a:pos x="0" y="598"/>
                  </a:cxn>
                  <a:cxn ang="0">
                    <a:pos x="0" y="427"/>
                  </a:cxn>
                  <a:cxn ang="0">
                    <a:pos x="0" y="256"/>
                  </a:cxn>
                  <a:cxn ang="0">
                    <a:pos x="0" y="86"/>
                  </a:cxn>
                  <a:cxn ang="0">
                    <a:pos x="86" y="0"/>
                  </a:cxn>
                  <a:cxn ang="0">
                    <a:pos x="256" y="0"/>
                  </a:cxn>
                  <a:cxn ang="0">
                    <a:pos x="428" y="0"/>
                  </a:cxn>
                  <a:cxn ang="0">
                    <a:pos x="598" y="0"/>
                  </a:cxn>
                  <a:cxn ang="0">
                    <a:pos x="768" y="0"/>
                  </a:cxn>
                  <a:cxn ang="0">
                    <a:pos x="939" y="0"/>
                  </a:cxn>
                  <a:cxn ang="0">
                    <a:pos x="1110" y="0"/>
                  </a:cxn>
                  <a:cxn ang="0">
                    <a:pos x="1281" y="0"/>
                  </a:cxn>
                  <a:cxn ang="0">
                    <a:pos x="1366" y="86"/>
                  </a:cxn>
                  <a:cxn ang="0">
                    <a:pos x="1366" y="256"/>
                  </a:cxn>
                  <a:cxn ang="0">
                    <a:pos x="1366" y="427"/>
                  </a:cxn>
                  <a:cxn ang="0">
                    <a:pos x="1366" y="598"/>
                  </a:cxn>
                  <a:cxn ang="0">
                    <a:pos x="1366" y="769"/>
                  </a:cxn>
                  <a:cxn ang="0">
                    <a:pos x="1366" y="939"/>
                  </a:cxn>
                  <a:cxn ang="0">
                    <a:pos x="1366" y="1110"/>
                  </a:cxn>
                  <a:cxn ang="0">
                    <a:pos x="1366" y="1281"/>
                  </a:cxn>
                  <a:cxn ang="0">
                    <a:pos x="1281" y="1366"/>
                  </a:cxn>
                  <a:cxn ang="0">
                    <a:pos x="1110" y="1366"/>
                  </a:cxn>
                  <a:cxn ang="0">
                    <a:pos x="939" y="1366"/>
                  </a:cxn>
                  <a:cxn ang="0">
                    <a:pos x="768" y="1366"/>
                  </a:cxn>
                  <a:cxn ang="0">
                    <a:pos x="598" y="1366"/>
                  </a:cxn>
                  <a:cxn ang="0">
                    <a:pos x="428" y="1366"/>
                  </a:cxn>
                  <a:cxn ang="0">
                    <a:pos x="256" y="1366"/>
                  </a:cxn>
                  <a:cxn ang="0">
                    <a:pos x="86" y="1366"/>
                  </a:cxn>
                </a:cxnLst>
                <a:rect l="0" t="0" r="r" b="b"/>
                <a:pathLst>
                  <a:path w="1366" h="1366">
                    <a:moveTo>
                      <a:pt x="0" y="1366"/>
                    </a:moveTo>
                    <a:lnTo>
                      <a:pt x="0" y="1281"/>
                    </a:lnTo>
                    <a:lnTo>
                      <a:pt x="0" y="1195"/>
                    </a:lnTo>
                    <a:lnTo>
                      <a:pt x="0" y="1110"/>
                    </a:lnTo>
                    <a:lnTo>
                      <a:pt x="0" y="1024"/>
                    </a:lnTo>
                    <a:lnTo>
                      <a:pt x="0" y="939"/>
                    </a:lnTo>
                    <a:lnTo>
                      <a:pt x="0" y="854"/>
                    </a:lnTo>
                    <a:lnTo>
                      <a:pt x="0" y="769"/>
                    </a:lnTo>
                    <a:lnTo>
                      <a:pt x="0" y="683"/>
                    </a:lnTo>
                    <a:lnTo>
                      <a:pt x="0" y="598"/>
                    </a:lnTo>
                    <a:lnTo>
                      <a:pt x="0" y="512"/>
                    </a:lnTo>
                    <a:lnTo>
                      <a:pt x="0" y="427"/>
                    </a:lnTo>
                    <a:lnTo>
                      <a:pt x="0" y="341"/>
                    </a:lnTo>
                    <a:lnTo>
                      <a:pt x="0" y="256"/>
                    </a:lnTo>
                    <a:lnTo>
                      <a:pt x="0" y="171"/>
                    </a:lnTo>
                    <a:lnTo>
                      <a:pt x="0" y="86"/>
                    </a:lnTo>
                    <a:lnTo>
                      <a:pt x="0" y="0"/>
                    </a:lnTo>
                    <a:lnTo>
                      <a:pt x="86" y="0"/>
                    </a:lnTo>
                    <a:lnTo>
                      <a:pt x="171" y="0"/>
                    </a:lnTo>
                    <a:lnTo>
                      <a:pt x="256" y="0"/>
                    </a:lnTo>
                    <a:lnTo>
                      <a:pt x="342" y="0"/>
                    </a:lnTo>
                    <a:lnTo>
                      <a:pt x="428" y="0"/>
                    </a:lnTo>
                    <a:lnTo>
                      <a:pt x="513" y="0"/>
                    </a:lnTo>
                    <a:lnTo>
                      <a:pt x="598" y="0"/>
                    </a:lnTo>
                    <a:lnTo>
                      <a:pt x="683" y="0"/>
                    </a:lnTo>
                    <a:lnTo>
                      <a:pt x="768" y="0"/>
                    </a:lnTo>
                    <a:lnTo>
                      <a:pt x="854" y="0"/>
                    </a:lnTo>
                    <a:lnTo>
                      <a:pt x="939" y="0"/>
                    </a:lnTo>
                    <a:lnTo>
                      <a:pt x="1025" y="0"/>
                    </a:lnTo>
                    <a:lnTo>
                      <a:pt x="1110" y="0"/>
                    </a:lnTo>
                    <a:lnTo>
                      <a:pt x="1196" y="0"/>
                    </a:lnTo>
                    <a:lnTo>
                      <a:pt x="1281" y="0"/>
                    </a:lnTo>
                    <a:lnTo>
                      <a:pt x="1366" y="0"/>
                    </a:lnTo>
                    <a:lnTo>
                      <a:pt x="1366" y="86"/>
                    </a:lnTo>
                    <a:lnTo>
                      <a:pt x="1366" y="171"/>
                    </a:lnTo>
                    <a:lnTo>
                      <a:pt x="1366" y="256"/>
                    </a:lnTo>
                    <a:lnTo>
                      <a:pt x="1366" y="341"/>
                    </a:lnTo>
                    <a:lnTo>
                      <a:pt x="1366" y="427"/>
                    </a:lnTo>
                    <a:lnTo>
                      <a:pt x="1366" y="512"/>
                    </a:lnTo>
                    <a:lnTo>
                      <a:pt x="1366" y="598"/>
                    </a:lnTo>
                    <a:lnTo>
                      <a:pt x="1366" y="683"/>
                    </a:lnTo>
                    <a:lnTo>
                      <a:pt x="1366" y="769"/>
                    </a:lnTo>
                    <a:lnTo>
                      <a:pt x="1366" y="854"/>
                    </a:lnTo>
                    <a:lnTo>
                      <a:pt x="1366" y="939"/>
                    </a:lnTo>
                    <a:lnTo>
                      <a:pt x="1366" y="1024"/>
                    </a:lnTo>
                    <a:lnTo>
                      <a:pt x="1366" y="1110"/>
                    </a:lnTo>
                    <a:lnTo>
                      <a:pt x="1366" y="1195"/>
                    </a:lnTo>
                    <a:lnTo>
                      <a:pt x="1366" y="1281"/>
                    </a:lnTo>
                    <a:lnTo>
                      <a:pt x="1366" y="1366"/>
                    </a:lnTo>
                    <a:lnTo>
                      <a:pt x="1281" y="1366"/>
                    </a:lnTo>
                    <a:lnTo>
                      <a:pt x="1196" y="1366"/>
                    </a:lnTo>
                    <a:lnTo>
                      <a:pt x="1110" y="1366"/>
                    </a:lnTo>
                    <a:lnTo>
                      <a:pt x="1025" y="1366"/>
                    </a:lnTo>
                    <a:lnTo>
                      <a:pt x="939" y="1366"/>
                    </a:lnTo>
                    <a:lnTo>
                      <a:pt x="854" y="1366"/>
                    </a:lnTo>
                    <a:lnTo>
                      <a:pt x="768" y="1366"/>
                    </a:lnTo>
                    <a:lnTo>
                      <a:pt x="683" y="1366"/>
                    </a:lnTo>
                    <a:lnTo>
                      <a:pt x="598" y="1366"/>
                    </a:lnTo>
                    <a:lnTo>
                      <a:pt x="513" y="1366"/>
                    </a:lnTo>
                    <a:lnTo>
                      <a:pt x="428" y="1366"/>
                    </a:lnTo>
                    <a:lnTo>
                      <a:pt x="342" y="1366"/>
                    </a:lnTo>
                    <a:lnTo>
                      <a:pt x="256" y="1366"/>
                    </a:lnTo>
                    <a:lnTo>
                      <a:pt x="171" y="1366"/>
                    </a:lnTo>
                    <a:lnTo>
                      <a:pt x="86" y="1366"/>
                    </a:lnTo>
                    <a:lnTo>
                      <a:pt x="0" y="1366"/>
                    </a:lnTo>
                    <a:close/>
                  </a:path>
                </a:pathLst>
              </a:custGeom>
              <a:solidFill>
                <a:srgbClr val="C475AB"/>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129" name="Rectangle 58"/>
              <p:cNvSpPr>
                <a:spLocks noChangeArrowheads="1"/>
              </p:cNvSpPr>
              <p:nvPr/>
            </p:nvSpPr>
            <p:spPr bwMode="auto">
              <a:xfrm>
                <a:off x="5123511" y="6987532"/>
                <a:ext cx="223315" cy="288000"/>
              </a:xfrm>
              <a:prstGeom prst="rect">
                <a:avLst/>
              </a:prstGeom>
              <a:solidFill>
                <a:srgbClr val="CB83B2"/>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a:p>
            </p:txBody>
          </p:sp>
        </p:grpSp>
        <p:sp>
          <p:nvSpPr>
            <p:cNvPr id="107" name="CaixaDeTexto 106"/>
            <p:cNvSpPr txBox="1"/>
            <p:nvPr/>
          </p:nvSpPr>
          <p:spPr>
            <a:xfrm>
              <a:off x="10241999" y="3557917"/>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Destaque</a:t>
              </a:r>
            </a:p>
          </p:txBody>
        </p:sp>
        <p:sp>
          <p:nvSpPr>
            <p:cNvPr id="108" name="CaixaDeTexto 107"/>
            <p:cNvSpPr txBox="1"/>
            <p:nvPr/>
          </p:nvSpPr>
          <p:spPr>
            <a:xfrm>
              <a:off x="10241999" y="4531569"/>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Positivo</a:t>
              </a:r>
            </a:p>
          </p:txBody>
        </p:sp>
        <p:sp>
          <p:nvSpPr>
            <p:cNvPr id="109" name="CaixaDeTexto 108"/>
            <p:cNvSpPr txBox="1"/>
            <p:nvPr/>
          </p:nvSpPr>
          <p:spPr>
            <a:xfrm>
              <a:off x="10241999" y="5157472"/>
              <a:ext cx="1332000"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Negativo</a:t>
              </a:r>
            </a:p>
          </p:txBody>
        </p:sp>
        <p:grpSp>
          <p:nvGrpSpPr>
            <p:cNvPr id="110" name="Grupo 109"/>
            <p:cNvGrpSpPr/>
            <p:nvPr/>
          </p:nvGrpSpPr>
          <p:grpSpPr>
            <a:xfrm>
              <a:off x="10311319" y="5783372"/>
              <a:ext cx="1193360" cy="507265"/>
              <a:chOff x="10032412" y="5589869"/>
              <a:chExt cx="1193360" cy="507265"/>
            </a:xfrm>
          </p:grpSpPr>
          <p:sp>
            <p:nvSpPr>
              <p:cNvPr id="118" name="CaixaDeTexto 117"/>
              <p:cNvSpPr txBox="1"/>
              <p:nvPr/>
            </p:nvSpPr>
            <p:spPr>
              <a:xfrm>
                <a:off x="10883874" y="5589869"/>
                <a:ext cx="341898"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err="1"/>
                  <a:t>Txt</a:t>
                </a:r>
                <a:endParaRPr lang="pt-BR" sz="1100" dirty="0"/>
              </a:p>
            </p:txBody>
          </p:sp>
          <p:sp>
            <p:nvSpPr>
              <p:cNvPr id="119" name="CaixaDeTexto 118"/>
              <p:cNvSpPr txBox="1"/>
              <p:nvPr/>
            </p:nvSpPr>
            <p:spPr>
              <a:xfrm>
                <a:off x="10032412" y="5589869"/>
                <a:ext cx="701691" cy="218405"/>
              </a:xfrm>
              <a:prstGeom prst="rect">
                <a:avLst/>
              </a:prstGeom>
              <a:noFill/>
              <a:ln>
                <a:noFill/>
              </a:ln>
            </p:spPr>
            <p:txBody>
              <a:bodyPr wrap="square" lIns="72000" tIns="36000" rIns="72000" bIns="36000" rtlCol="0" anchor="t">
                <a:noAutofit/>
              </a:bodyPr>
              <a:lstStyle/>
              <a:p>
                <a:pPr marL="0" indent="0" algn="ctr">
                  <a:spcAft>
                    <a:spcPts val="600"/>
                  </a:spcAft>
                  <a:buFont typeface="Arial" panose="020B0604020202020204" pitchFamily="34" charset="0"/>
                  <a:buNone/>
                </a:pPr>
                <a:r>
                  <a:rPr lang="pt-BR" sz="1100" dirty="0"/>
                  <a:t>Cores TF</a:t>
                </a:r>
              </a:p>
            </p:txBody>
          </p:sp>
          <p:sp>
            <p:nvSpPr>
              <p:cNvPr id="120" name="Rectangle 22"/>
              <p:cNvSpPr>
                <a:spLocks noChangeArrowheads="1"/>
              </p:cNvSpPr>
              <p:nvPr/>
            </p:nvSpPr>
            <p:spPr bwMode="auto">
              <a:xfrm>
                <a:off x="10936088" y="5809134"/>
                <a:ext cx="222848" cy="288000"/>
              </a:xfrm>
              <a:prstGeom prst="rect">
                <a:avLst/>
              </a:prstGeom>
              <a:solidFill>
                <a:schemeClr val="tx1"/>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21" name="Retângulo 120"/>
              <p:cNvSpPr/>
              <p:nvPr/>
            </p:nvSpPr>
            <p:spPr>
              <a:xfrm>
                <a:off x="10481142" y="5809134"/>
                <a:ext cx="223200" cy="288000"/>
              </a:xfrm>
              <a:prstGeom prst="rect">
                <a:avLst/>
              </a:prstGeom>
              <a:solidFill>
                <a:srgbClr val="04567E"/>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2" name="Retângulo 121"/>
              <p:cNvSpPr/>
              <p:nvPr/>
            </p:nvSpPr>
            <p:spPr>
              <a:xfrm>
                <a:off x="10257942" y="5809134"/>
                <a:ext cx="223200" cy="288000"/>
              </a:xfrm>
              <a:prstGeom prst="rect">
                <a:avLst/>
              </a:prstGeom>
              <a:solidFill>
                <a:srgbClr val="03354D"/>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3" name="Retângulo 122"/>
              <p:cNvSpPr/>
              <p:nvPr/>
            </p:nvSpPr>
            <p:spPr>
              <a:xfrm>
                <a:off x="10034742" y="5809134"/>
                <a:ext cx="223200" cy="288000"/>
              </a:xfrm>
              <a:prstGeom prst="rect">
                <a:avLst/>
              </a:prstGeom>
              <a:solidFill>
                <a:srgbClr val="022333"/>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111" name="Grupo 110"/>
            <p:cNvGrpSpPr/>
            <p:nvPr/>
          </p:nvGrpSpPr>
          <p:grpSpPr>
            <a:xfrm>
              <a:off x="10236694" y="2514668"/>
              <a:ext cx="1342611" cy="288000"/>
              <a:chOff x="5805702" y="-414999"/>
              <a:chExt cx="1342611" cy="288000"/>
            </a:xfrm>
          </p:grpSpPr>
          <p:sp>
            <p:nvSpPr>
              <p:cNvPr id="112" name="Rectangle 7"/>
              <p:cNvSpPr>
                <a:spLocks noChangeArrowheads="1"/>
              </p:cNvSpPr>
              <p:nvPr/>
            </p:nvSpPr>
            <p:spPr bwMode="auto">
              <a:xfrm>
                <a:off x="5805702" y="-414999"/>
                <a:ext cx="222848" cy="288000"/>
              </a:xfrm>
              <a:prstGeom prst="rect">
                <a:avLst/>
              </a:prstGeom>
              <a:solidFill>
                <a:srgbClr val="008C8C"/>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3" name="Freeform 22"/>
              <p:cNvSpPr>
                <a:spLocks/>
              </p:cNvSpPr>
              <p:nvPr/>
            </p:nvSpPr>
            <p:spPr bwMode="auto">
              <a:xfrm>
                <a:off x="6029655"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8" y="0"/>
                  </a:cxn>
                  <a:cxn ang="0">
                    <a:pos x="427" y="0"/>
                  </a:cxn>
                  <a:cxn ang="0">
                    <a:pos x="256"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6" y="1366"/>
                  </a:cxn>
                  <a:cxn ang="0">
                    <a:pos x="427" y="1366"/>
                  </a:cxn>
                  <a:cxn ang="0">
                    <a:pos x="598"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8" y="0"/>
                    </a:lnTo>
                    <a:lnTo>
                      <a:pt x="512" y="0"/>
                    </a:lnTo>
                    <a:lnTo>
                      <a:pt x="427" y="0"/>
                    </a:lnTo>
                    <a:lnTo>
                      <a:pt x="342" y="0"/>
                    </a:lnTo>
                    <a:lnTo>
                      <a:pt x="256"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6" y="1366"/>
                    </a:lnTo>
                    <a:lnTo>
                      <a:pt x="342" y="1366"/>
                    </a:lnTo>
                    <a:lnTo>
                      <a:pt x="427" y="1366"/>
                    </a:lnTo>
                    <a:lnTo>
                      <a:pt x="512" y="1366"/>
                    </a:lnTo>
                    <a:lnTo>
                      <a:pt x="598"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1D9999"/>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4" name="Freeform 23"/>
              <p:cNvSpPr>
                <a:spLocks/>
              </p:cNvSpPr>
              <p:nvPr/>
            </p:nvSpPr>
            <p:spPr bwMode="auto">
              <a:xfrm>
                <a:off x="6253608"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0" y="0"/>
                    </a:lnTo>
                    <a:lnTo>
                      <a:pt x="1195" y="0"/>
                    </a:lnTo>
                    <a:lnTo>
                      <a:pt x="1110" y="0"/>
                    </a:lnTo>
                    <a:lnTo>
                      <a:pt x="1025" y="0"/>
                    </a:lnTo>
                    <a:lnTo>
                      <a:pt x="938" y="0"/>
                    </a:lnTo>
                    <a:lnTo>
                      <a:pt x="853" y="0"/>
                    </a:lnTo>
                    <a:lnTo>
                      <a:pt x="768" y="0"/>
                    </a:lnTo>
                    <a:lnTo>
                      <a:pt x="683" y="0"/>
                    </a:lnTo>
                    <a:lnTo>
                      <a:pt x="597" y="0"/>
                    </a:lnTo>
                    <a:lnTo>
                      <a:pt x="512" y="0"/>
                    </a:lnTo>
                    <a:lnTo>
                      <a:pt x="427" y="0"/>
                    </a:lnTo>
                    <a:lnTo>
                      <a:pt x="342"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2" y="1366"/>
                    </a:lnTo>
                    <a:lnTo>
                      <a:pt x="427" y="1366"/>
                    </a:lnTo>
                    <a:lnTo>
                      <a:pt x="512" y="1366"/>
                    </a:lnTo>
                    <a:lnTo>
                      <a:pt x="597" y="1366"/>
                    </a:lnTo>
                    <a:lnTo>
                      <a:pt x="683" y="1366"/>
                    </a:lnTo>
                    <a:lnTo>
                      <a:pt x="768" y="1366"/>
                    </a:lnTo>
                    <a:lnTo>
                      <a:pt x="853" y="1366"/>
                    </a:lnTo>
                    <a:lnTo>
                      <a:pt x="938" y="1366"/>
                    </a:lnTo>
                    <a:lnTo>
                      <a:pt x="1025" y="1366"/>
                    </a:lnTo>
                    <a:lnTo>
                      <a:pt x="1110" y="1366"/>
                    </a:lnTo>
                    <a:lnTo>
                      <a:pt x="1195" y="1366"/>
                    </a:lnTo>
                    <a:lnTo>
                      <a:pt x="1280" y="1366"/>
                    </a:lnTo>
                    <a:lnTo>
                      <a:pt x="1366" y="1366"/>
                    </a:lnTo>
                    <a:close/>
                  </a:path>
                </a:pathLst>
              </a:custGeom>
              <a:solidFill>
                <a:srgbClr val="3AA6A6"/>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5" name="Freeform 24"/>
              <p:cNvSpPr>
                <a:spLocks/>
              </p:cNvSpPr>
              <p:nvPr/>
            </p:nvSpPr>
            <p:spPr bwMode="auto">
              <a:xfrm>
                <a:off x="6477561" y="-414999"/>
                <a:ext cx="222848" cy="288000"/>
              </a:xfrm>
              <a:custGeom>
                <a:avLst/>
                <a:gdLst/>
                <a:ahLst/>
                <a:cxnLst>
                  <a:cxn ang="0">
                    <a:pos x="1365" y="1280"/>
                  </a:cxn>
                  <a:cxn ang="0">
                    <a:pos x="1365" y="1110"/>
                  </a:cxn>
                  <a:cxn ang="0">
                    <a:pos x="1365" y="939"/>
                  </a:cxn>
                  <a:cxn ang="0">
                    <a:pos x="1365" y="768"/>
                  </a:cxn>
                  <a:cxn ang="0">
                    <a:pos x="1365" y="597"/>
                  </a:cxn>
                  <a:cxn ang="0">
                    <a:pos x="1365" y="427"/>
                  </a:cxn>
                  <a:cxn ang="0">
                    <a:pos x="1365" y="256"/>
                  </a:cxn>
                  <a:cxn ang="0">
                    <a:pos x="1365" y="85"/>
                  </a:cxn>
                  <a:cxn ang="0">
                    <a:pos x="1280" y="0"/>
                  </a:cxn>
                  <a:cxn ang="0">
                    <a:pos x="1110" y="0"/>
                  </a:cxn>
                  <a:cxn ang="0">
                    <a:pos x="938" y="0"/>
                  </a:cxn>
                  <a:cxn ang="0">
                    <a:pos x="768" y="0"/>
                  </a:cxn>
                  <a:cxn ang="0">
                    <a:pos x="597" y="0"/>
                  </a:cxn>
                  <a:cxn ang="0">
                    <a:pos x="427" y="0"/>
                  </a:cxn>
                  <a:cxn ang="0">
                    <a:pos x="255" y="0"/>
                  </a:cxn>
                  <a:cxn ang="0">
                    <a:pos x="85" y="0"/>
                  </a:cxn>
                  <a:cxn ang="0">
                    <a:pos x="0" y="85"/>
                  </a:cxn>
                  <a:cxn ang="0">
                    <a:pos x="0" y="256"/>
                  </a:cxn>
                  <a:cxn ang="0">
                    <a:pos x="0" y="427"/>
                  </a:cxn>
                  <a:cxn ang="0">
                    <a:pos x="0" y="597"/>
                  </a:cxn>
                  <a:cxn ang="0">
                    <a:pos x="0" y="768"/>
                  </a:cxn>
                  <a:cxn ang="0">
                    <a:pos x="0" y="939"/>
                  </a:cxn>
                  <a:cxn ang="0">
                    <a:pos x="0" y="1110"/>
                  </a:cxn>
                  <a:cxn ang="0">
                    <a:pos x="0" y="1280"/>
                  </a:cxn>
                  <a:cxn ang="0">
                    <a:pos x="85" y="1366"/>
                  </a:cxn>
                  <a:cxn ang="0">
                    <a:pos x="255" y="1366"/>
                  </a:cxn>
                  <a:cxn ang="0">
                    <a:pos x="427" y="1366"/>
                  </a:cxn>
                  <a:cxn ang="0">
                    <a:pos x="597" y="1366"/>
                  </a:cxn>
                  <a:cxn ang="0">
                    <a:pos x="768" y="1366"/>
                  </a:cxn>
                  <a:cxn ang="0">
                    <a:pos x="938" y="1366"/>
                  </a:cxn>
                  <a:cxn ang="0">
                    <a:pos x="1110" y="1366"/>
                  </a:cxn>
                  <a:cxn ang="0">
                    <a:pos x="1280" y="1366"/>
                  </a:cxn>
                </a:cxnLst>
                <a:rect l="0" t="0" r="r" b="b"/>
                <a:pathLst>
                  <a:path w="1365" h="1366">
                    <a:moveTo>
                      <a:pt x="1365" y="1366"/>
                    </a:moveTo>
                    <a:lnTo>
                      <a:pt x="1365" y="1280"/>
                    </a:lnTo>
                    <a:lnTo>
                      <a:pt x="1365" y="1195"/>
                    </a:lnTo>
                    <a:lnTo>
                      <a:pt x="1365" y="1110"/>
                    </a:lnTo>
                    <a:lnTo>
                      <a:pt x="1365" y="1025"/>
                    </a:lnTo>
                    <a:lnTo>
                      <a:pt x="1365" y="939"/>
                    </a:lnTo>
                    <a:lnTo>
                      <a:pt x="1365" y="853"/>
                    </a:lnTo>
                    <a:lnTo>
                      <a:pt x="1365" y="768"/>
                    </a:lnTo>
                    <a:lnTo>
                      <a:pt x="1365" y="683"/>
                    </a:lnTo>
                    <a:lnTo>
                      <a:pt x="1365" y="597"/>
                    </a:lnTo>
                    <a:lnTo>
                      <a:pt x="1365" y="512"/>
                    </a:lnTo>
                    <a:lnTo>
                      <a:pt x="1365" y="427"/>
                    </a:lnTo>
                    <a:lnTo>
                      <a:pt x="1365" y="342"/>
                    </a:lnTo>
                    <a:lnTo>
                      <a:pt x="1365" y="256"/>
                    </a:lnTo>
                    <a:lnTo>
                      <a:pt x="1365" y="170"/>
                    </a:lnTo>
                    <a:lnTo>
                      <a:pt x="1365" y="85"/>
                    </a:lnTo>
                    <a:lnTo>
                      <a:pt x="1365" y="0"/>
                    </a:lnTo>
                    <a:lnTo>
                      <a:pt x="1280" y="0"/>
                    </a:lnTo>
                    <a:lnTo>
                      <a:pt x="1195" y="0"/>
                    </a:lnTo>
                    <a:lnTo>
                      <a:pt x="1110" y="0"/>
                    </a:lnTo>
                    <a:lnTo>
                      <a:pt x="1024" y="0"/>
                    </a:lnTo>
                    <a:lnTo>
                      <a:pt x="938" y="0"/>
                    </a:lnTo>
                    <a:lnTo>
                      <a:pt x="853" y="0"/>
                    </a:lnTo>
                    <a:lnTo>
                      <a:pt x="768" y="0"/>
                    </a:lnTo>
                    <a:lnTo>
                      <a:pt x="682" y="0"/>
                    </a:lnTo>
                    <a:lnTo>
                      <a:pt x="597" y="0"/>
                    </a:lnTo>
                    <a:lnTo>
                      <a:pt x="512" y="0"/>
                    </a:lnTo>
                    <a:lnTo>
                      <a:pt x="427" y="0"/>
                    </a:lnTo>
                    <a:lnTo>
                      <a:pt x="341" y="0"/>
                    </a:lnTo>
                    <a:lnTo>
                      <a:pt x="255" y="0"/>
                    </a:lnTo>
                    <a:lnTo>
                      <a:pt x="170" y="0"/>
                    </a:lnTo>
                    <a:lnTo>
                      <a:pt x="85"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5" y="1366"/>
                    </a:lnTo>
                    <a:lnTo>
                      <a:pt x="170" y="1366"/>
                    </a:lnTo>
                    <a:lnTo>
                      <a:pt x="255" y="1366"/>
                    </a:lnTo>
                    <a:lnTo>
                      <a:pt x="341" y="1366"/>
                    </a:lnTo>
                    <a:lnTo>
                      <a:pt x="427" y="1366"/>
                    </a:lnTo>
                    <a:lnTo>
                      <a:pt x="512" y="1366"/>
                    </a:lnTo>
                    <a:lnTo>
                      <a:pt x="597" y="1366"/>
                    </a:lnTo>
                    <a:lnTo>
                      <a:pt x="682" y="1366"/>
                    </a:lnTo>
                    <a:lnTo>
                      <a:pt x="768" y="1366"/>
                    </a:lnTo>
                    <a:lnTo>
                      <a:pt x="853" y="1366"/>
                    </a:lnTo>
                    <a:lnTo>
                      <a:pt x="938" y="1366"/>
                    </a:lnTo>
                    <a:lnTo>
                      <a:pt x="1024" y="1366"/>
                    </a:lnTo>
                    <a:lnTo>
                      <a:pt x="1110" y="1366"/>
                    </a:lnTo>
                    <a:lnTo>
                      <a:pt x="1195" y="1366"/>
                    </a:lnTo>
                    <a:lnTo>
                      <a:pt x="1280" y="1366"/>
                    </a:lnTo>
                    <a:lnTo>
                      <a:pt x="1365" y="1366"/>
                    </a:lnTo>
                    <a:close/>
                  </a:path>
                </a:pathLst>
              </a:custGeom>
              <a:solidFill>
                <a:srgbClr val="58B4B4"/>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6" name="Freeform 25"/>
              <p:cNvSpPr>
                <a:spLocks/>
              </p:cNvSpPr>
              <p:nvPr/>
            </p:nvSpPr>
            <p:spPr bwMode="auto">
              <a:xfrm>
                <a:off x="6701514" y="-414999"/>
                <a:ext cx="222848" cy="288000"/>
              </a:xfrm>
              <a:custGeom>
                <a:avLst/>
                <a:gdLst/>
                <a:ahLst/>
                <a:cxnLst>
                  <a:cxn ang="0">
                    <a:pos x="1366" y="1280"/>
                  </a:cxn>
                  <a:cxn ang="0">
                    <a:pos x="1366" y="1110"/>
                  </a:cxn>
                  <a:cxn ang="0">
                    <a:pos x="1366" y="939"/>
                  </a:cxn>
                  <a:cxn ang="0">
                    <a:pos x="1366" y="768"/>
                  </a:cxn>
                  <a:cxn ang="0">
                    <a:pos x="1366" y="597"/>
                  </a:cxn>
                  <a:cxn ang="0">
                    <a:pos x="1366" y="427"/>
                  </a:cxn>
                  <a:cxn ang="0">
                    <a:pos x="1366" y="256"/>
                  </a:cxn>
                  <a:cxn ang="0">
                    <a:pos x="1366" y="85"/>
                  </a:cxn>
                  <a:cxn ang="0">
                    <a:pos x="1281" y="0"/>
                  </a:cxn>
                  <a:cxn ang="0">
                    <a:pos x="1110" y="0"/>
                  </a:cxn>
                  <a:cxn ang="0">
                    <a:pos x="939" y="0"/>
                  </a:cxn>
                  <a:cxn ang="0">
                    <a:pos x="768" y="0"/>
                  </a:cxn>
                  <a:cxn ang="0">
                    <a:pos x="598" y="0"/>
                  </a:cxn>
                  <a:cxn ang="0">
                    <a:pos x="428" y="0"/>
                  </a:cxn>
                  <a:cxn ang="0">
                    <a:pos x="256" y="0"/>
                  </a:cxn>
                  <a:cxn ang="0">
                    <a:pos x="86" y="0"/>
                  </a:cxn>
                  <a:cxn ang="0">
                    <a:pos x="0" y="85"/>
                  </a:cxn>
                  <a:cxn ang="0">
                    <a:pos x="0" y="256"/>
                  </a:cxn>
                  <a:cxn ang="0">
                    <a:pos x="0" y="427"/>
                  </a:cxn>
                  <a:cxn ang="0">
                    <a:pos x="0" y="597"/>
                  </a:cxn>
                  <a:cxn ang="0">
                    <a:pos x="0" y="768"/>
                  </a:cxn>
                  <a:cxn ang="0">
                    <a:pos x="0" y="939"/>
                  </a:cxn>
                  <a:cxn ang="0">
                    <a:pos x="0" y="1110"/>
                  </a:cxn>
                  <a:cxn ang="0">
                    <a:pos x="0" y="1280"/>
                  </a:cxn>
                  <a:cxn ang="0">
                    <a:pos x="86" y="1366"/>
                  </a:cxn>
                  <a:cxn ang="0">
                    <a:pos x="256" y="1366"/>
                  </a:cxn>
                  <a:cxn ang="0">
                    <a:pos x="428" y="1366"/>
                  </a:cxn>
                  <a:cxn ang="0">
                    <a:pos x="598" y="1366"/>
                  </a:cxn>
                  <a:cxn ang="0">
                    <a:pos x="768" y="1366"/>
                  </a:cxn>
                  <a:cxn ang="0">
                    <a:pos x="939" y="1366"/>
                  </a:cxn>
                  <a:cxn ang="0">
                    <a:pos x="1110" y="1366"/>
                  </a:cxn>
                  <a:cxn ang="0">
                    <a:pos x="1281" y="1366"/>
                  </a:cxn>
                </a:cxnLst>
                <a:rect l="0" t="0" r="r" b="b"/>
                <a:pathLst>
                  <a:path w="1366" h="1366">
                    <a:moveTo>
                      <a:pt x="1366" y="1366"/>
                    </a:moveTo>
                    <a:lnTo>
                      <a:pt x="1366" y="1280"/>
                    </a:lnTo>
                    <a:lnTo>
                      <a:pt x="1366" y="1195"/>
                    </a:lnTo>
                    <a:lnTo>
                      <a:pt x="1366" y="1110"/>
                    </a:lnTo>
                    <a:lnTo>
                      <a:pt x="1366" y="1025"/>
                    </a:lnTo>
                    <a:lnTo>
                      <a:pt x="1366" y="939"/>
                    </a:lnTo>
                    <a:lnTo>
                      <a:pt x="1366" y="853"/>
                    </a:lnTo>
                    <a:lnTo>
                      <a:pt x="1366" y="768"/>
                    </a:lnTo>
                    <a:lnTo>
                      <a:pt x="1366" y="683"/>
                    </a:lnTo>
                    <a:lnTo>
                      <a:pt x="1366" y="597"/>
                    </a:lnTo>
                    <a:lnTo>
                      <a:pt x="1366" y="512"/>
                    </a:lnTo>
                    <a:lnTo>
                      <a:pt x="1366" y="427"/>
                    </a:lnTo>
                    <a:lnTo>
                      <a:pt x="1366" y="342"/>
                    </a:lnTo>
                    <a:lnTo>
                      <a:pt x="1366" y="256"/>
                    </a:lnTo>
                    <a:lnTo>
                      <a:pt x="1366" y="170"/>
                    </a:lnTo>
                    <a:lnTo>
                      <a:pt x="1366" y="85"/>
                    </a:lnTo>
                    <a:lnTo>
                      <a:pt x="1366" y="0"/>
                    </a:lnTo>
                    <a:lnTo>
                      <a:pt x="1281" y="0"/>
                    </a:lnTo>
                    <a:lnTo>
                      <a:pt x="1196" y="0"/>
                    </a:lnTo>
                    <a:lnTo>
                      <a:pt x="1110" y="0"/>
                    </a:lnTo>
                    <a:lnTo>
                      <a:pt x="1025" y="0"/>
                    </a:lnTo>
                    <a:lnTo>
                      <a:pt x="939" y="0"/>
                    </a:lnTo>
                    <a:lnTo>
                      <a:pt x="854" y="0"/>
                    </a:lnTo>
                    <a:lnTo>
                      <a:pt x="768" y="0"/>
                    </a:lnTo>
                    <a:lnTo>
                      <a:pt x="683" y="0"/>
                    </a:lnTo>
                    <a:lnTo>
                      <a:pt x="598" y="0"/>
                    </a:lnTo>
                    <a:lnTo>
                      <a:pt x="513" y="0"/>
                    </a:lnTo>
                    <a:lnTo>
                      <a:pt x="428" y="0"/>
                    </a:lnTo>
                    <a:lnTo>
                      <a:pt x="342" y="0"/>
                    </a:lnTo>
                    <a:lnTo>
                      <a:pt x="256" y="0"/>
                    </a:lnTo>
                    <a:lnTo>
                      <a:pt x="171" y="0"/>
                    </a:lnTo>
                    <a:lnTo>
                      <a:pt x="86" y="0"/>
                    </a:lnTo>
                    <a:lnTo>
                      <a:pt x="0" y="0"/>
                    </a:lnTo>
                    <a:lnTo>
                      <a:pt x="0" y="85"/>
                    </a:lnTo>
                    <a:lnTo>
                      <a:pt x="0" y="170"/>
                    </a:lnTo>
                    <a:lnTo>
                      <a:pt x="0" y="256"/>
                    </a:lnTo>
                    <a:lnTo>
                      <a:pt x="0" y="342"/>
                    </a:lnTo>
                    <a:lnTo>
                      <a:pt x="0" y="427"/>
                    </a:lnTo>
                    <a:lnTo>
                      <a:pt x="0" y="512"/>
                    </a:lnTo>
                    <a:lnTo>
                      <a:pt x="0" y="597"/>
                    </a:lnTo>
                    <a:lnTo>
                      <a:pt x="0" y="683"/>
                    </a:lnTo>
                    <a:lnTo>
                      <a:pt x="0" y="768"/>
                    </a:lnTo>
                    <a:lnTo>
                      <a:pt x="0" y="853"/>
                    </a:lnTo>
                    <a:lnTo>
                      <a:pt x="0" y="939"/>
                    </a:lnTo>
                    <a:lnTo>
                      <a:pt x="0" y="1025"/>
                    </a:lnTo>
                    <a:lnTo>
                      <a:pt x="0" y="1110"/>
                    </a:lnTo>
                    <a:lnTo>
                      <a:pt x="0" y="1195"/>
                    </a:lnTo>
                    <a:lnTo>
                      <a:pt x="0" y="1280"/>
                    </a:lnTo>
                    <a:lnTo>
                      <a:pt x="0" y="1366"/>
                    </a:lnTo>
                    <a:lnTo>
                      <a:pt x="86" y="1366"/>
                    </a:lnTo>
                    <a:lnTo>
                      <a:pt x="171" y="1366"/>
                    </a:lnTo>
                    <a:lnTo>
                      <a:pt x="256" y="1366"/>
                    </a:lnTo>
                    <a:lnTo>
                      <a:pt x="342" y="1366"/>
                    </a:lnTo>
                    <a:lnTo>
                      <a:pt x="428" y="1366"/>
                    </a:lnTo>
                    <a:lnTo>
                      <a:pt x="513" y="1366"/>
                    </a:lnTo>
                    <a:lnTo>
                      <a:pt x="598" y="1366"/>
                    </a:lnTo>
                    <a:lnTo>
                      <a:pt x="683" y="1366"/>
                    </a:lnTo>
                    <a:lnTo>
                      <a:pt x="768" y="1366"/>
                    </a:lnTo>
                    <a:lnTo>
                      <a:pt x="854" y="1366"/>
                    </a:lnTo>
                    <a:lnTo>
                      <a:pt x="939" y="1366"/>
                    </a:lnTo>
                    <a:lnTo>
                      <a:pt x="1025" y="1366"/>
                    </a:lnTo>
                    <a:lnTo>
                      <a:pt x="1110" y="1366"/>
                    </a:lnTo>
                    <a:lnTo>
                      <a:pt x="1196" y="1366"/>
                    </a:lnTo>
                    <a:lnTo>
                      <a:pt x="1281" y="1366"/>
                    </a:lnTo>
                    <a:lnTo>
                      <a:pt x="1366" y="1366"/>
                    </a:lnTo>
                    <a:close/>
                  </a:path>
                </a:pathLst>
              </a:custGeom>
              <a:solidFill>
                <a:srgbClr val="75C1C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sp>
            <p:nvSpPr>
              <p:cNvPr id="117" name="Rectangle 26"/>
              <p:cNvSpPr>
                <a:spLocks noChangeArrowheads="1"/>
              </p:cNvSpPr>
              <p:nvPr/>
            </p:nvSpPr>
            <p:spPr bwMode="auto">
              <a:xfrm>
                <a:off x="6925465" y="-414999"/>
                <a:ext cx="222848" cy="288000"/>
              </a:xfrm>
              <a:prstGeom prst="rect">
                <a:avLst/>
              </a:prstGeom>
              <a:solidFill>
                <a:srgbClr val="92CECE"/>
              </a:solid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pt-BR" sz="1300">
                  <a:solidFill>
                    <a:schemeClr val="tx1"/>
                  </a:solidFill>
                  <a:latin typeface="+mj-lt"/>
                </a:endParaRPr>
              </a:p>
            </p:txBody>
          </p:sp>
        </p:grpSp>
      </p:grpSp>
    </p:spTree>
    <p:extLst>
      <p:ext uri="{BB962C8B-B14F-4D97-AF65-F5344CB8AC3E}">
        <p14:creationId xmlns:p14="http://schemas.microsoft.com/office/powerpoint/2010/main" val="1736016261"/>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9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pa CEGN">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70" y="4721378"/>
            <a:ext cx="4287839"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4"/>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17" name="Imagem 16"/>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540002" y="540000"/>
            <a:ext cx="4316191" cy="1260952"/>
          </a:xfrm>
          <a:prstGeom prst="rect">
            <a:avLst/>
          </a:prstGeom>
          <a:noFill/>
          <a:ln w="9525">
            <a:noFill/>
            <a:miter lim="800000"/>
            <a:headEnd/>
            <a:tailEnd/>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pa USP">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70" y="4721378"/>
            <a:ext cx="4287839"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4"/>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7" name="Picture 49"/>
          <p:cNvPicPr>
            <a:picLocks noChangeAspect="1" noChangeArrowheads="1"/>
          </p:cNvPicPr>
          <p:nvPr userDrawn="1"/>
        </p:nvPicPr>
        <p:blipFill>
          <a:blip r:embed="rId2" cstate="print">
            <a:clrChange>
              <a:clrFrom>
                <a:srgbClr val="FEFEFE"/>
              </a:clrFrom>
              <a:clrTo>
                <a:srgbClr val="FEFEFE">
                  <a:alpha val="0"/>
                </a:srgbClr>
              </a:clrTo>
            </a:clrChange>
          </a:blip>
          <a:srcRect/>
          <a:stretch>
            <a:fillRect/>
          </a:stretch>
        </p:blipFill>
        <p:spPr bwMode="auto">
          <a:xfrm>
            <a:off x="540002" y="540004"/>
            <a:ext cx="1368425" cy="544513"/>
          </a:xfrm>
          <a:prstGeom prst="rect">
            <a:avLst/>
          </a:prstGeom>
          <a:noFill/>
          <a:ln w="9525">
            <a:noFill/>
            <a:miter lim="800000"/>
            <a:headEnd/>
            <a:tailEnd/>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pa CEGN">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70" y="4721378"/>
            <a:ext cx="4287839"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4"/>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17" name="Imagem 16"/>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540002" y="540000"/>
            <a:ext cx="4316191" cy="1260952"/>
          </a:xfrm>
          <a:prstGeom prst="rect">
            <a:avLst/>
          </a:prstGeom>
          <a:noFill/>
          <a:ln w="9525">
            <a:noFill/>
            <a:miter lim="800000"/>
            <a:headEnd/>
            <a:tailEnd/>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pa USP">
    <p:spTree>
      <p:nvGrpSpPr>
        <p:cNvPr id="1" name=""/>
        <p:cNvGrpSpPr/>
        <p:nvPr/>
      </p:nvGrpSpPr>
      <p:grpSpPr>
        <a:xfrm>
          <a:off x="0" y="0"/>
          <a:ext cx="0" cy="0"/>
          <a:chOff x="0" y="0"/>
          <a:chExt cx="0" cy="0"/>
        </a:xfrm>
      </p:grpSpPr>
      <p:sp>
        <p:nvSpPr>
          <p:cNvPr id="6" name="Espaço Reservado para Texto 5"/>
          <p:cNvSpPr>
            <a:spLocks noGrp="1"/>
          </p:cNvSpPr>
          <p:nvPr>
            <p:ph type="body" sz="quarter" idx="11"/>
          </p:nvPr>
        </p:nvSpPr>
        <p:spPr>
          <a:xfrm>
            <a:off x="951678" y="2494658"/>
            <a:ext cx="6429420" cy="1077218"/>
          </a:xfrm>
          <a:prstGeom prst="rect">
            <a:avLst/>
          </a:prstGeom>
        </p:spPr>
        <p:txBody>
          <a:bodyPr wrap="square">
            <a:spAutoFit/>
          </a:bodyPr>
          <a:lstStyle>
            <a:lvl1pPr marL="0" indent="0" algn="ctr">
              <a:spcBef>
                <a:spcPts val="0"/>
              </a:spcBef>
              <a:buFontTx/>
              <a:buNone/>
              <a:defRPr sz="3200" b="1"/>
            </a:lvl1pPr>
            <a:lvl2pPr algn="ctr">
              <a:spcBef>
                <a:spcPts val="0"/>
              </a:spcBef>
              <a:buFontTx/>
              <a:buNone/>
              <a:defRPr sz="4000" b="1"/>
            </a:lvl2pPr>
            <a:lvl3pPr algn="ctr">
              <a:spcBef>
                <a:spcPts val="0"/>
              </a:spcBef>
              <a:buFontTx/>
              <a:buNone/>
              <a:defRPr sz="3600" b="1"/>
            </a:lvl3pPr>
            <a:lvl4pPr algn="ctr">
              <a:spcBef>
                <a:spcPts val="0"/>
              </a:spcBef>
              <a:buFontTx/>
              <a:buNone/>
              <a:defRPr sz="3200" b="1"/>
            </a:lvl4pPr>
            <a:lvl5pPr algn="ctr">
              <a:spcBef>
                <a:spcPts val="0"/>
              </a:spcBef>
              <a:buFontTx/>
              <a:buNone/>
              <a:defRPr sz="3200" b="1"/>
            </a:lvl5pPr>
          </a:lstStyle>
          <a:p>
            <a:pPr lvl="0"/>
            <a:r>
              <a:rPr lang="pt-BR" dirty="0"/>
              <a:t>Clique para editar os estilos do texto mestre</a:t>
            </a:r>
          </a:p>
        </p:txBody>
      </p:sp>
      <p:sp>
        <p:nvSpPr>
          <p:cNvPr id="8" name="Espaço Reservado para Texto 7"/>
          <p:cNvSpPr>
            <a:spLocks noGrp="1"/>
          </p:cNvSpPr>
          <p:nvPr>
            <p:ph type="body" sz="quarter" idx="12"/>
          </p:nvPr>
        </p:nvSpPr>
        <p:spPr>
          <a:xfrm>
            <a:off x="2022470" y="4721378"/>
            <a:ext cx="4287839" cy="707886"/>
          </a:xfrm>
          <a:prstGeom prst="rect">
            <a:avLst/>
          </a:prstGeom>
        </p:spPr>
        <p:txBody>
          <a:bodyPr>
            <a:spAutoFit/>
          </a:bodyPr>
          <a:lstStyle>
            <a:lvl1pPr marL="0" indent="0" algn="ctr">
              <a:spcBef>
                <a:spcPts val="0"/>
              </a:spcBef>
              <a:buNone/>
              <a:defRPr sz="2000" b="1"/>
            </a:lvl1pPr>
            <a:lvl2pPr>
              <a:defRPr sz="1800" b="1"/>
            </a:lvl2pPr>
            <a:lvl3pPr>
              <a:defRPr sz="1600" b="1"/>
            </a:lvl3pPr>
            <a:lvl4pPr>
              <a:defRPr sz="1400" b="1"/>
            </a:lvl4pPr>
            <a:lvl5pPr>
              <a:defRPr sz="1400" b="1"/>
            </a:lvl5pPr>
          </a:lstStyle>
          <a:p>
            <a:pPr lvl="0"/>
            <a:r>
              <a:rPr lang="pt-BR" dirty="0"/>
              <a:t>Clique para editar os estilos do texto mestre</a:t>
            </a:r>
          </a:p>
        </p:txBody>
      </p:sp>
      <p:sp>
        <p:nvSpPr>
          <p:cNvPr id="16" name="Espaço Reservado para Texto 15"/>
          <p:cNvSpPr>
            <a:spLocks noGrp="1"/>
          </p:cNvSpPr>
          <p:nvPr>
            <p:ph type="body" sz="quarter" idx="15"/>
          </p:nvPr>
        </p:nvSpPr>
        <p:spPr>
          <a:xfrm>
            <a:off x="2093907" y="5572144"/>
            <a:ext cx="4144962" cy="584775"/>
          </a:xfrm>
          <a:prstGeom prst="rect">
            <a:avLst/>
          </a:prstGeom>
        </p:spPr>
        <p:txBody>
          <a:bodyPr>
            <a:spAutoFit/>
          </a:bodyPr>
          <a:lstStyle>
            <a:lvl1pPr marL="0" indent="0" algn="ctr">
              <a:spcBef>
                <a:spcPts val="0"/>
              </a:spcBef>
              <a:buFontTx/>
              <a:buNone/>
              <a:defRPr sz="1600" b="1"/>
            </a:lvl1pPr>
            <a:lvl2pPr marL="0" indent="0" algn="ctr">
              <a:spcBef>
                <a:spcPts val="0"/>
              </a:spcBef>
              <a:buFontTx/>
              <a:buNone/>
              <a:defRPr sz="1600" b="1"/>
            </a:lvl2pPr>
            <a:lvl3pPr marL="0" indent="0" algn="ctr">
              <a:spcBef>
                <a:spcPts val="0"/>
              </a:spcBef>
              <a:buFontTx/>
              <a:buNone/>
              <a:defRPr sz="1600" b="1"/>
            </a:lvl3pPr>
            <a:lvl4pPr marL="0" indent="0" algn="ctr">
              <a:spcBef>
                <a:spcPts val="0"/>
              </a:spcBef>
              <a:buFontTx/>
              <a:buNone/>
              <a:defRPr sz="1600" b="1"/>
            </a:lvl4pPr>
            <a:lvl5pPr marL="0" indent="0" algn="ctr">
              <a:spcBef>
                <a:spcPts val="0"/>
              </a:spcBef>
              <a:buFontTx/>
              <a:buNone/>
              <a:defRPr sz="1600" b="1"/>
            </a:lvl5pPr>
          </a:lstStyle>
          <a:p>
            <a:pPr lvl="0"/>
            <a:r>
              <a:rPr lang="pt-BR" dirty="0"/>
              <a:t>Clique para editar os estilos do texto mestre</a:t>
            </a:r>
          </a:p>
        </p:txBody>
      </p:sp>
      <p:pic>
        <p:nvPicPr>
          <p:cNvPr id="7" name="Picture 49"/>
          <p:cNvPicPr>
            <a:picLocks noChangeAspect="1" noChangeArrowheads="1"/>
          </p:cNvPicPr>
          <p:nvPr userDrawn="1"/>
        </p:nvPicPr>
        <p:blipFill>
          <a:blip r:embed="rId2" cstate="print">
            <a:clrChange>
              <a:clrFrom>
                <a:srgbClr val="FEFEFE"/>
              </a:clrFrom>
              <a:clrTo>
                <a:srgbClr val="FEFEFE">
                  <a:alpha val="0"/>
                </a:srgbClr>
              </a:clrTo>
            </a:clrChange>
          </a:blip>
          <a:srcRect/>
          <a:stretch>
            <a:fillRect/>
          </a:stretch>
        </p:blipFill>
        <p:spPr bwMode="auto">
          <a:xfrm>
            <a:off x="540002" y="540004"/>
            <a:ext cx="1368425" cy="544513"/>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30" name="Espaço Reservado para Texto 7"/>
          <p:cNvSpPr>
            <a:spLocks noGrp="1"/>
          </p:cNvSpPr>
          <p:nvPr>
            <p:ph type="body" sz="quarter" idx="29"/>
          </p:nvPr>
        </p:nvSpPr>
        <p:spPr>
          <a:xfrm>
            <a:off x="2236790" y="378619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378619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32" name="Espaço Reservado para Texto 7"/>
          <p:cNvSpPr>
            <a:spLocks noGrp="1"/>
          </p:cNvSpPr>
          <p:nvPr>
            <p:ph type="body" sz="quarter" idx="31"/>
          </p:nvPr>
        </p:nvSpPr>
        <p:spPr>
          <a:xfrm>
            <a:off x="2236790" y="2071684"/>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207168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3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28" name="Espaço Reservado para Texto 7"/>
          <p:cNvSpPr>
            <a:spLocks noGrp="1"/>
          </p:cNvSpPr>
          <p:nvPr>
            <p:ph type="body" sz="quarter" idx="27"/>
          </p:nvPr>
        </p:nvSpPr>
        <p:spPr>
          <a:xfrm>
            <a:off x="2236790" y="414338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414338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30" name="Espaço Reservado para Texto 7"/>
          <p:cNvSpPr>
            <a:spLocks noGrp="1"/>
          </p:cNvSpPr>
          <p:nvPr>
            <p:ph type="body" sz="quarter" idx="29"/>
          </p:nvPr>
        </p:nvSpPr>
        <p:spPr>
          <a:xfrm>
            <a:off x="2236790" y="2946798"/>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946798"/>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32" name="Espaço Reservado para Texto 7"/>
          <p:cNvSpPr>
            <a:spLocks noGrp="1"/>
          </p:cNvSpPr>
          <p:nvPr>
            <p:ph type="body" sz="quarter" idx="31"/>
          </p:nvPr>
        </p:nvSpPr>
        <p:spPr>
          <a:xfrm>
            <a:off x="2236790" y="175021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75021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4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26" name="Espaço Reservado para Texto 7"/>
          <p:cNvSpPr>
            <a:spLocks noGrp="1"/>
          </p:cNvSpPr>
          <p:nvPr>
            <p:ph type="body" sz="quarter" idx="25"/>
          </p:nvPr>
        </p:nvSpPr>
        <p:spPr>
          <a:xfrm>
            <a:off x="2236790" y="500064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16"/>
          <p:cNvSpPr>
            <a:spLocks noGrp="1"/>
          </p:cNvSpPr>
          <p:nvPr>
            <p:ph type="body" sz="quarter" idx="26"/>
          </p:nvPr>
        </p:nvSpPr>
        <p:spPr>
          <a:xfrm>
            <a:off x="379413" y="500064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28" name="Espaço Reservado para Texto 7"/>
          <p:cNvSpPr>
            <a:spLocks noGrp="1"/>
          </p:cNvSpPr>
          <p:nvPr>
            <p:ph type="body" sz="quarter" idx="27"/>
          </p:nvPr>
        </p:nvSpPr>
        <p:spPr>
          <a:xfrm>
            <a:off x="2236790" y="378024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378024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30" name="Espaço Reservado para Texto 7"/>
          <p:cNvSpPr>
            <a:spLocks noGrp="1"/>
          </p:cNvSpPr>
          <p:nvPr>
            <p:ph type="body" sz="quarter" idx="29"/>
          </p:nvPr>
        </p:nvSpPr>
        <p:spPr>
          <a:xfrm>
            <a:off x="2236790" y="2559841"/>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559841"/>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32" name="Espaço Reservado para Texto 7"/>
          <p:cNvSpPr>
            <a:spLocks noGrp="1"/>
          </p:cNvSpPr>
          <p:nvPr>
            <p:ph type="body" sz="quarter" idx="31"/>
          </p:nvPr>
        </p:nvSpPr>
        <p:spPr>
          <a:xfrm>
            <a:off x="2236790" y="133944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33944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5 iten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4" name="Rectangle 2"/>
          <p:cNvSpPr>
            <a:spLocks noChangeArrowheads="1"/>
          </p:cNvSpPr>
          <p:nvPr userDrawn="1"/>
        </p:nvSpPr>
        <p:spPr bwMode="auto">
          <a:xfrm>
            <a:off x="177800" y="774700"/>
            <a:ext cx="673100" cy="5753100"/>
          </a:xfrm>
          <a:prstGeom prst="rect">
            <a:avLst/>
          </a:prstGeom>
          <a:solidFill>
            <a:schemeClr val="bg1"/>
          </a:solidFill>
          <a:ln w="9525" algn="ctr">
            <a:solidFill>
              <a:schemeClr val="tx1">
                <a:lumMod val="50000"/>
                <a:lumOff val="50000"/>
              </a:schemeClr>
            </a:solidFill>
            <a:miter lim="800000"/>
            <a:headEnd/>
            <a:tailEnd/>
          </a:ln>
          <a:effectLst>
            <a:outerShdw dist="71842" dir="2700000" algn="ctr" rotWithShape="0">
              <a:schemeClr val="bg2">
                <a:alpha val="50000"/>
              </a:schemeClr>
            </a:outerShdw>
          </a:effectLst>
        </p:spPr>
        <p:txBody>
          <a:bodyPr wrap="none" anchor="ctr"/>
          <a:lstStyle/>
          <a:p>
            <a:endParaRPr lang="pt-BR" dirty="0"/>
          </a:p>
        </p:txBody>
      </p:sp>
      <p:sp>
        <p:nvSpPr>
          <p:cNvPr id="24" name="Espaço Reservado para Texto 7"/>
          <p:cNvSpPr>
            <a:spLocks noGrp="1"/>
          </p:cNvSpPr>
          <p:nvPr>
            <p:ph type="body" sz="quarter" idx="23"/>
          </p:nvPr>
        </p:nvSpPr>
        <p:spPr>
          <a:xfrm>
            <a:off x="2236790" y="5286394"/>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5" name="Espaço Reservado para Texto 16"/>
          <p:cNvSpPr>
            <a:spLocks noGrp="1"/>
          </p:cNvSpPr>
          <p:nvPr>
            <p:ph type="body" sz="quarter" idx="24"/>
          </p:nvPr>
        </p:nvSpPr>
        <p:spPr>
          <a:xfrm>
            <a:off x="379413" y="5286394"/>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26" name="Espaço Reservado para Texto 7"/>
          <p:cNvSpPr>
            <a:spLocks noGrp="1"/>
          </p:cNvSpPr>
          <p:nvPr>
            <p:ph type="body" sz="quarter" idx="25"/>
          </p:nvPr>
        </p:nvSpPr>
        <p:spPr>
          <a:xfrm>
            <a:off x="2236790" y="4232682"/>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7" name="Espaço Reservado para Texto 16"/>
          <p:cNvSpPr>
            <a:spLocks noGrp="1"/>
          </p:cNvSpPr>
          <p:nvPr>
            <p:ph type="body" sz="quarter" idx="26"/>
          </p:nvPr>
        </p:nvSpPr>
        <p:spPr>
          <a:xfrm>
            <a:off x="379413" y="4232682"/>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28" name="Espaço Reservado para Texto 7"/>
          <p:cNvSpPr>
            <a:spLocks noGrp="1"/>
          </p:cNvSpPr>
          <p:nvPr>
            <p:ph type="body" sz="quarter" idx="27"/>
          </p:nvPr>
        </p:nvSpPr>
        <p:spPr>
          <a:xfrm>
            <a:off x="2236790" y="3178970"/>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29" name="Espaço Reservado para Texto 16"/>
          <p:cNvSpPr>
            <a:spLocks noGrp="1"/>
          </p:cNvSpPr>
          <p:nvPr>
            <p:ph type="body" sz="quarter" idx="28"/>
          </p:nvPr>
        </p:nvSpPr>
        <p:spPr>
          <a:xfrm>
            <a:off x="379413" y="3178970"/>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30" name="Espaço Reservado para Texto 7"/>
          <p:cNvSpPr>
            <a:spLocks noGrp="1"/>
          </p:cNvSpPr>
          <p:nvPr>
            <p:ph type="body" sz="quarter" idx="29"/>
          </p:nvPr>
        </p:nvSpPr>
        <p:spPr>
          <a:xfrm>
            <a:off x="2236790" y="2125258"/>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1" name="Espaço Reservado para Texto 16"/>
          <p:cNvSpPr>
            <a:spLocks noGrp="1"/>
          </p:cNvSpPr>
          <p:nvPr>
            <p:ph type="body" sz="quarter" idx="30"/>
          </p:nvPr>
        </p:nvSpPr>
        <p:spPr>
          <a:xfrm>
            <a:off x="379413" y="2125258"/>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
        <p:nvSpPr>
          <p:cNvPr id="32" name="Espaço Reservado para Texto 7"/>
          <p:cNvSpPr>
            <a:spLocks noGrp="1"/>
          </p:cNvSpPr>
          <p:nvPr>
            <p:ph type="body" sz="quarter" idx="31"/>
          </p:nvPr>
        </p:nvSpPr>
        <p:spPr>
          <a:xfrm>
            <a:off x="2236790" y="1071546"/>
            <a:ext cx="7216775" cy="856800"/>
          </a:xfrm>
          <a:prstGeom prst="rect">
            <a:avLst/>
          </a:prstGeom>
        </p:spPr>
        <p:txBody>
          <a:bodyPr>
            <a:noAutofit/>
          </a:bodyPr>
          <a:lstStyle>
            <a:lvl1pPr marL="182563" indent="-182563">
              <a:defRPr sz="1400"/>
            </a:lvl1pPr>
            <a:lvl2pPr marL="534988" indent="-169863">
              <a:defRPr sz="1200"/>
            </a:lvl2pPr>
            <a:lvl3pPr marL="903288" indent="-228600">
              <a:defRPr sz="1100"/>
            </a:lvl3pPr>
            <a:lvl4pPr marL="1079500" indent="-228600">
              <a:defRPr sz="1050"/>
            </a:lvl4pPr>
            <a:lvl5pPr marL="1354138" indent="-228600">
              <a:defRPr sz="105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33" name="Espaço Reservado para Texto 16"/>
          <p:cNvSpPr>
            <a:spLocks noGrp="1"/>
          </p:cNvSpPr>
          <p:nvPr>
            <p:ph type="body" sz="quarter" idx="32"/>
          </p:nvPr>
        </p:nvSpPr>
        <p:spPr>
          <a:xfrm>
            <a:off x="379413" y="1071546"/>
            <a:ext cx="1714500" cy="857250"/>
          </a:xfrm>
          <a:prstGeom prst="rect">
            <a:avLst/>
          </a:prstGeom>
          <a:gradFill rotWithShape="1">
            <a:gsLst>
              <a:gs pos="0">
                <a:schemeClr val="accent1"/>
              </a:gs>
              <a:gs pos="50000">
                <a:schemeClr val="accent2"/>
              </a:gs>
              <a:gs pos="100000">
                <a:schemeClr val="accent1"/>
              </a:gs>
            </a:gsLst>
            <a:lin ang="5400000" scaled="1"/>
          </a:gradFill>
          <a:ln w="12700" algn="ctr">
            <a:solidFill>
              <a:schemeClr val="tx1">
                <a:lumMod val="50000"/>
                <a:lumOff val="50000"/>
              </a:schemeClr>
            </a:solidFill>
            <a:miter lim="800000"/>
            <a:headEnd/>
            <a:tailEnd/>
          </a:ln>
          <a:effectLst/>
        </p:spPr>
        <p:txBody>
          <a:bodyPr anchor="ctr"/>
          <a:lstStyle>
            <a:lvl1pPr marL="0" algn="ctr" defTabSz="914400" rtl="0" eaLnBrk="1" latinLnBrk="0" hangingPunct="1">
              <a:buFontTx/>
              <a:buNone/>
              <a:defRPr lang="pt-BR" sz="1600" kern="1200" dirty="0" smtClean="0">
                <a:solidFill>
                  <a:schemeClr val="tx1"/>
                </a:solidFill>
                <a:latin typeface="+mn-lt"/>
                <a:ea typeface="+mn-ea"/>
                <a:cs typeface="+mn-cs"/>
              </a:defRPr>
            </a:lvl1pPr>
            <a:lvl2pPr algn="ctr">
              <a:buNone/>
              <a:defRPr sz="800"/>
            </a:lvl2pPr>
            <a:lvl3pPr algn="ctr">
              <a:buNone/>
              <a:defRPr sz="700"/>
            </a:lvl3pPr>
            <a:lvl4pPr algn="ctr">
              <a:buNone/>
              <a:defRPr sz="600"/>
            </a:lvl4pPr>
            <a:lvl5pPr algn="ctr">
              <a:defRPr sz="600"/>
            </a:lvl5pPr>
          </a:lstStyle>
          <a:p>
            <a:pPr lvl="0"/>
            <a:r>
              <a:rPr lang="pt-BR"/>
              <a:t>Clique para editar os estilos do texto mestre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enas 1 So What na lateral">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7" name="Espaço Reservado para Texto 6"/>
          <p:cNvSpPr>
            <a:spLocks noGrp="1"/>
          </p:cNvSpPr>
          <p:nvPr>
            <p:ph type="body" sz="quarter" idx="12"/>
          </p:nvPr>
        </p:nvSpPr>
        <p:spPr>
          <a:xfrm rot="5400000">
            <a:off x="3681237" y="3699837"/>
            <a:ext cx="5328000"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10" name="Espaço Reservado para Texto 9"/>
          <p:cNvSpPr>
            <a:spLocks noGrp="1"/>
          </p:cNvSpPr>
          <p:nvPr>
            <p:ph type="body" sz="quarter" idx="13"/>
          </p:nvPr>
        </p:nvSpPr>
        <p:spPr>
          <a:xfrm>
            <a:off x="6667500" y="1285860"/>
            <a:ext cx="3071813" cy="522000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600"/>
              </a:spcAft>
              <a:defRPr sz="1600"/>
            </a:lvl1pPr>
            <a:lvl2pPr marL="534988" indent="-169863">
              <a:spcBef>
                <a:spcPts val="0"/>
              </a:spcBef>
              <a:spcAft>
                <a:spcPts val="600"/>
              </a:spcAft>
              <a:defRPr sz="1400"/>
            </a:lvl2pPr>
            <a:lvl3pPr marL="801688" indent="-168275">
              <a:spcBef>
                <a:spcPts val="0"/>
              </a:spcBef>
              <a:spcAft>
                <a:spcPts val="600"/>
              </a:spcAft>
              <a:tabLst/>
              <a:defRPr sz="1200"/>
            </a:lvl3pPr>
            <a:lvl4pPr marL="984250" indent="-168275">
              <a:spcBef>
                <a:spcPts val="0"/>
              </a:spcBef>
              <a:spcAft>
                <a:spcPts val="600"/>
              </a:spcAft>
              <a:defRPr sz="1100"/>
            </a:lvl4pPr>
            <a:lvl5pPr marL="1082675" indent="-153988">
              <a:spcBef>
                <a:spcPts val="0"/>
              </a:spcBef>
              <a:spcAft>
                <a:spcPts val="6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enas 1 So What abaixo">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lvl1pPr>
              <a:defRPr/>
            </a:lvl1pPr>
          </a:lstStyle>
          <a:p>
            <a:r>
              <a:rPr lang="pt-BR"/>
              <a:t>Clique para editar o estilo do título mestre</a:t>
            </a:r>
            <a:endParaRPr lang="pt-BR"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‹nº›</a:t>
            </a:fld>
            <a:endParaRPr lang="pt-BR" sz="600" dirty="0"/>
          </a:p>
        </p:txBody>
      </p:sp>
      <p:sp>
        <p:nvSpPr>
          <p:cNvPr id="11" name="Espaço Reservado para Texto 6"/>
          <p:cNvSpPr>
            <a:spLocks noGrp="1"/>
          </p:cNvSpPr>
          <p:nvPr>
            <p:ph type="body" sz="quarter" idx="15"/>
          </p:nvPr>
        </p:nvSpPr>
        <p:spPr>
          <a:xfrm rot="10800000">
            <a:off x="1523183" y="4786322"/>
            <a:ext cx="6899636" cy="357170"/>
          </a:xfrm>
          <a:prstGeom prst="triangle">
            <a:avLst/>
          </a:prstGeom>
          <a:gradFill>
            <a:gsLst>
              <a:gs pos="0">
                <a:schemeClr val="accent4"/>
              </a:gs>
              <a:gs pos="50000">
                <a:schemeClr val="accent3"/>
              </a:gs>
              <a:gs pos="100000">
                <a:schemeClr val="accent3"/>
              </a:gs>
            </a:gsLst>
            <a:lin ang="16200000" scaled="0"/>
          </a:gradFill>
          <a:ln>
            <a:solidFill>
              <a:schemeClr val="tx1">
                <a:lumMod val="50000"/>
                <a:lumOff val="50000"/>
              </a:schemeClr>
            </a:solidFill>
          </a:ln>
        </p:spPr>
        <p:txBody>
          <a:bodyPr>
            <a:noAutofit/>
          </a:bodyPr>
          <a:lstStyle>
            <a:lvl1pPr>
              <a:defRPr lang="pt-BR" sz="100" dirty="0" smtClean="0">
                <a:solidFill>
                  <a:schemeClr val="accent3"/>
                </a:solidFill>
              </a:defRPr>
            </a:lvl1pPr>
            <a:lvl2pPr>
              <a:defRPr lang="pt-BR" sz="100" dirty="0" smtClean="0">
                <a:solidFill>
                  <a:schemeClr val="accent3"/>
                </a:solidFill>
              </a:defRPr>
            </a:lvl2pPr>
            <a:lvl3pPr>
              <a:defRPr lang="pt-BR" sz="100" dirty="0" smtClean="0">
                <a:solidFill>
                  <a:schemeClr val="accent3"/>
                </a:solidFill>
              </a:defRPr>
            </a:lvl3pPr>
            <a:lvl4pPr>
              <a:defRPr lang="pt-BR" sz="100" dirty="0" smtClean="0">
                <a:solidFill>
                  <a:schemeClr val="accent3"/>
                </a:solidFill>
              </a:defRPr>
            </a:lvl4pPr>
            <a:lvl5pPr>
              <a:defRPr lang="pt-BR" sz="100" dirty="0">
                <a:solidFill>
                  <a:schemeClr val="accent3"/>
                </a:solidFill>
              </a:defRPr>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8" name="Espaço Reservado para Texto 9"/>
          <p:cNvSpPr>
            <a:spLocks noGrp="1"/>
          </p:cNvSpPr>
          <p:nvPr>
            <p:ph type="body" sz="quarter" idx="13"/>
          </p:nvPr>
        </p:nvSpPr>
        <p:spPr>
          <a:xfrm>
            <a:off x="165860" y="5286388"/>
            <a:ext cx="9573454" cy="1367630"/>
          </a:xfrm>
          <a:prstGeom prst="roundRect">
            <a:avLst>
              <a:gd name="adj" fmla="val 7050"/>
            </a:avLst>
          </a:prstGeom>
          <a:gradFill>
            <a:gsLst>
              <a:gs pos="0">
                <a:schemeClr val="accent1"/>
              </a:gs>
              <a:gs pos="50000">
                <a:schemeClr val="accent2"/>
              </a:gs>
              <a:gs pos="100000">
                <a:schemeClr val="accent1"/>
              </a:gs>
            </a:gsLst>
            <a:lin ang="16200000" scaled="0"/>
          </a:gradFill>
          <a:ln>
            <a:solidFill>
              <a:schemeClr val="tx1">
                <a:lumMod val="50000"/>
                <a:lumOff val="50000"/>
              </a:schemeClr>
            </a:solidFill>
          </a:ln>
        </p:spPr>
        <p:txBody>
          <a:bodyPr lIns="72000" tIns="36000" rIns="72000" bIns="36000" anchor="ctr">
            <a:noAutofit/>
          </a:bodyPr>
          <a:lstStyle>
            <a:lvl1pPr marL="182563" indent="-182563">
              <a:spcBef>
                <a:spcPts val="0"/>
              </a:spcBef>
              <a:spcAft>
                <a:spcPts val="400"/>
              </a:spcAft>
              <a:defRPr sz="1600"/>
            </a:lvl1pPr>
            <a:lvl2pPr marL="534988" indent="-169863">
              <a:spcBef>
                <a:spcPts val="0"/>
              </a:spcBef>
              <a:spcAft>
                <a:spcPts val="400"/>
              </a:spcAft>
              <a:defRPr sz="1400"/>
            </a:lvl2pPr>
            <a:lvl3pPr marL="801688" indent="-168275">
              <a:spcBef>
                <a:spcPts val="0"/>
              </a:spcBef>
              <a:spcAft>
                <a:spcPts val="400"/>
              </a:spcAft>
              <a:tabLst/>
              <a:defRPr sz="1200"/>
            </a:lvl3pPr>
            <a:lvl4pPr marL="984250" indent="-168275">
              <a:spcBef>
                <a:spcPts val="0"/>
              </a:spcBef>
              <a:spcAft>
                <a:spcPts val="400"/>
              </a:spcAft>
              <a:defRPr sz="1100"/>
            </a:lvl4pPr>
            <a:lvl5pPr marL="1082675" indent="-153988">
              <a:spcBef>
                <a:spcPts val="0"/>
              </a:spcBef>
              <a:spcAft>
                <a:spcPts val="400"/>
              </a:spcAft>
              <a:defRPr sz="1100"/>
            </a:lvl5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heme" Target="../theme/theme2.xml"/><Relationship Id="rId7" Type="http://schemas.openxmlformats.org/officeDocument/2006/relationships/image" Target="../media/image4.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heme" Target="../theme/theme3.xml"/><Relationship Id="rId7" Type="http://schemas.openxmlformats.org/officeDocument/2006/relationships/image" Target="../media/image11.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200025" y="188913"/>
            <a:ext cx="9505950" cy="329588"/>
          </a:xfrm>
          <a:prstGeom prst="rect">
            <a:avLst/>
          </a:prstGeom>
          <a:noFill/>
          <a:ln w="9525" algn="ctr">
            <a:noFill/>
            <a:miter lim="800000"/>
            <a:headEnd/>
            <a:tailEnd/>
          </a:ln>
        </p:spPr>
        <p:txBody>
          <a:bodyPr vert="horz" wrap="square" lIns="54000" tIns="10800" rIns="54000" bIns="10800" numCol="1" anchor="ctr" anchorCtr="0" compatLnSpc="1">
            <a:prstTxWarp prst="textNoShape">
              <a:avLst/>
            </a:prstTxWarp>
            <a:spAutoFit/>
          </a:bodyPr>
          <a:lstStyle/>
          <a:p>
            <a:pPr lvl="0"/>
            <a:r>
              <a:rPr lang="pt-BR" noProof="0"/>
              <a:t>Clique para editar o estilo do título mestre</a:t>
            </a:r>
          </a:p>
        </p:txBody>
      </p:sp>
      <p:sp>
        <p:nvSpPr>
          <p:cNvPr id="9" name="Rectangle 4"/>
          <p:cNvSpPr>
            <a:spLocks noGrp="1" noChangeArrowheads="1"/>
          </p:cNvSpPr>
          <p:nvPr>
            <p:ph type="sldNum" sz="quarter" idx="4"/>
          </p:nvPr>
        </p:nvSpPr>
        <p:spPr bwMode="auto">
          <a:xfrm>
            <a:off x="9381363" y="6643710"/>
            <a:ext cx="500066" cy="214290"/>
          </a:xfrm>
          <a:prstGeom prst="rect">
            <a:avLst/>
          </a:prstGeom>
          <a:noFill/>
          <a:ln w="9525">
            <a:noFill/>
            <a:miter lim="800000"/>
            <a:headEnd/>
            <a:tailEnd/>
          </a:ln>
          <a:effectLst/>
        </p:spPr>
        <p:txBody>
          <a:bodyPr vert="horz" wrap="square" lIns="18000" tIns="10800" rIns="18000" bIns="10800" numCol="1" anchor="t" anchorCtr="0" compatLnSpc="1">
            <a:prstTxWarp prst="textNoShape">
              <a:avLst/>
            </a:prstTxWarp>
          </a:bodyPr>
          <a:lstStyle>
            <a:lvl1pPr algn="r">
              <a:spcBef>
                <a:spcPct val="0"/>
              </a:spcBef>
              <a:spcAft>
                <a:spcPct val="0"/>
              </a:spcAft>
              <a:defRPr sz="900" b="0">
                <a:solidFill>
                  <a:schemeClr val="tx1"/>
                </a:solidFill>
                <a:cs typeface="+mn-cs"/>
              </a:defRPr>
            </a:lvl1pPr>
          </a:lstStyle>
          <a:p>
            <a:pPr>
              <a:defRPr/>
            </a:pPr>
            <a:fld id="{B66251D2-9488-44CD-87B4-F793A73C4A01}" type="slidenum">
              <a:rPr lang="pt-BR" noProof="0"/>
              <a:pPr>
                <a:defRPr/>
              </a:pPr>
              <a:t>‹nº›</a:t>
            </a:fld>
            <a:endParaRPr lang="pt-BR" sz="600" noProof="0"/>
          </a:p>
        </p:txBody>
      </p:sp>
    </p:spTree>
  </p:cSld>
  <p:clrMap bg1="lt1" tx1="dk1" bg2="lt2" tx2="dk2" accent1="accent1" accent2="accent2" accent3="accent3" accent4="accent4" accent5="accent5" accent6="accent6" hlink="hlink" folHlink="folHlink"/>
  <p:sldLayoutIdLst>
    <p:sldLayoutId id="2147483700" r:id="rId1"/>
    <p:sldLayoutId id="2147483661" r:id="rId2"/>
    <p:sldLayoutId id="2147483675" r:id="rId3"/>
    <p:sldLayoutId id="2147483678" r:id="rId4"/>
    <p:sldLayoutId id="2147483677" r:id="rId5"/>
    <p:sldLayoutId id="2147483679" r:id="rId6"/>
    <p:sldLayoutId id="2147483676" r:id="rId7"/>
    <p:sldLayoutId id="2147483698" r:id="rId8"/>
    <p:sldLayoutId id="2147483699" r:id="rId9"/>
    <p:sldLayoutId id="2147483680" r:id="rId10"/>
    <p:sldLayoutId id="2147483682" r:id="rId11"/>
    <p:sldLayoutId id="2147483683" r:id="rId12"/>
    <p:sldLayoutId id="2147483686" r:id="rId13"/>
    <p:sldLayoutId id="2147483688" r:id="rId14"/>
    <p:sldLayoutId id="2147483689" r:id="rId15"/>
    <p:sldLayoutId id="2147483710" r:id="rId16"/>
    <p:sldLayoutId id="2147483708" r:id="rId17"/>
    <p:sldLayoutId id="2147483707" r:id="rId18"/>
    <p:sldLayoutId id="2147483709" r:id="rId19"/>
    <p:sldLayoutId id="2147483711" r:id="rId20"/>
    <p:sldLayoutId id="2147483693" r:id="rId21"/>
    <p:sldLayoutId id="2147483694" r:id="rId22"/>
    <p:sldLayoutId id="2147483690" r:id="rId23"/>
    <p:sldLayoutId id="2147483695" r:id="rId24"/>
    <p:sldLayoutId id="2147483692" r:id="rId25"/>
    <p:sldLayoutId id="2147483696" r:id="rId26"/>
    <p:sldLayoutId id="2147483716" r:id="rId27"/>
    <p:sldLayoutId id="2147483717" r:id="rId28"/>
    <p:sldLayoutId id="2147483691" r:id="rId29"/>
    <p:sldLayoutId id="2147483721" r:id="rId30"/>
    <p:sldLayoutId id="2147483752" r:id="rId31"/>
    <p:sldLayoutId id="2147483753" r:id="rId32"/>
    <p:sldLayoutId id="2147483754" r:id="rId33"/>
    <p:sldLayoutId id="2147483755" r:id="rId34"/>
    <p:sldLayoutId id="2147483756" r:id="rId35"/>
  </p:sldLayoutIdLst>
  <p:hf sldNum="0" hdr="0" ftr="0" dt="0"/>
  <p:txStyles>
    <p:titleStyle>
      <a:lvl1pPr algn="l" defTabSz="914400" rtl="0" eaLnBrk="1" latinLnBrk="0" hangingPunct="1">
        <a:spcBef>
          <a:spcPct val="0"/>
        </a:spcBef>
        <a:buNone/>
        <a:defRPr sz="20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m 7" descr="propulsor.jpg"/>
          <p:cNvPicPr>
            <a:picLocks noChangeAspect="1"/>
          </p:cNvPicPr>
          <p:nvPr/>
        </p:nvPicPr>
        <p:blipFill>
          <a:blip r:embed="rId4" cstate="print"/>
          <a:srcRect r="18790"/>
          <a:stretch>
            <a:fillRect/>
          </a:stretch>
        </p:blipFill>
        <p:spPr>
          <a:xfrm>
            <a:off x="8261287" y="5498473"/>
            <a:ext cx="1643126" cy="1359531"/>
          </a:xfrm>
          <a:prstGeom prst="rect">
            <a:avLst/>
          </a:prstGeom>
        </p:spPr>
      </p:pic>
      <p:pic>
        <p:nvPicPr>
          <p:cNvPr id="4" name="Imagem 3" descr="container.jpg"/>
          <p:cNvPicPr>
            <a:picLocks/>
          </p:cNvPicPr>
          <p:nvPr/>
        </p:nvPicPr>
        <p:blipFill>
          <a:blip r:embed="rId5" cstate="print"/>
          <a:srcRect/>
          <a:stretch>
            <a:fillRect/>
          </a:stretch>
        </p:blipFill>
        <p:spPr>
          <a:xfrm>
            <a:off x="8261287" y="3988750"/>
            <a:ext cx="1643126" cy="1516289"/>
          </a:xfrm>
          <a:prstGeom prst="rect">
            <a:avLst/>
          </a:prstGeom>
        </p:spPr>
      </p:pic>
      <p:pic>
        <p:nvPicPr>
          <p:cNvPr id="5" name="Imagem 4" descr="navio container.jpg"/>
          <p:cNvPicPr>
            <a:picLocks noChangeAspect="1"/>
          </p:cNvPicPr>
          <p:nvPr/>
        </p:nvPicPr>
        <p:blipFill>
          <a:blip r:embed="rId6" cstate="print"/>
          <a:stretch>
            <a:fillRect/>
          </a:stretch>
        </p:blipFill>
        <p:spPr>
          <a:xfrm>
            <a:off x="8261289" y="2569515"/>
            <a:ext cx="1643073" cy="1423897"/>
          </a:xfrm>
          <a:prstGeom prst="rect">
            <a:avLst/>
          </a:prstGeom>
        </p:spPr>
      </p:pic>
      <p:pic>
        <p:nvPicPr>
          <p:cNvPr id="3" name="Imagem 2" descr="reparo.jpg"/>
          <p:cNvPicPr>
            <a:picLocks noChangeAspect="1"/>
          </p:cNvPicPr>
          <p:nvPr/>
        </p:nvPicPr>
        <p:blipFill>
          <a:blip r:embed="rId7" cstate="print"/>
          <a:srcRect l="7064" r="11728"/>
          <a:stretch>
            <a:fillRect/>
          </a:stretch>
        </p:blipFill>
        <p:spPr>
          <a:xfrm>
            <a:off x="8261287" y="1111192"/>
            <a:ext cx="1643074" cy="1517476"/>
          </a:xfrm>
          <a:prstGeom prst="rect">
            <a:avLst/>
          </a:prstGeom>
        </p:spPr>
      </p:pic>
      <p:pic>
        <p:nvPicPr>
          <p:cNvPr id="7" name="Imagem 6" descr="offshoreplatform.jpg"/>
          <p:cNvPicPr>
            <a:picLocks noChangeAspect="1"/>
          </p:cNvPicPr>
          <p:nvPr/>
        </p:nvPicPr>
        <p:blipFill>
          <a:blip r:embed="rId8" cstate="print"/>
          <a:srcRect/>
          <a:stretch>
            <a:fillRect/>
          </a:stretch>
        </p:blipFill>
        <p:spPr>
          <a:xfrm>
            <a:off x="8261287" y="-2234"/>
            <a:ext cx="1643074" cy="1112690"/>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6" r:id="rId2"/>
  </p:sldLayoutIdLst>
  <p:hf sldNum="0" hdr="0" ftr="0" dt="0"/>
  <p:txStyles>
    <p:titleStyle>
      <a:lvl1pPr algn="l" defTabSz="914400" rtl="0" eaLnBrk="1" latinLnBrk="0" hangingPunct="1">
        <a:spcBef>
          <a:spcPct val="0"/>
        </a:spcBef>
        <a:buNone/>
        <a:defRPr sz="20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64" descr="container1"/>
          <p:cNvPicPr>
            <a:picLocks noChangeAspect="1" noChangeArrowheads="1"/>
          </p:cNvPicPr>
          <p:nvPr/>
        </p:nvPicPr>
        <p:blipFill>
          <a:blip r:embed="rId4" cstate="print"/>
          <a:srcRect/>
          <a:stretch>
            <a:fillRect/>
          </a:stretch>
        </p:blipFill>
        <p:spPr bwMode="auto">
          <a:xfrm>
            <a:off x="8637588" y="4967288"/>
            <a:ext cx="1265237" cy="1905000"/>
          </a:xfrm>
          <a:prstGeom prst="rect">
            <a:avLst/>
          </a:prstGeom>
          <a:noFill/>
          <a:ln w="9525">
            <a:noFill/>
            <a:miter lim="800000"/>
            <a:headEnd/>
            <a:tailEnd/>
          </a:ln>
        </p:spPr>
      </p:pic>
      <p:pic>
        <p:nvPicPr>
          <p:cNvPr id="10" name="Picture 65" descr="hyundaiheavy1"/>
          <p:cNvPicPr>
            <a:picLocks noChangeAspect="1" noChangeArrowheads="1"/>
          </p:cNvPicPr>
          <p:nvPr/>
        </p:nvPicPr>
        <p:blipFill>
          <a:blip r:embed="rId5" cstate="print"/>
          <a:srcRect/>
          <a:stretch>
            <a:fillRect/>
          </a:stretch>
        </p:blipFill>
        <p:spPr bwMode="auto">
          <a:xfrm>
            <a:off x="8637590" y="2951163"/>
            <a:ext cx="1263650" cy="2017712"/>
          </a:xfrm>
          <a:prstGeom prst="rect">
            <a:avLst/>
          </a:prstGeom>
          <a:noFill/>
          <a:ln w="9525">
            <a:noFill/>
            <a:miter lim="800000"/>
            <a:headEnd/>
            <a:tailEnd/>
          </a:ln>
        </p:spPr>
      </p:pic>
      <p:pic>
        <p:nvPicPr>
          <p:cNvPr id="11" name="Picture 66" descr="gaseiro1"/>
          <p:cNvPicPr>
            <a:picLocks noChangeAspect="1" noChangeArrowheads="1"/>
          </p:cNvPicPr>
          <p:nvPr/>
        </p:nvPicPr>
        <p:blipFill>
          <a:blip r:embed="rId6" cstate="print"/>
          <a:srcRect/>
          <a:stretch>
            <a:fillRect/>
          </a:stretch>
        </p:blipFill>
        <p:spPr bwMode="auto">
          <a:xfrm>
            <a:off x="8637588" y="4"/>
            <a:ext cx="1281112" cy="982663"/>
          </a:xfrm>
          <a:prstGeom prst="rect">
            <a:avLst/>
          </a:prstGeom>
          <a:noFill/>
          <a:ln w="9525">
            <a:noFill/>
            <a:miter lim="800000"/>
            <a:headEnd/>
            <a:tailEnd/>
          </a:ln>
        </p:spPr>
      </p:pic>
      <p:pic>
        <p:nvPicPr>
          <p:cNvPr id="12" name="Picture 67" descr="tanker4"/>
          <p:cNvPicPr>
            <a:picLocks noChangeAspect="1" noChangeArrowheads="1"/>
          </p:cNvPicPr>
          <p:nvPr/>
        </p:nvPicPr>
        <p:blipFill>
          <a:blip r:embed="rId7" cstate="print"/>
          <a:srcRect/>
          <a:stretch>
            <a:fillRect/>
          </a:stretch>
        </p:blipFill>
        <p:spPr bwMode="auto">
          <a:xfrm>
            <a:off x="8637588" y="1989142"/>
            <a:ext cx="1281112" cy="985837"/>
          </a:xfrm>
          <a:prstGeom prst="rect">
            <a:avLst/>
          </a:prstGeom>
          <a:noFill/>
          <a:ln w="9525">
            <a:noFill/>
            <a:miter lim="800000"/>
            <a:headEnd/>
            <a:tailEnd/>
          </a:ln>
        </p:spPr>
      </p:pic>
      <p:pic>
        <p:nvPicPr>
          <p:cNvPr id="13" name="Picture 68" descr="tanker1"/>
          <p:cNvPicPr>
            <a:picLocks noChangeAspect="1" noChangeArrowheads="1"/>
          </p:cNvPicPr>
          <p:nvPr/>
        </p:nvPicPr>
        <p:blipFill>
          <a:blip r:embed="rId8" cstate="print"/>
          <a:srcRect/>
          <a:stretch>
            <a:fillRect/>
          </a:stretch>
        </p:blipFill>
        <p:spPr bwMode="auto">
          <a:xfrm>
            <a:off x="8637588" y="935042"/>
            <a:ext cx="1281112" cy="1068387"/>
          </a:xfrm>
          <a:prstGeom prst="rect">
            <a:avLst/>
          </a:prstGeom>
          <a:noFill/>
          <a:ln w="9525">
            <a:noFill/>
            <a:miter lim="800000"/>
            <a:headEnd/>
            <a:tailEnd/>
          </a:ln>
        </p:spPr>
      </p:pic>
      <p:pic>
        <p:nvPicPr>
          <p:cNvPr id="14" name="Picture 69" descr="container2"/>
          <p:cNvPicPr>
            <a:picLocks noChangeAspect="1" noChangeArrowheads="1"/>
          </p:cNvPicPr>
          <p:nvPr/>
        </p:nvPicPr>
        <p:blipFill>
          <a:blip r:embed="rId9" cstate="print"/>
          <a:srcRect/>
          <a:stretch>
            <a:fillRect/>
          </a:stretch>
        </p:blipFill>
        <p:spPr bwMode="auto">
          <a:xfrm>
            <a:off x="8637588" y="2976563"/>
            <a:ext cx="1281112" cy="939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20" r:id="rId2"/>
  </p:sldLayoutIdLst>
  <p:hf sldNum="0" hdr="0" ftr="0" dt="0"/>
  <p:txStyles>
    <p:titleStyle>
      <a:lvl1pPr algn="l" defTabSz="914400" rtl="0" eaLnBrk="1" latinLnBrk="0" hangingPunct="1">
        <a:spcBef>
          <a:spcPct val="0"/>
        </a:spcBef>
        <a:buNone/>
        <a:defRPr sz="2000" b="1"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youtube.com/watch?v=afwaPzo2ei4" TargetMode="External"/><Relationship Id="rId2" Type="http://schemas.openxmlformats.org/officeDocument/2006/relationships/hyperlink" Target="https://www.youtube.com/watch?v=qu-crRXU78A" TargetMode="External"/><Relationship Id="rId1" Type="http://schemas.openxmlformats.org/officeDocument/2006/relationships/slideLayout" Target="../slideLayouts/slideLayout1.xml"/><Relationship Id="rId6" Type="http://schemas.openxmlformats.org/officeDocument/2006/relationships/hyperlink" Target="https://esporte.uol.com.br/surfe/ultimas-noticias/2019/01/20/o-que-salvou-vida-de-surfista-brasileiro-que-quase-apagou-em-onda-gigante.htm" TargetMode="External"/><Relationship Id="rId5" Type="http://schemas.openxmlformats.org/officeDocument/2006/relationships/hyperlink" Target="https://www.ted.com/talks/robert_waldinger_what_makes_a_good_life_lessons_from_the_longest_study_on_happiness#t-300289" TargetMode="External"/><Relationship Id="rId4" Type="http://schemas.openxmlformats.org/officeDocument/2006/relationships/hyperlink" Target="http://www.youtube.com/watch?v=fiK5-oAaeUs#t=39"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70.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71.png"/><Relationship Id="rId5" Type="http://schemas.openxmlformats.org/officeDocument/2006/relationships/image" Target="../media/image58.png"/><Relationship Id="rId4" Type="http://schemas.openxmlformats.org/officeDocument/2006/relationships/image" Target="../media/image57.png"/></Relationships>
</file>

<file path=ppt/slides/_rels/slide1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image" Target="../media/image83.jpeg"/><Relationship Id="rId4" Type="http://schemas.openxmlformats.org/officeDocument/2006/relationships/image" Target="../media/image82.jpeg"/></Relationships>
</file>

<file path=ppt/slides/_rels/slide1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69.jpeg"/><Relationship Id="rId4" Type="http://schemas.openxmlformats.org/officeDocument/2006/relationships/image" Target="../media/image68.jpeg"/></Relationships>
</file>

<file path=ppt/slides/_rels/slide1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80.jpeg"/><Relationship Id="rId4" Type="http://schemas.openxmlformats.org/officeDocument/2006/relationships/image" Target="../media/image7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package" Target="../embeddings/Microsoft_Excel_Worksheet41.xlsx"/><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73.emf"/></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35.xml"/><Relationship Id="rId5" Type="http://schemas.openxmlformats.org/officeDocument/2006/relationships/chart" Target="../charts/chart12.xml"/><Relationship Id="rId4" Type="http://schemas.openxmlformats.org/officeDocument/2006/relationships/chart" Target="../charts/chart11.xml"/></Relationships>
</file>

<file path=ppt/slides/_rels/slide15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74.emf"/></Relationships>
</file>

<file path=ppt/slides/_rels/slide15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5.emf"/></Relationships>
</file>

<file path=ppt/slides/_rels/slide152.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76.emf"/></Relationships>
</file>

<file path=ppt/slides/_rels/slide153.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77.emf"/></Relationships>
</file>

<file path=ppt/slides/_rels/slide154.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78.emf"/></Relationships>
</file>

<file path=ppt/slides/_rels/slide155.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3" Type="http://schemas.openxmlformats.org/officeDocument/2006/relationships/tags" Target="../tags/tag23.xml"/><Relationship Id="rId21" Type="http://schemas.openxmlformats.org/officeDocument/2006/relationships/oleObject" Target="../embeddings/oleObject4.bin"/><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notesSlide" Target="../notesSlides/notesSlide35.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chart" Target="../charts/chart52.xml"/><Relationship Id="rId10" Type="http://schemas.openxmlformats.org/officeDocument/2006/relationships/tags" Target="../tags/tag30.xml"/><Relationship Id="rId19" Type="http://schemas.openxmlformats.org/officeDocument/2006/relationships/slideLayout" Target="../slideLayouts/slideLayout1.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46.e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tags" Target="../tags/tag41.xml"/><Relationship Id="rId7" Type="http://schemas.openxmlformats.org/officeDocument/2006/relationships/oleObject" Target="../embeddings/oleObject5.bin"/><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30.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53.xml"/></Relationships>
</file>

<file path=ppt/slides/_rels/slide1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35.xml"/><Relationship Id="rId4" Type="http://schemas.openxmlformats.org/officeDocument/2006/relationships/chart" Target="../charts/char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164.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184.png"/><Relationship Id="rId7" Type="http://schemas.openxmlformats.org/officeDocument/2006/relationships/image" Target="../media/image186.wmf"/><Relationship Id="rId12" Type="http://schemas.openxmlformats.org/officeDocument/2006/relationships/image" Target="../media/image189.png"/><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oleObject" Target="../embeddings/oleObject8.bin"/><Relationship Id="rId11" Type="http://schemas.openxmlformats.org/officeDocument/2006/relationships/image" Target="../media/image188.wmf"/><Relationship Id="rId5" Type="http://schemas.openxmlformats.org/officeDocument/2006/relationships/image" Target="../media/image185.png"/><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87.wmf"/></Relationships>
</file>

<file path=ppt/slides/_rels/slide1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34.xml"/></Relationships>
</file>

<file path=ppt/slides/_rels/slide170.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www.abiove.com.br/exporta_br.html" TargetMode="External"/><Relationship Id="rId2" Type="http://schemas.openxmlformats.org/officeDocument/2006/relationships/image" Target="../media/image191.jpeg"/><Relationship Id="rId1" Type="http://schemas.openxmlformats.org/officeDocument/2006/relationships/slideLayout" Target="../slideLayouts/slideLayout2.xml"/><Relationship Id="rId5" Type="http://schemas.openxmlformats.org/officeDocument/2006/relationships/hyperlink" Target="http://www.tribunaimpressa.com.br/Conteudo/Preco-da-tonelada-de-cana--tem-reajuste-de-ate-12,139509,60007" TargetMode="External"/><Relationship Id="rId4" Type="http://schemas.openxmlformats.org/officeDocument/2006/relationships/hyperlink" Target="http://g1.globo.com/Noticias/Economia_Negocios/0,,MUL195479-9356,00.html" TargetMode="External"/></Relationships>
</file>

<file path=ppt/slides/_rels/slide17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4" Type="http://schemas.openxmlformats.org/officeDocument/2006/relationships/hyperlink" Target="https://www.mckinsey.com/~/media/McKinsey/Featured%20Insights/Globalization/Global%20flows%20in%20a%20digital%20age/Global_flows_in_a_digital_age_Full_report%20March_2015.ash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youtu.be/c44TSsgQk3Y?t=3" TargetMode="External"/><Relationship Id="rId3" Type="http://schemas.openxmlformats.org/officeDocument/2006/relationships/hyperlink" Target="https://www.imo.org/" TargetMode="External"/><Relationship Id="rId7" Type="http://schemas.openxmlformats.org/officeDocument/2006/relationships/hyperlink" Target="https://www.marinetraffic.com/pt/ais/home/centerx:-66.9/centery:33.1/zoom:3" TargetMode="External"/><Relationship Id="rId2" Type="http://schemas.openxmlformats.org/officeDocument/2006/relationships/hyperlink" Target="https://www.wto.org/english/res_e/statis_e/wts_e.htm" TargetMode="External"/><Relationship Id="rId1" Type="http://schemas.openxmlformats.org/officeDocument/2006/relationships/slideLayout" Target="../slideLayouts/slideLayout2.xml"/><Relationship Id="rId6" Type="http://schemas.openxmlformats.org/officeDocument/2006/relationships/hyperlink" Target="http://www.gapminder.org/videos/200-years-that-changed-the-world/" TargetMode="External"/><Relationship Id="rId5" Type="http://schemas.openxmlformats.org/officeDocument/2006/relationships/hyperlink" Target="https://www.gapminder.org/tools/#$chart-type=bubbles" TargetMode="External"/><Relationship Id="rId4" Type="http://schemas.openxmlformats.org/officeDocument/2006/relationships/hyperlink" Target="http://www.youtube.com/watch?v=fiK5-oAaeUs#t=3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afwaPzo2ei4" TargetMode="External"/><Relationship Id="rId2" Type="http://schemas.openxmlformats.org/officeDocument/2006/relationships/hyperlink" Target="https://www.youtube.com/watch?v=qu-crRXU78A" TargetMode="External"/><Relationship Id="rId1" Type="http://schemas.openxmlformats.org/officeDocument/2006/relationships/slideLayout" Target="../slideLayouts/slideLayout1.xml"/><Relationship Id="rId6" Type="http://schemas.openxmlformats.org/officeDocument/2006/relationships/hyperlink" Target="https://esporte.uol.com.br/surfe/ultimas-noticias/2019/01/20/o-que-salvou-vida-de-surfista-brasileiro-que-quase-apagou-em-onda-gigante.htm" TargetMode="External"/><Relationship Id="rId5" Type="http://schemas.openxmlformats.org/officeDocument/2006/relationships/hyperlink" Target="https://www.ted.com/talks/robert_waldinger_what_makes_a_good_life_lessons_from_the_longest_study_on_happiness#t-300289" TargetMode="External"/><Relationship Id="rId4" Type="http://schemas.openxmlformats.org/officeDocument/2006/relationships/hyperlink" Target="http://www.youtube.com/watch?v=fiK5-oAaeUs#t=3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Dropbox%20(Terrafirma)\Documents\poli\Introdu&#231;ao%20Eng.%20naval\A%20PNV%202300\1%20Comercio%20Internacional%20e%20Globalizacao\O%20canal%20do%20Panama%20%20%20Infographics%20%20%2015%20Years%20Discovery%20Channel(2).wmv" TargetMode="External"/><Relationship Id="rId1" Type="http://schemas.microsoft.com/office/2007/relationships/media" Target="file:///D:\Dropbox%20(Terrafirma)\Documents\poli\Introdu&#231;ao%20Eng.%20naval\A%20PNV%202300\1%20Comercio%20Internacional%20e%20Globalizacao\O%20canal%20do%20Panama%20%20%20Infographics%20%20%2015%20Years%20Discovery%20Channel(2).wmv" TargetMode="Externa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8" Type="http://schemas.openxmlformats.org/officeDocument/2006/relationships/hyperlink" Target="http://www.youtube.com/watch?v=2BMs1eLW47Y" TargetMode="External"/><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video" Target="file:///D:\Dropbox%20(Terrafirma)\Documents\poli\Introdu&#231;ao%20Eng.%20naval\A%20PNV%202300\1%20Comercio%20Internacional%20e%20Globalizacao\Canal%20do%20Panama%20em%201%20minuto%2012%20horas....wmv" TargetMode="External"/><Relationship Id="rId1" Type="http://schemas.microsoft.com/office/2007/relationships/media" Target="file:///D:\Dropbox%20(Terrafirma)\Documents\poli\Introdu&#231;ao%20Eng.%20naval\A%20PNV%202300\1%20Comercio%20Internacional%20e%20Globalizacao\Canal%20do%20Panama%20em%201%20minuto%2012%20horas....wmv" TargetMode="Externa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hyperlink" Target="https://www.youtube.com/watch?v=k9OAKSR7WUs" TargetMode="External"/><Relationship Id="rId4" Type="http://schemas.openxmlformats.org/officeDocument/2006/relationships/image" Target="../media/image42.jpeg"/><Relationship Id="rId9" Type="http://schemas.openxmlformats.org/officeDocument/2006/relationships/hyperlink" Target="http://www.youtube.com/watch?v=lssULB2W1iU&amp;feature=related"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hbs.unctad.org/world-seaborne-trade/" TargetMode="External"/><Relationship Id="rId3" Type="http://schemas.openxmlformats.org/officeDocument/2006/relationships/tags" Target="../tags/tag5.xml"/><Relationship Id="rId7" Type="http://schemas.openxmlformats.org/officeDocument/2006/relationships/chart" Target="../charts/chart2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6.emf"/><Relationship Id="rId5" Type="http://schemas.openxmlformats.org/officeDocument/2006/relationships/oleObject" Target="../embeddings/oleObject2.bin"/><Relationship Id="rId10" Type="http://schemas.openxmlformats.org/officeDocument/2006/relationships/image" Target="../media/image47.png"/><Relationship Id="rId4" Type="http://schemas.openxmlformats.org/officeDocument/2006/relationships/slideLayout" Target="../slideLayouts/slideLayout2.xml"/><Relationship Id="rId9" Type="http://schemas.openxmlformats.org/officeDocument/2006/relationships/hyperlink" Target="https://unctad.org/system/files/official-document/tdstat47_FS03_en.pdf"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ncm.fazcomex.com.br/" TargetMode="External"/><Relationship Id="rId2" Type="http://schemas.openxmlformats.org/officeDocument/2006/relationships/hyperlink" Target="https://www.fazcomex.com.br/ncm/sistema-harmonizado-sh-o-que-e/"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comexstat.mdic.gov.br/pt/tutorial" TargetMode="External"/></Relationships>
</file>

<file path=ppt/slides/_rels/slide5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pt.wikipedia.org/wiki/Carga"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emf"/><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69.jpeg"/><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80.jpeg"/><Relationship Id="rId4" Type="http://schemas.openxmlformats.org/officeDocument/2006/relationships/image" Target="../media/image79.jpe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image" Target="../media/image83.jpe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chart" Target="../charts/chart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chart" Target="../charts/chart3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101.emf"/><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oleObject" Target="../embeddings/oleObject3.bin"/><Relationship Id="rId2" Type="http://schemas.openxmlformats.org/officeDocument/2006/relationships/tags" Target="../tags/tag10.xml"/><Relationship Id="rId16" Type="http://schemas.openxmlformats.org/officeDocument/2006/relationships/chart" Target="../charts/chart36.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1.xml"/><Relationship Id="rId5" Type="http://schemas.openxmlformats.org/officeDocument/2006/relationships/tags" Target="../tags/tag13.xml"/><Relationship Id="rId15" Type="http://schemas.openxmlformats.org/officeDocument/2006/relationships/chart" Target="../charts/chart35.xml"/><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chart" Target="../charts/chart34.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7.emf"/><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9.png"/><Relationship Id="rId7" Type="http://schemas.openxmlformats.org/officeDocument/2006/relationships/diagramColors" Target="../diagrams/colors2.xml"/><Relationship Id="rId2" Type="http://schemas.openxmlformats.org/officeDocument/2006/relationships/image" Target="../media/image108.jpeg"/><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0.jpeg"/><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Layout" Target="../diagrams/layout4.xml"/><Relationship Id="rId7" Type="http://schemas.openxmlformats.org/officeDocument/2006/relationships/image" Target="../media/image111.png"/><Relationship Id="rId2" Type="http://schemas.openxmlformats.org/officeDocument/2006/relationships/diagramData" Target="../diagrams/data4.xml"/><Relationship Id="rId1" Type="http://schemas.openxmlformats.org/officeDocument/2006/relationships/slideLayout" Target="../slideLayouts/slideLayout3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3.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09.png"/><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4.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09.png"/><Relationship Id="rId1" Type="http://schemas.openxmlformats.org/officeDocument/2006/relationships/slideLayout" Target="../slideLayouts/slideLayout3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37.xml"/><Relationship Id="rId1" Type="http://schemas.openxmlformats.org/officeDocument/2006/relationships/slideLayout" Target="../slideLayouts/slideLayout3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chart" Target="../charts/chart38.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8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29.png"/><Relationship Id="rId1" Type="http://schemas.openxmlformats.org/officeDocument/2006/relationships/slideLayout" Target="../slideLayouts/slideLayout3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7"/>
          <p:cNvSpPr>
            <a:spLocks noGrp="1"/>
          </p:cNvSpPr>
          <p:nvPr>
            <p:ph type="body" sz="quarter" idx="11"/>
          </p:nvPr>
        </p:nvSpPr>
        <p:spPr>
          <a:xfrm>
            <a:off x="1001038" y="3841886"/>
            <a:ext cx="6429420" cy="523220"/>
          </a:xfrm>
        </p:spPr>
        <p:txBody>
          <a:bodyPr/>
          <a:lstStyle/>
          <a:p>
            <a:r>
              <a:rPr lang="pt-BR" sz="2800" dirty="0"/>
              <a:t>Comércio Internacional e Navegação</a:t>
            </a:r>
          </a:p>
        </p:txBody>
      </p:sp>
      <p:sp>
        <p:nvSpPr>
          <p:cNvPr id="6" name="Espaço Reservado para Texto 7"/>
          <p:cNvSpPr>
            <a:spLocks noGrp="1"/>
          </p:cNvSpPr>
          <p:nvPr>
            <p:ph type="body" sz="quarter" idx="11"/>
          </p:nvPr>
        </p:nvSpPr>
        <p:spPr>
          <a:xfrm>
            <a:off x="49779" y="2502016"/>
            <a:ext cx="8352929" cy="523220"/>
          </a:xfrm>
        </p:spPr>
        <p:txBody>
          <a:bodyPr/>
          <a:lstStyle/>
          <a:p>
            <a:r>
              <a:rPr lang="pt-BR" sz="2800" dirty="0"/>
              <a:t>PNV-2300 – Introdução à Engenharia Naval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eft Arrow 19"/>
          <p:cNvSpPr/>
          <p:nvPr/>
        </p:nvSpPr>
        <p:spPr bwMode="auto">
          <a:xfrm>
            <a:off x="1235091" y="3519530"/>
            <a:ext cx="1273493" cy="731520"/>
          </a:xfrm>
          <a:prstGeom prst="leftArrow">
            <a:avLst>
              <a:gd name="adj1" fmla="val 61905"/>
              <a:gd name="adj2" fmla="val 50000"/>
            </a:avLst>
          </a:prstGeom>
          <a:solidFill>
            <a:schemeClr val="bg1">
              <a:lumMod val="95000"/>
            </a:schemeClr>
          </a:solidFill>
          <a:ln w="254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5" name="Title 4"/>
          <p:cNvSpPr>
            <a:spLocks noGrp="1"/>
          </p:cNvSpPr>
          <p:nvPr>
            <p:ph type="title"/>
          </p:nvPr>
        </p:nvSpPr>
        <p:spPr>
          <a:xfrm>
            <a:off x="200025" y="35025"/>
            <a:ext cx="9505950" cy="637364"/>
          </a:xfrm>
        </p:spPr>
        <p:txBody>
          <a:bodyPr/>
          <a:lstStyle/>
          <a:p>
            <a:r>
              <a:rPr lang="pt-BR" dirty="0"/>
              <a:t>Criação e captura de valor com cadeias de suprimentos globais: o caso do iPhone 4 (in USD)</a:t>
            </a:r>
          </a:p>
        </p:txBody>
      </p:sp>
      <p:sp>
        <p:nvSpPr>
          <p:cNvPr id="8" name="Rounded Rectangle 7"/>
          <p:cNvSpPr/>
          <p:nvPr/>
        </p:nvSpPr>
        <p:spPr bwMode="auto">
          <a:xfrm>
            <a:off x="6589417" y="2094469"/>
            <a:ext cx="1485662" cy="548640"/>
          </a:xfrm>
          <a:prstGeom prst="roundRect">
            <a:avLst/>
          </a:prstGeom>
          <a:solidFill>
            <a:schemeClr val="accent6">
              <a:lumMod val="90000"/>
            </a:schemeClr>
          </a:solidFill>
          <a:ln>
            <a:solidFill>
              <a:schemeClr val="bg1">
                <a:lumMod val="75000"/>
              </a:schemeClr>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Korea</a:t>
            </a:r>
          </a:p>
        </p:txBody>
      </p:sp>
      <p:sp>
        <p:nvSpPr>
          <p:cNvPr id="9" name="Rounded Rectangle 8"/>
          <p:cNvSpPr/>
          <p:nvPr/>
        </p:nvSpPr>
        <p:spPr bwMode="auto">
          <a:xfrm>
            <a:off x="6589417" y="2848473"/>
            <a:ext cx="1485662" cy="548640"/>
          </a:xfrm>
          <a:prstGeom prst="roundRect">
            <a:avLst/>
          </a:prstGeom>
          <a:solidFill>
            <a:schemeClr val="accent6">
              <a:lumMod val="90000"/>
            </a:schemeClr>
          </a:solidFill>
          <a:ln>
            <a:solidFill>
              <a:schemeClr val="bg1">
                <a:lumMod val="75000"/>
              </a:schemeClr>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mj-lt"/>
              </a:rPr>
              <a:t>Alemanha</a:t>
            </a:r>
            <a:endParaRPr kumimoji="0" lang="en-US" sz="2000" b="1" i="0" u="none" strike="noStrike" cap="none" normalizeH="0" baseline="0" dirty="0">
              <a:ln>
                <a:noFill/>
              </a:ln>
              <a:solidFill>
                <a:schemeClr val="tx1"/>
              </a:solidFill>
              <a:effectLst/>
              <a:latin typeface="+mj-lt"/>
            </a:endParaRPr>
          </a:p>
        </p:txBody>
      </p:sp>
      <p:sp>
        <p:nvSpPr>
          <p:cNvPr id="10" name="Rounded Rectangle 9"/>
          <p:cNvSpPr/>
          <p:nvPr/>
        </p:nvSpPr>
        <p:spPr bwMode="auto">
          <a:xfrm>
            <a:off x="6589417" y="3591487"/>
            <a:ext cx="1485662" cy="548640"/>
          </a:xfrm>
          <a:prstGeom prst="roundRect">
            <a:avLst/>
          </a:prstGeom>
          <a:solidFill>
            <a:schemeClr val="accent6">
              <a:lumMod val="90000"/>
            </a:schemeClr>
          </a:solidFill>
          <a:ln>
            <a:solidFill>
              <a:schemeClr val="bg1">
                <a:lumMod val="75000"/>
              </a:schemeClr>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mj-lt"/>
              </a:rPr>
              <a:t>França</a:t>
            </a:r>
            <a:endParaRPr kumimoji="0" lang="en-US" sz="2000" b="1" i="0" u="none" strike="noStrike" cap="none" normalizeH="0" baseline="0" dirty="0">
              <a:ln>
                <a:noFill/>
              </a:ln>
              <a:solidFill>
                <a:schemeClr val="tx1"/>
              </a:solidFill>
              <a:effectLst/>
              <a:latin typeface="+mj-lt"/>
            </a:endParaRPr>
          </a:p>
        </p:txBody>
      </p:sp>
      <p:sp>
        <p:nvSpPr>
          <p:cNvPr id="11" name="Rounded Rectangle 10"/>
          <p:cNvSpPr/>
          <p:nvPr/>
        </p:nvSpPr>
        <p:spPr bwMode="auto">
          <a:xfrm>
            <a:off x="6589417" y="4334501"/>
            <a:ext cx="1485662" cy="548640"/>
          </a:xfrm>
          <a:prstGeom prst="roundRect">
            <a:avLst/>
          </a:prstGeom>
          <a:solidFill>
            <a:schemeClr val="accent6">
              <a:lumMod val="90000"/>
            </a:schemeClr>
          </a:solidFill>
          <a:ln>
            <a:solidFill>
              <a:schemeClr val="bg1">
                <a:lumMod val="75000"/>
              </a:schemeClr>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latin typeface="+mj-lt"/>
              </a:rPr>
              <a:t>Japão</a:t>
            </a:r>
            <a:endParaRPr kumimoji="0" lang="en-US" sz="2000" b="1" i="0" u="none" strike="noStrike" cap="none" normalizeH="0" baseline="0" dirty="0">
              <a:ln>
                <a:noFill/>
              </a:ln>
              <a:solidFill>
                <a:schemeClr val="tx1"/>
              </a:solidFill>
              <a:effectLst/>
              <a:latin typeface="+mj-lt"/>
            </a:endParaRPr>
          </a:p>
        </p:txBody>
      </p:sp>
      <p:sp>
        <p:nvSpPr>
          <p:cNvPr id="12" name="Rounded Rectangle 11"/>
          <p:cNvSpPr/>
          <p:nvPr/>
        </p:nvSpPr>
        <p:spPr bwMode="auto">
          <a:xfrm>
            <a:off x="6589417" y="5077515"/>
            <a:ext cx="1485662" cy="548640"/>
          </a:xfrm>
          <a:prstGeom prst="roundRect">
            <a:avLst/>
          </a:prstGeom>
          <a:solidFill>
            <a:schemeClr val="accent6">
              <a:lumMod val="90000"/>
            </a:schemeClr>
          </a:solidFill>
          <a:ln>
            <a:solidFill>
              <a:schemeClr val="bg1">
                <a:lumMod val="75000"/>
              </a:schemeClr>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mj-lt"/>
              </a:rPr>
              <a:t>Outros</a:t>
            </a:r>
          </a:p>
        </p:txBody>
      </p:sp>
      <p:cxnSp>
        <p:nvCxnSpPr>
          <p:cNvPr id="14" name="Elbow Connector 13"/>
          <p:cNvCxnSpPr>
            <a:stCxn id="7" idx="2"/>
            <a:endCxn id="6" idx="2"/>
          </p:cNvCxnSpPr>
          <p:nvPr/>
        </p:nvCxnSpPr>
        <p:spPr bwMode="auto">
          <a:xfrm rot="5400000">
            <a:off x="4213140" y="3288090"/>
            <a:ext cx="12700" cy="1740038"/>
          </a:xfrm>
          <a:prstGeom prst="bentConnector3">
            <a:avLst>
              <a:gd name="adj1" fmla="val 1800000"/>
            </a:avLst>
          </a:prstGeom>
          <a:solidFill>
            <a:schemeClr val="accent1"/>
          </a:solidFill>
          <a:ln w="31750" cap="flat" cmpd="sng" algn="ctr">
            <a:solidFill>
              <a:schemeClr val="bg1">
                <a:lumMod val="50000"/>
              </a:schemeClr>
            </a:solidFill>
            <a:prstDash val="solid"/>
            <a:round/>
            <a:headEnd type="none" w="med" len="med"/>
            <a:tailEnd type="triangle"/>
          </a:ln>
          <a:effectLst/>
        </p:spPr>
      </p:cxnSp>
      <p:cxnSp>
        <p:nvCxnSpPr>
          <p:cNvPr id="15" name="Elbow Connector 14"/>
          <p:cNvCxnSpPr>
            <a:stCxn id="6" idx="0"/>
            <a:endCxn id="7" idx="0"/>
          </p:cNvCxnSpPr>
          <p:nvPr/>
        </p:nvCxnSpPr>
        <p:spPr bwMode="auto">
          <a:xfrm rot="5400000" flipH="1" flipV="1">
            <a:off x="4213140" y="2739450"/>
            <a:ext cx="12700" cy="1740038"/>
          </a:xfrm>
          <a:prstGeom prst="bentConnector3">
            <a:avLst>
              <a:gd name="adj1" fmla="val 1800000"/>
            </a:avLst>
          </a:prstGeom>
          <a:solidFill>
            <a:schemeClr val="accent1"/>
          </a:solidFill>
          <a:ln w="31750" cap="flat" cmpd="sng" algn="ctr">
            <a:solidFill>
              <a:schemeClr val="bg1">
                <a:lumMod val="50000"/>
              </a:schemeClr>
            </a:solidFill>
            <a:prstDash val="solid"/>
            <a:round/>
            <a:headEnd type="none" w="med" len="med"/>
            <a:tailEnd type="triangle"/>
          </a:ln>
          <a:effectLst/>
        </p:spPr>
      </p:cxnSp>
      <p:sp>
        <p:nvSpPr>
          <p:cNvPr id="6" name="Rounded Rectangle 5"/>
          <p:cNvSpPr/>
          <p:nvPr/>
        </p:nvSpPr>
        <p:spPr bwMode="auto">
          <a:xfrm>
            <a:off x="2599762" y="3609469"/>
            <a:ext cx="1485662" cy="548640"/>
          </a:xfrm>
          <a:prstGeom prst="roundRect">
            <a:avLst/>
          </a:prstGeom>
          <a:solidFill>
            <a:schemeClr val="accent2">
              <a:lumMod val="90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mj-lt"/>
              </a:rPr>
              <a:t>USA</a:t>
            </a:r>
          </a:p>
        </p:txBody>
      </p:sp>
      <p:sp>
        <p:nvSpPr>
          <p:cNvPr id="7" name="Rounded Rectangle 6"/>
          <p:cNvSpPr/>
          <p:nvPr/>
        </p:nvSpPr>
        <p:spPr bwMode="auto">
          <a:xfrm>
            <a:off x="4339800" y="3609469"/>
            <a:ext cx="1485662" cy="548640"/>
          </a:xfrm>
          <a:prstGeom prst="roundRect">
            <a:avLst/>
          </a:prstGeom>
          <a:solidFill>
            <a:schemeClr val="accent3">
              <a:lumMod val="75000"/>
            </a:schemeClr>
          </a:solidFill>
          <a:ln>
            <a:solidFill>
              <a:schemeClr val="accent4">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mj-lt"/>
              </a:rPr>
              <a:t>China</a:t>
            </a:r>
          </a:p>
        </p:txBody>
      </p:sp>
      <p:sp>
        <p:nvSpPr>
          <p:cNvPr id="18" name="TextBox 17"/>
          <p:cNvSpPr txBox="1"/>
          <p:nvPr/>
        </p:nvSpPr>
        <p:spPr>
          <a:xfrm>
            <a:off x="3338783" y="4373974"/>
            <a:ext cx="1781257" cy="584775"/>
          </a:xfrm>
          <a:prstGeom prst="rect">
            <a:avLst/>
          </a:prstGeom>
          <a:noFill/>
        </p:spPr>
        <p:txBody>
          <a:bodyPr wrap="none" rtlCol="0">
            <a:spAutoFit/>
          </a:bodyPr>
          <a:lstStyle/>
          <a:p>
            <a:pPr algn="ctr"/>
            <a:r>
              <a:rPr lang="en-US" sz="1600" b="1" dirty="0" err="1">
                <a:latin typeface="+mj-lt"/>
              </a:rPr>
              <a:t>Preço</a:t>
            </a:r>
            <a:r>
              <a:rPr lang="en-US" sz="1600" b="1" dirty="0">
                <a:latin typeface="+mj-lt"/>
              </a:rPr>
              <a:t> </a:t>
            </a:r>
            <a:r>
              <a:rPr lang="en-US" sz="1600" b="1" dirty="0" err="1">
                <a:latin typeface="+mj-lt"/>
              </a:rPr>
              <a:t>na</a:t>
            </a:r>
            <a:r>
              <a:rPr lang="en-US" sz="1600" b="1" dirty="0">
                <a:latin typeface="+mj-lt"/>
              </a:rPr>
              <a:t> </a:t>
            </a:r>
            <a:r>
              <a:rPr lang="en-US" sz="1600" b="1" dirty="0" err="1">
                <a:latin typeface="+mj-lt"/>
              </a:rPr>
              <a:t>fábrica</a:t>
            </a:r>
            <a:endParaRPr lang="en-US" sz="1600" b="1" dirty="0">
              <a:latin typeface="+mj-lt"/>
            </a:endParaRPr>
          </a:p>
          <a:p>
            <a:pPr algn="ctr"/>
            <a:r>
              <a:rPr lang="en-US" sz="1600" b="1" dirty="0">
                <a:latin typeface="+mj-lt"/>
              </a:rPr>
              <a:t>($194.04)</a:t>
            </a:r>
          </a:p>
        </p:txBody>
      </p:sp>
      <p:sp>
        <p:nvSpPr>
          <p:cNvPr id="19" name="TextBox 18"/>
          <p:cNvSpPr txBox="1"/>
          <p:nvPr/>
        </p:nvSpPr>
        <p:spPr>
          <a:xfrm>
            <a:off x="3402604" y="3032354"/>
            <a:ext cx="1633782" cy="338554"/>
          </a:xfrm>
          <a:prstGeom prst="rect">
            <a:avLst/>
          </a:prstGeom>
          <a:noFill/>
        </p:spPr>
        <p:txBody>
          <a:bodyPr wrap="none" rtlCol="0">
            <a:spAutoFit/>
          </a:bodyPr>
          <a:lstStyle/>
          <a:p>
            <a:pPr algn="ctr"/>
            <a:r>
              <a:rPr lang="en-US" sz="1600" b="1" dirty="0" err="1">
                <a:latin typeface="+mj-lt"/>
              </a:rPr>
              <a:t>Partes</a:t>
            </a:r>
            <a:r>
              <a:rPr lang="en-US" sz="1600" b="1" dirty="0">
                <a:latin typeface="+mj-lt"/>
              </a:rPr>
              <a:t> ($24.63)</a:t>
            </a:r>
          </a:p>
        </p:txBody>
      </p:sp>
      <p:sp>
        <p:nvSpPr>
          <p:cNvPr id="21" name="TextBox 20"/>
          <p:cNvSpPr txBox="1"/>
          <p:nvPr/>
        </p:nvSpPr>
        <p:spPr>
          <a:xfrm>
            <a:off x="1409105" y="2950409"/>
            <a:ext cx="1370888" cy="584775"/>
          </a:xfrm>
          <a:prstGeom prst="rect">
            <a:avLst/>
          </a:prstGeom>
          <a:noFill/>
        </p:spPr>
        <p:txBody>
          <a:bodyPr wrap="none" rtlCol="0">
            <a:spAutoFit/>
          </a:bodyPr>
          <a:lstStyle/>
          <a:p>
            <a:pPr algn="ctr"/>
            <a:r>
              <a:rPr lang="en-US" sz="1600" b="1" dirty="0" err="1">
                <a:latin typeface="+mj-lt"/>
              </a:rPr>
              <a:t>Distribuição</a:t>
            </a:r>
            <a:endParaRPr lang="en-US" sz="1600" b="1" dirty="0">
              <a:latin typeface="+mj-lt"/>
            </a:endParaRPr>
          </a:p>
          <a:p>
            <a:pPr algn="ctr"/>
            <a:r>
              <a:rPr lang="en-US" sz="1600" b="1" dirty="0">
                <a:latin typeface="+mj-lt"/>
              </a:rPr>
              <a:t>($90.00)</a:t>
            </a:r>
          </a:p>
        </p:txBody>
      </p:sp>
      <p:sp>
        <p:nvSpPr>
          <p:cNvPr id="22" name="Oval 21"/>
          <p:cNvSpPr/>
          <p:nvPr/>
        </p:nvSpPr>
        <p:spPr bwMode="auto">
          <a:xfrm>
            <a:off x="172377" y="3452998"/>
            <a:ext cx="891397" cy="822960"/>
          </a:xfrm>
          <a:prstGeom prst="ellipse">
            <a:avLst/>
          </a:prstGeom>
          <a:solidFill>
            <a:srgbClr val="CDC800"/>
          </a:solidFill>
          <a:ln>
            <a:solidFill>
              <a:schemeClr val="tx1">
                <a:lumMod val="50000"/>
                <a:lumOff val="50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err="1">
                <a:ln>
                  <a:noFill/>
                </a:ln>
                <a:solidFill>
                  <a:schemeClr val="tx1"/>
                </a:solidFill>
                <a:effectLst/>
                <a:latin typeface="+mj-lt"/>
              </a:rPr>
              <a:t>Varejo</a:t>
            </a:r>
            <a:endParaRPr kumimoji="0" lang="en-US" sz="1600" b="1" i="0" u="none" strike="noStrike" cap="none" normalizeH="0" baseline="0" dirty="0">
              <a:ln>
                <a:noFill/>
              </a:ln>
              <a:solidFill>
                <a:schemeClr val="tx1"/>
              </a:solidFill>
              <a:effectLst/>
              <a:latin typeface="+mj-lt"/>
            </a:endParaRPr>
          </a:p>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chemeClr val="tx1"/>
                </a:solidFill>
                <a:latin typeface="+mj-lt"/>
              </a:rPr>
              <a:t>($600)</a:t>
            </a:r>
            <a:endParaRPr kumimoji="0" lang="en-US" sz="1600" b="1" i="0" u="none" strike="noStrike" cap="none" normalizeH="0" baseline="0" dirty="0">
              <a:ln>
                <a:noFill/>
              </a:ln>
              <a:solidFill>
                <a:schemeClr val="tx1"/>
              </a:solidFill>
              <a:effectLst/>
              <a:latin typeface="+mj-lt"/>
            </a:endParaRPr>
          </a:p>
        </p:txBody>
      </p:sp>
      <p:cxnSp>
        <p:nvCxnSpPr>
          <p:cNvPr id="24" name="Straight Arrow Connector 23"/>
          <p:cNvCxnSpPr>
            <a:stCxn id="8" idx="1"/>
          </p:cNvCxnSpPr>
          <p:nvPr/>
        </p:nvCxnSpPr>
        <p:spPr bwMode="auto">
          <a:xfrm flipH="1">
            <a:off x="5604389" y="2368790"/>
            <a:ext cx="985028" cy="1150741"/>
          </a:xfrm>
          <a:prstGeom prst="straightConnector1">
            <a:avLst/>
          </a:prstGeom>
          <a:solidFill>
            <a:schemeClr val="accent1"/>
          </a:solidFill>
          <a:ln w="31750" cap="flat" cmpd="sng" algn="ctr">
            <a:solidFill>
              <a:schemeClr val="bg1">
                <a:lumMod val="50000"/>
              </a:schemeClr>
            </a:solidFill>
            <a:prstDash val="solid"/>
            <a:round/>
            <a:headEnd type="none" w="med" len="med"/>
            <a:tailEnd type="triangle"/>
          </a:ln>
          <a:effectLst/>
        </p:spPr>
      </p:cxnSp>
      <p:sp>
        <p:nvSpPr>
          <p:cNvPr id="25" name="TextBox 24"/>
          <p:cNvSpPr txBox="1"/>
          <p:nvPr/>
        </p:nvSpPr>
        <p:spPr>
          <a:xfrm>
            <a:off x="8214966" y="2207007"/>
            <a:ext cx="1633782" cy="338554"/>
          </a:xfrm>
          <a:prstGeom prst="rect">
            <a:avLst/>
          </a:prstGeom>
          <a:noFill/>
        </p:spPr>
        <p:txBody>
          <a:bodyPr wrap="none" rtlCol="0">
            <a:spAutoFit/>
          </a:bodyPr>
          <a:lstStyle/>
          <a:p>
            <a:pPr algn="ctr"/>
            <a:r>
              <a:rPr lang="en-US" sz="1600" b="1" dirty="0" err="1">
                <a:latin typeface="+mj-lt"/>
              </a:rPr>
              <a:t>Partes</a:t>
            </a:r>
            <a:r>
              <a:rPr lang="en-US" sz="1600" b="1" dirty="0">
                <a:latin typeface="+mj-lt"/>
              </a:rPr>
              <a:t> ($80.05)</a:t>
            </a:r>
          </a:p>
        </p:txBody>
      </p:sp>
      <p:cxnSp>
        <p:nvCxnSpPr>
          <p:cNvPr id="26" name="Straight Arrow Connector 25"/>
          <p:cNvCxnSpPr>
            <a:stCxn id="9" idx="1"/>
          </p:cNvCxnSpPr>
          <p:nvPr/>
        </p:nvCxnSpPr>
        <p:spPr bwMode="auto">
          <a:xfrm flipH="1">
            <a:off x="5647798" y="3122794"/>
            <a:ext cx="941619" cy="561629"/>
          </a:xfrm>
          <a:prstGeom prst="straightConnector1">
            <a:avLst/>
          </a:prstGeom>
          <a:solidFill>
            <a:schemeClr val="accent1"/>
          </a:solidFill>
          <a:ln w="31750" cap="flat" cmpd="sng" algn="ctr">
            <a:solidFill>
              <a:schemeClr val="bg1">
                <a:lumMod val="50000"/>
              </a:schemeClr>
            </a:solidFill>
            <a:prstDash val="solid"/>
            <a:round/>
            <a:headEnd type="none" w="med" len="med"/>
            <a:tailEnd type="triangle"/>
          </a:ln>
          <a:effectLst/>
        </p:spPr>
      </p:cxnSp>
      <p:cxnSp>
        <p:nvCxnSpPr>
          <p:cNvPr id="29" name="Straight Arrow Connector 28"/>
          <p:cNvCxnSpPr>
            <a:stCxn id="10" idx="1"/>
          </p:cNvCxnSpPr>
          <p:nvPr/>
        </p:nvCxnSpPr>
        <p:spPr bwMode="auto">
          <a:xfrm flipH="1">
            <a:off x="5691206" y="3865807"/>
            <a:ext cx="898210" cy="0"/>
          </a:xfrm>
          <a:prstGeom prst="straightConnector1">
            <a:avLst/>
          </a:prstGeom>
          <a:solidFill>
            <a:schemeClr val="accent1"/>
          </a:solidFill>
          <a:ln w="31750" cap="flat" cmpd="sng" algn="ctr">
            <a:solidFill>
              <a:schemeClr val="bg1">
                <a:lumMod val="50000"/>
              </a:schemeClr>
            </a:solidFill>
            <a:prstDash val="solid"/>
            <a:round/>
            <a:headEnd type="none" w="med" len="med"/>
            <a:tailEnd type="triangle"/>
          </a:ln>
          <a:effectLst/>
        </p:spPr>
      </p:cxnSp>
      <p:cxnSp>
        <p:nvCxnSpPr>
          <p:cNvPr id="32" name="Straight Arrow Connector 31"/>
          <p:cNvCxnSpPr>
            <a:stCxn id="11" idx="1"/>
          </p:cNvCxnSpPr>
          <p:nvPr/>
        </p:nvCxnSpPr>
        <p:spPr bwMode="auto">
          <a:xfrm flipH="1" flipV="1">
            <a:off x="5691206" y="4047073"/>
            <a:ext cx="898210" cy="561749"/>
          </a:xfrm>
          <a:prstGeom prst="straightConnector1">
            <a:avLst/>
          </a:prstGeom>
          <a:solidFill>
            <a:schemeClr val="accent1"/>
          </a:solidFill>
          <a:ln w="31750" cap="flat" cmpd="sng" algn="ctr">
            <a:solidFill>
              <a:schemeClr val="bg1">
                <a:lumMod val="50000"/>
              </a:schemeClr>
            </a:solidFill>
            <a:prstDash val="solid"/>
            <a:round/>
            <a:headEnd type="none" w="med" len="med"/>
            <a:tailEnd type="triangle"/>
          </a:ln>
          <a:effectLst/>
        </p:spPr>
      </p:cxnSp>
      <p:cxnSp>
        <p:nvCxnSpPr>
          <p:cNvPr id="35" name="Straight Arrow Connector 34"/>
          <p:cNvCxnSpPr>
            <a:stCxn id="12" idx="1"/>
          </p:cNvCxnSpPr>
          <p:nvPr/>
        </p:nvCxnSpPr>
        <p:spPr bwMode="auto">
          <a:xfrm flipH="1" flipV="1">
            <a:off x="5647798" y="4295269"/>
            <a:ext cx="941619" cy="1056566"/>
          </a:xfrm>
          <a:prstGeom prst="straightConnector1">
            <a:avLst/>
          </a:prstGeom>
          <a:solidFill>
            <a:schemeClr val="accent1"/>
          </a:solidFill>
          <a:ln w="31750" cap="flat" cmpd="sng" algn="ctr">
            <a:solidFill>
              <a:schemeClr val="bg1">
                <a:lumMod val="50000"/>
              </a:schemeClr>
            </a:solidFill>
            <a:prstDash val="solid"/>
            <a:round/>
            <a:headEnd type="none" w="med" len="med"/>
            <a:tailEnd type="triangle"/>
          </a:ln>
          <a:effectLst/>
        </p:spPr>
      </p:cxnSp>
      <p:sp>
        <p:nvSpPr>
          <p:cNvPr id="38" name="TextBox 37"/>
          <p:cNvSpPr txBox="1"/>
          <p:nvPr/>
        </p:nvSpPr>
        <p:spPr>
          <a:xfrm>
            <a:off x="8214968" y="2983918"/>
            <a:ext cx="1633782" cy="338554"/>
          </a:xfrm>
          <a:prstGeom prst="rect">
            <a:avLst/>
          </a:prstGeom>
          <a:noFill/>
        </p:spPr>
        <p:txBody>
          <a:bodyPr wrap="none" rtlCol="0">
            <a:spAutoFit/>
          </a:bodyPr>
          <a:lstStyle/>
          <a:p>
            <a:pPr algn="ctr"/>
            <a:r>
              <a:rPr lang="en-US" sz="1600" b="1" dirty="0" err="1">
                <a:latin typeface="+mj-lt"/>
              </a:rPr>
              <a:t>Partes</a:t>
            </a:r>
            <a:r>
              <a:rPr lang="en-US" sz="1600" b="1" dirty="0">
                <a:latin typeface="+mj-lt"/>
              </a:rPr>
              <a:t> ($16.08)</a:t>
            </a:r>
          </a:p>
        </p:txBody>
      </p:sp>
      <p:sp>
        <p:nvSpPr>
          <p:cNvPr id="39" name="TextBox 38"/>
          <p:cNvSpPr txBox="1"/>
          <p:nvPr/>
        </p:nvSpPr>
        <p:spPr>
          <a:xfrm>
            <a:off x="8221521" y="3708518"/>
            <a:ext cx="1519968" cy="338554"/>
          </a:xfrm>
          <a:prstGeom prst="rect">
            <a:avLst/>
          </a:prstGeom>
          <a:noFill/>
        </p:spPr>
        <p:txBody>
          <a:bodyPr wrap="none" rtlCol="0">
            <a:spAutoFit/>
          </a:bodyPr>
          <a:lstStyle/>
          <a:p>
            <a:pPr algn="ctr"/>
            <a:r>
              <a:rPr lang="en-US" sz="1600" b="1" dirty="0" err="1">
                <a:latin typeface="+mj-lt"/>
              </a:rPr>
              <a:t>Partes</a:t>
            </a:r>
            <a:r>
              <a:rPr lang="en-US" sz="1600" b="1" dirty="0">
                <a:latin typeface="+mj-lt"/>
              </a:rPr>
              <a:t> ($3.25)</a:t>
            </a:r>
          </a:p>
        </p:txBody>
      </p:sp>
      <p:sp>
        <p:nvSpPr>
          <p:cNvPr id="40" name="TextBox 39"/>
          <p:cNvSpPr txBox="1"/>
          <p:nvPr/>
        </p:nvSpPr>
        <p:spPr>
          <a:xfrm>
            <a:off x="8221523" y="4433118"/>
            <a:ext cx="1519968" cy="338554"/>
          </a:xfrm>
          <a:prstGeom prst="rect">
            <a:avLst/>
          </a:prstGeom>
          <a:noFill/>
        </p:spPr>
        <p:txBody>
          <a:bodyPr wrap="none" rtlCol="0">
            <a:spAutoFit/>
          </a:bodyPr>
          <a:lstStyle/>
          <a:p>
            <a:pPr algn="ctr"/>
            <a:r>
              <a:rPr lang="en-US" sz="1600" b="1" dirty="0" err="1">
                <a:latin typeface="+mj-lt"/>
              </a:rPr>
              <a:t>Partes</a:t>
            </a:r>
            <a:r>
              <a:rPr lang="en-US" sz="1600" b="1" dirty="0">
                <a:latin typeface="+mj-lt"/>
              </a:rPr>
              <a:t> ($0.70)</a:t>
            </a:r>
          </a:p>
        </p:txBody>
      </p:sp>
      <p:sp>
        <p:nvSpPr>
          <p:cNvPr id="41" name="TextBox 40"/>
          <p:cNvSpPr txBox="1"/>
          <p:nvPr/>
        </p:nvSpPr>
        <p:spPr>
          <a:xfrm>
            <a:off x="8214967" y="5182558"/>
            <a:ext cx="1633782" cy="338554"/>
          </a:xfrm>
          <a:prstGeom prst="rect">
            <a:avLst/>
          </a:prstGeom>
          <a:noFill/>
        </p:spPr>
        <p:txBody>
          <a:bodyPr wrap="none" rtlCol="0">
            <a:spAutoFit/>
          </a:bodyPr>
          <a:lstStyle/>
          <a:p>
            <a:pPr algn="ctr"/>
            <a:r>
              <a:rPr lang="en-US" sz="1600" b="1" dirty="0" err="1">
                <a:latin typeface="+mj-lt"/>
              </a:rPr>
              <a:t>Partes</a:t>
            </a:r>
            <a:r>
              <a:rPr lang="en-US" sz="1600" b="1" dirty="0">
                <a:latin typeface="+mj-lt"/>
              </a:rPr>
              <a:t> ($62.79)</a:t>
            </a:r>
          </a:p>
        </p:txBody>
      </p:sp>
      <p:sp>
        <p:nvSpPr>
          <p:cNvPr id="42" name="TextBox 41"/>
          <p:cNvSpPr txBox="1"/>
          <p:nvPr/>
        </p:nvSpPr>
        <p:spPr>
          <a:xfrm>
            <a:off x="4942868" y="4654275"/>
            <a:ext cx="1154035" cy="338554"/>
          </a:xfrm>
          <a:prstGeom prst="rect">
            <a:avLst/>
          </a:prstGeom>
          <a:noFill/>
        </p:spPr>
        <p:txBody>
          <a:bodyPr wrap="none" rtlCol="0">
            <a:spAutoFit/>
          </a:bodyPr>
          <a:lstStyle/>
          <a:p>
            <a:pPr algn="ctr"/>
            <a:r>
              <a:rPr lang="en-US" sz="1600" b="1" dirty="0">
                <a:latin typeface="+mj-lt"/>
              </a:rPr>
              <a:t>VA ($6.54)</a:t>
            </a:r>
          </a:p>
        </p:txBody>
      </p:sp>
      <p:sp>
        <p:nvSpPr>
          <p:cNvPr id="45" name="TextBox 44"/>
          <p:cNvSpPr txBox="1"/>
          <p:nvPr/>
        </p:nvSpPr>
        <p:spPr>
          <a:xfrm>
            <a:off x="1605279" y="4219582"/>
            <a:ext cx="949299" cy="584775"/>
          </a:xfrm>
          <a:prstGeom prst="rect">
            <a:avLst/>
          </a:prstGeom>
          <a:noFill/>
        </p:spPr>
        <p:txBody>
          <a:bodyPr wrap="none" rtlCol="0">
            <a:spAutoFit/>
          </a:bodyPr>
          <a:lstStyle/>
          <a:p>
            <a:pPr algn="ctr"/>
            <a:r>
              <a:rPr lang="en-US" sz="1600" b="1" dirty="0">
                <a:latin typeface="+mj-lt"/>
              </a:rPr>
              <a:t>Misc.</a:t>
            </a:r>
          </a:p>
          <a:p>
            <a:pPr algn="ctr"/>
            <a:r>
              <a:rPr lang="en-US" sz="1600" b="1" dirty="0">
                <a:latin typeface="+mj-lt"/>
              </a:rPr>
              <a:t>($45.95)</a:t>
            </a:r>
          </a:p>
        </p:txBody>
      </p:sp>
      <p:sp>
        <p:nvSpPr>
          <p:cNvPr id="46" name="TextBox 45"/>
          <p:cNvSpPr txBox="1"/>
          <p:nvPr/>
        </p:nvSpPr>
        <p:spPr>
          <a:xfrm>
            <a:off x="986587" y="5211659"/>
            <a:ext cx="1063112" cy="584775"/>
          </a:xfrm>
          <a:prstGeom prst="rect">
            <a:avLst/>
          </a:prstGeom>
          <a:noFill/>
        </p:spPr>
        <p:txBody>
          <a:bodyPr wrap="none" rtlCol="0">
            <a:spAutoFit/>
          </a:bodyPr>
          <a:lstStyle/>
          <a:p>
            <a:pPr algn="ctr"/>
            <a:r>
              <a:rPr lang="en-US" sz="1600" b="1" dirty="0">
                <a:latin typeface="+mj-lt"/>
              </a:rPr>
              <a:t>Apple</a:t>
            </a:r>
          </a:p>
          <a:p>
            <a:pPr algn="ctr"/>
            <a:r>
              <a:rPr lang="en-US" sz="1600" b="1" dirty="0">
                <a:latin typeface="+mj-lt"/>
              </a:rPr>
              <a:t>($269.05)</a:t>
            </a:r>
          </a:p>
        </p:txBody>
      </p:sp>
      <p:sp>
        <p:nvSpPr>
          <p:cNvPr id="47" name="TextBox 46"/>
          <p:cNvSpPr txBox="1"/>
          <p:nvPr/>
        </p:nvSpPr>
        <p:spPr>
          <a:xfrm>
            <a:off x="1235091" y="3702641"/>
            <a:ext cx="1275159" cy="338554"/>
          </a:xfrm>
          <a:prstGeom prst="rect">
            <a:avLst/>
          </a:prstGeom>
          <a:noFill/>
        </p:spPr>
        <p:txBody>
          <a:bodyPr wrap="square" rtlCol="0">
            <a:spAutoFit/>
          </a:bodyPr>
          <a:lstStyle/>
          <a:p>
            <a:pPr algn="ctr"/>
            <a:r>
              <a:rPr lang="en-US" sz="1600" b="1" i="1" dirty="0">
                <a:latin typeface="+mj-lt"/>
              </a:rPr>
              <a:t>($329.95)</a:t>
            </a:r>
          </a:p>
        </p:txBody>
      </p:sp>
      <p:cxnSp>
        <p:nvCxnSpPr>
          <p:cNvPr id="48" name="Straight Arrow Connector 47"/>
          <p:cNvCxnSpPr>
            <a:endCxn id="46" idx="0"/>
          </p:cNvCxnSpPr>
          <p:nvPr/>
        </p:nvCxnSpPr>
        <p:spPr bwMode="auto">
          <a:xfrm>
            <a:off x="1518143" y="4373974"/>
            <a:ext cx="0" cy="837685"/>
          </a:xfrm>
          <a:prstGeom prst="straightConnector1">
            <a:avLst/>
          </a:prstGeom>
          <a:solidFill>
            <a:schemeClr val="accent1"/>
          </a:solidFill>
          <a:ln w="31750" cap="flat" cmpd="sng" algn="ctr">
            <a:solidFill>
              <a:schemeClr val="bg1">
                <a:lumMod val="50000"/>
              </a:schemeClr>
            </a:solidFill>
            <a:prstDash val="solid"/>
            <a:round/>
            <a:headEnd type="none" w="med" len="med"/>
            <a:tailEnd type="triangle"/>
          </a:ln>
          <a:effectLst/>
        </p:spPr>
      </p:cxnSp>
      <p:pic>
        <p:nvPicPr>
          <p:cNvPr id="363522" name="Picture 2" descr="https://encrypted-tbn2.gstatic.com/images?q=tbn:ANd9GcTNrmbIHKa9mTROBZmsT_5Ch4lRost_fz_G_Fozdl-epKcSFNm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588" y="953034"/>
            <a:ext cx="2419350" cy="188595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9132" y="6423719"/>
            <a:ext cx="9895281" cy="461665"/>
          </a:xfrm>
          <a:prstGeom prst="rect">
            <a:avLst/>
          </a:prstGeom>
        </p:spPr>
        <p:txBody>
          <a:bodyPr wrap="square">
            <a:spAutoFit/>
          </a:bodyPr>
          <a:lstStyle/>
          <a:p>
            <a:r>
              <a:rPr lang="en-US" sz="1200" dirty="0" err="1"/>
              <a:t>Fonte</a:t>
            </a:r>
            <a:r>
              <a:rPr lang="en-US" sz="1200" dirty="0"/>
              <a:t>: </a:t>
            </a:r>
            <a:r>
              <a:rPr lang="en-US" sz="1200" dirty="0" err="1"/>
              <a:t>adaptado</a:t>
            </a:r>
            <a:r>
              <a:rPr lang="en-US" sz="1200" dirty="0"/>
              <a:t> from OECD. "Global Value Chains: Preliminary Evidence and Policy Issues," Organization for Economic Co-operation and Development, DSTI/IND(2011)3, Paris, 2011. – Jean Paulo </a:t>
            </a:r>
            <a:r>
              <a:rPr lang="en-US" sz="1200" dirty="0" err="1"/>
              <a:t>Rodrigue</a:t>
            </a:r>
            <a:endParaRPr lang="en-US" sz="1200" dirty="0"/>
          </a:p>
        </p:txBody>
      </p:sp>
      <p:sp>
        <p:nvSpPr>
          <p:cNvPr id="3" name="Espaço Reservado para Número de Slide 2"/>
          <p:cNvSpPr>
            <a:spLocks noGrp="1"/>
          </p:cNvSpPr>
          <p:nvPr>
            <p:ph type="sldNum" sz="quarter" idx="10"/>
          </p:nvPr>
        </p:nvSpPr>
        <p:spPr/>
        <p:txBody>
          <a:bodyPr/>
          <a:lstStyle/>
          <a:p>
            <a:pPr>
              <a:defRPr/>
            </a:pPr>
            <a:fld id="{873D8335-24ED-4FBF-9402-4BA8FE86D4E7}" type="slidenum">
              <a:rPr lang="en-US" smtClean="0"/>
              <a:pPr>
                <a:defRPr/>
              </a:pPr>
              <a:t>10</a:t>
            </a:fld>
            <a:endParaRPr lang="en-US"/>
          </a:p>
        </p:txBody>
      </p:sp>
    </p:spTree>
    <p:extLst>
      <p:ext uri="{BB962C8B-B14F-4D97-AF65-F5344CB8AC3E}">
        <p14:creationId xmlns:p14="http://schemas.microsoft.com/office/powerpoint/2010/main" val="3705768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Estrutura da apresentação</a:t>
            </a:r>
          </a:p>
        </p:txBody>
      </p:sp>
      <p:sp>
        <p:nvSpPr>
          <p:cNvPr id="6" name="Retângulo 5"/>
          <p:cNvSpPr/>
          <p:nvPr/>
        </p:nvSpPr>
        <p:spPr>
          <a:xfrm>
            <a:off x="271686" y="692696"/>
            <a:ext cx="936104" cy="5976664"/>
          </a:xfrm>
          <a:prstGeom prst="rect">
            <a:avLst/>
          </a:prstGeom>
          <a:solidFill>
            <a:schemeClr val="bg1">
              <a:lumMod val="8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Retângulo 17"/>
          <p:cNvSpPr/>
          <p:nvPr/>
        </p:nvSpPr>
        <p:spPr>
          <a:xfrm>
            <a:off x="703734" y="146832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Do mercantilismo à globalização</a:t>
            </a:r>
          </a:p>
        </p:txBody>
      </p:sp>
      <p:sp>
        <p:nvSpPr>
          <p:cNvPr id="19" name="Retângulo 18"/>
          <p:cNvSpPr/>
          <p:nvPr/>
        </p:nvSpPr>
        <p:spPr>
          <a:xfrm>
            <a:off x="703734" y="219251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Comércio exterior e Produto Interno Bruto</a:t>
            </a:r>
          </a:p>
        </p:txBody>
      </p:sp>
      <p:sp>
        <p:nvSpPr>
          <p:cNvPr id="20" name="Retângulo 19"/>
          <p:cNvSpPr/>
          <p:nvPr/>
        </p:nvSpPr>
        <p:spPr>
          <a:xfrm>
            <a:off x="703734" y="364090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Navio: solução de transporte e especialização</a:t>
            </a:r>
          </a:p>
        </p:txBody>
      </p:sp>
      <p:sp>
        <p:nvSpPr>
          <p:cNvPr id="21" name="Retângulo 20"/>
          <p:cNvSpPr/>
          <p:nvPr/>
        </p:nvSpPr>
        <p:spPr>
          <a:xfrm>
            <a:off x="703734" y="291671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Cargas do Transporte Marítimo</a:t>
            </a:r>
          </a:p>
        </p:txBody>
      </p:sp>
      <p:sp>
        <p:nvSpPr>
          <p:cNvPr id="22" name="Retângulo 21"/>
          <p:cNvSpPr/>
          <p:nvPr/>
        </p:nvSpPr>
        <p:spPr>
          <a:xfrm>
            <a:off x="703734" y="436510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Navio e Portos: dimensões e o futuro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100</a:t>
            </a:fld>
            <a:endParaRPr lang="pt-BR" sz="600" noProof="0"/>
          </a:p>
        </p:txBody>
      </p:sp>
      <p:sp>
        <p:nvSpPr>
          <p:cNvPr id="10" name="Retângulo 9">
            <a:extLst>
              <a:ext uri="{FF2B5EF4-FFF2-40B4-BE49-F238E27FC236}">
                <a16:creationId xmlns:a16="http://schemas.microsoft.com/office/drawing/2014/main" id="{0695E5F2-3F93-42CA-9E77-C92B0C56F69E}"/>
              </a:ext>
            </a:extLst>
          </p:cNvPr>
          <p:cNvSpPr/>
          <p:nvPr/>
        </p:nvSpPr>
        <p:spPr>
          <a:xfrm>
            <a:off x="703734" y="5065640"/>
            <a:ext cx="5616624"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Frota mundial 2018</a:t>
            </a:r>
          </a:p>
        </p:txBody>
      </p:sp>
    </p:spTree>
    <p:extLst>
      <p:ext uri="{BB962C8B-B14F-4D97-AF65-F5344CB8AC3E}">
        <p14:creationId xmlns:p14="http://schemas.microsoft.com/office/powerpoint/2010/main" val="35228097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3E3B3-2ABD-41CB-B2E7-DE5FB941655A}"/>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3D23D062-D538-4991-93E1-B9B847C00A9B}"/>
              </a:ext>
            </a:extLst>
          </p:cNvPr>
          <p:cNvPicPr>
            <a:picLocks noChangeAspect="1"/>
          </p:cNvPicPr>
          <p:nvPr/>
        </p:nvPicPr>
        <p:blipFill>
          <a:blip r:embed="rId2"/>
          <a:stretch>
            <a:fillRect/>
          </a:stretch>
        </p:blipFill>
        <p:spPr>
          <a:xfrm>
            <a:off x="900197" y="81426"/>
            <a:ext cx="8104018" cy="6695147"/>
          </a:xfrm>
          <a:prstGeom prst="rect">
            <a:avLst/>
          </a:prstGeom>
        </p:spPr>
      </p:pic>
    </p:spTree>
    <p:extLst>
      <p:ext uri="{BB962C8B-B14F-4D97-AF65-F5344CB8AC3E}">
        <p14:creationId xmlns:p14="http://schemas.microsoft.com/office/powerpoint/2010/main" val="17903568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DD864D-BA56-4675-9E39-06DD054329E9}"/>
              </a:ext>
            </a:extLst>
          </p:cNvPr>
          <p:cNvSpPr>
            <a:spLocks noGrp="1"/>
          </p:cNvSpPr>
          <p:nvPr>
            <p:ph type="title"/>
          </p:nvPr>
        </p:nvSpPr>
        <p:spPr/>
        <p:txBody>
          <a:bodyPr/>
          <a:lstStyle/>
          <a:p>
            <a:r>
              <a:rPr lang="pt-BR" dirty="0"/>
              <a:t>Crescimento da Frota 2017 – Dados </a:t>
            </a:r>
          </a:p>
        </p:txBody>
      </p:sp>
      <p:sp>
        <p:nvSpPr>
          <p:cNvPr id="7" name="Espaço Reservado para Texto 6">
            <a:extLst>
              <a:ext uri="{FF2B5EF4-FFF2-40B4-BE49-F238E27FC236}">
                <a16:creationId xmlns:a16="http://schemas.microsoft.com/office/drawing/2014/main" id="{0B2BAF94-0C70-42CA-8481-5AA69AE5190C}"/>
              </a:ext>
            </a:extLst>
          </p:cNvPr>
          <p:cNvSpPr>
            <a:spLocks noGrp="1"/>
          </p:cNvSpPr>
          <p:nvPr>
            <p:ph type="body" sz="quarter" idx="11"/>
          </p:nvPr>
        </p:nvSpPr>
        <p:spPr>
          <a:xfrm>
            <a:off x="280600" y="2091925"/>
            <a:ext cx="9252000" cy="2674150"/>
          </a:xfrm>
        </p:spPr>
        <p:txBody>
          <a:bodyPr/>
          <a:lstStyle/>
          <a:p>
            <a:r>
              <a:rPr lang="pt-BR" dirty="0"/>
              <a:t>China, Coreia do Sul e Japão foram responsáveis por 90,5% das entregas mundiais em 2017</a:t>
            </a:r>
          </a:p>
          <a:p>
            <a:r>
              <a:rPr lang="pt-BR" dirty="0"/>
              <a:t>O setor com maior crescimento foi o de granéis sólidos, com um aumento da capacidade de 20 milhões de toneladas</a:t>
            </a:r>
          </a:p>
          <a:p>
            <a:r>
              <a:rPr lang="pt-BR" dirty="0"/>
              <a:t>O crescimento total da frota foi de 3,31% em capacidade</a:t>
            </a:r>
          </a:p>
          <a:p>
            <a:r>
              <a:rPr lang="pt-BR" dirty="0"/>
              <a:t>O setor com maior crescimento relativo foi o de navios de transporte de gás, com 7,2%</a:t>
            </a:r>
          </a:p>
          <a:p>
            <a:endParaRPr lang="pt-BR" dirty="0"/>
          </a:p>
        </p:txBody>
      </p:sp>
    </p:spTree>
    <p:extLst>
      <p:ext uri="{BB962C8B-B14F-4D97-AF65-F5344CB8AC3E}">
        <p14:creationId xmlns:p14="http://schemas.microsoft.com/office/powerpoint/2010/main" val="16293066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DD864D-BA56-4675-9E39-06DD054329E9}"/>
              </a:ext>
            </a:extLst>
          </p:cNvPr>
          <p:cNvSpPr>
            <a:spLocks noGrp="1"/>
          </p:cNvSpPr>
          <p:nvPr>
            <p:ph type="title"/>
          </p:nvPr>
        </p:nvSpPr>
        <p:spPr/>
        <p:txBody>
          <a:bodyPr/>
          <a:lstStyle/>
          <a:p>
            <a:r>
              <a:rPr lang="pt-BR" dirty="0"/>
              <a:t>A Grécia tem a maior frota do mundo em termos de capacidade, enquanto a China tem maior em termos de número de navios </a:t>
            </a:r>
          </a:p>
        </p:txBody>
      </p:sp>
      <p:pic>
        <p:nvPicPr>
          <p:cNvPr id="5" name="Imagem 4">
            <a:extLst>
              <a:ext uri="{FF2B5EF4-FFF2-40B4-BE49-F238E27FC236}">
                <a16:creationId xmlns:a16="http://schemas.microsoft.com/office/drawing/2014/main" id="{5348A6B9-423E-4AC1-859A-01A296F1EC80}"/>
              </a:ext>
            </a:extLst>
          </p:cNvPr>
          <p:cNvPicPr>
            <a:picLocks noChangeAspect="1"/>
          </p:cNvPicPr>
          <p:nvPr/>
        </p:nvPicPr>
        <p:blipFill>
          <a:blip r:embed="rId2"/>
          <a:stretch>
            <a:fillRect/>
          </a:stretch>
        </p:blipFill>
        <p:spPr>
          <a:xfrm>
            <a:off x="1164725" y="980728"/>
            <a:ext cx="7574962" cy="5369851"/>
          </a:xfrm>
          <a:prstGeom prst="rect">
            <a:avLst/>
          </a:prstGeom>
        </p:spPr>
      </p:pic>
    </p:spTree>
    <p:extLst>
      <p:ext uri="{BB962C8B-B14F-4D97-AF65-F5344CB8AC3E}">
        <p14:creationId xmlns:p14="http://schemas.microsoft.com/office/powerpoint/2010/main" val="8781274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E3A8ED9-97AC-4768-8E55-7E676A2A612B}"/>
              </a:ext>
            </a:extLst>
          </p:cNvPr>
          <p:cNvSpPr>
            <a:spLocks noGrp="1"/>
          </p:cNvSpPr>
          <p:nvPr>
            <p:ph type="title"/>
          </p:nvPr>
        </p:nvSpPr>
        <p:spPr/>
        <p:txBody>
          <a:bodyPr/>
          <a:lstStyle/>
          <a:p>
            <a:r>
              <a:rPr lang="pt-BR" dirty="0"/>
              <a:t>Mesmo com a retomada do comércio internacional, o crescimento da frota continua em ritmo lento, devido aos baixos fretes</a:t>
            </a:r>
          </a:p>
        </p:txBody>
      </p:sp>
      <p:sp>
        <p:nvSpPr>
          <p:cNvPr id="5" name="Espaço Reservado para Texto 4">
            <a:extLst>
              <a:ext uri="{FF2B5EF4-FFF2-40B4-BE49-F238E27FC236}">
                <a16:creationId xmlns:a16="http://schemas.microsoft.com/office/drawing/2014/main" id="{765F6FFA-0EB6-41D4-98FA-A51B823FD01D}"/>
              </a:ext>
            </a:extLst>
          </p:cNvPr>
          <p:cNvSpPr>
            <a:spLocks noGrp="1"/>
          </p:cNvSpPr>
          <p:nvPr>
            <p:ph type="body" sz="quarter" idx="12"/>
          </p:nvPr>
        </p:nvSpPr>
        <p:spPr>
          <a:xfrm rot="5400000">
            <a:off x="3771086" y="3717275"/>
            <a:ext cx="5328000" cy="357170"/>
          </a:xfrm>
        </p:spPr>
        <p:txBody>
          <a:bodyPr/>
          <a:lstStyle/>
          <a:p>
            <a:endParaRPr lang="pt-BR" dirty="0"/>
          </a:p>
        </p:txBody>
      </p:sp>
      <p:sp>
        <p:nvSpPr>
          <p:cNvPr id="6" name="Espaço Reservado para Texto 5">
            <a:extLst>
              <a:ext uri="{FF2B5EF4-FFF2-40B4-BE49-F238E27FC236}">
                <a16:creationId xmlns:a16="http://schemas.microsoft.com/office/drawing/2014/main" id="{782B8010-3859-4191-9D00-4461346D47BB}"/>
              </a:ext>
            </a:extLst>
          </p:cNvPr>
          <p:cNvSpPr>
            <a:spLocks noGrp="1"/>
          </p:cNvSpPr>
          <p:nvPr>
            <p:ph type="body" sz="quarter" idx="13"/>
          </p:nvPr>
        </p:nvSpPr>
        <p:spPr>
          <a:xfrm>
            <a:off x="6752406" y="1285860"/>
            <a:ext cx="2986907" cy="5220000"/>
          </a:xfrm>
        </p:spPr>
        <p:txBody>
          <a:bodyPr/>
          <a:lstStyle/>
          <a:p>
            <a:r>
              <a:rPr lang="pt-BR" dirty="0"/>
              <a:t>Os navios que são entregues atualmente são maiores do que os existentes, levando a um aumento de 3,3% na capacidade na frota de navios em 2017, enquanto o número de navios aumentou apenas 1%</a:t>
            </a:r>
          </a:p>
          <a:p>
            <a:r>
              <a:rPr lang="pt-BR" dirty="0"/>
              <a:t>Mesmo com a crise mundial entre 2007 e 2009, ainda vimos um grande crescimento da frota nesta época, devido à entrega dos navios que foram encomendados antes de da crise</a:t>
            </a:r>
          </a:p>
        </p:txBody>
      </p:sp>
      <p:grpSp>
        <p:nvGrpSpPr>
          <p:cNvPr id="12" name="Agrupar 11">
            <a:extLst>
              <a:ext uri="{FF2B5EF4-FFF2-40B4-BE49-F238E27FC236}">
                <a16:creationId xmlns:a16="http://schemas.microsoft.com/office/drawing/2014/main" id="{421A7BE7-F39B-4B98-AFBF-4C2468A0E50A}"/>
              </a:ext>
            </a:extLst>
          </p:cNvPr>
          <p:cNvGrpSpPr/>
          <p:nvPr/>
        </p:nvGrpSpPr>
        <p:grpSpPr>
          <a:xfrm>
            <a:off x="464076" y="1174060"/>
            <a:ext cx="5653690" cy="5533476"/>
            <a:chOff x="464076" y="1174060"/>
            <a:chExt cx="5653690" cy="5533476"/>
          </a:xfrm>
        </p:grpSpPr>
        <p:pic>
          <p:nvPicPr>
            <p:cNvPr id="3" name="Imagem 2">
              <a:extLst>
                <a:ext uri="{FF2B5EF4-FFF2-40B4-BE49-F238E27FC236}">
                  <a16:creationId xmlns:a16="http://schemas.microsoft.com/office/drawing/2014/main" id="{F7A2F210-5653-42F0-9831-5A24874AB678}"/>
                </a:ext>
              </a:extLst>
            </p:cNvPr>
            <p:cNvPicPr>
              <a:picLocks noChangeAspect="1"/>
            </p:cNvPicPr>
            <p:nvPr/>
          </p:nvPicPr>
          <p:blipFill>
            <a:blip r:embed="rId2"/>
            <a:stretch>
              <a:fillRect/>
            </a:stretch>
          </p:blipFill>
          <p:spPr>
            <a:xfrm>
              <a:off x="464076" y="1174060"/>
              <a:ext cx="5653690" cy="5328000"/>
            </a:xfrm>
            <a:prstGeom prst="rect">
              <a:avLst/>
            </a:prstGeom>
          </p:spPr>
        </p:pic>
        <p:sp>
          <p:nvSpPr>
            <p:cNvPr id="7" name="Retângulo 6">
              <a:extLst>
                <a:ext uri="{FF2B5EF4-FFF2-40B4-BE49-F238E27FC236}">
                  <a16:creationId xmlns:a16="http://schemas.microsoft.com/office/drawing/2014/main" id="{DB824E75-3417-4A77-B651-0CE6237376BA}"/>
                </a:ext>
              </a:extLst>
            </p:cNvPr>
            <p:cNvSpPr/>
            <p:nvPr/>
          </p:nvSpPr>
          <p:spPr>
            <a:xfrm>
              <a:off x="1279798" y="6021288"/>
              <a:ext cx="3888432" cy="480772"/>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8" name="Retângulo 7">
              <a:extLst>
                <a:ext uri="{FF2B5EF4-FFF2-40B4-BE49-F238E27FC236}">
                  <a16:creationId xmlns:a16="http://schemas.microsoft.com/office/drawing/2014/main" id="{59919A52-DFAC-4CC6-804A-3AE1B46EEE71}"/>
                </a:ext>
              </a:extLst>
            </p:cNvPr>
            <p:cNvSpPr/>
            <p:nvPr/>
          </p:nvSpPr>
          <p:spPr>
            <a:xfrm>
              <a:off x="703734" y="6114074"/>
              <a:ext cx="792088" cy="144016"/>
            </a:xfrm>
            <a:prstGeom prst="rect">
              <a:avLst/>
            </a:prstGeom>
            <a:solidFill>
              <a:srgbClr val="9B185D"/>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9" name="CaixaDeTexto 8">
              <a:extLst>
                <a:ext uri="{FF2B5EF4-FFF2-40B4-BE49-F238E27FC236}">
                  <a16:creationId xmlns:a16="http://schemas.microsoft.com/office/drawing/2014/main" id="{5326A2B3-DF92-42C9-B311-27794B12A3EB}"/>
                </a:ext>
              </a:extLst>
            </p:cNvPr>
            <p:cNvSpPr txBox="1"/>
            <p:nvPr/>
          </p:nvSpPr>
          <p:spPr>
            <a:xfrm>
              <a:off x="1711846" y="6021288"/>
              <a:ext cx="4176464" cy="329588"/>
            </a:xfrm>
            <a:prstGeom prst="rect">
              <a:avLst/>
            </a:prstGeom>
            <a:noFill/>
            <a:ln>
              <a:noFill/>
            </a:ln>
          </p:spPr>
          <p:txBody>
            <a:bodyPr wrap="square" lIns="72000" tIns="36000" rIns="72000" bIns="36000" rtlCol="0" anchor="t">
              <a:noAutofit/>
            </a:bodyPr>
            <a:lstStyle/>
            <a:p>
              <a:pPr algn="ctr">
                <a:spcAft>
                  <a:spcPts val="600"/>
                </a:spcAft>
              </a:pPr>
              <a:r>
                <a:rPr lang="pt-BR" sz="1600" dirty="0"/>
                <a:t>Crescimento da frota mundial (ton de dwt)</a:t>
              </a:r>
            </a:p>
          </p:txBody>
        </p:sp>
        <p:sp>
          <p:nvSpPr>
            <p:cNvPr id="10" name="Retângulo 9">
              <a:extLst>
                <a:ext uri="{FF2B5EF4-FFF2-40B4-BE49-F238E27FC236}">
                  <a16:creationId xmlns:a16="http://schemas.microsoft.com/office/drawing/2014/main" id="{05B723F2-F795-4166-99F1-1C766F4B764C}"/>
                </a:ext>
              </a:extLst>
            </p:cNvPr>
            <p:cNvSpPr/>
            <p:nvPr/>
          </p:nvSpPr>
          <p:spPr>
            <a:xfrm>
              <a:off x="703734" y="6470734"/>
              <a:ext cx="792088" cy="144016"/>
            </a:xfrm>
            <a:prstGeom prst="rect">
              <a:avLst/>
            </a:prstGeom>
            <a:solidFill>
              <a:srgbClr val="D1E6B2"/>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1" name="CaixaDeTexto 10">
              <a:extLst>
                <a:ext uri="{FF2B5EF4-FFF2-40B4-BE49-F238E27FC236}">
                  <a16:creationId xmlns:a16="http://schemas.microsoft.com/office/drawing/2014/main" id="{2CA84A0F-6455-437B-8718-DC4051AE80DA}"/>
                </a:ext>
              </a:extLst>
            </p:cNvPr>
            <p:cNvSpPr txBox="1"/>
            <p:nvPr/>
          </p:nvSpPr>
          <p:spPr>
            <a:xfrm>
              <a:off x="1711846" y="6377948"/>
              <a:ext cx="4176464" cy="329588"/>
            </a:xfrm>
            <a:prstGeom prst="rect">
              <a:avLst/>
            </a:prstGeom>
            <a:noFill/>
            <a:ln>
              <a:noFill/>
            </a:ln>
          </p:spPr>
          <p:txBody>
            <a:bodyPr wrap="square" lIns="72000" tIns="36000" rIns="72000" bIns="36000" rtlCol="0" anchor="t">
              <a:noAutofit/>
            </a:bodyPr>
            <a:lstStyle/>
            <a:p>
              <a:pPr algn="ctr">
                <a:spcAft>
                  <a:spcPts val="600"/>
                </a:spcAft>
              </a:pPr>
              <a:r>
                <a:rPr lang="pt-BR" sz="1600" dirty="0"/>
                <a:t>Crescimento do comércio marítimo (ton)</a:t>
              </a:r>
            </a:p>
          </p:txBody>
        </p:sp>
      </p:grpSp>
    </p:spTree>
    <p:extLst>
      <p:ext uri="{BB962C8B-B14F-4D97-AF65-F5344CB8AC3E}">
        <p14:creationId xmlns:p14="http://schemas.microsoft.com/office/powerpoint/2010/main" val="27443653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0B42B-BAC6-4D65-A718-A7705EEAA2A2}"/>
              </a:ext>
            </a:extLst>
          </p:cNvPr>
          <p:cNvSpPr>
            <a:spLocks noGrp="1"/>
          </p:cNvSpPr>
          <p:nvPr>
            <p:ph type="title"/>
          </p:nvPr>
        </p:nvSpPr>
        <p:spPr/>
        <p:txBody>
          <a:bodyPr/>
          <a:lstStyle/>
          <a:p>
            <a:r>
              <a:rPr lang="pt-BR" dirty="0"/>
              <a:t>Enquanto até os anos 80 quase metade da capacidade dos navios era de tankers, atualmente a maior frota é a de granéis sólidos</a:t>
            </a:r>
          </a:p>
        </p:txBody>
      </p:sp>
      <p:sp>
        <p:nvSpPr>
          <p:cNvPr id="13" name="Espaço Reservado para Texto 12">
            <a:extLst>
              <a:ext uri="{FF2B5EF4-FFF2-40B4-BE49-F238E27FC236}">
                <a16:creationId xmlns:a16="http://schemas.microsoft.com/office/drawing/2014/main" id="{A124E73B-9D90-415F-8DF0-CD7B795B1283}"/>
              </a:ext>
            </a:extLst>
          </p:cNvPr>
          <p:cNvSpPr>
            <a:spLocks noGrp="1"/>
          </p:cNvSpPr>
          <p:nvPr>
            <p:ph type="body" sz="quarter" idx="15"/>
          </p:nvPr>
        </p:nvSpPr>
        <p:spPr>
          <a:xfrm rot="10800000">
            <a:off x="1538392" y="5321780"/>
            <a:ext cx="6899636" cy="357170"/>
          </a:xfrm>
        </p:spPr>
        <p:txBody>
          <a:bodyPr/>
          <a:lstStyle/>
          <a:p>
            <a:endParaRPr lang="pt-BR" dirty="0"/>
          </a:p>
        </p:txBody>
      </p:sp>
      <p:sp>
        <p:nvSpPr>
          <p:cNvPr id="12" name="Espaço Reservado para Texto 11">
            <a:extLst>
              <a:ext uri="{FF2B5EF4-FFF2-40B4-BE49-F238E27FC236}">
                <a16:creationId xmlns:a16="http://schemas.microsoft.com/office/drawing/2014/main" id="{71F5072B-5EA5-483D-98DB-80D7E62C44E0}"/>
              </a:ext>
            </a:extLst>
          </p:cNvPr>
          <p:cNvSpPr>
            <a:spLocks noGrp="1"/>
          </p:cNvSpPr>
          <p:nvPr>
            <p:ph type="body" sz="quarter" idx="13"/>
          </p:nvPr>
        </p:nvSpPr>
        <p:spPr>
          <a:xfrm>
            <a:off x="165860" y="5782680"/>
            <a:ext cx="9573453" cy="871338"/>
          </a:xfrm>
        </p:spPr>
        <p:txBody>
          <a:bodyPr/>
          <a:lstStyle/>
          <a:p>
            <a:r>
              <a:rPr lang="pt-BR" dirty="0"/>
              <a:t>Porta contêineres apresentaram um grande crescimento até 2010, e um pequeno decréscimo pós-crise</a:t>
            </a:r>
          </a:p>
        </p:txBody>
      </p:sp>
      <p:grpSp>
        <p:nvGrpSpPr>
          <p:cNvPr id="11" name="Agrupar 10">
            <a:extLst>
              <a:ext uri="{FF2B5EF4-FFF2-40B4-BE49-F238E27FC236}">
                <a16:creationId xmlns:a16="http://schemas.microsoft.com/office/drawing/2014/main" id="{79432E2F-0212-4C6F-BFEB-7229DAA141A7}"/>
              </a:ext>
            </a:extLst>
          </p:cNvPr>
          <p:cNvGrpSpPr/>
          <p:nvPr/>
        </p:nvGrpSpPr>
        <p:grpSpPr>
          <a:xfrm>
            <a:off x="883754" y="980727"/>
            <a:ext cx="8136904" cy="4237323"/>
            <a:chOff x="847750" y="1268760"/>
            <a:chExt cx="8136904" cy="5382000"/>
          </a:xfrm>
        </p:grpSpPr>
        <p:pic>
          <p:nvPicPr>
            <p:cNvPr id="8" name="Imagem 7">
              <a:extLst>
                <a:ext uri="{FF2B5EF4-FFF2-40B4-BE49-F238E27FC236}">
                  <a16:creationId xmlns:a16="http://schemas.microsoft.com/office/drawing/2014/main" id="{8CBE7BF5-9E1D-40AE-A104-D578711D265B}"/>
                </a:ext>
              </a:extLst>
            </p:cNvPr>
            <p:cNvPicPr>
              <a:picLocks noChangeAspect="1"/>
            </p:cNvPicPr>
            <p:nvPr/>
          </p:nvPicPr>
          <p:blipFill>
            <a:blip r:embed="rId2"/>
            <a:stretch>
              <a:fillRect/>
            </a:stretch>
          </p:blipFill>
          <p:spPr>
            <a:xfrm>
              <a:off x="978351" y="1700808"/>
              <a:ext cx="7947710" cy="4758502"/>
            </a:xfrm>
            <a:prstGeom prst="rect">
              <a:avLst/>
            </a:prstGeom>
          </p:spPr>
        </p:pic>
        <p:sp>
          <p:nvSpPr>
            <p:cNvPr id="9" name="CaixaDeTexto 8">
              <a:extLst>
                <a:ext uri="{FF2B5EF4-FFF2-40B4-BE49-F238E27FC236}">
                  <a16:creationId xmlns:a16="http://schemas.microsoft.com/office/drawing/2014/main" id="{ED58AE8F-D6B1-413D-B2FD-67D484557E94}"/>
                </a:ext>
              </a:extLst>
            </p:cNvPr>
            <p:cNvSpPr txBox="1"/>
            <p:nvPr/>
          </p:nvSpPr>
          <p:spPr>
            <a:xfrm>
              <a:off x="847750" y="1268760"/>
              <a:ext cx="8136904" cy="329588"/>
            </a:xfrm>
            <a:prstGeom prst="rect">
              <a:avLst/>
            </a:prstGeom>
            <a:noFill/>
            <a:ln>
              <a:noFill/>
            </a:ln>
          </p:spPr>
          <p:txBody>
            <a:bodyPr wrap="square" lIns="72000" tIns="36000" rIns="72000" bIns="36000" rtlCol="0" anchor="t">
              <a:noAutofit/>
            </a:bodyPr>
            <a:lstStyle/>
            <a:p>
              <a:pPr algn="ctr">
                <a:spcAft>
                  <a:spcPts val="600"/>
                </a:spcAft>
              </a:pPr>
              <a:r>
                <a:rPr lang="pt-BR" sz="1600" dirty="0"/>
                <a:t>Share de navios por tipo (por capacidade)</a:t>
              </a:r>
            </a:p>
          </p:txBody>
        </p:sp>
        <p:sp>
          <p:nvSpPr>
            <p:cNvPr id="10" name="Retângulo 9">
              <a:extLst>
                <a:ext uri="{FF2B5EF4-FFF2-40B4-BE49-F238E27FC236}">
                  <a16:creationId xmlns:a16="http://schemas.microsoft.com/office/drawing/2014/main" id="{049967B0-A9DE-41C8-870A-1383CC1EEF5A}"/>
                </a:ext>
              </a:extLst>
            </p:cNvPr>
            <p:cNvSpPr/>
            <p:nvPr/>
          </p:nvSpPr>
          <p:spPr>
            <a:xfrm>
              <a:off x="847750" y="6326302"/>
              <a:ext cx="7416824" cy="324458"/>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spTree>
    <p:extLst>
      <p:ext uri="{BB962C8B-B14F-4D97-AF65-F5344CB8AC3E}">
        <p14:creationId xmlns:p14="http://schemas.microsoft.com/office/powerpoint/2010/main" val="15054694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87307-63B8-4796-B94D-5352C699BE62}"/>
              </a:ext>
            </a:extLst>
          </p:cNvPr>
          <p:cNvSpPr>
            <a:spLocks noGrp="1"/>
          </p:cNvSpPr>
          <p:nvPr>
            <p:ph type="title"/>
          </p:nvPr>
        </p:nvSpPr>
        <p:spPr/>
        <p:txBody>
          <a:bodyPr/>
          <a:lstStyle/>
          <a:p>
            <a:r>
              <a:rPr lang="pt-BR" dirty="0"/>
              <a:t>Desde 2004, a capacidade máxima dos porta contêineres aumentou mais de 150%, enquanto o número de navios diminuiu, refletindo os ganhos de escala da operação com navios maiores</a:t>
            </a:r>
          </a:p>
        </p:txBody>
      </p:sp>
      <p:pic>
        <p:nvPicPr>
          <p:cNvPr id="3" name="Imagem 2">
            <a:extLst>
              <a:ext uri="{FF2B5EF4-FFF2-40B4-BE49-F238E27FC236}">
                <a16:creationId xmlns:a16="http://schemas.microsoft.com/office/drawing/2014/main" id="{1B4F64AF-19E1-468F-B1BE-A6E14A03AAB0}"/>
              </a:ext>
            </a:extLst>
          </p:cNvPr>
          <p:cNvPicPr>
            <a:picLocks noChangeAspect="1"/>
          </p:cNvPicPr>
          <p:nvPr/>
        </p:nvPicPr>
        <p:blipFill>
          <a:blip r:embed="rId2"/>
          <a:stretch>
            <a:fillRect/>
          </a:stretch>
        </p:blipFill>
        <p:spPr>
          <a:xfrm>
            <a:off x="961476" y="1268760"/>
            <a:ext cx="7981459" cy="5247851"/>
          </a:xfrm>
          <a:prstGeom prst="rect">
            <a:avLst/>
          </a:prstGeom>
        </p:spPr>
      </p:pic>
    </p:spTree>
    <p:extLst>
      <p:ext uri="{BB962C8B-B14F-4D97-AF65-F5344CB8AC3E}">
        <p14:creationId xmlns:p14="http://schemas.microsoft.com/office/powerpoint/2010/main" val="27001336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B9202E49-C9E0-4149-8EDF-0D8115F6840B}"/>
              </a:ext>
            </a:extLst>
          </p:cNvPr>
          <p:cNvSpPr>
            <a:spLocks noGrp="1"/>
          </p:cNvSpPr>
          <p:nvPr>
            <p:ph type="title"/>
          </p:nvPr>
        </p:nvSpPr>
        <p:spPr/>
        <p:txBody>
          <a:bodyPr/>
          <a:lstStyle/>
          <a:p>
            <a:r>
              <a:rPr lang="pt-BR" dirty="0"/>
              <a:t>Embora a Grécia tenha a maior frota por capacidade, os Estados Unidos tem a maior frota por valor e a Alemanha tem a maior frota de porta contêineres</a:t>
            </a:r>
          </a:p>
        </p:txBody>
      </p:sp>
      <p:grpSp>
        <p:nvGrpSpPr>
          <p:cNvPr id="9" name="Agrupar 8">
            <a:extLst>
              <a:ext uri="{FF2B5EF4-FFF2-40B4-BE49-F238E27FC236}">
                <a16:creationId xmlns:a16="http://schemas.microsoft.com/office/drawing/2014/main" id="{87466D65-9D62-4B11-8FAB-9DB114E1FA20}"/>
              </a:ext>
            </a:extLst>
          </p:cNvPr>
          <p:cNvGrpSpPr/>
          <p:nvPr/>
        </p:nvGrpSpPr>
        <p:grpSpPr>
          <a:xfrm>
            <a:off x="657742" y="1124744"/>
            <a:ext cx="8588928" cy="5182795"/>
            <a:chOff x="847750" y="1268760"/>
            <a:chExt cx="7808116" cy="5238195"/>
          </a:xfrm>
        </p:grpSpPr>
        <p:pic>
          <p:nvPicPr>
            <p:cNvPr id="6" name="Imagem 5">
              <a:extLst>
                <a:ext uri="{FF2B5EF4-FFF2-40B4-BE49-F238E27FC236}">
                  <a16:creationId xmlns:a16="http://schemas.microsoft.com/office/drawing/2014/main" id="{E01F3FBF-E5CC-4501-B4EC-AEB6721B0429}"/>
                </a:ext>
              </a:extLst>
            </p:cNvPr>
            <p:cNvPicPr>
              <a:picLocks noChangeAspect="1"/>
            </p:cNvPicPr>
            <p:nvPr/>
          </p:nvPicPr>
          <p:blipFill>
            <a:blip r:embed="rId2"/>
            <a:stretch>
              <a:fillRect/>
            </a:stretch>
          </p:blipFill>
          <p:spPr>
            <a:xfrm>
              <a:off x="847750" y="1628800"/>
              <a:ext cx="7808116" cy="4878155"/>
            </a:xfrm>
            <a:prstGeom prst="rect">
              <a:avLst/>
            </a:prstGeom>
          </p:spPr>
        </p:pic>
        <p:sp>
          <p:nvSpPr>
            <p:cNvPr id="8" name="CaixaDeTexto 7">
              <a:extLst>
                <a:ext uri="{FF2B5EF4-FFF2-40B4-BE49-F238E27FC236}">
                  <a16:creationId xmlns:a16="http://schemas.microsoft.com/office/drawing/2014/main" id="{F5DBECA5-2459-42E9-ADA3-67B4103AF3DA}"/>
                </a:ext>
              </a:extLst>
            </p:cNvPr>
            <p:cNvSpPr txBox="1"/>
            <p:nvPr/>
          </p:nvSpPr>
          <p:spPr>
            <a:xfrm>
              <a:off x="1151408" y="1268760"/>
              <a:ext cx="7200800" cy="360040"/>
            </a:xfrm>
            <a:prstGeom prst="rect">
              <a:avLst/>
            </a:prstGeom>
            <a:noFill/>
            <a:ln>
              <a:noFill/>
            </a:ln>
          </p:spPr>
          <p:txBody>
            <a:bodyPr wrap="square" lIns="72000" tIns="36000" rIns="72000" bIns="36000" rtlCol="0" anchor="t">
              <a:noAutofit/>
            </a:bodyPr>
            <a:lstStyle/>
            <a:p>
              <a:pPr algn="ctr">
                <a:spcAft>
                  <a:spcPts val="600"/>
                </a:spcAft>
              </a:pPr>
              <a:r>
                <a:rPr lang="pt-BR" sz="1600" dirty="0"/>
                <a:t>Valor da frota por país e tipo de navio (em bilhões de dólares)</a:t>
              </a:r>
            </a:p>
          </p:txBody>
        </p:sp>
      </p:grpSp>
    </p:spTree>
    <p:extLst>
      <p:ext uri="{BB962C8B-B14F-4D97-AF65-F5344CB8AC3E}">
        <p14:creationId xmlns:p14="http://schemas.microsoft.com/office/powerpoint/2010/main" val="42679388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2B570-424A-4631-BCFD-E38E8E69621F}"/>
              </a:ext>
            </a:extLst>
          </p:cNvPr>
          <p:cNvSpPr>
            <a:spLocks noGrp="1"/>
          </p:cNvSpPr>
          <p:nvPr>
            <p:ph type="title"/>
          </p:nvPr>
        </p:nvSpPr>
        <p:spPr/>
        <p:txBody>
          <a:bodyPr/>
          <a:lstStyle/>
          <a:p>
            <a:r>
              <a:rPr lang="pt-BR" dirty="0"/>
              <a:t>As seis principais companhias de transporte de contêineres detêm 57,3% da capacidade mundial</a:t>
            </a:r>
          </a:p>
        </p:txBody>
      </p:sp>
      <p:graphicFrame>
        <p:nvGraphicFramePr>
          <p:cNvPr id="8" name="Gráfico 7">
            <a:extLst>
              <a:ext uri="{FF2B5EF4-FFF2-40B4-BE49-F238E27FC236}">
                <a16:creationId xmlns:a16="http://schemas.microsoft.com/office/drawing/2014/main" id="{EF772D66-B522-4D24-9A2D-D3DBE1411053}"/>
              </a:ext>
            </a:extLst>
          </p:cNvPr>
          <p:cNvGraphicFramePr/>
          <p:nvPr/>
        </p:nvGraphicFramePr>
        <p:xfrm>
          <a:off x="1650735" y="1124744"/>
          <a:ext cx="6602942" cy="53263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04637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23DDB-E3CE-45BA-8ED5-2CAE31476A17}"/>
              </a:ext>
            </a:extLst>
          </p:cNvPr>
          <p:cNvSpPr>
            <a:spLocks noGrp="1"/>
          </p:cNvSpPr>
          <p:nvPr>
            <p:ph type="title"/>
          </p:nvPr>
        </p:nvSpPr>
        <p:spPr/>
        <p:txBody>
          <a:bodyPr/>
          <a:lstStyle/>
          <a:p>
            <a:r>
              <a:rPr lang="pt-BR" dirty="0"/>
              <a:t>O Panamá é o país com maior número de navios sob sua bandeira. Isso é devido às suas praticamente inexistentes leis trabalhistas</a:t>
            </a:r>
          </a:p>
        </p:txBody>
      </p:sp>
      <p:graphicFrame>
        <p:nvGraphicFramePr>
          <p:cNvPr id="5" name="Gráfico 4">
            <a:extLst>
              <a:ext uri="{FF2B5EF4-FFF2-40B4-BE49-F238E27FC236}">
                <a16:creationId xmlns:a16="http://schemas.microsoft.com/office/drawing/2014/main" id="{2F171C34-F1C1-4257-82CB-85E8BB9B4B20}"/>
              </a:ext>
            </a:extLst>
          </p:cNvPr>
          <p:cNvGraphicFramePr/>
          <p:nvPr/>
        </p:nvGraphicFramePr>
        <p:xfrm>
          <a:off x="559718" y="1268760"/>
          <a:ext cx="8053652" cy="504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9285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518" y="187077"/>
            <a:ext cx="9505950" cy="852808"/>
          </a:xfrm>
        </p:spPr>
        <p:txBody>
          <a:bodyPr/>
          <a:lstStyle/>
          <a:p>
            <a:r>
              <a:rPr lang="pt-BR" sz="1800" dirty="0"/>
              <a:t>O fenômeno da globalização vem arrefecendo nos últimos 10 anos por diversas razões: equalização de custos, necessidade de resiliência frente às crises, soberania nacional entre outros. A especialização é uma das dimensões da globalização. </a:t>
            </a:r>
          </a:p>
        </p:txBody>
      </p:sp>
      <p:sp>
        <p:nvSpPr>
          <p:cNvPr id="3" name="Estrela de 32 pontas 2"/>
          <p:cNvSpPr/>
          <p:nvPr/>
        </p:nvSpPr>
        <p:spPr>
          <a:xfrm>
            <a:off x="3872086" y="3210805"/>
            <a:ext cx="2376264" cy="862956"/>
          </a:xfrm>
          <a:prstGeom prst="star32">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t>Comércio Internacional</a:t>
            </a:r>
            <a:endParaRPr lang="pt-BR" sz="1400" b="1" dirty="0">
              <a:solidFill>
                <a:schemeClr val="tx1"/>
              </a:solidFill>
            </a:endParaRPr>
          </a:p>
        </p:txBody>
      </p:sp>
      <p:sp>
        <p:nvSpPr>
          <p:cNvPr id="4" name="Elipse 3"/>
          <p:cNvSpPr/>
          <p:nvPr/>
        </p:nvSpPr>
        <p:spPr>
          <a:xfrm>
            <a:off x="1431882" y="2346709"/>
            <a:ext cx="1929386" cy="648072"/>
          </a:xfrm>
          <a:prstGeom prst="ellipse">
            <a:avLst/>
          </a:prstGeom>
          <a:solidFill>
            <a:schemeClr val="accent1">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solidFill>
                  <a:schemeClr val="tx1"/>
                </a:solidFill>
              </a:rPr>
              <a:t>Demografia</a:t>
            </a:r>
          </a:p>
        </p:txBody>
      </p:sp>
      <p:sp>
        <p:nvSpPr>
          <p:cNvPr id="5" name="Elipse 4"/>
          <p:cNvSpPr/>
          <p:nvPr/>
        </p:nvSpPr>
        <p:spPr>
          <a:xfrm>
            <a:off x="4095525" y="1698637"/>
            <a:ext cx="1929386" cy="648072"/>
          </a:xfrm>
          <a:prstGeom prst="ellipse">
            <a:avLst/>
          </a:prstGeom>
          <a:solidFill>
            <a:schemeClr val="accent1">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solidFill>
                  <a:schemeClr val="tx1"/>
                </a:solidFill>
              </a:rPr>
              <a:t>Cadeia de produção</a:t>
            </a:r>
          </a:p>
        </p:txBody>
      </p:sp>
      <p:sp>
        <p:nvSpPr>
          <p:cNvPr id="6" name="Elipse 5"/>
          <p:cNvSpPr/>
          <p:nvPr/>
        </p:nvSpPr>
        <p:spPr>
          <a:xfrm>
            <a:off x="6795825" y="2346709"/>
            <a:ext cx="1929386" cy="648072"/>
          </a:xfrm>
          <a:prstGeom prst="ellipse">
            <a:avLst/>
          </a:prstGeom>
          <a:solidFill>
            <a:schemeClr val="accent1">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t>Tecnologia</a:t>
            </a:r>
            <a:endParaRPr lang="pt-BR" sz="1400" b="1" dirty="0">
              <a:solidFill>
                <a:schemeClr val="tx1"/>
              </a:solidFill>
            </a:endParaRPr>
          </a:p>
        </p:txBody>
      </p:sp>
      <p:sp>
        <p:nvSpPr>
          <p:cNvPr id="7" name="Elipse 6"/>
          <p:cNvSpPr/>
          <p:nvPr/>
        </p:nvSpPr>
        <p:spPr>
          <a:xfrm>
            <a:off x="6723817" y="4298048"/>
            <a:ext cx="1929386" cy="648072"/>
          </a:xfrm>
          <a:prstGeom prst="ellipse">
            <a:avLst/>
          </a:prstGeom>
          <a:solidFill>
            <a:schemeClr val="accent1">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t>Recursos naturais</a:t>
            </a:r>
            <a:endParaRPr lang="pt-BR" sz="1400" b="1" dirty="0">
              <a:solidFill>
                <a:schemeClr val="tx1"/>
              </a:solidFill>
            </a:endParaRPr>
          </a:p>
        </p:txBody>
      </p:sp>
      <p:sp>
        <p:nvSpPr>
          <p:cNvPr id="8" name="Elipse 7"/>
          <p:cNvSpPr/>
          <p:nvPr/>
        </p:nvSpPr>
        <p:spPr>
          <a:xfrm>
            <a:off x="4095525" y="4976027"/>
            <a:ext cx="1929386" cy="648072"/>
          </a:xfrm>
          <a:prstGeom prst="ellipse">
            <a:avLst/>
          </a:prstGeom>
          <a:solidFill>
            <a:schemeClr val="accent1">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t>Custos de transportes</a:t>
            </a:r>
            <a:endParaRPr lang="pt-BR" sz="1400" b="1" dirty="0">
              <a:solidFill>
                <a:schemeClr val="tx1"/>
              </a:solidFill>
            </a:endParaRPr>
          </a:p>
        </p:txBody>
      </p:sp>
      <p:sp>
        <p:nvSpPr>
          <p:cNvPr id="9" name="Elipse 8"/>
          <p:cNvSpPr/>
          <p:nvPr/>
        </p:nvSpPr>
        <p:spPr>
          <a:xfrm>
            <a:off x="1427786" y="4298048"/>
            <a:ext cx="1929386" cy="648072"/>
          </a:xfrm>
          <a:prstGeom prst="ellipse">
            <a:avLst/>
          </a:prstGeom>
          <a:solidFill>
            <a:schemeClr val="accent1">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b="1" dirty="0"/>
              <a:t>Instituições</a:t>
            </a:r>
            <a:endParaRPr lang="pt-BR" sz="1400" b="1" dirty="0">
              <a:solidFill>
                <a:schemeClr val="tx1"/>
              </a:solidFill>
            </a:endParaRPr>
          </a:p>
        </p:txBody>
      </p:sp>
      <p:sp>
        <p:nvSpPr>
          <p:cNvPr id="12" name="CaixaDeTexto 11"/>
          <p:cNvSpPr txBox="1"/>
          <p:nvPr/>
        </p:nvSpPr>
        <p:spPr>
          <a:xfrm>
            <a:off x="208790" y="1166644"/>
            <a:ext cx="3006111" cy="932766"/>
          </a:xfrm>
          <a:prstGeom prst="rect">
            <a:avLst/>
          </a:prstGeom>
          <a:noFill/>
          <a:ln>
            <a:noFill/>
          </a:ln>
          <a:effectLst/>
        </p:spPr>
        <p:txBody>
          <a:bodyPr wrap="square" lIns="72000" tIns="36000" rIns="72000" bIns="36000" rtlCol="0" anchor="ctr">
            <a:noAutofit/>
          </a:bodyPr>
          <a:lstStyle/>
          <a:p>
            <a:pPr>
              <a:spcAft>
                <a:spcPts val="600"/>
              </a:spcAft>
            </a:pPr>
            <a:endParaRPr lang="pt-BR" sz="1600" b="1" dirty="0">
              <a:solidFill>
                <a:schemeClr val="tx1">
                  <a:lumMod val="75000"/>
                  <a:lumOff val="25000"/>
                </a:schemeClr>
              </a:solidFill>
            </a:endParaRPr>
          </a:p>
        </p:txBody>
      </p:sp>
      <p:sp>
        <p:nvSpPr>
          <p:cNvPr id="13" name="Seta para a direita 12"/>
          <p:cNvSpPr/>
          <p:nvPr/>
        </p:nvSpPr>
        <p:spPr>
          <a:xfrm rot="5400000">
            <a:off x="4717865" y="2437431"/>
            <a:ext cx="684705" cy="648072"/>
          </a:xfrm>
          <a:prstGeom prst="rightArrow">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sp>
        <p:nvSpPr>
          <p:cNvPr id="14" name="Seta para a direita 13"/>
          <p:cNvSpPr/>
          <p:nvPr/>
        </p:nvSpPr>
        <p:spPr>
          <a:xfrm rot="16200000">
            <a:off x="4717865" y="4202256"/>
            <a:ext cx="684705" cy="648072"/>
          </a:xfrm>
          <a:prstGeom prst="rightArrow">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5" name="Seta para a direita 14"/>
          <p:cNvSpPr/>
          <p:nvPr/>
        </p:nvSpPr>
        <p:spPr>
          <a:xfrm rot="8991677">
            <a:off x="6206383" y="2886770"/>
            <a:ext cx="684705" cy="648072"/>
          </a:xfrm>
          <a:prstGeom prst="rightArrow">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sp>
        <p:nvSpPr>
          <p:cNvPr id="16" name="Seta para a direita 15"/>
          <p:cNvSpPr/>
          <p:nvPr/>
        </p:nvSpPr>
        <p:spPr>
          <a:xfrm rot="12718781">
            <a:off x="6209626" y="3723686"/>
            <a:ext cx="684705" cy="648072"/>
          </a:xfrm>
          <a:prstGeom prst="rightArrow">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grpSp>
        <p:nvGrpSpPr>
          <p:cNvPr id="22" name="Grupo 21"/>
          <p:cNvGrpSpPr/>
          <p:nvPr/>
        </p:nvGrpSpPr>
        <p:grpSpPr>
          <a:xfrm flipH="1">
            <a:off x="3296022" y="2918683"/>
            <a:ext cx="651998" cy="1484988"/>
            <a:chOff x="9012860" y="3027277"/>
            <a:chExt cx="687948" cy="1484988"/>
          </a:xfrm>
        </p:grpSpPr>
        <p:sp>
          <p:nvSpPr>
            <p:cNvPr id="20" name="Seta para a direita 19"/>
            <p:cNvSpPr/>
            <p:nvPr/>
          </p:nvSpPr>
          <p:spPr>
            <a:xfrm rot="8991677">
              <a:off x="9012860" y="3027277"/>
              <a:ext cx="684705" cy="648072"/>
            </a:xfrm>
            <a:prstGeom prst="rightArrow">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sp>
          <p:nvSpPr>
            <p:cNvPr id="21" name="Seta para a direita 20"/>
            <p:cNvSpPr/>
            <p:nvPr/>
          </p:nvSpPr>
          <p:spPr>
            <a:xfrm rot="12718781">
              <a:off x="9016103" y="3864193"/>
              <a:ext cx="684705" cy="648072"/>
            </a:xfrm>
            <a:prstGeom prst="rightArrow">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grpSp>
      <p:sp>
        <p:nvSpPr>
          <p:cNvPr id="23" name="CaixaDeTexto 22"/>
          <p:cNvSpPr txBox="1"/>
          <p:nvPr/>
        </p:nvSpPr>
        <p:spPr>
          <a:xfrm>
            <a:off x="-20318" y="2167715"/>
            <a:ext cx="1732164" cy="1075004"/>
          </a:xfrm>
          <a:prstGeom prst="rect">
            <a:avLst/>
          </a:prstGeom>
          <a:noFill/>
          <a:ln>
            <a:noFill/>
          </a:ln>
        </p:spPr>
        <p:txBody>
          <a:bodyPr wrap="square" lIns="72000" tIns="36000" rIns="72000" bIns="36000" rtlCol="0" anchor="t">
            <a:noAutofit/>
          </a:bodyPr>
          <a:lstStyle/>
          <a:p>
            <a:pPr marL="171450" indent="-171450">
              <a:buFont typeface="Arial" panose="020B0604020202020204" pitchFamily="34" charset="0"/>
              <a:buChar char="•"/>
            </a:pPr>
            <a:r>
              <a:rPr lang="pt-BR" sz="1400" dirty="0"/>
              <a:t>Crescimento, diversidade, estágio de desenvolvimento e de consumo</a:t>
            </a:r>
          </a:p>
        </p:txBody>
      </p:sp>
      <p:sp>
        <p:nvSpPr>
          <p:cNvPr id="24" name="CaixaDeTexto 23"/>
          <p:cNvSpPr txBox="1"/>
          <p:nvPr/>
        </p:nvSpPr>
        <p:spPr>
          <a:xfrm>
            <a:off x="5795916" y="1125824"/>
            <a:ext cx="4207205" cy="1075004"/>
          </a:xfrm>
          <a:prstGeom prst="rect">
            <a:avLst/>
          </a:prstGeom>
          <a:noFill/>
          <a:ln>
            <a:noFill/>
          </a:ln>
        </p:spPr>
        <p:txBody>
          <a:bodyPr wrap="square" lIns="72000" tIns="36000" rIns="72000" bIns="36000" rtlCol="0" anchor="t">
            <a:noAutofit/>
          </a:bodyPr>
          <a:lstStyle/>
          <a:p>
            <a:pPr marL="171450" indent="-171450">
              <a:buFont typeface="Arial" panose="020B0604020202020204" pitchFamily="34" charset="0"/>
              <a:buChar char="•"/>
            </a:pPr>
            <a:r>
              <a:rPr lang="pt-BR" sz="1400" b="1" dirty="0">
                <a:solidFill>
                  <a:srgbClr val="FF0000"/>
                </a:solidFill>
              </a:rPr>
              <a:t>Ganhos de escala</a:t>
            </a:r>
          </a:p>
          <a:p>
            <a:pPr marL="171450" indent="-171450">
              <a:buFont typeface="Arial" panose="020B0604020202020204" pitchFamily="34" charset="0"/>
              <a:buChar char="•"/>
            </a:pPr>
            <a:r>
              <a:rPr lang="pt-BR" sz="1400" b="1" dirty="0">
                <a:solidFill>
                  <a:srgbClr val="FF0000"/>
                </a:solidFill>
              </a:rPr>
              <a:t>Especialização e menor custo por habilidade</a:t>
            </a:r>
          </a:p>
          <a:p>
            <a:pPr marL="171450" indent="-171450">
              <a:buFont typeface="Arial" panose="020B0604020202020204" pitchFamily="34" charset="0"/>
              <a:buChar char="•"/>
            </a:pPr>
            <a:endParaRPr lang="pt-BR" sz="1400" dirty="0">
              <a:solidFill>
                <a:srgbClr val="FF0000"/>
              </a:solidFill>
            </a:endParaRPr>
          </a:p>
        </p:txBody>
      </p:sp>
      <p:sp>
        <p:nvSpPr>
          <p:cNvPr id="25" name="CaixaDeTexto 24"/>
          <p:cNvSpPr txBox="1"/>
          <p:nvPr/>
        </p:nvSpPr>
        <p:spPr>
          <a:xfrm>
            <a:off x="7256463" y="3054044"/>
            <a:ext cx="2647950" cy="631817"/>
          </a:xfrm>
          <a:prstGeom prst="rect">
            <a:avLst/>
          </a:prstGeom>
          <a:noFill/>
          <a:ln>
            <a:noFill/>
          </a:ln>
        </p:spPr>
        <p:txBody>
          <a:bodyPr wrap="square" lIns="72000" tIns="36000" rIns="72000" bIns="36000" rtlCol="0" anchor="t">
            <a:noAutofit/>
          </a:bodyPr>
          <a:lstStyle/>
          <a:p>
            <a:pPr marL="171450" indent="-171450">
              <a:buFont typeface="Arial" panose="020B0604020202020204" pitchFamily="34" charset="0"/>
              <a:buChar char="•"/>
            </a:pPr>
            <a:r>
              <a:rPr lang="pt-BR" sz="1400" dirty="0"/>
              <a:t>Controle de patentes e estágio de desenvolvimento tecnológico</a:t>
            </a:r>
          </a:p>
          <a:p>
            <a:pPr marL="171450" indent="-171450">
              <a:buFont typeface="Arial" panose="020B0604020202020204" pitchFamily="34" charset="0"/>
              <a:buChar char="•"/>
            </a:pPr>
            <a:r>
              <a:rPr lang="pt-BR" sz="1400" b="1" dirty="0"/>
              <a:t>Comunicação</a:t>
            </a:r>
          </a:p>
        </p:txBody>
      </p:sp>
      <p:sp>
        <p:nvSpPr>
          <p:cNvPr id="26" name="CaixaDeTexto 25"/>
          <p:cNvSpPr txBox="1"/>
          <p:nvPr/>
        </p:nvSpPr>
        <p:spPr>
          <a:xfrm>
            <a:off x="7355172" y="4984154"/>
            <a:ext cx="2647950" cy="1432033"/>
          </a:xfrm>
          <a:prstGeom prst="rect">
            <a:avLst/>
          </a:prstGeom>
          <a:noFill/>
          <a:ln>
            <a:noFill/>
          </a:ln>
        </p:spPr>
        <p:txBody>
          <a:bodyPr wrap="square" lIns="72000" tIns="36000" rIns="72000" bIns="36000" rtlCol="0" anchor="t">
            <a:noAutofit/>
          </a:bodyPr>
          <a:lstStyle/>
          <a:p>
            <a:pPr marL="171450" indent="-171450">
              <a:buFont typeface="Arial" panose="020B0604020202020204" pitchFamily="34" charset="0"/>
              <a:buChar char="•"/>
            </a:pPr>
            <a:r>
              <a:rPr lang="pt-BR" sz="1400" dirty="0"/>
              <a:t>Distribuição não uniforme</a:t>
            </a:r>
          </a:p>
        </p:txBody>
      </p:sp>
      <p:sp>
        <p:nvSpPr>
          <p:cNvPr id="27" name="CaixaDeTexto 26"/>
          <p:cNvSpPr txBox="1"/>
          <p:nvPr/>
        </p:nvSpPr>
        <p:spPr>
          <a:xfrm>
            <a:off x="4066854" y="5710740"/>
            <a:ext cx="2325512" cy="1432033"/>
          </a:xfrm>
          <a:prstGeom prst="rect">
            <a:avLst/>
          </a:prstGeom>
          <a:noFill/>
          <a:ln>
            <a:noFill/>
          </a:ln>
        </p:spPr>
        <p:txBody>
          <a:bodyPr wrap="square" lIns="72000" tIns="36000" rIns="72000" bIns="36000" rtlCol="0" anchor="t">
            <a:noAutofit/>
          </a:bodyPr>
          <a:lstStyle/>
          <a:p>
            <a:pPr marL="171450" indent="-171450">
              <a:buFont typeface="Arial" panose="020B0604020202020204" pitchFamily="34" charset="0"/>
              <a:buChar char="•"/>
            </a:pPr>
            <a:r>
              <a:rPr lang="pt-BR" sz="1400" dirty="0"/>
              <a:t>Diminuição comparativa ao valor da carga</a:t>
            </a:r>
          </a:p>
          <a:p>
            <a:pPr marL="628650" lvl="1" indent="-171450">
              <a:buFont typeface="Arial" panose="020B0604020202020204" pitchFamily="34" charset="0"/>
              <a:buChar char="•"/>
            </a:pPr>
            <a:r>
              <a:rPr lang="pt-BR" sz="1400" dirty="0"/>
              <a:t>Escala</a:t>
            </a:r>
          </a:p>
          <a:p>
            <a:pPr marL="628650" lvl="1" indent="-171450">
              <a:buFont typeface="Arial" panose="020B0604020202020204" pitchFamily="34" charset="0"/>
              <a:buChar char="•"/>
            </a:pPr>
            <a:r>
              <a:rPr lang="pt-BR" sz="1400" dirty="0"/>
              <a:t>Tecnologia</a:t>
            </a:r>
          </a:p>
        </p:txBody>
      </p:sp>
      <p:sp>
        <p:nvSpPr>
          <p:cNvPr id="28" name="CaixaDeTexto 27"/>
          <p:cNvSpPr txBox="1"/>
          <p:nvPr/>
        </p:nvSpPr>
        <p:spPr>
          <a:xfrm>
            <a:off x="115518" y="4710295"/>
            <a:ext cx="1812351" cy="806937"/>
          </a:xfrm>
          <a:prstGeom prst="rect">
            <a:avLst/>
          </a:prstGeom>
          <a:noFill/>
          <a:ln>
            <a:noFill/>
          </a:ln>
        </p:spPr>
        <p:txBody>
          <a:bodyPr wrap="square" lIns="72000" tIns="36000" rIns="72000" bIns="36000" rtlCol="0" anchor="t">
            <a:noAutofit/>
          </a:bodyPr>
          <a:lstStyle/>
          <a:p>
            <a:pPr marL="171450" indent="-171450">
              <a:buFont typeface="Arial" panose="020B0604020202020204" pitchFamily="34" charset="0"/>
              <a:buChar char="•"/>
            </a:pPr>
            <a:r>
              <a:rPr lang="pt-BR" sz="1400" dirty="0"/>
              <a:t>Políticas e acordos de blocos</a:t>
            </a:r>
          </a:p>
          <a:p>
            <a:pPr marL="171450" indent="-171450">
              <a:buFont typeface="Arial" panose="020B0604020202020204" pitchFamily="34" charset="0"/>
              <a:buChar char="•"/>
            </a:pPr>
            <a:r>
              <a:rPr lang="pt-BR" sz="1400" dirty="0"/>
              <a:t>Leis (ambientais por exemplo)</a:t>
            </a:r>
          </a:p>
          <a:p>
            <a:pPr marL="171450" indent="-171450">
              <a:buFont typeface="Arial" panose="020B0604020202020204" pitchFamily="34" charset="0"/>
              <a:buChar char="•"/>
            </a:pPr>
            <a:r>
              <a:rPr lang="pt-BR" sz="1400" dirty="0"/>
              <a:t>Impostos e incentivos</a:t>
            </a:r>
          </a:p>
          <a:p>
            <a:pPr marL="171450" indent="-171450">
              <a:buFont typeface="Arial" panose="020B0604020202020204" pitchFamily="34" charset="0"/>
              <a:buChar char="•"/>
            </a:pPr>
            <a:r>
              <a:rPr lang="pt-BR" sz="1400" dirty="0"/>
              <a:t>Colonialismo</a:t>
            </a:r>
          </a:p>
        </p:txBody>
      </p:sp>
      <p:sp>
        <p:nvSpPr>
          <p:cNvPr id="29" name="CaixaDeTexto 28"/>
          <p:cNvSpPr txBox="1"/>
          <p:nvPr/>
        </p:nvSpPr>
        <p:spPr>
          <a:xfrm>
            <a:off x="179180" y="6297241"/>
            <a:ext cx="9109061" cy="1104545"/>
          </a:xfrm>
          <a:prstGeom prst="rect">
            <a:avLst/>
          </a:prstGeom>
          <a:noFill/>
          <a:ln>
            <a:noFill/>
          </a:ln>
        </p:spPr>
        <p:txBody>
          <a:bodyPr wrap="square" lIns="72000" tIns="36000" rIns="72000" bIns="36000" rtlCol="0" anchor="t">
            <a:noAutofit/>
          </a:bodyPr>
          <a:lstStyle/>
          <a:p>
            <a:r>
              <a:rPr lang="pt-BR" sz="600" b="0" i="0" u="none" strike="noStrike" baseline="0" dirty="0">
                <a:latin typeface="+mj-lt"/>
              </a:rPr>
              <a:t>The </a:t>
            </a:r>
            <a:r>
              <a:rPr lang="pt-BR" sz="600" b="0" i="0" u="none" strike="noStrike" baseline="0" dirty="0" err="1">
                <a:latin typeface="+mj-lt"/>
              </a:rPr>
              <a:t>hyper-globalization</a:t>
            </a:r>
            <a:r>
              <a:rPr lang="pt-BR" sz="600" b="0" i="0" u="none" strike="noStrike" baseline="0" dirty="0">
                <a:latin typeface="+mj-lt"/>
              </a:rPr>
              <a:t> </a:t>
            </a:r>
            <a:r>
              <a:rPr lang="en-US" sz="600" b="0" i="0" u="none" strike="noStrike" baseline="0" dirty="0">
                <a:latin typeface="+mj-lt"/>
              </a:rPr>
              <a:t>of the late-1990s and early-2000s appears to be decelerating. Enterprises, particularly in automotive, computer and electronics industries, are aiming to locate production closer to demand and consumption markets. Developing countries are increasingly consuming their own products and reducing their imports of intermediate goods while creating more comprehensive domestic supply chains UNCTAD, 2019).. Decisions will also be shaped by recent episodes of shipping network disruption (Suez Canal </a:t>
            </a:r>
            <a:r>
              <a:rPr lang="en-US" sz="600" b="0" i="0" u="none" strike="noStrike" baseline="0" dirty="0" err="1">
                <a:latin typeface="+mj-lt"/>
              </a:rPr>
              <a:t>blockage,surge</a:t>
            </a:r>
            <a:r>
              <a:rPr lang="en-US" sz="600" b="0" i="0" u="none" strike="noStrike" baseline="0" dirty="0">
                <a:latin typeface="+mj-lt"/>
              </a:rPr>
              <a:t> in COVID-19 cases in South China), chip shortages that close car manufacturing, hipping delays and soaring costs. Existing shifts in globalization patterns can be expected to accelerate (Yap and </a:t>
            </a:r>
            <a:r>
              <a:rPr lang="pt-BR" sz="600" b="0" i="0" u="none" strike="noStrike" baseline="0" dirty="0" err="1">
                <a:latin typeface="+mj-lt"/>
              </a:rPr>
              <a:t>Huan</a:t>
            </a:r>
            <a:r>
              <a:rPr lang="pt-BR" sz="600" b="0" i="0" u="none" strike="noStrike" baseline="0" dirty="0">
                <a:latin typeface="+mj-lt"/>
              </a:rPr>
              <a:t>, 2018).</a:t>
            </a:r>
            <a:r>
              <a:rPr lang="en-US" sz="600" b="0" i="0" u="none" strike="noStrike" baseline="0" dirty="0">
                <a:latin typeface="+mj-lt"/>
              </a:rPr>
              <a:t>Some countries are also aiming for greater self-reliance particularly in goods considered to be strategically valuable, such as pharmaceuticals and medical equipment, and new technology (Fitch Solutions, 2020). This is illustrated by initiatives such as Made in China 2025, Buy American, Strategic Autonomy in Europe, and Self-sufficient India – as well as incentives to move supply chains closer to home in Japan, </a:t>
            </a:r>
            <a:r>
              <a:rPr lang="en-US" sz="600" b="0" i="0" u="none" strike="noStrike" baseline="0" dirty="0" err="1">
                <a:latin typeface="+mj-lt"/>
              </a:rPr>
              <a:t>theRepublic</a:t>
            </a:r>
            <a:r>
              <a:rPr lang="en-US" sz="600" b="0" i="0" u="none" strike="noStrike" baseline="0" dirty="0">
                <a:latin typeface="+mj-lt"/>
              </a:rPr>
              <a:t> of Korea and Taiwan Province of China.</a:t>
            </a:r>
            <a:r>
              <a:rPr lang="pt-BR" sz="600" dirty="0">
                <a:latin typeface="+mj-lt"/>
              </a:rPr>
              <a:t> F </a:t>
            </a:r>
            <a:r>
              <a:rPr lang="pt-BR" sz="600" dirty="0" err="1">
                <a:latin typeface="+mj-lt"/>
              </a:rPr>
              <a:t>onte</a:t>
            </a:r>
            <a:r>
              <a:rPr lang="pt-BR" sz="600" dirty="0">
                <a:latin typeface="+mj-lt"/>
              </a:rPr>
              <a:t>: Adaptado WTO</a:t>
            </a:r>
          </a:p>
          <a:p>
            <a:pPr algn="l"/>
            <a:endParaRPr lang="pt-BR" sz="600" dirty="0">
              <a:latin typeface="+mj-lt"/>
            </a:endParaRPr>
          </a:p>
        </p:txBody>
      </p:sp>
      <p:sp>
        <p:nvSpPr>
          <p:cNvPr id="10" name="Espaço Reservado para Número de Slide 9"/>
          <p:cNvSpPr>
            <a:spLocks noGrp="1"/>
          </p:cNvSpPr>
          <p:nvPr>
            <p:ph type="sldNum" sz="quarter" idx="10"/>
          </p:nvPr>
        </p:nvSpPr>
        <p:spPr/>
        <p:txBody>
          <a:bodyPr/>
          <a:lstStyle/>
          <a:p>
            <a:pPr>
              <a:defRPr/>
            </a:pPr>
            <a:fld id="{B66251D2-9488-44CD-87B4-F793A73C4A01}" type="slidenum">
              <a:rPr lang="pt-BR" noProof="0" smtClean="0"/>
              <a:pPr>
                <a:defRPr/>
              </a:pPr>
              <a:t>11</a:t>
            </a:fld>
            <a:endParaRPr lang="pt-BR" sz="600" noProof="0"/>
          </a:p>
        </p:txBody>
      </p:sp>
      <p:sp>
        <p:nvSpPr>
          <p:cNvPr id="30" name="Elipse 29"/>
          <p:cNvSpPr/>
          <p:nvPr/>
        </p:nvSpPr>
        <p:spPr>
          <a:xfrm>
            <a:off x="1914172" y="5497757"/>
            <a:ext cx="1541637" cy="450377"/>
          </a:xfrm>
          <a:prstGeom prst="ellipse">
            <a:avLst/>
          </a:prstGeom>
          <a:no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400" b="1" dirty="0"/>
              <a:t>Outros</a:t>
            </a:r>
            <a:endParaRPr lang="pt-BR" sz="1400" b="1" dirty="0">
              <a:solidFill>
                <a:schemeClr val="tx1"/>
              </a:solidFill>
            </a:endParaRPr>
          </a:p>
        </p:txBody>
      </p:sp>
      <p:sp>
        <p:nvSpPr>
          <p:cNvPr id="35" name="Seta para a direita 34"/>
          <p:cNvSpPr/>
          <p:nvPr/>
        </p:nvSpPr>
        <p:spPr>
          <a:xfrm rot="18368724">
            <a:off x="3479525" y="4764645"/>
            <a:ext cx="475835" cy="517829"/>
          </a:xfrm>
          <a:prstGeom prst="rightArrow">
            <a:avLst/>
          </a:prstGeom>
          <a:no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extLst>
      <p:ext uri="{BB962C8B-B14F-4D97-AF65-F5344CB8AC3E}">
        <p14:creationId xmlns:p14="http://schemas.microsoft.com/office/powerpoint/2010/main" val="21683090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E321FD-21CF-4788-81C6-1FBDF1F91EB1}"/>
              </a:ext>
            </a:extLst>
          </p:cNvPr>
          <p:cNvSpPr>
            <a:spLocks noGrp="1"/>
          </p:cNvSpPr>
          <p:nvPr>
            <p:ph type="title"/>
          </p:nvPr>
        </p:nvSpPr>
        <p:spPr/>
        <p:txBody>
          <a:bodyPr/>
          <a:lstStyle/>
          <a:p>
            <a:r>
              <a:rPr lang="pt-BR" dirty="0"/>
              <a:t>A China é país com mais encomendas de novos navios, seguido de perto pela Coreia do Sul</a:t>
            </a:r>
          </a:p>
        </p:txBody>
      </p:sp>
      <p:grpSp>
        <p:nvGrpSpPr>
          <p:cNvPr id="7" name="Agrupar 6">
            <a:extLst>
              <a:ext uri="{FF2B5EF4-FFF2-40B4-BE49-F238E27FC236}">
                <a16:creationId xmlns:a16="http://schemas.microsoft.com/office/drawing/2014/main" id="{CB686442-A030-4AB4-B645-4552C77AE9F6}"/>
              </a:ext>
            </a:extLst>
          </p:cNvPr>
          <p:cNvGrpSpPr/>
          <p:nvPr/>
        </p:nvGrpSpPr>
        <p:grpSpPr>
          <a:xfrm>
            <a:off x="1351806" y="1340768"/>
            <a:ext cx="7200800" cy="4831697"/>
            <a:chOff x="1351806" y="1559104"/>
            <a:chExt cx="7200800" cy="4831697"/>
          </a:xfrm>
        </p:grpSpPr>
        <p:graphicFrame>
          <p:nvGraphicFramePr>
            <p:cNvPr id="5" name="Gráfico 4">
              <a:extLst>
                <a:ext uri="{FF2B5EF4-FFF2-40B4-BE49-F238E27FC236}">
                  <a16:creationId xmlns:a16="http://schemas.microsoft.com/office/drawing/2014/main" id="{1699A649-A9E3-417E-AEBA-3197755EA49B}"/>
                </a:ext>
              </a:extLst>
            </p:cNvPr>
            <p:cNvGraphicFramePr/>
            <p:nvPr/>
          </p:nvGraphicFramePr>
          <p:xfrm>
            <a:off x="1650735" y="1988840"/>
            <a:ext cx="6602942" cy="4401961"/>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5">
              <a:extLst>
                <a:ext uri="{FF2B5EF4-FFF2-40B4-BE49-F238E27FC236}">
                  <a16:creationId xmlns:a16="http://schemas.microsoft.com/office/drawing/2014/main" id="{BD95F9E0-D097-44CB-8765-BB07735BE759}"/>
                </a:ext>
              </a:extLst>
            </p:cNvPr>
            <p:cNvSpPr txBox="1"/>
            <p:nvPr/>
          </p:nvSpPr>
          <p:spPr>
            <a:xfrm>
              <a:off x="1351806" y="1559104"/>
              <a:ext cx="7200800" cy="432048"/>
            </a:xfrm>
            <a:prstGeom prst="rect">
              <a:avLst/>
            </a:prstGeom>
            <a:noFill/>
            <a:ln>
              <a:noFill/>
            </a:ln>
          </p:spPr>
          <p:txBody>
            <a:bodyPr wrap="square" lIns="72000" tIns="36000" rIns="72000" bIns="36000" rtlCol="0" anchor="t">
              <a:noAutofit/>
            </a:bodyPr>
            <a:lstStyle/>
            <a:p>
              <a:pPr algn="ctr">
                <a:spcAft>
                  <a:spcPts val="600"/>
                </a:spcAft>
              </a:pPr>
              <a:r>
                <a:rPr lang="pt-BR" sz="1600" dirty="0"/>
                <a:t>Encomenda de novos navios (em centenas de toneladas de peso bruto)</a:t>
              </a:r>
            </a:p>
          </p:txBody>
        </p:sp>
      </p:grpSp>
    </p:spTree>
    <p:extLst>
      <p:ext uri="{BB962C8B-B14F-4D97-AF65-F5344CB8AC3E}">
        <p14:creationId xmlns:p14="http://schemas.microsoft.com/office/powerpoint/2010/main" val="31450567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51C1EB3-4F80-43ED-B750-046202090F57}"/>
              </a:ext>
            </a:extLst>
          </p:cNvPr>
          <p:cNvPicPr>
            <a:picLocks noChangeAspect="1"/>
          </p:cNvPicPr>
          <p:nvPr/>
        </p:nvPicPr>
        <p:blipFill>
          <a:blip r:embed="rId2"/>
          <a:stretch>
            <a:fillRect/>
          </a:stretch>
        </p:blipFill>
        <p:spPr>
          <a:xfrm>
            <a:off x="703734" y="135439"/>
            <a:ext cx="8280920" cy="6722561"/>
          </a:xfrm>
          <a:prstGeom prst="rect">
            <a:avLst/>
          </a:prstGeom>
        </p:spPr>
      </p:pic>
    </p:spTree>
    <p:extLst>
      <p:ext uri="{BB962C8B-B14F-4D97-AF65-F5344CB8AC3E}">
        <p14:creationId xmlns:p14="http://schemas.microsoft.com/office/powerpoint/2010/main" val="25777113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DE21D61-CACC-4078-A5FD-3A9471B8D08E}"/>
              </a:ext>
            </a:extLst>
          </p:cNvPr>
          <p:cNvPicPr>
            <a:picLocks noChangeAspect="1"/>
          </p:cNvPicPr>
          <p:nvPr/>
        </p:nvPicPr>
        <p:blipFill>
          <a:blip r:embed="rId2"/>
          <a:stretch>
            <a:fillRect/>
          </a:stretch>
        </p:blipFill>
        <p:spPr>
          <a:xfrm>
            <a:off x="451706" y="132337"/>
            <a:ext cx="9001000" cy="6593325"/>
          </a:xfrm>
          <a:prstGeom prst="rect">
            <a:avLst/>
          </a:prstGeom>
        </p:spPr>
      </p:pic>
    </p:spTree>
    <p:extLst>
      <p:ext uri="{BB962C8B-B14F-4D97-AF65-F5344CB8AC3E}">
        <p14:creationId xmlns:p14="http://schemas.microsoft.com/office/powerpoint/2010/main" val="16710001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6BFE2-6BEB-4F42-B3E9-2168722B99F4}"/>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3BEAB923-8BAD-48AC-9187-E9A5C13DF2E5}"/>
              </a:ext>
            </a:extLst>
          </p:cNvPr>
          <p:cNvPicPr>
            <a:picLocks noChangeAspect="1"/>
          </p:cNvPicPr>
          <p:nvPr/>
        </p:nvPicPr>
        <p:blipFill>
          <a:blip r:embed="rId2"/>
          <a:stretch>
            <a:fillRect/>
          </a:stretch>
        </p:blipFill>
        <p:spPr>
          <a:xfrm>
            <a:off x="1063774" y="188913"/>
            <a:ext cx="8066136" cy="6492796"/>
          </a:xfrm>
          <a:prstGeom prst="rect">
            <a:avLst/>
          </a:prstGeom>
        </p:spPr>
      </p:pic>
    </p:spTree>
    <p:extLst>
      <p:ext uri="{BB962C8B-B14F-4D97-AF65-F5344CB8AC3E}">
        <p14:creationId xmlns:p14="http://schemas.microsoft.com/office/powerpoint/2010/main" val="16346572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025"/>
            <a:ext cx="9505950" cy="637364"/>
          </a:xfrm>
        </p:spPr>
        <p:txBody>
          <a:bodyPr/>
          <a:lstStyle/>
          <a:p>
            <a:r>
              <a:rPr lang="en-US" u="sng"/>
              <a:t>BANDEIRA</a:t>
            </a:r>
            <a:r>
              <a:rPr lang="en-US"/>
              <a:t>: Países como Panamá e Libéria oferecem vantagens tributárias para o registro de navios – a chamada Bandeira de Conveniência</a:t>
            </a:r>
            <a:endParaRPr lang="pt-BR" dirty="0"/>
          </a:p>
        </p:txBody>
      </p:sp>
      <p:cxnSp>
        <p:nvCxnSpPr>
          <p:cNvPr id="10" name="Conector reto 9"/>
          <p:cNvCxnSpPr/>
          <p:nvPr/>
        </p:nvCxnSpPr>
        <p:spPr>
          <a:xfrm>
            <a:off x="237298" y="1071546"/>
            <a:ext cx="951778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237298" y="802640"/>
            <a:ext cx="4643470" cy="357190"/>
          </a:xfrm>
          <a:prstGeom prst="rect">
            <a:avLst/>
          </a:prstGeom>
          <a:noFill/>
          <a:ln>
            <a:noFill/>
          </a:ln>
        </p:spPr>
        <p:txBody>
          <a:bodyPr wrap="none" lIns="72000" tIns="36000" rIns="72000" bIns="36000" rtlCol="0" anchor="t">
            <a:noAutofit/>
          </a:bodyPr>
          <a:lstStyle/>
          <a:p>
            <a:pPr>
              <a:spcAft>
                <a:spcPts val="600"/>
              </a:spcAft>
            </a:pPr>
            <a:r>
              <a:rPr lang="en-US" sz="1400" b="1" dirty="0" err="1"/>
              <a:t>Países</a:t>
            </a:r>
            <a:r>
              <a:rPr lang="en-US" sz="1400" b="1" dirty="0"/>
              <a:t> e </a:t>
            </a:r>
            <a:r>
              <a:rPr lang="en-US" sz="1400" b="1" dirty="0" err="1"/>
              <a:t>territórios</a:t>
            </a:r>
            <a:r>
              <a:rPr lang="en-US" sz="1400" b="1" dirty="0"/>
              <a:t> com as </a:t>
            </a:r>
            <a:r>
              <a:rPr lang="en-US" sz="1400" b="1" dirty="0" err="1"/>
              <a:t>maiores</a:t>
            </a:r>
            <a:r>
              <a:rPr lang="en-US" sz="1400" b="1" dirty="0"/>
              <a:t> </a:t>
            </a:r>
            <a:r>
              <a:rPr lang="en-US" sz="1400" b="1" dirty="0" err="1"/>
              <a:t>frotas</a:t>
            </a:r>
            <a:r>
              <a:rPr lang="en-US" sz="1400" b="1" dirty="0"/>
              <a:t> </a:t>
            </a:r>
            <a:r>
              <a:rPr lang="en-US" sz="1400" b="1" dirty="0" err="1"/>
              <a:t>registradas</a:t>
            </a:r>
            <a:r>
              <a:rPr lang="en-US" sz="1400" b="1" dirty="0"/>
              <a:t> (</a:t>
            </a:r>
            <a:r>
              <a:rPr lang="en-US" sz="1400" b="1" dirty="0" err="1"/>
              <a:t>bandeira</a:t>
            </a:r>
            <a:r>
              <a:rPr lang="en-US" sz="1400" b="1" dirty="0"/>
              <a:t>) (</a:t>
            </a:r>
            <a:r>
              <a:rPr lang="en-US" sz="1400" b="1" dirty="0" err="1"/>
              <a:t>em</a:t>
            </a:r>
            <a:r>
              <a:rPr lang="en-US" sz="1400" b="1" dirty="0"/>
              <a:t> dwt), </a:t>
            </a:r>
            <a:r>
              <a:rPr lang="en-US" sz="1400" b="1" dirty="0" err="1"/>
              <a:t>em</a:t>
            </a:r>
            <a:r>
              <a:rPr lang="en-US" sz="1400" b="1" dirty="0"/>
              <a:t> 2013</a:t>
            </a:r>
            <a:endParaRPr lang="pt-BR" sz="1400" b="1" dirty="0" err="1"/>
          </a:p>
        </p:txBody>
      </p:sp>
      <p:sp>
        <p:nvSpPr>
          <p:cNvPr id="18" name="CaixaDeTexto 17"/>
          <p:cNvSpPr txBox="1"/>
          <p:nvPr/>
        </p:nvSpPr>
        <p:spPr>
          <a:xfrm>
            <a:off x="7350604" y="6528130"/>
            <a:ext cx="2571768" cy="357166"/>
          </a:xfrm>
          <a:prstGeom prst="rect">
            <a:avLst/>
          </a:prstGeom>
          <a:noFill/>
          <a:ln>
            <a:noFill/>
          </a:ln>
        </p:spPr>
        <p:txBody>
          <a:bodyPr wrap="none" lIns="72000" tIns="36000" rIns="72000" bIns="36000" rtlCol="0" anchor="b">
            <a:noAutofit/>
          </a:bodyPr>
          <a:lstStyle/>
          <a:p>
            <a:pPr algn="r">
              <a:spcAft>
                <a:spcPts val="600"/>
              </a:spcAft>
            </a:pPr>
            <a:r>
              <a:rPr lang="en-US" sz="1100"/>
              <a:t>Fonte: UNCTAD (2008)</a:t>
            </a:r>
            <a:endParaRPr lang="pt-BR" sz="1100" dirty="0" err="1"/>
          </a:p>
        </p:txBody>
      </p:sp>
      <p:sp>
        <p:nvSpPr>
          <p:cNvPr id="4" name="Retângulo 3"/>
          <p:cNvSpPr/>
          <p:nvPr/>
        </p:nvSpPr>
        <p:spPr>
          <a:xfrm>
            <a:off x="6824414" y="1196752"/>
            <a:ext cx="2930668" cy="355922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200" dirty="0"/>
              <a:t>Registros Abertos de Bandeiras de Conveniência se caracterizam por oferecerem :</a:t>
            </a:r>
          </a:p>
          <a:p>
            <a:pPr marL="171450" indent="-171450">
              <a:spcAft>
                <a:spcPts val="600"/>
              </a:spcAft>
              <a:buFont typeface="Arial" panose="020B0604020202020204" pitchFamily="34" charset="0"/>
              <a:buChar char="•"/>
            </a:pPr>
            <a:r>
              <a:rPr lang="pt-BR" sz="1200" dirty="0"/>
              <a:t>Total facilidade para registro</a:t>
            </a:r>
          </a:p>
          <a:p>
            <a:pPr marL="171450" indent="-171450">
              <a:spcAft>
                <a:spcPts val="600"/>
              </a:spcAft>
              <a:buFont typeface="Arial" panose="020B0604020202020204" pitchFamily="34" charset="0"/>
              <a:buChar char="•"/>
            </a:pPr>
            <a:r>
              <a:rPr lang="pt-BR" sz="1200" dirty="0"/>
              <a:t>Incentivos de ordem fiscal e apelo tributário</a:t>
            </a:r>
          </a:p>
          <a:p>
            <a:pPr marL="171450" indent="-171450">
              <a:spcAft>
                <a:spcPts val="600"/>
              </a:spcAft>
              <a:buFont typeface="Arial" panose="020B0604020202020204" pitchFamily="34" charset="0"/>
              <a:buChar char="•"/>
            </a:pPr>
            <a:r>
              <a:rPr lang="pt-BR" sz="1200" dirty="0"/>
              <a:t>Não imposição de vínculo entre o Estado de Registro e o navio </a:t>
            </a:r>
          </a:p>
          <a:p>
            <a:pPr marL="171450" indent="-171450">
              <a:spcAft>
                <a:spcPts val="600"/>
              </a:spcAft>
              <a:buFont typeface="Arial" panose="020B0604020202020204" pitchFamily="34" charset="0"/>
              <a:buChar char="•"/>
            </a:pPr>
            <a:r>
              <a:rPr lang="pt-BR" sz="1200" dirty="0"/>
              <a:t>Liberalização das normas trabalhistas,</a:t>
            </a:r>
          </a:p>
          <a:p>
            <a:pPr marL="171450" indent="-171450">
              <a:spcAft>
                <a:spcPts val="600"/>
              </a:spcAft>
              <a:buFont typeface="Arial" panose="020B0604020202020204" pitchFamily="34" charset="0"/>
              <a:buChar char="•"/>
            </a:pPr>
            <a:r>
              <a:rPr lang="pt-BR" sz="1200" dirty="0"/>
              <a:t>Baixa  imposição sobre  a segurança marítima e poluição marinha</a:t>
            </a:r>
          </a:p>
          <a:p>
            <a:pPr marL="171450" indent="-171450">
              <a:spcAft>
                <a:spcPts val="600"/>
              </a:spcAft>
              <a:buFont typeface="Arial" panose="020B0604020202020204" pitchFamily="34" charset="0"/>
              <a:buChar char="•"/>
            </a:pPr>
            <a:r>
              <a:rPr lang="pt-BR" sz="1200" dirty="0"/>
              <a:t>Fiscalização baixa ou inexistente</a:t>
            </a:r>
          </a:p>
          <a:p>
            <a:pPr>
              <a:spcAft>
                <a:spcPts val="600"/>
              </a:spcAft>
            </a:pPr>
            <a:r>
              <a:rPr lang="pt-BR" sz="1200" b="1" dirty="0"/>
              <a:t>Neste contexto, a adoção de BDC consiste em estratégia empresarial que visa maior eficiência e lucratividade.</a:t>
            </a:r>
          </a:p>
        </p:txBody>
      </p:sp>
      <p:sp>
        <p:nvSpPr>
          <p:cNvPr id="20" name="Texto explicativo em forma de nuvem 19"/>
          <p:cNvSpPr/>
          <p:nvPr/>
        </p:nvSpPr>
        <p:spPr>
          <a:xfrm>
            <a:off x="8008427" y="4512047"/>
            <a:ext cx="1913945" cy="1073047"/>
          </a:xfrm>
          <a:prstGeom prst="cloudCallout">
            <a:avLst>
              <a:gd name="adj1" fmla="val -49322"/>
              <a:gd name="adj2" fmla="val 49705"/>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en-US" sz="1200" b="1" dirty="0">
                <a:solidFill>
                  <a:schemeClr val="tx1"/>
                </a:solidFill>
              </a:rPr>
              <a:t>O Panamá é a </a:t>
            </a:r>
            <a:r>
              <a:rPr lang="en-US" sz="1200" b="1" dirty="0" err="1">
                <a:solidFill>
                  <a:schemeClr val="tx1"/>
                </a:solidFill>
              </a:rPr>
              <a:t>maior</a:t>
            </a:r>
            <a:r>
              <a:rPr lang="en-US" sz="1200" b="1" dirty="0">
                <a:solidFill>
                  <a:schemeClr val="tx1"/>
                </a:solidFill>
              </a:rPr>
              <a:t> </a:t>
            </a:r>
            <a:r>
              <a:rPr lang="en-US" sz="1200" b="1" dirty="0" err="1">
                <a:solidFill>
                  <a:schemeClr val="tx1"/>
                </a:solidFill>
              </a:rPr>
              <a:t>potência</a:t>
            </a:r>
            <a:r>
              <a:rPr lang="en-US" sz="1200" b="1" dirty="0">
                <a:solidFill>
                  <a:schemeClr val="tx1"/>
                </a:solidFill>
              </a:rPr>
              <a:t> </a:t>
            </a:r>
            <a:r>
              <a:rPr lang="en-US" sz="1200" b="1" dirty="0" err="1">
                <a:solidFill>
                  <a:schemeClr val="tx1"/>
                </a:solidFill>
              </a:rPr>
              <a:t>marítima</a:t>
            </a:r>
            <a:r>
              <a:rPr lang="en-US" sz="1200" b="1" dirty="0">
                <a:solidFill>
                  <a:schemeClr val="tx1"/>
                </a:solidFill>
              </a:rPr>
              <a:t> </a:t>
            </a:r>
            <a:r>
              <a:rPr lang="en-US" sz="1200" b="1" dirty="0" err="1">
                <a:solidFill>
                  <a:schemeClr val="tx1"/>
                </a:solidFill>
              </a:rPr>
              <a:t>mundial</a:t>
            </a:r>
            <a:r>
              <a:rPr lang="en-US" sz="1200" b="1" dirty="0"/>
              <a:t>!!!</a:t>
            </a:r>
            <a:endParaRPr lang="pt-BR" sz="1200" b="1" dirty="0">
              <a:solidFill>
                <a:schemeClr val="tx1"/>
              </a:solidFill>
            </a:endParaRPr>
          </a:p>
        </p:txBody>
      </p:sp>
      <p:pic>
        <p:nvPicPr>
          <p:cNvPr id="91138" name="Picture 2" descr="C:\Users\Davi\Desktop\Aratu\jumento.png"/>
          <p:cNvPicPr>
            <a:picLocks noChangeAspect="1" noChangeArrowheads="1"/>
          </p:cNvPicPr>
          <p:nvPr/>
        </p:nvPicPr>
        <p:blipFill>
          <a:blip r:embed="rId2" cstate="print"/>
          <a:srcRect/>
          <a:stretch>
            <a:fillRect/>
          </a:stretch>
        </p:blipFill>
        <p:spPr bwMode="auto">
          <a:xfrm>
            <a:off x="6824414" y="5048571"/>
            <a:ext cx="1318278" cy="1626622"/>
          </a:xfrm>
          <a:prstGeom prst="rect">
            <a:avLst/>
          </a:prstGeom>
          <a:noFill/>
        </p:spPr>
      </p:pic>
      <p:pic>
        <p:nvPicPr>
          <p:cNvPr id="3" name="Imagem 2">
            <a:extLst>
              <a:ext uri="{FF2B5EF4-FFF2-40B4-BE49-F238E27FC236}">
                <a16:creationId xmlns:a16="http://schemas.microsoft.com/office/drawing/2014/main" id="{6F24B5F6-4783-44A2-AE01-678AE523A0CE}"/>
              </a:ext>
            </a:extLst>
          </p:cNvPr>
          <p:cNvPicPr>
            <a:picLocks noChangeAspect="1"/>
          </p:cNvPicPr>
          <p:nvPr/>
        </p:nvPicPr>
        <p:blipFill>
          <a:blip r:embed="rId3"/>
          <a:stretch>
            <a:fillRect/>
          </a:stretch>
        </p:blipFill>
        <p:spPr>
          <a:xfrm>
            <a:off x="136675" y="1134588"/>
            <a:ext cx="6520450" cy="5572125"/>
          </a:xfrm>
          <a:prstGeom prst="rect">
            <a:avLst/>
          </a:prstGeom>
        </p:spPr>
      </p:pic>
    </p:spTree>
    <p:extLst>
      <p:ext uri="{BB962C8B-B14F-4D97-AF65-F5344CB8AC3E}">
        <p14:creationId xmlns:p14="http://schemas.microsoft.com/office/powerpoint/2010/main" val="32894385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7CD9D68-FCC9-4C44-8BAA-78E664552A45}"/>
              </a:ext>
            </a:extLst>
          </p:cNvPr>
          <p:cNvPicPr>
            <a:picLocks noChangeAspect="1"/>
          </p:cNvPicPr>
          <p:nvPr/>
        </p:nvPicPr>
        <p:blipFill>
          <a:blip r:embed="rId2"/>
          <a:stretch>
            <a:fillRect/>
          </a:stretch>
        </p:blipFill>
        <p:spPr>
          <a:xfrm>
            <a:off x="955166" y="153189"/>
            <a:ext cx="7994079" cy="6551621"/>
          </a:xfrm>
          <a:prstGeom prst="rect">
            <a:avLst/>
          </a:prstGeom>
        </p:spPr>
      </p:pic>
    </p:spTree>
    <p:extLst>
      <p:ext uri="{BB962C8B-B14F-4D97-AF65-F5344CB8AC3E}">
        <p14:creationId xmlns:p14="http://schemas.microsoft.com/office/powerpoint/2010/main" val="34838982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4003368-346C-4942-84C8-B9B45B497CB1}"/>
              </a:ext>
            </a:extLst>
          </p:cNvPr>
          <p:cNvPicPr>
            <a:picLocks noChangeAspect="1"/>
          </p:cNvPicPr>
          <p:nvPr/>
        </p:nvPicPr>
        <p:blipFill>
          <a:blip r:embed="rId2"/>
          <a:stretch>
            <a:fillRect/>
          </a:stretch>
        </p:blipFill>
        <p:spPr>
          <a:xfrm>
            <a:off x="559718" y="126497"/>
            <a:ext cx="8784976" cy="6731503"/>
          </a:xfrm>
          <a:prstGeom prst="rect">
            <a:avLst/>
          </a:prstGeom>
        </p:spPr>
      </p:pic>
    </p:spTree>
    <p:extLst>
      <p:ext uri="{BB962C8B-B14F-4D97-AF65-F5344CB8AC3E}">
        <p14:creationId xmlns:p14="http://schemas.microsoft.com/office/powerpoint/2010/main" val="26803347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sz="quarter" idx="11"/>
          </p:nvPr>
        </p:nvSpPr>
        <p:spPr>
          <a:xfrm>
            <a:off x="271686" y="2420888"/>
            <a:ext cx="9252000" cy="1810054"/>
          </a:xfrm>
          <a:noFill/>
          <a:ln>
            <a:noFill/>
          </a:ln>
          <a:effectLst/>
        </p:spPr>
        <p:txBody>
          <a:bodyPr>
            <a:noAutofit/>
          </a:bodyPr>
          <a:lstStyle/>
          <a:p>
            <a:pPr marL="0" indent="0" algn="ctr">
              <a:buNone/>
            </a:pPr>
            <a:r>
              <a:rPr lang="pt-BR" sz="4400" dirty="0"/>
              <a:t>Back </a:t>
            </a:r>
            <a:r>
              <a:rPr lang="pt-BR" sz="4400" dirty="0" err="1"/>
              <a:t>up</a:t>
            </a:r>
            <a:endParaRPr lang="pt-BR" sz="4400" dirty="0"/>
          </a:p>
        </p:txBody>
      </p:sp>
      <p:sp>
        <p:nvSpPr>
          <p:cNvPr id="4" name="Espaço Reservado para Número de Slide 3"/>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117</a:t>
            </a:fld>
            <a:endParaRPr lang="pt-BR" dirty="0"/>
          </a:p>
        </p:txBody>
      </p:sp>
    </p:spTree>
    <p:extLst>
      <p:ext uri="{BB962C8B-B14F-4D97-AF65-F5344CB8AC3E}">
        <p14:creationId xmlns:p14="http://schemas.microsoft.com/office/powerpoint/2010/main" val="23305236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Exemplo de como causar o espanto</a:t>
            </a:r>
          </a:p>
        </p:txBody>
      </p:sp>
      <p:sp>
        <p:nvSpPr>
          <p:cNvPr id="18" name="Retângulo 17"/>
          <p:cNvSpPr/>
          <p:nvPr/>
        </p:nvSpPr>
        <p:spPr>
          <a:xfrm>
            <a:off x="991766" y="2383691"/>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hlinkClick r:id="rId2"/>
              </a:rPr>
              <a:t>https://www.youtube.com/watch?v=qu-crRXU78A</a:t>
            </a:r>
            <a:endParaRPr lang="pt-BR" sz="1600" b="1" dirty="0"/>
          </a:p>
          <a:p>
            <a:pPr marL="174625">
              <a:spcAft>
                <a:spcPts val="600"/>
              </a:spcAft>
            </a:pPr>
            <a:r>
              <a:rPr lang="pt-BR" sz="1600" b="1" dirty="0">
                <a:hlinkClick r:id="rId3"/>
              </a:rPr>
              <a:t>https://www.youtube.com/watch?v=afwaPzo2ei4</a:t>
            </a:r>
            <a:r>
              <a:rPr lang="pt-BR" sz="1600" b="1" dirty="0"/>
              <a:t> vale assistir inteiro</a:t>
            </a:r>
          </a:p>
        </p:txBody>
      </p:sp>
      <p:sp>
        <p:nvSpPr>
          <p:cNvPr id="19" name="Retângulo 18"/>
          <p:cNvSpPr/>
          <p:nvPr/>
        </p:nvSpPr>
        <p:spPr>
          <a:xfrm>
            <a:off x="991766" y="1628800"/>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https://www.youtube.com/watch?v=WOmtFN1bfZ8</a:t>
            </a:r>
          </a:p>
        </p:txBody>
      </p:sp>
      <p:sp>
        <p:nvSpPr>
          <p:cNvPr id="20" name="Retângulo 19"/>
          <p:cNvSpPr/>
          <p:nvPr/>
        </p:nvSpPr>
        <p:spPr>
          <a:xfrm>
            <a:off x="991766" y="3822166"/>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dirty="0">
                <a:hlinkClick r:id="rId4"/>
              </a:rPr>
              <a:t>http://www.youtube.com/watch?v=fiK5-oAaeUs#t=39</a:t>
            </a:r>
            <a:endParaRPr lang="pt-BR" sz="1600" dirty="0"/>
          </a:p>
          <a:p>
            <a:pPr marL="174625">
              <a:spcAft>
                <a:spcPts val="600"/>
              </a:spcAft>
            </a:pPr>
            <a:r>
              <a:rPr lang="pt-BR" sz="1600" b="1" dirty="0"/>
              <a:t>http://www.gapminder.org/videos/200-years-that-changed-the-world/</a:t>
            </a:r>
          </a:p>
        </p:txBody>
      </p:sp>
      <p:sp>
        <p:nvSpPr>
          <p:cNvPr id="21" name="Retângulo 20"/>
          <p:cNvSpPr/>
          <p:nvPr/>
        </p:nvSpPr>
        <p:spPr>
          <a:xfrm>
            <a:off x="991766" y="3097971"/>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https://www.youtube.com/watch?v=qhIaEEW63Sc</a:t>
            </a:r>
          </a:p>
        </p:txBody>
      </p:sp>
      <p:sp>
        <p:nvSpPr>
          <p:cNvPr id="22" name="Retângulo 21"/>
          <p:cNvSpPr/>
          <p:nvPr/>
        </p:nvSpPr>
        <p:spPr>
          <a:xfrm>
            <a:off x="991766" y="4546361"/>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hlinkClick r:id="rId5"/>
              </a:rPr>
              <a:t>https://www.ted.com/talks/robert_waldinger_what_makes_a_good_life_lessons_from_the_longest_study_on_happiness#t-300289</a:t>
            </a:r>
            <a:endParaRPr lang="pt-BR" sz="1600" b="1"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118</a:t>
            </a:fld>
            <a:endParaRPr lang="pt-BR" sz="600" noProof="0"/>
          </a:p>
        </p:txBody>
      </p:sp>
      <p:sp>
        <p:nvSpPr>
          <p:cNvPr id="9" name="Retângulo 8">
            <a:extLst>
              <a:ext uri="{FF2B5EF4-FFF2-40B4-BE49-F238E27FC236}">
                <a16:creationId xmlns:a16="http://schemas.microsoft.com/office/drawing/2014/main" id="{E55B2038-E56B-42DB-8ADC-FE08402F81AC}"/>
              </a:ext>
            </a:extLst>
          </p:cNvPr>
          <p:cNvSpPr/>
          <p:nvPr/>
        </p:nvSpPr>
        <p:spPr>
          <a:xfrm>
            <a:off x="991766" y="5270556"/>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hlinkClick r:id="rId6"/>
              </a:rPr>
              <a:t>https://esporte.uol.com.br/surfe/ultimas-noticias/2019/01/20/o-que-salvou-vida-de-surfista-brasileiro-que-quase-apagou-em-onda-gigante.htm</a:t>
            </a:r>
            <a:endParaRPr lang="pt-BR" sz="1600" b="1" dirty="0"/>
          </a:p>
        </p:txBody>
      </p:sp>
    </p:spTree>
    <p:extLst>
      <p:ext uri="{BB962C8B-B14F-4D97-AF65-F5344CB8AC3E}">
        <p14:creationId xmlns:p14="http://schemas.microsoft.com/office/powerpoint/2010/main" val="32811447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exto 2"/>
          <p:cNvSpPr>
            <a:spLocks noGrp="1"/>
          </p:cNvSpPr>
          <p:nvPr>
            <p:ph type="body" sz="quarter" idx="11"/>
          </p:nvPr>
        </p:nvSpPr>
        <p:spPr>
          <a:xfrm>
            <a:off x="271686" y="2420888"/>
            <a:ext cx="9252000" cy="1810054"/>
          </a:xfrm>
          <a:noFill/>
          <a:ln>
            <a:noFill/>
          </a:ln>
          <a:effectLst/>
        </p:spPr>
        <p:txBody>
          <a:bodyPr>
            <a:noAutofit/>
          </a:bodyPr>
          <a:lstStyle/>
          <a:p>
            <a:pPr marL="0" indent="0" algn="ctr">
              <a:buNone/>
            </a:pPr>
            <a:r>
              <a:rPr lang="pt-BR" sz="4400" dirty="0"/>
              <a:t>Pacote </a:t>
            </a:r>
            <a:r>
              <a:rPr lang="pt-BR" sz="4400" dirty="0" err="1"/>
              <a:t>Maritime</a:t>
            </a:r>
            <a:r>
              <a:rPr lang="pt-BR" sz="4400" dirty="0"/>
              <a:t> Review 2021</a:t>
            </a:r>
          </a:p>
        </p:txBody>
      </p:sp>
      <p:sp>
        <p:nvSpPr>
          <p:cNvPr id="4" name="Espaço Reservado para Número de Slide 3"/>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119</a:t>
            </a:fld>
            <a:endParaRPr lang="pt-BR" dirty="0"/>
          </a:p>
        </p:txBody>
      </p:sp>
    </p:spTree>
    <p:extLst>
      <p:ext uri="{BB962C8B-B14F-4D97-AF65-F5344CB8AC3E}">
        <p14:creationId xmlns:p14="http://schemas.microsoft.com/office/powerpoint/2010/main" val="918692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Texto 12">
            <a:extLst>
              <a:ext uri="{FF2B5EF4-FFF2-40B4-BE49-F238E27FC236}">
                <a16:creationId xmlns:a16="http://schemas.microsoft.com/office/drawing/2014/main" id="{C332FCBB-62B8-DAF9-467F-D3046E0CA630}"/>
              </a:ext>
            </a:extLst>
          </p:cNvPr>
          <p:cNvSpPr>
            <a:spLocks noGrp="1"/>
          </p:cNvSpPr>
          <p:nvPr>
            <p:ph type="body" sz="quarter" idx="13"/>
          </p:nvPr>
        </p:nvSpPr>
        <p:spPr>
          <a:prstGeom prst="round2DiagRect">
            <a:avLst>
              <a:gd name="adj1" fmla="val 5865"/>
              <a:gd name="adj2" fmla="val 0"/>
            </a:avLst>
          </a:prstGeom>
        </p:spPr>
        <p:txBody>
          <a:bodyPr/>
          <a:lstStyle/>
          <a:p>
            <a:r>
              <a:rPr lang="pt-BR" dirty="0"/>
              <a:t>Fonte: Banco Mundial</a:t>
            </a:r>
          </a:p>
        </p:txBody>
      </p:sp>
      <p:sp>
        <p:nvSpPr>
          <p:cNvPr id="15" name="Título 14">
            <a:extLst>
              <a:ext uri="{FF2B5EF4-FFF2-40B4-BE49-F238E27FC236}">
                <a16:creationId xmlns:a16="http://schemas.microsoft.com/office/drawing/2014/main" id="{936E0650-38DF-F6BA-BEFC-F7BCC835962C}"/>
              </a:ext>
            </a:extLst>
          </p:cNvPr>
          <p:cNvSpPr>
            <a:spLocks noGrp="1"/>
          </p:cNvSpPr>
          <p:nvPr>
            <p:ph type="title"/>
          </p:nvPr>
        </p:nvSpPr>
        <p:spPr>
          <a:xfrm>
            <a:off x="126384" y="154830"/>
            <a:ext cx="9651644" cy="945141"/>
          </a:xfrm>
        </p:spPr>
        <p:txBody>
          <a:bodyPr/>
          <a:lstStyle/>
          <a:p>
            <a:r>
              <a:rPr lang="pt-BR" dirty="0"/>
              <a:t>O final da década de 2000 é marcada por mudança na tendência mundial de globalização e estabilização do </a:t>
            </a:r>
            <a:r>
              <a:rPr lang="pt-BR" dirty="0" err="1"/>
              <a:t>comex</a:t>
            </a:r>
            <a:r>
              <a:rPr lang="pt-BR" dirty="0"/>
              <a:t>. Futuro é incerto dado aos efeitos recentes de pandemia e políticas de maior protecionismo</a:t>
            </a:r>
          </a:p>
        </p:txBody>
      </p:sp>
      <p:pic>
        <p:nvPicPr>
          <p:cNvPr id="7" name="Imagem 6">
            <a:extLst>
              <a:ext uri="{FF2B5EF4-FFF2-40B4-BE49-F238E27FC236}">
                <a16:creationId xmlns:a16="http://schemas.microsoft.com/office/drawing/2014/main" id="{53892F32-8E81-1AC3-D0EE-7546CBA5E2BB}"/>
              </a:ext>
            </a:extLst>
          </p:cNvPr>
          <p:cNvPicPr>
            <a:picLocks noChangeAspect="1"/>
          </p:cNvPicPr>
          <p:nvPr/>
        </p:nvPicPr>
        <p:blipFill rotWithShape="1">
          <a:blip r:embed="rId2"/>
          <a:srcRect l="49977"/>
          <a:stretch/>
        </p:blipFill>
        <p:spPr>
          <a:xfrm>
            <a:off x="193961" y="3878228"/>
            <a:ext cx="3268456" cy="1985881"/>
          </a:xfrm>
          <a:prstGeom prst="rect">
            <a:avLst/>
          </a:prstGeom>
        </p:spPr>
      </p:pic>
      <p:sp>
        <p:nvSpPr>
          <p:cNvPr id="14" name="Espaço Reservado para Texto 12">
            <a:extLst>
              <a:ext uri="{FF2B5EF4-FFF2-40B4-BE49-F238E27FC236}">
                <a16:creationId xmlns:a16="http://schemas.microsoft.com/office/drawing/2014/main" id="{F28CE226-3256-DFA0-931C-C3A0421D1301}"/>
              </a:ext>
            </a:extLst>
          </p:cNvPr>
          <p:cNvSpPr txBox="1">
            <a:spLocks/>
          </p:cNvSpPr>
          <p:nvPr/>
        </p:nvSpPr>
        <p:spPr>
          <a:xfrm>
            <a:off x="124837" y="1624540"/>
            <a:ext cx="3269488" cy="2098497"/>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r>
              <a:rPr lang="pt-BR" sz="975" dirty="0"/>
              <a:t>Até 2008, dinâmica do comércio internacional foi marcada por </a:t>
            </a:r>
            <a:r>
              <a:rPr lang="pt-BR" sz="975" b="1" dirty="0"/>
              <a:t>globalização</a:t>
            </a:r>
            <a:r>
              <a:rPr lang="pt-BR" sz="975" dirty="0"/>
              <a:t>, crescimento sólido de </a:t>
            </a:r>
            <a:r>
              <a:rPr lang="pt-BR" sz="975" b="1" dirty="0"/>
              <a:t>volumes transacionados </a:t>
            </a:r>
            <a:r>
              <a:rPr lang="pt-BR" sz="975" dirty="0"/>
              <a:t>e estabelecimento de </a:t>
            </a:r>
            <a:r>
              <a:rPr lang="pt-BR" sz="975" b="1" dirty="0"/>
              <a:t>cadeias globais de valor </a:t>
            </a:r>
          </a:p>
          <a:p>
            <a:pPr lvl="1"/>
            <a:r>
              <a:rPr lang="pt-BR" sz="975" dirty="0"/>
              <a:t>Outsourcing da produção (ou de parte dela) ao redor do mundo</a:t>
            </a:r>
          </a:p>
          <a:p>
            <a:pPr lvl="1"/>
            <a:r>
              <a:rPr lang="pt-BR" sz="975" dirty="0"/>
              <a:t>Produção </a:t>
            </a:r>
            <a:r>
              <a:rPr lang="pt-BR" sz="975" dirty="0" err="1"/>
              <a:t>just</a:t>
            </a:r>
            <a:r>
              <a:rPr lang="pt-BR" sz="975" dirty="0"/>
              <a:t>-</a:t>
            </a:r>
            <a:r>
              <a:rPr lang="pt-BR" sz="975" dirty="0" err="1"/>
              <a:t>in-time</a:t>
            </a:r>
            <a:r>
              <a:rPr lang="pt-BR" sz="975" dirty="0"/>
              <a:t> e estoques orientados à demanda (</a:t>
            </a:r>
            <a:r>
              <a:rPr lang="pt-BR" sz="975" dirty="0" err="1"/>
              <a:t>demand</a:t>
            </a:r>
            <a:r>
              <a:rPr lang="pt-BR" sz="975" dirty="0"/>
              <a:t> </a:t>
            </a:r>
            <a:r>
              <a:rPr lang="pt-BR" sz="975" dirty="0" err="1"/>
              <a:t>pull</a:t>
            </a:r>
            <a:r>
              <a:rPr lang="pt-BR" sz="975" dirty="0"/>
              <a:t>) </a:t>
            </a:r>
          </a:p>
          <a:p>
            <a:pPr lvl="1"/>
            <a:r>
              <a:rPr lang="pt-BR" sz="975" dirty="0"/>
              <a:t>Multinacionais localizadas em países com mão de obra barata</a:t>
            </a:r>
          </a:p>
          <a:p>
            <a:r>
              <a:rPr lang="pt-BR" sz="975" u="sng" dirty="0"/>
              <a:t>Impacto no setor de transportes</a:t>
            </a:r>
            <a:r>
              <a:rPr lang="pt-BR" sz="975" dirty="0"/>
              <a:t>: demanda por serviços logísticos integrados, soluções logísticas “</a:t>
            </a:r>
            <a:r>
              <a:rPr lang="pt-BR" sz="975" dirty="0" err="1"/>
              <a:t>one</a:t>
            </a:r>
            <a:r>
              <a:rPr lang="pt-BR" sz="975" dirty="0"/>
              <a:t>-stop-shop”, consolidação rotas marítimas</a:t>
            </a:r>
          </a:p>
        </p:txBody>
      </p:sp>
      <p:sp>
        <p:nvSpPr>
          <p:cNvPr id="17" name="Espaço Reservado para Texto 12">
            <a:extLst>
              <a:ext uri="{FF2B5EF4-FFF2-40B4-BE49-F238E27FC236}">
                <a16:creationId xmlns:a16="http://schemas.microsoft.com/office/drawing/2014/main" id="{A199179A-EE92-D197-798B-1F19FE768280}"/>
              </a:ext>
            </a:extLst>
          </p:cNvPr>
          <p:cNvSpPr txBox="1">
            <a:spLocks/>
          </p:cNvSpPr>
          <p:nvPr/>
        </p:nvSpPr>
        <p:spPr>
          <a:xfrm>
            <a:off x="3607888" y="3511537"/>
            <a:ext cx="3510908" cy="2507054"/>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rgbClr val="FF0000"/>
                </a:solidFill>
              </a:rPr>
              <a:t>Diversos fatores vem pondo em cheque tendência de globalização...</a:t>
            </a:r>
          </a:p>
          <a:p>
            <a:r>
              <a:rPr lang="pt-BR" sz="975" b="1" dirty="0"/>
              <a:t>Crise econômica </a:t>
            </a:r>
            <a:r>
              <a:rPr lang="pt-BR" sz="975" dirty="0"/>
              <a:t>de 2008</a:t>
            </a:r>
          </a:p>
          <a:p>
            <a:r>
              <a:rPr lang="pt-BR" sz="975" b="1" dirty="0"/>
              <a:t>Catástrofes climáticas </a:t>
            </a:r>
            <a:r>
              <a:rPr lang="pt-BR" sz="975" dirty="0"/>
              <a:t>(tsunami no Japão em 2016, terremoto em 2011)</a:t>
            </a:r>
          </a:p>
          <a:p>
            <a:r>
              <a:rPr lang="pt-BR" sz="975" dirty="0"/>
              <a:t>Guerra comercial </a:t>
            </a:r>
            <a:r>
              <a:rPr lang="pt-BR" sz="975" b="1" dirty="0"/>
              <a:t>EUA vs. China, </a:t>
            </a:r>
            <a:r>
              <a:rPr lang="pt-BR" sz="975" dirty="0"/>
              <a:t>Guerra da </a:t>
            </a:r>
            <a:r>
              <a:rPr lang="pt-BR" sz="975" b="1" dirty="0"/>
              <a:t>Ucrânia</a:t>
            </a:r>
          </a:p>
          <a:p>
            <a:r>
              <a:rPr lang="pt-BR" sz="975" b="1" dirty="0"/>
              <a:t>Mudanças tecnológicas e estratégicas:</a:t>
            </a:r>
            <a:r>
              <a:rPr lang="pt-BR" sz="975" dirty="0"/>
              <a:t> relevância de P&amp;D, tecnologias poupadoras de mão de obra, regionalização de estratégias de </a:t>
            </a:r>
            <a:r>
              <a:rPr lang="pt-BR" sz="975" dirty="0" err="1"/>
              <a:t>mkt</a:t>
            </a:r>
            <a:r>
              <a:rPr lang="pt-BR" sz="975" dirty="0"/>
              <a:t>, customização – relevante p/ China</a:t>
            </a:r>
          </a:p>
          <a:p>
            <a:r>
              <a:rPr lang="pt-BR" sz="975" b="1" dirty="0"/>
              <a:t>Pandemia: </a:t>
            </a:r>
            <a:r>
              <a:rPr lang="pt-BR" sz="975" dirty="0"/>
              <a:t>fechamento de fronteiras, interrupção nas cadeias de abastecimento, escassez de insumos </a:t>
            </a:r>
          </a:p>
        </p:txBody>
      </p:sp>
      <p:grpSp>
        <p:nvGrpSpPr>
          <p:cNvPr id="28" name="Agrupar 27">
            <a:extLst>
              <a:ext uri="{FF2B5EF4-FFF2-40B4-BE49-F238E27FC236}">
                <a16:creationId xmlns:a16="http://schemas.microsoft.com/office/drawing/2014/main" id="{875AF76A-D18C-6031-6661-CCE60E649CAA}"/>
              </a:ext>
            </a:extLst>
          </p:cNvPr>
          <p:cNvGrpSpPr/>
          <p:nvPr/>
        </p:nvGrpSpPr>
        <p:grpSpPr>
          <a:xfrm>
            <a:off x="3208617" y="1320874"/>
            <a:ext cx="5965345" cy="2221614"/>
            <a:chOff x="4949190" y="1051137"/>
            <a:chExt cx="7018020" cy="2972223"/>
          </a:xfrm>
        </p:grpSpPr>
        <p:graphicFrame>
          <p:nvGraphicFramePr>
            <p:cNvPr id="19" name="Gráfico 18">
              <a:extLst>
                <a:ext uri="{FF2B5EF4-FFF2-40B4-BE49-F238E27FC236}">
                  <a16:creationId xmlns:a16="http://schemas.microsoft.com/office/drawing/2014/main" id="{4BC6C4D0-3DDA-620F-55AE-3F0D985D44C7}"/>
                </a:ext>
              </a:extLst>
            </p:cNvPr>
            <p:cNvGraphicFramePr/>
            <p:nvPr/>
          </p:nvGraphicFramePr>
          <p:xfrm>
            <a:off x="4949190" y="1051137"/>
            <a:ext cx="7018020" cy="2972223"/>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Conector reto 20">
              <a:extLst>
                <a:ext uri="{FF2B5EF4-FFF2-40B4-BE49-F238E27FC236}">
                  <a16:creationId xmlns:a16="http://schemas.microsoft.com/office/drawing/2014/main" id="{CA13CF45-7A00-1FF6-E5D4-85916E004C02}"/>
                </a:ext>
              </a:extLst>
            </p:cNvPr>
            <p:cNvCxnSpPr>
              <a:cxnSpLocks/>
            </p:cNvCxnSpPr>
            <p:nvPr/>
          </p:nvCxnSpPr>
          <p:spPr>
            <a:xfrm>
              <a:off x="9349740" y="1661778"/>
              <a:ext cx="0" cy="1682432"/>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EEE7B3A1-4C99-E313-6CB0-D108B0D5EC14}"/>
                </a:ext>
              </a:extLst>
            </p:cNvPr>
            <p:cNvSpPr/>
            <p:nvPr/>
          </p:nvSpPr>
          <p:spPr>
            <a:xfrm>
              <a:off x="5806440" y="1588770"/>
              <a:ext cx="1405890" cy="491490"/>
            </a:xfrm>
            <a:prstGeom prst="rect">
              <a:avLst/>
            </a:prstGeom>
            <a:solidFill>
              <a:schemeClr val="accent2">
                <a:lumMod val="20000"/>
                <a:lumOff val="80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812" b="1" dirty="0">
                  <a:latin typeface="Tahoma" panose="020B0604030504040204" pitchFamily="34" charset="0"/>
                  <a:ea typeface="Tahoma" panose="020B0604030504040204" pitchFamily="34" charset="0"/>
                  <a:cs typeface="Tahoma" panose="020B0604030504040204" pitchFamily="34" charset="0"/>
                </a:rPr>
                <a:t>US$ 22,3 tri </a:t>
              </a:r>
              <a:r>
                <a:rPr lang="pt-BR" sz="812" dirty="0">
                  <a:latin typeface="Tahoma" panose="020B0604030504040204" pitchFamily="34" charset="0"/>
                  <a:ea typeface="Tahoma" panose="020B0604030504040204" pitchFamily="34" charset="0"/>
                  <a:cs typeface="Tahoma" panose="020B0604030504040204" pitchFamily="34" charset="0"/>
                </a:rPr>
                <a:t>em </a:t>
              </a:r>
              <a:r>
                <a:rPr lang="pt-BR" sz="812" dirty="0" err="1">
                  <a:latin typeface="Tahoma" panose="020B0604030504040204" pitchFamily="34" charset="0"/>
                  <a:ea typeface="Tahoma" panose="020B0604030504040204" pitchFamily="34" charset="0"/>
                  <a:cs typeface="Tahoma" panose="020B0604030504040204" pitchFamily="34" charset="0"/>
                </a:rPr>
                <a:t>comex</a:t>
              </a:r>
              <a:r>
                <a:rPr lang="pt-BR" sz="812" dirty="0">
                  <a:latin typeface="Tahoma" panose="020B0604030504040204" pitchFamily="34" charset="0"/>
                  <a:ea typeface="Tahoma" panose="020B0604030504040204" pitchFamily="34" charset="0"/>
                  <a:cs typeface="Tahoma" panose="020B0604030504040204" pitchFamily="34" charset="0"/>
                </a:rPr>
                <a:t>. int. em 2022</a:t>
              </a:r>
            </a:p>
          </p:txBody>
        </p:sp>
        <p:sp>
          <p:nvSpPr>
            <p:cNvPr id="25" name="Retângulo 24">
              <a:extLst>
                <a:ext uri="{FF2B5EF4-FFF2-40B4-BE49-F238E27FC236}">
                  <a16:creationId xmlns:a16="http://schemas.microsoft.com/office/drawing/2014/main" id="{95351FE1-B737-7A20-4726-3B33038A18FD}"/>
                </a:ext>
              </a:extLst>
            </p:cNvPr>
            <p:cNvSpPr/>
            <p:nvPr/>
          </p:nvSpPr>
          <p:spPr>
            <a:xfrm>
              <a:off x="9304020" y="1417320"/>
              <a:ext cx="998220" cy="278130"/>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812" b="1" dirty="0">
                  <a:solidFill>
                    <a:schemeClr val="accent6"/>
                  </a:solidFill>
                  <a:latin typeface="Tahoma" panose="020B0604030504040204" pitchFamily="34" charset="0"/>
                  <a:ea typeface="Tahoma" panose="020B0604030504040204" pitchFamily="34" charset="0"/>
                  <a:cs typeface="Tahoma" panose="020B0604030504040204" pitchFamily="34" charset="0"/>
                </a:rPr>
                <a:t>Inflexão</a:t>
              </a:r>
              <a:endParaRPr lang="pt-BR" sz="812"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cxnSp>
          <p:nvCxnSpPr>
            <p:cNvPr id="27" name="Conector de Seta Reta 26">
              <a:extLst>
                <a:ext uri="{FF2B5EF4-FFF2-40B4-BE49-F238E27FC236}">
                  <a16:creationId xmlns:a16="http://schemas.microsoft.com/office/drawing/2014/main" id="{D183410C-B3EC-BE14-9E3D-3B2061B10D56}"/>
                </a:ext>
              </a:extLst>
            </p:cNvPr>
            <p:cNvCxnSpPr/>
            <p:nvPr/>
          </p:nvCxnSpPr>
          <p:spPr>
            <a:xfrm>
              <a:off x="9326880" y="1657350"/>
              <a:ext cx="571500"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Espaço Reservado para Texto 12">
            <a:extLst>
              <a:ext uri="{FF2B5EF4-FFF2-40B4-BE49-F238E27FC236}">
                <a16:creationId xmlns:a16="http://schemas.microsoft.com/office/drawing/2014/main" id="{608CCDE0-C175-E342-9C84-889E4CB84E8A}"/>
              </a:ext>
            </a:extLst>
          </p:cNvPr>
          <p:cNvSpPr txBox="1">
            <a:spLocks/>
          </p:cNvSpPr>
          <p:nvPr/>
        </p:nvSpPr>
        <p:spPr>
          <a:xfrm>
            <a:off x="7221967" y="3604391"/>
            <a:ext cx="2414201" cy="2372932"/>
          </a:xfrm>
          <a:prstGeom prst="round2DiagRect">
            <a:avLst>
              <a:gd name="adj1" fmla="val 5865"/>
              <a:gd name="adj2" fmla="val 0"/>
            </a:avLst>
          </a:prstGeom>
          <a:solidFill>
            <a:schemeClr val="accent2">
              <a:lumMod val="20000"/>
              <a:lumOff val="80000"/>
            </a:schemeClr>
          </a:solid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dirty="0"/>
              <a:t>A despeito da inflexão recentes, </a:t>
            </a:r>
            <a:r>
              <a:rPr lang="pt-BR" sz="975" b="1" dirty="0"/>
              <a:t>eficiência produtiva do sistema CGV ainda é inequívoca </a:t>
            </a:r>
            <a:r>
              <a:rPr lang="pt-BR" sz="975" dirty="0"/>
              <a:t>(escala, inovação, mercados)</a:t>
            </a:r>
          </a:p>
          <a:p>
            <a:pPr marL="0" indent="0">
              <a:buNone/>
            </a:pPr>
            <a:r>
              <a:rPr lang="pt-BR" sz="975" dirty="0">
                <a:solidFill>
                  <a:srgbClr val="FF0000"/>
                </a:solidFill>
              </a:rPr>
              <a:t>Não é de se esperar abandono completo do modelo, mas </a:t>
            </a:r>
            <a:r>
              <a:rPr lang="pt-BR" sz="975" b="1" dirty="0">
                <a:solidFill>
                  <a:srgbClr val="FF0000"/>
                </a:solidFill>
              </a:rPr>
              <a:t>mecanismos p/ minimizar vulnerabilidade </a:t>
            </a:r>
            <a:r>
              <a:rPr lang="pt-BR" sz="975" dirty="0">
                <a:solidFill>
                  <a:srgbClr val="FF0000"/>
                </a:solidFill>
              </a:rPr>
              <a:t>foram desenvolvidos</a:t>
            </a:r>
          </a:p>
          <a:p>
            <a:r>
              <a:rPr lang="pt-BR" sz="975" dirty="0"/>
              <a:t>Internalização da produção</a:t>
            </a:r>
          </a:p>
          <a:p>
            <a:r>
              <a:rPr lang="pt-BR" sz="975" dirty="0"/>
              <a:t>Diversificação regional das cadeias</a:t>
            </a:r>
          </a:p>
          <a:p>
            <a:r>
              <a:rPr lang="pt-BR" sz="975" dirty="0"/>
              <a:t>Espraiamento de redes</a:t>
            </a:r>
          </a:p>
          <a:p>
            <a:r>
              <a:rPr lang="pt-BR" sz="975" dirty="0"/>
              <a:t>Manutenção de estoques</a:t>
            </a:r>
            <a:endParaRPr lang="pt-BR" sz="1137" dirty="0"/>
          </a:p>
        </p:txBody>
      </p:sp>
    </p:spTree>
    <p:extLst>
      <p:ext uri="{BB962C8B-B14F-4D97-AF65-F5344CB8AC3E}">
        <p14:creationId xmlns:p14="http://schemas.microsoft.com/office/powerpoint/2010/main" val="3762978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98AB0F44-9554-4DC5-92CB-BBC3C51A11BF}"/>
              </a:ext>
            </a:extLst>
          </p:cNvPr>
          <p:cNvPicPr>
            <a:picLocks noChangeAspect="1"/>
          </p:cNvPicPr>
          <p:nvPr/>
        </p:nvPicPr>
        <p:blipFill>
          <a:blip r:embed="rId2"/>
          <a:stretch>
            <a:fillRect/>
          </a:stretch>
        </p:blipFill>
        <p:spPr>
          <a:xfrm>
            <a:off x="1051719" y="719137"/>
            <a:ext cx="7800975" cy="5419725"/>
          </a:xfrm>
          <a:prstGeom prst="rect">
            <a:avLst/>
          </a:prstGeom>
        </p:spPr>
      </p:pic>
    </p:spTree>
    <p:extLst>
      <p:ext uri="{BB962C8B-B14F-4D97-AF65-F5344CB8AC3E}">
        <p14:creationId xmlns:p14="http://schemas.microsoft.com/office/powerpoint/2010/main" val="8430446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21696-64A5-4912-934A-CB887BAF28F7}"/>
              </a:ext>
            </a:extLst>
          </p:cNvPr>
          <p:cNvSpPr>
            <a:spLocks noGrp="1"/>
          </p:cNvSpPr>
          <p:nvPr>
            <p:ph type="title"/>
          </p:nvPr>
        </p:nvSpPr>
        <p:spPr/>
        <p:txBody>
          <a:bodyPr/>
          <a:lstStyle/>
          <a:p>
            <a:endParaRPr lang="pt-BR"/>
          </a:p>
        </p:txBody>
      </p:sp>
      <p:pic>
        <p:nvPicPr>
          <p:cNvPr id="5" name="Imagem 4">
            <a:extLst>
              <a:ext uri="{FF2B5EF4-FFF2-40B4-BE49-F238E27FC236}">
                <a16:creationId xmlns:a16="http://schemas.microsoft.com/office/drawing/2014/main" id="{F23C841A-C9F6-4F97-B922-AB122DD05849}"/>
              </a:ext>
            </a:extLst>
          </p:cNvPr>
          <p:cNvPicPr>
            <a:picLocks noChangeAspect="1"/>
          </p:cNvPicPr>
          <p:nvPr/>
        </p:nvPicPr>
        <p:blipFill>
          <a:blip r:embed="rId2"/>
          <a:stretch>
            <a:fillRect/>
          </a:stretch>
        </p:blipFill>
        <p:spPr>
          <a:xfrm>
            <a:off x="711083" y="692696"/>
            <a:ext cx="8482245" cy="5772150"/>
          </a:xfrm>
          <a:prstGeom prst="rect">
            <a:avLst/>
          </a:prstGeom>
        </p:spPr>
      </p:pic>
      <p:sp>
        <p:nvSpPr>
          <p:cNvPr id="3" name="Retângulo 2">
            <a:extLst>
              <a:ext uri="{FF2B5EF4-FFF2-40B4-BE49-F238E27FC236}">
                <a16:creationId xmlns:a16="http://schemas.microsoft.com/office/drawing/2014/main" id="{24D994CF-7C90-4F84-8F9E-E423696B5FA9}"/>
              </a:ext>
            </a:extLst>
          </p:cNvPr>
          <p:cNvSpPr/>
          <p:nvPr/>
        </p:nvSpPr>
        <p:spPr>
          <a:xfrm>
            <a:off x="6536382" y="1412776"/>
            <a:ext cx="2656946" cy="72008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100" dirty="0">
                <a:solidFill>
                  <a:schemeClr val="tx1"/>
                </a:solidFill>
              </a:rPr>
              <a:t>Notar que a relação menor do que um a partir de 2014 significa que economia mundial cresce mais rápido que o </a:t>
            </a:r>
            <a:r>
              <a:rPr lang="pt-BR" sz="1100" dirty="0" err="1">
                <a:solidFill>
                  <a:schemeClr val="tx1"/>
                </a:solidFill>
              </a:rPr>
              <a:t>Comex</a:t>
            </a:r>
            <a:endParaRPr lang="pt-BR" sz="1100" dirty="0">
              <a:solidFill>
                <a:schemeClr val="tx1"/>
              </a:solidFill>
            </a:endParaRPr>
          </a:p>
        </p:txBody>
      </p:sp>
    </p:spTree>
    <p:extLst>
      <p:ext uri="{BB962C8B-B14F-4D97-AF65-F5344CB8AC3E}">
        <p14:creationId xmlns:p14="http://schemas.microsoft.com/office/powerpoint/2010/main" val="30331885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5" name="Imagem 4">
            <a:extLst>
              <a:ext uri="{FF2B5EF4-FFF2-40B4-BE49-F238E27FC236}">
                <a16:creationId xmlns:a16="http://schemas.microsoft.com/office/drawing/2014/main" id="{1A41E0CB-0E5C-40F7-B61A-1D6E203E1929}"/>
              </a:ext>
            </a:extLst>
          </p:cNvPr>
          <p:cNvPicPr>
            <a:picLocks noChangeAspect="1"/>
          </p:cNvPicPr>
          <p:nvPr/>
        </p:nvPicPr>
        <p:blipFill>
          <a:blip r:embed="rId2"/>
          <a:stretch>
            <a:fillRect/>
          </a:stretch>
        </p:blipFill>
        <p:spPr>
          <a:xfrm>
            <a:off x="1423814" y="980728"/>
            <a:ext cx="6953250" cy="3571875"/>
          </a:xfrm>
          <a:prstGeom prst="rect">
            <a:avLst/>
          </a:prstGeom>
        </p:spPr>
      </p:pic>
      <p:pic>
        <p:nvPicPr>
          <p:cNvPr id="7" name="Imagem 6">
            <a:extLst>
              <a:ext uri="{FF2B5EF4-FFF2-40B4-BE49-F238E27FC236}">
                <a16:creationId xmlns:a16="http://schemas.microsoft.com/office/drawing/2014/main" id="{130341E3-22F6-4CD4-99AF-B51C1EE66A64}"/>
              </a:ext>
            </a:extLst>
          </p:cNvPr>
          <p:cNvPicPr>
            <a:picLocks noChangeAspect="1"/>
          </p:cNvPicPr>
          <p:nvPr/>
        </p:nvPicPr>
        <p:blipFill>
          <a:blip r:embed="rId3"/>
          <a:stretch>
            <a:fillRect/>
          </a:stretch>
        </p:blipFill>
        <p:spPr>
          <a:xfrm>
            <a:off x="1527349" y="4515730"/>
            <a:ext cx="6849715" cy="1433274"/>
          </a:xfrm>
          <a:prstGeom prst="rect">
            <a:avLst/>
          </a:prstGeom>
        </p:spPr>
      </p:pic>
    </p:spTree>
    <p:extLst>
      <p:ext uri="{BB962C8B-B14F-4D97-AF65-F5344CB8AC3E}">
        <p14:creationId xmlns:p14="http://schemas.microsoft.com/office/powerpoint/2010/main" val="13438730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7CD6489F-C473-420F-8969-5C6A5088BD2F}"/>
              </a:ext>
            </a:extLst>
          </p:cNvPr>
          <p:cNvPicPr>
            <a:picLocks noChangeAspect="1"/>
          </p:cNvPicPr>
          <p:nvPr/>
        </p:nvPicPr>
        <p:blipFill>
          <a:blip r:embed="rId2"/>
          <a:stretch>
            <a:fillRect/>
          </a:stretch>
        </p:blipFill>
        <p:spPr>
          <a:xfrm>
            <a:off x="994569" y="842962"/>
            <a:ext cx="7915275" cy="5172075"/>
          </a:xfrm>
          <a:prstGeom prst="rect">
            <a:avLst/>
          </a:prstGeom>
        </p:spPr>
      </p:pic>
    </p:spTree>
    <p:extLst>
      <p:ext uri="{BB962C8B-B14F-4D97-AF65-F5344CB8AC3E}">
        <p14:creationId xmlns:p14="http://schemas.microsoft.com/office/powerpoint/2010/main" val="789300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795AE1B1-4021-42C8-BE2F-2443A134B035}"/>
              </a:ext>
            </a:extLst>
          </p:cNvPr>
          <p:cNvPicPr>
            <a:picLocks noChangeAspect="1"/>
          </p:cNvPicPr>
          <p:nvPr/>
        </p:nvPicPr>
        <p:blipFill>
          <a:blip r:embed="rId2"/>
          <a:stretch>
            <a:fillRect/>
          </a:stretch>
        </p:blipFill>
        <p:spPr>
          <a:xfrm>
            <a:off x="956469" y="661987"/>
            <a:ext cx="7991475" cy="5534025"/>
          </a:xfrm>
          <a:prstGeom prst="rect">
            <a:avLst/>
          </a:prstGeom>
        </p:spPr>
      </p:pic>
    </p:spTree>
    <p:extLst>
      <p:ext uri="{BB962C8B-B14F-4D97-AF65-F5344CB8AC3E}">
        <p14:creationId xmlns:p14="http://schemas.microsoft.com/office/powerpoint/2010/main" val="37689202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E52AE623-D49B-4920-8664-9414A22D2831}"/>
              </a:ext>
            </a:extLst>
          </p:cNvPr>
          <p:cNvPicPr>
            <a:picLocks noChangeAspect="1"/>
          </p:cNvPicPr>
          <p:nvPr/>
        </p:nvPicPr>
        <p:blipFill>
          <a:blip r:embed="rId2"/>
          <a:stretch>
            <a:fillRect/>
          </a:stretch>
        </p:blipFill>
        <p:spPr>
          <a:xfrm>
            <a:off x="908844" y="538162"/>
            <a:ext cx="8086725" cy="5781675"/>
          </a:xfrm>
          <a:prstGeom prst="rect">
            <a:avLst/>
          </a:prstGeom>
        </p:spPr>
      </p:pic>
    </p:spTree>
    <p:extLst>
      <p:ext uri="{BB962C8B-B14F-4D97-AF65-F5344CB8AC3E}">
        <p14:creationId xmlns:p14="http://schemas.microsoft.com/office/powerpoint/2010/main" val="35392952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98AB0F44-9554-4DC5-92CB-BBC3C51A11BF}"/>
              </a:ext>
            </a:extLst>
          </p:cNvPr>
          <p:cNvPicPr>
            <a:picLocks noChangeAspect="1"/>
          </p:cNvPicPr>
          <p:nvPr/>
        </p:nvPicPr>
        <p:blipFill>
          <a:blip r:embed="rId2"/>
          <a:stretch>
            <a:fillRect/>
          </a:stretch>
        </p:blipFill>
        <p:spPr>
          <a:xfrm>
            <a:off x="1051719" y="719137"/>
            <a:ext cx="7800975" cy="5419725"/>
          </a:xfrm>
          <a:prstGeom prst="rect">
            <a:avLst/>
          </a:prstGeom>
        </p:spPr>
      </p:pic>
    </p:spTree>
    <p:extLst>
      <p:ext uri="{BB962C8B-B14F-4D97-AF65-F5344CB8AC3E}">
        <p14:creationId xmlns:p14="http://schemas.microsoft.com/office/powerpoint/2010/main" val="22975533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0ECE4234-5B0C-4FBE-9E1A-05C3AAD1E509}"/>
              </a:ext>
            </a:extLst>
          </p:cNvPr>
          <p:cNvPicPr>
            <a:picLocks noChangeAspect="1"/>
          </p:cNvPicPr>
          <p:nvPr/>
        </p:nvPicPr>
        <p:blipFill>
          <a:blip r:embed="rId2"/>
          <a:stretch>
            <a:fillRect/>
          </a:stretch>
        </p:blipFill>
        <p:spPr>
          <a:xfrm>
            <a:off x="1061244" y="990600"/>
            <a:ext cx="7781925" cy="4876800"/>
          </a:xfrm>
          <a:prstGeom prst="rect">
            <a:avLst/>
          </a:prstGeom>
        </p:spPr>
      </p:pic>
    </p:spTree>
    <p:extLst>
      <p:ext uri="{BB962C8B-B14F-4D97-AF65-F5344CB8AC3E}">
        <p14:creationId xmlns:p14="http://schemas.microsoft.com/office/powerpoint/2010/main" val="7619039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87E98-8B2F-42C0-B0D2-3E55BD63F8C0}"/>
              </a:ext>
            </a:extLst>
          </p:cNvPr>
          <p:cNvSpPr>
            <a:spLocks noGrp="1"/>
          </p:cNvSpPr>
          <p:nvPr>
            <p:ph type="title"/>
          </p:nvPr>
        </p:nvSpPr>
        <p:spPr>
          <a:xfrm>
            <a:off x="200025" y="188912"/>
            <a:ext cx="700667" cy="2015951"/>
          </a:xfrm>
        </p:spPr>
        <p:txBody>
          <a:bodyPr/>
          <a:lstStyle/>
          <a:p>
            <a:r>
              <a:rPr lang="pt-BR" dirty="0" err="1"/>
              <a:t>Dry</a:t>
            </a:r>
            <a:r>
              <a:rPr lang="pt-BR" dirty="0"/>
              <a:t> Bulk</a:t>
            </a:r>
          </a:p>
        </p:txBody>
      </p:sp>
      <p:pic>
        <p:nvPicPr>
          <p:cNvPr id="5" name="Imagem 4">
            <a:extLst>
              <a:ext uri="{FF2B5EF4-FFF2-40B4-BE49-F238E27FC236}">
                <a16:creationId xmlns:a16="http://schemas.microsoft.com/office/drawing/2014/main" id="{D1EDDC5E-7D26-40CD-BE48-EF1270C5D9A4}"/>
              </a:ext>
            </a:extLst>
          </p:cNvPr>
          <p:cNvPicPr>
            <a:picLocks noChangeAspect="1"/>
          </p:cNvPicPr>
          <p:nvPr/>
        </p:nvPicPr>
        <p:blipFill>
          <a:blip r:embed="rId2"/>
          <a:stretch>
            <a:fillRect/>
          </a:stretch>
        </p:blipFill>
        <p:spPr>
          <a:xfrm>
            <a:off x="900692" y="-74932"/>
            <a:ext cx="4051514" cy="6796699"/>
          </a:xfrm>
          <a:prstGeom prst="rect">
            <a:avLst/>
          </a:prstGeom>
        </p:spPr>
      </p:pic>
      <p:pic>
        <p:nvPicPr>
          <p:cNvPr id="7" name="Imagem 6">
            <a:extLst>
              <a:ext uri="{FF2B5EF4-FFF2-40B4-BE49-F238E27FC236}">
                <a16:creationId xmlns:a16="http://schemas.microsoft.com/office/drawing/2014/main" id="{CCAC3F90-7967-4AD0-A669-4DA9AAFF82BD}"/>
              </a:ext>
            </a:extLst>
          </p:cNvPr>
          <p:cNvPicPr>
            <a:picLocks noChangeAspect="1"/>
          </p:cNvPicPr>
          <p:nvPr/>
        </p:nvPicPr>
        <p:blipFill>
          <a:blip r:embed="rId3"/>
          <a:stretch>
            <a:fillRect/>
          </a:stretch>
        </p:blipFill>
        <p:spPr>
          <a:xfrm>
            <a:off x="5240238" y="206862"/>
            <a:ext cx="3933825" cy="6505575"/>
          </a:xfrm>
          <a:prstGeom prst="rect">
            <a:avLst/>
          </a:prstGeom>
        </p:spPr>
      </p:pic>
    </p:spTree>
    <p:extLst>
      <p:ext uri="{BB962C8B-B14F-4D97-AF65-F5344CB8AC3E}">
        <p14:creationId xmlns:p14="http://schemas.microsoft.com/office/powerpoint/2010/main" val="19108838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71297AF7-F342-4DFE-9D68-17A25D2C2E43}"/>
              </a:ext>
            </a:extLst>
          </p:cNvPr>
          <p:cNvPicPr>
            <a:picLocks noChangeAspect="1"/>
          </p:cNvPicPr>
          <p:nvPr/>
        </p:nvPicPr>
        <p:blipFill>
          <a:blip r:embed="rId2"/>
          <a:stretch>
            <a:fillRect/>
          </a:stretch>
        </p:blipFill>
        <p:spPr>
          <a:xfrm>
            <a:off x="887164" y="908720"/>
            <a:ext cx="8130083" cy="4778974"/>
          </a:xfrm>
          <a:prstGeom prst="rect">
            <a:avLst/>
          </a:prstGeom>
        </p:spPr>
      </p:pic>
    </p:spTree>
    <p:extLst>
      <p:ext uri="{BB962C8B-B14F-4D97-AF65-F5344CB8AC3E}">
        <p14:creationId xmlns:p14="http://schemas.microsoft.com/office/powerpoint/2010/main" val="2845845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Agrupar 5">
            <a:extLst>
              <a:ext uri="{FF2B5EF4-FFF2-40B4-BE49-F238E27FC236}">
                <a16:creationId xmlns:a16="http://schemas.microsoft.com/office/drawing/2014/main" id="{0883D33A-5B72-EAEE-EEF3-BB647564EDE5}"/>
              </a:ext>
            </a:extLst>
          </p:cNvPr>
          <p:cNvGrpSpPr/>
          <p:nvPr/>
        </p:nvGrpSpPr>
        <p:grpSpPr>
          <a:xfrm>
            <a:off x="255864" y="996026"/>
            <a:ext cx="4882050" cy="2350438"/>
            <a:chOff x="4980993" y="1063956"/>
            <a:chExt cx="7111180" cy="2416763"/>
          </a:xfrm>
        </p:grpSpPr>
        <p:cxnSp>
          <p:nvCxnSpPr>
            <p:cNvPr id="7" name="Conector reto 6">
              <a:extLst>
                <a:ext uri="{FF2B5EF4-FFF2-40B4-BE49-F238E27FC236}">
                  <a16:creationId xmlns:a16="http://schemas.microsoft.com/office/drawing/2014/main" id="{49B3EDFF-037D-3002-987B-D57334DE7F10}"/>
                </a:ext>
              </a:extLst>
            </p:cNvPr>
            <p:cNvCxnSpPr>
              <a:cxnSpLocks/>
            </p:cNvCxnSpPr>
            <p:nvPr/>
          </p:nvCxnSpPr>
          <p:spPr>
            <a:xfrm>
              <a:off x="10011557" y="1490176"/>
              <a:ext cx="0" cy="1245366"/>
            </a:xfrm>
            <a:prstGeom prst="line">
              <a:avLst/>
            </a:prstGeom>
            <a:ln w="19050">
              <a:solidFill>
                <a:srgbClr val="D57F8A"/>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8" name="Gráfico 7">
              <a:extLst>
                <a:ext uri="{FF2B5EF4-FFF2-40B4-BE49-F238E27FC236}">
                  <a16:creationId xmlns:a16="http://schemas.microsoft.com/office/drawing/2014/main" id="{352BB2B6-5A70-09EB-ECB5-09457AE81BBF}"/>
                </a:ext>
              </a:extLst>
            </p:cNvPr>
            <p:cNvGraphicFramePr/>
            <p:nvPr/>
          </p:nvGraphicFramePr>
          <p:xfrm>
            <a:off x="4980993" y="1063956"/>
            <a:ext cx="7111180" cy="2416763"/>
          </p:xfrm>
          <a:graphic>
            <a:graphicData uri="http://schemas.openxmlformats.org/drawingml/2006/chart">
              <c:chart xmlns:c="http://schemas.openxmlformats.org/drawingml/2006/chart" xmlns:r="http://schemas.openxmlformats.org/officeDocument/2006/relationships" r:id="rId2"/>
            </a:graphicData>
          </a:graphic>
        </p:graphicFrame>
      </p:grpSp>
      <p:sp>
        <p:nvSpPr>
          <p:cNvPr id="2" name="Espaço Reservado para Texto 1">
            <a:extLst>
              <a:ext uri="{FF2B5EF4-FFF2-40B4-BE49-F238E27FC236}">
                <a16:creationId xmlns:a16="http://schemas.microsoft.com/office/drawing/2014/main" id="{D932CD72-4B30-98C6-D929-06A41852A40F}"/>
              </a:ext>
            </a:extLst>
          </p:cNvPr>
          <p:cNvSpPr>
            <a:spLocks noGrp="1"/>
          </p:cNvSpPr>
          <p:nvPr>
            <p:ph type="body" sz="quarter" idx="13"/>
          </p:nvPr>
        </p:nvSpPr>
        <p:spPr/>
        <p:txBody>
          <a:bodyPr/>
          <a:lstStyle/>
          <a:p>
            <a:r>
              <a:rPr lang="pt-BR" dirty="0"/>
              <a:t>¹ Fonte: Banco Mundial</a:t>
            </a:r>
          </a:p>
          <a:p>
            <a:r>
              <a:rPr lang="pt-BR" dirty="0"/>
              <a:t>²Fonte: </a:t>
            </a:r>
            <a:r>
              <a:rPr lang="pt-BR" dirty="0" err="1"/>
              <a:t>ComexStat</a:t>
            </a:r>
            <a:endParaRPr lang="pt-BR" dirty="0"/>
          </a:p>
        </p:txBody>
      </p:sp>
      <p:sp>
        <p:nvSpPr>
          <p:cNvPr id="3" name="Título 2">
            <a:extLst>
              <a:ext uri="{FF2B5EF4-FFF2-40B4-BE49-F238E27FC236}">
                <a16:creationId xmlns:a16="http://schemas.microsoft.com/office/drawing/2014/main" id="{E13BC723-DF84-890F-01ED-D0B3D0B03C63}"/>
              </a:ext>
            </a:extLst>
          </p:cNvPr>
          <p:cNvSpPr>
            <a:spLocks noGrp="1"/>
          </p:cNvSpPr>
          <p:nvPr>
            <p:ph type="title"/>
          </p:nvPr>
        </p:nvSpPr>
        <p:spPr>
          <a:xfrm>
            <a:off x="186030" y="175406"/>
            <a:ext cx="9563416" cy="637364"/>
          </a:xfrm>
        </p:spPr>
        <p:txBody>
          <a:bodyPr/>
          <a:lstStyle/>
          <a:p>
            <a:r>
              <a:rPr lang="pt-BR" dirty="0"/>
              <a:t>A experiência brasileira é ligeiramente diferente, devido à pauta de exportação e à dependência de importação de produtos de maior valor adicionado</a:t>
            </a:r>
          </a:p>
        </p:txBody>
      </p:sp>
      <p:sp>
        <p:nvSpPr>
          <p:cNvPr id="18" name="Espaço Reservado para Texto 12">
            <a:extLst>
              <a:ext uri="{FF2B5EF4-FFF2-40B4-BE49-F238E27FC236}">
                <a16:creationId xmlns:a16="http://schemas.microsoft.com/office/drawing/2014/main" id="{19766D9C-10D9-BF35-7C49-664995028802}"/>
              </a:ext>
            </a:extLst>
          </p:cNvPr>
          <p:cNvSpPr txBox="1">
            <a:spLocks/>
          </p:cNvSpPr>
          <p:nvPr/>
        </p:nvSpPr>
        <p:spPr>
          <a:xfrm>
            <a:off x="5181246" y="1532718"/>
            <a:ext cx="4397146" cy="1655894"/>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rgbClr val="FF0000"/>
                </a:solidFill>
              </a:rPr>
              <a:t>No Brasil, redução do </a:t>
            </a:r>
            <a:r>
              <a:rPr lang="pt-BR" sz="975" b="1" dirty="0" err="1">
                <a:solidFill>
                  <a:srgbClr val="FF0000"/>
                </a:solidFill>
              </a:rPr>
              <a:t>Comex</a:t>
            </a:r>
            <a:r>
              <a:rPr lang="pt-BR" sz="975" b="1" dirty="0">
                <a:solidFill>
                  <a:srgbClr val="FF0000"/>
                </a:solidFill>
              </a:rPr>
              <a:t> não é observado</a:t>
            </a:r>
          </a:p>
          <a:p>
            <a:r>
              <a:rPr lang="pt-BR" sz="975" dirty="0" err="1"/>
              <a:t>Share</a:t>
            </a:r>
            <a:r>
              <a:rPr lang="pt-BR" sz="975" dirty="0"/>
              <a:t> de </a:t>
            </a:r>
            <a:r>
              <a:rPr lang="pt-BR" sz="975" dirty="0" err="1"/>
              <a:t>Comex</a:t>
            </a:r>
            <a:r>
              <a:rPr lang="pt-BR" sz="975" dirty="0"/>
              <a:t> no PIB seguiu crescendo desde 2008</a:t>
            </a:r>
          </a:p>
          <a:p>
            <a:r>
              <a:rPr lang="pt-BR" sz="975" b="1" dirty="0"/>
              <a:t>Representatividade do comércio internacional no PIB brasileiro ainda é baixo</a:t>
            </a:r>
            <a:r>
              <a:rPr lang="pt-BR" sz="975" dirty="0"/>
              <a:t>, em comparação ao mundo e à América Latina</a:t>
            </a:r>
          </a:p>
          <a:p>
            <a:r>
              <a:rPr lang="pt-BR" sz="975" dirty="0"/>
              <a:t>Relevância do modal marítimo como via de comércio, que continua demandando investimentos e expansões</a:t>
            </a:r>
          </a:p>
          <a:p>
            <a:pPr lvl="1"/>
            <a:r>
              <a:rPr lang="pt-BR" sz="894" dirty="0"/>
              <a:t>91% para Imp.</a:t>
            </a:r>
          </a:p>
          <a:p>
            <a:pPr lvl="1"/>
            <a:r>
              <a:rPr lang="pt-BR" sz="894" dirty="0"/>
              <a:t>97% para Exp.	</a:t>
            </a:r>
            <a:endParaRPr lang="pt-BR" sz="975" dirty="0"/>
          </a:p>
        </p:txBody>
      </p:sp>
      <p:graphicFrame>
        <p:nvGraphicFramePr>
          <p:cNvPr id="21" name="Gráfico 20">
            <a:extLst>
              <a:ext uri="{FF2B5EF4-FFF2-40B4-BE49-F238E27FC236}">
                <a16:creationId xmlns:a16="http://schemas.microsoft.com/office/drawing/2014/main" id="{48EFCD99-9150-CCD0-FA49-669926994BB4}"/>
              </a:ext>
            </a:extLst>
          </p:cNvPr>
          <p:cNvGraphicFramePr/>
          <p:nvPr/>
        </p:nvGraphicFramePr>
        <p:xfrm>
          <a:off x="381734" y="3439318"/>
          <a:ext cx="4601424" cy="2292458"/>
        </p:xfrm>
        <a:graphic>
          <a:graphicData uri="http://schemas.openxmlformats.org/drawingml/2006/chart">
            <c:chart xmlns:c="http://schemas.openxmlformats.org/drawingml/2006/chart" xmlns:r="http://schemas.openxmlformats.org/officeDocument/2006/relationships" r:id="rId3"/>
          </a:graphicData>
        </a:graphic>
      </p:graphicFrame>
      <p:sp>
        <p:nvSpPr>
          <p:cNvPr id="22" name="Espaço Reservado para Texto 12">
            <a:extLst>
              <a:ext uri="{FF2B5EF4-FFF2-40B4-BE49-F238E27FC236}">
                <a16:creationId xmlns:a16="http://schemas.microsoft.com/office/drawing/2014/main" id="{6FC1CCA2-4DD2-ECD4-04CC-FCA66575071F}"/>
              </a:ext>
            </a:extLst>
          </p:cNvPr>
          <p:cNvSpPr txBox="1">
            <a:spLocks/>
          </p:cNvSpPr>
          <p:nvPr/>
        </p:nvSpPr>
        <p:spPr>
          <a:xfrm>
            <a:off x="5478378" y="3448602"/>
            <a:ext cx="4072158" cy="1340191"/>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t>Principais cargas</a:t>
            </a:r>
            <a:r>
              <a:rPr lang="pt-BR" sz="975" dirty="0"/>
              <a:t>: minério de ferro, petróleo bruto, contêineres, milho, soja, carne, fertilizantes, açúcar</a:t>
            </a:r>
          </a:p>
          <a:p>
            <a:pPr marL="0" indent="0">
              <a:buNone/>
            </a:pPr>
            <a:r>
              <a:rPr lang="pt-BR" sz="975" b="1" dirty="0"/>
              <a:t>Drivers</a:t>
            </a:r>
          </a:p>
          <a:p>
            <a:r>
              <a:rPr lang="pt-BR" sz="975" dirty="0"/>
              <a:t>Safra brasileira de soja/milho: quebra de safra em 2019 </a:t>
            </a:r>
          </a:p>
          <a:p>
            <a:r>
              <a:rPr lang="pt-BR" sz="975" dirty="0"/>
              <a:t>Preços internacionais: baixa nos preços do </a:t>
            </a:r>
            <a:r>
              <a:rPr lang="pt-BR" sz="975" dirty="0" err="1"/>
              <a:t>Mfe</a:t>
            </a:r>
            <a:r>
              <a:rPr lang="pt-BR" sz="975" dirty="0"/>
              <a:t> entre 2015-2018</a:t>
            </a:r>
          </a:p>
          <a:p>
            <a:r>
              <a:rPr lang="pt-BR" sz="975" dirty="0"/>
              <a:t>Demanda internacional</a:t>
            </a:r>
          </a:p>
        </p:txBody>
      </p:sp>
      <p:sp>
        <p:nvSpPr>
          <p:cNvPr id="24" name="Seta: Pentágono 23">
            <a:extLst>
              <a:ext uri="{FF2B5EF4-FFF2-40B4-BE49-F238E27FC236}">
                <a16:creationId xmlns:a16="http://schemas.microsoft.com/office/drawing/2014/main" id="{54C455C1-CAE6-016E-4C8D-A0F8FD971C36}"/>
              </a:ext>
            </a:extLst>
          </p:cNvPr>
          <p:cNvSpPr/>
          <p:nvPr/>
        </p:nvSpPr>
        <p:spPr>
          <a:xfrm>
            <a:off x="5140646" y="3487030"/>
            <a:ext cx="327415" cy="1180022"/>
          </a:xfrm>
          <a:prstGeom prst="homePlate">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975" b="1" dirty="0">
                <a:solidFill>
                  <a:schemeClr val="accent1"/>
                </a:solidFill>
                <a:latin typeface="Tahoma" panose="020B0604030504040204" pitchFamily="34" charset="0"/>
                <a:ea typeface="Tahoma" panose="020B0604030504040204" pitchFamily="34" charset="0"/>
                <a:cs typeface="Tahoma" panose="020B0604030504040204" pitchFamily="34" charset="0"/>
              </a:rPr>
              <a:t>EXPORTAÇÕES</a:t>
            </a:r>
          </a:p>
        </p:txBody>
      </p:sp>
      <p:sp>
        <p:nvSpPr>
          <p:cNvPr id="27" name="Espaço Reservado para Texto 12">
            <a:extLst>
              <a:ext uri="{FF2B5EF4-FFF2-40B4-BE49-F238E27FC236}">
                <a16:creationId xmlns:a16="http://schemas.microsoft.com/office/drawing/2014/main" id="{1F4A0EB0-9DE4-3024-C1BA-A6B8021400FF}"/>
              </a:ext>
            </a:extLst>
          </p:cNvPr>
          <p:cNvSpPr txBox="1">
            <a:spLocks/>
          </p:cNvSpPr>
          <p:nvPr/>
        </p:nvSpPr>
        <p:spPr>
          <a:xfrm>
            <a:off x="5478378" y="4882679"/>
            <a:ext cx="4072158" cy="1115278"/>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t>Principais cargas</a:t>
            </a:r>
            <a:r>
              <a:rPr lang="pt-BR" sz="975" dirty="0"/>
              <a:t>: combustível, máquinas e equipamentos, veículos, insumos industriais (químicos, plásticos) , fertilizantes</a:t>
            </a:r>
          </a:p>
          <a:p>
            <a:pPr marL="0" indent="0">
              <a:buNone/>
            </a:pPr>
            <a:r>
              <a:rPr lang="pt-BR" sz="975" b="1" dirty="0"/>
              <a:t>Drivers</a:t>
            </a:r>
          </a:p>
          <a:p>
            <a:r>
              <a:rPr lang="pt-BR" sz="975" dirty="0"/>
              <a:t>Indústria: correlação de 0,8 com PIB indústria </a:t>
            </a:r>
          </a:p>
          <a:p>
            <a:r>
              <a:rPr lang="pt-BR" sz="975" dirty="0"/>
              <a:t>Renda nacional: afetado em anos de crise  (2015-2018, 2020)</a:t>
            </a:r>
          </a:p>
        </p:txBody>
      </p:sp>
      <p:sp>
        <p:nvSpPr>
          <p:cNvPr id="28" name="Seta: Pentágono 27">
            <a:extLst>
              <a:ext uri="{FF2B5EF4-FFF2-40B4-BE49-F238E27FC236}">
                <a16:creationId xmlns:a16="http://schemas.microsoft.com/office/drawing/2014/main" id="{EDC6585D-9401-2C2A-7570-D3464BB93CE2}"/>
              </a:ext>
            </a:extLst>
          </p:cNvPr>
          <p:cNvSpPr/>
          <p:nvPr/>
        </p:nvSpPr>
        <p:spPr>
          <a:xfrm>
            <a:off x="5140646" y="4850308"/>
            <a:ext cx="327415" cy="1180022"/>
          </a:xfrm>
          <a:prstGeom prst="homePlate">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975"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IMPORTAÇÕES</a:t>
            </a:r>
          </a:p>
        </p:txBody>
      </p:sp>
    </p:spTree>
    <p:extLst>
      <p:ext uri="{BB962C8B-B14F-4D97-AF65-F5344CB8AC3E}">
        <p14:creationId xmlns:p14="http://schemas.microsoft.com/office/powerpoint/2010/main" val="11930762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97CF4D13-F787-4BDD-8B7E-3B09CA9CA990}"/>
              </a:ext>
            </a:extLst>
          </p:cNvPr>
          <p:cNvPicPr>
            <a:picLocks noChangeAspect="1"/>
          </p:cNvPicPr>
          <p:nvPr/>
        </p:nvPicPr>
        <p:blipFill>
          <a:blip r:embed="rId2"/>
          <a:stretch>
            <a:fillRect/>
          </a:stretch>
        </p:blipFill>
        <p:spPr>
          <a:xfrm>
            <a:off x="991766" y="1544972"/>
            <a:ext cx="8197677" cy="3768055"/>
          </a:xfrm>
          <a:prstGeom prst="rect">
            <a:avLst/>
          </a:prstGeom>
        </p:spPr>
      </p:pic>
    </p:spTree>
    <p:extLst>
      <p:ext uri="{BB962C8B-B14F-4D97-AF65-F5344CB8AC3E}">
        <p14:creationId xmlns:p14="http://schemas.microsoft.com/office/powerpoint/2010/main" val="24580530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183732D5-2497-4733-9545-E4250F120E2D}"/>
              </a:ext>
            </a:extLst>
          </p:cNvPr>
          <p:cNvPicPr>
            <a:picLocks noChangeAspect="1"/>
          </p:cNvPicPr>
          <p:nvPr/>
        </p:nvPicPr>
        <p:blipFill>
          <a:blip r:embed="rId2"/>
          <a:stretch>
            <a:fillRect/>
          </a:stretch>
        </p:blipFill>
        <p:spPr>
          <a:xfrm>
            <a:off x="19963" y="0"/>
            <a:ext cx="6433731" cy="3162474"/>
          </a:xfrm>
          <a:prstGeom prst="rect">
            <a:avLst/>
          </a:prstGeom>
        </p:spPr>
      </p:pic>
      <p:pic>
        <p:nvPicPr>
          <p:cNvPr id="6" name="Imagem 5">
            <a:extLst>
              <a:ext uri="{FF2B5EF4-FFF2-40B4-BE49-F238E27FC236}">
                <a16:creationId xmlns:a16="http://schemas.microsoft.com/office/drawing/2014/main" id="{FF74622E-B2F3-48A3-AE8C-2F1862E179AE}"/>
              </a:ext>
            </a:extLst>
          </p:cNvPr>
          <p:cNvPicPr>
            <a:picLocks noChangeAspect="1"/>
          </p:cNvPicPr>
          <p:nvPr/>
        </p:nvPicPr>
        <p:blipFill>
          <a:blip r:embed="rId3"/>
          <a:stretch>
            <a:fillRect/>
          </a:stretch>
        </p:blipFill>
        <p:spPr>
          <a:xfrm>
            <a:off x="3007990" y="2418264"/>
            <a:ext cx="6697985" cy="4866823"/>
          </a:xfrm>
          <a:prstGeom prst="rect">
            <a:avLst/>
          </a:prstGeom>
        </p:spPr>
      </p:pic>
    </p:spTree>
    <p:extLst>
      <p:ext uri="{BB962C8B-B14F-4D97-AF65-F5344CB8AC3E}">
        <p14:creationId xmlns:p14="http://schemas.microsoft.com/office/powerpoint/2010/main" val="21535792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r>
              <a:rPr lang="pt-BR" b="0" i="0" dirty="0">
                <a:effectLst/>
                <a:latin typeface="Roboto" panose="02000000000000000000" pitchFamily="2" charset="0"/>
              </a:rPr>
              <a:t>World Trade </a:t>
            </a:r>
            <a:r>
              <a:rPr lang="pt-BR" b="0" i="0" dirty="0" err="1">
                <a:effectLst/>
                <a:latin typeface="Roboto" panose="02000000000000000000" pitchFamily="2" charset="0"/>
              </a:rPr>
              <a:t>Report</a:t>
            </a:r>
            <a:r>
              <a:rPr lang="pt-BR" b="0" i="0" dirty="0">
                <a:effectLst/>
                <a:latin typeface="Roboto" panose="02000000000000000000" pitchFamily="2" charset="0"/>
              </a:rPr>
              <a:t> 2021</a:t>
            </a:r>
            <a:endParaRPr lang="pt-BR" dirty="0"/>
          </a:p>
        </p:txBody>
      </p:sp>
      <p:pic>
        <p:nvPicPr>
          <p:cNvPr id="4" name="Imagem 3">
            <a:extLst>
              <a:ext uri="{FF2B5EF4-FFF2-40B4-BE49-F238E27FC236}">
                <a16:creationId xmlns:a16="http://schemas.microsoft.com/office/drawing/2014/main" id="{2F90C3EB-511C-4D46-9059-B128C2EA9C39}"/>
              </a:ext>
            </a:extLst>
          </p:cNvPr>
          <p:cNvPicPr>
            <a:picLocks noChangeAspect="1"/>
          </p:cNvPicPr>
          <p:nvPr/>
        </p:nvPicPr>
        <p:blipFill>
          <a:blip r:embed="rId2"/>
          <a:stretch>
            <a:fillRect/>
          </a:stretch>
        </p:blipFill>
        <p:spPr>
          <a:xfrm>
            <a:off x="1337469" y="1685925"/>
            <a:ext cx="7229475" cy="3486150"/>
          </a:xfrm>
          <a:prstGeom prst="rect">
            <a:avLst/>
          </a:prstGeom>
        </p:spPr>
      </p:pic>
    </p:spTree>
    <p:extLst>
      <p:ext uri="{BB962C8B-B14F-4D97-AF65-F5344CB8AC3E}">
        <p14:creationId xmlns:p14="http://schemas.microsoft.com/office/powerpoint/2010/main" val="30301158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1625266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4450775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30003741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4525427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5A4685-F90D-4AB9-B861-2257EBA37040}"/>
              </a:ext>
            </a:extLst>
          </p:cNvPr>
          <p:cNvSpPr>
            <a:spLocks noGrp="1"/>
          </p:cNvSpPr>
          <p:nvPr>
            <p:ph type="title"/>
          </p:nvPr>
        </p:nvSpPr>
        <p:spPr/>
        <p:txBody>
          <a:bodyPr/>
          <a:lstStyle/>
          <a:p>
            <a:endParaRPr lang="pt-BR"/>
          </a:p>
        </p:txBody>
      </p:sp>
    </p:spTree>
    <p:extLst>
      <p:ext uri="{BB962C8B-B14F-4D97-AF65-F5344CB8AC3E}">
        <p14:creationId xmlns:p14="http://schemas.microsoft.com/office/powerpoint/2010/main" val="12763291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F6EC8B-5BF5-44AA-924A-4B46B53BB10F}"/>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8A532143-2749-4419-B032-B5701E1AD88F}"/>
              </a:ext>
            </a:extLst>
          </p:cNvPr>
          <p:cNvSpPr>
            <a:spLocks noGrp="1"/>
          </p:cNvSpPr>
          <p:nvPr>
            <p:ph type="body" sz="quarter" idx="11"/>
          </p:nvPr>
        </p:nvSpPr>
        <p:spPr/>
        <p:txBody>
          <a:bodyPr/>
          <a:lstStyle/>
          <a:p>
            <a:endParaRPr lang="pt-BR"/>
          </a:p>
        </p:txBody>
      </p:sp>
      <p:pic>
        <p:nvPicPr>
          <p:cNvPr id="4" name="Imagem 3">
            <a:extLst>
              <a:ext uri="{FF2B5EF4-FFF2-40B4-BE49-F238E27FC236}">
                <a16:creationId xmlns:a16="http://schemas.microsoft.com/office/drawing/2014/main" id="{1FD7BFA7-B173-4098-A7DD-548321B0D9CC}"/>
              </a:ext>
            </a:extLst>
          </p:cNvPr>
          <p:cNvPicPr>
            <a:picLocks noChangeAspect="1"/>
          </p:cNvPicPr>
          <p:nvPr/>
        </p:nvPicPr>
        <p:blipFill>
          <a:blip r:embed="rId2"/>
          <a:stretch>
            <a:fillRect/>
          </a:stretch>
        </p:blipFill>
        <p:spPr>
          <a:xfrm>
            <a:off x="-520402" y="458866"/>
            <a:ext cx="11226712" cy="5229068"/>
          </a:xfrm>
          <a:prstGeom prst="rect">
            <a:avLst/>
          </a:prstGeom>
        </p:spPr>
      </p:pic>
    </p:spTree>
    <p:extLst>
      <p:ext uri="{BB962C8B-B14F-4D97-AF65-F5344CB8AC3E}">
        <p14:creationId xmlns:p14="http://schemas.microsoft.com/office/powerpoint/2010/main" val="15863452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o Explicativo 1 (Borda e Ênfase) 23"/>
          <p:cNvSpPr/>
          <p:nvPr/>
        </p:nvSpPr>
        <p:spPr>
          <a:xfrm rot="5400000">
            <a:off x="632690" y="2247728"/>
            <a:ext cx="1859459" cy="2806250"/>
          </a:xfrm>
          <a:prstGeom prst="accentBorderCallout1">
            <a:avLst>
              <a:gd name="adj1" fmla="val 46809"/>
              <a:gd name="adj2" fmla="val -4918"/>
              <a:gd name="adj3" fmla="val 24251"/>
              <a:gd name="adj4" fmla="val -29454"/>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1. Tipos de navios: Classes de </a:t>
            </a:r>
            <a:r>
              <a:rPr lang="pt-BR" dirty="0" err="1"/>
              <a:t>graneleiros</a:t>
            </a:r>
            <a:endParaRPr lang="pt-BR" dirty="0"/>
          </a:p>
        </p:txBody>
      </p:sp>
      <p:graphicFrame>
        <p:nvGraphicFramePr>
          <p:cNvPr id="3" name="Tabela 2"/>
          <p:cNvGraphicFramePr>
            <a:graphicFrameLocks noGrp="1"/>
          </p:cNvGraphicFramePr>
          <p:nvPr>
            <p:extLst>
              <p:ext uri="{D42A27DB-BD31-4B8C-83A1-F6EECF244321}">
                <p14:modId xmlns:p14="http://schemas.microsoft.com/office/powerpoint/2010/main" val="39322595"/>
              </p:ext>
            </p:extLst>
          </p:nvPr>
        </p:nvGraphicFramePr>
        <p:xfrm>
          <a:off x="127671" y="836712"/>
          <a:ext cx="9649071" cy="1489710"/>
        </p:xfrm>
        <a:graphic>
          <a:graphicData uri="http://schemas.openxmlformats.org/drawingml/2006/table">
            <a:tbl>
              <a:tblPr>
                <a:tableStyleId>{5C22544A-7EE6-4342-B048-85BDC9FD1C3A}</a:tableStyleId>
              </a:tblPr>
              <a:tblGrid>
                <a:gridCol w="1081363">
                  <a:extLst>
                    <a:ext uri="{9D8B030D-6E8A-4147-A177-3AD203B41FA5}">
                      <a16:colId xmlns:a16="http://schemas.microsoft.com/office/drawing/2014/main" val="20000"/>
                    </a:ext>
                  </a:extLst>
                </a:gridCol>
                <a:gridCol w="1095119">
                  <a:extLst>
                    <a:ext uri="{9D8B030D-6E8A-4147-A177-3AD203B41FA5}">
                      <a16:colId xmlns:a16="http://schemas.microsoft.com/office/drawing/2014/main" val="20001"/>
                    </a:ext>
                  </a:extLst>
                </a:gridCol>
                <a:gridCol w="1088241">
                  <a:extLst>
                    <a:ext uri="{9D8B030D-6E8A-4147-A177-3AD203B41FA5}">
                      <a16:colId xmlns:a16="http://schemas.microsoft.com/office/drawing/2014/main" val="20002"/>
                    </a:ext>
                  </a:extLst>
                </a:gridCol>
                <a:gridCol w="1160791">
                  <a:extLst>
                    <a:ext uri="{9D8B030D-6E8A-4147-A177-3AD203B41FA5}">
                      <a16:colId xmlns:a16="http://schemas.microsoft.com/office/drawing/2014/main" val="20003"/>
                    </a:ext>
                  </a:extLst>
                </a:gridCol>
                <a:gridCol w="1246017">
                  <a:extLst>
                    <a:ext uri="{9D8B030D-6E8A-4147-A177-3AD203B41FA5}">
                      <a16:colId xmlns:a16="http://schemas.microsoft.com/office/drawing/2014/main" val="20004"/>
                    </a:ext>
                  </a:extLst>
                </a:gridCol>
                <a:gridCol w="994385">
                  <a:extLst>
                    <a:ext uri="{9D8B030D-6E8A-4147-A177-3AD203B41FA5}">
                      <a16:colId xmlns:a16="http://schemas.microsoft.com/office/drawing/2014/main" val="20005"/>
                    </a:ext>
                  </a:extLst>
                </a:gridCol>
                <a:gridCol w="994385">
                  <a:extLst>
                    <a:ext uri="{9D8B030D-6E8A-4147-A177-3AD203B41FA5}">
                      <a16:colId xmlns:a16="http://schemas.microsoft.com/office/drawing/2014/main" val="20006"/>
                    </a:ext>
                  </a:extLst>
                </a:gridCol>
                <a:gridCol w="994385">
                  <a:extLst>
                    <a:ext uri="{9D8B030D-6E8A-4147-A177-3AD203B41FA5}">
                      <a16:colId xmlns:a16="http://schemas.microsoft.com/office/drawing/2014/main" val="20007"/>
                    </a:ext>
                  </a:extLst>
                </a:gridCol>
                <a:gridCol w="994385">
                  <a:extLst>
                    <a:ext uri="{9D8B030D-6E8A-4147-A177-3AD203B41FA5}">
                      <a16:colId xmlns:a16="http://schemas.microsoft.com/office/drawing/2014/main" val="20008"/>
                    </a:ext>
                  </a:extLst>
                </a:gridCol>
              </a:tblGrid>
              <a:tr h="161925">
                <a:tc>
                  <a:txBody>
                    <a:bodyPr/>
                    <a:lstStyle/>
                    <a:p>
                      <a:pPr algn="ctr" fontAlgn="ctr"/>
                      <a:r>
                        <a:rPr lang="pt-BR" sz="1400" b="1" i="0" u="none" strike="noStrike" dirty="0">
                          <a:solidFill>
                            <a:schemeClr val="bg1"/>
                          </a:solidFill>
                          <a:effectLst/>
                          <a:latin typeface="Calibri"/>
                        </a:rPr>
                        <a:t>Tipo</a:t>
                      </a: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Handysize</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Handymax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Supramax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Panamax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a:solidFill>
                            <a:schemeClr val="bg1"/>
                          </a:solidFill>
                          <a:effectLst/>
                        </a:rPr>
                        <a:t>New </a:t>
                      </a:r>
                      <a:r>
                        <a:rPr lang="pt-BR" sz="1200" b="1" u="none" strike="noStrike" dirty="0" err="1">
                          <a:solidFill>
                            <a:schemeClr val="bg1"/>
                          </a:solidFill>
                          <a:effectLst/>
                        </a:rPr>
                        <a:t>Panamax</a:t>
                      </a:r>
                      <a:r>
                        <a:rPr lang="pt-BR" sz="1200" b="1" u="none" strike="noStrike" dirty="0">
                          <a:solidFill>
                            <a:schemeClr val="bg1"/>
                          </a:solidFill>
                          <a:effectLst/>
                        </a:rPr>
                        <a:t>(*)</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a:solidFill>
                            <a:schemeClr val="bg1"/>
                          </a:solidFill>
                          <a:effectLst/>
                        </a:rPr>
                        <a:t>Mini </a:t>
                      </a:r>
                    </a:p>
                    <a:p>
                      <a:pPr algn="ctr" fontAlgn="ctr"/>
                      <a:r>
                        <a:rPr lang="pt-BR" sz="1200" b="1" u="none" strike="noStrike" dirty="0" err="1">
                          <a:solidFill>
                            <a:schemeClr val="bg1"/>
                          </a:solidFill>
                          <a:effectLst/>
                        </a:rPr>
                        <a:t>Capezise</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Capesize</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err="1">
                          <a:solidFill>
                            <a:schemeClr val="bg1"/>
                          </a:solidFill>
                          <a:effectLst/>
                        </a:rPr>
                        <a:t>Chinamax</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extLst>
                  <a:ext uri="{0D108BD9-81ED-4DB2-BD59-A6C34878D82A}">
                    <a16:rowId xmlns:a16="http://schemas.microsoft.com/office/drawing/2014/main" val="10000"/>
                  </a:ext>
                </a:extLst>
              </a:tr>
              <a:tr h="161925">
                <a:tc>
                  <a:txBody>
                    <a:bodyPr/>
                    <a:lstStyle/>
                    <a:p>
                      <a:pPr algn="l" fontAlgn="ctr"/>
                      <a:r>
                        <a:rPr lang="pt-BR" sz="1400" u="none" strike="noStrike">
                          <a:effectLst/>
                        </a:rPr>
                        <a:t>Min (DWT)</a:t>
                      </a:r>
                      <a:endParaRPr lang="pt-BR" sz="1400" b="0" i="0" u="none" strike="noStrike">
                        <a:solidFill>
                          <a:srgbClr val="000000"/>
                        </a:solidFill>
                        <a:effectLst/>
                        <a:latin typeface="Calibri"/>
                      </a:endParaRPr>
                    </a:p>
                  </a:txBody>
                  <a:tcPr marL="9525" marR="9525" marT="9525" marB="0" anchor="ctr"/>
                </a:tc>
                <a:tc>
                  <a:txBody>
                    <a:bodyPr/>
                    <a:lstStyle/>
                    <a:p>
                      <a:pPr algn="l" fontAlgn="ctr"/>
                      <a:r>
                        <a:rPr lang="pt-BR" sz="1400" u="none" strike="noStrike" dirty="0">
                          <a:effectLst/>
                        </a:rPr>
                        <a:t>          10.000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40.000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50.000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60.000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60.000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85.000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&gt;130.000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a:effectLst/>
                        </a:rPr>
                        <a:t> &gt;360,000 </a:t>
                      </a:r>
                      <a:endParaRPr lang="pt-BR" sz="14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161925">
                <a:tc>
                  <a:txBody>
                    <a:bodyPr/>
                    <a:lstStyle/>
                    <a:p>
                      <a:pPr algn="l" fontAlgn="ctr"/>
                      <a:r>
                        <a:rPr lang="pt-BR" sz="1400" u="none" strike="noStrike">
                          <a:effectLst/>
                        </a:rPr>
                        <a:t>Max (DWT)</a:t>
                      </a:r>
                      <a:endParaRPr lang="pt-BR" sz="1400" b="0" i="0" u="none" strike="noStrike">
                        <a:solidFill>
                          <a:srgbClr val="000000"/>
                        </a:solidFill>
                        <a:effectLst/>
                        <a:latin typeface="Calibri"/>
                      </a:endParaRPr>
                    </a:p>
                  </a:txBody>
                  <a:tcPr marL="9525" marR="9525" marT="9525" marB="0" anchor="ctr"/>
                </a:tc>
                <a:tc>
                  <a:txBody>
                    <a:bodyPr/>
                    <a:lstStyle/>
                    <a:p>
                      <a:pPr algn="l" fontAlgn="ctr"/>
                      <a:r>
                        <a:rPr lang="pt-BR" sz="1400" u="none" strike="noStrike" dirty="0">
                          <a:effectLst/>
                        </a:rPr>
                        <a:t>          39,999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49.999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59.999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99.999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199.999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129.999 </a:t>
                      </a:r>
                      <a:endParaRPr lang="pt-BR" sz="1400" b="0" i="0" u="none" strike="noStrike" dirty="0">
                        <a:solidFill>
                          <a:srgbClr val="000000"/>
                        </a:solidFill>
                        <a:effectLst/>
                        <a:latin typeface="Calibri"/>
                      </a:endParaRPr>
                    </a:p>
                  </a:txBody>
                  <a:tcPr marL="9525" marR="9525" marT="9525" marB="0" anchor="ctr"/>
                </a:tc>
                <a:tc>
                  <a:txBody>
                    <a:bodyPr/>
                    <a:lstStyle/>
                    <a:p>
                      <a:pPr algn="l" fontAlgn="ctr"/>
                      <a:endParaRPr lang="pt-BR" sz="1400" b="0" i="0" u="none" strike="noStrike" dirty="0">
                        <a:solidFill>
                          <a:srgbClr val="000000"/>
                        </a:solidFill>
                        <a:effectLst/>
                        <a:latin typeface="Calibri"/>
                      </a:endParaRPr>
                    </a:p>
                  </a:txBody>
                  <a:tcPr marL="9525" marR="9525" marT="9525" marB="0" anchor="ctr"/>
                </a:tc>
                <a:tc>
                  <a:txBody>
                    <a:bodyPr/>
                    <a:lstStyle/>
                    <a:p>
                      <a:pPr algn="l" fontAlgn="ctr"/>
                      <a:r>
                        <a:rPr lang="pt-BR" sz="1400" u="none" strike="noStrike" dirty="0">
                          <a:effectLst/>
                        </a:rPr>
                        <a:t>   400.000 </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161925">
                <a:tc>
                  <a:txBody>
                    <a:bodyPr/>
                    <a:lstStyle/>
                    <a:p>
                      <a:pPr algn="ctr" fontAlgn="ctr"/>
                      <a:r>
                        <a:rPr lang="pt-BR" sz="1400" u="none" strike="noStrike" dirty="0">
                          <a:effectLst/>
                        </a:rPr>
                        <a:t>L (m)</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294,0</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366,0</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365,0</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161925">
                <a:tc>
                  <a:txBody>
                    <a:bodyPr/>
                    <a:lstStyle/>
                    <a:p>
                      <a:pPr algn="ctr" fontAlgn="ctr"/>
                      <a:r>
                        <a:rPr lang="pt-BR" sz="1400" u="none" strike="noStrike" dirty="0">
                          <a:effectLst/>
                        </a:rPr>
                        <a:t>B (m)</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32,2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49,0</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&gt;32,2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&gt;32,2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66,0</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161925">
                <a:tc>
                  <a:txBody>
                    <a:bodyPr/>
                    <a:lstStyle/>
                    <a:p>
                      <a:pPr algn="ctr" fontAlgn="ctr"/>
                      <a:r>
                        <a:rPr lang="pt-BR" sz="1400" u="none" strike="noStrike" dirty="0">
                          <a:effectLst/>
                        </a:rPr>
                        <a:t>D (m)</a:t>
                      </a: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endParaRPr lang="pt-BR" sz="1400" b="0" i="0" u="none" strike="noStrike">
                        <a:solidFill>
                          <a:srgbClr val="000000"/>
                        </a:solidFill>
                        <a:effectLst/>
                        <a:latin typeface="Calibri"/>
                      </a:endParaRPr>
                    </a:p>
                  </a:txBody>
                  <a:tcPr marL="9525" marR="9525" marT="9525" marB="0" anchor="ctr"/>
                </a:tc>
                <a:tc>
                  <a:txBody>
                    <a:bodyPr/>
                    <a:lstStyle/>
                    <a:p>
                      <a:pPr algn="ctr" fontAlgn="ct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12,0</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15,2</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&gt;20,1</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&gt;20,1</a:t>
                      </a:r>
                      <a:endParaRPr lang="pt-BR" sz="1400" b="0" i="0" u="none" strike="noStrike" dirty="0">
                        <a:solidFill>
                          <a:srgbClr val="000000"/>
                        </a:solidFill>
                        <a:effectLst/>
                        <a:latin typeface="Calibri"/>
                      </a:endParaRPr>
                    </a:p>
                  </a:txBody>
                  <a:tcPr marL="9525" marR="9525" marT="9525" marB="0" anchor="ctr"/>
                </a:tc>
                <a:tc>
                  <a:txBody>
                    <a:bodyPr/>
                    <a:lstStyle/>
                    <a:p>
                      <a:pPr algn="ctr" fontAlgn="ctr"/>
                      <a:r>
                        <a:rPr lang="pt-BR" sz="1400" u="none" strike="noStrike" dirty="0">
                          <a:effectLst/>
                        </a:rPr>
                        <a:t>23,0</a:t>
                      </a:r>
                      <a:endParaRPr lang="pt-BR" sz="14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bl>
          </a:graphicData>
        </a:graphic>
      </p:graphicFrame>
      <p:pic>
        <p:nvPicPr>
          <p:cNvPr id="6" name="Imagem 5"/>
          <p:cNvPicPr>
            <a:picLocks noChangeAspect="1"/>
          </p:cNvPicPr>
          <p:nvPr/>
        </p:nvPicPr>
        <p:blipFill>
          <a:blip r:embed="rId4"/>
          <a:stretch>
            <a:fillRect/>
          </a:stretch>
        </p:blipFill>
        <p:spPr>
          <a:xfrm>
            <a:off x="159296" y="2753913"/>
            <a:ext cx="2806250" cy="1871663"/>
          </a:xfrm>
          <a:prstGeom prst="rect">
            <a:avLst/>
          </a:prstGeom>
          <a:ln>
            <a:solidFill>
              <a:schemeClr val="bg1">
                <a:lumMod val="65000"/>
              </a:schemeClr>
            </a:solidFill>
          </a:ln>
        </p:spPr>
      </p:pic>
      <p:sp>
        <p:nvSpPr>
          <p:cNvPr id="27" name="Texto Explicativo 1 (Borda e Ênfase) 26"/>
          <p:cNvSpPr/>
          <p:nvPr/>
        </p:nvSpPr>
        <p:spPr>
          <a:xfrm rot="5400000">
            <a:off x="3979971" y="2247728"/>
            <a:ext cx="1859459" cy="2806250"/>
          </a:xfrm>
          <a:prstGeom prst="accentBorderCallout1">
            <a:avLst>
              <a:gd name="adj1" fmla="val 46809"/>
              <a:gd name="adj2" fmla="val -4918"/>
              <a:gd name="adj3" fmla="val 38883"/>
              <a:gd name="adj4" fmla="val -17388"/>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8" name="Texto Explicativo 1 (Borda e Ênfase) 27"/>
          <p:cNvSpPr/>
          <p:nvPr/>
        </p:nvSpPr>
        <p:spPr>
          <a:xfrm rot="5400000">
            <a:off x="7327252" y="2247728"/>
            <a:ext cx="1859459" cy="2806250"/>
          </a:xfrm>
          <a:prstGeom prst="accentBorderCallout1">
            <a:avLst>
              <a:gd name="adj1" fmla="val 46809"/>
              <a:gd name="adj2" fmla="val -4918"/>
              <a:gd name="adj3" fmla="val 18216"/>
              <a:gd name="adj4" fmla="val -20803"/>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pic>
        <p:nvPicPr>
          <p:cNvPr id="9" name="Imagem 8"/>
          <p:cNvPicPr>
            <a:picLocks noChangeAspect="1"/>
          </p:cNvPicPr>
          <p:nvPr/>
        </p:nvPicPr>
        <p:blipFill>
          <a:blip r:embed="rId5"/>
          <a:stretch>
            <a:fillRect/>
          </a:stretch>
        </p:blipFill>
        <p:spPr>
          <a:xfrm>
            <a:off x="3506575" y="2708920"/>
            <a:ext cx="2812204" cy="1871663"/>
          </a:xfrm>
          <a:prstGeom prst="rect">
            <a:avLst/>
          </a:prstGeom>
          <a:ln>
            <a:solidFill>
              <a:schemeClr val="bg1">
                <a:lumMod val="65000"/>
              </a:schemeClr>
            </a:solidFill>
          </a:ln>
        </p:spPr>
      </p:pic>
      <p:pic>
        <p:nvPicPr>
          <p:cNvPr id="23" name="Imagem 22"/>
          <p:cNvPicPr>
            <a:picLocks noChangeAspect="1"/>
          </p:cNvPicPr>
          <p:nvPr/>
        </p:nvPicPr>
        <p:blipFill>
          <a:blip r:embed="rId6"/>
          <a:stretch>
            <a:fillRect/>
          </a:stretch>
        </p:blipFill>
        <p:spPr>
          <a:xfrm>
            <a:off x="6856155" y="2735560"/>
            <a:ext cx="2803952" cy="1871664"/>
          </a:xfrm>
          <a:prstGeom prst="rect">
            <a:avLst/>
          </a:prstGeom>
          <a:ln>
            <a:solidFill>
              <a:schemeClr val="bg1">
                <a:lumMod val="65000"/>
              </a:schemeClr>
            </a:solidFill>
          </a:ln>
        </p:spPr>
      </p:pic>
      <p:pic>
        <p:nvPicPr>
          <p:cNvPr id="552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255" y="4672081"/>
            <a:ext cx="8118890" cy="200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custDataLst>
              <p:tags r:id="rId1"/>
            </p:custDataLst>
          </p:nvPr>
        </p:nvSpPr>
        <p:spPr>
          <a:xfrm>
            <a:off x="8095493" y="650083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HIS </a:t>
            </a:r>
            <a:r>
              <a:rPr lang="en-US" sz="900" dirty="0" err="1"/>
              <a:t>Fairplay</a:t>
            </a:r>
            <a:r>
              <a:rPr lang="en-US" sz="900" dirty="0"/>
              <a:t>, UNCTAD</a:t>
            </a:r>
            <a:endParaRPr lang="pt-BR" sz="900" dirty="0" err="1"/>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139</a:t>
            </a:fld>
            <a:endParaRPr lang="pt-BR" sz="600" noProof="0"/>
          </a:p>
        </p:txBody>
      </p:sp>
    </p:spTree>
    <p:extLst>
      <p:ext uri="{BB962C8B-B14F-4D97-AF65-F5344CB8AC3E}">
        <p14:creationId xmlns:p14="http://schemas.microsoft.com/office/powerpoint/2010/main" val="341992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0CAE8EB2-A801-C73C-6D12-5EF0F295E334}"/>
              </a:ext>
            </a:extLst>
          </p:cNvPr>
          <p:cNvSpPr/>
          <p:nvPr/>
        </p:nvSpPr>
        <p:spPr>
          <a:xfrm>
            <a:off x="5674858" y="2174548"/>
            <a:ext cx="2222644" cy="253560"/>
          </a:xfrm>
          <a:prstGeom prst="rect">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5" name="Retângulo 4">
            <a:extLst>
              <a:ext uri="{FF2B5EF4-FFF2-40B4-BE49-F238E27FC236}">
                <a16:creationId xmlns:a16="http://schemas.microsoft.com/office/drawing/2014/main" id="{9F853A20-A2B0-9BEE-2B04-84120A3B608C}"/>
              </a:ext>
            </a:extLst>
          </p:cNvPr>
          <p:cNvSpPr/>
          <p:nvPr/>
        </p:nvSpPr>
        <p:spPr>
          <a:xfrm>
            <a:off x="5636229" y="5168866"/>
            <a:ext cx="2222644" cy="668548"/>
          </a:xfrm>
          <a:prstGeom prst="rect">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18" name="Retângulo 17">
            <a:extLst>
              <a:ext uri="{FF2B5EF4-FFF2-40B4-BE49-F238E27FC236}">
                <a16:creationId xmlns:a16="http://schemas.microsoft.com/office/drawing/2014/main" id="{219C1E6B-93C9-B047-01A1-F358182B6D0F}"/>
              </a:ext>
            </a:extLst>
          </p:cNvPr>
          <p:cNvSpPr/>
          <p:nvPr/>
        </p:nvSpPr>
        <p:spPr>
          <a:xfrm>
            <a:off x="5676466" y="2812868"/>
            <a:ext cx="2222644" cy="451889"/>
          </a:xfrm>
          <a:prstGeom prst="rect">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2" name="Espaço Reservado para Texto 1">
            <a:extLst>
              <a:ext uri="{FF2B5EF4-FFF2-40B4-BE49-F238E27FC236}">
                <a16:creationId xmlns:a16="http://schemas.microsoft.com/office/drawing/2014/main" id="{16E06A78-698F-DBE9-2B3A-892F94095277}"/>
              </a:ext>
            </a:extLst>
          </p:cNvPr>
          <p:cNvSpPr>
            <a:spLocks noGrp="1"/>
          </p:cNvSpPr>
          <p:nvPr>
            <p:ph type="body" sz="quarter" idx="13"/>
          </p:nvPr>
        </p:nvSpPr>
        <p:spPr/>
        <p:txBody>
          <a:bodyPr/>
          <a:lstStyle/>
          <a:p>
            <a:r>
              <a:rPr lang="pt-BR" dirty="0"/>
              <a:t>Fonte: </a:t>
            </a:r>
            <a:r>
              <a:rPr lang="pt-BR" dirty="0" err="1"/>
              <a:t>ComexStat</a:t>
            </a:r>
            <a:r>
              <a:rPr lang="pt-BR" dirty="0"/>
              <a:t> </a:t>
            </a:r>
          </a:p>
        </p:txBody>
      </p:sp>
      <p:sp>
        <p:nvSpPr>
          <p:cNvPr id="3" name="Título 2">
            <a:extLst>
              <a:ext uri="{FF2B5EF4-FFF2-40B4-BE49-F238E27FC236}">
                <a16:creationId xmlns:a16="http://schemas.microsoft.com/office/drawing/2014/main" id="{555EDC05-C275-3695-A045-DF360E9B992D}"/>
              </a:ext>
            </a:extLst>
          </p:cNvPr>
          <p:cNvSpPr>
            <a:spLocks noGrp="1"/>
          </p:cNvSpPr>
          <p:nvPr>
            <p:ph type="title"/>
          </p:nvPr>
        </p:nvSpPr>
        <p:spPr>
          <a:xfrm>
            <a:off x="186030" y="21518"/>
            <a:ext cx="9563416" cy="945141"/>
          </a:xfrm>
        </p:spPr>
        <p:txBody>
          <a:bodyPr/>
          <a:lstStyle/>
          <a:p>
            <a:r>
              <a:rPr lang="pt-BR" dirty="0"/>
              <a:t>Minério e grãos respondem a ~80% das exportações. Importações são mais pulverizadas sendo as principais cargas contêineres, fertilizantes, petróleo e derivados  </a:t>
            </a:r>
          </a:p>
        </p:txBody>
      </p:sp>
      <p:graphicFrame>
        <p:nvGraphicFramePr>
          <p:cNvPr id="7" name="Gráfico 6">
            <a:extLst>
              <a:ext uri="{FF2B5EF4-FFF2-40B4-BE49-F238E27FC236}">
                <a16:creationId xmlns:a16="http://schemas.microsoft.com/office/drawing/2014/main" id="{CE8A2DD8-E134-ADF1-5987-EB6DABB4F0A2}"/>
              </a:ext>
            </a:extLst>
          </p:cNvPr>
          <p:cNvGraphicFramePr/>
          <p:nvPr/>
        </p:nvGraphicFramePr>
        <p:xfrm>
          <a:off x="705851" y="1763164"/>
          <a:ext cx="4785752" cy="18649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ela 9">
            <a:extLst>
              <a:ext uri="{FF2B5EF4-FFF2-40B4-BE49-F238E27FC236}">
                <a16:creationId xmlns:a16="http://schemas.microsoft.com/office/drawing/2014/main" id="{3F172A8A-426D-AD9F-635A-E80E5B59A374}"/>
              </a:ext>
            </a:extLst>
          </p:cNvPr>
          <p:cNvGraphicFramePr>
            <a:graphicFrameLocks noGrp="1"/>
          </p:cNvGraphicFramePr>
          <p:nvPr>
            <p:extLst>
              <p:ext uri="{D42A27DB-BD31-4B8C-83A1-F6EECF244321}">
                <p14:modId xmlns:p14="http://schemas.microsoft.com/office/powerpoint/2010/main" val="1525450659"/>
              </p:ext>
            </p:extLst>
          </p:nvPr>
        </p:nvGraphicFramePr>
        <p:xfrm>
          <a:off x="5640357" y="1763973"/>
          <a:ext cx="2400666" cy="1691552"/>
        </p:xfrm>
        <a:graphic>
          <a:graphicData uri="http://schemas.openxmlformats.org/drawingml/2006/table">
            <a:tbl>
              <a:tblPr firstRow="1" bandRow="1">
                <a:tableStyleId>{2D5ABB26-0587-4C30-8999-92F81FD0307C}</a:tableStyleId>
              </a:tblPr>
              <a:tblGrid>
                <a:gridCol w="1732655">
                  <a:extLst>
                    <a:ext uri="{9D8B030D-6E8A-4147-A177-3AD203B41FA5}">
                      <a16:colId xmlns:a16="http://schemas.microsoft.com/office/drawing/2014/main" val="3633970800"/>
                    </a:ext>
                  </a:extLst>
                </a:gridCol>
                <a:gridCol w="668011">
                  <a:extLst>
                    <a:ext uri="{9D8B030D-6E8A-4147-A177-3AD203B41FA5}">
                      <a16:colId xmlns:a16="http://schemas.microsoft.com/office/drawing/2014/main" val="2366392784"/>
                    </a:ext>
                  </a:extLst>
                </a:gridCol>
              </a:tblGrid>
              <a:tr h="210469">
                <a:tc>
                  <a:txBody>
                    <a:bodyPr/>
                    <a:lstStyle/>
                    <a:p>
                      <a:r>
                        <a:rPr lang="pt-BR" sz="900" dirty="0">
                          <a:solidFill>
                            <a:srgbClr val="FF0000"/>
                          </a:solidFill>
                        </a:rPr>
                        <a:t>Bauxita</a:t>
                      </a:r>
                    </a:p>
                  </a:txBody>
                  <a:tcPr marL="74283" marR="74283" marT="37142" marB="37142">
                    <a:noFill/>
                  </a:tcPr>
                </a:tc>
                <a:tc>
                  <a:txBody>
                    <a:bodyPr/>
                    <a:lstStyle/>
                    <a:p>
                      <a:pPr algn="ctr" fontAlgn="b"/>
                      <a:r>
                        <a:rPr lang="pt-BR" sz="900" b="0" i="0" u="none" strike="noStrike" dirty="0">
                          <a:solidFill>
                            <a:srgbClr val="FF0000"/>
                          </a:solidFill>
                          <a:effectLst/>
                          <a:latin typeface="+mn-lt"/>
                        </a:rPr>
                        <a:t>1%</a:t>
                      </a:r>
                    </a:p>
                  </a:txBody>
                  <a:tcPr marL="5159" marR="5159" marT="5159" marB="0" anchor="b">
                    <a:noFill/>
                  </a:tcPr>
                </a:tc>
                <a:extLst>
                  <a:ext uri="{0D108BD9-81ED-4DB2-BD59-A6C34878D82A}">
                    <a16:rowId xmlns:a16="http://schemas.microsoft.com/office/drawing/2014/main" val="1604695345"/>
                  </a:ext>
                </a:extLst>
              </a:tr>
              <a:tr h="210469">
                <a:tc>
                  <a:txBody>
                    <a:bodyPr/>
                    <a:lstStyle/>
                    <a:p>
                      <a:r>
                        <a:rPr lang="pt-BR" sz="900" dirty="0">
                          <a:solidFill>
                            <a:srgbClr val="FF0000"/>
                          </a:solidFill>
                        </a:rPr>
                        <a:t>Químicos</a:t>
                      </a:r>
                    </a:p>
                  </a:txBody>
                  <a:tcPr marL="74283" marR="74283" marT="37142" marB="37142">
                    <a:noFill/>
                  </a:tcPr>
                </a:tc>
                <a:tc>
                  <a:txBody>
                    <a:bodyPr/>
                    <a:lstStyle/>
                    <a:p>
                      <a:pPr algn="ctr" fontAlgn="b"/>
                      <a:r>
                        <a:rPr lang="pt-BR" sz="900" b="0" i="0" u="none" strike="noStrike" dirty="0">
                          <a:solidFill>
                            <a:srgbClr val="FF0000"/>
                          </a:solidFill>
                          <a:effectLst/>
                          <a:latin typeface="+mn-lt"/>
                        </a:rPr>
                        <a:t>1%</a:t>
                      </a:r>
                    </a:p>
                  </a:txBody>
                  <a:tcPr marL="5159" marR="5159" marT="5159" marB="0" anchor="b">
                    <a:noFill/>
                  </a:tcPr>
                </a:tc>
                <a:extLst>
                  <a:ext uri="{0D108BD9-81ED-4DB2-BD59-A6C34878D82A}">
                    <a16:rowId xmlns:a16="http://schemas.microsoft.com/office/drawing/2014/main" val="2545398528"/>
                  </a:ext>
                </a:extLst>
              </a:tr>
              <a:tr h="210469">
                <a:tc>
                  <a:txBody>
                    <a:bodyPr/>
                    <a:lstStyle/>
                    <a:p>
                      <a:r>
                        <a:rPr lang="pt-BR" sz="900" dirty="0">
                          <a:solidFill>
                            <a:srgbClr val="FF0000"/>
                          </a:solidFill>
                        </a:rPr>
                        <a:t>Celulose</a:t>
                      </a:r>
                    </a:p>
                  </a:txBody>
                  <a:tcPr marL="74283" marR="74283" marT="37142" marB="37142">
                    <a:noFill/>
                  </a:tcPr>
                </a:tc>
                <a:tc>
                  <a:txBody>
                    <a:bodyPr/>
                    <a:lstStyle/>
                    <a:p>
                      <a:pPr algn="ctr" fontAlgn="b"/>
                      <a:r>
                        <a:rPr lang="pt-BR" sz="900" b="0" i="0" u="none" strike="noStrike" dirty="0">
                          <a:solidFill>
                            <a:srgbClr val="FF0000"/>
                          </a:solidFill>
                          <a:effectLst/>
                          <a:latin typeface="+mn-lt"/>
                        </a:rPr>
                        <a:t>2%</a:t>
                      </a:r>
                    </a:p>
                  </a:txBody>
                  <a:tcPr marL="5159" marR="5159" marT="5159" marB="0" anchor="b">
                    <a:noFill/>
                  </a:tcPr>
                </a:tc>
                <a:extLst>
                  <a:ext uri="{0D108BD9-81ED-4DB2-BD59-A6C34878D82A}">
                    <a16:rowId xmlns:a16="http://schemas.microsoft.com/office/drawing/2014/main" val="3277324927"/>
                  </a:ext>
                </a:extLst>
              </a:tr>
              <a:tr h="210469">
                <a:tc>
                  <a:txBody>
                    <a:bodyPr/>
                    <a:lstStyle/>
                    <a:p>
                      <a:r>
                        <a:rPr lang="pt-BR" sz="900" dirty="0">
                          <a:solidFill>
                            <a:srgbClr val="FF0000"/>
                          </a:solidFill>
                        </a:rPr>
                        <a:t>Ferro e aço</a:t>
                      </a:r>
                    </a:p>
                  </a:txBody>
                  <a:tcPr marL="74283" marR="74283" marT="37142" marB="37142">
                    <a:noFill/>
                  </a:tcPr>
                </a:tc>
                <a:tc>
                  <a:txBody>
                    <a:bodyPr/>
                    <a:lstStyle/>
                    <a:p>
                      <a:pPr algn="ctr" fontAlgn="b"/>
                      <a:r>
                        <a:rPr lang="pt-BR" sz="900" b="0" i="0" u="none" strike="noStrike" dirty="0">
                          <a:solidFill>
                            <a:srgbClr val="FF0000"/>
                          </a:solidFill>
                          <a:effectLst/>
                          <a:latin typeface="+mn-lt"/>
                        </a:rPr>
                        <a:t>2%</a:t>
                      </a:r>
                    </a:p>
                  </a:txBody>
                  <a:tcPr marL="5159" marR="5159" marT="5159" marB="0" anchor="b">
                    <a:noFill/>
                  </a:tcPr>
                </a:tc>
                <a:extLst>
                  <a:ext uri="{0D108BD9-81ED-4DB2-BD59-A6C34878D82A}">
                    <a16:rowId xmlns:a16="http://schemas.microsoft.com/office/drawing/2014/main" val="199281880"/>
                  </a:ext>
                </a:extLst>
              </a:tr>
              <a:tr h="210469">
                <a:tc>
                  <a:txBody>
                    <a:bodyPr/>
                    <a:lstStyle/>
                    <a:p>
                      <a:r>
                        <a:rPr lang="pt-BR" sz="900" dirty="0">
                          <a:solidFill>
                            <a:srgbClr val="FF0000"/>
                          </a:solidFill>
                        </a:rPr>
                        <a:t>Petróleo bruto</a:t>
                      </a:r>
                    </a:p>
                  </a:txBody>
                  <a:tcPr marL="74283" marR="74283" marT="37142" marB="37142">
                    <a:noFill/>
                  </a:tcPr>
                </a:tc>
                <a:tc>
                  <a:txBody>
                    <a:bodyPr/>
                    <a:lstStyle/>
                    <a:p>
                      <a:pPr algn="ctr" fontAlgn="b"/>
                      <a:r>
                        <a:rPr lang="pt-BR" sz="900" b="0" i="0" u="none" strike="noStrike" dirty="0">
                          <a:solidFill>
                            <a:srgbClr val="FF0000"/>
                          </a:solidFill>
                          <a:effectLst/>
                          <a:latin typeface="+mn-lt"/>
                        </a:rPr>
                        <a:t>5%</a:t>
                      </a:r>
                    </a:p>
                  </a:txBody>
                  <a:tcPr marL="5159" marR="5159" marT="5159" marB="0" anchor="b">
                    <a:noFill/>
                  </a:tcPr>
                </a:tc>
                <a:extLst>
                  <a:ext uri="{0D108BD9-81ED-4DB2-BD59-A6C34878D82A}">
                    <a16:rowId xmlns:a16="http://schemas.microsoft.com/office/drawing/2014/main" val="3257390024"/>
                  </a:ext>
                </a:extLst>
              </a:tr>
              <a:tr h="210469">
                <a:tc>
                  <a:txBody>
                    <a:bodyPr/>
                    <a:lstStyle/>
                    <a:p>
                      <a:r>
                        <a:rPr lang="pt-BR" sz="900" dirty="0">
                          <a:solidFill>
                            <a:srgbClr val="FF0000"/>
                          </a:solidFill>
                        </a:rPr>
                        <a:t>Contêineres</a:t>
                      </a:r>
                    </a:p>
                  </a:txBody>
                  <a:tcPr marL="74283" marR="74283" marT="37142" marB="37142">
                    <a:noFill/>
                  </a:tcPr>
                </a:tc>
                <a:tc>
                  <a:txBody>
                    <a:bodyPr/>
                    <a:lstStyle/>
                    <a:p>
                      <a:pPr algn="ctr" fontAlgn="b"/>
                      <a:r>
                        <a:rPr lang="pt-BR" sz="900" b="0" i="0" u="none" strike="noStrike" dirty="0">
                          <a:solidFill>
                            <a:srgbClr val="FF0000"/>
                          </a:solidFill>
                          <a:effectLst/>
                          <a:latin typeface="+mn-lt"/>
                        </a:rPr>
                        <a:t>7%</a:t>
                      </a:r>
                    </a:p>
                  </a:txBody>
                  <a:tcPr marL="5159" marR="5159" marT="5159" marB="0" anchor="b">
                    <a:noFill/>
                  </a:tcPr>
                </a:tc>
                <a:extLst>
                  <a:ext uri="{0D108BD9-81ED-4DB2-BD59-A6C34878D82A}">
                    <a16:rowId xmlns:a16="http://schemas.microsoft.com/office/drawing/2014/main" val="3853260780"/>
                  </a:ext>
                </a:extLst>
              </a:tr>
              <a:tr h="210469">
                <a:tc>
                  <a:txBody>
                    <a:bodyPr/>
                    <a:lstStyle/>
                    <a:p>
                      <a:r>
                        <a:rPr lang="pt-BR" sz="900" dirty="0">
                          <a:solidFill>
                            <a:srgbClr val="FF0000"/>
                          </a:solidFill>
                        </a:rPr>
                        <a:t>Grãos</a:t>
                      </a:r>
                    </a:p>
                  </a:txBody>
                  <a:tcPr marL="74283" marR="74283" marT="37142" marB="37142">
                    <a:noFill/>
                  </a:tcPr>
                </a:tc>
                <a:tc>
                  <a:txBody>
                    <a:bodyPr/>
                    <a:lstStyle/>
                    <a:p>
                      <a:pPr algn="ctr" fontAlgn="b"/>
                      <a:r>
                        <a:rPr lang="pt-BR" sz="900" b="0" i="0" u="none" strike="noStrike" dirty="0">
                          <a:solidFill>
                            <a:srgbClr val="FF0000"/>
                          </a:solidFill>
                          <a:effectLst/>
                          <a:latin typeface="+mn-lt"/>
                        </a:rPr>
                        <a:t>19%</a:t>
                      </a:r>
                    </a:p>
                  </a:txBody>
                  <a:tcPr marL="5159" marR="5159" marT="5159" marB="0" anchor="b">
                    <a:noFill/>
                  </a:tcPr>
                </a:tc>
                <a:extLst>
                  <a:ext uri="{0D108BD9-81ED-4DB2-BD59-A6C34878D82A}">
                    <a16:rowId xmlns:a16="http://schemas.microsoft.com/office/drawing/2014/main" val="823245794"/>
                  </a:ext>
                </a:extLst>
              </a:tr>
              <a:tr h="210469">
                <a:tc>
                  <a:txBody>
                    <a:bodyPr/>
                    <a:lstStyle/>
                    <a:p>
                      <a:r>
                        <a:rPr lang="pt-BR" sz="900" dirty="0">
                          <a:solidFill>
                            <a:srgbClr val="FF0000"/>
                          </a:solidFill>
                        </a:rPr>
                        <a:t>Minério</a:t>
                      </a:r>
                    </a:p>
                  </a:txBody>
                  <a:tcPr marL="74283" marR="74283" marT="37142" marB="37142">
                    <a:noFill/>
                  </a:tcPr>
                </a:tc>
                <a:tc>
                  <a:txBody>
                    <a:bodyPr/>
                    <a:lstStyle/>
                    <a:p>
                      <a:pPr algn="ctr" fontAlgn="b"/>
                      <a:r>
                        <a:rPr lang="pt-BR" sz="900" b="0" i="0" u="none" strike="noStrike" dirty="0">
                          <a:solidFill>
                            <a:srgbClr val="FF0000"/>
                          </a:solidFill>
                          <a:effectLst/>
                          <a:latin typeface="+mn-lt"/>
                        </a:rPr>
                        <a:t>58%</a:t>
                      </a:r>
                    </a:p>
                  </a:txBody>
                  <a:tcPr marL="5159" marR="5159" marT="5159" marB="0" anchor="b">
                    <a:noFill/>
                  </a:tcPr>
                </a:tc>
                <a:extLst>
                  <a:ext uri="{0D108BD9-81ED-4DB2-BD59-A6C34878D82A}">
                    <a16:rowId xmlns:a16="http://schemas.microsoft.com/office/drawing/2014/main" val="2070687657"/>
                  </a:ext>
                </a:extLst>
              </a:tr>
            </a:tbl>
          </a:graphicData>
        </a:graphic>
      </p:graphicFrame>
      <p:sp>
        <p:nvSpPr>
          <p:cNvPr id="13" name="Seta: Pentágono 12">
            <a:extLst>
              <a:ext uri="{FF2B5EF4-FFF2-40B4-BE49-F238E27FC236}">
                <a16:creationId xmlns:a16="http://schemas.microsoft.com/office/drawing/2014/main" id="{3CF1E8C6-F7C7-942C-CB47-0B07EC67FB30}"/>
              </a:ext>
            </a:extLst>
          </p:cNvPr>
          <p:cNvSpPr/>
          <p:nvPr/>
        </p:nvSpPr>
        <p:spPr>
          <a:xfrm>
            <a:off x="310905" y="1704048"/>
            <a:ext cx="409952" cy="1731837"/>
          </a:xfrm>
          <a:prstGeom prst="homePlate">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1137" b="1" dirty="0">
                <a:solidFill>
                  <a:schemeClr val="accent1"/>
                </a:solidFill>
                <a:latin typeface="Tahoma" panose="020B0604030504040204" pitchFamily="34" charset="0"/>
                <a:ea typeface="Tahoma" panose="020B0604030504040204" pitchFamily="34" charset="0"/>
                <a:cs typeface="Tahoma" panose="020B0604030504040204" pitchFamily="34" charset="0"/>
              </a:rPr>
              <a:t>EXPORTAÇÕES</a:t>
            </a:r>
          </a:p>
        </p:txBody>
      </p:sp>
      <p:sp>
        <p:nvSpPr>
          <p:cNvPr id="14" name="Seta: Pentágono 13">
            <a:extLst>
              <a:ext uri="{FF2B5EF4-FFF2-40B4-BE49-F238E27FC236}">
                <a16:creationId xmlns:a16="http://schemas.microsoft.com/office/drawing/2014/main" id="{0EA88ED1-F059-2340-F9E9-1644393A4AAD}"/>
              </a:ext>
            </a:extLst>
          </p:cNvPr>
          <p:cNvSpPr/>
          <p:nvPr/>
        </p:nvSpPr>
        <p:spPr>
          <a:xfrm>
            <a:off x="291611" y="3870185"/>
            <a:ext cx="409952" cy="1731837"/>
          </a:xfrm>
          <a:prstGeom prst="homePlate">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1137"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IMPORTAÇÕES</a:t>
            </a:r>
          </a:p>
        </p:txBody>
      </p:sp>
      <p:graphicFrame>
        <p:nvGraphicFramePr>
          <p:cNvPr id="15" name="Tabela 9">
            <a:extLst>
              <a:ext uri="{FF2B5EF4-FFF2-40B4-BE49-F238E27FC236}">
                <a16:creationId xmlns:a16="http://schemas.microsoft.com/office/drawing/2014/main" id="{EE236742-D2A0-CFCA-42A9-8363DBB8C26A}"/>
              </a:ext>
            </a:extLst>
          </p:cNvPr>
          <p:cNvGraphicFramePr>
            <a:graphicFrameLocks noGrp="1"/>
          </p:cNvGraphicFramePr>
          <p:nvPr>
            <p:extLst>
              <p:ext uri="{D42A27DB-BD31-4B8C-83A1-F6EECF244321}">
                <p14:modId xmlns:p14="http://schemas.microsoft.com/office/powerpoint/2010/main" val="933136917"/>
              </p:ext>
            </p:extLst>
          </p:nvPr>
        </p:nvGraphicFramePr>
        <p:xfrm>
          <a:off x="5603216" y="3756455"/>
          <a:ext cx="2391502" cy="2040156"/>
        </p:xfrm>
        <a:graphic>
          <a:graphicData uri="http://schemas.openxmlformats.org/drawingml/2006/table">
            <a:tbl>
              <a:tblPr firstRow="1" bandRow="1">
                <a:tableStyleId>{2D5ABB26-0587-4C30-8999-92F81FD0307C}</a:tableStyleId>
              </a:tblPr>
              <a:tblGrid>
                <a:gridCol w="1646324">
                  <a:extLst>
                    <a:ext uri="{9D8B030D-6E8A-4147-A177-3AD203B41FA5}">
                      <a16:colId xmlns:a16="http://schemas.microsoft.com/office/drawing/2014/main" val="3633970800"/>
                    </a:ext>
                  </a:extLst>
                </a:gridCol>
                <a:gridCol w="745178">
                  <a:extLst>
                    <a:ext uri="{9D8B030D-6E8A-4147-A177-3AD203B41FA5}">
                      <a16:colId xmlns:a16="http://schemas.microsoft.com/office/drawing/2014/main" val="2366392784"/>
                    </a:ext>
                  </a:extLst>
                </a:gridCol>
              </a:tblGrid>
              <a:tr h="210469">
                <a:tc>
                  <a:txBody>
                    <a:bodyPr/>
                    <a:lstStyle/>
                    <a:p>
                      <a:r>
                        <a:rPr lang="pt-BR" sz="900" dirty="0">
                          <a:solidFill>
                            <a:srgbClr val="FF0000"/>
                          </a:solidFill>
                        </a:rPr>
                        <a:t>Ferro e aço</a:t>
                      </a:r>
                    </a:p>
                  </a:txBody>
                  <a:tcPr marL="74283" marR="74283" marT="37142" marB="37142">
                    <a:noFill/>
                  </a:tcPr>
                </a:tc>
                <a:tc>
                  <a:txBody>
                    <a:bodyPr/>
                    <a:lstStyle/>
                    <a:p>
                      <a:pPr algn="ctr" fontAlgn="b"/>
                      <a:r>
                        <a:rPr lang="pt-BR" sz="900" b="0" i="0" u="none" strike="noStrike" dirty="0">
                          <a:solidFill>
                            <a:srgbClr val="FF0000"/>
                          </a:solidFill>
                          <a:effectLst/>
                          <a:latin typeface="+mn-lt"/>
                        </a:rPr>
                        <a:t>2%</a:t>
                      </a:r>
                    </a:p>
                  </a:txBody>
                  <a:tcPr marL="5159" marR="5159" marT="5159" marB="0" anchor="b">
                    <a:noFill/>
                  </a:tcPr>
                </a:tc>
                <a:extLst>
                  <a:ext uri="{0D108BD9-81ED-4DB2-BD59-A6C34878D82A}">
                    <a16:rowId xmlns:a16="http://schemas.microsoft.com/office/drawing/2014/main" val="893123294"/>
                  </a:ext>
                </a:extLst>
              </a:tr>
              <a:tr h="210469">
                <a:tc>
                  <a:txBody>
                    <a:bodyPr/>
                    <a:lstStyle/>
                    <a:p>
                      <a:r>
                        <a:rPr lang="pt-BR" sz="900" dirty="0">
                          <a:solidFill>
                            <a:srgbClr val="FF0000"/>
                          </a:solidFill>
                        </a:rPr>
                        <a:t>Soda cáustica</a:t>
                      </a:r>
                    </a:p>
                  </a:txBody>
                  <a:tcPr marL="74283" marR="74283" marT="37142" marB="37142">
                    <a:noFill/>
                  </a:tcPr>
                </a:tc>
                <a:tc>
                  <a:txBody>
                    <a:bodyPr/>
                    <a:lstStyle/>
                    <a:p>
                      <a:pPr algn="ctr" fontAlgn="b"/>
                      <a:r>
                        <a:rPr lang="pt-BR" sz="900" b="0" i="0" u="none" strike="noStrike" dirty="0">
                          <a:solidFill>
                            <a:srgbClr val="FF0000"/>
                          </a:solidFill>
                          <a:effectLst/>
                          <a:latin typeface="+mn-lt"/>
                        </a:rPr>
                        <a:t>2%</a:t>
                      </a:r>
                    </a:p>
                  </a:txBody>
                  <a:tcPr marL="5159" marR="5159" marT="5159" marB="0" anchor="b">
                    <a:noFill/>
                  </a:tcPr>
                </a:tc>
                <a:extLst>
                  <a:ext uri="{0D108BD9-81ED-4DB2-BD59-A6C34878D82A}">
                    <a16:rowId xmlns:a16="http://schemas.microsoft.com/office/drawing/2014/main" val="1604695345"/>
                  </a:ext>
                </a:extLst>
              </a:tr>
              <a:tr h="346654">
                <a:tc>
                  <a:txBody>
                    <a:bodyPr/>
                    <a:lstStyle/>
                    <a:p>
                      <a:r>
                        <a:rPr lang="pt-BR" sz="900" dirty="0">
                          <a:solidFill>
                            <a:srgbClr val="FF0000"/>
                          </a:solidFill>
                        </a:rPr>
                        <a:t>Combustíveis, óleos e Produtos Minerais</a:t>
                      </a:r>
                    </a:p>
                  </a:txBody>
                  <a:tcPr marL="74283" marR="74283" marT="37142" marB="37142">
                    <a:noFill/>
                  </a:tcPr>
                </a:tc>
                <a:tc>
                  <a:txBody>
                    <a:bodyPr/>
                    <a:lstStyle/>
                    <a:p>
                      <a:pPr algn="ctr" fontAlgn="b"/>
                      <a:r>
                        <a:rPr lang="pt-BR" sz="900" b="0" i="0" u="none" strike="noStrike" dirty="0">
                          <a:solidFill>
                            <a:srgbClr val="FF0000"/>
                          </a:solidFill>
                          <a:effectLst/>
                          <a:latin typeface="+mn-lt"/>
                        </a:rPr>
                        <a:t>2%</a:t>
                      </a:r>
                    </a:p>
                  </a:txBody>
                  <a:tcPr marL="5159" marR="5159" marT="5159" marB="0" anchor="b">
                    <a:noFill/>
                  </a:tcPr>
                </a:tc>
                <a:extLst>
                  <a:ext uri="{0D108BD9-81ED-4DB2-BD59-A6C34878D82A}">
                    <a16:rowId xmlns:a16="http://schemas.microsoft.com/office/drawing/2014/main" val="2545398528"/>
                  </a:ext>
                </a:extLst>
              </a:tr>
              <a:tr h="210469">
                <a:tc>
                  <a:txBody>
                    <a:bodyPr/>
                    <a:lstStyle/>
                    <a:p>
                      <a:r>
                        <a:rPr lang="pt-BR" sz="900" dirty="0">
                          <a:solidFill>
                            <a:srgbClr val="FF0000"/>
                          </a:solidFill>
                        </a:rPr>
                        <a:t>Químicos</a:t>
                      </a:r>
                    </a:p>
                  </a:txBody>
                  <a:tcPr marL="74283" marR="74283" marT="37142" marB="37142">
                    <a:noFill/>
                  </a:tcPr>
                </a:tc>
                <a:tc>
                  <a:txBody>
                    <a:bodyPr/>
                    <a:lstStyle/>
                    <a:p>
                      <a:pPr algn="ctr" fontAlgn="b"/>
                      <a:r>
                        <a:rPr lang="pt-BR" sz="900" b="0" i="0" u="none" strike="noStrike" dirty="0">
                          <a:solidFill>
                            <a:srgbClr val="FF0000"/>
                          </a:solidFill>
                          <a:effectLst/>
                          <a:latin typeface="+mn-lt"/>
                        </a:rPr>
                        <a:t>4%</a:t>
                      </a:r>
                    </a:p>
                  </a:txBody>
                  <a:tcPr marL="5159" marR="5159" marT="5159" marB="0" anchor="b">
                    <a:noFill/>
                  </a:tcPr>
                </a:tc>
                <a:extLst>
                  <a:ext uri="{0D108BD9-81ED-4DB2-BD59-A6C34878D82A}">
                    <a16:rowId xmlns:a16="http://schemas.microsoft.com/office/drawing/2014/main" val="3277324927"/>
                  </a:ext>
                </a:extLst>
              </a:tr>
              <a:tr h="210469">
                <a:tc>
                  <a:txBody>
                    <a:bodyPr/>
                    <a:lstStyle/>
                    <a:p>
                      <a:r>
                        <a:rPr lang="pt-BR" sz="900" dirty="0">
                          <a:solidFill>
                            <a:srgbClr val="FF0000"/>
                          </a:solidFill>
                        </a:rPr>
                        <a:t>Trigo</a:t>
                      </a:r>
                    </a:p>
                  </a:txBody>
                  <a:tcPr marL="74283" marR="74283" marT="37142" marB="37142">
                    <a:noFill/>
                  </a:tcPr>
                </a:tc>
                <a:tc>
                  <a:txBody>
                    <a:bodyPr/>
                    <a:lstStyle/>
                    <a:p>
                      <a:pPr algn="ctr" fontAlgn="b"/>
                      <a:r>
                        <a:rPr lang="pt-BR" sz="900" b="0" i="0" u="none" strike="noStrike" dirty="0">
                          <a:solidFill>
                            <a:srgbClr val="FF0000"/>
                          </a:solidFill>
                          <a:effectLst/>
                          <a:latin typeface="+mn-lt"/>
                        </a:rPr>
                        <a:t>4%</a:t>
                      </a:r>
                    </a:p>
                  </a:txBody>
                  <a:tcPr marL="5159" marR="5159" marT="5159" marB="0" anchor="b">
                    <a:noFill/>
                  </a:tcPr>
                </a:tc>
                <a:extLst>
                  <a:ext uri="{0D108BD9-81ED-4DB2-BD59-A6C34878D82A}">
                    <a16:rowId xmlns:a16="http://schemas.microsoft.com/office/drawing/2014/main" val="199281880"/>
                  </a:ext>
                </a:extLst>
              </a:tr>
              <a:tr h="210469">
                <a:tc>
                  <a:txBody>
                    <a:bodyPr/>
                    <a:lstStyle/>
                    <a:p>
                      <a:r>
                        <a:rPr lang="pt-BR" sz="900" dirty="0">
                          <a:solidFill>
                            <a:srgbClr val="FF0000"/>
                          </a:solidFill>
                        </a:rPr>
                        <a:t>Carvão Mineral</a:t>
                      </a:r>
                    </a:p>
                  </a:txBody>
                  <a:tcPr marL="74283" marR="74283" marT="37142" marB="37142">
                    <a:noFill/>
                  </a:tcPr>
                </a:tc>
                <a:tc>
                  <a:txBody>
                    <a:bodyPr/>
                    <a:lstStyle/>
                    <a:p>
                      <a:pPr algn="ctr" fontAlgn="b"/>
                      <a:r>
                        <a:rPr lang="pt-BR" sz="900" b="0" i="0" u="none" strike="noStrike" dirty="0">
                          <a:solidFill>
                            <a:srgbClr val="FF0000"/>
                          </a:solidFill>
                          <a:effectLst/>
                          <a:latin typeface="+mn-lt"/>
                        </a:rPr>
                        <a:t>13%</a:t>
                      </a:r>
                    </a:p>
                  </a:txBody>
                  <a:tcPr marL="5159" marR="5159" marT="5159" marB="0" anchor="b">
                    <a:noFill/>
                  </a:tcPr>
                </a:tc>
                <a:extLst>
                  <a:ext uri="{0D108BD9-81ED-4DB2-BD59-A6C34878D82A}">
                    <a16:rowId xmlns:a16="http://schemas.microsoft.com/office/drawing/2014/main" val="3853260780"/>
                  </a:ext>
                </a:extLst>
              </a:tr>
              <a:tr h="209962">
                <a:tc>
                  <a:txBody>
                    <a:bodyPr/>
                    <a:lstStyle/>
                    <a:p>
                      <a:r>
                        <a:rPr lang="pt-BR" sz="900" dirty="0">
                          <a:solidFill>
                            <a:srgbClr val="FF0000"/>
                          </a:solidFill>
                        </a:rPr>
                        <a:t>Petróleo e derivados</a:t>
                      </a:r>
                    </a:p>
                  </a:txBody>
                  <a:tcPr marL="74283" marR="74283" marT="37142" marB="37142">
                    <a:noFill/>
                  </a:tcPr>
                </a:tc>
                <a:tc>
                  <a:txBody>
                    <a:bodyPr/>
                    <a:lstStyle/>
                    <a:p>
                      <a:pPr algn="ctr" fontAlgn="b"/>
                      <a:r>
                        <a:rPr lang="pt-BR" sz="900" b="0" i="0" u="none" strike="noStrike" dirty="0">
                          <a:solidFill>
                            <a:srgbClr val="FF0000"/>
                          </a:solidFill>
                          <a:effectLst/>
                          <a:latin typeface="+mn-lt"/>
                        </a:rPr>
                        <a:t>25%</a:t>
                      </a:r>
                    </a:p>
                  </a:txBody>
                  <a:tcPr marL="5159" marR="5159" marT="5159" marB="0" anchor="b">
                    <a:noFill/>
                  </a:tcPr>
                </a:tc>
                <a:extLst>
                  <a:ext uri="{0D108BD9-81ED-4DB2-BD59-A6C34878D82A}">
                    <a16:rowId xmlns:a16="http://schemas.microsoft.com/office/drawing/2014/main" val="2493848805"/>
                  </a:ext>
                </a:extLst>
              </a:tr>
              <a:tr h="210469">
                <a:tc>
                  <a:txBody>
                    <a:bodyPr/>
                    <a:lstStyle/>
                    <a:p>
                      <a:r>
                        <a:rPr lang="pt-BR" sz="900" dirty="0">
                          <a:solidFill>
                            <a:srgbClr val="FF0000"/>
                          </a:solidFill>
                        </a:rPr>
                        <a:t>Adubos (fertilizantes)</a:t>
                      </a:r>
                    </a:p>
                  </a:txBody>
                  <a:tcPr marL="74283" marR="74283" marT="37142" marB="37142">
                    <a:noFill/>
                  </a:tcPr>
                </a:tc>
                <a:tc>
                  <a:txBody>
                    <a:bodyPr/>
                    <a:lstStyle/>
                    <a:p>
                      <a:pPr algn="ctr" fontAlgn="b"/>
                      <a:r>
                        <a:rPr lang="pt-BR" sz="900" b="0" i="0" u="none" strike="noStrike" dirty="0">
                          <a:solidFill>
                            <a:srgbClr val="FF0000"/>
                          </a:solidFill>
                          <a:effectLst/>
                          <a:latin typeface="+mn-lt"/>
                        </a:rPr>
                        <a:t>16%</a:t>
                      </a:r>
                    </a:p>
                  </a:txBody>
                  <a:tcPr marL="5159" marR="5159" marT="5159" marB="0" anchor="b">
                    <a:noFill/>
                  </a:tcPr>
                </a:tc>
                <a:extLst>
                  <a:ext uri="{0D108BD9-81ED-4DB2-BD59-A6C34878D82A}">
                    <a16:rowId xmlns:a16="http://schemas.microsoft.com/office/drawing/2014/main" val="823245794"/>
                  </a:ext>
                </a:extLst>
              </a:tr>
              <a:tr h="210469">
                <a:tc>
                  <a:txBody>
                    <a:bodyPr/>
                    <a:lstStyle/>
                    <a:p>
                      <a:r>
                        <a:rPr lang="pt-BR" sz="900" dirty="0">
                          <a:solidFill>
                            <a:srgbClr val="FF0000"/>
                          </a:solidFill>
                        </a:rPr>
                        <a:t>Contêineres</a:t>
                      </a:r>
                    </a:p>
                  </a:txBody>
                  <a:tcPr marL="74283" marR="74283" marT="37142" marB="37142">
                    <a:noFill/>
                  </a:tcPr>
                </a:tc>
                <a:tc>
                  <a:txBody>
                    <a:bodyPr/>
                    <a:lstStyle/>
                    <a:p>
                      <a:pPr algn="ctr" fontAlgn="b"/>
                      <a:r>
                        <a:rPr lang="pt-BR" sz="900" b="0" i="0" u="none" strike="noStrike" dirty="0">
                          <a:solidFill>
                            <a:srgbClr val="FF0000"/>
                          </a:solidFill>
                          <a:effectLst/>
                          <a:latin typeface="+mn-lt"/>
                        </a:rPr>
                        <a:t>23%</a:t>
                      </a:r>
                    </a:p>
                  </a:txBody>
                  <a:tcPr marL="5159" marR="5159" marT="5159" marB="0" anchor="b">
                    <a:noFill/>
                  </a:tcPr>
                </a:tc>
                <a:extLst>
                  <a:ext uri="{0D108BD9-81ED-4DB2-BD59-A6C34878D82A}">
                    <a16:rowId xmlns:a16="http://schemas.microsoft.com/office/drawing/2014/main" val="2070687657"/>
                  </a:ext>
                </a:extLst>
              </a:tr>
            </a:tbl>
          </a:graphicData>
        </a:graphic>
      </p:graphicFrame>
      <p:graphicFrame>
        <p:nvGraphicFramePr>
          <p:cNvPr id="17" name="Gráfico 16">
            <a:extLst>
              <a:ext uri="{FF2B5EF4-FFF2-40B4-BE49-F238E27FC236}">
                <a16:creationId xmlns:a16="http://schemas.microsoft.com/office/drawing/2014/main" id="{21E8A719-A13B-2734-7509-3BA96BEAD7E3}"/>
              </a:ext>
            </a:extLst>
          </p:cNvPr>
          <p:cNvGraphicFramePr/>
          <p:nvPr/>
        </p:nvGraphicFramePr>
        <p:xfrm>
          <a:off x="684186" y="3910757"/>
          <a:ext cx="4785752" cy="1864916"/>
        </p:xfrm>
        <a:graphic>
          <a:graphicData uri="http://schemas.openxmlformats.org/drawingml/2006/chart">
            <c:chart xmlns:c="http://schemas.openxmlformats.org/drawingml/2006/chart" xmlns:r="http://schemas.openxmlformats.org/officeDocument/2006/relationships" r:id="rId3"/>
          </a:graphicData>
        </a:graphic>
      </p:graphicFrame>
      <p:sp>
        <p:nvSpPr>
          <p:cNvPr id="46" name="Retângulo 45">
            <a:extLst>
              <a:ext uri="{FF2B5EF4-FFF2-40B4-BE49-F238E27FC236}">
                <a16:creationId xmlns:a16="http://schemas.microsoft.com/office/drawing/2014/main" id="{8E162680-DB7C-F428-2219-5FCA2B3F0D19}"/>
              </a:ext>
            </a:extLst>
          </p:cNvPr>
          <p:cNvSpPr/>
          <p:nvPr/>
        </p:nvSpPr>
        <p:spPr>
          <a:xfrm>
            <a:off x="8200082" y="1743038"/>
            <a:ext cx="1466367" cy="1910258"/>
          </a:xfrm>
          <a:prstGeom prst="rect">
            <a:avLst/>
          </a:prstGeom>
          <a:solidFill>
            <a:schemeClr val="accent2">
              <a:lumMod val="40000"/>
              <a:lumOff val="60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975" dirty="0">
                <a:latin typeface="Tahoma" panose="020B0604030504040204" pitchFamily="34" charset="0"/>
                <a:ea typeface="Tahoma" panose="020B0604030504040204" pitchFamily="34" charset="0"/>
                <a:cs typeface="Tahoma" panose="020B0604030504040204" pitchFamily="34" charset="0"/>
              </a:rPr>
              <a:t>Duas das principais cargas nas exportações, </a:t>
            </a:r>
            <a:r>
              <a:rPr lang="pt-BR" sz="975" dirty="0" err="1">
                <a:latin typeface="Tahoma" panose="020B0604030504040204" pitchFamily="34" charset="0"/>
                <a:ea typeface="Tahoma" panose="020B0604030504040204" pitchFamily="34" charset="0"/>
                <a:cs typeface="Tahoma" panose="020B0604030504040204" pitchFamily="34" charset="0"/>
              </a:rPr>
              <a:t>Mfe</a:t>
            </a:r>
            <a:r>
              <a:rPr lang="pt-BR" sz="975" dirty="0">
                <a:latin typeface="Tahoma" panose="020B0604030504040204" pitchFamily="34" charset="0"/>
                <a:ea typeface="Tahoma" panose="020B0604030504040204" pitchFamily="34" charset="0"/>
                <a:cs typeface="Tahoma" panose="020B0604030504040204" pitchFamily="34" charset="0"/>
              </a:rPr>
              <a:t> e petróleo, têm dinâmica de exploração com altas barreiras à entrada e são exportadas por players verticalizados (Vale e Petrobrás): </a:t>
            </a:r>
            <a:r>
              <a:rPr lang="pt-BR" sz="975" b="1" dirty="0">
                <a:latin typeface="Tahoma" panose="020B0604030504040204" pitchFamily="34" charset="0"/>
                <a:ea typeface="Tahoma" panose="020B0604030504040204" pitchFamily="34" charset="0"/>
                <a:cs typeface="Tahoma" panose="020B0604030504040204" pitchFamily="34" charset="0"/>
              </a:rPr>
              <a:t>menor oportunidade de negócios para novos entrantes</a:t>
            </a:r>
          </a:p>
        </p:txBody>
      </p:sp>
      <p:sp>
        <p:nvSpPr>
          <p:cNvPr id="49" name="Retângulo 48">
            <a:extLst>
              <a:ext uri="{FF2B5EF4-FFF2-40B4-BE49-F238E27FC236}">
                <a16:creationId xmlns:a16="http://schemas.microsoft.com/office/drawing/2014/main" id="{4F9DAD1B-184D-AD80-C93A-ACCC18C239AE}"/>
              </a:ext>
            </a:extLst>
          </p:cNvPr>
          <p:cNvSpPr/>
          <p:nvPr/>
        </p:nvSpPr>
        <p:spPr>
          <a:xfrm>
            <a:off x="8328992" y="5329813"/>
            <a:ext cx="1253527" cy="489030"/>
          </a:xfrm>
          <a:prstGeom prst="rect">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894"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Detalhadas nos próximos slides</a:t>
            </a:r>
          </a:p>
        </p:txBody>
      </p:sp>
      <p:sp>
        <p:nvSpPr>
          <p:cNvPr id="16" name="Espaço Reservado para Texto 12">
            <a:extLst>
              <a:ext uri="{FF2B5EF4-FFF2-40B4-BE49-F238E27FC236}">
                <a16:creationId xmlns:a16="http://schemas.microsoft.com/office/drawing/2014/main" id="{B58C7322-17D3-23AE-C1BB-DAE0536D17C7}"/>
              </a:ext>
            </a:extLst>
          </p:cNvPr>
          <p:cNvSpPr txBox="1">
            <a:spLocks/>
          </p:cNvSpPr>
          <p:nvPr/>
        </p:nvSpPr>
        <p:spPr>
          <a:xfrm>
            <a:off x="1462268" y="1484698"/>
            <a:ext cx="3803225" cy="211084"/>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chemeClr val="bg1">
                    <a:lumMod val="50000"/>
                  </a:schemeClr>
                </a:solidFill>
              </a:rPr>
              <a:t>Principais produtos exportado e importados no Brasil</a:t>
            </a:r>
          </a:p>
        </p:txBody>
      </p:sp>
    </p:spTree>
    <p:extLst>
      <p:ext uri="{BB962C8B-B14F-4D97-AF65-F5344CB8AC3E}">
        <p14:creationId xmlns:p14="http://schemas.microsoft.com/office/powerpoint/2010/main" val="18850771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 Explicativo 1 (Borda e Ênfase) 9"/>
          <p:cNvSpPr/>
          <p:nvPr/>
        </p:nvSpPr>
        <p:spPr>
          <a:xfrm rot="5400000">
            <a:off x="7426496" y="2248273"/>
            <a:ext cx="1859459" cy="2806250"/>
          </a:xfrm>
          <a:prstGeom prst="accentBorderCallout1">
            <a:avLst>
              <a:gd name="adj1" fmla="val 46809"/>
              <a:gd name="adj2" fmla="val -4918"/>
              <a:gd name="adj3" fmla="val 35112"/>
              <a:gd name="adj4" fmla="val -15111"/>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1.Tipos de navios: Classe de </a:t>
            </a:r>
            <a:r>
              <a:rPr lang="pt-BR" dirty="0" err="1"/>
              <a:t>tankers</a:t>
            </a:r>
            <a:endParaRPr lang="pt-BR" dirty="0"/>
          </a:p>
        </p:txBody>
      </p:sp>
      <p:graphicFrame>
        <p:nvGraphicFramePr>
          <p:cNvPr id="3" name="Tabela 2"/>
          <p:cNvGraphicFramePr>
            <a:graphicFrameLocks noGrp="1"/>
          </p:cNvGraphicFramePr>
          <p:nvPr>
            <p:extLst>
              <p:ext uri="{D42A27DB-BD31-4B8C-83A1-F6EECF244321}">
                <p14:modId xmlns:p14="http://schemas.microsoft.com/office/powerpoint/2010/main" val="2434119086"/>
              </p:ext>
            </p:extLst>
          </p:nvPr>
        </p:nvGraphicFramePr>
        <p:xfrm>
          <a:off x="127672" y="836712"/>
          <a:ext cx="9649071" cy="1529715"/>
        </p:xfrm>
        <a:graphic>
          <a:graphicData uri="http://schemas.openxmlformats.org/drawingml/2006/table">
            <a:tbl>
              <a:tblPr>
                <a:tableStyleId>{5C22544A-7EE6-4342-B048-85BDC9FD1C3A}</a:tableStyleId>
              </a:tblPr>
              <a:tblGrid>
                <a:gridCol w="779877">
                  <a:extLst>
                    <a:ext uri="{9D8B030D-6E8A-4147-A177-3AD203B41FA5}">
                      <a16:colId xmlns:a16="http://schemas.microsoft.com/office/drawing/2014/main" val="20000"/>
                    </a:ext>
                  </a:extLst>
                </a:gridCol>
                <a:gridCol w="948313">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209686">
                  <a:extLst>
                    <a:ext uri="{9D8B030D-6E8A-4147-A177-3AD203B41FA5}">
                      <a16:colId xmlns:a16="http://schemas.microsoft.com/office/drawing/2014/main" val="20003"/>
                    </a:ext>
                  </a:extLst>
                </a:gridCol>
                <a:gridCol w="884776">
                  <a:extLst>
                    <a:ext uri="{9D8B030D-6E8A-4147-A177-3AD203B41FA5}">
                      <a16:colId xmlns:a16="http://schemas.microsoft.com/office/drawing/2014/main" val="20004"/>
                    </a:ext>
                  </a:extLst>
                </a:gridCol>
                <a:gridCol w="968246">
                  <a:extLst>
                    <a:ext uri="{9D8B030D-6E8A-4147-A177-3AD203B41FA5}">
                      <a16:colId xmlns:a16="http://schemas.microsoft.com/office/drawing/2014/main" val="20005"/>
                    </a:ext>
                  </a:extLst>
                </a:gridCol>
                <a:gridCol w="968246">
                  <a:extLst>
                    <a:ext uri="{9D8B030D-6E8A-4147-A177-3AD203B41FA5}">
                      <a16:colId xmlns:a16="http://schemas.microsoft.com/office/drawing/2014/main" val="20006"/>
                    </a:ext>
                  </a:extLst>
                </a:gridCol>
                <a:gridCol w="968246">
                  <a:extLst>
                    <a:ext uri="{9D8B030D-6E8A-4147-A177-3AD203B41FA5}">
                      <a16:colId xmlns:a16="http://schemas.microsoft.com/office/drawing/2014/main" val="20007"/>
                    </a:ext>
                  </a:extLst>
                </a:gridCol>
                <a:gridCol w="968246">
                  <a:extLst>
                    <a:ext uri="{9D8B030D-6E8A-4147-A177-3AD203B41FA5}">
                      <a16:colId xmlns:a16="http://schemas.microsoft.com/office/drawing/2014/main" val="20008"/>
                    </a:ext>
                  </a:extLst>
                </a:gridCol>
                <a:gridCol w="801307">
                  <a:extLst>
                    <a:ext uri="{9D8B030D-6E8A-4147-A177-3AD203B41FA5}">
                      <a16:colId xmlns:a16="http://schemas.microsoft.com/office/drawing/2014/main" val="20009"/>
                    </a:ext>
                  </a:extLst>
                </a:gridCol>
              </a:tblGrid>
              <a:tr h="161925">
                <a:tc>
                  <a:txBody>
                    <a:bodyPr/>
                    <a:lstStyle/>
                    <a:p>
                      <a:pPr algn="ctr" fontAlgn="ctr"/>
                      <a:r>
                        <a:rPr lang="pt-BR" sz="1100" b="1" i="0" u="none" strike="noStrike" dirty="0">
                          <a:solidFill>
                            <a:schemeClr val="bg1"/>
                          </a:solidFill>
                          <a:effectLst/>
                          <a:latin typeface="Calibri"/>
                        </a:rPr>
                        <a:t>Tipo</a:t>
                      </a:r>
                    </a:p>
                  </a:txBody>
                  <a:tcPr marL="9525" marR="9525" marT="9525" marB="0" anchor="ctr">
                    <a:solidFill>
                      <a:schemeClr val="accent1">
                        <a:lumMod val="50000"/>
                      </a:schemeClr>
                    </a:solidFill>
                  </a:tcPr>
                </a:tc>
                <a:tc>
                  <a:txBody>
                    <a:bodyPr/>
                    <a:lstStyle/>
                    <a:p>
                      <a:pPr algn="ctr" fontAlgn="ctr"/>
                      <a:r>
                        <a:rPr lang="pt-BR" sz="1400" b="1" u="none" strike="noStrike" dirty="0" err="1">
                          <a:solidFill>
                            <a:schemeClr val="bg1"/>
                          </a:solidFill>
                          <a:effectLst/>
                        </a:rPr>
                        <a:t>Handysize</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400" b="1" u="none" strike="noStrike" dirty="0">
                          <a:solidFill>
                            <a:schemeClr val="bg1"/>
                          </a:solidFill>
                          <a:effectLst/>
                        </a:rPr>
                        <a:t>MR </a:t>
                      </a:r>
                      <a:r>
                        <a:rPr lang="pt-BR" sz="1400" b="1" u="none" strike="noStrike" dirty="0" err="1">
                          <a:solidFill>
                            <a:schemeClr val="bg1"/>
                          </a:solidFill>
                          <a:effectLst/>
                        </a:rPr>
                        <a:t>Small</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400" b="1" u="none" strike="noStrike" dirty="0">
                          <a:solidFill>
                            <a:schemeClr val="bg1"/>
                          </a:solidFill>
                          <a:effectLst/>
                        </a:rPr>
                        <a:t>MR </a:t>
                      </a:r>
                      <a:r>
                        <a:rPr lang="pt-BR" sz="1400" b="1" u="none" strike="noStrike" dirty="0" err="1">
                          <a:solidFill>
                            <a:schemeClr val="bg1"/>
                          </a:solidFill>
                          <a:effectLst/>
                        </a:rPr>
                        <a:t>Large</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400" b="1" u="none" strike="noStrike" dirty="0" err="1">
                          <a:solidFill>
                            <a:schemeClr val="bg1"/>
                          </a:solidFill>
                          <a:effectLst/>
                        </a:rPr>
                        <a:t>Panamax</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200" b="1" u="none" strike="noStrike" dirty="0">
                          <a:solidFill>
                            <a:schemeClr val="bg1"/>
                          </a:solidFill>
                          <a:effectLst/>
                        </a:rPr>
                        <a:t>New </a:t>
                      </a:r>
                      <a:r>
                        <a:rPr lang="pt-BR" sz="1200" b="1" u="none" strike="noStrike" dirty="0" err="1">
                          <a:solidFill>
                            <a:schemeClr val="bg1"/>
                          </a:solidFill>
                          <a:effectLst/>
                        </a:rPr>
                        <a:t>Panamax</a:t>
                      </a:r>
                      <a:r>
                        <a:rPr lang="pt-BR" sz="1200" b="1" u="none" strike="noStrike" dirty="0">
                          <a:solidFill>
                            <a:schemeClr val="bg1"/>
                          </a:solidFill>
                          <a:effectLst/>
                        </a:rPr>
                        <a:t>(*)</a:t>
                      </a:r>
                      <a:endParaRPr lang="pt-BR" sz="12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400" b="1" u="none" strike="noStrike" dirty="0" err="1">
                          <a:solidFill>
                            <a:schemeClr val="bg1"/>
                          </a:solidFill>
                          <a:effectLst/>
                        </a:rPr>
                        <a:t>Aframax</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400" b="1" u="none" strike="noStrike" dirty="0" err="1">
                          <a:solidFill>
                            <a:schemeClr val="bg1"/>
                          </a:solidFill>
                          <a:effectLst/>
                        </a:rPr>
                        <a:t>Suezmax</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400" b="1" u="none" strike="noStrike" dirty="0">
                          <a:solidFill>
                            <a:schemeClr val="bg1"/>
                          </a:solidFill>
                          <a:effectLst/>
                        </a:rPr>
                        <a:t>VLCC</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tc>
                  <a:txBody>
                    <a:bodyPr/>
                    <a:lstStyle/>
                    <a:p>
                      <a:pPr algn="ctr" fontAlgn="ctr"/>
                      <a:r>
                        <a:rPr lang="pt-BR" sz="1400" b="1" u="none" strike="noStrike" dirty="0">
                          <a:solidFill>
                            <a:schemeClr val="bg1"/>
                          </a:solidFill>
                          <a:effectLst/>
                        </a:rPr>
                        <a:t>ULCC</a:t>
                      </a:r>
                      <a:endParaRPr lang="pt-BR" sz="1400" b="1" i="0" u="none" strike="noStrike" dirty="0">
                        <a:solidFill>
                          <a:schemeClr val="bg1"/>
                        </a:solidFill>
                        <a:effectLst/>
                        <a:latin typeface="Calibri"/>
                      </a:endParaRPr>
                    </a:p>
                  </a:txBody>
                  <a:tcPr marL="9525" marR="9525" marT="9525" marB="0" anchor="ctr">
                    <a:solidFill>
                      <a:schemeClr val="accent1">
                        <a:lumMod val="50000"/>
                      </a:schemeClr>
                    </a:solidFill>
                  </a:tcPr>
                </a:tc>
                <a:extLst>
                  <a:ext uri="{0D108BD9-81ED-4DB2-BD59-A6C34878D82A}">
                    <a16:rowId xmlns:a16="http://schemas.microsoft.com/office/drawing/2014/main" val="10000"/>
                  </a:ext>
                </a:extLst>
              </a:tr>
              <a:tr h="161925">
                <a:tc>
                  <a:txBody>
                    <a:bodyPr/>
                    <a:lstStyle/>
                    <a:p>
                      <a:pPr algn="ctr" fontAlgn="ctr"/>
                      <a:r>
                        <a:rPr lang="pt-BR" sz="1100" u="none" strike="noStrike" dirty="0">
                          <a:effectLst/>
                        </a:rPr>
                        <a:t>Min (DWT)</a:t>
                      </a:r>
                      <a:endParaRPr lang="pt-BR" sz="11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10.000 </a:t>
                      </a:r>
                      <a:endParaRPr lang="pt-BR" sz="12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a:effectLst/>
                        </a:rPr>
                        <a:t>          27.000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40.000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55.000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60.000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80.000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120.000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200.000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&gt;320.000 </a:t>
                      </a:r>
                      <a:endParaRPr lang="pt-BR" sz="12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161925">
                <a:tc>
                  <a:txBody>
                    <a:bodyPr/>
                    <a:lstStyle/>
                    <a:p>
                      <a:pPr algn="ctr" fontAlgn="ctr"/>
                      <a:r>
                        <a:rPr lang="pt-BR" sz="1100" u="none" strike="noStrike" dirty="0">
                          <a:effectLst/>
                        </a:rPr>
                        <a:t>Max(DWT)</a:t>
                      </a:r>
                      <a:endParaRPr lang="pt-BR" sz="11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a:effectLst/>
                        </a:rPr>
                        <a:t>          26.999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39.999 </a:t>
                      </a:r>
                      <a:endParaRPr lang="pt-BR" sz="12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54.999 </a:t>
                      </a:r>
                      <a:endParaRPr lang="pt-BR" sz="12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a:effectLst/>
                        </a:rPr>
                        <a:t>        79.999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199.999 </a:t>
                      </a:r>
                      <a:endParaRPr lang="pt-BR" sz="12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a:effectLst/>
                        </a:rPr>
                        <a:t>        119.999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199.999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319.999 </a:t>
                      </a: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161925">
                <a:tc>
                  <a:txBody>
                    <a:bodyPr/>
                    <a:lstStyle/>
                    <a:p>
                      <a:pPr algn="ctr" fontAlgn="ctr"/>
                      <a:r>
                        <a:rPr lang="pt-BR" sz="1100" u="none" strike="noStrike" dirty="0">
                          <a:effectLst/>
                        </a:rPr>
                        <a:t>L (m)</a:t>
                      </a:r>
                      <a:endParaRPr lang="pt-BR" sz="11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294,0 </a:t>
                      </a:r>
                      <a:endParaRPr lang="pt-BR" sz="12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366,0 </a:t>
                      </a: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161925">
                <a:tc>
                  <a:txBody>
                    <a:bodyPr/>
                    <a:lstStyle/>
                    <a:p>
                      <a:pPr algn="ctr" fontAlgn="ctr"/>
                      <a:r>
                        <a:rPr lang="pt-BR" sz="1100" u="none" strike="noStrike" dirty="0">
                          <a:effectLst/>
                        </a:rPr>
                        <a:t>B (m)</a:t>
                      </a:r>
                      <a:endParaRPr lang="pt-BR" sz="11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32,2 </a:t>
                      </a:r>
                      <a:endParaRPr lang="pt-BR" sz="1200" b="0" i="0" u="none" strike="noStrike" dirty="0">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49,0 </a:t>
                      </a: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161925">
                <a:tc>
                  <a:txBody>
                    <a:bodyPr/>
                    <a:lstStyle/>
                    <a:p>
                      <a:pPr algn="ctr" fontAlgn="ctr"/>
                      <a:r>
                        <a:rPr lang="pt-BR" sz="1100" u="none" strike="noStrike" dirty="0">
                          <a:effectLst/>
                        </a:rPr>
                        <a:t>D (m)</a:t>
                      </a:r>
                      <a:endParaRPr lang="pt-BR" sz="11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12,0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15,2 </a:t>
                      </a: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dirty="0">
                          <a:effectLst/>
                        </a:rPr>
                        <a:t>               20,1 </a:t>
                      </a: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161925">
                <a:tc>
                  <a:txBody>
                    <a:bodyPr/>
                    <a:lstStyle/>
                    <a:p>
                      <a:pPr algn="ctr" fontAlgn="ctr"/>
                      <a:r>
                        <a:rPr lang="pt-BR" sz="1100" u="none" strike="noStrike" dirty="0">
                          <a:effectLst/>
                        </a:rPr>
                        <a:t>H (m)</a:t>
                      </a:r>
                      <a:endParaRPr lang="pt-BR" sz="11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61,3 </a:t>
                      </a: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61,3 </a:t>
                      </a: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a:solidFill>
                          <a:srgbClr val="000000"/>
                        </a:solidFill>
                        <a:effectLst/>
                        <a:latin typeface="Calibri"/>
                      </a:endParaRPr>
                    </a:p>
                  </a:txBody>
                  <a:tcPr marL="9525" marR="9525" marT="9525" marB="0" anchor="ctr"/>
                </a:tc>
                <a:tc>
                  <a:txBody>
                    <a:bodyPr/>
                    <a:lstStyle/>
                    <a:p>
                      <a:pPr algn="ctr" fontAlgn="ctr"/>
                      <a:r>
                        <a:rPr lang="pt-BR" sz="1200" u="none" strike="noStrike">
                          <a:effectLst/>
                        </a:rPr>
                        <a:t>               68,0 </a:t>
                      </a:r>
                      <a:endParaRPr lang="pt-BR" sz="1200" b="0" i="0" u="none" strike="noStrike">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tc>
                  <a:txBody>
                    <a:bodyPr/>
                    <a:lstStyle/>
                    <a:p>
                      <a:pPr algn="ctr" fontAlgn="ctr"/>
                      <a:endParaRPr lang="pt-BR" sz="12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6"/>
                  </a:ext>
                </a:extLst>
              </a:tr>
            </a:tbl>
          </a:graphicData>
        </a:graphic>
      </p:graphicFrame>
      <p:sp>
        <p:nvSpPr>
          <p:cNvPr id="5" name="Texto Explicativo 1 (Borda e Ênfase) 4"/>
          <p:cNvSpPr/>
          <p:nvPr/>
        </p:nvSpPr>
        <p:spPr>
          <a:xfrm rot="5400000">
            <a:off x="4059511" y="2248273"/>
            <a:ext cx="1859459" cy="2806250"/>
          </a:xfrm>
          <a:prstGeom prst="accentBorderCallout1">
            <a:avLst>
              <a:gd name="adj1" fmla="val 46809"/>
              <a:gd name="adj2" fmla="val -4918"/>
              <a:gd name="adj3" fmla="val 46879"/>
              <a:gd name="adj4" fmla="val -18526"/>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pic>
        <p:nvPicPr>
          <p:cNvPr id="563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409" t="3685" r="4415" b="3685"/>
          <a:stretch/>
        </p:blipFill>
        <p:spPr bwMode="auto">
          <a:xfrm>
            <a:off x="3576389" y="2721668"/>
            <a:ext cx="2806251" cy="185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0" y="6647243"/>
            <a:ext cx="3960440" cy="360040"/>
          </a:xfrm>
          <a:prstGeom prst="rect">
            <a:avLst/>
          </a:prstGeom>
          <a:noFill/>
          <a:ln>
            <a:noFill/>
          </a:ln>
        </p:spPr>
        <p:txBody>
          <a:bodyPr wrap="square" lIns="72000" tIns="36000" rIns="72000" bIns="36000" rtlCol="0" anchor="t">
            <a:noAutofit/>
          </a:bodyPr>
          <a:lstStyle/>
          <a:p>
            <a:pPr>
              <a:spcAft>
                <a:spcPts val="600"/>
              </a:spcAft>
            </a:pPr>
            <a:r>
              <a:rPr lang="pt-BR" sz="1050" dirty="0" err="1"/>
              <a:t>Aframax:Average</a:t>
            </a:r>
            <a:r>
              <a:rPr lang="pt-BR" sz="1050" dirty="0"/>
              <a:t> </a:t>
            </a:r>
            <a:r>
              <a:rPr lang="pt-BR" sz="1050" dirty="0" err="1"/>
              <a:t>Farigh</a:t>
            </a:r>
            <a:r>
              <a:rPr lang="pt-BR" sz="1050" dirty="0"/>
              <a:t> rate </a:t>
            </a:r>
            <a:r>
              <a:rPr lang="pt-BR" sz="1050" dirty="0" err="1"/>
              <a:t>assesment</a:t>
            </a:r>
            <a:endParaRPr lang="pt-BR" sz="1050" dirty="0"/>
          </a:p>
        </p:txBody>
      </p:sp>
      <p:pic>
        <p:nvPicPr>
          <p:cNvPr id="563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070" t="7084" r="11070" b="7083"/>
          <a:stretch/>
        </p:blipFill>
        <p:spPr bwMode="auto">
          <a:xfrm>
            <a:off x="6953100" y="2721668"/>
            <a:ext cx="2806251" cy="185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2671"/>
          <a:stretch/>
        </p:blipFill>
        <p:spPr bwMode="auto">
          <a:xfrm>
            <a:off x="415702" y="4874528"/>
            <a:ext cx="9001000" cy="177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o Explicativo 1 (Borda e Ênfase) 11"/>
          <p:cNvSpPr/>
          <p:nvPr/>
        </p:nvSpPr>
        <p:spPr>
          <a:xfrm rot="5400000">
            <a:off x="673073" y="2248273"/>
            <a:ext cx="1859459" cy="2806250"/>
          </a:xfrm>
          <a:prstGeom prst="accentBorderCallout1">
            <a:avLst>
              <a:gd name="adj1" fmla="val 46809"/>
              <a:gd name="adj2" fmla="val -4918"/>
              <a:gd name="adj3" fmla="val 20371"/>
              <a:gd name="adj4" fmla="val -17550"/>
            </a:avLst>
          </a:prstGeom>
          <a:solidFill>
            <a:srgbClr val="99CCFF"/>
          </a:solidFill>
          <a:ln w="9525">
            <a:solidFill>
              <a:srgbClr val="00309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pic>
        <p:nvPicPr>
          <p:cNvPr id="5632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24" t="29" r="457" b="4833"/>
          <a:stretch/>
        </p:blipFill>
        <p:spPr bwMode="auto">
          <a:xfrm>
            <a:off x="199677" y="2721668"/>
            <a:ext cx="2806251" cy="1859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ixaDeTexto 14"/>
          <p:cNvSpPr txBox="1"/>
          <p:nvPr>
            <p:custDataLst>
              <p:tags r:id="rId1"/>
            </p:custDataLst>
          </p:nvPr>
        </p:nvSpPr>
        <p:spPr>
          <a:xfrm>
            <a:off x="8095493" y="650083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HIS </a:t>
            </a:r>
            <a:r>
              <a:rPr lang="en-US" sz="900" dirty="0" err="1"/>
              <a:t>Fairplay</a:t>
            </a:r>
            <a:r>
              <a:rPr lang="en-US" sz="900" dirty="0"/>
              <a:t>, UNCTAD</a:t>
            </a:r>
            <a:endParaRPr lang="pt-BR" sz="900" dirty="0" err="1"/>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140</a:t>
            </a:fld>
            <a:endParaRPr lang="pt-BR" sz="600" noProof="0"/>
          </a:p>
        </p:txBody>
      </p:sp>
    </p:spTree>
    <p:extLst>
      <p:ext uri="{BB962C8B-B14F-4D97-AF65-F5344CB8AC3E}">
        <p14:creationId xmlns:p14="http://schemas.microsoft.com/office/powerpoint/2010/main" val="19321660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sz="quarter"/>
          </p:nvPr>
        </p:nvSpPr>
        <p:spPr>
          <a:xfrm>
            <a:off x="0" y="99016"/>
            <a:ext cx="9647280" cy="329588"/>
          </a:xfrm>
        </p:spPr>
        <p:txBody>
          <a:bodyPr/>
          <a:lstStyle/>
          <a:p>
            <a:pPr algn="ctr" eaLnBrk="1" hangingPunct="1"/>
            <a:r>
              <a:rPr lang="pt-BR" dirty="0" err="1"/>
              <a:t>Ferries</a:t>
            </a:r>
            <a:endParaRPr lang="pt-BR" dirty="0"/>
          </a:p>
        </p:txBody>
      </p:sp>
      <p:sp>
        <p:nvSpPr>
          <p:cNvPr id="14339"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Birka Princess</a:t>
            </a:r>
          </a:p>
        </p:txBody>
      </p:sp>
      <p:sp>
        <p:nvSpPr>
          <p:cNvPr id="14340"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Hansestar</a:t>
            </a:r>
          </a:p>
        </p:txBody>
      </p:sp>
      <p:sp>
        <p:nvSpPr>
          <p:cNvPr id="14341"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Falkenstein</a:t>
            </a:r>
          </a:p>
        </p:txBody>
      </p:sp>
      <p:pic>
        <p:nvPicPr>
          <p:cNvPr id="14342" name="Picture 11" descr="Birka Princess"/>
          <p:cNvPicPr>
            <a:picLocks noGrp="1" noChangeAspect="1" noChangeArrowheads="1"/>
          </p:cNvPicPr>
          <p:nvPr>
            <p:ph sz="quarter" idx="1"/>
          </p:nvPr>
        </p:nvPicPr>
        <p:blipFill>
          <a:blip r:embed="rId3" cstate="print"/>
          <a:srcRect/>
          <a:stretch>
            <a:fillRect/>
          </a:stretch>
        </p:blipFill>
        <p:spPr>
          <a:xfrm>
            <a:off x="923778" y="546101"/>
            <a:ext cx="3612571" cy="2709863"/>
          </a:xfrm>
          <a:noFill/>
        </p:spPr>
      </p:pic>
      <p:pic>
        <p:nvPicPr>
          <p:cNvPr id="14343" name="Picture 12" descr="Falkenstein"/>
          <p:cNvPicPr>
            <a:picLocks noGrp="1" noChangeAspect="1" noChangeArrowheads="1"/>
          </p:cNvPicPr>
          <p:nvPr>
            <p:ph sz="quarter" idx="2"/>
          </p:nvPr>
        </p:nvPicPr>
        <p:blipFill>
          <a:blip r:embed="rId4" cstate="print"/>
          <a:srcRect/>
          <a:stretch>
            <a:fillRect/>
          </a:stretch>
        </p:blipFill>
        <p:spPr>
          <a:xfrm>
            <a:off x="5239499" y="546101"/>
            <a:ext cx="3612571" cy="2709863"/>
          </a:xfrm>
          <a:noFill/>
        </p:spPr>
      </p:pic>
      <p:pic>
        <p:nvPicPr>
          <p:cNvPr id="14344" name="Picture 13" descr="Hansestar"/>
          <p:cNvPicPr>
            <a:picLocks noGrp="1" noChangeAspect="1" noChangeArrowheads="1"/>
          </p:cNvPicPr>
          <p:nvPr>
            <p:ph sz="quarter" idx="3"/>
          </p:nvPr>
        </p:nvPicPr>
        <p:blipFill>
          <a:blip r:embed="rId5" cstate="print"/>
          <a:srcRect/>
          <a:stretch>
            <a:fillRect/>
          </a:stretch>
        </p:blipFill>
        <p:spPr>
          <a:xfrm>
            <a:off x="922191" y="3594102"/>
            <a:ext cx="3612571" cy="2709863"/>
          </a:xfrm>
          <a:noFill/>
        </p:spPr>
      </p:pic>
      <p:sp>
        <p:nvSpPr>
          <p:cNvPr id="10" name="Retângulo de cantos arredondados 9"/>
          <p:cNvSpPr/>
          <p:nvPr/>
        </p:nvSpPr>
        <p:spPr bwMode="auto">
          <a:xfrm>
            <a:off x="5117280" y="3708400"/>
            <a:ext cx="4012557" cy="2870200"/>
          </a:xfrm>
          <a:prstGeom prst="roundRect">
            <a:avLst>
              <a:gd name="adj" fmla="val 1062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defRPr/>
            </a:pPr>
            <a:r>
              <a:rPr lang="pt-BR" sz="1400" dirty="0"/>
              <a:t>Objetivo: levar carga leve (pessoas) com segurança</a:t>
            </a:r>
          </a:p>
          <a:p>
            <a:pPr marL="144000" indent="-144000">
              <a:spcAft>
                <a:spcPts val="600"/>
              </a:spcAft>
              <a:buFont typeface="Arial" pitchFamily="34" charset="0"/>
              <a:buChar char="•"/>
              <a:defRPr/>
            </a:pPr>
            <a:r>
              <a:rPr lang="pt-BR" sz="1400" dirty="0" err="1"/>
              <a:t>Cb</a:t>
            </a:r>
            <a:r>
              <a:rPr lang="pt-BR" sz="1400" dirty="0"/>
              <a:t> baixo (entre 0,55 e 0,6)</a:t>
            </a:r>
          </a:p>
          <a:p>
            <a:pPr marL="144000" indent="-144000">
              <a:spcAft>
                <a:spcPts val="600"/>
              </a:spcAft>
              <a:buFont typeface="Arial" pitchFamily="34" charset="0"/>
              <a:buChar char="•"/>
              <a:defRPr/>
            </a:pPr>
            <a:r>
              <a:rPr lang="pt-BR" sz="1400" dirty="0"/>
              <a:t>L/B baixo (entre 5,5 e 6)</a:t>
            </a:r>
          </a:p>
          <a:p>
            <a:pPr marL="144000" indent="-144000">
              <a:spcAft>
                <a:spcPts val="600"/>
              </a:spcAft>
              <a:buFont typeface="Arial" pitchFamily="34" charset="0"/>
              <a:buChar char="•"/>
              <a:defRPr/>
            </a:pPr>
            <a:r>
              <a:rPr lang="pt-BR" sz="1400" dirty="0"/>
              <a:t>São de pequeno porte, para transporte de curta distância. O principal fator de projeto é a estabilidade da embarcação, e por isso B/H deve ser alto</a:t>
            </a:r>
          </a:p>
        </p:txBody>
      </p:sp>
    </p:spTree>
    <p:extLst>
      <p:ext uri="{BB962C8B-B14F-4D97-AF65-F5344CB8AC3E}">
        <p14:creationId xmlns:p14="http://schemas.microsoft.com/office/powerpoint/2010/main" val="40795308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sz="quarter"/>
          </p:nvPr>
        </p:nvSpPr>
        <p:spPr>
          <a:xfrm>
            <a:off x="0" y="99016"/>
            <a:ext cx="9647280" cy="329588"/>
          </a:xfrm>
        </p:spPr>
        <p:txBody>
          <a:bodyPr/>
          <a:lstStyle/>
          <a:p>
            <a:pPr algn="ctr" eaLnBrk="1" hangingPunct="1"/>
            <a:r>
              <a:rPr lang="pt-BR" dirty="0" err="1"/>
              <a:t>Ferries</a:t>
            </a:r>
            <a:endParaRPr lang="pt-BR" dirty="0"/>
          </a:p>
        </p:txBody>
      </p:sp>
      <p:sp>
        <p:nvSpPr>
          <p:cNvPr id="15363"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Regina Baltica</a:t>
            </a:r>
          </a:p>
        </p:txBody>
      </p:sp>
      <p:sp>
        <p:nvSpPr>
          <p:cNvPr id="15364"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Silja Europa</a:t>
            </a:r>
          </a:p>
        </p:txBody>
      </p:sp>
      <p:pic>
        <p:nvPicPr>
          <p:cNvPr id="15365" name="Picture 10" descr="Regina Baltica"/>
          <p:cNvPicPr>
            <a:picLocks noGrp="1" noChangeAspect="1" noChangeArrowheads="1"/>
          </p:cNvPicPr>
          <p:nvPr>
            <p:ph sz="quarter" idx="1"/>
          </p:nvPr>
        </p:nvPicPr>
        <p:blipFill>
          <a:blip r:embed="rId3" cstate="print"/>
          <a:srcRect/>
          <a:stretch>
            <a:fillRect/>
          </a:stretch>
        </p:blipFill>
        <p:spPr>
          <a:xfrm>
            <a:off x="911080" y="546101"/>
            <a:ext cx="3612571" cy="2709863"/>
          </a:xfrm>
          <a:noFill/>
        </p:spPr>
      </p:pic>
      <p:pic>
        <p:nvPicPr>
          <p:cNvPr id="15366" name="Picture 11" descr="Silja Europa"/>
          <p:cNvPicPr>
            <a:picLocks noGrp="1" noChangeAspect="1" noChangeArrowheads="1"/>
          </p:cNvPicPr>
          <p:nvPr>
            <p:ph sz="quarter" idx="2"/>
          </p:nvPr>
        </p:nvPicPr>
        <p:blipFill>
          <a:blip r:embed="rId4" cstate="print"/>
          <a:srcRect/>
          <a:stretch>
            <a:fillRect/>
          </a:stretch>
        </p:blipFill>
        <p:spPr>
          <a:xfrm>
            <a:off x="5226801" y="546101"/>
            <a:ext cx="3612571" cy="2709863"/>
          </a:xfrm>
          <a:noFill/>
        </p:spPr>
      </p:pic>
      <p:sp>
        <p:nvSpPr>
          <p:cNvPr id="15367" name="Text Box 4"/>
          <p:cNvSpPr txBox="1">
            <a:spLocks noChangeArrowheads="1"/>
          </p:cNvSpPr>
          <p:nvPr/>
        </p:nvSpPr>
        <p:spPr bwMode="ltGray">
          <a:xfrm>
            <a:off x="5907729" y="6261100"/>
            <a:ext cx="2304680" cy="336550"/>
          </a:xfrm>
          <a:prstGeom prst="rect">
            <a:avLst/>
          </a:prstGeom>
          <a:noFill/>
          <a:ln w="9525" algn="ctr">
            <a:noFill/>
            <a:miter lim="800000"/>
            <a:headEnd/>
            <a:tailEnd/>
          </a:ln>
        </p:spPr>
        <p:txBody>
          <a:bodyPr>
            <a:spAutoFit/>
          </a:bodyPr>
          <a:lstStyle/>
          <a:p>
            <a:pPr marL="187325" indent="-187325">
              <a:buFontTx/>
              <a:buNone/>
            </a:pPr>
            <a:r>
              <a:rPr lang="pt-BR" sz="1600"/>
              <a:t>Mariella</a:t>
            </a:r>
          </a:p>
        </p:txBody>
      </p:sp>
      <p:sp>
        <p:nvSpPr>
          <p:cNvPr id="15368" name="Text Box 5"/>
          <p:cNvSpPr txBox="1">
            <a:spLocks noChangeArrowheads="1"/>
          </p:cNvSpPr>
          <p:nvPr/>
        </p:nvSpPr>
        <p:spPr bwMode="ltGray">
          <a:xfrm>
            <a:off x="1588834" y="6321425"/>
            <a:ext cx="2304680" cy="336550"/>
          </a:xfrm>
          <a:prstGeom prst="rect">
            <a:avLst/>
          </a:prstGeom>
          <a:noFill/>
          <a:ln w="9525" algn="ctr">
            <a:noFill/>
            <a:miter lim="800000"/>
            <a:headEnd/>
            <a:tailEnd/>
          </a:ln>
        </p:spPr>
        <p:txBody>
          <a:bodyPr>
            <a:spAutoFit/>
          </a:bodyPr>
          <a:lstStyle/>
          <a:p>
            <a:pPr marL="187325" indent="-187325">
              <a:buFontTx/>
              <a:buNone/>
            </a:pPr>
            <a:r>
              <a:rPr lang="pt-BR" sz="1600"/>
              <a:t>Red Eagle</a:t>
            </a:r>
          </a:p>
        </p:txBody>
      </p:sp>
      <p:pic>
        <p:nvPicPr>
          <p:cNvPr id="15369" name="Picture 10" descr="Mariella"/>
          <p:cNvPicPr>
            <a:picLocks noGrp="1" noChangeAspect="1" noChangeArrowheads="1"/>
          </p:cNvPicPr>
          <p:nvPr>
            <p:ph sz="quarter" idx="1"/>
          </p:nvPr>
        </p:nvPicPr>
        <p:blipFill>
          <a:blip r:embed="rId5" cstate="print"/>
          <a:srcRect/>
          <a:stretch>
            <a:fillRect/>
          </a:stretch>
        </p:blipFill>
        <p:spPr>
          <a:xfrm>
            <a:off x="5241086" y="3594102"/>
            <a:ext cx="3612571" cy="2709863"/>
          </a:xfrm>
          <a:noFill/>
        </p:spPr>
      </p:pic>
      <p:pic>
        <p:nvPicPr>
          <p:cNvPr id="15370" name="Picture 12" descr="Red Eagle"/>
          <p:cNvPicPr>
            <a:picLocks noGrp="1" noChangeAspect="1" noChangeArrowheads="1"/>
          </p:cNvPicPr>
          <p:nvPr>
            <p:ph sz="quarter" idx="3"/>
          </p:nvPr>
        </p:nvPicPr>
        <p:blipFill>
          <a:blip r:embed="rId6" cstate="print"/>
          <a:srcRect/>
          <a:stretch>
            <a:fillRect/>
          </a:stretch>
        </p:blipFill>
        <p:spPr>
          <a:xfrm>
            <a:off x="922191" y="3606802"/>
            <a:ext cx="3612571" cy="2709863"/>
          </a:xfrm>
          <a:noFill/>
        </p:spPr>
      </p:pic>
    </p:spTree>
    <p:extLst>
      <p:ext uri="{BB962C8B-B14F-4D97-AF65-F5344CB8AC3E}">
        <p14:creationId xmlns:p14="http://schemas.microsoft.com/office/powerpoint/2010/main" val="8055608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sz="quarter"/>
          </p:nvPr>
        </p:nvSpPr>
        <p:spPr>
          <a:xfrm>
            <a:off x="0" y="99016"/>
            <a:ext cx="9647280" cy="329588"/>
          </a:xfrm>
        </p:spPr>
        <p:txBody>
          <a:bodyPr/>
          <a:lstStyle/>
          <a:p>
            <a:pPr algn="ctr" eaLnBrk="1" hangingPunct="1"/>
            <a:r>
              <a:rPr lang="pt-BR" dirty="0"/>
              <a:t>Navios de carga geral</a:t>
            </a:r>
          </a:p>
        </p:txBody>
      </p:sp>
      <p:sp>
        <p:nvSpPr>
          <p:cNvPr id="17411"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Abyot</a:t>
            </a:r>
          </a:p>
        </p:txBody>
      </p:sp>
      <p:sp>
        <p:nvSpPr>
          <p:cNvPr id="17412"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Alblas</a:t>
            </a:r>
          </a:p>
        </p:txBody>
      </p:sp>
      <p:sp>
        <p:nvSpPr>
          <p:cNvPr id="17413"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Al Rahim</a:t>
            </a:r>
          </a:p>
        </p:txBody>
      </p:sp>
      <p:pic>
        <p:nvPicPr>
          <p:cNvPr id="17414" name="Picture 13" descr="Abyot"/>
          <p:cNvPicPr>
            <a:picLocks noGrp="1" noChangeAspect="1" noChangeArrowheads="1"/>
          </p:cNvPicPr>
          <p:nvPr>
            <p:ph sz="quarter" idx="1"/>
          </p:nvPr>
        </p:nvPicPr>
        <p:blipFill>
          <a:blip r:embed="rId3" cstate="print"/>
          <a:srcRect/>
          <a:stretch>
            <a:fillRect/>
          </a:stretch>
        </p:blipFill>
        <p:spPr>
          <a:xfrm>
            <a:off x="898382" y="546101"/>
            <a:ext cx="3612571" cy="2709863"/>
          </a:xfrm>
          <a:noFill/>
        </p:spPr>
      </p:pic>
      <p:pic>
        <p:nvPicPr>
          <p:cNvPr id="17415" name="Picture 14" descr="Al Rahim"/>
          <p:cNvPicPr>
            <a:picLocks noGrp="1" noChangeAspect="1" noChangeArrowheads="1"/>
          </p:cNvPicPr>
          <p:nvPr>
            <p:ph sz="quarter" idx="2"/>
          </p:nvPr>
        </p:nvPicPr>
        <p:blipFill>
          <a:blip r:embed="rId4" cstate="print"/>
          <a:srcRect/>
          <a:stretch>
            <a:fillRect/>
          </a:stretch>
        </p:blipFill>
        <p:spPr>
          <a:xfrm>
            <a:off x="5245848" y="546102"/>
            <a:ext cx="3612571" cy="2670175"/>
          </a:xfrm>
          <a:noFill/>
        </p:spPr>
      </p:pic>
      <p:pic>
        <p:nvPicPr>
          <p:cNvPr id="17416" name="Picture 15" descr="Alblas"/>
          <p:cNvPicPr>
            <a:picLocks noGrp="1" noChangeAspect="1" noChangeArrowheads="1"/>
          </p:cNvPicPr>
          <p:nvPr>
            <p:ph sz="quarter" idx="3"/>
          </p:nvPr>
        </p:nvPicPr>
        <p:blipFill>
          <a:blip r:embed="rId5" cstate="print"/>
          <a:srcRect/>
          <a:stretch>
            <a:fillRect/>
          </a:stretch>
        </p:blipFill>
        <p:spPr>
          <a:xfrm>
            <a:off x="909493" y="3594102"/>
            <a:ext cx="3612571" cy="2709863"/>
          </a:xfrm>
          <a:noFill/>
        </p:spPr>
      </p:pic>
      <p:sp>
        <p:nvSpPr>
          <p:cNvPr id="12" name="Retângulo de cantos arredondados 11"/>
          <p:cNvSpPr/>
          <p:nvPr/>
        </p:nvSpPr>
        <p:spPr bwMode="auto">
          <a:xfrm>
            <a:off x="5117280" y="3708400"/>
            <a:ext cx="4012557" cy="2870200"/>
          </a:xfrm>
          <a:prstGeom prst="roundRect">
            <a:avLst>
              <a:gd name="adj" fmla="val 1062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defRPr/>
            </a:pPr>
            <a:r>
              <a:rPr lang="pt-BR" sz="1400" dirty="0"/>
              <a:t>Objetivo: levar carga – podem ser projetados para uma carga específica ou para carga geral</a:t>
            </a:r>
          </a:p>
          <a:p>
            <a:pPr marL="144000" indent="-144000">
              <a:spcAft>
                <a:spcPts val="600"/>
              </a:spcAft>
              <a:buFont typeface="Arial" pitchFamily="34" charset="0"/>
              <a:buChar char="•"/>
              <a:defRPr/>
            </a:pPr>
            <a:r>
              <a:rPr lang="pt-BR" sz="1400" dirty="0" err="1"/>
              <a:t>Cb</a:t>
            </a:r>
            <a:r>
              <a:rPr lang="pt-BR" sz="1400" dirty="0"/>
              <a:t> entre 0,55 e 0,7</a:t>
            </a:r>
          </a:p>
          <a:p>
            <a:pPr marL="144000" indent="-144000">
              <a:spcAft>
                <a:spcPts val="600"/>
              </a:spcAft>
              <a:buFont typeface="Arial" pitchFamily="34" charset="0"/>
              <a:buChar char="•"/>
              <a:defRPr/>
            </a:pPr>
            <a:r>
              <a:rPr lang="pt-BR" sz="1400" dirty="0"/>
              <a:t>L/B entre 5,5 e7</a:t>
            </a:r>
          </a:p>
          <a:p>
            <a:pPr marL="144000" indent="-144000">
              <a:spcAft>
                <a:spcPts val="600"/>
              </a:spcAft>
              <a:buFont typeface="Arial" pitchFamily="34" charset="0"/>
              <a:buChar char="•"/>
              <a:defRPr/>
            </a:pPr>
            <a:r>
              <a:rPr lang="pt-BR" sz="1400" dirty="0"/>
              <a:t>Na China, a navegação interior é feita com navios de carga geral de pequeno porte. Ele também podem atender a uma rota internacional.</a:t>
            </a:r>
          </a:p>
        </p:txBody>
      </p:sp>
    </p:spTree>
    <p:extLst>
      <p:ext uri="{BB962C8B-B14F-4D97-AF65-F5344CB8AC3E}">
        <p14:creationId xmlns:p14="http://schemas.microsoft.com/office/powerpoint/2010/main" val="31396817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Brake</a:t>
            </a:r>
          </a:p>
        </p:txBody>
      </p:sp>
      <p:sp>
        <p:nvSpPr>
          <p:cNvPr id="19459"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Danica Hav</a:t>
            </a:r>
          </a:p>
        </p:txBody>
      </p:sp>
      <p:sp>
        <p:nvSpPr>
          <p:cNvPr id="19460"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Da Quiang</a:t>
            </a:r>
          </a:p>
        </p:txBody>
      </p:sp>
      <p:pic>
        <p:nvPicPr>
          <p:cNvPr id="19461" name="Picture 10" descr="Brake"/>
          <p:cNvPicPr>
            <a:picLocks noGrp="1" noChangeAspect="1" noChangeArrowheads="1"/>
          </p:cNvPicPr>
          <p:nvPr>
            <p:ph sz="quarter" idx="1"/>
          </p:nvPr>
        </p:nvPicPr>
        <p:blipFill>
          <a:blip r:embed="rId3" cstate="print"/>
          <a:srcRect/>
          <a:stretch>
            <a:fillRect/>
          </a:stretch>
        </p:blipFill>
        <p:spPr>
          <a:xfrm>
            <a:off x="885684" y="546101"/>
            <a:ext cx="3612571" cy="2709863"/>
          </a:xfrm>
          <a:noFill/>
        </p:spPr>
      </p:pic>
      <p:pic>
        <p:nvPicPr>
          <p:cNvPr id="19462" name="Picture 11" descr="Da Quiang"/>
          <p:cNvPicPr>
            <a:picLocks noGrp="1" noChangeAspect="1" noChangeArrowheads="1"/>
          </p:cNvPicPr>
          <p:nvPr>
            <p:ph sz="quarter" idx="2"/>
          </p:nvPr>
        </p:nvPicPr>
        <p:blipFill>
          <a:blip r:embed="rId4" cstate="print"/>
          <a:srcRect/>
          <a:stretch>
            <a:fillRect/>
          </a:stretch>
        </p:blipFill>
        <p:spPr>
          <a:xfrm>
            <a:off x="5242674" y="546100"/>
            <a:ext cx="3612571" cy="2700338"/>
          </a:xfrm>
          <a:noFill/>
        </p:spPr>
      </p:pic>
      <p:pic>
        <p:nvPicPr>
          <p:cNvPr id="19463" name="Picture 12" descr="Danica Hav"/>
          <p:cNvPicPr>
            <a:picLocks noGrp="1" noChangeAspect="1" noChangeArrowheads="1"/>
          </p:cNvPicPr>
          <p:nvPr>
            <p:ph sz="quarter" idx="3"/>
          </p:nvPr>
        </p:nvPicPr>
        <p:blipFill>
          <a:blip r:embed="rId5" cstate="print"/>
          <a:srcRect/>
          <a:stretch>
            <a:fillRect/>
          </a:stretch>
        </p:blipFill>
        <p:spPr>
          <a:xfrm>
            <a:off x="909493" y="3594102"/>
            <a:ext cx="3612571" cy="2709863"/>
          </a:xfrm>
          <a:noFill/>
        </p:spPr>
      </p:pic>
      <p:sp>
        <p:nvSpPr>
          <p:cNvPr id="19464" name="Text Box 5"/>
          <p:cNvSpPr txBox="1">
            <a:spLocks noChangeArrowheads="1"/>
          </p:cNvSpPr>
          <p:nvPr/>
        </p:nvSpPr>
        <p:spPr bwMode="ltGray">
          <a:xfrm>
            <a:off x="5969632" y="6296025"/>
            <a:ext cx="2304680" cy="336550"/>
          </a:xfrm>
          <a:prstGeom prst="rect">
            <a:avLst/>
          </a:prstGeom>
          <a:noFill/>
          <a:ln w="9525" algn="ctr">
            <a:noFill/>
            <a:miter lim="800000"/>
            <a:headEnd/>
            <a:tailEnd/>
          </a:ln>
        </p:spPr>
        <p:txBody>
          <a:bodyPr>
            <a:spAutoFit/>
          </a:bodyPr>
          <a:lstStyle/>
          <a:p>
            <a:pPr marL="187325" indent="-187325">
              <a:buFontTx/>
              <a:buNone/>
            </a:pPr>
            <a:r>
              <a:rPr lang="pt-BR" sz="1600"/>
              <a:t>Eugenie-M</a:t>
            </a:r>
          </a:p>
        </p:txBody>
      </p:sp>
      <p:pic>
        <p:nvPicPr>
          <p:cNvPr id="19465" name="Picture 12" descr="Eugenie-M"/>
          <p:cNvPicPr>
            <a:picLocks noGrp="1" noChangeAspect="1" noChangeArrowheads="1"/>
          </p:cNvPicPr>
          <p:nvPr>
            <p:ph sz="quarter" idx="3"/>
          </p:nvPr>
        </p:nvPicPr>
        <p:blipFill>
          <a:blip r:embed="rId6" cstate="print"/>
          <a:srcRect/>
          <a:stretch>
            <a:fillRect/>
          </a:stretch>
        </p:blipFill>
        <p:spPr>
          <a:xfrm>
            <a:off x="5269656" y="3683001"/>
            <a:ext cx="3612571" cy="2601913"/>
          </a:xfrm>
          <a:noFill/>
        </p:spPr>
      </p:pic>
    </p:spTree>
    <p:extLst>
      <p:ext uri="{BB962C8B-B14F-4D97-AF65-F5344CB8AC3E}">
        <p14:creationId xmlns:p14="http://schemas.microsoft.com/office/powerpoint/2010/main" val="36657142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Crystal Harmony</a:t>
            </a:r>
          </a:p>
        </p:txBody>
      </p:sp>
      <p:sp>
        <p:nvSpPr>
          <p:cNvPr id="22531"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Birka Paradise1</a:t>
            </a:r>
          </a:p>
        </p:txBody>
      </p:sp>
      <p:pic>
        <p:nvPicPr>
          <p:cNvPr id="22532" name="Picture 11" descr="Birka Paradise1"/>
          <p:cNvPicPr>
            <a:picLocks noGrp="1" noChangeAspect="1" noChangeArrowheads="1"/>
          </p:cNvPicPr>
          <p:nvPr>
            <p:ph sz="quarter" idx="2"/>
          </p:nvPr>
        </p:nvPicPr>
        <p:blipFill>
          <a:blip r:embed="rId3" cstate="print"/>
          <a:srcRect/>
          <a:stretch>
            <a:fillRect/>
          </a:stretch>
        </p:blipFill>
        <p:spPr>
          <a:xfrm>
            <a:off x="5239499" y="546101"/>
            <a:ext cx="3612571" cy="2709863"/>
          </a:xfrm>
          <a:noFill/>
        </p:spPr>
      </p:pic>
      <p:pic>
        <p:nvPicPr>
          <p:cNvPr id="22533" name="Picture 12" descr="Crystal Harmony"/>
          <p:cNvPicPr>
            <a:picLocks noGrp="1" noChangeAspect="1" noChangeArrowheads="1"/>
          </p:cNvPicPr>
          <p:nvPr>
            <p:ph sz="quarter" idx="3"/>
          </p:nvPr>
        </p:nvPicPr>
        <p:blipFill>
          <a:blip r:embed="rId4" cstate="print"/>
          <a:srcRect/>
          <a:stretch>
            <a:fillRect/>
          </a:stretch>
        </p:blipFill>
        <p:spPr>
          <a:xfrm>
            <a:off x="884097" y="3594102"/>
            <a:ext cx="3639553" cy="2709863"/>
          </a:xfrm>
          <a:noFill/>
        </p:spPr>
      </p:pic>
      <p:sp>
        <p:nvSpPr>
          <p:cNvPr id="22534" name="Text Box 5"/>
          <p:cNvSpPr txBox="1">
            <a:spLocks noChangeArrowheads="1"/>
          </p:cNvSpPr>
          <p:nvPr/>
        </p:nvSpPr>
        <p:spPr bwMode="ltGray">
          <a:xfrm>
            <a:off x="5918840" y="6346825"/>
            <a:ext cx="2304680" cy="336550"/>
          </a:xfrm>
          <a:prstGeom prst="rect">
            <a:avLst/>
          </a:prstGeom>
          <a:noFill/>
          <a:ln w="9525" algn="ctr">
            <a:noFill/>
            <a:miter lim="800000"/>
            <a:headEnd/>
            <a:tailEnd/>
          </a:ln>
        </p:spPr>
        <p:txBody>
          <a:bodyPr>
            <a:spAutoFit/>
          </a:bodyPr>
          <a:lstStyle/>
          <a:p>
            <a:pPr marL="187325" indent="-187325">
              <a:buFontTx/>
              <a:buNone/>
            </a:pPr>
            <a:r>
              <a:rPr lang="pt-BR" sz="1600"/>
              <a:t>Jewel of the Seas</a:t>
            </a:r>
          </a:p>
        </p:txBody>
      </p:sp>
      <p:pic>
        <p:nvPicPr>
          <p:cNvPr id="22535" name="Picture 12" descr="Jewel of the Seas"/>
          <p:cNvPicPr>
            <a:picLocks noGrp="1" noChangeAspect="1" noChangeArrowheads="1"/>
          </p:cNvPicPr>
          <p:nvPr>
            <p:ph sz="quarter" idx="3"/>
          </p:nvPr>
        </p:nvPicPr>
        <p:blipFill>
          <a:blip r:embed="rId5" cstate="print"/>
          <a:srcRect/>
          <a:stretch>
            <a:fillRect/>
          </a:stretch>
        </p:blipFill>
        <p:spPr>
          <a:xfrm>
            <a:off x="5252197" y="3632202"/>
            <a:ext cx="3612571" cy="2709863"/>
          </a:xfrm>
          <a:noFill/>
        </p:spPr>
      </p:pic>
      <p:sp>
        <p:nvSpPr>
          <p:cNvPr id="22536"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Crystal Symphony</a:t>
            </a:r>
          </a:p>
        </p:txBody>
      </p:sp>
      <p:pic>
        <p:nvPicPr>
          <p:cNvPr id="22537" name="Picture 10" descr="Crystal Symphony"/>
          <p:cNvPicPr>
            <a:picLocks noGrp="1" noChangeAspect="1" noChangeArrowheads="1"/>
          </p:cNvPicPr>
          <p:nvPr>
            <p:ph sz="quarter" idx="1"/>
          </p:nvPr>
        </p:nvPicPr>
        <p:blipFill>
          <a:blip r:embed="rId6" cstate="print"/>
          <a:srcRect/>
          <a:stretch>
            <a:fillRect/>
          </a:stretch>
        </p:blipFill>
        <p:spPr>
          <a:xfrm>
            <a:off x="911080" y="546101"/>
            <a:ext cx="3612571" cy="2709863"/>
          </a:xfrm>
          <a:noFill/>
        </p:spPr>
      </p:pic>
    </p:spTree>
    <p:extLst>
      <p:ext uri="{BB962C8B-B14F-4D97-AF65-F5344CB8AC3E}">
        <p14:creationId xmlns:p14="http://schemas.microsoft.com/office/powerpoint/2010/main" val="306588760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Grande Napoli</a:t>
            </a:r>
          </a:p>
        </p:txBody>
      </p:sp>
      <p:sp>
        <p:nvSpPr>
          <p:cNvPr id="31747"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Hual Dubai</a:t>
            </a:r>
          </a:p>
        </p:txBody>
      </p:sp>
      <p:sp>
        <p:nvSpPr>
          <p:cNvPr id="31748"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Hoegh Herlin</a:t>
            </a:r>
          </a:p>
        </p:txBody>
      </p:sp>
      <p:pic>
        <p:nvPicPr>
          <p:cNvPr id="31749" name="Picture 10" descr="Grande Napoli"/>
          <p:cNvPicPr>
            <a:picLocks noGrp="1" noChangeAspect="1" noChangeArrowheads="1"/>
          </p:cNvPicPr>
          <p:nvPr>
            <p:ph sz="quarter" idx="1"/>
          </p:nvPr>
        </p:nvPicPr>
        <p:blipFill>
          <a:blip r:embed="rId3" cstate="print"/>
          <a:srcRect/>
          <a:stretch>
            <a:fillRect/>
          </a:stretch>
        </p:blipFill>
        <p:spPr>
          <a:xfrm>
            <a:off x="911080" y="546101"/>
            <a:ext cx="3612571" cy="2709863"/>
          </a:xfrm>
          <a:noFill/>
        </p:spPr>
      </p:pic>
      <p:pic>
        <p:nvPicPr>
          <p:cNvPr id="31750" name="Picture 11" descr="Hoegh Herlin"/>
          <p:cNvPicPr>
            <a:picLocks noGrp="1" noChangeAspect="1" noChangeArrowheads="1"/>
          </p:cNvPicPr>
          <p:nvPr>
            <p:ph sz="quarter" idx="2"/>
          </p:nvPr>
        </p:nvPicPr>
        <p:blipFill>
          <a:blip r:embed="rId4" cstate="print"/>
          <a:srcRect/>
          <a:stretch>
            <a:fillRect/>
          </a:stretch>
        </p:blipFill>
        <p:spPr>
          <a:xfrm>
            <a:off x="5252197" y="546101"/>
            <a:ext cx="3612571" cy="2709863"/>
          </a:xfrm>
          <a:noFill/>
        </p:spPr>
      </p:pic>
      <p:pic>
        <p:nvPicPr>
          <p:cNvPr id="31751" name="Picture 12" descr="Hual Dubai"/>
          <p:cNvPicPr>
            <a:picLocks noGrp="1" noChangeAspect="1" noChangeArrowheads="1"/>
          </p:cNvPicPr>
          <p:nvPr>
            <p:ph sz="quarter" idx="3"/>
          </p:nvPr>
        </p:nvPicPr>
        <p:blipFill>
          <a:blip r:embed="rId5" cstate="print"/>
          <a:srcRect/>
          <a:stretch>
            <a:fillRect/>
          </a:stretch>
        </p:blipFill>
        <p:spPr>
          <a:xfrm>
            <a:off x="909493" y="3594102"/>
            <a:ext cx="3612571" cy="2709863"/>
          </a:xfrm>
          <a:noFill/>
        </p:spPr>
      </p:pic>
      <p:sp>
        <p:nvSpPr>
          <p:cNvPr id="10" name="Retângulo de cantos arredondados 9"/>
          <p:cNvSpPr/>
          <p:nvPr/>
        </p:nvSpPr>
        <p:spPr bwMode="auto">
          <a:xfrm>
            <a:off x="5117280" y="3708400"/>
            <a:ext cx="4012557" cy="2870200"/>
          </a:xfrm>
          <a:prstGeom prst="roundRect">
            <a:avLst>
              <a:gd name="adj" fmla="val 1062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defRPr/>
            </a:pPr>
            <a:r>
              <a:rPr lang="pt-BR" sz="1400" dirty="0"/>
              <a:t>Objetivo: levar carga com muito volume (veículos)</a:t>
            </a:r>
          </a:p>
          <a:p>
            <a:pPr marL="144000" indent="-144000">
              <a:spcAft>
                <a:spcPts val="600"/>
              </a:spcAft>
              <a:buFont typeface="Arial" pitchFamily="34" charset="0"/>
              <a:buChar char="•"/>
              <a:defRPr/>
            </a:pPr>
            <a:r>
              <a:rPr lang="pt-BR" sz="1400" dirty="0" err="1"/>
              <a:t>Cb</a:t>
            </a:r>
            <a:r>
              <a:rPr lang="pt-BR" sz="1400" dirty="0"/>
              <a:t> baixo (~0,65)</a:t>
            </a:r>
          </a:p>
          <a:p>
            <a:pPr marL="144000" indent="-144000">
              <a:spcAft>
                <a:spcPts val="600"/>
              </a:spcAft>
              <a:buFont typeface="Arial" pitchFamily="34" charset="0"/>
              <a:buChar char="•"/>
              <a:defRPr/>
            </a:pPr>
            <a:r>
              <a:rPr lang="pt-BR" sz="1400" dirty="0"/>
              <a:t>L/B baixo (entre 5 e 5,5)</a:t>
            </a:r>
          </a:p>
          <a:p>
            <a:pPr marL="144000" indent="-144000">
              <a:spcAft>
                <a:spcPts val="600"/>
              </a:spcAft>
              <a:buFont typeface="Arial" pitchFamily="34" charset="0"/>
              <a:buChar char="•"/>
              <a:defRPr/>
            </a:pPr>
            <a:r>
              <a:rPr lang="pt-BR" sz="1400" dirty="0"/>
              <a:t>Precisam de estabilidade para transportar carga volumétrica. Usualmente são de médio porte (entre 100 e 200m) e podem transportar pessoas</a:t>
            </a:r>
          </a:p>
        </p:txBody>
      </p:sp>
    </p:spTree>
    <p:extLst>
      <p:ext uri="{BB962C8B-B14F-4D97-AF65-F5344CB8AC3E}">
        <p14:creationId xmlns:p14="http://schemas.microsoft.com/office/powerpoint/2010/main" val="39618492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Sumário</a:t>
            </a:r>
            <a:endParaRPr lang="pt-BR"/>
          </a:p>
        </p:txBody>
      </p:sp>
      <p:sp>
        <p:nvSpPr>
          <p:cNvPr id="3" name="Espaço Reservado para Texto 2"/>
          <p:cNvSpPr>
            <a:spLocks noGrp="1"/>
          </p:cNvSpPr>
          <p:nvPr>
            <p:ph type="body" sz="quarter" idx="11"/>
          </p:nvPr>
        </p:nvSpPr>
        <p:spPr>
          <a:xfrm>
            <a:off x="280600" y="970874"/>
            <a:ext cx="9252000" cy="441902"/>
          </a:xfrm>
        </p:spPr>
        <p:txBody>
          <a:bodyPr>
            <a:normAutofit/>
          </a:bodyPr>
          <a:lstStyle/>
          <a:p>
            <a:r>
              <a:rPr lang="en-US" dirty="0" err="1"/>
              <a:t>Porque</a:t>
            </a:r>
            <a:r>
              <a:rPr lang="en-US" dirty="0"/>
              <a:t> </a:t>
            </a:r>
            <a:r>
              <a:rPr lang="en-US" dirty="0" err="1"/>
              <a:t>comércio</a:t>
            </a:r>
            <a:r>
              <a:rPr lang="en-US" dirty="0"/>
              <a:t> </a:t>
            </a:r>
            <a:r>
              <a:rPr lang="en-US" dirty="0" err="1"/>
              <a:t>marítimo</a:t>
            </a:r>
            <a:r>
              <a:rPr lang="en-US" dirty="0"/>
              <a:t> </a:t>
            </a:r>
            <a:r>
              <a:rPr lang="en-US" dirty="0" err="1"/>
              <a:t>dentre</a:t>
            </a:r>
            <a:r>
              <a:rPr lang="en-US" dirty="0"/>
              <a:t> </a:t>
            </a:r>
            <a:r>
              <a:rPr lang="en-US" dirty="0" err="1"/>
              <a:t>tantas</a:t>
            </a:r>
            <a:r>
              <a:rPr lang="en-US" dirty="0"/>
              <a:t> </a:t>
            </a:r>
            <a:r>
              <a:rPr lang="en-US" dirty="0" err="1"/>
              <a:t>outras</a:t>
            </a:r>
            <a:r>
              <a:rPr lang="en-US" dirty="0"/>
              <a:t> </a:t>
            </a:r>
            <a:r>
              <a:rPr lang="en-US" dirty="0" err="1"/>
              <a:t>coisas</a:t>
            </a:r>
            <a:r>
              <a:rPr lang="en-US" dirty="0"/>
              <a:t> </a:t>
            </a:r>
            <a:r>
              <a:rPr lang="en-US" dirty="0" err="1"/>
              <a:t>na</a:t>
            </a:r>
            <a:r>
              <a:rPr lang="en-US" dirty="0"/>
              <a:t> </a:t>
            </a:r>
            <a:r>
              <a:rPr lang="en-US" dirty="0" err="1"/>
              <a:t>engenharia</a:t>
            </a:r>
            <a:r>
              <a:rPr lang="en-US" dirty="0"/>
              <a:t> naval?</a:t>
            </a:r>
            <a:endParaRPr lang="pt-BR" dirty="0"/>
          </a:p>
        </p:txBody>
      </p:sp>
      <p:sp>
        <p:nvSpPr>
          <p:cNvPr id="5" name="Espaço Reservado para Texto 2"/>
          <p:cNvSpPr txBox="1">
            <a:spLocks/>
          </p:cNvSpPr>
          <p:nvPr/>
        </p:nvSpPr>
        <p:spPr>
          <a:xfrm>
            <a:off x="652413" y="1844824"/>
            <a:ext cx="7036097" cy="441902"/>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rm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Porque</a:t>
            </a:r>
            <a:r>
              <a:rPr lang="en-US" dirty="0"/>
              <a:t> se </a:t>
            </a:r>
            <a:r>
              <a:rPr lang="en-US" dirty="0" err="1"/>
              <a:t>preocupar</a:t>
            </a:r>
            <a:r>
              <a:rPr lang="en-US" dirty="0"/>
              <a:t> com o </a:t>
            </a:r>
            <a:r>
              <a:rPr lang="en-US" dirty="0" err="1"/>
              <a:t>passado</a:t>
            </a:r>
            <a:r>
              <a:rPr lang="en-US" dirty="0"/>
              <a:t>?</a:t>
            </a:r>
            <a:endParaRPr lang="pt-BR" dirty="0"/>
          </a:p>
        </p:txBody>
      </p:sp>
    </p:spTree>
    <p:extLst>
      <p:ext uri="{BB962C8B-B14F-4D97-AF65-F5344CB8AC3E}">
        <p14:creationId xmlns:p14="http://schemas.microsoft.com/office/powerpoint/2010/main" val="34978275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8" y="1506537"/>
            <a:ext cx="2807965" cy="1252917"/>
          </a:xfrm>
        </p:spPr>
        <p:txBody>
          <a:bodyPr/>
          <a:lstStyle/>
          <a:p>
            <a:r>
              <a:rPr lang="pt-BR" dirty="0"/>
              <a:t>A importância da navegação na economia do meio marítimo</a:t>
            </a:r>
          </a:p>
        </p:txBody>
      </p:sp>
      <p:graphicFrame>
        <p:nvGraphicFramePr>
          <p:cNvPr id="5" name="Objeto 4"/>
          <p:cNvGraphicFramePr>
            <a:graphicFrameLocks noChangeAspect="1"/>
          </p:cNvGraphicFramePr>
          <p:nvPr>
            <p:extLst>
              <p:ext uri="{D42A27DB-BD31-4B8C-83A1-F6EECF244321}">
                <p14:modId xmlns:p14="http://schemas.microsoft.com/office/powerpoint/2010/main" val="3689048427"/>
              </p:ext>
            </p:extLst>
          </p:nvPr>
        </p:nvGraphicFramePr>
        <p:xfrm>
          <a:off x="3368030" y="44624"/>
          <a:ext cx="6120680" cy="6768752"/>
        </p:xfrm>
        <a:graphic>
          <a:graphicData uri="http://schemas.openxmlformats.org/presentationml/2006/ole">
            <mc:AlternateContent xmlns:mc="http://schemas.openxmlformats.org/markup-compatibility/2006">
              <mc:Choice xmlns:v="urn:schemas-microsoft-com:vml" Requires="v">
                <p:oleObj name="Planilha" r:id="rId2" imgW="5267356" imgH="5943667" progId="Excel.Sheet.12">
                  <p:embed/>
                </p:oleObj>
              </mc:Choice>
              <mc:Fallback>
                <p:oleObj name="Planilha" r:id="rId2" imgW="5267356" imgH="5943667" progId="Excel.Sheet.12">
                  <p:embed/>
                  <p:pic>
                    <p:nvPicPr>
                      <p:cNvPr id="5" name="Objeto 4"/>
                      <p:cNvPicPr/>
                      <p:nvPr/>
                    </p:nvPicPr>
                    <p:blipFill>
                      <a:blip r:embed="rId3"/>
                      <a:stretch>
                        <a:fillRect/>
                      </a:stretch>
                    </p:blipFill>
                    <p:spPr>
                      <a:xfrm>
                        <a:off x="3368030" y="44624"/>
                        <a:ext cx="6120680" cy="6768752"/>
                      </a:xfrm>
                      <a:prstGeom prst="rect">
                        <a:avLst/>
                      </a:prstGeom>
                    </p:spPr>
                  </p:pic>
                </p:oleObj>
              </mc:Fallback>
            </mc:AlternateContent>
          </a:graphicData>
        </a:graphic>
      </p:graphicFrame>
    </p:spTree>
    <p:extLst>
      <p:ext uri="{BB962C8B-B14F-4D97-AF65-F5344CB8AC3E}">
        <p14:creationId xmlns:p14="http://schemas.microsoft.com/office/powerpoint/2010/main" val="27723092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670" y="-5063"/>
            <a:ext cx="9792741" cy="1129807"/>
          </a:xfrm>
        </p:spPr>
        <p:txBody>
          <a:bodyPr/>
          <a:lstStyle/>
          <a:p>
            <a:r>
              <a:rPr lang="pt-BR" sz="2400" dirty="0"/>
              <a:t>As atividades marítimas faturaram U$ 1,4 trilhão em 2004. O grupo que representou maior faturamento foi o de </a:t>
            </a:r>
            <a:r>
              <a:rPr lang="pt-BR" sz="2400" i="1" dirty="0"/>
              <a:t>operações de navios </a:t>
            </a:r>
            <a:r>
              <a:rPr lang="pt-BR" sz="2400" dirty="0"/>
              <a:t>e também é o que mais cresce....</a:t>
            </a:r>
          </a:p>
        </p:txBody>
      </p:sp>
      <p:graphicFrame>
        <p:nvGraphicFramePr>
          <p:cNvPr id="3" name="Gráfico 2"/>
          <p:cNvGraphicFramePr/>
          <p:nvPr>
            <p:extLst>
              <p:ext uri="{D42A27DB-BD31-4B8C-83A1-F6EECF244321}">
                <p14:modId xmlns:p14="http://schemas.microsoft.com/office/powerpoint/2010/main" val="158228533"/>
              </p:ext>
            </p:extLst>
          </p:nvPr>
        </p:nvGraphicFramePr>
        <p:xfrm>
          <a:off x="558283" y="1194728"/>
          <a:ext cx="8714405" cy="3674432"/>
        </p:xfrm>
        <a:graphic>
          <a:graphicData uri="http://schemas.openxmlformats.org/drawingml/2006/chart">
            <c:chart xmlns:c="http://schemas.openxmlformats.org/drawingml/2006/chart" xmlns:r="http://schemas.openxmlformats.org/officeDocument/2006/relationships" r:id="rId3"/>
          </a:graphicData>
        </a:graphic>
      </p:graphicFrame>
      <p:sp>
        <p:nvSpPr>
          <p:cNvPr id="4" name="Retângulo 3"/>
          <p:cNvSpPr/>
          <p:nvPr/>
        </p:nvSpPr>
        <p:spPr>
          <a:xfrm>
            <a:off x="1207792" y="1052736"/>
            <a:ext cx="2147714" cy="648072"/>
          </a:xfrm>
          <a:prstGeom prst="rect">
            <a:avLst/>
          </a:prstGeom>
          <a:noFill/>
          <a:ln>
            <a:noFill/>
          </a:ln>
          <a:effectLst/>
        </p:spPr>
        <p:txBody>
          <a:bodyPr wrap="square" lIns="72000" tIns="72000" rIns="72000" bIns="72000" rtlCol="0" anchor="ctr">
            <a:noAutofit/>
          </a:bodyPr>
          <a:lstStyle/>
          <a:p>
            <a:pPr algn="l">
              <a:spcAft>
                <a:spcPts val="600"/>
              </a:spcAft>
            </a:pPr>
            <a:r>
              <a:rPr lang="pt-BR" dirty="0">
                <a:solidFill>
                  <a:schemeClr val="tx1"/>
                </a:solidFill>
              </a:rPr>
              <a:t>Bilhões USD</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0407"/>
          <a:stretch/>
        </p:blipFill>
        <p:spPr bwMode="auto">
          <a:xfrm>
            <a:off x="199678" y="4869160"/>
            <a:ext cx="740794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4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8793F09-D1D4-E8C9-943C-C751B59C3C48}"/>
              </a:ext>
            </a:extLst>
          </p:cNvPr>
          <p:cNvSpPr>
            <a:spLocks noGrp="1"/>
          </p:cNvSpPr>
          <p:nvPr>
            <p:ph type="title"/>
          </p:nvPr>
        </p:nvSpPr>
        <p:spPr>
          <a:xfrm>
            <a:off x="186030" y="175406"/>
            <a:ext cx="9563416" cy="637364"/>
          </a:xfrm>
        </p:spPr>
        <p:txBody>
          <a:bodyPr/>
          <a:lstStyle/>
          <a:p>
            <a:r>
              <a:rPr lang="pt-BR" dirty="0"/>
              <a:t>Soja é o principal </a:t>
            </a:r>
            <a:r>
              <a:rPr lang="pt-BR" b="1" dirty="0"/>
              <a:t>granel sólido vegetal </a:t>
            </a:r>
            <a:r>
              <a:rPr lang="pt-BR" dirty="0"/>
              <a:t>exportado, com maiores preços no mercado internacional e China como principal país de destino</a:t>
            </a:r>
          </a:p>
        </p:txBody>
      </p:sp>
      <p:sp>
        <p:nvSpPr>
          <p:cNvPr id="10" name="Espaço Reservado para Texto 12">
            <a:extLst>
              <a:ext uri="{FF2B5EF4-FFF2-40B4-BE49-F238E27FC236}">
                <a16:creationId xmlns:a16="http://schemas.microsoft.com/office/drawing/2014/main" id="{17DDC8D1-4996-96BD-B4D2-09440948C919}"/>
              </a:ext>
            </a:extLst>
          </p:cNvPr>
          <p:cNvSpPr txBox="1">
            <a:spLocks/>
          </p:cNvSpPr>
          <p:nvPr/>
        </p:nvSpPr>
        <p:spPr>
          <a:xfrm>
            <a:off x="5983916" y="1470685"/>
            <a:ext cx="3734100" cy="2758437"/>
          </a:xfrm>
          <a:prstGeom prst="round2DiagRect">
            <a:avLst>
              <a:gd name="adj1" fmla="val 5865"/>
              <a:gd name="adj2" fmla="val 0"/>
            </a:avLst>
          </a:prstGeom>
          <a:solidFill>
            <a:srgbClr val="F2F1BA"/>
          </a:solid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r>
              <a:rPr lang="pt-BR" sz="975" dirty="0">
                <a:solidFill>
                  <a:schemeClr val="tx2"/>
                </a:solidFill>
              </a:rPr>
              <a:t>Brasil tem vantagem competitiva na exportação de grãos devido ao clima e relevo favoráveis</a:t>
            </a:r>
          </a:p>
          <a:p>
            <a:r>
              <a:rPr lang="pt-BR" sz="975" dirty="0">
                <a:solidFill>
                  <a:schemeClr val="tx2"/>
                </a:solidFill>
              </a:rPr>
              <a:t>Demanda mundial deve continuar com crescimento sólido, atrelado ao crescimento chinês</a:t>
            </a:r>
          </a:p>
          <a:p>
            <a:r>
              <a:rPr lang="pt-BR" sz="975" b="1" dirty="0">
                <a:solidFill>
                  <a:schemeClr val="tx2"/>
                </a:solidFill>
              </a:rPr>
              <a:t>Soja </a:t>
            </a:r>
            <a:r>
              <a:rPr lang="pt-BR" sz="975" dirty="0">
                <a:solidFill>
                  <a:schemeClr val="tx2"/>
                </a:solidFill>
              </a:rPr>
              <a:t>é o produto com maior volume exportado, destinado majoritariamente à Ásia – China é 57% do total, e demais asiáticos 13%</a:t>
            </a:r>
          </a:p>
          <a:p>
            <a:r>
              <a:rPr lang="pt-BR" sz="975" dirty="0">
                <a:solidFill>
                  <a:schemeClr val="tx2"/>
                </a:solidFill>
              </a:rPr>
              <a:t>Exportações de </a:t>
            </a:r>
            <a:r>
              <a:rPr lang="pt-BR" sz="975" b="1" dirty="0">
                <a:solidFill>
                  <a:schemeClr val="tx2"/>
                </a:solidFill>
              </a:rPr>
              <a:t>milho </a:t>
            </a:r>
            <a:r>
              <a:rPr lang="pt-BR" sz="975" dirty="0">
                <a:solidFill>
                  <a:schemeClr val="tx2"/>
                </a:solidFill>
              </a:rPr>
              <a:t>historicamente oscilaram por conta de quebras de safra (e. 2021) – e tem os menores preços internacionais</a:t>
            </a:r>
          </a:p>
          <a:p>
            <a:r>
              <a:rPr lang="pt-BR" sz="975" dirty="0">
                <a:solidFill>
                  <a:schemeClr val="tx2"/>
                </a:solidFill>
              </a:rPr>
              <a:t>Volume de </a:t>
            </a:r>
            <a:r>
              <a:rPr lang="pt-BR" sz="975" b="1" dirty="0">
                <a:solidFill>
                  <a:schemeClr val="tx2"/>
                </a:solidFill>
              </a:rPr>
              <a:t>açúcar </a:t>
            </a:r>
            <a:r>
              <a:rPr lang="pt-BR" sz="975" dirty="0">
                <a:solidFill>
                  <a:schemeClr val="tx2"/>
                </a:solidFill>
              </a:rPr>
              <a:t>se manteve relativamente constante, devido às particularidades produtivas </a:t>
            </a:r>
          </a:p>
          <a:p>
            <a:pPr lvl="1"/>
            <a:r>
              <a:rPr lang="pt-BR" sz="894" dirty="0">
                <a:solidFill>
                  <a:schemeClr val="tx2"/>
                </a:solidFill>
              </a:rPr>
              <a:t>Dinâmica produtiva (trade off com etanol)</a:t>
            </a:r>
          </a:p>
          <a:p>
            <a:pPr lvl="1"/>
            <a:r>
              <a:rPr lang="pt-BR" sz="894" dirty="0">
                <a:solidFill>
                  <a:schemeClr val="tx2"/>
                </a:solidFill>
              </a:rPr>
              <a:t>Exportações mais pulverizadas que as de soja e milho, com destino no Oriente Médio, Europa e Ásia</a:t>
            </a:r>
          </a:p>
        </p:txBody>
      </p:sp>
      <p:graphicFrame>
        <p:nvGraphicFramePr>
          <p:cNvPr id="8" name="Gráfico 7">
            <a:extLst>
              <a:ext uri="{FF2B5EF4-FFF2-40B4-BE49-F238E27FC236}">
                <a16:creationId xmlns:a16="http://schemas.microsoft.com/office/drawing/2014/main" id="{994D6E1F-AC43-4A34-ACCA-3B1B44C06E93}"/>
              </a:ext>
            </a:extLst>
          </p:cNvPr>
          <p:cNvGraphicFramePr/>
          <p:nvPr/>
        </p:nvGraphicFramePr>
        <p:xfrm>
          <a:off x="596996" y="2987573"/>
          <a:ext cx="5559215" cy="15209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6B7FC8DD-8ECC-3227-9C2F-ABE11D814DE4}"/>
              </a:ext>
            </a:extLst>
          </p:cNvPr>
          <p:cNvGraphicFramePr/>
          <p:nvPr/>
        </p:nvGraphicFramePr>
        <p:xfrm>
          <a:off x="596996" y="4463587"/>
          <a:ext cx="5559215" cy="15209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81444523-2538-D47A-99E3-852088CA4E3E}"/>
              </a:ext>
            </a:extLst>
          </p:cNvPr>
          <p:cNvGraphicFramePr/>
          <p:nvPr/>
        </p:nvGraphicFramePr>
        <p:xfrm>
          <a:off x="596996" y="1557985"/>
          <a:ext cx="5559215" cy="1520958"/>
        </p:xfrm>
        <a:graphic>
          <a:graphicData uri="http://schemas.openxmlformats.org/drawingml/2006/chart">
            <c:chart xmlns:c="http://schemas.openxmlformats.org/drawingml/2006/chart" xmlns:r="http://schemas.openxmlformats.org/officeDocument/2006/relationships" r:id="rId4"/>
          </a:graphicData>
        </a:graphic>
      </p:graphicFrame>
      <p:sp>
        <p:nvSpPr>
          <p:cNvPr id="4" name="Seta: Pentágono 3">
            <a:extLst>
              <a:ext uri="{FF2B5EF4-FFF2-40B4-BE49-F238E27FC236}">
                <a16:creationId xmlns:a16="http://schemas.microsoft.com/office/drawing/2014/main" id="{D0D38E6E-3932-1BE8-BFA5-F30A50AAE63F}"/>
              </a:ext>
            </a:extLst>
          </p:cNvPr>
          <p:cNvSpPr/>
          <p:nvPr/>
        </p:nvSpPr>
        <p:spPr>
          <a:xfrm>
            <a:off x="259990" y="1657555"/>
            <a:ext cx="306418" cy="1207100"/>
          </a:xfrm>
          <a:prstGeom prst="homePlate">
            <a:avLst>
              <a:gd name="adj" fmla="val 57692"/>
            </a:avLst>
          </a:prstGeom>
          <a:solidFill>
            <a:schemeClr val="accent3"/>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1056" dirty="0">
                <a:solidFill>
                  <a:schemeClr val="bg1"/>
                </a:solidFill>
                <a:latin typeface="Tahoma" panose="020B0604030504040204" pitchFamily="34" charset="0"/>
                <a:ea typeface="Tahoma" panose="020B0604030504040204" pitchFamily="34" charset="0"/>
                <a:cs typeface="Tahoma" panose="020B0604030504040204" pitchFamily="34" charset="0"/>
              </a:rPr>
              <a:t>SOJA</a:t>
            </a:r>
          </a:p>
        </p:txBody>
      </p:sp>
      <p:sp>
        <p:nvSpPr>
          <p:cNvPr id="13" name="Seta: Pentágono 12">
            <a:extLst>
              <a:ext uri="{FF2B5EF4-FFF2-40B4-BE49-F238E27FC236}">
                <a16:creationId xmlns:a16="http://schemas.microsoft.com/office/drawing/2014/main" id="{4B31ECBD-53D7-934E-1DF7-CD5C5D2635B7}"/>
              </a:ext>
            </a:extLst>
          </p:cNvPr>
          <p:cNvSpPr/>
          <p:nvPr/>
        </p:nvSpPr>
        <p:spPr>
          <a:xfrm>
            <a:off x="259990" y="3174168"/>
            <a:ext cx="306418" cy="1207100"/>
          </a:xfrm>
          <a:prstGeom prst="homePlate">
            <a:avLst>
              <a:gd name="adj" fmla="val 57692"/>
            </a:avLst>
          </a:prstGeom>
          <a:solidFill>
            <a:schemeClr val="accent2"/>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1056" dirty="0">
                <a:solidFill>
                  <a:schemeClr val="bg1"/>
                </a:solidFill>
                <a:latin typeface="Tahoma" panose="020B0604030504040204" pitchFamily="34" charset="0"/>
                <a:ea typeface="Tahoma" panose="020B0604030504040204" pitchFamily="34" charset="0"/>
                <a:cs typeface="Tahoma" panose="020B0604030504040204" pitchFamily="34" charset="0"/>
              </a:rPr>
              <a:t>MILHO</a:t>
            </a:r>
          </a:p>
        </p:txBody>
      </p:sp>
      <p:sp>
        <p:nvSpPr>
          <p:cNvPr id="14" name="Seta: Pentágono 13">
            <a:extLst>
              <a:ext uri="{FF2B5EF4-FFF2-40B4-BE49-F238E27FC236}">
                <a16:creationId xmlns:a16="http://schemas.microsoft.com/office/drawing/2014/main" id="{2555F991-1E61-D271-098D-7CD747D24CAF}"/>
              </a:ext>
            </a:extLst>
          </p:cNvPr>
          <p:cNvSpPr/>
          <p:nvPr/>
        </p:nvSpPr>
        <p:spPr>
          <a:xfrm>
            <a:off x="259990" y="4681496"/>
            <a:ext cx="306418" cy="1207100"/>
          </a:xfrm>
          <a:prstGeom prst="homePlate">
            <a:avLst>
              <a:gd name="adj" fmla="val 57692"/>
            </a:avLst>
          </a:prstGeom>
          <a:solidFill>
            <a:schemeClr val="accent1"/>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1056" dirty="0">
                <a:solidFill>
                  <a:schemeClr val="bg1"/>
                </a:solidFill>
                <a:latin typeface="Tahoma" panose="020B0604030504040204" pitchFamily="34" charset="0"/>
                <a:ea typeface="Tahoma" panose="020B0604030504040204" pitchFamily="34" charset="0"/>
                <a:cs typeface="Tahoma" panose="020B0604030504040204" pitchFamily="34" charset="0"/>
              </a:rPr>
              <a:t>AÇÚCAR</a:t>
            </a:r>
          </a:p>
        </p:txBody>
      </p:sp>
      <p:sp>
        <p:nvSpPr>
          <p:cNvPr id="15" name="Espaço Reservado para Texto 12">
            <a:extLst>
              <a:ext uri="{FF2B5EF4-FFF2-40B4-BE49-F238E27FC236}">
                <a16:creationId xmlns:a16="http://schemas.microsoft.com/office/drawing/2014/main" id="{E9ADC296-2A9C-DA84-6594-F07C02FDB3AE}"/>
              </a:ext>
            </a:extLst>
          </p:cNvPr>
          <p:cNvSpPr txBox="1">
            <a:spLocks/>
          </p:cNvSpPr>
          <p:nvPr/>
        </p:nvSpPr>
        <p:spPr>
          <a:xfrm>
            <a:off x="1095675" y="1455756"/>
            <a:ext cx="3803225" cy="211084"/>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chemeClr val="bg1">
                    <a:lumMod val="50000"/>
                  </a:schemeClr>
                </a:solidFill>
              </a:rPr>
              <a:t>Principais destinos das exportações brasileiras de grãos</a:t>
            </a:r>
          </a:p>
        </p:txBody>
      </p:sp>
      <p:graphicFrame>
        <p:nvGraphicFramePr>
          <p:cNvPr id="16" name="Gráfico 15">
            <a:extLst>
              <a:ext uri="{FF2B5EF4-FFF2-40B4-BE49-F238E27FC236}">
                <a16:creationId xmlns:a16="http://schemas.microsoft.com/office/drawing/2014/main" id="{9697AEB2-A582-E8E0-C439-5DB602D07A8E}"/>
              </a:ext>
            </a:extLst>
          </p:cNvPr>
          <p:cNvGraphicFramePr/>
          <p:nvPr/>
        </p:nvGraphicFramePr>
        <p:xfrm>
          <a:off x="5952964" y="4246114"/>
          <a:ext cx="3631618" cy="1968502"/>
        </p:xfrm>
        <a:graphic>
          <a:graphicData uri="http://schemas.openxmlformats.org/drawingml/2006/chart">
            <c:chart xmlns:c="http://schemas.openxmlformats.org/drawingml/2006/chart" xmlns:r="http://schemas.openxmlformats.org/officeDocument/2006/relationships" r:id="rId5"/>
          </a:graphicData>
        </a:graphic>
      </p:graphicFrame>
      <p:sp>
        <p:nvSpPr>
          <p:cNvPr id="17" name="Espaço Reservado para Texto 1">
            <a:extLst>
              <a:ext uri="{FF2B5EF4-FFF2-40B4-BE49-F238E27FC236}">
                <a16:creationId xmlns:a16="http://schemas.microsoft.com/office/drawing/2014/main" id="{E0567FD8-0F6B-937E-86B4-FC55ECE28673}"/>
              </a:ext>
            </a:extLst>
          </p:cNvPr>
          <p:cNvSpPr>
            <a:spLocks noGrp="1"/>
          </p:cNvSpPr>
          <p:nvPr>
            <p:ph type="body" sz="quarter" idx="13"/>
          </p:nvPr>
        </p:nvSpPr>
        <p:spPr>
          <a:xfrm>
            <a:off x="127674" y="5710367"/>
            <a:ext cx="9312469" cy="444529"/>
          </a:xfrm>
        </p:spPr>
        <p:txBody>
          <a:bodyPr/>
          <a:lstStyle/>
          <a:p>
            <a:r>
              <a:rPr lang="pt-BR" dirty="0"/>
              <a:t>Fonte: </a:t>
            </a:r>
            <a:r>
              <a:rPr lang="pt-BR" dirty="0" err="1"/>
              <a:t>ComexStat</a:t>
            </a:r>
            <a:endParaRPr lang="pt-BR" dirty="0"/>
          </a:p>
        </p:txBody>
      </p:sp>
    </p:spTree>
    <p:extLst>
      <p:ext uri="{BB962C8B-B14F-4D97-AF65-F5344CB8AC3E}">
        <p14:creationId xmlns:p14="http://schemas.microsoft.com/office/powerpoint/2010/main" val="15328886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27360"/>
            <a:ext cx="9505950" cy="760475"/>
          </a:xfrm>
        </p:spPr>
        <p:txBody>
          <a:bodyPr/>
          <a:lstStyle/>
          <a:p>
            <a:r>
              <a:rPr lang="pt-BR" sz="2400" dirty="0"/>
              <a:t>...e dentro deste grupo, a atividade </a:t>
            </a:r>
            <a:r>
              <a:rPr lang="pt-BR" sz="2400" i="1" dirty="0"/>
              <a:t>marinha mercante </a:t>
            </a:r>
            <a:r>
              <a:rPr lang="pt-BR" sz="2400" dirty="0"/>
              <a:t>foi (de longe) a mais significativa neste critério</a:t>
            </a:r>
            <a:endParaRPr lang="pt-BR" sz="2400" i="1" dirty="0"/>
          </a:p>
        </p:txBody>
      </p:sp>
      <p:graphicFrame>
        <p:nvGraphicFramePr>
          <p:cNvPr id="3" name="Gráfico 2"/>
          <p:cNvGraphicFramePr/>
          <p:nvPr>
            <p:extLst>
              <p:ext uri="{D42A27DB-BD31-4B8C-83A1-F6EECF244321}">
                <p14:modId xmlns:p14="http://schemas.microsoft.com/office/powerpoint/2010/main" val="4234223237"/>
              </p:ext>
            </p:extLst>
          </p:nvPr>
        </p:nvGraphicFramePr>
        <p:xfrm>
          <a:off x="558283" y="1194732"/>
          <a:ext cx="8714405" cy="3530415"/>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6" y="4869160"/>
            <a:ext cx="9778463" cy="198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1207792" y="1052736"/>
            <a:ext cx="2147714" cy="648072"/>
          </a:xfrm>
          <a:prstGeom prst="rect">
            <a:avLst/>
          </a:prstGeom>
          <a:noFill/>
          <a:ln>
            <a:noFill/>
          </a:ln>
          <a:effectLst/>
        </p:spPr>
        <p:txBody>
          <a:bodyPr wrap="square" lIns="72000" tIns="72000" rIns="72000" bIns="72000" rtlCol="0" anchor="ctr">
            <a:noAutofit/>
          </a:bodyPr>
          <a:lstStyle/>
          <a:p>
            <a:pPr algn="l">
              <a:spcAft>
                <a:spcPts val="600"/>
              </a:spcAft>
            </a:pPr>
            <a:r>
              <a:rPr lang="pt-BR" dirty="0">
                <a:solidFill>
                  <a:schemeClr val="tx1"/>
                </a:solidFill>
              </a:rPr>
              <a:t>Bilhões USD</a:t>
            </a:r>
          </a:p>
        </p:txBody>
      </p:sp>
    </p:spTree>
    <p:extLst>
      <p:ext uri="{BB962C8B-B14F-4D97-AF65-F5344CB8AC3E}">
        <p14:creationId xmlns:p14="http://schemas.microsoft.com/office/powerpoint/2010/main" val="9536548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27360"/>
            <a:ext cx="9505950" cy="760475"/>
          </a:xfrm>
        </p:spPr>
        <p:txBody>
          <a:bodyPr/>
          <a:lstStyle/>
          <a:p>
            <a:r>
              <a:rPr lang="pt-BR" sz="2400" i="1" dirty="0"/>
              <a:t>Outras atividades marítimas</a:t>
            </a:r>
            <a:r>
              <a:rPr lang="pt-BR" sz="2400" dirty="0"/>
              <a:t> é um grupo bastante diversificado – mas o turismo marítimo respondeu por quase 90%</a:t>
            </a:r>
            <a:endParaRPr lang="pt-BR" sz="2400" i="1" dirty="0"/>
          </a:p>
        </p:txBody>
      </p:sp>
      <p:graphicFrame>
        <p:nvGraphicFramePr>
          <p:cNvPr id="3" name="Gráfico 2"/>
          <p:cNvGraphicFramePr/>
          <p:nvPr>
            <p:extLst>
              <p:ext uri="{D42A27DB-BD31-4B8C-83A1-F6EECF244321}">
                <p14:modId xmlns:p14="http://schemas.microsoft.com/office/powerpoint/2010/main" val="3305254201"/>
              </p:ext>
            </p:extLst>
          </p:nvPr>
        </p:nvGraphicFramePr>
        <p:xfrm>
          <a:off x="559720" y="690672"/>
          <a:ext cx="8714405" cy="3674432"/>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72" y="4365104"/>
            <a:ext cx="773828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1207792" y="1052736"/>
            <a:ext cx="2147714" cy="648072"/>
          </a:xfrm>
          <a:prstGeom prst="rect">
            <a:avLst/>
          </a:prstGeom>
          <a:noFill/>
          <a:ln>
            <a:noFill/>
          </a:ln>
          <a:effectLst/>
        </p:spPr>
        <p:txBody>
          <a:bodyPr wrap="square" lIns="72000" tIns="72000" rIns="72000" bIns="72000" rtlCol="0" anchor="ctr">
            <a:noAutofit/>
          </a:bodyPr>
          <a:lstStyle/>
          <a:p>
            <a:pPr algn="l">
              <a:spcAft>
                <a:spcPts val="600"/>
              </a:spcAft>
            </a:pPr>
            <a:r>
              <a:rPr lang="pt-BR" dirty="0">
                <a:solidFill>
                  <a:schemeClr val="tx1"/>
                </a:solidFill>
              </a:rPr>
              <a:t>Bilhões USD</a:t>
            </a:r>
          </a:p>
        </p:txBody>
      </p:sp>
    </p:spTree>
    <p:extLst>
      <p:ext uri="{BB962C8B-B14F-4D97-AF65-F5344CB8AC3E}">
        <p14:creationId xmlns:p14="http://schemas.microsoft.com/office/powerpoint/2010/main" val="34983188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57308"/>
            <a:ext cx="9505950" cy="1129807"/>
          </a:xfrm>
        </p:spPr>
        <p:txBody>
          <a:bodyPr/>
          <a:lstStyle/>
          <a:p>
            <a:r>
              <a:rPr lang="pt-BR" sz="2400" dirty="0"/>
              <a:t>O terceiro grupo que mais faturou em 2004 é aquele associado à</a:t>
            </a:r>
            <a:r>
              <a:rPr lang="pt-BR" sz="2400" i="1" dirty="0"/>
              <a:t> indústria pesqueira</a:t>
            </a:r>
            <a:r>
              <a:rPr lang="pt-BR" sz="2400" dirty="0"/>
              <a:t>, com maior destaque ao processamento de alimentos</a:t>
            </a:r>
            <a:r>
              <a:rPr lang="pt-BR" sz="2400" i="1" dirty="0"/>
              <a:t> </a:t>
            </a:r>
          </a:p>
        </p:txBody>
      </p:sp>
      <p:graphicFrame>
        <p:nvGraphicFramePr>
          <p:cNvPr id="3" name="Gráfico 2"/>
          <p:cNvGraphicFramePr/>
          <p:nvPr>
            <p:extLst>
              <p:ext uri="{D42A27DB-BD31-4B8C-83A1-F6EECF244321}">
                <p14:modId xmlns:p14="http://schemas.microsoft.com/office/powerpoint/2010/main" val="666287500"/>
              </p:ext>
            </p:extLst>
          </p:nvPr>
        </p:nvGraphicFramePr>
        <p:xfrm>
          <a:off x="558283" y="1194732"/>
          <a:ext cx="8714405" cy="3530415"/>
        </p:xfrm>
        <a:graphic>
          <a:graphicData uri="http://schemas.openxmlformats.org/drawingml/2006/chart">
            <c:chart xmlns:c="http://schemas.openxmlformats.org/drawingml/2006/chart" xmlns:r="http://schemas.openxmlformats.org/officeDocument/2006/relationships" r:id="rId3"/>
          </a:graphicData>
        </a:graphic>
      </p:graphicFrame>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2" y="5013176"/>
            <a:ext cx="8850982"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1207792" y="1052736"/>
            <a:ext cx="2147714" cy="648072"/>
          </a:xfrm>
          <a:prstGeom prst="rect">
            <a:avLst/>
          </a:prstGeom>
          <a:noFill/>
          <a:ln>
            <a:noFill/>
          </a:ln>
          <a:effectLst/>
        </p:spPr>
        <p:txBody>
          <a:bodyPr wrap="square" lIns="72000" tIns="72000" rIns="72000" bIns="72000" rtlCol="0" anchor="ctr">
            <a:noAutofit/>
          </a:bodyPr>
          <a:lstStyle/>
          <a:p>
            <a:pPr algn="l">
              <a:spcAft>
                <a:spcPts val="600"/>
              </a:spcAft>
            </a:pPr>
            <a:r>
              <a:rPr lang="pt-BR" dirty="0">
                <a:solidFill>
                  <a:schemeClr val="tx1"/>
                </a:solidFill>
              </a:rPr>
              <a:t>Bilhões USD</a:t>
            </a:r>
          </a:p>
        </p:txBody>
      </p:sp>
    </p:spTree>
    <p:extLst>
      <p:ext uri="{BB962C8B-B14F-4D97-AF65-F5344CB8AC3E}">
        <p14:creationId xmlns:p14="http://schemas.microsoft.com/office/powerpoint/2010/main" val="5715361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26530"/>
            <a:ext cx="9505950" cy="760475"/>
          </a:xfrm>
        </p:spPr>
        <p:txBody>
          <a:bodyPr/>
          <a:lstStyle/>
          <a:p>
            <a:r>
              <a:rPr lang="pt-BR" sz="2400" dirty="0"/>
              <a:t>No grupo de </a:t>
            </a:r>
            <a:r>
              <a:rPr lang="pt-BR" sz="2400" i="1" dirty="0"/>
              <a:t>construção naval</a:t>
            </a:r>
            <a:r>
              <a:rPr lang="pt-BR" sz="2400" dirty="0"/>
              <a:t>, a atividade mais significativa é a de equipamentos marítimos (que deve incluir plataformas) </a:t>
            </a:r>
            <a:endParaRPr lang="pt-BR" sz="2400" i="1" dirty="0"/>
          </a:p>
        </p:txBody>
      </p:sp>
      <p:graphicFrame>
        <p:nvGraphicFramePr>
          <p:cNvPr id="3" name="Gráfico 2"/>
          <p:cNvGraphicFramePr/>
          <p:nvPr>
            <p:extLst>
              <p:ext uri="{D42A27DB-BD31-4B8C-83A1-F6EECF244321}">
                <p14:modId xmlns:p14="http://schemas.microsoft.com/office/powerpoint/2010/main" val="627846929"/>
              </p:ext>
            </p:extLst>
          </p:nvPr>
        </p:nvGraphicFramePr>
        <p:xfrm>
          <a:off x="558283" y="1194732"/>
          <a:ext cx="8714405" cy="3530415"/>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4" y="5085184"/>
            <a:ext cx="986741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1207792" y="1052736"/>
            <a:ext cx="2147714" cy="648072"/>
          </a:xfrm>
          <a:prstGeom prst="rect">
            <a:avLst/>
          </a:prstGeom>
          <a:noFill/>
          <a:ln>
            <a:noFill/>
          </a:ln>
          <a:effectLst/>
        </p:spPr>
        <p:txBody>
          <a:bodyPr wrap="square" lIns="72000" tIns="72000" rIns="72000" bIns="72000" rtlCol="0" anchor="ctr">
            <a:noAutofit/>
          </a:bodyPr>
          <a:lstStyle/>
          <a:p>
            <a:pPr algn="l">
              <a:spcAft>
                <a:spcPts val="600"/>
              </a:spcAft>
            </a:pPr>
            <a:r>
              <a:rPr lang="pt-BR" dirty="0">
                <a:solidFill>
                  <a:schemeClr val="tx1"/>
                </a:solidFill>
              </a:rPr>
              <a:t>Bilhões USD</a:t>
            </a:r>
          </a:p>
        </p:txBody>
      </p:sp>
    </p:spTree>
    <p:extLst>
      <p:ext uri="{BB962C8B-B14F-4D97-AF65-F5344CB8AC3E}">
        <p14:creationId xmlns:p14="http://schemas.microsoft.com/office/powerpoint/2010/main" val="12597037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27360"/>
            <a:ext cx="9505950" cy="760475"/>
          </a:xfrm>
        </p:spPr>
        <p:txBody>
          <a:bodyPr/>
          <a:lstStyle/>
          <a:p>
            <a:r>
              <a:rPr lang="pt-BR" sz="2400" dirty="0"/>
              <a:t>Por fim, o grupo de </a:t>
            </a:r>
            <a:r>
              <a:rPr lang="pt-BR" sz="2400" i="1" dirty="0"/>
              <a:t>exploração de recursos marítimos</a:t>
            </a:r>
            <a:r>
              <a:rPr lang="pt-BR" sz="2400" dirty="0"/>
              <a:t> resume-se praticamente à exploração de petróleo e gás offshore</a:t>
            </a:r>
            <a:endParaRPr lang="pt-BR" sz="2400" i="1" dirty="0"/>
          </a:p>
        </p:txBody>
      </p:sp>
      <p:graphicFrame>
        <p:nvGraphicFramePr>
          <p:cNvPr id="3" name="Gráfico 2"/>
          <p:cNvGraphicFramePr/>
          <p:nvPr>
            <p:extLst>
              <p:ext uri="{D42A27DB-BD31-4B8C-83A1-F6EECF244321}">
                <p14:modId xmlns:p14="http://schemas.microsoft.com/office/powerpoint/2010/main" val="2659956006"/>
              </p:ext>
            </p:extLst>
          </p:nvPr>
        </p:nvGraphicFramePr>
        <p:xfrm>
          <a:off x="558283" y="1194732"/>
          <a:ext cx="8714405" cy="3530415"/>
        </p:xfrm>
        <a:graphic>
          <a:graphicData uri="http://schemas.openxmlformats.org/drawingml/2006/chart">
            <c:chart xmlns:c="http://schemas.openxmlformats.org/drawingml/2006/chart" xmlns:r="http://schemas.openxmlformats.org/officeDocument/2006/relationships" r:id="rId3"/>
          </a:graphicData>
        </a:graphic>
      </p:graphicFrame>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69" y="5413491"/>
            <a:ext cx="7992889" cy="139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199010" y="1052740"/>
            <a:ext cx="665615" cy="358017"/>
          </a:xfrm>
          <a:prstGeom prst="rect">
            <a:avLst/>
          </a:prstGeom>
          <a:noFill/>
          <a:ln>
            <a:noFill/>
          </a:ln>
          <a:effectLst/>
        </p:spPr>
        <p:txBody>
          <a:bodyPr wrap="square" lIns="72000" tIns="72000" rIns="72000" bIns="72000" rtlCol="0" anchor="ctr">
            <a:noAutofit/>
          </a:bodyPr>
          <a:lstStyle/>
          <a:p>
            <a:pPr algn="l">
              <a:spcAft>
                <a:spcPts val="600"/>
              </a:spcAft>
            </a:pPr>
            <a:r>
              <a:rPr lang="pt-BR" sz="1200" dirty="0">
                <a:solidFill>
                  <a:schemeClr val="tx1"/>
                </a:solidFill>
              </a:rPr>
              <a:t>Bilhões USD</a:t>
            </a:r>
          </a:p>
        </p:txBody>
      </p:sp>
    </p:spTree>
    <p:extLst>
      <p:ext uri="{BB962C8B-B14F-4D97-AF65-F5344CB8AC3E}">
        <p14:creationId xmlns:p14="http://schemas.microsoft.com/office/powerpoint/2010/main" val="34935376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27360"/>
            <a:ext cx="9505950" cy="760475"/>
          </a:xfrm>
        </p:spPr>
        <p:txBody>
          <a:bodyPr/>
          <a:lstStyle/>
          <a:p>
            <a:r>
              <a:rPr lang="pt-BR" sz="2400" dirty="0"/>
              <a:t>Em todo o setor marítimo, a atividade que mais faturou em 2004 foi a de marinha mercante, com praticamente 1/3 do setor</a:t>
            </a:r>
            <a:endParaRPr lang="pt-BR" sz="2400" i="1" dirty="0"/>
          </a:p>
        </p:txBody>
      </p:sp>
      <p:graphicFrame>
        <p:nvGraphicFramePr>
          <p:cNvPr id="3" name="Gráfico 2"/>
          <p:cNvGraphicFramePr/>
          <p:nvPr>
            <p:extLst>
              <p:ext uri="{D42A27DB-BD31-4B8C-83A1-F6EECF244321}">
                <p14:modId xmlns:p14="http://schemas.microsoft.com/office/powerpoint/2010/main" val="3858546809"/>
              </p:ext>
            </p:extLst>
          </p:nvPr>
        </p:nvGraphicFramePr>
        <p:xfrm>
          <a:off x="558284" y="1194728"/>
          <a:ext cx="9002437" cy="5042584"/>
        </p:xfrm>
        <a:graphic>
          <a:graphicData uri="http://schemas.openxmlformats.org/drawingml/2006/chart">
            <c:chart xmlns:c="http://schemas.openxmlformats.org/drawingml/2006/chart" xmlns:r="http://schemas.openxmlformats.org/officeDocument/2006/relationships" r:id="rId3"/>
          </a:graphicData>
        </a:graphic>
      </p:graphicFrame>
      <p:sp>
        <p:nvSpPr>
          <p:cNvPr id="5" name="Retângulo 4"/>
          <p:cNvSpPr/>
          <p:nvPr/>
        </p:nvSpPr>
        <p:spPr>
          <a:xfrm>
            <a:off x="199010" y="1052740"/>
            <a:ext cx="665615" cy="358017"/>
          </a:xfrm>
          <a:prstGeom prst="rect">
            <a:avLst/>
          </a:prstGeom>
          <a:noFill/>
          <a:ln>
            <a:noFill/>
          </a:ln>
          <a:effectLst/>
        </p:spPr>
        <p:txBody>
          <a:bodyPr wrap="square" lIns="72000" tIns="72000" rIns="72000" bIns="72000" rtlCol="0" anchor="ctr">
            <a:noAutofit/>
          </a:bodyPr>
          <a:lstStyle/>
          <a:p>
            <a:pPr algn="l">
              <a:spcAft>
                <a:spcPts val="600"/>
              </a:spcAft>
            </a:pPr>
            <a:r>
              <a:rPr lang="pt-BR" sz="1200" dirty="0">
                <a:solidFill>
                  <a:schemeClr val="tx1"/>
                </a:solidFill>
              </a:rPr>
              <a:t>Bilhões USD</a:t>
            </a:r>
          </a:p>
        </p:txBody>
      </p:sp>
    </p:spTree>
    <p:extLst>
      <p:ext uri="{BB962C8B-B14F-4D97-AF65-F5344CB8AC3E}">
        <p14:creationId xmlns:p14="http://schemas.microsoft.com/office/powerpoint/2010/main" val="14808981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o 14" hidden="1"/>
          <p:cNvGraphicFramePr>
            <a:graphicFrameLocks noChangeAspect="1"/>
          </p:cNvGraphicFramePr>
          <p:nvPr>
            <p:custDataLst>
              <p:tags r:id="rId1"/>
            </p:custDataLst>
            <p:extLst>
              <p:ext uri="{D42A27DB-BD31-4B8C-83A1-F6EECF244321}">
                <p14:modId xmlns:p14="http://schemas.microsoft.com/office/powerpoint/2010/main" val="871100190"/>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15" name="Objeto 14" hidden="1"/>
                      <p:cNvPicPr/>
                      <p:nvPr/>
                    </p:nvPicPr>
                    <p:blipFill>
                      <a:blip r:embed="rId22"/>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2"/>
            </p:custDataLst>
          </p:nvPr>
        </p:nvSpPr>
        <p:spPr>
          <a:xfrm>
            <a:off x="200025" y="188913"/>
            <a:ext cx="9505950" cy="637364"/>
          </a:xfrm>
        </p:spPr>
        <p:txBody>
          <a:bodyPr/>
          <a:lstStyle/>
          <a:p>
            <a:r>
              <a:rPr lang="pt-BR" dirty="0"/>
              <a:t>A marinha mercante, além de ter representado o maior faturamento em 2004, também é dos setores que apresentou maior CAGR 99-04</a:t>
            </a:r>
            <a:endParaRPr lang="pt-BR" i="1" dirty="0"/>
          </a:p>
        </p:txBody>
      </p:sp>
      <p:graphicFrame>
        <p:nvGraphicFramePr>
          <p:cNvPr id="5" name="Gráfico 4"/>
          <p:cNvGraphicFramePr>
            <a:graphicFrameLocks/>
          </p:cNvGraphicFramePr>
          <p:nvPr>
            <p:custDataLst>
              <p:tags r:id="rId3"/>
            </p:custDataLst>
            <p:extLst>
              <p:ext uri="{D42A27DB-BD31-4B8C-83A1-F6EECF244321}">
                <p14:modId xmlns:p14="http://schemas.microsoft.com/office/powerpoint/2010/main" val="1195940520"/>
              </p:ext>
            </p:extLst>
          </p:nvPr>
        </p:nvGraphicFramePr>
        <p:xfrm>
          <a:off x="128342" y="1772818"/>
          <a:ext cx="6840759" cy="4376759"/>
        </p:xfrm>
        <a:graphic>
          <a:graphicData uri="http://schemas.openxmlformats.org/drawingml/2006/chart">
            <c:chart xmlns:c="http://schemas.openxmlformats.org/drawingml/2006/chart" xmlns:r="http://schemas.openxmlformats.org/officeDocument/2006/relationships" r:id="rId23"/>
          </a:graphicData>
        </a:graphic>
      </p:graphicFrame>
      <p:sp>
        <p:nvSpPr>
          <p:cNvPr id="6" name="Retângulo 5"/>
          <p:cNvSpPr/>
          <p:nvPr>
            <p:custDataLst>
              <p:tags r:id="rId4"/>
            </p:custDataLst>
          </p:nvPr>
        </p:nvSpPr>
        <p:spPr>
          <a:xfrm>
            <a:off x="-16346" y="1342795"/>
            <a:ext cx="1152798" cy="358017"/>
          </a:xfrm>
          <a:prstGeom prst="rect">
            <a:avLst/>
          </a:prstGeom>
          <a:noFill/>
          <a:ln>
            <a:noFill/>
          </a:ln>
          <a:effectLst/>
        </p:spPr>
        <p:txBody>
          <a:bodyPr wrap="square" lIns="72000" tIns="72000" rIns="72000" bIns="72000" rtlCol="0" anchor="ctr">
            <a:noAutofit/>
          </a:bodyPr>
          <a:lstStyle/>
          <a:p>
            <a:pPr algn="l">
              <a:spcAft>
                <a:spcPts val="600"/>
              </a:spcAft>
            </a:pPr>
            <a:r>
              <a:rPr lang="pt-BR" sz="1100" b="1" dirty="0"/>
              <a:t>CAGR 99-04 (% a.a.)</a:t>
            </a:r>
            <a:endParaRPr lang="pt-BR" sz="1100" b="1" dirty="0">
              <a:solidFill>
                <a:schemeClr val="tx1"/>
              </a:solidFill>
            </a:endParaRPr>
          </a:p>
        </p:txBody>
      </p:sp>
      <p:sp>
        <p:nvSpPr>
          <p:cNvPr id="7" name="Retângulo 6"/>
          <p:cNvSpPr/>
          <p:nvPr>
            <p:custDataLst>
              <p:tags r:id="rId5"/>
            </p:custDataLst>
          </p:nvPr>
        </p:nvSpPr>
        <p:spPr>
          <a:xfrm>
            <a:off x="5312918" y="4367131"/>
            <a:ext cx="1440159" cy="358017"/>
          </a:xfrm>
          <a:prstGeom prst="rect">
            <a:avLst/>
          </a:prstGeom>
          <a:noFill/>
          <a:ln>
            <a:noFill/>
          </a:ln>
          <a:effectLst/>
        </p:spPr>
        <p:txBody>
          <a:bodyPr wrap="square" lIns="72000" tIns="72000" rIns="72000" bIns="72000" rtlCol="0" anchor="ctr">
            <a:noAutofit/>
          </a:bodyPr>
          <a:lstStyle/>
          <a:p>
            <a:pPr algn="l">
              <a:spcAft>
                <a:spcPts val="600"/>
              </a:spcAft>
            </a:pPr>
            <a:r>
              <a:rPr lang="pt-BR" sz="1100" b="1" dirty="0"/>
              <a:t>Faturamento em 2004  [USD M]</a:t>
            </a:r>
            <a:endParaRPr lang="pt-BR" sz="1100" b="1" dirty="0">
              <a:solidFill>
                <a:schemeClr val="tx1"/>
              </a:solidFill>
            </a:endParaRPr>
          </a:p>
        </p:txBody>
      </p:sp>
      <p:cxnSp>
        <p:nvCxnSpPr>
          <p:cNvPr id="9" name="Conector reto 8"/>
          <p:cNvCxnSpPr/>
          <p:nvPr>
            <p:custDataLst>
              <p:tags r:id="rId6"/>
            </p:custDataLst>
          </p:nvPr>
        </p:nvCxnSpPr>
        <p:spPr>
          <a:xfrm>
            <a:off x="776414" y="3284984"/>
            <a:ext cx="5616624" cy="0"/>
          </a:xfrm>
          <a:prstGeom prst="line">
            <a:avLst/>
          </a:prstGeom>
          <a:ln w="19050">
            <a:solidFill>
              <a:srgbClr val="FF0000"/>
            </a:solidFill>
            <a:prstDash val="sysDot"/>
          </a:ln>
          <a:effectLst/>
        </p:spPr>
        <p:style>
          <a:lnRef idx="1">
            <a:schemeClr val="accent1"/>
          </a:lnRef>
          <a:fillRef idx="0">
            <a:schemeClr val="accent1"/>
          </a:fillRef>
          <a:effectRef idx="0">
            <a:schemeClr val="accent1"/>
          </a:effectRef>
          <a:fontRef idx="minor">
            <a:schemeClr val="tx1"/>
          </a:fontRef>
        </p:style>
      </p:cxnSp>
      <p:sp>
        <p:nvSpPr>
          <p:cNvPr id="10" name="Retângulo 9"/>
          <p:cNvSpPr/>
          <p:nvPr>
            <p:custDataLst>
              <p:tags r:id="rId7"/>
            </p:custDataLst>
          </p:nvPr>
        </p:nvSpPr>
        <p:spPr>
          <a:xfrm>
            <a:off x="3944764" y="2926971"/>
            <a:ext cx="2304256" cy="358017"/>
          </a:xfrm>
          <a:prstGeom prst="rect">
            <a:avLst/>
          </a:prstGeom>
          <a:noFill/>
          <a:ln>
            <a:noFill/>
          </a:ln>
          <a:effectLst/>
        </p:spPr>
        <p:txBody>
          <a:bodyPr wrap="square" lIns="72000" tIns="72000" rIns="72000" bIns="72000" rtlCol="0" anchor="ctr">
            <a:noAutofit/>
          </a:bodyPr>
          <a:lstStyle/>
          <a:p>
            <a:pPr algn="l">
              <a:spcAft>
                <a:spcPts val="600"/>
              </a:spcAft>
            </a:pPr>
            <a:r>
              <a:rPr lang="pt-BR" sz="1100" b="1" dirty="0">
                <a:solidFill>
                  <a:srgbClr val="FF0000"/>
                </a:solidFill>
              </a:rPr>
              <a:t>CAGR 99-04 médio da indústria (</a:t>
            </a:r>
            <a:r>
              <a:rPr lang="pt-BR" sz="1100" b="1" dirty="0" err="1">
                <a:solidFill>
                  <a:srgbClr val="FF0000"/>
                </a:solidFill>
              </a:rPr>
              <a:t>exc</a:t>
            </a:r>
            <a:r>
              <a:rPr lang="pt-BR" sz="1100" b="1" dirty="0">
                <a:solidFill>
                  <a:srgbClr val="FF0000"/>
                </a:solidFill>
              </a:rPr>
              <a:t>. naval </a:t>
            </a:r>
            <a:r>
              <a:rPr lang="pt-BR" sz="1100" b="1" dirty="0" err="1">
                <a:solidFill>
                  <a:srgbClr val="FF0000"/>
                </a:solidFill>
              </a:rPr>
              <a:t>ship</a:t>
            </a:r>
            <a:r>
              <a:rPr lang="pt-BR" sz="1100" b="1" dirty="0">
                <a:solidFill>
                  <a:srgbClr val="FF0000"/>
                </a:solidFill>
              </a:rPr>
              <a:t>.) = 10,8% a.a.</a:t>
            </a:r>
          </a:p>
        </p:txBody>
      </p:sp>
      <p:sp>
        <p:nvSpPr>
          <p:cNvPr id="11" name="Losango 10"/>
          <p:cNvSpPr/>
          <p:nvPr>
            <p:custDataLst>
              <p:tags r:id="rId8"/>
            </p:custDataLst>
          </p:nvPr>
        </p:nvSpPr>
        <p:spPr>
          <a:xfrm>
            <a:off x="2576612" y="1484784"/>
            <a:ext cx="126000" cy="126000"/>
          </a:xfrm>
          <a:custGeom>
            <a:avLst/>
            <a:gdLst>
              <a:gd name="connsiteX0" fmla="*/ 0 w 1152128"/>
              <a:gd name="connsiteY0" fmla="*/ 540060 h 1080120"/>
              <a:gd name="connsiteX1" fmla="*/ 576064 w 1152128"/>
              <a:gd name="connsiteY1" fmla="*/ 0 h 1080120"/>
              <a:gd name="connsiteX2" fmla="*/ 1152128 w 1152128"/>
              <a:gd name="connsiteY2" fmla="*/ 540060 h 1080120"/>
              <a:gd name="connsiteX3" fmla="*/ 576064 w 1152128"/>
              <a:gd name="connsiteY3" fmla="*/ 1080120 h 1080120"/>
              <a:gd name="connsiteX4" fmla="*/ 0 w 1152128"/>
              <a:gd name="connsiteY4" fmla="*/ 540060 h 1080120"/>
              <a:gd name="connsiteX0" fmla="*/ 0 w 1152128"/>
              <a:gd name="connsiteY0" fmla="*/ 540060 h 1080120"/>
              <a:gd name="connsiteX1" fmla="*/ 257328 w 1152128"/>
              <a:gd name="connsiteY1" fmla="*/ 294247 h 1080120"/>
              <a:gd name="connsiteX2" fmla="*/ 576064 w 1152128"/>
              <a:gd name="connsiteY2" fmla="*/ 0 h 1080120"/>
              <a:gd name="connsiteX3" fmla="*/ 1152128 w 1152128"/>
              <a:gd name="connsiteY3" fmla="*/ 540060 h 1080120"/>
              <a:gd name="connsiteX4" fmla="*/ 576064 w 1152128"/>
              <a:gd name="connsiteY4" fmla="*/ 1080120 h 1080120"/>
              <a:gd name="connsiteX5" fmla="*/ 0 w 1152128"/>
              <a:gd name="connsiteY5" fmla="*/ 540060 h 1080120"/>
              <a:gd name="connsiteX0" fmla="*/ 0 w 1152128"/>
              <a:gd name="connsiteY0" fmla="*/ 540060 h 1080120"/>
              <a:gd name="connsiteX1" fmla="*/ 350847 w 1152128"/>
              <a:gd name="connsiteY1" fmla="*/ 304637 h 1080120"/>
              <a:gd name="connsiteX2" fmla="*/ 576064 w 1152128"/>
              <a:gd name="connsiteY2" fmla="*/ 0 h 1080120"/>
              <a:gd name="connsiteX3" fmla="*/ 1152128 w 1152128"/>
              <a:gd name="connsiteY3" fmla="*/ 540060 h 1080120"/>
              <a:gd name="connsiteX4" fmla="*/ 576064 w 1152128"/>
              <a:gd name="connsiteY4" fmla="*/ 1080120 h 1080120"/>
              <a:gd name="connsiteX5" fmla="*/ 0 w 1152128"/>
              <a:gd name="connsiteY5" fmla="*/ 540060 h 1080120"/>
              <a:gd name="connsiteX0" fmla="*/ 0 w 1152128"/>
              <a:gd name="connsiteY0" fmla="*/ 540060 h 1080120"/>
              <a:gd name="connsiteX1" fmla="*/ 350847 w 1152128"/>
              <a:gd name="connsiteY1" fmla="*/ 304637 h 1080120"/>
              <a:gd name="connsiteX2" fmla="*/ 576064 w 1152128"/>
              <a:gd name="connsiteY2" fmla="*/ 0 h 1080120"/>
              <a:gd name="connsiteX3" fmla="*/ 860001 w 1152128"/>
              <a:gd name="connsiteY3" fmla="*/ 263074 h 1080120"/>
              <a:gd name="connsiteX4" fmla="*/ 1152128 w 1152128"/>
              <a:gd name="connsiteY4" fmla="*/ 540060 h 1080120"/>
              <a:gd name="connsiteX5" fmla="*/ 576064 w 1152128"/>
              <a:gd name="connsiteY5" fmla="*/ 1080120 h 1080120"/>
              <a:gd name="connsiteX6" fmla="*/ 0 w 1152128"/>
              <a:gd name="connsiteY6" fmla="*/ 540060 h 1080120"/>
              <a:gd name="connsiteX0" fmla="*/ 0 w 1152128"/>
              <a:gd name="connsiteY0" fmla="*/ 540060 h 1080120"/>
              <a:gd name="connsiteX1" fmla="*/ 350847 w 1152128"/>
              <a:gd name="connsiteY1" fmla="*/ 304637 h 1080120"/>
              <a:gd name="connsiteX2" fmla="*/ 576064 w 1152128"/>
              <a:gd name="connsiteY2" fmla="*/ 0 h 1080120"/>
              <a:gd name="connsiteX3" fmla="*/ 787265 w 1152128"/>
              <a:gd name="connsiteY3" fmla="*/ 315028 h 1080120"/>
              <a:gd name="connsiteX4" fmla="*/ 1152128 w 1152128"/>
              <a:gd name="connsiteY4" fmla="*/ 540060 h 1080120"/>
              <a:gd name="connsiteX5" fmla="*/ 576064 w 1152128"/>
              <a:gd name="connsiteY5" fmla="*/ 1080120 h 1080120"/>
              <a:gd name="connsiteX6" fmla="*/ 0 w 1152128"/>
              <a:gd name="connsiteY6" fmla="*/ 540060 h 1080120"/>
              <a:gd name="connsiteX0" fmla="*/ 0 w 1152128"/>
              <a:gd name="connsiteY0" fmla="*/ 540060 h 1080120"/>
              <a:gd name="connsiteX1" fmla="*/ 350847 w 1152128"/>
              <a:gd name="connsiteY1" fmla="*/ 304637 h 1080120"/>
              <a:gd name="connsiteX2" fmla="*/ 576064 w 1152128"/>
              <a:gd name="connsiteY2" fmla="*/ 0 h 1080120"/>
              <a:gd name="connsiteX3" fmla="*/ 787265 w 1152128"/>
              <a:gd name="connsiteY3" fmla="*/ 315028 h 1080120"/>
              <a:gd name="connsiteX4" fmla="*/ 1152128 w 1152128"/>
              <a:gd name="connsiteY4" fmla="*/ 540060 h 1080120"/>
              <a:gd name="connsiteX5" fmla="*/ 860001 w 1152128"/>
              <a:gd name="connsiteY5" fmla="*/ 813792 h 1080120"/>
              <a:gd name="connsiteX6" fmla="*/ 576064 w 1152128"/>
              <a:gd name="connsiteY6" fmla="*/ 1080120 h 1080120"/>
              <a:gd name="connsiteX7" fmla="*/ 0 w 1152128"/>
              <a:gd name="connsiteY7" fmla="*/ 540060 h 1080120"/>
              <a:gd name="connsiteX0" fmla="*/ 0 w 1152128"/>
              <a:gd name="connsiteY0" fmla="*/ 540060 h 1080120"/>
              <a:gd name="connsiteX1" fmla="*/ 350847 w 1152128"/>
              <a:gd name="connsiteY1" fmla="*/ 304637 h 1080120"/>
              <a:gd name="connsiteX2" fmla="*/ 576064 w 1152128"/>
              <a:gd name="connsiteY2" fmla="*/ 0 h 1080120"/>
              <a:gd name="connsiteX3" fmla="*/ 787265 w 1152128"/>
              <a:gd name="connsiteY3" fmla="*/ 315028 h 1080120"/>
              <a:gd name="connsiteX4" fmla="*/ 1152128 w 1152128"/>
              <a:gd name="connsiteY4" fmla="*/ 540060 h 1080120"/>
              <a:gd name="connsiteX5" fmla="*/ 766483 w 1152128"/>
              <a:gd name="connsiteY5" fmla="*/ 793010 h 1080120"/>
              <a:gd name="connsiteX6" fmla="*/ 576064 w 1152128"/>
              <a:gd name="connsiteY6" fmla="*/ 1080120 h 1080120"/>
              <a:gd name="connsiteX7" fmla="*/ 0 w 1152128"/>
              <a:gd name="connsiteY7" fmla="*/ 540060 h 1080120"/>
              <a:gd name="connsiteX0" fmla="*/ 0 w 1152128"/>
              <a:gd name="connsiteY0" fmla="*/ 540060 h 1080120"/>
              <a:gd name="connsiteX1" fmla="*/ 350847 w 1152128"/>
              <a:gd name="connsiteY1" fmla="*/ 304637 h 1080120"/>
              <a:gd name="connsiteX2" fmla="*/ 576064 w 1152128"/>
              <a:gd name="connsiteY2" fmla="*/ 0 h 1080120"/>
              <a:gd name="connsiteX3" fmla="*/ 787265 w 1152128"/>
              <a:gd name="connsiteY3" fmla="*/ 315028 h 1080120"/>
              <a:gd name="connsiteX4" fmla="*/ 1152128 w 1152128"/>
              <a:gd name="connsiteY4" fmla="*/ 540060 h 1080120"/>
              <a:gd name="connsiteX5" fmla="*/ 766483 w 1152128"/>
              <a:gd name="connsiteY5" fmla="*/ 793010 h 1080120"/>
              <a:gd name="connsiteX6" fmla="*/ 576064 w 1152128"/>
              <a:gd name="connsiteY6" fmla="*/ 1080120 h 1080120"/>
              <a:gd name="connsiteX7" fmla="*/ 267719 w 1152128"/>
              <a:gd name="connsiteY7" fmla="*/ 782619 h 1080120"/>
              <a:gd name="connsiteX8" fmla="*/ 0 w 1152128"/>
              <a:gd name="connsiteY8" fmla="*/ 540060 h 1080120"/>
              <a:gd name="connsiteX0" fmla="*/ 0 w 1152128"/>
              <a:gd name="connsiteY0" fmla="*/ 540060 h 1080120"/>
              <a:gd name="connsiteX1" fmla="*/ 350847 w 1152128"/>
              <a:gd name="connsiteY1" fmla="*/ 304637 h 1080120"/>
              <a:gd name="connsiteX2" fmla="*/ 576064 w 1152128"/>
              <a:gd name="connsiteY2" fmla="*/ 0 h 1080120"/>
              <a:gd name="connsiteX3" fmla="*/ 787265 w 1152128"/>
              <a:gd name="connsiteY3" fmla="*/ 315028 h 1080120"/>
              <a:gd name="connsiteX4" fmla="*/ 1152128 w 1152128"/>
              <a:gd name="connsiteY4" fmla="*/ 540060 h 1080120"/>
              <a:gd name="connsiteX5" fmla="*/ 766483 w 1152128"/>
              <a:gd name="connsiteY5" fmla="*/ 793010 h 1080120"/>
              <a:gd name="connsiteX6" fmla="*/ 576064 w 1152128"/>
              <a:gd name="connsiteY6" fmla="*/ 1080120 h 1080120"/>
              <a:gd name="connsiteX7" fmla="*/ 350846 w 1152128"/>
              <a:gd name="connsiteY7" fmla="*/ 751447 h 1080120"/>
              <a:gd name="connsiteX8" fmla="*/ 0 w 1152128"/>
              <a:gd name="connsiteY8" fmla="*/ 540060 h 108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28" h="1080120">
                <a:moveTo>
                  <a:pt x="0" y="540060"/>
                </a:moveTo>
                <a:lnTo>
                  <a:pt x="350847" y="304637"/>
                </a:lnTo>
                <a:lnTo>
                  <a:pt x="576064" y="0"/>
                </a:lnTo>
                <a:lnTo>
                  <a:pt x="787265" y="315028"/>
                </a:lnTo>
                <a:lnTo>
                  <a:pt x="1152128" y="540060"/>
                </a:lnTo>
                <a:lnTo>
                  <a:pt x="766483" y="793010"/>
                </a:lnTo>
                <a:lnTo>
                  <a:pt x="576064" y="1080120"/>
                </a:lnTo>
                <a:lnTo>
                  <a:pt x="350846" y="751447"/>
                </a:lnTo>
                <a:lnTo>
                  <a:pt x="0" y="540060"/>
                </a:lnTo>
                <a:close/>
              </a:path>
            </a:pathLst>
          </a:custGeom>
          <a:solidFill>
            <a:schemeClr val="tx1">
              <a:lumMod val="65000"/>
              <a:lumOff val="3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3" name="Texto explicativo retangular 12"/>
          <p:cNvSpPr/>
          <p:nvPr>
            <p:custDataLst>
              <p:tags r:id="rId9"/>
            </p:custDataLst>
          </p:nvPr>
        </p:nvSpPr>
        <p:spPr>
          <a:xfrm>
            <a:off x="2935982" y="1702832"/>
            <a:ext cx="1152798" cy="358017"/>
          </a:xfrm>
          <a:prstGeom prst="wedgeRectCallout">
            <a:avLst>
              <a:gd name="adj1" fmla="val -65901"/>
              <a:gd name="adj2" fmla="val -94227"/>
            </a:avLst>
          </a:prstGeom>
          <a:solidFill>
            <a:schemeClr val="accent6">
              <a:lumMod val="75000"/>
            </a:schemeClr>
          </a:solidFill>
          <a:ln>
            <a:solidFill>
              <a:schemeClr val="tx1"/>
            </a:solidFill>
          </a:ln>
          <a:effectLst/>
        </p:spPr>
        <p:txBody>
          <a:bodyPr wrap="square" lIns="72000" tIns="72000" rIns="72000" bIns="72000" rtlCol="0" anchor="ctr">
            <a:noAutofit/>
          </a:bodyPr>
          <a:lstStyle/>
          <a:p>
            <a:pPr algn="l">
              <a:spcAft>
                <a:spcPts val="600"/>
              </a:spcAft>
            </a:pPr>
            <a:r>
              <a:rPr lang="pt-BR" sz="1100" b="1" dirty="0"/>
              <a:t>Naval </a:t>
            </a:r>
            <a:r>
              <a:rPr lang="pt-BR" sz="1100" b="1" dirty="0" err="1"/>
              <a:t>shipping</a:t>
            </a:r>
            <a:r>
              <a:rPr lang="pt-BR" sz="1100" b="1" dirty="0"/>
              <a:t> </a:t>
            </a:r>
            <a:r>
              <a:rPr lang="pt-BR" sz="1100" dirty="0"/>
              <a:t>CAGR +310%!!!</a:t>
            </a:r>
            <a:endParaRPr lang="pt-BR" sz="1100" dirty="0">
              <a:solidFill>
                <a:schemeClr val="tx1"/>
              </a:solidFill>
            </a:endParaRPr>
          </a:p>
        </p:txBody>
      </p:sp>
      <p:grpSp>
        <p:nvGrpSpPr>
          <p:cNvPr id="16" name="Grupo 15"/>
          <p:cNvGrpSpPr/>
          <p:nvPr>
            <p:custDataLst>
              <p:tags r:id="rId10"/>
            </p:custDataLst>
          </p:nvPr>
        </p:nvGrpSpPr>
        <p:grpSpPr>
          <a:xfrm rot="16200000">
            <a:off x="2547434" y="1507603"/>
            <a:ext cx="150379" cy="380052"/>
            <a:chOff x="8520912" y="1520034"/>
            <a:chExt cx="1385888" cy="1087435"/>
          </a:xfrm>
        </p:grpSpPr>
        <p:sp>
          <p:nvSpPr>
            <p:cNvPr id="17" name="Ondulado 16"/>
            <p:cNvSpPr/>
            <p:nvPr/>
          </p:nvSpPr>
          <p:spPr>
            <a:xfrm rot="16200000">
              <a:off x="8670931" y="1371600"/>
              <a:ext cx="1085850" cy="1385888"/>
            </a:xfrm>
            <a:prstGeom prst="wave">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Forma livre 17"/>
            <p:cNvSpPr/>
            <p:nvPr/>
          </p:nvSpPr>
          <p:spPr>
            <a:xfrm>
              <a:off x="8524874" y="1520034"/>
              <a:ext cx="332581" cy="1086642"/>
            </a:xfrm>
            <a:custGeom>
              <a:avLst/>
              <a:gdLst>
                <a:gd name="connsiteX0" fmla="*/ 205317 w 400050"/>
                <a:gd name="connsiteY0" fmla="*/ 1098550 h 1098550"/>
                <a:gd name="connsiteX1" fmla="*/ 27517 w 400050"/>
                <a:gd name="connsiteY1" fmla="*/ 863600 h 1098550"/>
                <a:gd name="connsiteX2" fmla="*/ 370417 w 400050"/>
                <a:gd name="connsiteY2" fmla="*/ 241300 h 1098550"/>
                <a:gd name="connsiteX3" fmla="*/ 205317 w 400050"/>
                <a:gd name="connsiteY3" fmla="*/ 0 h 1098550"/>
                <a:gd name="connsiteX0" fmla="*/ 205317 w 370417"/>
                <a:gd name="connsiteY0" fmla="*/ 1098550 h 1098550"/>
                <a:gd name="connsiteX1" fmla="*/ 27517 w 370417"/>
                <a:gd name="connsiteY1" fmla="*/ 863600 h 1098550"/>
                <a:gd name="connsiteX2" fmla="*/ 370417 w 370417"/>
                <a:gd name="connsiteY2" fmla="*/ 241300 h 1098550"/>
                <a:gd name="connsiteX3" fmla="*/ 205317 w 370417"/>
                <a:gd name="connsiteY3" fmla="*/ 0 h 1098550"/>
                <a:gd name="connsiteX0" fmla="*/ 205317 w 588433"/>
                <a:gd name="connsiteY0" fmla="*/ 1098550 h 1098550"/>
                <a:gd name="connsiteX1" fmla="*/ 27517 w 588433"/>
                <a:gd name="connsiteY1" fmla="*/ 863600 h 1098550"/>
                <a:gd name="connsiteX2" fmla="*/ 370417 w 588433"/>
                <a:gd name="connsiteY2" fmla="*/ 241300 h 1098550"/>
                <a:gd name="connsiteX3" fmla="*/ 491067 w 588433"/>
                <a:gd name="connsiteY3" fmla="*/ 0 h 1098550"/>
                <a:gd name="connsiteX0" fmla="*/ 205317 w 370417"/>
                <a:gd name="connsiteY0" fmla="*/ 1098550 h 1098550"/>
                <a:gd name="connsiteX1" fmla="*/ 27517 w 370417"/>
                <a:gd name="connsiteY1" fmla="*/ 863600 h 1098550"/>
                <a:gd name="connsiteX2" fmla="*/ 370417 w 370417"/>
                <a:gd name="connsiteY2" fmla="*/ 241300 h 1098550"/>
                <a:gd name="connsiteX3" fmla="*/ 214842 w 370417"/>
                <a:gd name="connsiteY3" fmla="*/ 0 h 1098550"/>
                <a:gd name="connsiteX0" fmla="*/ 205317 w 370417"/>
                <a:gd name="connsiteY0" fmla="*/ 1098550 h 1098550"/>
                <a:gd name="connsiteX1" fmla="*/ 27517 w 370417"/>
                <a:gd name="connsiteY1" fmla="*/ 863600 h 1098550"/>
                <a:gd name="connsiteX2" fmla="*/ 370417 w 370417"/>
                <a:gd name="connsiteY2" fmla="*/ 241300 h 1098550"/>
                <a:gd name="connsiteX3" fmla="*/ 214842 w 370417"/>
                <a:gd name="connsiteY3" fmla="*/ 0 h 1098550"/>
                <a:gd name="connsiteX0" fmla="*/ 481542 w 646642"/>
                <a:gd name="connsiteY0" fmla="*/ 1098550 h 1098550"/>
                <a:gd name="connsiteX1" fmla="*/ 27517 w 646642"/>
                <a:gd name="connsiteY1" fmla="*/ 714375 h 1098550"/>
                <a:gd name="connsiteX2" fmla="*/ 646642 w 646642"/>
                <a:gd name="connsiteY2" fmla="*/ 241300 h 1098550"/>
                <a:gd name="connsiteX3" fmla="*/ 491067 w 646642"/>
                <a:gd name="connsiteY3" fmla="*/ 0 h 1098550"/>
                <a:gd name="connsiteX0" fmla="*/ 192617 w 357717"/>
                <a:gd name="connsiteY0" fmla="*/ 1098550 h 1098550"/>
                <a:gd name="connsiteX1" fmla="*/ 27517 w 357717"/>
                <a:gd name="connsiteY1" fmla="*/ 806450 h 1098550"/>
                <a:gd name="connsiteX2" fmla="*/ 357717 w 357717"/>
                <a:gd name="connsiteY2" fmla="*/ 241300 h 1098550"/>
                <a:gd name="connsiteX3" fmla="*/ 202142 w 357717"/>
                <a:gd name="connsiteY3" fmla="*/ 0 h 1098550"/>
                <a:gd name="connsiteX0" fmla="*/ 192617 w 357717"/>
                <a:gd name="connsiteY0" fmla="*/ 1098550 h 1098550"/>
                <a:gd name="connsiteX1" fmla="*/ 27517 w 357717"/>
                <a:gd name="connsiteY1" fmla="*/ 806450 h 1098550"/>
                <a:gd name="connsiteX2" fmla="*/ 357717 w 357717"/>
                <a:gd name="connsiteY2" fmla="*/ 241300 h 1098550"/>
                <a:gd name="connsiteX3" fmla="*/ 202142 w 357717"/>
                <a:gd name="connsiteY3" fmla="*/ 0 h 1098550"/>
                <a:gd name="connsiteX0" fmla="*/ 192617 w 357717"/>
                <a:gd name="connsiteY0" fmla="*/ 1098550 h 1098550"/>
                <a:gd name="connsiteX1" fmla="*/ 27517 w 357717"/>
                <a:gd name="connsiteY1" fmla="*/ 806450 h 1098550"/>
                <a:gd name="connsiteX2" fmla="*/ 183887 w 357717"/>
                <a:gd name="connsiteY2" fmla="*/ 498475 h 1098550"/>
                <a:gd name="connsiteX3" fmla="*/ 357717 w 357717"/>
                <a:gd name="connsiteY3" fmla="*/ 241300 h 1098550"/>
                <a:gd name="connsiteX4" fmla="*/ 202142 w 357717"/>
                <a:gd name="connsiteY4" fmla="*/ 0 h 1098550"/>
                <a:gd name="connsiteX0" fmla="*/ 192617 w 578645"/>
                <a:gd name="connsiteY0" fmla="*/ 1098550 h 1098550"/>
                <a:gd name="connsiteX1" fmla="*/ 27517 w 578645"/>
                <a:gd name="connsiteY1" fmla="*/ 806450 h 1098550"/>
                <a:gd name="connsiteX2" fmla="*/ 523612 w 578645"/>
                <a:gd name="connsiteY2" fmla="*/ 727075 h 1098550"/>
                <a:gd name="connsiteX3" fmla="*/ 357717 w 578645"/>
                <a:gd name="connsiteY3" fmla="*/ 241300 h 1098550"/>
                <a:gd name="connsiteX4" fmla="*/ 202142 w 578645"/>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79917 w 345017"/>
                <a:gd name="connsiteY0" fmla="*/ 1098550 h 1098550"/>
                <a:gd name="connsiteX1" fmla="*/ 14817 w 345017"/>
                <a:gd name="connsiteY1" fmla="*/ 806450 h 1098550"/>
                <a:gd name="connsiteX2" fmla="*/ 174362 w 345017"/>
                <a:gd name="connsiteY2" fmla="*/ 552450 h 1098550"/>
                <a:gd name="connsiteX3" fmla="*/ 345017 w 345017"/>
                <a:gd name="connsiteY3" fmla="*/ 241300 h 1098550"/>
                <a:gd name="connsiteX4" fmla="*/ 189442 w 345017"/>
                <a:gd name="connsiteY4" fmla="*/ 0 h 1098550"/>
                <a:gd name="connsiteX0" fmla="*/ 179917 w 345017"/>
                <a:gd name="connsiteY0" fmla="*/ 1216025 h 1216025"/>
                <a:gd name="connsiteX1" fmla="*/ 14817 w 345017"/>
                <a:gd name="connsiteY1" fmla="*/ 806450 h 1216025"/>
                <a:gd name="connsiteX2" fmla="*/ 174362 w 345017"/>
                <a:gd name="connsiteY2" fmla="*/ 552450 h 1216025"/>
                <a:gd name="connsiteX3" fmla="*/ 345017 w 345017"/>
                <a:gd name="connsiteY3" fmla="*/ 241300 h 1216025"/>
                <a:gd name="connsiteX4" fmla="*/ 189442 w 345017"/>
                <a:gd name="connsiteY4" fmla="*/ 0 h 1216025"/>
                <a:gd name="connsiteX0" fmla="*/ 179917 w 345017"/>
                <a:gd name="connsiteY0" fmla="*/ 1089025 h 1089025"/>
                <a:gd name="connsiteX1" fmla="*/ 14817 w 345017"/>
                <a:gd name="connsiteY1" fmla="*/ 806450 h 1089025"/>
                <a:gd name="connsiteX2" fmla="*/ 174362 w 345017"/>
                <a:gd name="connsiteY2" fmla="*/ 552450 h 1089025"/>
                <a:gd name="connsiteX3" fmla="*/ 345017 w 345017"/>
                <a:gd name="connsiteY3" fmla="*/ 241300 h 1089025"/>
                <a:gd name="connsiteX4" fmla="*/ 189442 w 345017"/>
                <a:gd name="connsiteY4" fmla="*/ 0 h 1089025"/>
                <a:gd name="connsiteX0" fmla="*/ 175154 w 340254"/>
                <a:gd name="connsiteY0" fmla="*/ 1089025 h 1089025"/>
                <a:gd name="connsiteX1" fmla="*/ 10054 w 340254"/>
                <a:gd name="connsiteY1" fmla="*/ 806450 h 1089025"/>
                <a:gd name="connsiteX2" fmla="*/ 169599 w 340254"/>
                <a:gd name="connsiteY2" fmla="*/ 552450 h 1089025"/>
                <a:gd name="connsiteX3" fmla="*/ 340254 w 340254"/>
                <a:gd name="connsiteY3" fmla="*/ 241300 h 1089025"/>
                <a:gd name="connsiteX4" fmla="*/ 184679 w 340254"/>
                <a:gd name="connsiteY4" fmla="*/ 0 h 1089025"/>
                <a:gd name="connsiteX0" fmla="*/ 175154 w 340254"/>
                <a:gd name="connsiteY0" fmla="*/ 1089025 h 1089025"/>
                <a:gd name="connsiteX1" fmla="*/ 10054 w 340254"/>
                <a:gd name="connsiteY1" fmla="*/ 806450 h 1089025"/>
                <a:gd name="connsiteX2" fmla="*/ 169599 w 340254"/>
                <a:gd name="connsiteY2" fmla="*/ 552450 h 1089025"/>
                <a:gd name="connsiteX3" fmla="*/ 340254 w 340254"/>
                <a:gd name="connsiteY3" fmla="*/ 241300 h 1089025"/>
                <a:gd name="connsiteX4" fmla="*/ 184679 w 340254"/>
                <a:gd name="connsiteY4" fmla="*/ 0 h 1089025"/>
                <a:gd name="connsiteX0" fmla="*/ 175154 w 340254"/>
                <a:gd name="connsiteY0" fmla="*/ 1089025 h 1089025"/>
                <a:gd name="connsiteX1" fmla="*/ 10054 w 340254"/>
                <a:gd name="connsiteY1" fmla="*/ 806450 h 1089025"/>
                <a:gd name="connsiteX2" fmla="*/ 169599 w 340254"/>
                <a:gd name="connsiteY2" fmla="*/ 552450 h 1089025"/>
                <a:gd name="connsiteX3" fmla="*/ 340254 w 340254"/>
                <a:gd name="connsiteY3" fmla="*/ 241300 h 1089025"/>
                <a:gd name="connsiteX4" fmla="*/ 184679 w 340254"/>
                <a:gd name="connsiteY4" fmla="*/ 0 h 1089025"/>
                <a:gd name="connsiteX0" fmla="*/ 165100 w 330200"/>
                <a:gd name="connsiteY0" fmla="*/ 1089025 h 1089025"/>
                <a:gd name="connsiteX1" fmla="*/ 0 w 330200"/>
                <a:gd name="connsiteY1" fmla="*/ 806450 h 1089025"/>
                <a:gd name="connsiteX2" fmla="*/ 159545 w 330200"/>
                <a:gd name="connsiteY2" fmla="*/ 552450 h 1089025"/>
                <a:gd name="connsiteX3" fmla="*/ 330200 w 330200"/>
                <a:gd name="connsiteY3" fmla="*/ 241300 h 1089025"/>
                <a:gd name="connsiteX4" fmla="*/ 174625 w 330200"/>
                <a:gd name="connsiteY4" fmla="*/ 0 h 1089025"/>
                <a:gd name="connsiteX0" fmla="*/ 165100 w 330200"/>
                <a:gd name="connsiteY0" fmla="*/ 1089025 h 1089025"/>
                <a:gd name="connsiteX1" fmla="*/ 0 w 330200"/>
                <a:gd name="connsiteY1" fmla="*/ 806450 h 1089025"/>
                <a:gd name="connsiteX2" fmla="*/ 159545 w 330200"/>
                <a:gd name="connsiteY2" fmla="*/ 552450 h 1089025"/>
                <a:gd name="connsiteX3" fmla="*/ 330200 w 330200"/>
                <a:gd name="connsiteY3" fmla="*/ 241300 h 1089025"/>
                <a:gd name="connsiteX4" fmla="*/ 174625 w 330200"/>
                <a:gd name="connsiteY4" fmla="*/ 0 h 1089025"/>
                <a:gd name="connsiteX0" fmla="*/ 296069 w 461169"/>
                <a:gd name="connsiteY0" fmla="*/ 1089025 h 1089025"/>
                <a:gd name="connsiteX1" fmla="*/ 0 w 461169"/>
                <a:gd name="connsiteY1" fmla="*/ 806450 h 1089025"/>
                <a:gd name="connsiteX2" fmla="*/ 290514 w 461169"/>
                <a:gd name="connsiteY2" fmla="*/ 552450 h 1089025"/>
                <a:gd name="connsiteX3" fmla="*/ 461169 w 461169"/>
                <a:gd name="connsiteY3" fmla="*/ 241300 h 1089025"/>
                <a:gd name="connsiteX4" fmla="*/ 305594 w 461169"/>
                <a:gd name="connsiteY4" fmla="*/ 0 h 1089025"/>
                <a:gd name="connsiteX0" fmla="*/ 167481 w 332581"/>
                <a:gd name="connsiteY0" fmla="*/ 1089025 h 1089025"/>
                <a:gd name="connsiteX1" fmla="*/ 0 w 332581"/>
                <a:gd name="connsiteY1" fmla="*/ 837407 h 1089025"/>
                <a:gd name="connsiteX2" fmla="*/ 161926 w 332581"/>
                <a:gd name="connsiteY2" fmla="*/ 552450 h 1089025"/>
                <a:gd name="connsiteX3" fmla="*/ 332581 w 332581"/>
                <a:gd name="connsiteY3" fmla="*/ 241300 h 1089025"/>
                <a:gd name="connsiteX4" fmla="*/ 177006 w 332581"/>
                <a:gd name="connsiteY4" fmla="*/ 0 h 1089025"/>
                <a:gd name="connsiteX0" fmla="*/ 167481 w 332581"/>
                <a:gd name="connsiteY0" fmla="*/ 1089025 h 1089025"/>
                <a:gd name="connsiteX1" fmla="*/ 0 w 332581"/>
                <a:gd name="connsiteY1" fmla="*/ 837407 h 1089025"/>
                <a:gd name="connsiteX2" fmla="*/ 161926 w 332581"/>
                <a:gd name="connsiteY2" fmla="*/ 552450 h 1089025"/>
                <a:gd name="connsiteX3" fmla="*/ 332581 w 332581"/>
                <a:gd name="connsiteY3" fmla="*/ 241300 h 1089025"/>
                <a:gd name="connsiteX4" fmla="*/ 177006 w 332581"/>
                <a:gd name="connsiteY4" fmla="*/ 0 h 1089025"/>
                <a:gd name="connsiteX0" fmla="*/ 187722 w 755386"/>
                <a:gd name="connsiteY0" fmla="*/ 1089025 h 1089025"/>
                <a:gd name="connsiteX1" fmla="*/ 727473 w 755386"/>
                <a:gd name="connsiteY1" fmla="*/ 868363 h 1089025"/>
                <a:gd name="connsiteX2" fmla="*/ 20241 w 755386"/>
                <a:gd name="connsiteY2" fmla="*/ 837407 h 1089025"/>
                <a:gd name="connsiteX3" fmla="*/ 182167 w 755386"/>
                <a:gd name="connsiteY3" fmla="*/ 552450 h 1089025"/>
                <a:gd name="connsiteX4" fmla="*/ 352822 w 755386"/>
                <a:gd name="connsiteY4" fmla="*/ 241300 h 1089025"/>
                <a:gd name="connsiteX5" fmla="*/ 197247 w 755386"/>
                <a:gd name="connsiteY5" fmla="*/ 0 h 1089025"/>
                <a:gd name="connsiteX0" fmla="*/ 187722 w 352822"/>
                <a:gd name="connsiteY0" fmla="*/ 1089025 h 1089025"/>
                <a:gd name="connsiteX1" fmla="*/ 94061 w 352822"/>
                <a:gd name="connsiteY1" fmla="*/ 1016001 h 1089025"/>
                <a:gd name="connsiteX2" fmla="*/ 20241 w 352822"/>
                <a:gd name="connsiteY2" fmla="*/ 837407 h 1089025"/>
                <a:gd name="connsiteX3" fmla="*/ 182167 w 352822"/>
                <a:gd name="connsiteY3" fmla="*/ 552450 h 1089025"/>
                <a:gd name="connsiteX4" fmla="*/ 352822 w 352822"/>
                <a:gd name="connsiteY4" fmla="*/ 241300 h 1089025"/>
                <a:gd name="connsiteX5" fmla="*/ 197247 w 352822"/>
                <a:gd name="connsiteY5" fmla="*/ 0 h 1089025"/>
                <a:gd name="connsiteX0" fmla="*/ 167481 w 332581"/>
                <a:gd name="connsiteY0" fmla="*/ 1089025 h 1089025"/>
                <a:gd name="connsiteX1" fmla="*/ 73820 w 332581"/>
                <a:gd name="connsiteY1" fmla="*/ 1016001 h 1089025"/>
                <a:gd name="connsiteX2" fmla="*/ 0 w 332581"/>
                <a:gd name="connsiteY2" fmla="*/ 837407 h 1089025"/>
                <a:gd name="connsiteX3" fmla="*/ 161926 w 332581"/>
                <a:gd name="connsiteY3" fmla="*/ 552450 h 1089025"/>
                <a:gd name="connsiteX4" fmla="*/ 332581 w 332581"/>
                <a:gd name="connsiteY4" fmla="*/ 241300 h 1089025"/>
                <a:gd name="connsiteX5" fmla="*/ 177006 w 332581"/>
                <a:gd name="connsiteY5" fmla="*/ 0 h 1089025"/>
                <a:gd name="connsiteX0" fmla="*/ 167481 w 332581"/>
                <a:gd name="connsiteY0" fmla="*/ 985308 h 985308"/>
                <a:gd name="connsiteX1" fmla="*/ 73820 w 332581"/>
                <a:gd name="connsiteY1" fmla="*/ 912284 h 985308"/>
                <a:gd name="connsiteX2" fmla="*/ 0 w 332581"/>
                <a:gd name="connsiteY2" fmla="*/ 733690 h 985308"/>
                <a:gd name="connsiteX3" fmla="*/ 161926 w 332581"/>
                <a:gd name="connsiteY3" fmla="*/ 448733 h 985308"/>
                <a:gd name="connsiteX4" fmla="*/ 332581 w 332581"/>
                <a:gd name="connsiteY4" fmla="*/ 137583 h 985308"/>
                <a:gd name="connsiteX5" fmla="*/ 22225 w 332581"/>
                <a:gd name="connsiteY5" fmla="*/ 112977 h 985308"/>
                <a:gd name="connsiteX0" fmla="*/ 167481 w 332581"/>
                <a:gd name="connsiteY0" fmla="*/ 1077118 h 1077118"/>
                <a:gd name="connsiteX1" fmla="*/ 73820 w 332581"/>
                <a:gd name="connsiteY1" fmla="*/ 1004094 h 1077118"/>
                <a:gd name="connsiteX2" fmla="*/ 0 w 332581"/>
                <a:gd name="connsiteY2" fmla="*/ 825500 h 1077118"/>
                <a:gd name="connsiteX3" fmla="*/ 161926 w 332581"/>
                <a:gd name="connsiteY3" fmla="*/ 540543 h 1077118"/>
                <a:gd name="connsiteX4" fmla="*/ 332581 w 332581"/>
                <a:gd name="connsiteY4" fmla="*/ 229393 h 1077118"/>
                <a:gd name="connsiteX5" fmla="*/ 179388 w 332581"/>
                <a:gd name="connsiteY5" fmla="*/ 0 h 1077118"/>
                <a:gd name="connsiteX0" fmla="*/ 366711 w 531811"/>
                <a:gd name="connsiteY0" fmla="*/ 985308 h 985308"/>
                <a:gd name="connsiteX1" fmla="*/ 273050 w 531811"/>
                <a:gd name="connsiteY1" fmla="*/ 912284 h 985308"/>
                <a:gd name="connsiteX2" fmla="*/ 199230 w 531811"/>
                <a:gd name="connsiteY2" fmla="*/ 733690 h 985308"/>
                <a:gd name="connsiteX3" fmla="*/ 361156 w 531811"/>
                <a:gd name="connsiteY3" fmla="*/ 448733 h 985308"/>
                <a:gd name="connsiteX4" fmla="*/ 531811 w 531811"/>
                <a:gd name="connsiteY4" fmla="*/ 137583 h 985308"/>
                <a:gd name="connsiteX5" fmla="*/ 0 w 531811"/>
                <a:gd name="connsiteY5" fmla="*/ 139172 h 985308"/>
                <a:gd name="connsiteX0" fmla="*/ 167481 w 332581"/>
                <a:gd name="connsiteY0" fmla="*/ 1086642 h 1086642"/>
                <a:gd name="connsiteX1" fmla="*/ 73820 w 332581"/>
                <a:gd name="connsiteY1" fmla="*/ 1013618 h 1086642"/>
                <a:gd name="connsiteX2" fmla="*/ 0 w 332581"/>
                <a:gd name="connsiteY2" fmla="*/ 835024 h 1086642"/>
                <a:gd name="connsiteX3" fmla="*/ 161926 w 332581"/>
                <a:gd name="connsiteY3" fmla="*/ 550067 h 1086642"/>
                <a:gd name="connsiteX4" fmla="*/ 332581 w 332581"/>
                <a:gd name="connsiteY4" fmla="*/ 238917 h 1086642"/>
                <a:gd name="connsiteX5" fmla="*/ 169864 w 332581"/>
                <a:gd name="connsiteY5" fmla="*/ 0 h 108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81" h="1086642">
                  <a:moveTo>
                    <a:pt x="167481" y="1086642"/>
                  </a:moveTo>
                  <a:cubicBezTo>
                    <a:pt x="146315" y="1072090"/>
                    <a:pt x="101733" y="1055554"/>
                    <a:pt x="73820" y="1013618"/>
                  </a:cubicBezTo>
                  <a:cubicBezTo>
                    <a:pt x="45907" y="971682"/>
                    <a:pt x="3572" y="938476"/>
                    <a:pt x="0" y="835024"/>
                  </a:cubicBezTo>
                  <a:cubicBezTo>
                    <a:pt x="44582" y="685006"/>
                    <a:pt x="87843" y="644258"/>
                    <a:pt x="161926" y="550067"/>
                  </a:cubicBezTo>
                  <a:cubicBezTo>
                    <a:pt x="242359" y="459051"/>
                    <a:pt x="329539" y="321996"/>
                    <a:pt x="332581" y="238917"/>
                  </a:cubicBezTo>
                  <a:cubicBezTo>
                    <a:pt x="324114" y="101334"/>
                    <a:pt x="264055" y="77258"/>
                    <a:pt x="169864" y="0"/>
                  </a:cubicBezTo>
                </a:path>
              </a:pathLst>
            </a:custGeom>
            <a:ln>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9" name="Forma livre 18"/>
            <p:cNvSpPr/>
            <p:nvPr/>
          </p:nvSpPr>
          <p:spPr>
            <a:xfrm>
              <a:off x="9562308" y="1520034"/>
              <a:ext cx="332581" cy="1086642"/>
            </a:xfrm>
            <a:custGeom>
              <a:avLst/>
              <a:gdLst>
                <a:gd name="connsiteX0" fmla="*/ 205317 w 400050"/>
                <a:gd name="connsiteY0" fmla="*/ 1098550 h 1098550"/>
                <a:gd name="connsiteX1" fmla="*/ 27517 w 400050"/>
                <a:gd name="connsiteY1" fmla="*/ 863600 h 1098550"/>
                <a:gd name="connsiteX2" fmla="*/ 370417 w 400050"/>
                <a:gd name="connsiteY2" fmla="*/ 241300 h 1098550"/>
                <a:gd name="connsiteX3" fmla="*/ 205317 w 400050"/>
                <a:gd name="connsiteY3" fmla="*/ 0 h 1098550"/>
                <a:gd name="connsiteX0" fmla="*/ 205317 w 370417"/>
                <a:gd name="connsiteY0" fmla="*/ 1098550 h 1098550"/>
                <a:gd name="connsiteX1" fmla="*/ 27517 w 370417"/>
                <a:gd name="connsiteY1" fmla="*/ 863600 h 1098550"/>
                <a:gd name="connsiteX2" fmla="*/ 370417 w 370417"/>
                <a:gd name="connsiteY2" fmla="*/ 241300 h 1098550"/>
                <a:gd name="connsiteX3" fmla="*/ 205317 w 370417"/>
                <a:gd name="connsiteY3" fmla="*/ 0 h 1098550"/>
                <a:gd name="connsiteX0" fmla="*/ 205317 w 588433"/>
                <a:gd name="connsiteY0" fmla="*/ 1098550 h 1098550"/>
                <a:gd name="connsiteX1" fmla="*/ 27517 w 588433"/>
                <a:gd name="connsiteY1" fmla="*/ 863600 h 1098550"/>
                <a:gd name="connsiteX2" fmla="*/ 370417 w 588433"/>
                <a:gd name="connsiteY2" fmla="*/ 241300 h 1098550"/>
                <a:gd name="connsiteX3" fmla="*/ 491067 w 588433"/>
                <a:gd name="connsiteY3" fmla="*/ 0 h 1098550"/>
                <a:gd name="connsiteX0" fmla="*/ 205317 w 370417"/>
                <a:gd name="connsiteY0" fmla="*/ 1098550 h 1098550"/>
                <a:gd name="connsiteX1" fmla="*/ 27517 w 370417"/>
                <a:gd name="connsiteY1" fmla="*/ 863600 h 1098550"/>
                <a:gd name="connsiteX2" fmla="*/ 370417 w 370417"/>
                <a:gd name="connsiteY2" fmla="*/ 241300 h 1098550"/>
                <a:gd name="connsiteX3" fmla="*/ 214842 w 370417"/>
                <a:gd name="connsiteY3" fmla="*/ 0 h 1098550"/>
                <a:gd name="connsiteX0" fmla="*/ 205317 w 370417"/>
                <a:gd name="connsiteY0" fmla="*/ 1098550 h 1098550"/>
                <a:gd name="connsiteX1" fmla="*/ 27517 w 370417"/>
                <a:gd name="connsiteY1" fmla="*/ 863600 h 1098550"/>
                <a:gd name="connsiteX2" fmla="*/ 370417 w 370417"/>
                <a:gd name="connsiteY2" fmla="*/ 241300 h 1098550"/>
                <a:gd name="connsiteX3" fmla="*/ 214842 w 370417"/>
                <a:gd name="connsiteY3" fmla="*/ 0 h 1098550"/>
                <a:gd name="connsiteX0" fmla="*/ 481542 w 646642"/>
                <a:gd name="connsiteY0" fmla="*/ 1098550 h 1098550"/>
                <a:gd name="connsiteX1" fmla="*/ 27517 w 646642"/>
                <a:gd name="connsiteY1" fmla="*/ 714375 h 1098550"/>
                <a:gd name="connsiteX2" fmla="*/ 646642 w 646642"/>
                <a:gd name="connsiteY2" fmla="*/ 241300 h 1098550"/>
                <a:gd name="connsiteX3" fmla="*/ 491067 w 646642"/>
                <a:gd name="connsiteY3" fmla="*/ 0 h 1098550"/>
                <a:gd name="connsiteX0" fmla="*/ 192617 w 357717"/>
                <a:gd name="connsiteY0" fmla="*/ 1098550 h 1098550"/>
                <a:gd name="connsiteX1" fmla="*/ 27517 w 357717"/>
                <a:gd name="connsiteY1" fmla="*/ 806450 h 1098550"/>
                <a:gd name="connsiteX2" fmla="*/ 357717 w 357717"/>
                <a:gd name="connsiteY2" fmla="*/ 241300 h 1098550"/>
                <a:gd name="connsiteX3" fmla="*/ 202142 w 357717"/>
                <a:gd name="connsiteY3" fmla="*/ 0 h 1098550"/>
                <a:gd name="connsiteX0" fmla="*/ 192617 w 357717"/>
                <a:gd name="connsiteY0" fmla="*/ 1098550 h 1098550"/>
                <a:gd name="connsiteX1" fmla="*/ 27517 w 357717"/>
                <a:gd name="connsiteY1" fmla="*/ 806450 h 1098550"/>
                <a:gd name="connsiteX2" fmla="*/ 357717 w 357717"/>
                <a:gd name="connsiteY2" fmla="*/ 241300 h 1098550"/>
                <a:gd name="connsiteX3" fmla="*/ 202142 w 357717"/>
                <a:gd name="connsiteY3" fmla="*/ 0 h 1098550"/>
                <a:gd name="connsiteX0" fmla="*/ 192617 w 357717"/>
                <a:gd name="connsiteY0" fmla="*/ 1098550 h 1098550"/>
                <a:gd name="connsiteX1" fmla="*/ 27517 w 357717"/>
                <a:gd name="connsiteY1" fmla="*/ 806450 h 1098550"/>
                <a:gd name="connsiteX2" fmla="*/ 183887 w 357717"/>
                <a:gd name="connsiteY2" fmla="*/ 498475 h 1098550"/>
                <a:gd name="connsiteX3" fmla="*/ 357717 w 357717"/>
                <a:gd name="connsiteY3" fmla="*/ 241300 h 1098550"/>
                <a:gd name="connsiteX4" fmla="*/ 202142 w 357717"/>
                <a:gd name="connsiteY4" fmla="*/ 0 h 1098550"/>
                <a:gd name="connsiteX0" fmla="*/ 192617 w 578645"/>
                <a:gd name="connsiteY0" fmla="*/ 1098550 h 1098550"/>
                <a:gd name="connsiteX1" fmla="*/ 27517 w 578645"/>
                <a:gd name="connsiteY1" fmla="*/ 806450 h 1098550"/>
                <a:gd name="connsiteX2" fmla="*/ 523612 w 578645"/>
                <a:gd name="connsiteY2" fmla="*/ 727075 h 1098550"/>
                <a:gd name="connsiteX3" fmla="*/ 357717 w 578645"/>
                <a:gd name="connsiteY3" fmla="*/ 241300 h 1098550"/>
                <a:gd name="connsiteX4" fmla="*/ 202142 w 578645"/>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92617 w 357717"/>
                <a:gd name="connsiteY0" fmla="*/ 1098550 h 1098550"/>
                <a:gd name="connsiteX1" fmla="*/ 27517 w 357717"/>
                <a:gd name="connsiteY1" fmla="*/ 806450 h 1098550"/>
                <a:gd name="connsiteX2" fmla="*/ 187062 w 357717"/>
                <a:gd name="connsiteY2" fmla="*/ 552450 h 1098550"/>
                <a:gd name="connsiteX3" fmla="*/ 357717 w 357717"/>
                <a:gd name="connsiteY3" fmla="*/ 241300 h 1098550"/>
                <a:gd name="connsiteX4" fmla="*/ 202142 w 357717"/>
                <a:gd name="connsiteY4" fmla="*/ 0 h 1098550"/>
                <a:gd name="connsiteX0" fmla="*/ 179917 w 345017"/>
                <a:gd name="connsiteY0" fmla="*/ 1098550 h 1098550"/>
                <a:gd name="connsiteX1" fmla="*/ 14817 w 345017"/>
                <a:gd name="connsiteY1" fmla="*/ 806450 h 1098550"/>
                <a:gd name="connsiteX2" fmla="*/ 174362 w 345017"/>
                <a:gd name="connsiteY2" fmla="*/ 552450 h 1098550"/>
                <a:gd name="connsiteX3" fmla="*/ 345017 w 345017"/>
                <a:gd name="connsiteY3" fmla="*/ 241300 h 1098550"/>
                <a:gd name="connsiteX4" fmla="*/ 189442 w 345017"/>
                <a:gd name="connsiteY4" fmla="*/ 0 h 1098550"/>
                <a:gd name="connsiteX0" fmla="*/ 179917 w 345017"/>
                <a:gd name="connsiteY0" fmla="*/ 1216025 h 1216025"/>
                <a:gd name="connsiteX1" fmla="*/ 14817 w 345017"/>
                <a:gd name="connsiteY1" fmla="*/ 806450 h 1216025"/>
                <a:gd name="connsiteX2" fmla="*/ 174362 w 345017"/>
                <a:gd name="connsiteY2" fmla="*/ 552450 h 1216025"/>
                <a:gd name="connsiteX3" fmla="*/ 345017 w 345017"/>
                <a:gd name="connsiteY3" fmla="*/ 241300 h 1216025"/>
                <a:gd name="connsiteX4" fmla="*/ 189442 w 345017"/>
                <a:gd name="connsiteY4" fmla="*/ 0 h 1216025"/>
                <a:gd name="connsiteX0" fmla="*/ 179917 w 345017"/>
                <a:gd name="connsiteY0" fmla="*/ 1089025 h 1089025"/>
                <a:gd name="connsiteX1" fmla="*/ 14817 w 345017"/>
                <a:gd name="connsiteY1" fmla="*/ 806450 h 1089025"/>
                <a:gd name="connsiteX2" fmla="*/ 174362 w 345017"/>
                <a:gd name="connsiteY2" fmla="*/ 552450 h 1089025"/>
                <a:gd name="connsiteX3" fmla="*/ 345017 w 345017"/>
                <a:gd name="connsiteY3" fmla="*/ 241300 h 1089025"/>
                <a:gd name="connsiteX4" fmla="*/ 189442 w 345017"/>
                <a:gd name="connsiteY4" fmla="*/ 0 h 1089025"/>
                <a:gd name="connsiteX0" fmla="*/ 175154 w 340254"/>
                <a:gd name="connsiteY0" fmla="*/ 1089025 h 1089025"/>
                <a:gd name="connsiteX1" fmla="*/ 10054 w 340254"/>
                <a:gd name="connsiteY1" fmla="*/ 806450 h 1089025"/>
                <a:gd name="connsiteX2" fmla="*/ 169599 w 340254"/>
                <a:gd name="connsiteY2" fmla="*/ 552450 h 1089025"/>
                <a:gd name="connsiteX3" fmla="*/ 340254 w 340254"/>
                <a:gd name="connsiteY3" fmla="*/ 241300 h 1089025"/>
                <a:gd name="connsiteX4" fmla="*/ 184679 w 340254"/>
                <a:gd name="connsiteY4" fmla="*/ 0 h 1089025"/>
                <a:gd name="connsiteX0" fmla="*/ 175154 w 340254"/>
                <a:gd name="connsiteY0" fmla="*/ 1089025 h 1089025"/>
                <a:gd name="connsiteX1" fmla="*/ 10054 w 340254"/>
                <a:gd name="connsiteY1" fmla="*/ 806450 h 1089025"/>
                <a:gd name="connsiteX2" fmla="*/ 169599 w 340254"/>
                <a:gd name="connsiteY2" fmla="*/ 552450 h 1089025"/>
                <a:gd name="connsiteX3" fmla="*/ 340254 w 340254"/>
                <a:gd name="connsiteY3" fmla="*/ 241300 h 1089025"/>
                <a:gd name="connsiteX4" fmla="*/ 184679 w 340254"/>
                <a:gd name="connsiteY4" fmla="*/ 0 h 1089025"/>
                <a:gd name="connsiteX0" fmla="*/ 175154 w 340254"/>
                <a:gd name="connsiteY0" fmla="*/ 1089025 h 1089025"/>
                <a:gd name="connsiteX1" fmla="*/ 10054 w 340254"/>
                <a:gd name="connsiteY1" fmla="*/ 806450 h 1089025"/>
                <a:gd name="connsiteX2" fmla="*/ 169599 w 340254"/>
                <a:gd name="connsiteY2" fmla="*/ 552450 h 1089025"/>
                <a:gd name="connsiteX3" fmla="*/ 340254 w 340254"/>
                <a:gd name="connsiteY3" fmla="*/ 241300 h 1089025"/>
                <a:gd name="connsiteX4" fmla="*/ 184679 w 340254"/>
                <a:gd name="connsiteY4" fmla="*/ 0 h 1089025"/>
                <a:gd name="connsiteX0" fmla="*/ 165100 w 330200"/>
                <a:gd name="connsiteY0" fmla="*/ 1089025 h 1089025"/>
                <a:gd name="connsiteX1" fmla="*/ 0 w 330200"/>
                <a:gd name="connsiteY1" fmla="*/ 806450 h 1089025"/>
                <a:gd name="connsiteX2" fmla="*/ 159545 w 330200"/>
                <a:gd name="connsiteY2" fmla="*/ 552450 h 1089025"/>
                <a:gd name="connsiteX3" fmla="*/ 330200 w 330200"/>
                <a:gd name="connsiteY3" fmla="*/ 241300 h 1089025"/>
                <a:gd name="connsiteX4" fmla="*/ 174625 w 330200"/>
                <a:gd name="connsiteY4" fmla="*/ 0 h 1089025"/>
                <a:gd name="connsiteX0" fmla="*/ 165100 w 330200"/>
                <a:gd name="connsiteY0" fmla="*/ 1089025 h 1089025"/>
                <a:gd name="connsiteX1" fmla="*/ 0 w 330200"/>
                <a:gd name="connsiteY1" fmla="*/ 806450 h 1089025"/>
                <a:gd name="connsiteX2" fmla="*/ 159545 w 330200"/>
                <a:gd name="connsiteY2" fmla="*/ 552450 h 1089025"/>
                <a:gd name="connsiteX3" fmla="*/ 330200 w 330200"/>
                <a:gd name="connsiteY3" fmla="*/ 241300 h 1089025"/>
                <a:gd name="connsiteX4" fmla="*/ 174625 w 330200"/>
                <a:gd name="connsiteY4" fmla="*/ 0 h 1089025"/>
                <a:gd name="connsiteX0" fmla="*/ 296069 w 461169"/>
                <a:gd name="connsiteY0" fmla="*/ 1089025 h 1089025"/>
                <a:gd name="connsiteX1" fmla="*/ 0 w 461169"/>
                <a:gd name="connsiteY1" fmla="*/ 806450 h 1089025"/>
                <a:gd name="connsiteX2" fmla="*/ 290514 w 461169"/>
                <a:gd name="connsiteY2" fmla="*/ 552450 h 1089025"/>
                <a:gd name="connsiteX3" fmla="*/ 461169 w 461169"/>
                <a:gd name="connsiteY3" fmla="*/ 241300 h 1089025"/>
                <a:gd name="connsiteX4" fmla="*/ 305594 w 461169"/>
                <a:gd name="connsiteY4" fmla="*/ 0 h 1089025"/>
                <a:gd name="connsiteX0" fmla="*/ 167481 w 332581"/>
                <a:gd name="connsiteY0" fmla="*/ 1089025 h 1089025"/>
                <a:gd name="connsiteX1" fmla="*/ 0 w 332581"/>
                <a:gd name="connsiteY1" fmla="*/ 837407 h 1089025"/>
                <a:gd name="connsiteX2" fmla="*/ 161926 w 332581"/>
                <a:gd name="connsiteY2" fmla="*/ 552450 h 1089025"/>
                <a:gd name="connsiteX3" fmla="*/ 332581 w 332581"/>
                <a:gd name="connsiteY3" fmla="*/ 241300 h 1089025"/>
                <a:gd name="connsiteX4" fmla="*/ 177006 w 332581"/>
                <a:gd name="connsiteY4" fmla="*/ 0 h 1089025"/>
                <a:gd name="connsiteX0" fmla="*/ 167481 w 332581"/>
                <a:gd name="connsiteY0" fmla="*/ 1089025 h 1089025"/>
                <a:gd name="connsiteX1" fmla="*/ 0 w 332581"/>
                <a:gd name="connsiteY1" fmla="*/ 837407 h 1089025"/>
                <a:gd name="connsiteX2" fmla="*/ 161926 w 332581"/>
                <a:gd name="connsiteY2" fmla="*/ 552450 h 1089025"/>
                <a:gd name="connsiteX3" fmla="*/ 332581 w 332581"/>
                <a:gd name="connsiteY3" fmla="*/ 241300 h 1089025"/>
                <a:gd name="connsiteX4" fmla="*/ 177006 w 332581"/>
                <a:gd name="connsiteY4" fmla="*/ 0 h 1089025"/>
                <a:gd name="connsiteX0" fmla="*/ 187722 w 755386"/>
                <a:gd name="connsiteY0" fmla="*/ 1089025 h 1089025"/>
                <a:gd name="connsiteX1" fmla="*/ 727473 w 755386"/>
                <a:gd name="connsiteY1" fmla="*/ 868363 h 1089025"/>
                <a:gd name="connsiteX2" fmla="*/ 20241 w 755386"/>
                <a:gd name="connsiteY2" fmla="*/ 837407 h 1089025"/>
                <a:gd name="connsiteX3" fmla="*/ 182167 w 755386"/>
                <a:gd name="connsiteY3" fmla="*/ 552450 h 1089025"/>
                <a:gd name="connsiteX4" fmla="*/ 352822 w 755386"/>
                <a:gd name="connsiteY4" fmla="*/ 241300 h 1089025"/>
                <a:gd name="connsiteX5" fmla="*/ 197247 w 755386"/>
                <a:gd name="connsiteY5" fmla="*/ 0 h 1089025"/>
                <a:gd name="connsiteX0" fmla="*/ 187722 w 352822"/>
                <a:gd name="connsiteY0" fmla="*/ 1089025 h 1089025"/>
                <a:gd name="connsiteX1" fmla="*/ 94061 w 352822"/>
                <a:gd name="connsiteY1" fmla="*/ 1016001 h 1089025"/>
                <a:gd name="connsiteX2" fmla="*/ 20241 w 352822"/>
                <a:gd name="connsiteY2" fmla="*/ 837407 h 1089025"/>
                <a:gd name="connsiteX3" fmla="*/ 182167 w 352822"/>
                <a:gd name="connsiteY3" fmla="*/ 552450 h 1089025"/>
                <a:gd name="connsiteX4" fmla="*/ 352822 w 352822"/>
                <a:gd name="connsiteY4" fmla="*/ 241300 h 1089025"/>
                <a:gd name="connsiteX5" fmla="*/ 197247 w 352822"/>
                <a:gd name="connsiteY5" fmla="*/ 0 h 1089025"/>
                <a:gd name="connsiteX0" fmla="*/ 167481 w 332581"/>
                <a:gd name="connsiteY0" fmla="*/ 1089025 h 1089025"/>
                <a:gd name="connsiteX1" fmla="*/ 73820 w 332581"/>
                <a:gd name="connsiteY1" fmla="*/ 1016001 h 1089025"/>
                <a:gd name="connsiteX2" fmla="*/ 0 w 332581"/>
                <a:gd name="connsiteY2" fmla="*/ 837407 h 1089025"/>
                <a:gd name="connsiteX3" fmla="*/ 161926 w 332581"/>
                <a:gd name="connsiteY3" fmla="*/ 552450 h 1089025"/>
                <a:gd name="connsiteX4" fmla="*/ 332581 w 332581"/>
                <a:gd name="connsiteY4" fmla="*/ 241300 h 1089025"/>
                <a:gd name="connsiteX5" fmla="*/ 177006 w 332581"/>
                <a:gd name="connsiteY5" fmla="*/ 0 h 1089025"/>
                <a:gd name="connsiteX0" fmla="*/ 167481 w 332581"/>
                <a:gd name="connsiteY0" fmla="*/ 985308 h 985308"/>
                <a:gd name="connsiteX1" fmla="*/ 73820 w 332581"/>
                <a:gd name="connsiteY1" fmla="*/ 912284 h 985308"/>
                <a:gd name="connsiteX2" fmla="*/ 0 w 332581"/>
                <a:gd name="connsiteY2" fmla="*/ 733690 h 985308"/>
                <a:gd name="connsiteX3" fmla="*/ 161926 w 332581"/>
                <a:gd name="connsiteY3" fmla="*/ 448733 h 985308"/>
                <a:gd name="connsiteX4" fmla="*/ 332581 w 332581"/>
                <a:gd name="connsiteY4" fmla="*/ 137583 h 985308"/>
                <a:gd name="connsiteX5" fmla="*/ 22225 w 332581"/>
                <a:gd name="connsiteY5" fmla="*/ 112977 h 985308"/>
                <a:gd name="connsiteX0" fmla="*/ 167481 w 332581"/>
                <a:gd name="connsiteY0" fmla="*/ 1077118 h 1077118"/>
                <a:gd name="connsiteX1" fmla="*/ 73820 w 332581"/>
                <a:gd name="connsiteY1" fmla="*/ 1004094 h 1077118"/>
                <a:gd name="connsiteX2" fmla="*/ 0 w 332581"/>
                <a:gd name="connsiteY2" fmla="*/ 825500 h 1077118"/>
                <a:gd name="connsiteX3" fmla="*/ 161926 w 332581"/>
                <a:gd name="connsiteY3" fmla="*/ 540543 h 1077118"/>
                <a:gd name="connsiteX4" fmla="*/ 332581 w 332581"/>
                <a:gd name="connsiteY4" fmla="*/ 229393 h 1077118"/>
                <a:gd name="connsiteX5" fmla="*/ 179388 w 332581"/>
                <a:gd name="connsiteY5" fmla="*/ 0 h 1077118"/>
                <a:gd name="connsiteX0" fmla="*/ 366711 w 531811"/>
                <a:gd name="connsiteY0" fmla="*/ 985308 h 985308"/>
                <a:gd name="connsiteX1" fmla="*/ 273050 w 531811"/>
                <a:gd name="connsiteY1" fmla="*/ 912284 h 985308"/>
                <a:gd name="connsiteX2" fmla="*/ 199230 w 531811"/>
                <a:gd name="connsiteY2" fmla="*/ 733690 h 985308"/>
                <a:gd name="connsiteX3" fmla="*/ 361156 w 531811"/>
                <a:gd name="connsiteY3" fmla="*/ 448733 h 985308"/>
                <a:gd name="connsiteX4" fmla="*/ 531811 w 531811"/>
                <a:gd name="connsiteY4" fmla="*/ 137583 h 985308"/>
                <a:gd name="connsiteX5" fmla="*/ 0 w 531811"/>
                <a:gd name="connsiteY5" fmla="*/ 139172 h 985308"/>
                <a:gd name="connsiteX0" fmla="*/ 167481 w 332581"/>
                <a:gd name="connsiteY0" fmla="*/ 1086642 h 1086642"/>
                <a:gd name="connsiteX1" fmla="*/ 73820 w 332581"/>
                <a:gd name="connsiteY1" fmla="*/ 1013618 h 1086642"/>
                <a:gd name="connsiteX2" fmla="*/ 0 w 332581"/>
                <a:gd name="connsiteY2" fmla="*/ 835024 h 1086642"/>
                <a:gd name="connsiteX3" fmla="*/ 161926 w 332581"/>
                <a:gd name="connsiteY3" fmla="*/ 550067 h 1086642"/>
                <a:gd name="connsiteX4" fmla="*/ 332581 w 332581"/>
                <a:gd name="connsiteY4" fmla="*/ 238917 h 1086642"/>
                <a:gd name="connsiteX5" fmla="*/ 169864 w 332581"/>
                <a:gd name="connsiteY5" fmla="*/ 0 h 108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81" h="1086642">
                  <a:moveTo>
                    <a:pt x="167481" y="1086642"/>
                  </a:moveTo>
                  <a:cubicBezTo>
                    <a:pt x="146315" y="1072090"/>
                    <a:pt x="101733" y="1055554"/>
                    <a:pt x="73820" y="1013618"/>
                  </a:cubicBezTo>
                  <a:cubicBezTo>
                    <a:pt x="45907" y="971682"/>
                    <a:pt x="3572" y="938476"/>
                    <a:pt x="0" y="835024"/>
                  </a:cubicBezTo>
                  <a:cubicBezTo>
                    <a:pt x="44582" y="685006"/>
                    <a:pt x="87843" y="644258"/>
                    <a:pt x="161926" y="550067"/>
                  </a:cubicBezTo>
                  <a:cubicBezTo>
                    <a:pt x="242359" y="459051"/>
                    <a:pt x="329539" y="321996"/>
                    <a:pt x="332581" y="238917"/>
                  </a:cubicBezTo>
                  <a:cubicBezTo>
                    <a:pt x="324114" y="101334"/>
                    <a:pt x="264055" y="77258"/>
                    <a:pt x="169864" y="0"/>
                  </a:cubicBezTo>
                </a:path>
              </a:pathLst>
            </a:custGeom>
            <a:ln>
              <a:solidFill>
                <a:schemeClr val="tx1">
                  <a:lumMod val="75000"/>
                  <a:lumOff val="2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sp>
        <p:nvSpPr>
          <p:cNvPr id="12" name="Seta para baixo 11"/>
          <p:cNvSpPr/>
          <p:nvPr>
            <p:custDataLst>
              <p:tags r:id="rId11"/>
            </p:custDataLst>
          </p:nvPr>
        </p:nvSpPr>
        <p:spPr>
          <a:xfrm flipV="1">
            <a:off x="2494945" y="1718824"/>
            <a:ext cx="270015" cy="342024"/>
          </a:xfrm>
          <a:prstGeom prst="downArrow">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0" name="Texto explicativo retangular 19"/>
          <p:cNvSpPr/>
          <p:nvPr>
            <p:custDataLst>
              <p:tags r:id="rId12"/>
            </p:custDataLst>
          </p:nvPr>
        </p:nvSpPr>
        <p:spPr>
          <a:xfrm>
            <a:off x="1053386" y="1712496"/>
            <a:ext cx="875157" cy="245175"/>
          </a:xfrm>
          <a:prstGeom prst="wedgeRectCallout">
            <a:avLst>
              <a:gd name="adj1" fmla="val -65901"/>
              <a:gd name="adj2" fmla="val 117645"/>
            </a:avLst>
          </a:prstGeom>
          <a:solidFill>
            <a:schemeClr val="accent6">
              <a:lumMod val="75000"/>
            </a:schemeClr>
          </a:solidFill>
          <a:ln>
            <a:solidFill>
              <a:schemeClr val="tx1"/>
            </a:solidFill>
          </a:ln>
          <a:effectLst/>
        </p:spPr>
        <p:txBody>
          <a:bodyPr wrap="square" lIns="72000" tIns="72000" rIns="72000" bIns="72000" rtlCol="0" anchor="ctr">
            <a:noAutofit/>
          </a:bodyPr>
          <a:lstStyle/>
          <a:p>
            <a:pPr algn="l">
              <a:spcAft>
                <a:spcPts val="600"/>
              </a:spcAft>
            </a:pPr>
            <a:r>
              <a:rPr lang="pt-BR" sz="1100" b="1" dirty="0"/>
              <a:t>Marine IT</a:t>
            </a:r>
            <a:endParaRPr lang="pt-BR" sz="1100" dirty="0">
              <a:solidFill>
                <a:schemeClr val="tx1"/>
              </a:solidFill>
            </a:endParaRPr>
          </a:p>
        </p:txBody>
      </p:sp>
      <p:sp>
        <p:nvSpPr>
          <p:cNvPr id="21" name="Texto explicativo retangular 20"/>
          <p:cNvSpPr/>
          <p:nvPr>
            <p:custDataLst>
              <p:tags r:id="rId13"/>
            </p:custDataLst>
          </p:nvPr>
        </p:nvSpPr>
        <p:spPr>
          <a:xfrm>
            <a:off x="992436" y="2420888"/>
            <a:ext cx="1224136" cy="216024"/>
          </a:xfrm>
          <a:prstGeom prst="wedgeRectCallout">
            <a:avLst>
              <a:gd name="adj1" fmla="val -51471"/>
              <a:gd name="adj2" fmla="val 175366"/>
            </a:avLst>
          </a:prstGeom>
          <a:solidFill>
            <a:schemeClr val="accent6">
              <a:lumMod val="75000"/>
            </a:schemeClr>
          </a:solidFill>
          <a:ln>
            <a:solidFill>
              <a:schemeClr val="tx1"/>
            </a:solidFill>
          </a:ln>
          <a:effectLst/>
        </p:spPr>
        <p:txBody>
          <a:bodyPr wrap="square" lIns="72000" tIns="72000" rIns="72000" bIns="72000" rtlCol="0" anchor="ctr">
            <a:noAutofit/>
          </a:bodyPr>
          <a:lstStyle/>
          <a:p>
            <a:pPr algn="l">
              <a:spcAft>
                <a:spcPts val="600"/>
              </a:spcAft>
            </a:pPr>
            <a:r>
              <a:rPr lang="pt-BR" sz="1100" b="1" dirty="0"/>
              <a:t>Marine </a:t>
            </a:r>
            <a:r>
              <a:rPr lang="pt-BR" sz="1100" b="1" dirty="0" err="1"/>
              <a:t>services</a:t>
            </a:r>
            <a:endParaRPr lang="pt-BR" sz="1100" dirty="0">
              <a:solidFill>
                <a:schemeClr val="tx1"/>
              </a:solidFill>
            </a:endParaRPr>
          </a:p>
        </p:txBody>
      </p:sp>
      <p:sp>
        <p:nvSpPr>
          <p:cNvPr id="22" name="Texto explicativo retangular 21"/>
          <p:cNvSpPr/>
          <p:nvPr>
            <p:custDataLst>
              <p:tags r:id="rId14"/>
            </p:custDataLst>
          </p:nvPr>
        </p:nvSpPr>
        <p:spPr>
          <a:xfrm>
            <a:off x="1144838" y="2708920"/>
            <a:ext cx="1224136" cy="216024"/>
          </a:xfrm>
          <a:prstGeom prst="wedgeRectCallout">
            <a:avLst>
              <a:gd name="adj1" fmla="val -64204"/>
              <a:gd name="adj2" fmla="val 108025"/>
            </a:avLst>
          </a:prstGeom>
          <a:solidFill>
            <a:schemeClr val="accent6">
              <a:lumMod val="75000"/>
            </a:schemeClr>
          </a:solidFill>
          <a:ln>
            <a:solidFill>
              <a:schemeClr val="tx1"/>
            </a:solidFill>
          </a:ln>
          <a:effectLst/>
        </p:spPr>
        <p:txBody>
          <a:bodyPr wrap="square" lIns="72000" tIns="72000" rIns="72000" bIns="72000" rtlCol="0" anchor="ctr">
            <a:noAutofit/>
          </a:bodyPr>
          <a:lstStyle/>
          <a:p>
            <a:pPr algn="l">
              <a:spcAft>
                <a:spcPts val="600"/>
              </a:spcAft>
            </a:pPr>
            <a:r>
              <a:rPr lang="pt-BR" sz="1100" b="1" dirty="0"/>
              <a:t>Cruise </a:t>
            </a:r>
            <a:r>
              <a:rPr lang="pt-BR" sz="1100" b="1" dirty="0" err="1"/>
              <a:t>industry</a:t>
            </a:r>
            <a:endParaRPr lang="pt-BR" sz="1100" dirty="0">
              <a:solidFill>
                <a:schemeClr val="tx1"/>
              </a:solidFill>
            </a:endParaRPr>
          </a:p>
        </p:txBody>
      </p:sp>
      <p:sp>
        <p:nvSpPr>
          <p:cNvPr id="23" name="Texto explicativo retangular 22"/>
          <p:cNvSpPr/>
          <p:nvPr>
            <p:custDataLst>
              <p:tags r:id="rId15"/>
            </p:custDataLst>
          </p:nvPr>
        </p:nvSpPr>
        <p:spPr>
          <a:xfrm>
            <a:off x="1352476" y="2956117"/>
            <a:ext cx="1583506" cy="216024"/>
          </a:xfrm>
          <a:prstGeom prst="wedgeRectCallout">
            <a:avLst>
              <a:gd name="adj1" fmla="val -60923"/>
              <a:gd name="adj2" fmla="val 59924"/>
            </a:avLst>
          </a:prstGeom>
          <a:solidFill>
            <a:schemeClr val="accent6">
              <a:lumMod val="75000"/>
            </a:schemeClr>
          </a:solidFill>
          <a:ln>
            <a:solidFill>
              <a:schemeClr val="tx1"/>
            </a:solidFill>
          </a:ln>
          <a:effectLst/>
        </p:spPr>
        <p:txBody>
          <a:bodyPr wrap="square" lIns="72000" tIns="72000" rIns="72000" bIns="72000" rtlCol="0" anchor="ctr">
            <a:noAutofit/>
          </a:bodyPr>
          <a:lstStyle/>
          <a:p>
            <a:pPr algn="l">
              <a:spcAft>
                <a:spcPts val="600"/>
              </a:spcAft>
            </a:pPr>
            <a:r>
              <a:rPr lang="pt-BR" sz="1100" b="1" dirty="0"/>
              <a:t>Marine </a:t>
            </a:r>
            <a:r>
              <a:rPr lang="pt-BR" sz="1100" b="1" dirty="0" err="1"/>
              <a:t>aquaculture</a:t>
            </a:r>
            <a:endParaRPr lang="pt-BR" sz="1100" dirty="0">
              <a:solidFill>
                <a:schemeClr val="tx1"/>
              </a:solidFill>
            </a:endParaRPr>
          </a:p>
        </p:txBody>
      </p:sp>
      <p:sp>
        <p:nvSpPr>
          <p:cNvPr id="24" name="Texto explicativo retangular 23"/>
          <p:cNvSpPr/>
          <p:nvPr>
            <p:custDataLst>
              <p:tags r:id="rId16"/>
            </p:custDataLst>
          </p:nvPr>
        </p:nvSpPr>
        <p:spPr>
          <a:xfrm>
            <a:off x="4448820" y="1676226"/>
            <a:ext cx="1152798" cy="358017"/>
          </a:xfrm>
          <a:prstGeom prst="wedgeRectCallout">
            <a:avLst>
              <a:gd name="adj1" fmla="val 44967"/>
              <a:gd name="adj2" fmla="val 164082"/>
            </a:avLst>
          </a:prstGeom>
          <a:solidFill>
            <a:schemeClr val="accent6">
              <a:lumMod val="75000"/>
            </a:schemeClr>
          </a:solidFill>
          <a:ln>
            <a:solidFill>
              <a:schemeClr val="tx1"/>
            </a:solidFill>
          </a:ln>
          <a:effectLst/>
        </p:spPr>
        <p:txBody>
          <a:bodyPr wrap="square" lIns="72000" tIns="72000" rIns="72000" bIns="72000" rtlCol="0" anchor="ctr">
            <a:noAutofit/>
          </a:bodyPr>
          <a:lstStyle/>
          <a:p>
            <a:pPr algn="l">
              <a:spcAft>
                <a:spcPts val="600"/>
              </a:spcAft>
            </a:pPr>
            <a:r>
              <a:rPr lang="pt-BR" sz="1100" b="1" dirty="0"/>
              <a:t>Merchant </a:t>
            </a:r>
            <a:r>
              <a:rPr lang="pt-BR" sz="1100" b="1" dirty="0" err="1"/>
              <a:t>Shipping</a:t>
            </a:r>
            <a:endParaRPr lang="pt-BR" sz="1100" dirty="0">
              <a:solidFill>
                <a:schemeClr val="tx1"/>
              </a:solidFill>
            </a:endParaRPr>
          </a:p>
        </p:txBody>
      </p:sp>
      <p:sp>
        <p:nvSpPr>
          <p:cNvPr id="25" name="Texto explicativo retangular 24"/>
          <p:cNvSpPr/>
          <p:nvPr>
            <p:custDataLst>
              <p:tags r:id="rId17"/>
            </p:custDataLst>
          </p:nvPr>
        </p:nvSpPr>
        <p:spPr>
          <a:xfrm>
            <a:off x="1053386" y="5589244"/>
            <a:ext cx="875157" cy="389191"/>
          </a:xfrm>
          <a:prstGeom prst="wedgeRectCallout">
            <a:avLst>
              <a:gd name="adj1" fmla="val -69463"/>
              <a:gd name="adj2" fmla="val -66576"/>
            </a:avLst>
          </a:prstGeom>
          <a:solidFill>
            <a:schemeClr val="accent4"/>
          </a:solidFill>
          <a:ln>
            <a:solidFill>
              <a:schemeClr val="tx1"/>
            </a:solidFill>
          </a:ln>
          <a:effectLst/>
        </p:spPr>
        <p:txBody>
          <a:bodyPr wrap="square" lIns="72000" tIns="72000" rIns="72000" bIns="72000" rtlCol="0" anchor="ctr">
            <a:noAutofit/>
          </a:bodyPr>
          <a:lstStyle/>
          <a:p>
            <a:pPr algn="l">
              <a:spcAft>
                <a:spcPts val="600"/>
              </a:spcAft>
            </a:pPr>
            <a:r>
              <a:rPr lang="pt-BR" sz="1100" b="1" dirty="0" err="1"/>
              <a:t>Submarine</a:t>
            </a:r>
            <a:r>
              <a:rPr lang="pt-BR" sz="1100" b="1" dirty="0"/>
              <a:t> </a:t>
            </a:r>
            <a:r>
              <a:rPr lang="pt-BR" sz="1100" b="1" dirty="0" err="1"/>
              <a:t>telecoms</a:t>
            </a:r>
            <a:endParaRPr lang="pt-BR" sz="1100" dirty="0">
              <a:solidFill>
                <a:schemeClr val="tx1"/>
              </a:solidFill>
            </a:endParaRPr>
          </a:p>
        </p:txBody>
      </p:sp>
      <p:sp>
        <p:nvSpPr>
          <p:cNvPr id="26" name="Texto explicativo retangular 25"/>
          <p:cNvSpPr/>
          <p:nvPr>
            <p:custDataLst>
              <p:tags r:id="rId18"/>
            </p:custDataLst>
          </p:nvPr>
        </p:nvSpPr>
        <p:spPr>
          <a:xfrm>
            <a:off x="909368" y="4509124"/>
            <a:ext cx="695137" cy="389191"/>
          </a:xfrm>
          <a:prstGeom prst="wedgeRectCallout">
            <a:avLst>
              <a:gd name="adj1" fmla="val 40205"/>
              <a:gd name="adj2" fmla="val -157352"/>
            </a:avLst>
          </a:prstGeom>
          <a:solidFill>
            <a:schemeClr val="accent4"/>
          </a:solidFill>
          <a:ln>
            <a:solidFill>
              <a:schemeClr val="tx1"/>
            </a:solidFill>
          </a:ln>
          <a:effectLst/>
        </p:spPr>
        <p:txBody>
          <a:bodyPr wrap="square" lIns="72000" tIns="72000" rIns="72000" bIns="72000" rtlCol="0" anchor="ctr">
            <a:noAutofit/>
          </a:bodyPr>
          <a:lstStyle/>
          <a:p>
            <a:pPr algn="l">
              <a:spcAft>
                <a:spcPts val="600"/>
              </a:spcAft>
            </a:pPr>
            <a:r>
              <a:rPr lang="pt-BR" sz="1100" b="1" dirty="0"/>
              <a:t>Marine </a:t>
            </a:r>
            <a:r>
              <a:rPr lang="pt-BR" sz="1100" b="1" dirty="0" err="1"/>
              <a:t>fishing</a:t>
            </a:r>
            <a:endParaRPr lang="pt-BR" sz="1100" dirty="0">
              <a:solidFill>
                <a:schemeClr val="tx1"/>
              </a:solidFill>
            </a:endParaRPr>
          </a:p>
        </p:txBody>
      </p:sp>
      <p:sp>
        <p:nvSpPr>
          <p:cNvPr id="27" name="Retângulo de cantos arredondados 26"/>
          <p:cNvSpPr/>
          <p:nvPr/>
        </p:nvSpPr>
        <p:spPr>
          <a:xfrm>
            <a:off x="7040438" y="1196756"/>
            <a:ext cx="2736304" cy="5254561"/>
          </a:xfrm>
          <a:prstGeom prst="roundRect">
            <a:avLst>
              <a:gd name="adj" fmla="val 792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b="1" dirty="0"/>
              <a:t>Entre 1999 e 2004, as indústrias cresceram em média 10,8% a.a. </a:t>
            </a:r>
            <a:r>
              <a:rPr lang="pt-BR" sz="1600" dirty="0"/>
              <a:t>(exceto naval </a:t>
            </a:r>
            <a:r>
              <a:rPr lang="pt-BR" sz="1600" dirty="0" err="1"/>
              <a:t>shipping</a:t>
            </a:r>
            <a:r>
              <a:rPr lang="pt-BR" sz="1600" dirty="0"/>
              <a:t> = 310%)</a:t>
            </a:r>
          </a:p>
          <a:p>
            <a:pPr marL="144000" indent="-144000" algn="l">
              <a:spcAft>
                <a:spcPts val="600"/>
              </a:spcAft>
              <a:buFont typeface="Arial" pitchFamily="34" charset="0"/>
              <a:buChar char="•"/>
            </a:pPr>
            <a:r>
              <a:rPr lang="pt-BR" sz="1600" b="1" dirty="0"/>
              <a:t>Setores que cresceram acima da média foram marinha mercante, marine IT, marine </a:t>
            </a:r>
            <a:r>
              <a:rPr lang="pt-BR" sz="1600" b="1" dirty="0" err="1"/>
              <a:t>services</a:t>
            </a:r>
            <a:r>
              <a:rPr lang="pt-BR" sz="1600" b="1" dirty="0"/>
              <a:t>, </a:t>
            </a:r>
            <a:r>
              <a:rPr lang="pt-BR" sz="1600" b="1" dirty="0" err="1"/>
              <a:t>cruise</a:t>
            </a:r>
            <a:r>
              <a:rPr lang="pt-BR" sz="1600" b="1" dirty="0"/>
              <a:t> </a:t>
            </a:r>
            <a:r>
              <a:rPr lang="pt-BR" sz="1600" b="1" dirty="0" err="1"/>
              <a:t>industry</a:t>
            </a:r>
            <a:r>
              <a:rPr lang="pt-BR" sz="1600" b="1" dirty="0"/>
              <a:t> e marine </a:t>
            </a:r>
            <a:r>
              <a:rPr lang="pt-BR" sz="1600" b="1" dirty="0" err="1"/>
              <a:t>aquaculture</a:t>
            </a:r>
            <a:endParaRPr lang="pt-BR" sz="1600" b="1" dirty="0"/>
          </a:p>
          <a:p>
            <a:pPr marL="144000" indent="-144000" algn="l">
              <a:spcAft>
                <a:spcPts val="600"/>
              </a:spcAft>
              <a:buFont typeface="Arial" pitchFamily="34" charset="0"/>
              <a:buChar char="•"/>
            </a:pPr>
            <a:r>
              <a:rPr lang="pt-BR" sz="1600" b="1" dirty="0">
                <a:solidFill>
                  <a:schemeClr val="tx1"/>
                </a:solidFill>
              </a:rPr>
              <a:t>Setores que perderam faturamento no período foram </a:t>
            </a:r>
            <a:r>
              <a:rPr lang="pt-BR" sz="1600" b="1" dirty="0" err="1">
                <a:solidFill>
                  <a:schemeClr val="tx1"/>
                </a:solidFill>
              </a:rPr>
              <a:t>submarine</a:t>
            </a:r>
            <a:r>
              <a:rPr lang="pt-BR" sz="1600" b="1" dirty="0">
                <a:solidFill>
                  <a:schemeClr val="tx1"/>
                </a:solidFill>
              </a:rPr>
              <a:t> </a:t>
            </a:r>
            <a:r>
              <a:rPr lang="pt-BR" sz="1600" b="1" dirty="0" err="1">
                <a:solidFill>
                  <a:schemeClr val="tx1"/>
                </a:solidFill>
              </a:rPr>
              <a:t>telecoms</a:t>
            </a:r>
            <a:r>
              <a:rPr lang="pt-BR" sz="1600" b="1" dirty="0">
                <a:solidFill>
                  <a:schemeClr val="tx1"/>
                </a:solidFill>
              </a:rPr>
              <a:t> e marine </a:t>
            </a:r>
            <a:r>
              <a:rPr lang="pt-BR" sz="1600" b="1" dirty="0" err="1">
                <a:solidFill>
                  <a:schemeClr val="tx1"/>
                </a:solidFill>
              </a:rPr>
              <a:t>fishing</a:t>
            </a:r>
            <a:endParaRPr lang="pt-BR" sz="1600" b="1" dirty="0">
              <a:solidFill>
                <a:schemeClr val="tx1"/>
              </a:solidFill>
            </a:endParaRPr>
          </a:p>
        </p:txBody>
      </p:sp>
    </p:spTree>
    <p:extLst>
      <p:ext uri="{BB962C8B-B14F-4D97-AF65-F5344CB8AC3E}">
        <p14:creationId xmlns:p14="http://schemas.microsoft.com/office/powerpoint/2010/main" val="1057941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589"/>
            <a:ext cx="9505950" cy="945141"/>
          </a:xfrm>
        </p:spPr>
        <p:txBody>
          <a:bodyPr/>
          <a:lstStyle/>
          <a:p>
            <a:r>
              <a:rPr lang="pt-BR" dirty="0"/>
              <a:t>Já que a navegação é a parte mais importante das atividades marítimas vamos entender porque ela existe e o que ela movimenta: </a:t>
            </a:r>
            <a:br>
              <a:rPr lang="pt-BR" dirty="0"/>
            </a:br>
            <a:r>
              <a:rPr lang="pt-BR" dirty="0"/>
              <a:t>Comércio e a navegação</a:t>
            </a:r>
          </a:p>
        </p:txBody>
      </p:sp>
      <p:sp>
        <p:nvSpPr>
          <p:cNvPr id="3" name="Espaço Reservado para Texto 2"/>
          <p:cNvSpPr>
            <a:spLocks noGrp="1"/>
          </p:cNvSpPr>
          <p:nvPr>
            <p:ph type="body" sz="quarter" idx="11"/>
          </p:nvPr>
        </p:nvSpPr>
        <p:spPr>
          <a:xfrm>
            <a:off x="280600" y="1330914"/>
            <a:ext cx="9252000" cy="4402342"/>
          </a:xfrm>
        </p:spPr>
        <p:txBody>
          <a:bodyPr/>
          <a:lstStyle/>
          <a:p>
            <a:pPr marL="0" indent="0">
              <a:spcBef>
                <a:spcPts val="600"/>
              </a:spcBef>
              <a:spcAft>
                <a:spcPts val="600"/>
              </a:spcAft>
              <a:buNone/>
            </a:pPr>
            <a:r>
              <a:rPr lang="pt-BR" dirty="0"/>
              <a:t>Quando Vasco da Gama chegou à Índia em 1497 e descobriu que ele poderia comprar pimenta por 3 ducados</a:t>
            </a:r>
            <a:r>
              <a:rPr lang="pt-BR" baseline="30000" dirty="0"/>
              <a:t>1</a:t>
            </a:r>
            <a:r>
              <a:rPr lang="pt-BR" dirty="0"/>
              <a:t> em Calcutá</a:t>
            </a:r>
            <a:r>
              <a:rPr lang="pt-BR" baseline="30000" dirty="0"/>
              <a:t>2</a:t>
            </a:r>
            <a:r>
              <a:rPr lang="pt-BR" dirty="0"/>
              <a:t> e vendê-la por 80 ducados na Europa, ele estava fazendo exatamente o que os comerciantes fazem hoje – explorando “inter-regiões” através do transporte marítimo.</a:t>
            </a:r>
          </a:p>
          <a:p>
            <a:pPr marL="0" indent="0">
              <a:spcBef>
                <a:spcPts val="600"/>
              </a:spcBef>
              <a:spcAft>
                <a:spcPts val="600"/>
              </a:spcAft>
              <a:buNone/>
            </a:pPr>
            <a:r>
              <a:rPr lang="pt-BR" dirty="0"/>
              <a:t>Não tratava-se apenas de sucesso comercial. Ao levar iguarias à população européia em volumes muito maiores do que era possível por terras, a camelo, ele tornou as vidas dessas pessoas melhores e em um jargão econômico moderno “agregou valor”.</a:t>
            </a:r>
          </a:p>
          <a:p>
            <a:pPr marL="0" indent="0">
              <a:spcBef>
                <a:spcPts val="600"/>
              </a:spcBef>
              <a:spcAft>
                <a:spcPts val="600"/>
              </a:spcAft>
              <a:buNone/>
            </a:pPr>
            <a:r>
              <a:rPr lang="pt-BR" dirty="0"/>
              <a:t>Pelos 6 séculos seguintes, conforme a navegação tornou-se mais eficiente, as oportunidades de se agregar valor movimentando bens ao longo do planeta aumentaram e o comércio marítimo cresceu, destinando à navegação papel central na economia mundial globalizada.</a:t>
            </a:r>
          </a:p>
        </p:txBody>
      </p:sp>
      <p:sp>
        <p:nvSpPr>
          <p:cNvPr id="4" name="CaixaDeTexto 3"/>
          <p:cNvSpPr txBox="1"/>
          <p:nvPr/>
        </p:nvSpPr>
        <p:spPr>
          <a:xfrm>
            <a:off x="142878" y="6429420"/>
            <a:ext cx="9524238" cy="428604"/>
          </a:xfrm>
          <a:prstGeom prst="rect">
            <a:avLst/>
          </a:prstGeom>
          <a:noFill/>
          <a:ln>
            <a:noFill/>
          </a:ln>
        </p:spPr>
        <p:txBody>
          <a:bodyPr wrap="square" lIns="72000" tIns="0" rIns="72000" bIns="0" rtlCol="0" anchor="t">
            <a:noAutofit/>
          </a:bodyPr>
          <a:lstStyle/>
          <a:p>
            <a:pPr marL="228600" indent="-228600"/>
            <a:r>
              <a:rPr lang="en-US" sz="1000" dirty="0"/>
              <a:t>1 – O </a:t>
            </a:r>
            <a:r>
              <a:rPr lang="pt-BR" sz="1000" dirty="0"/>
              <a:t> ducado foi uma antiga moeda, de 3,5 g de ouro de 0,986 de pureza, cunhada em diversas épocas e em vários Estados europeus</a:t>
            </a:r>
          </a:p>
          <a:p>
            <a:pPr marL="228600" indent="-228600"/>
            <a:r>
              <a:rPr lang="pt-BR" sz="1000" dirty="0"/>
              <a:t>2 – Cidade do estado de </a:t>
            </a:r>
            <a:r>
              <a:rPr lang="pt-BR" sz="1000" dirty="0" err="1"/>
              <a:t>Kerala</a:t>
            </a:r>
            <a:r>
              <a:rPr lang="pt-BR" sz="1000" dirty="0"/>
              <a:t>, na Índia</a:t>
            </a:r>
          </a:p>
        </p:txBody>
      </p:sp>
    </p:spTree>
    <p:extLst>
      <p:ext uri="{BB962C8B-B14F-4D97-AF65-F5344CB8AC3E}">
        <p14:creationId xmlns:p14="http://schemas.microsoft.com/office/powerpoint/2010/main" val="31003703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3" hidden="1"/>
          <p:cNvGraphicFramePr>
            <a:graphicFrameLocks noChangeAspect="1"/>
          </p:cNvGraphicFramePr>
          <p:nvPr>
            <p:custDataLst>
              <p:tags r:id="rId1"/>
            </p:custDataLst>
          </p:nvPr>
        </p:nvGraphicFramePr>
        <p:xfrm>
          <a:off x="2" y="0"/>
          <a:ext cx="158725" cy="158750"/>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41986" name="Object 3"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 y="0"/>
                        <a:ext cx="1587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p:cNvSpPr/>
          <p:nvPr>
            <p:custDataLst>
              <p:tags r:id="rId2"/>
            </p:custDataLst>
          </p:nvPr>
        </p:nvSpPr>
        <p:spPr bwMode="auto">
          <a:xfrm>
            <a:off x="2" y="0"/>
            <a:ext cx="158725" cy="158750"/>
          </a:xfrm>
          <a:prstGeom prst="rect">
            <a:avLst/>
          </a:prstGeom>
          <a:gradFill flip="none" rotWithShape="1">
            <a:gsLst>
              <a:gs pos="0">
                <a:schemeClr val="accent1"/>
              </a:gs>
              <a:gs pos="50000">
                <a:schemeClr val="accent2"/>
              </a:gs>
              <a:gs pos="100000">
                <a:schemeClr val="accent1"/>
              </a:gs>
            </a:gsLst>
            <a:lin ang="5400000" scaled="0"/>
            <a:tileRect/>
          </a:gradFill>
          <a:ln>
            <a:solidFill>
              <a:schemeClr val="tx1">
                <a:lumMod val="50000"/>
                <a:lumOff val="50000"/>
              </a:schemeClr>
            </a:solidFill>
          </a:ln>
          <a:effectLst/>
        </p:spPr>
        <p:txBody>
          <a:bodyPr wrap="none" lIns="0" tIns="0" rIns="0" bIns="0" anchor="ctr"/>
          <a:lstStyle/>
          <a:p>
            <a:pPr>
              <a:defRPr/>
            </a:pPr>
            <a:endParaRPr lang="en-US" sz="1200" dirty="0">
              <a:latin typeface="Arial"/>
              <a:cs typeface="+mn-cs"/>
              <a:sym typeface="Arial"/>
            </a:endParaRPr>
          </a:p>
        </p:txBody>
      </p:sp>
      <p:sp>
        <p:nvSpPr>
          <p:cNvPr id="41990" name="Título 1"/>
          <p:cNvSpPr>
            <a:spLocks noGrp="1"/>
          </p:cNvSpPr>
          <p:nvPr>
            <p:ph type="title"/>
            <p:custDataLst>
              <p:tags r:id="rId3"/>
            </p:custDataLst>
          </p:nvPr>
        </p:nvSpPr>
        <p:spPr>
          <a:xfrm>
            <a:off x="90474" y="107599"/>
            <a:ext cx="9418715" cy="945141"/>
          </a:xfrm>
        </p:spPr>
        <p:txBody>
          <a:bodyPr/>
          <a:lstStyle/>
          <a:p>
            <a:pPr eaLnBrk="1" hangingPunct="1"/>
            <a:r>
              <a:rPr lang="pt-BR" dirty="0"/>
              <a:t>Existem dois fenômenos distintos associados a necessidade de movimentação de cargas: o mercantilismo e a globalização. Vamos focar no mercantilismo e explorar o segundo conceito adiante</a:t>
            </a:r>
          </a:p>
        </p:txBody>
      </p:sp>
      <p:sp>
        <p:nvSpPr>
          <p:cNvPr id="5" name="Espaço Reservado para Número de Slide 4"/>
          <p:cNvSpPr>
            <a:spLocks noGrp="1"/>
          </p:cNvSpPr>
          <p:nvPr>
            <p:ph type="sldNum" sz="quarter" idx="10"/>
            <p:custDataLst>
              <p:tags r:id="rId4"/>
            </p:custDataLst>
          </p:nvPr>
        </p:nvSpPr>
        <p:spPr/>
        <p:txBody>
          <a:bodyPr/>
          <a:lstStyle/>
          <a:p>
            <a:pPr>
              <a:defRPr/>
            </a:pPr>
            <a:fld id="{F4893079-9D8D-4E4D-BD45-3E703F2CD5E1}" type="slidenum">
              <a:rPr lang="pt-BR" smtClean="0"/>
              <a:pPr>
                <a:defRPr/>
              </a:pPr>
              <a:t>158</a:t>
            </a:fld>
            <a:endParaRPr lang="pt-BR" sz="600"/>
          </a:p>
        </p:txBody>
      </p:sp>
      <p:sp>
        <p:nvSpPr>
          <p:cNvPr id="41992" name="CaixaDeTexto 8"/>
          <p:cNvSpPr txBox="1">
            <a:spLocks noChangeArrowheads="1"/>
          </p:cNvSpPr>
          <p:nvPr>
            <p:custDataLst>
              <p:tags r:id="rId5"/>
            </p:custDataLst>
          </p:nvPr>
        </p:nvSpPr>
        <p:spPr bwMode="auto">
          <a:xfrm>
            <a:off x="2287910" y="1273749"/>
            <a:ext cx="297926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36000" rIns="72000" bIns="3600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pPr>
            <a:r>
              <a:rPr lang="pt-BR" sz="1600" b="1" dirty="0"/>
              <a:t>Relação </a:t>
            </a:r>
            <a:r>
              <a:rPr lang="pt-BR" sz="1600" b="1" dirty="0" err="1"/>
              <a:t>Comex</a:t>
            </a:r>
            <a:r>
              <a:rPr lang="pt-BR" sz="1600" b="1" dirty="0"/>
              <a:t>/PIB no Brasil e no mundo [%]</a:t>
            </a:r>
          </a:p>
        </p:txBody>
      </p:sp>
      <p:sp>
        <p:nvSpPr>
          <p:cNvPr id="2" name="Retângulo 1"/>
          <p:cNvSpPr/>
          <p:nvPr/>
        </p:nvSpPr>
        <p:spPr>
          <a:xfrm>
            <a:off x="3368030" y="5877272"/>
            <a:ext cx="6192688" cy="86409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t>No Brasil, o </a:t>
            </a:r>
            <a:r>
              <a:rPr lang="pt-BR" sz="1600" dirty="0" err="1"/>
              <a:t>Comex</a:t>
            </a:r>
            <a:r>
              <a:rPr lang="pt-BR" sz="1600" dirty="0"/>
              <a:t> é ainda bastante inferior ao PIB comparativamente ao mundo, o que sugere que os volumes comercializados encontram um amplo espaço de crescimento</a:t>
            </a:r>
            <a:endParaRPr lang="pt-BR" sz="1600" dirty="0">
              <a:solidFill>
                <a:schemeClr val="tx1"/>
              </a:solidFill>
            </a:endParaRPr>
          </a:p>
        </p:txBody>
      </p:sp>
      <p:graphicFrame>
        <p:nvGraphicFramePr>
          <p:cNvPr id="9" name="Gráfico 8"/>
          <p:cNvGraphicFramePr>
            <a:graphicFrameLocks/>
          </p:cNvGraphicFramePr>
          <p:nvPr>
            <p:extLst>
              <p:ext uri="{D42A27DB-BD31-4B8C-83A1-F6EECF244321}">
                <p14:modId xmlns:p14="http://schemas.microsoft.com/office/powerpoint/2010/main" val="3974210731"/>
              </p:ext>
            </p:extLst>
          </p:nvPr>
        </p:nvGraphicFramePr>
        <p:xfrm>
          <a:off x="559720" y="1446782"/>
          <a:ext cx="8640959" cy="443049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678902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p:cNvSpPr>
            <a:spLocks noChangeArrowheads="1"/>
          </p:cNvSpPr>
          <p:nvPr/>
        </p:nvSpPr>
        <p:spPr bwMode="auto">
          <a:xfrm>
            <a:off x="-808434" y="-171400"/>
            <a:ext cx="8915400" cy="633413"/>
          </a:xfrm>
          <a:prstGeom prst="rect">
            <a:avLst/>
          </a:prstGeom>
          <a:noFill/>
          <a:ln w="9525" algn="ctr">
            <a:noFill/>
            <a:miter lim="800000"/>
            <a:headEnd/>
            <a:tailEnd/>
          </a:ln>
        </p:spPr>
        <p:txBody>
          <a:bodyPr vert="horz" wrap="square" lIns="91440" tIns="13716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sz="2400" b="1" i="0" u="none" strike="noStrike" cap="none" normalizeH="0" baseline="0" dirty="0">
                <a:ln>
                  <a:noFill/>
                </a:ln>
                <a:solidFill>
                  <a:srgbClr val="000000"/>
                </a:solidFill>
                <a:effectLst/>
                <a:latin typeface="Arial" pitchFamily="34" charset="0"/>
              </a:rPr>
              <a:t>A maioria dos navios respeitam os limites físicos</a:t>
            </a:r>
            <a:endParaRPr kumimoji="0" lang="en-US" sz="4400" b="0" i="0" u="none" strike="noStrike" cap="none" normalizeH="0" baseline="0" dirty="0">
              <a:ln>
                <a:noFill/>
              </a:ln>
              <a:solidFill>
                <a:schemeClr val="tx2"/>
              </a:solidFill>
              <a:effectLst/>
              <a:latin typeface="Arial" pitchFamily="34" charset="0"/>
            </a:endParaRPr>
          </a:p>
        </p:txBody>
      </p:sp>
      <p:grpSp>
        <p:nvGrpSpPr>
          <p:cNvPr id="3" name="Grupo 2"/>
          <p:cNvGrpSpPr/>
          <p:nvPr/>
        </p:nvGrpSpPr>
        <p:grpSpPr>
          <a:xfrm>
            <a:off x="7766" y="172090"/>
            <a:ext cx="11672742" cy="6744355"/>
            <a:chOff x="7765" y="172087"/>
            <a:chExt cx="11672742" cy="6744355"/>
          </a:xfrm>
        </p:grpSpPr>
        <p:sp>
          <p:nvSpPr>
            <p:cNvPr id="190466" name="Text Box 2"/>
            <p:cNvSpPr txBox="1">
              <a:spLocks noChangeArrowheads="1"/>
            </p:cNvSpPr>
            <p:nvPr/>
          </p:nvSpPr>
          <p:spPr bwMode="ltGray">
            <a:xfrm>
              <a:off x="937625" y="328312"/>
              <a:ext cx="10742882" cy="583998"/>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a:ln>
                    <a:noFill/>
                  </a:ln>
                  <a:solidFill>
                    <a:srgbClr val="000000"/>
                  </a:solidFill>
                  <a:effectLst/>
                  <a:latin typeface="Arial" pitchFamily="34" charset="0"/>
                </a:rPr>
                <a:t>Distribuição de navios entregues entre 1978-2006</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a:ln>
                    <a:noFill/>
                  </a:ln>
                  <a:solidFill>
                    <a:srgbClr val="000000"/>
                  </a:solidFill>
                  <a:effectLst/>
                  <a:latin typeface="Arial" pitchFamily="34" charset="0"/>
                </a:rPr>
                <a:t>(29.714 navios classificados + 576 navios sem padrão)</a:t>
              </a:r>
              <a:endParaRPr kumimoji="0" lang="en-US" sz="1800" b="0" i="0" u="none" strike="noStrike" cap="none" normalizeH="0" baseline="0" dirty="0">
                <a:ln>
                  <a:noFill/>
                </a:ln>
                <a:solidFill>
                  <a:schemeClr val="tx1"/>
                </a:solidFill>
                <a:effectLst/>
                <a:latin typeface="Arial" pitchFamily="34" charset="0"/>
              </a:endParaRPr>
            </a:p>
          </p:txBody>
        </p:sp>
        <p:grpSp>
          <p:nvGrpSpPr>
            <p:cNvPr id="190473" name="Group 10"/>
            <p:cNvGrpSpPr>
              <a:grpSpLocks/>
            </p:cNvGrpSpPr>
            <p:nvPr/>
          </p:nvGrpSpPr>
          <p:grpSpPr bwMode="auto">
            <a:xfrm>
              <a:off x="912388" y="1748333"/>
              <a:ext cx="6862321" cy="4446807"/>
              <a:chOff x="481" y="1479"/>
              <a:chExt cx="3535" cy="2429"/>
            </a:xfrm>
          </p:grpSpPr>
          <p:sp>
            <p:nvSpPr>
              <p:cNvPr id="190474" name="Rectangle 11"/>
              <p:cNvSpPr>
                <a:spLocks noChangeArrowheads="1"/>
              </p:cNvSpPr>
              <p:nvPr/>
            </p:nvSpPr>
            <p:spPr bwMode="auto">
              <a:xfrm>
                <a:off x="487" y="1479"/>
                <a:ext cx="2636" cy="2426"/>
              </a:xfrm>
              <a:prstGeom prst="rect">
                <a:avLst/>
              </a:prstGeom>
              <a:solidFill>
                <a:srgbClr val="CCFFCC"/>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90475" name="Rectangle 12"/>
              <p:cNvSpPr>
                <a:spLocks noChangeArrowheads="1"/>
              </p:cNvSpPr>
              <p:nvPr/>
            </p:nvSpPr>
            <p:spPr bwMode="auto">
              <a:xfrm>
                <a:off x="487" y="1717"/>
                <a:ext cx="3529" cy="2187"/>
              </a:xfrm>
              <a:prstGeom prst="rect">
                <a:avLst/>
              </a:prstGeom>
              <a:solidFill>
                <a:srgbClr val="99CCFF">
                  <a:alpha val="85097"/>
                </a:srgbClr>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90476" name="Rectangle 13"/>
              <p:cNvSpPr>
                <a:spLocks noChangeArrowheads="1"/>
              </p:cNvSpPr>
              <p:nvPr/>
            </p:nvSpPr>
            <p:spPr bwMode="auto">
              <a:xfrm>
                <a:off x="481" y="2516"/>
                <a:ext cx="1422" cy="1392"/>
              </a:xfrm>
              <a:prstGeom prst="rect">
                <a:avLst/>
              </a:prstGeom>
              <a:solidFill>
                <a:srgbClr val="FF9797"/>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190477" name="Text Box 25"/>
            <p:cNvSpPr txBox="1">
              <a:spLocks noChangeArrowheads="1"/>
            </p:cNvSpPr>
            <p:nvPr/>
          </p:nvSpPr>
          <p:spPr bwMode="ltGray">
            <a:xfrm>
              <a:off x="7832433" y="172087"/>
              <a:ext cx="783355" cy="33855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a:ln>
                    <a:noFill/>
                  </a:ln>
                  <a:solidFill>
                    <a:srgbClr val="00FF00"/>
                  </a:solidFill>
                  <a:effectLst/>
                  <a:latin typeface="Arial" pitchFamily="34" charset="0"/>
                </a:rPr>
                <a:t>Todos</a:t>
              </a:r>
              <a:endParaRPr kumimoji="0" lang="en-US" sz="1800" b="0" i="0" u="none" strike="noStrike" cap="none" normalizeH="0" baseline="0">
                <a:ln>
                  <a:noFill/>
                </a:ln>
                <a:solidFill>
                  <a:schemeClr val="tx1"/>
                </a:solidFill>
                <a:effectLst/>
                <a:latin typeface="Arial" pitchFamily="34" charset="0"/>
              </a:endParaRPr>
            </a:p>
          </p:txBody>
        </p:sp>
        <p:grpSp>
          <p:nvGrpSpPr>
            <p:cNvPr id="190478" name="Group 27"/>
            <p:cNvGrpSpPr>
              <a:grpSpLocks/>
            </p:cNvGrpSpPr>
            <p:nvPr/>
          </p:nvGrpSpPr>
          <p:grpSpPr bwMode="auto">
            <a:xfrm>
              <a:off x="7765" y="745101"/>
              <a:ext cx="9461657" cy="6171341"/>
              <a:chOff x="15" y="931"/>
              <a:chExt cx="4874" cy="3371"/>
            </a:xfrm>
          </p:grpSpPr>
          <p:sp>
            <p:nvSpPr>
              <p:cNvPr id="190479" name="Text Box 28"/>
              <p:cNvSpPr txBox="1">
                <a:spLocks noChangeArrowheads="1"/>
              </p:cNvSpPr>
              <p:nvPr/>
            </p:nvSpPr>
            <p:spPr bwMode="ltGray">
              <a:xfrm rot="16200000">
                <a:off x="-274" y="1220"/>
                <a:ext cx="752" cy="174"/>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rgbClr val="000000"/>
                    </a:solidFill>
                    <a:effectLst/>
                    <a:latin typeface="Arial" pitchFamily="34" charset="0"/>
                  </a:rPr>
                  <a:t>Calado [m]</a:t>
                </a:r>
                <a:endParaRPr kumimoji="0" lang="en-US" sz="1800" b="0" i="0" u="none" strike="noStrike" cap="none" normalizeH="0" baseline="0">
                  <a:ln>
                    <a:noFill/>
                  </a:ln>
                  <a:solidFill>
                    <a:schemeClr val="tx1"/>
                  </a:solidFill>
                  <a:effectLst/>
                  <a:latin typeface="Arial" pitchFamily="34" charset="0"/>
                </a:endParaRPr>
              </a:p>
            </p:txBody>
          </p:sp>
          <p:sp>
            <p:nvSpPr>
              <p:cNvPr id="190480" name="Text Box 29"/>
              <p:cNvSpPr txBox="1">
                <a:spLocks noChangeArrowheads="1"/>
              </p:cNvSpPr>
              <p:nvPr/>
            </p:nvSpPr>
            <p:spPr bwMode="ltGray">
              <a:xfrm>
                <a:off x="3528" y="4117"/>
                <a:ext cx="652" cy="18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rgbClr val="000000"/>
                    </a:solidFill>
                    <a:effectLst/>
                    <a:latin typeface="Arial" pitchFamily="34" charset="0"/>
                  </a:rPr>
                  <a:t>Boca [m]</a:t>
                </a:r>
                <a:endParaRPr kumimoji="0" lang="en-US" sz="1800" b="0" i="0" u="none" strike="noStrike" cap="none" normalizeH="0" baseline="0">
                  <a:ln>
                    <a:noFill/>
                  </a:ln>
                  <a:solidFill>
                    <a:schemeClr val="tx1"/>
                  </a:solidFill>
                  <a:effectLst/>
                  <a:latin typeface="Arial" pitchFamily="34" charset="0"/>
                </a:endParaRPr>
              </a:p>
            </p:txBody>
          </p:sp>
          <p:sp>
            <p:nvSpPr>
              <p:cNvPr id="190481" name="Text Box 30"/>
              <p:cNvSpPr txBox="1">
                <a:spLocks noChangeArrowheads="1"/>
              </p:cNvSpPr>
              <p:nvPr/>
            </p:nvSpPr>
            <p:spPr bwMode="ltGray">
              <a:xfrm>
                <a:off x="454" y="2505"/>
                <a:ext cx="988" cy="25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F30D0D"/>
                    </a:solidFill>
                    <a:effectLst/>
                    <a:latin typeface="Arial" pitchFamily="34" charset="0"/>
                  </a:rPr>
                  <a:t>Restrição Canal do </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F30D0D"/>
                    </a:solidFill>
                    <a:effectLst/>
                    <a:latin typeface="Arial" pitchFamily="34" charset="0"/>
                  </a:rPr>
                  <a:t>Panamá – 78.7%</a:t>
                </a:r>
                <a:endParaRPr kumimoji="0" lang="en-US" sz="1800" b="0" i="0" u="none" strike="noStrike" cap="none" normalizeH="0" baseline="0">
                  <a:ln>
                    <a:noFill/>
                  </a:ln>
                  <a:solidFill>
                    <a:schemeClr val="tx1"/>
                  </a:solidFill>
                  <a:effectLst/>
                  <a:latin typeface="Arial" pitchFamily="34" charset="0"/>
                </a:endParaRPr>
              </a:p>
            </p:txBody>
          </p:sp>
          <p:sp>
            <p:nvSpPr>
              <p:cNvPr id="190482" name="Text Box 31"/>
              <p:cNvSpPr txBox="1">
                <a:spLocks noChangeArrowheads="1"/>
              </p:cNvSpPr>
              <p:nvPr/>
            </p:nvSpPr>
            <p:spPr bwMode="ltGray">
              <a:xfrm>
                <a:off x="454" y="1469"/>
                <a:ext cx="1124" cy="25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chemeClr val="accent2"/>
                    </a:solidFill>
                    <a:effectLst/>
                    <a:latin typeface="Arial" pitchFamily="34" charset="0"/>
                  </a:rPr>
                  <a:t>Restrição Estreito </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chemeClr val="accent2"/>
                    </a:solidFill>
                    <a:effectLst/>
                    <a:latin typeface="Arial" pitchFamily="34" charset="0"/>
                  </a:rPr>
                  <a:t>de Malacca – 99.0%</a:t>
                </a:r>
                <a:endParaRPr kumimoji="0" lang="en-US" sz="1800" b="0" i="0" u="none" strike="noStrike" cap="none" normalizeH="0" baseline="0">
                  <a:ln>
                    <a:noFill/>
                  </a:ln>
                  <a:solidFill>
                    <a:schemeClr val="tx1"/>
                  </a:solidFill>
                  <a:effectLst/>
                  <a:latin typeface="Arial" pitchFamily="34" charset="0"/>
                </a:endParaRPr>
              </a:p>
            </p:txBody>
          </p:sp>
          <p:sp>
            <p:nvSpPr>
              <p:cNvPr id="190483" name="Text Box 32"/>
              <p:cNvSpPr txBox="1">
                <a:spLocks noChangeArrowheads="1"/>
              </p:cNvSpPr>
              <p:nvPr/>
            </p:nvSpPr>
            <p:spPr bwMode="ltGray">
              <a:xfrm>
                <a:off x="3120" y="1723"/>
                <a:ext cx="862" cy="25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66FF"/>
                    </a:solidFill>
                    <a:effectLst/>
                    <a:latin typeface="Arial" pitchFamily="34" charset="0"/>
                  </a:rPr>
                  <a:t>Restrição Canal </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66FF"/>
                    </a:solidFill>
                    <a:effectLst/>
                    <a:latin typeface="Arial" pitchFamily="34" charset="0"/>
                  </a:rPr>
                  <a:t>de Suez – 98.3%</a:t>
                </a:r>
                <a:endParaRPr kumimoji="0" lang="en-US" sz="1800" b="0" i="0" u="none" strike="noStrike" cap="none" normalizeH="0" baseline="0">
                  <a:ln>
                    <a:noFill/>
                  </a:ln>
                  <a:solidFill>
                    <a:schemeClr val="tx1"/>
                  </a:solidFill>
                  <a:effectLst/>
                  <a:latin typeface="Arial" pitchFamily="34" charset="0"/>
                </a:endParaRPr>
              </a:p>
            </p:txBody>
          </p:sp>
          <p:sp>
            <p:nvSpPr>
              <p:cNvPr id="1031201" name="AutoShape 33"/>
              <p:cNvSpPr>
                <a:spLocks noChangeArrowheads="1"/>
              </p:cNvSpPr>
              <p:nvPr/>
            </p:nvSpPr>
            <p:spPr bwMode="ltGray">
              <a:xfrm>
                <a:off x="2167" y="3563"/>
                <a:ext cx="1094" cy="319"/>
              </a:xfrm>
              <a:prstGeom prst="wedgeRectCallout">
                <a:avLst>
                  <a:gd name="adj1" fmla="val -119287"/>
                  <a:gd name="adj2" fmla="val -115204"/>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3 Gaseiros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Small Tanker</a:t>
                </a:r>
                <a:endParaRPr kumimoji="0" lang="en-US" sz="1800" b="0" i="0" u="none" strike="noStrike" cap="none" normalizeH="0" baseline="0">
                  <a:ln>
                    <a:noFill/>
                  </a:ln>
                  <a:solidFill>
                    <a:schemeClr val="tx1"/>
                  </a:solidFill>
                  <a:effectLst/>
                  <a:latin typeface="Arial" pitchFamily="34" charset="0"/>
                </a:endParaRPr>
              </a:p>
            </p:txBody>
          </p:sp>
          <p:sp>
            <p:nvSpPr>
              <p:cNvPr id="1031202" name="AutoShape 34"/>
              <p:cNvSpPr>
                <a:spLocks noChangeArrowheads="1"/>
              </p:cNvSpPr>
              <p:nvPr/>
            </p:nvSpPr>
            <p:spPr bwMode="ltGray">
              <a:xfrm>
                <a:off x="580" y="1794"/>
                <a:ext cx="1094" cy="319"/>
              </a:xfrm>
              <a:prstGeom prst="wedgeRectCallout">
                <a:avLst>
                  <a:gd name="adj1" fmla="val 67731"/>
                  <a:gd name="adj2" fmla="val 154389"/>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4 Tanq. de Produtos</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Handymax</a:t>
                </a:r>
                <a:endParaRPr kumimoji="0" lang="en-US" sz="1800" b="0" i="0" u="none" strike="noStrike" cap="none" normalizeH="0" baseline="0">
                  <a:ln>
                    <a:noFill/>
                  </a:ln>
                  <a:solidFill>
                    <a:schemeClr val="tx1"/>
                  </a:solidFill>
                  <a:effectLst/>
                  <a:latin typeface="Arial" pitchFamily="34" charset="0"/>
                </a:endParaRPr>
              </a:p>
            </p:txBody>
          </p:sp>
          <p:sp>
            <p:nvSpPr>
              <p:cNvPr id="1031203" name="AutoShape 35"/>
              <p:cNvSpPr>
                <a:spLocks noChangeArrowheads="1"/>
              </p:cNvSpPr>
              <p:nvPr/>
            </p:nvSpPr>
            <p:spPr bwMode="ltGray">
              <a:xfrm>
                <a:off x="3664" y="3472"/>
                <a:ext cx="1225" cy="319"/>
              </a:xfrm>
              <a:prstGeom prst="wedgeRectCallout">
                <a:avLst>
                  <a:gd name="adj1" fmla="val -164778"/>
                  <a:gd name="adj2" fmla="val -345926"/>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4 Petroleiros Panamax</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Sem Padrão</a:t>
                </a:r>
                <a:endParaRPr kumimoji="0" lang="en-US" sz="1800" b="0" i="0" u="none" strike="noStrike" cap="none" normalizeH="0" baseline="0">
                  <a:ln>
                    <a:noFill/>
                  </a:ln>
                  <a:solidFill>
                    <a:schemeClr val="tx1"/>
                  </a:solidFill>
                  <a:effectLst/>
                  <a:latin typeface="Arial" pitchFamily="34" charset="0"/>
                </a:endParaRPr>
              </a:p>
            </p:txBody>
          </p:sp>
          <p:sp>
            <p:nvSpPr>
              <p:cNvPr id="1031204" name="AutoShape 36"/>
              <p:cNvSpPr>
                <a:spLocks noChangeArrowheads="1"/>
              </p:cNvSpPr>
              <p:nvPr/>
            </p:nvSpPr>
            <p:spPr bwMode="ltGray">
              <a:xfrm>
                <a:off x="535" y="1114"/>
                <a:ext cx="1094" cy="319"/>
              </a:xfrm>
              <a:prstGeom prst="wedgeRectCallout">
                <a:avLst>
                  <a:gd name="adj1" fmla="val 115903"/>
                  <a:gd name="adj2" fmla="val 296394"/>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5 Petroleiros Aframax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Aframax</a:t>
                </a:r>
                <a:endParaRPr kumimoji="0" lang="en-US" sz="1800" b="0" i="0" u="none" strike="noStrike" cap="none" normalizeH="0" baseline="0">
                  <a:ln>
                    <a:noFill/>
                  </a:ln>
                  <a:solidFill>
                    <a:schemeClr val="tx1"/>
                  </a:solidFill>
                  <a:effectLst/>
                  <a:latin typeface="Arial" pitchFamily="34" charset="0"/>
                </a:endParaRPr>
              </a:p>
            </p:txBody>
          </p:sp>
          <p:sp>
            <p:nvSpPr>
              <p:cNvPr id="1031205" name="AutoShape 37"/>
              <p:cNvSpPr>
                <a:spLocks noChangeArrowheads="1"/>
              </p:cNvSpPr>
              <p:nvPr/>
            </p:nvSpPr>
            <p:spPr bwMode="ltGray">
              <a:xfrm>
                <a:off x="3664" y="1159"/>
                <a:ext cx="1225" cy="319"/>
              </a:xfrm>
              <a:prstGeom prst="wedgeRectCallout">
                <a:avLst>
                  <a:gd name="adj1" fmla="val -133755"/>
                  <a:gd name="adj2" fmla="val 196083"/>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10 Petroleiros Suezmax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Suezmax</a:t>
                </a:r>
                <a:endParaRPr kumimoji="0" lang="en-US" sz="1800" b="0" i="0" u="none" strike="noStrike" cap="none" normalizeH="0" baseline="0">
                  <a:ln>
                    <a:noFill/>
                  </a:ln>
                  <a:solidFill>
                    <a:schemeClr val="tx1"/>
                  </a:solidFill>
                  <a:effectLst/>
                  <a:latin typeface="Arial" pitchFamily="34" charset="0"/>
                </a:endParaRPr>
              </a:p>
            </p:txBody>
          </p:sp>
        </p:grpSp>
        <p:pic>
          <p:nvPicPr>
            <p:cNvPr id="190489" name="Picture 39"/>
            <p:cNvPicPr>
              <a:picLocks noChangeArrowheads="1"/>
            </p:cNvPicPr>
            <p:nvPr/>
          </p:nvPicPr>
          <p:blipFill>
            <a:blip r:embed="rId2" cstate="print">
              <a:clrChange>
                <a:clrFrom>
                  <a:srgbClr val="FFFFFF"/>
                </a:clrFrom>
                <a:clrTo>
                  <a:srgbClr val="FFFFFF">
                    <a:alpha val="0"/>
                  </a:srgbClr>
                </a:clrTo>
              </a:clrChange>
            </a:blip>
            <a:srcRect/>
            <a:stretch>
              <a:fillRect/>
            </a:stretch>
          </p:blipFill>
          <p:spPr bwMode="ltGray">
            <a:xfrm>
              <a:off x="446488" y="774393"/>
              <a:ext cx="9110290" cy="5850966"/>
            </a:xfrm>
            <a:prstGeom prst="rect">
              <a:avLst/>
            </a:prstGeom>
            <a:noFill/>
            <a:ln w="9525" algn="ctr">
              <a:noFill/>
              <a:miter lim="800000"/>
              <a:headEnd/>
              <a:tailEnd/>
            </a:ln>
          </p:spPr>
        </p:pic>
      </p:grpSp>
    </p:spTree>
    <p:extLst>
      <p:ext uri="{BB962C8B-B14F-4D97-AF65-F5344CB8AC3E}">
        <p14:creationId xmlns:p14="http://schemas.microsoft.com/office/powerpoint/2010/main" val="4096125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Espaço Reservado para Texto 63">
            <a:extLst>
              <a:ext uri="{FF2B5EF4-FFF2-40B4-BE49-F238E27FC236}">
                <a16:creationId xmlns:a16="http://schemas.microsoft.com/office/drawing/2014/main" id="{5F33289A-7FC4-C377-FF04-AC69C0258287}"/>
              </a:ext>
            </a:extLst>
          </p:cNvPr>
          <p:cNvSpPr>
            <a:spLocks noGrp="1"/>
          </p:cNvSpPr>
          <p:nvPr>
            <p:ph type="body" sz="quarter" idx="13"/>
          </p:nvPr>
        </p:nvSpPr>
        <p:spPr/>
        <p:txBody>
          <a:bodyPr/>
          <a:lstStyle/>
          <a:p>
            <a:r>
              <a:rPr lang="pt-BR" dirty="0"/>
              <a:t>Fonte: </a:t>
            </a:r>
            <a:r>
              <a:rPr lang="pt-BR" dirty="0" err="1"/>
              <a:t>Antaq</a:t>
            </a:r>
            <a:endParaRPr lang="pt-BR" dirty="0"/>
          </a:p>
        </p:txBody>
      </p:sp>
      <p:sp>
        <p:nvSpPr>
          <p:cNvPr id="3" name="Título 2">
            <a:extLst>
              <a:ext uri="{FF2B5EF4-FFF2-40B4-BE49-F238E27FC236}">
                <a16:creationId xmlns:a16="http://schemas.microsoft.com/office/drawing/2014/main" id="{30254424-B9E7-6409-02BE-EAA1CA0B8BBE}"/>
              </a:ext>
            </a:extLst>
          </p:cNvPr>
          <p:cNvSpPr>
            <a:spLocks noGrp="1"/>
          </p:cNvSpPr>
          <p:nvPr>
            <p:ph type="title"/>
          </p:nvPr>
        </p:nvSpPr>
        <p:spPr>
          <a:xfrm>
            <a:off x="186030" y="21518"/>
            <a:ext cx="9563416" cy="945141"/>
          </a:xfrm>
        </p:spPr>
        <p:txBody>
          <a:bodyPr/>
          <a:lstStyle/>
          <a:p>
            <a:r>
              <a:rPr lang="pt-BR" dirty="0"/>
              <a:t>Carga movimentada em </a:t>
            </a:r>
            <a:r>
              <a:rPr lang="pt-BR" b="1" dirty="0"/>
              <a:t>contêineres </a:t>
            </a:r>
            <a:r>
              <a:rPr lang="pt-BR" dirty="0"/>
              <a:t>é diversa, sendo as carnes congeladas o principais produto exportado e insumos plásticos e químicos, os principais importados. Porta de entrada/saída se concentra nas regiões sul e </a:t>
            </a:r>
            <a:r>
              <a:rPr lang="pt-BR" dirty="0" err="1"/>
              <a:t>suldeste</a:t>
            </a:r>
            <a:endParaRPr lang="pt-BR" dirty="0"/>
          </a:p>
        </p:txBody>
      </p:sp>
      <p:sp>
        <p:nvSpPr>
          <p:cNvPr id="5" name="Seta: Pentágono 4">
            <a:extLst>
              <a:ext uri="{FF2B5EF4-FFF2-40B4-BE49-F238E27FC236}">
                <a16:creationId xmlns:a16="http://schemas.microsoft.com/office/drawing/2014/main" id="{FE6F4D5F-67E1-8EDD-62AA-02C12C1E9410}"/>
              </a:ext>
            </a:extLst>
          </p:cNvPr>
          <p:cNvSpPr/>
          <p:nvPr/>
        </p:nvSpPr>
        <p:spPr>
          <a:xfrm>
            <a:off x="4354864" y="3846662"/>
            <a:ext cx="349570" cy="1484865"/>
          </a:xfrm>
          <a:prstGeom prst="homePlate">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975" b="1" dirty="0">
                <a:solidFill>
                  <a:schemeClr val="accent1"/>
                </a:solidFill>
                <a:latin typeface="Tahoma" panose="020B0604030504040204" pitchFamily="34" charset="0"/>
                <a:ea typeface="Tahoma" panose="020B0604030504040204" pitchFamily="34" charset="0"/>
                <a:cs typeface="Tahoma" panose="020B0604030504040204" pitchFamily="34" charset="0"/>
              </a:rPr>
              <a:t>Importações</a:t>
            </a:r>
          </a:p>
        </p:txBody>
      </p:sp>
      <p:graphicFrame>
        <p:nvGraphicFramePr>
          <p:cNvPr id="11" name="Gráfico 10">
            <a:extLst>
              <a:ext uri="{FF2B5EF4-FFF2-40B4-BE49-F238E27FC236}">
                <a16:creationId xmlns:a16="http://schemas.microsoft.com/office/drawing/2014/main" id="{5D0FE0F0-F93F-1529-2B57-1CB9FD6E9F43}"/>
              </a:ext>
            </a:extLst>
          </p:cNvPr>
          <p:cNvGraphicFramePr/>
          <p:nvPr/>
        </p:nvGraphicFramePr>
        <p:xfrm>
          <a:off x="4865543" y="1756235"/>
          <a:ext cx="3366651" cy="1975925"/>
        </p:xfrm>
        <a:graphic>
          <a:graphicData uri="http://schemas.openxmlformats.org/drawingml/2006/chart">
            <c:chart xmlns:c="http://schemas.openxmlformats.org/drawingml/2006/chart" xmlns:r="http://schemas.openxmlformats.org/officeDocument/2006/relationships" r:id="rId2"/>
          </a:graphicData>
        </a:graphic>
      </p:graphicFrame>
      <p:sp>
        <p:nvSpPr>
          <p:cNvPr id="12" name="Seta: Pentágono 11">
            <a:extLst>
              <a:ext uri="{FF2B5EF4-FFF2-40B4-BE49-F238E27FC236}">
                <a16:creationId xmlns:a16="http://schemas.microsoft.com/office/drawing/2014/main" id="{7658CDBD-6F8C-77B5-D5E0-F24E7294CE99}"/>
              </a:ext>
            </a:extLst>
          </p:cNvPr>
          <p:cNvSpPr/>
          <p:nvPr/>
        </p:nvSpPr>
        <p:spPr>
          <a:xfrm>
            <a:off x="4345578" y="1909112"/>
            <a:ext cx="349570" cy="1484865"/>
          </a:xfrm>
          <a:prstGeom prst="homePlate">
            <a:avLst/>
          </a:prstGeom>
          <a:solidFill>
            <a:schemeClr val="bg1">
              <a:lumMod val="95000"/>
            </a:schemeClr>
          </a:solid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vert270" wrap="square" lIns="58491" tIns="58491" rIns="58491" bIns="58491" numCol="1" spcCol="0" rtlCol="0" fromWordArt="0" anchor="ctr" anchorCtr="0" forceAA="0" compatLnSpc="1">
            <a:prstTxWarp prst="textNoShape">
              <a:avLst/>
            </a:prstTxWarp>
            <a:noAutofit/>
          </a:bodyPr>
          <a:lstStyle/>
          <a:p>
            <a:pPr algn="ctr">
              <a:spcAft>
                <a:spcPts val="244"/>
              </a:spcAft>
            </a:pPr>
            <a:r>
              <a:rPr lang="pt-BR" sz="975" b="1" dirty="0">
                <a:solidFill>
                  <a:schemeClr val="accent1"/>
                </a:solidFill>
                <a:latin typeface="Tahoma" panose="020B0604030504040204" pitchFamily="34" charset="0"/>
                <a:ea typeface="Tahoma" panose="020B0604030504040204" pitchFamily="34" charset="0"/>
                <a:cs typeface="Tahoma" panose="020B0604030504040204" pitchFamily="34" charset="0"/>
              </a:rPr>
              <a:t>Exportações</a:t>
            </a:r>
          </a:p>
        </p:txBody>
      </p:sp>
      <p:sp>
        <p:nvSpPr>
          <p:cNvPr id="15" name="Retângulo 14">
            <a:extLst>
              <a:ext uri="{FF2B5EF4-FFF2-40B4-BE49-F238E27FC236}">
                <a16:creationId xmlns:a16="http://schemas.microsoft.com/office/drawing/2014/main" id="{4CAF42D1-A205-E3F6-1EE1-4C4E99CB4997}"/>
              </a:ext>
            </a:extLst>
          </p:cNvPr>
          <p:cNvSpPr/>
          <p:nvPr/>
        </p:nvSpPr>
        <p:spPr>
          <a:xfrm>
            <a:off x="8213097" y="2301521"/>
            <a:ext cx="1623223" cy="1224297"/>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lgn="l"/>
            <a:r>
              <a:rPr lang="pt-BR" sz="894" dirty="0">
                <a:solidFill>
                  <a:srgbClr val="A6A6A6"/>
                </a:solidFill>
                <a:latin typeface="Tahoma" panose="020B0604030504040204" pitchFamily="34" charset="0"/>
                <a:ea typeface="Tahoma" panose="020B0604030504040204" pitchFamily="34" charset="0"/>
                <a:cs typeface="Tahoma" panose="020B0604030504040204" pitchFamily="34" charset="0"/>
              </a:rPr>
              <a:t>Pasta de Celulose</a:t>
            </a:r>
          </a:p>
          <a:p>
            <a:pPr algn="l"/>
            <a:r>
              <a:rPr lang="pt-BR" sz="894" dirty="0">
                <a:solidFill>
                  <a:srgbClr val="7E7E3E"/>
                </a:solidFill>
                <a:latin typeface="Tahoma" panose="020B0604030504040204" pitchFamily="34" charset="0"/>
                <a:ea typeface="Tahoma" panose="020B0604030504040204" pitchFamily="34" charset="0"/>
                <a:cs typeface="Tahoma" panose="020B0604030504040204" pitchFamily="34" charset="0"/>
              </a:rPr>
              <a:t>Ferro/Aço</a:t>
            </a:r>
          </a:p>
          <a:p>
            <a:pPr algn="l"/>
            <a:r>
              <a:rPr lang="pt-BR" sz="894" dirty="0">
                <a:solidFill>
                  <a:srgbClr val="02344C"/>
                </a:solidFill>
                <a:latin typeface="Tahoma" panose="020B0604030504040204" pitchFamily="34" charset="0"/>
                <a:ea typeface="Tahoma" panose="020B0604030504040204" pitchFamily="34" charset="0"/>
                <a:cs typeface="Tahoma" panose="020B0604030504040204" pitchFamily="34" charset="0"/>
              </a:rPr>
              <a:t>Obras de pedra</a:t>
            </a:r>
          </a:p>
          <a:p>
            <a:pPr algn="l"/>
            <a:r>
              <a:rPr lang="pt-BR" sz="894" dirty="0">
                <a:solidFill>
                  <a:schemeClr val="accent6"/>
                </a:solidFill>
                <a:latin typeface="Tahoma" panose="020B0604030504040204" pitchFamily="34" charset="0"/>
                <a:ea typeface="Tahoma" panose="020B0604030504040204" pitchFamily="34" charset="0"/>
                <a:cs typeface="Tahoma" panose="020B0604030504040204" pitchFamily="34" charset="0"/>
              </a:rPr>
              <a:t>Obras de papel</a:t>
            </a:r>
          </a:p>
          <a:p>
            <a:pPr algn="l"/>
            <a:r>
              <a:rPr lang="pt-BR" sz="894" dirty="0">
                <a:solidFill>
                  <a:srgbClr val="008C8C"/>
                </a:solidFill>
                <a:latin typeface="Tahoma" panose="020B0604030504040204" pitchFamily="34" charset="0"/>
                <a:ea typeface="Tahoma" panose="020B0604030504040204" pitchFamily="34" charset="0"/>
                <a:cs typeface="Tahoma" panose="020B0604030504040204" pitchFamily="34" charset="0"/>
              </a:rPr>
              <a:t>Plásticos</a:t>
            </a:r>
          </a:p>
          <a:p>
            <a:pPr algn="l"/>
            <a:r>
              <a:rPr lang="pt-BR" sz="894" dirty="0">
                <a:solidFill>
                  <a:srgbClr val="584789"/>
                </a:solidFill>
                <a:latin typeface="Tahoma" panose="020B0604030504040204" pitchFamily="34" charset="0"/>
                <a:ea typeface="Tahoma" panose="020B0604030504040204" pitchFamily="34" charset="0"/>
                <a:cs typeface="Tahoma" panose="020B0604030504040204" pitchFamily="34" charset="0"/>
              </a:rPr>
              <a:t>Açúcar</a:t>
            </a:r>
          </a:p>
          <a:p>
            <a:pPr algn="l"/>
            <a:r>
              <a:rPr lang="pt-BR" sz="894" dirty="0">
                <a:solidFill>
                  <a:srgbClr val="BEBE7C"/>
                </a:solidFill>
                <a:latin typeface="Tahoma" panose="020B0604030504040204" pitchFamily="34" charset="0"/>
                <a:ea typeface="Tahoma" panose="020B0604030504040204" pitchFamily="34" charset="0"/>
                <a:cs typeface="Tahoma" panose="020B0604030504040204" pitchFamily="34" charset="0"/>
              </a:rPr>
              <a:t>Café</a:t>
            </a:r>
          </a:p>
          <a:p>
            <a:pPr algn="l"/>
            <a:r>
              <a:rPr lang="pt-BR" sz="894" dirty="0">
                <a:solidFill>
                  <a:srgbClr val="066EA1"/>
                </a:solidFill>
                <a:latin typeface="Tahoma" panose="020B0604030504040204" pitchFamily="34" charset="0"/>
                <a:ea typeface="Tahoma" panose="020B0604030504040204" pitchFamily="34" charset="0"/>
                <a:cs typeface="Tahoma" panose="020B0604030504040204" pitchFamily="34" charset="0"/>
              </a:rPr>
              <a:t>Obras de madeira</a:t>
            </a:r>
          </a:p>
          <a:p>
            <a:pPr algn="l"/>
            <a:r>
              <a:rPr lang="pt-BR" sz="894" dirty="0">
                <a:solidFill>
                  <a:srgbClr val="04415F"/>
                </a:solidFill>
                <a:latin typeface="Tahoma" panose="020B0604030504040204" pitchFamily="34" charset="0"/>
                <a:ea typeface="Tahoma" panose="020B0604030504040204" pitchFamily="34" charset="0"/>
                <a:cs typeface="Tahoma" panose="020B0604030504040204" pitchFamily="34" charset="0"/>
              </a:rPr>
              <a:t>Carnes congeladas</a:t>
            </a:r>
          </a:p>
        </p:txBody>
      </p:sp>
      <p:graphicFrame>
        <p:nvGraphicFramePr>
          <p:cNvPr id="16" name="Gráfico 15">
            <a:extLst>
              <a:ext uri="{FF2B5EF4-FFF2-40B4-BE49-F238E27FC236}">
                <a16:creationId xmlns:a16="http://schemas.microsoft.com/office/drawing/2014/main" id="{68245D8A-8799-C56E-5EA5-424A724ED47D}"/>
              </a:ext>
            </a:extLst>
          </p:cNvPr>
          <p:cNvGraphicFramePr/>
          <p:nvPr/>
        </p:nvGraphicFramePr>
        <p:xfrm>
          <a:off x="4874828" y="3802115"/>
          <a:ext cx="3366651" cy="1975925"/>
        </p:xfrm>
        <a:graphic>
          <a:graphicData uri="http://schemas.openxmlformats.org/drawingml/2006/chart">
            <c:chart xmlns:c="http://schemas.openxmlformats.org/drawingml/2006/chart" xmlns:r="http://schemas.openxmlformats.org/officeDocument/2006/relationships" r:id="rId3"/>
          </a:graphicData>
        </a:graphic>
      </p:graphicFrame>
      <p:sp>
        <p:nvSpPr>
          <p:cNvPr id="17" name="Retângulo 16">
            <a:extLst>
              <a:ext uri="{FF2B5EF4-FFF2-40B4-BE49-F238E27FC236}">
                <a16:creationId xmlns:a16="http://schemas.microsoft.com/office/drawing/2014/main" id="{78F83D8F-C91C-8A52-C27B-08BB52963467}"/>
              </a:ext>
            </a:extLst>
          </p:cNvPr>
          <p:cNvSpPr/>
          <p:nvPr/>
        </p:nvSpPr>
        <p:spPr>
          <a:xfrm>
            <a:off x="8281190" y="4393829"/>
            <a:ext cx="1623223" cy="1224297"/>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lgn="l"/>
            <a:r>
              <a:rPr lang="pt-BR" sz="894" dirty="0">
                <a:solidFill>
                  <a:srgbClr val="A6A6A6"/>
                </a:solidFill>
                <a:latin typeface="Tahoma" panose="020B0604030504040204" pitchFamily="34" charset="0"/>
                <a:ea typeface="Tahoma" panose="020B0604030504040204" pitchFamily="34" charset="0"/>
                <a:cs typeface="Tahoma" panose="020B0604030504040204" pitchFamily="34" charset="0"/>
              </a:rPr>
              <a:t>Fertilizantes</a:t>
            </a:r>
          </a:p>
          <a:p>
            <a:pPr algn="l"/>
            <a:r>
              <a:rPr lang="pt-BR" sz="894" dirty="0">
                <a:solidFill>
                  <a:srgbClr val="7E7E3E"/>
                </a:solidFill>
                <a:latin typeface="Tahoma" panose="020B0604030504040204" pitchFamily="34" charset="0"/>
                <a:ea typeface="Tahoma" panose="020B0604030504040204" pitchFamily="34" charset="0"/>
                <a:cs typeface="Tahoma" panose="020B0604030504040204" pitchFamily="34" charset="0"/>
              </a:rPr>
              <a:t>Borracha</a:t>
            </a:r>
          </a:p>
          <a:p>
            <a:pPr algn="l"/>
            <a:r>
              <a:rPr lang="pt-BR" sz="894" dirty="0">
                <a:solidFill>
                  <a:srgbClr val="02344C"/>
                </a:solidFill>
                <a:latin typeface="Tahoma" panose="020B0604030504040204" pitchFamily="34" charset="0"/>
                <a:ea typeface="Tahoma" panose="020B0604030504040204" pitchFamily="34" charset="0"/>
                <a:cs typeface="Tahoma" panose="020B0604030504040204" pitchFamily="34" charset="0"/>
              </a:rPr>
              <a:t>Cargas diversas</a:t>
            </a:r>
          </a:p>
          <a:p>
            <a:pPr algn="l"/>
            <a:r>
              <a:rPr lang="pt-BR" sz="894" dirty="0">
                <a:solidFill>
                  <a:schemeClr val="accent6"/>
                </a:solidFill>
                <a:latin typeface="Tahoma" panose="020B0604030504040204" pitchFamily="34" charset="0"/>
                <a:ea typeface="Tahoma" panose="020B0604030504040204" pitchFamily="34" charset="0"/>
                <a:cs typeface="Tahoma" panose="020B0604030504040204" pitchFamily="34" charset="0"/>
              </a:rPr>
              <a:t>Reatores, caldeiras, máquinas</a:t>
            </a:r>
          </a:p>
          <a:p>
            <a:pPr algn="l"/>
            <a:r>
              <a:rPr lang="pt-BR" sz="894" dirty="0">
                <a:solidFill>
                  <a:srgbClr val="008C8C"/>
                </a:solidFill>
                <a:latin typeface="Tahoma" panose="020B0604030504040204" pitchFamily="34" charset="0"/>
                <a:ea typeface="Tahoma" panose="020B0604030504040204" pitchFamily="34" charset="0"/>
                <a:cs typeface="Tahoma" panose="020B0604030504040204" pitchFamily="34" charset="0"/>
              </a:rPr>
              <a:t>Tecidos e fibras</a:t>
            </a:r>
          </a:p>
          <a:p>
            <a:pPr algn="l"/>
            <a:r>
              <a:rPr lang="pt-BR" sz="894" dirty="0">
                <a:solidFill>
                  <a:srgbClr val="584789"/>
                </a:solidFill>
                <a:latin typeface="Tahoma" panose="020B0604030504040204" pitchFamily="34" charset="0"/>
                <a:ea typeface="Tahoma" panose="020B0604030504040204" pitchFamily="34" charset="0"/>
                <a:cs typeface="Tahoma" panose="020B0604030504040204" pitchFamily="34" charset="0"/>
              </a:rPr>
              <a:t>Máquinas e Eq.</a:t>
            </a:r>
          </a:p>
          <a:p>
            <a:pPr algn="l"/>
            <a:r>
              <a:rPr lang="pt-BR" sz="894" dirty="0">
                <a:solidFill>
                  <a:srgbClr val="BEBE7C"/>
                </a:solidFill>
                <a:latin typeface="Tahoma" panose="020B0604030504040204" pitchFamily="34" charset="0"/>
                <a:ea typeface="Tahoma" panose="020B0604030504040204" pitchFamily="34" charset="0"/>
                <a:cs typeface="Tahoma" panose="020B0604030504040204" pitchFamily="34" charset="0"/>
              </a:rPr>
              <a:t>Ferro/Aço</a:t>
            </a:r>
          </a:p>
          <a:p>
            <a:pPr algn="l"/>
            <a:r>
              <a:rPr lang="pt-BR" sz="894" dirty="0">
                <a:solidFill>
                  <a:srgbClr val="066EA1"/>
                </a:solidFill>
                <a:latin typeface="Tahoma" panose="020B0604030504040204" pitchFamily="34" charset="0"/>
                <a:ea typeface="Tahoma" panose="020B0604030504040204" pitchFamily="34" charset="0"/>
                <a:cs typeface="Tahoma" panose="020B0604030504040204" pitchFamily="34" charset="0"/>
              </a:rPr>
              <a:t>Químicos</a:t>
            </a:r>
          </a:p>
          <a:p>
            <a:pPr algn="l"/>
            <a:r>
              <a:rPr lang="pt-BR" sz="894" dirty="0">
                <a:solidFill>
                  <a:srgbClr val="04415F"/>
                </a:solidFill>
                <a:latin typeface="Tahoma" panose="020B0604030504040204" pitchFamily="34" charset="0"/>
                <a:ea typeface="Tahoma" panose="020B0604030504040204" pitchFamily="34" charset="0"/>
                <a:cs typeface="Tahoma" panose="020B0604030504040204" pitchFamily="34" charset="0"/>
              </a:rPr>
              <a:t>Plásticos</a:t>
            </a:r>
          </a:p>
        </p:txBody>
      </p:sp>
      <p:grpSp>
        <p:nvGrpSpPr>
          <p:cNvPr id="22" name="Grupo 6">
            <a:extLst>
              <a:ext uri="{FF2B5EF4-FFF2-40B4-BE49-F238E27FC236}">
                <a16:creationId xmlns:a16="http://schemas.microsoft.com/office/drawing/2014/main" id="{1E002A42-EE52-6E7F-D7EA-C8E4FD8E5E7E}"/>
              </a:ext>
            </a:extLst>
          </p:cNvPr>
          <p:cNvGrpSpPr/>
          <p:nvPr/>
        </p:nvGrpSpPr>
        <p:grpSpPr>
          <a:xfrm>
            <a:off x="-612836" y="1952623"/>
            <a:ext cx="3296312" cy="3259171"/>
            <a:chOff x="4157693" y="2744194"/>
            <a:chExt cx="2091688" cy="2148574"/>
          </a:xfrm>
          <a:solidFill>
            <a:srgbClr val="E6E7C8"/>
          </a:solidFill>
        </p:grpSpPr>
        <p:sp>
          <p:nvSpPr>
            <p:cNvPr id="32" name="Freeform 18">
              <a:extLst>
                <a:ext uri="{FF2B5EF4-FFF2-40B4-BE49-F238E27FC236}">
                  <a16:creationId xmlns:a16="http://schemas.microsoft.com/office/drawing/2014/main" id="{0FF9DE41-4755-C387-7E43-079F4DE8F408}"/>
                </a:ext>
              </a:extLst>
            </p:cNvPr>
            <p:cNvSpPr>
              <a:spLocks/>
            </p:cNvSpPr>
            <p:nvPr/>
          </p:nvSpPr>
          <p:spPr bwMode="blackWhite">
            <a:xfrm>
              <a:off x="5137447" y="2810189"/>
              <a:ext cx="268444" cy="289153"/>
            </a:xfrm>
            <a:custGeom>
              <a:avLst/>
              <a:gdLst/>
              <a:ahLst/>
              <a:cxnLst>
                <a:cxn ang="0">
                  <a:pos x="219" y="324"/>
                </a:cxn>
                <a:cxn ang="0">
                  <a:pos x="180" y="324"/>
                </a:cxn>
                <a:cxn ang="0">
                  <a:pos x="141" y="283"/>
                </a:cxn>
                <a:cxn ang="0">
                  <a:pos x="122" y="229"/>
                </a:cxn>
                <a:cxn ang="0">
                  <a:pos x="90" y="168"/>
                </a:cxn>
                <a:cxn ang="0">
                  <a:pos x="51" y="155"/>
                </a:cxn>
                <a:cxn ang="0">
                  <a:pos x="32" y="155"/>
                </a:cxn>
                <a:cxn ang="0">
                  <a:pos x="0" y="135"/>
                </a:cxn>
                <a:cxn ang="0">
                  <a:pos x="0" y="94"/>
                </a:cxn>
                <a:cxn ang="0">
                  <a:pos x="51" y="114"/>
                </a:cxn>
                <a:cxn ang="0">
                  <a:pos x="109" y="114"/>
                </a:cxn>
                <a:cxn ang="0">
                  <a:pos x="161" y="74"/>
                </a:cxn>
                <a:cxn ang="0">
                  <a:pos x="199" y="20"/>
                </a:cxn>
                <a:cxn ang="0">
                  <a:pos x="219" y="0"/>
                </a:cxn>
                <a:cxn ang="0">
                  <a:pos x="232" y="0"/>
                </a:cxn>
                <a:cxn ang="0">
                  <a:pos x="232" y="54"/>
                </a:cxn>
                <a:cxn ang="0">
                  <a:pos x="251" y="114"/>
                </a:cxn>
                <a:cxn ang="0">
                  <a:pos x="270" y="155"/>
                </a:cxn>
                <a:cxn ang="0">
                  <a:pos x="290" y="168"/>
                </a:cxn>
                <a:cxn ang="0">
                  <a:pos x="290" y="189"/>
                </a:cxn>
                <a:cxn ang="0">
                  <a:pos x="270" y="209"/>
                </a:cxn>
                <a:cxn ang="0">
                  <a:pos x="232" y="249"/>
                </a:cxn>
                <a:cxn ang="0">
                  <a:pos x="219" y="303"/>
                </a:cxn>
                <a:cxn ang="0">
                  <a:pos x="219" y="324"/>
                </a:cxn>
              </a:cxnLst>
              <a:rect l="0" t="0" r="r" b="b"/>
              <a:pathLst>
                <a:path w="291" h="325">
                  <a:moveTo>
                    <a:pt x="219" y="324"/>
                  </a:moveTo>
                  <a:lnTo>
                    <a:pt x="180" y="324"/>
                  </a:lnTo>
                  <a:lnTo>
                    <a:pt x="141" y="283"/>
                  </a:lnTo>
                  <a:lnTo>
                    <a:pt x="122" y="229"/>
                  </a:lnTo>
                  <a:lnTo>
                    <a:pt x="90" y="168"/>
                  </a:lnTo>
                  <a:lnTo>
                    <a:pt x="51" y="155"/>
                  </a:lnTo>
                  <a:lnTo>
                    <a:pt x="32" y="155"/>
                  </a:lnTo>
                  <a:lnTo>
                    <a:pt x="0" y="135"/>
                  </a:lnTo>
                  <a:lnTo>
                    <a:pt x="0" y="94"/>
                  </a:lnTo>
                  <a:lnTo>
                    <a:pt x="51" y="114"/>
                  </a:lnTo>
                  <a:lnTo>
                    <a:pt x="109" y="114"/>
                  </a:lnTo>
                  <a:lnTo>
                    <a:pt x="161" y="74"/>
                  </a:lnTo>
                  <a:lnTo>
                    <a:pt x="199" y="20"/>
                  </a:lnTo>
                  <a:lnTo>
                    <a:pt x="219" y="0"/>
                  </a:lnTo>
                  <a:lnTo>
                    <a:pt x="232" y="0"/>
                  </a:lnTo>
                  <a:lnTo>
                    <a:pt x="232" y="54"/>
                  </a:lnTo>
                  <a:lnTo>
                    <a:pt x="251" y="114"/>
                  </a:lnTo>
                  <a:lnTo>
                    <a:pt x="270" y="155"/>
                  </a:lnTo>
                  <a:lnTo>
                    <a:pt x="290" y="168"/>
                  </a:lnTo>
                  <a:lnTo>
                    <a:pt x="290" y="189"/>
                  </a:lnTo>
                  <a:lnTo>
                    <a:pt x="270" y="209"/>
                  </a:lnTo>
                  <a:lnTo>
                    <a:pt x="232" y="249"/>
                  </a:lnTo>
                  <a:lnTo>
                    <a:pt x="219" y="303"/>
                  </a:lnTo>
                  <a:lnTo>
                    <a:pt x="219" y="324"/>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33" name="Freeform 19">
              <a:extLst>
                <a:ext uri="{FF2B5EF4-FFF2-40B4-BE49-F238E27FC236}">
                  <a16:creationId xmlns:a16="http://schemas.microsoft.com/office/drawing/2014/main" id="{62FFA3C7-AC7A-04BC-6A88-629013C9BC95}"/>
                </a:ext>
              </a:extLst>
            </p:cNvPr>
            <p:cNvSpPr>
              <a:spLocks/>
            </p:cNvSpPr>
            <p:nvPr/>
          </p:nvSpPr>
          <p:spPr bwMode="auto">
            <a:xfrm>
              <a:off x="4616910" y="2744194"/>
              <a:ext cx="304555" cy="371476"/>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grpFill/>
            <a:ln w="3175" cap="flat" cmpd="sng">
              <a:solidFill>
                <a:schemeClr val="bg1"/>
              </a:solidFill>
              <a:prstDash val="solid"/>
              <a:round/>
              <a:headEnd type="none" w="med" len="med"/>
              <a:tailEnd type="none" w="med" len="med"/>
            </a:ln>
            <a:effectLst/>
          </p:spPr>
          <p:txBody>
            <a:bodyPr wrap="none" anchor="ctr"/>
            <a:lstStyle/>
            <a:p>
              <a:pPr algn="ctr"/>
              <a:endParaRPr lang="pt-BR" sz="1462" dirty="0">
                <a:solidFill>
                  <a:srgbClr val="1E698D"/>
                </a:solidFill>
              </a:endParaRPr>
            </a:p>
          </p:txBody>
        </p:sp>
        <p:sp>
          <p:nvSpPr>
            <p:cNvPr id="34" name="Freeform 20">
              <a:extLst>
                <a:ext uri="{FF2B5EF4-FFF2-40B4-BE49-F238E27FC236}">
                  <a16:creationId xmlns:a16="http://schemas.microsoft.com/office/drawing/2014/main" id="{42135EDB-EDBC-B7BC-AD54-27067BB7373F}"/>
                </a:ext>
              </a:extLst>
            </p:cNvPr>
            <p:cNvSpPr>
              <a:spLocks/>
            </p:cNvSpPr>
            <p:nvPr/>
          </p:nvSpPr>
          <p:spPr bwMode="blackWhite">
            <a:xfrm>
              <a:off x="5101337" y="4515169"/>
              <a:ext cx="351567" cy="377599"/>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rgbClr val="FF8900"/>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35" name="Freeform 21">
              <a:extLst>
                <a:ext uri="{FF2B5EF4-FFF2-40B4-BE49-F238E27FC236}">
                  <a16:creationId xmlns:a16="http://schemas.microsoft.com/office/drawing/2014/main" id="{73785B25-789B-FBA3-7D13-F1F8518DAE3D}"/>
                </a:ext>
              </a:extLst>
            </p:cNvPr>
            <p:cNvSpPr>
              <a:spLocks/>
            </p:cNvSpPr>
            <p:nvPr/>
          </p:nvSpPr>
          <p:spPr bwMode="blackWhite">
            <a:xfrm>
              <a:off x="5250548" y="4449853"/>
              <a:ext cx="256181" cy="186418"/>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accent6"/>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36" name="Freeform 22">
              <a:extLst>
                <a:ext uri="{FF2B5EF4-FFF2-40B4-BE49-F238E27FC236}">
                  <a16:creationId xmlns:a16="http://schemas.microsoft.com/office/drawing/2014/main" id="{77F010D4-0EF5-B792-25AD-6E503482E3C8}"/>
                </a:ext>
              </a:extLst>
            </p:cNvPr>
            <p:cNvSpPr>
              <a:spLocks/>
            </p:cNvSpPr>
            <p:nvPr/>
          </p:nvSpPr>
          <p:spPr bwMode="blackWhite">
            <a:xfrm>
              <a:off x="5202174" y="4265476"/>
              <a:ext cx="341348" cy="222477"/>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accent6"/>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37" name="Freeform 23">
              <a:extLst>
                <a:ext uri="{FF2B5EF4-FFF2-40B4-BE49-F238E27FC236}">
                  <a16:creationId xmlns:a16="http://schemas.microsoft.com/office/drawing/2014/main" id="{4776147F-0FE1-2B89-1AE0-648A87F4F25E}"/>
                </a:ext>
              </a:extLst>
            </p:cNvPr>
            <p:cNvSpPr>
              <a:spLocks/>
            </p:cNvSpPr>
            <p:nvPr/>
          </p:nvSpPr>
          <p:spPr bwMode="blackWhite">
            <a:xfrm>
              <a:off x="5268263" y="4111035"/>
              <a:ext cx="441503" cy="287792"/>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rgbClr val="FF8900"/>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38" name="Freeform 24">
              <a:extLst>
                <a:ext uri="{FF2B5EF4-FFF2-40B4-BE49-F238E27FC236}">
                  <a16:creationId xmlns:a16="http://schemas.microsoft.com/office/drawing/2014/main" id="{93F17379-3183-CAE3-1998-C2696C1DCC1D}"/>
                </a:ext>
              </a:extLst>
            </p:cNvPr>
            <p:cNvSpPr>
              <a:spLocks/>
            </p:cNvSpPr>
            <p:nvPr/>
          </p:nvSpPr>
          <p:spPr bwMode="blackWhite">
            <a:xfrm>
              <a:off x="5671611" y="4165464"/>
              <a:ext cx="238466" cy="132670"/>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accent6"/>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39" name="Freeform 25">
              <a:extLst>
                <a:ext uri="{FF2B5EF4-FFF2-40B4-BE49-F238E27FC236}">
                  <a16:creationId xmlns:a16="http://schemas.microsoft.com/office/drawing/2014/main" id="{E5AD69AE-F186-E7CC-92E4-B31B537DD133}"/>
                </a:ext>
              </a:extLst>
            </p:cNvPr>
            <p:cNvSpPr>
              <a:spLocks/>
            </p:cNvSpPr>
            <p:nvPr/>
          </p:nvSpPr>
          <p:spPr bwMode="blackWhite">
            <a:xfrm>
              <a:off x="5842626" y="4009662"/>
              <a:ext cx="130816" cy="187099"/>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0" name="Freeform 26">
              <a:extLst>
                <a:ext uri="{FF2B5EF4-FFF2-40B4-BE49-F238E27FC236}">
                  <a16:creationId xmlns:a16="http://schemas.microsoft.com/office/drawing/2014/main" id="{E9829252-5612-0B05-210A-F4FB6D1AA48D}"/>
                </a:ext>
              </a:extLst>
            </p:cNvPr>
            <p:cNvSpPr>
              <a:spLocks/>
            </p:cNvSpPr>
            <p:nvPr/>
          </p:nvSpPr>
          <p:spPr bwMode="blackWhite">
            <a:xfrm>
              <a:off x="5386133" y="3825285"/>
              <a:ext cx="589352" cy="444275"/>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1" name="Freeform 27">
              <a:extLst>
                <a:ext uri="{FF2B5EF4-FFF2-40B4-BE49-F238E27FC236}">
                  <a16:creationId xmlns:a16="http://schemas.microsoft.com/office/drawing/2014/main" id="{43C52560-96C1-4EB1-2C16-5BDCF411C8D9}"/>
                </a:ext>
              </a:extLst>
            </p:cNvPr>
            <p:cNvSpPr>
              <a:spLocks/>
            </p:cNvSpPr>
            <p:nvPr/>
          </p:nvSpPr>
          <p:spPr bwMode="blackWhite">
            <a:xfrm>
              <a:off x="5606203" y="3487146"/>
              <a:ext cx="506911" cy="543607"/>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2" name="Freeform 28">
              <a:extLst>
                <a:ext uri="{FF2B5EF4-FFF2-40B4-BE49-F238E27FC236}">
                  <a16:creationId xmlns:a16="http://schemas.microsoft.com/office/drawing/2014/main" id="{A671F0A7-F438-7C5E-B814-3A77D8E6FF29}"/>
                </a:ext>
              </a:extLst>
            </p:cNvPr>
            <p:cNvSpPr>
              <a:spLocks/>
            </p:cNvSpPr>
            <p:nvPr/>
          </p:nvSpPr>
          <p:spPr bwMode="blackWhite">
            <a:xfrm>
              <a:off x="6046344" y="3559264"/>
              <a:ext cx="102200" cy="114300"/>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3" name="Freeform 29">
              <a:extLst>
                <a:ext uri="{FF2B5EF4-FFF2-40B4-BE49-F238E27FC236}">
                  <a16:creationId xmlns:a16="http://schemas.microsoft.com/office/drawing/2014/main" id="{8650D223-65A7-58B3-5CBE-7698A15A192B}"/>
                </a:ext>
              </a:extLst>
            </p:cNvPr>
            <p:cNvSpPr>
              <a:spLocks/>
            </p:cNvSpPr>
            <p:nvPr/>
          </p:nvSpPr>
          <p:spPr bwMode="blackWhite">
            <a:xfrm>
              <a:off x="6057927" y="3506196"/>
              <a:ext cx="173739" cy="102053"/>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4" name="Freeform 30">
              <a:extLst>
                <a:ext uri="{FF2B5EF4-FFF2-40B4-BE49-F238E27FC236}">
                  <a16:creationId xmlns:a16="http://schemas.microsoft.com/office/drawing/2014/main" id="{22984D87-F8F4-3120-1F8D-F4214E49201B}"/>
                </a:ext>
              </a:extLst>
            </p:cNvPr>
            <p:cNvSpPr>
              <a:spLocks/>
            </p:cNvSpPr>
            <p:nvPr/>
          </p:nvSpPr>
          <p:spPr bwMode="blackWhite">
            <a:xfrm>
              <a:off x="5891682" y="3404142"/>
              <a:ext cx="357699" cy="121104"/>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5" name="Freeform 31">
              <a:extLst>
                <a:ext uri="{FF2B5EF4-FFF2-40B4-BE49-F238E27FC236}">
                  <a16:creationId xmlns:a16="http://schemas.microsoft.com/office/drawing/2014/main" id="{63E5D942-D505-7FCC-C577-3DB2FA0B6106}"/>
                </a:ext>
              </a:extLst>
            </p:cNvPr>
            <p:cNvSpPr>
              <a:spLocks/>
            </p:cNvSpPr>
            <p:nvPr/>
          </p:nvSpPr>
          <p:spPr bwMode="blackWhite">
            <a:xfrm>
              <a:off x="5992519" y="3338148"/>
              <a:ext cx="256862" cy="121104"/>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6" name="Freeform 32">
              <a:extLst>
                <a:ext uri="{FF2B5EF4-FFF2-40B4-BE49-F238E27FC236}">
                  <a16:creationId xmlns:a16="http://schemas.microsoft.com/office/drawing/2014/main" id="{A3B21BD3-B510-690E-C99F-33478DDBE655}"/>
                </a:ext>
              </a:extLst>
            </p:cNvPr>
            <p:cNvSpPr>
              <a:spLocks/>
            </p:cNvSpPr>
            <p:nvPr/>
          </p:nvSpPr>
          <p:spPr bwMode="blackWhite">
            <a:xfrm>
              <a:off x="6028630" y="3266709"/>
              <a:ext cx="203037" cy="120424"/>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7" name="Freeform 33">
              <a:extLst>
                <a:ext uri="{FF2B5EF4-FFF2-40B4-BE49-F238E27FC236}">
                  <a16:creationId xmlns:a16="http://schemas.microsoft.com/office/drawing/2014/main" id="{AAF06B80-09F1-7559-939D-6503BA45D54E}"/>
                </a:ext>
              </a:extLst>
            </p:cNvPr>
            <p:cNvSpPr>
              <a:spLocks/>
            </p:cNvSpPr>
            <p:nvPr/>
          </p:nvSpPr>
          <p:spPr bwMode="blackWhite">
            <a:xfrm>
              <a:off x="5873968" y="3183706"/>
              <a:ext cx="238466" cy="258537"/>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8" name="Freeform 34">
              <a:extLst>
                <a:ext uri="{FF2B5EF4-FFF2-40B4-BE49-F238E27FC236}">
                  <a16:creationId xmlns:a16="http://schemas.microsoft.com/office/drawing/2014/main" id="{A7F4EF73-74EF-1764-0261-9E3BFE70A396}"/>
                </a:ext>
              </a:extLst>
            </p:cNvPr>
            <p:cNvSpPr>
              <a:spLocks/>
            </p:cNvSpPr>
            <p:nvPr/>
          </p:nvSpPr>
          <p:spPr bwMode="blackWhite">
            <a:xfrm>
              <a:off x="5624600" y="3181664"/>
              <a:ext cx="303874" cy="444275"/>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49" name="Freeform 35">
              <a:extLst>
                <a:ext uri="{FF2B5EF4-FFF2-40B4-BE49-F238E27FC236}">
                  <a16:creationId xmlns:a16="http://schemas.microsoft.com/office/drawing/2014/main" id="{3DCA6073-AAEC-D10D-37D9-769F2ADAB651}"/>
                </a:ext>
              </a:extLst>
            </p:cNvPr>
            <p:cNvSpPr>
              <a:spLocks/>
            </p:cNvSpPr>
            <p:nvPr/>
          </p:nvSpPr>
          <p:spPr bwMode="blackWhite">
            <a:xfrm>
              <a:off x="5487652" y="3083013"/>
              <a:ext cx="370645" cy="508228"/>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0" name="Freeform 36">
              <a:extLst>
                <a:ext uri="{FF2B5EF4-FFF2-40B4-BE49-F238E27FC236}">
                  <a16:creationId xmlns:a16="http://schemas.microsoft.com/office/drawing/2014/main" id="{DDB968D2-3E1E-8DE9-8A00-77B6DE70DC33}"/>
                </a:ext>
              </a:extLst>
            </p:cNvPr>
            <p:cNvSpPr>
              <a:spLocks/>
            </p:cNvSpPr>
            <p:nvPr/>
          </p:nvSpPr>
          <p:spPr bwMode="blackWhite">
            <a:xfrm>
              <a:off x="5369100" y="3317737"/>
              <a:ext cx="274576" cy="473530"/>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1" name="Freeform 37">
              <a:extLst>
                <a:ext uri="{FF2B5EF4-FFF2-40B4-BE49-F238E27FC236}">
                  <a16:creationId xmlns:a16="http://schemas.microsoft.com/office/drawing/2014/main" id="{EAF4C124-C427-7EF0-41B9-2A42131B12CB}"/>
                </a:ext>
              </a:extLst>
            </p:cNvPr>
            <p:cNvSpPr>
              <a:spLocks/>
            </p:cNvSpPr>
            <p:nvPr/>
          </p:nvSpPr>
          <p:spPr bwMode="blackWhite">
            <a:xfrm>
              <a:off x="5250548" y="3759290"/>
              <a:ext cx="393128" cy="324531"/>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rgbClr val="E6E7C8"/>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2" name="Freeform 38">
              <a:extLst>
                <a:ext uri="{FF2B5EF4-FFF2-40B4-BE49-F238E27FC236}">
                  <a16:creationId xmlns:a16="http://schemas.microsoft.com/office/drawing/2014/main" id="{6B49D5F8-2F1F-43AB-F300-CB3278FC2507}"/>
                </a:ext>
              </a:extLst>
            </p:cNvPr>
            <p:cNvSpPr>
              <a:spLocks/>
            </p:cNvSpPr>
            <p:nvPr/>
          </p:nvSpPr>
          <p:spPr bwMode="blackWhite">
            <a:xfrm>
              <a:off x="5048193" y="3979726"/>
              <a:ext cx="339303" cy="372836"/>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rgbClr val="E6E7C8"/>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3" name="Freeform 39">
              <a:extLst>
                <a:ext uri="{FF2B5EF4-FFF2-40B4-BE49-F238E27FC236}">
                  <a16:creationId xmlns:a16="http://schemas.microsoft.com/office/drawing/2014/main" id="{608E944A-DFEF-C7F1-D423-F87A12E90F89}"/>
                </a:ext>
              </a:extLst>
            </p:cNvPr>
            <p:cNvSpPr>
              <a:spLocks/>
            </p:cNvSpPr>
            <p:nvPr/>
          </p:nvSpPr>
          <p:spPr bwMode="blackWhite">
            <a:xfrm>
              <a:off x="4816540" y="3435439"/>
              <a:ext cx="570956" cy="592593"/>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rgbClr val="E6E7C8"/>
            </a:solid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4" name="Freeform 40">
              <a:extLst>
                <a:ext uri="{FF2B5EF4-FFF2-40B4-BE49-F238E27FC236}">
                  <a16:creationId xmlns:a16="http://schemas.microsoft.com/office/drawing/2014/main" id="{1993483B-8040-F542-91FE-777DD45A6558}"/>
                </a:ext>
              </a:extLst>
            </p:cNvPr>
            <p:cNvSpPr>
              <a:spLocks/>
            </p:cNvSpPr>
            <p:nvPr/>
          </p:nvSpPr>
          <p:spPr bwMode="blackWhite">
            <a:xfrm>
              <a:off x="4527655" y="3484424"/>
              <a:ext cx="375413" cy="322490"/>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5" name="Freeform 41">
              <a:extLst>
                <a:ext uri="{FF2B5EF4-FFF2-40B4-BE49-F238E27FC236}">
                  <a16:creationId xmlns:a16="http://schemas.microsoft.com/office/drawing/2014/main" id="{9D183CD8-E845-2122-9621-3E9BB81BD595}"/>
                </a:ext>
              </a:extLst>
            </p:cNvPr>
            <p:cNvSpPr>
              <a:spLocks/>
            </p:cNvSpPr>
            <p:nvPr/>
          </p:nvSpPr>
          <p:spPr bwMode="blackWhite">
            <a:xfrm>
              <a:off x="4157693" y="3484424"/>
              <a:ext cx="386315" cy="202747"/>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6" name="Freeform 42">
              <a:extLst>
                <a:ext uri="{FF2B5EF4-FFF2-40B4-BE49-F238E27FC236}">
                  <a16:creationId xmlns:a16="http://schemas.microsoft.com/office/drawing/2014/main" id="{C11C2FD5-3CAE-0DCC-2C7D-FA35E994FAC8}"/>
                </a:ext>
              </a:extLst>
            </p:cNvPr>
            <p:cNvSpPr>
              <a:spLocks/>
            </p:cNvSpPr>
            <p:nvPr/>
          </p:nvSpPr>
          <p:spPr bwMode="blackWhite">
            <a:xfrm>
              <a:off x="4902388" y="2893873"/>
              <a:ext cx="707222" cy="675596"/>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7" name="Freeform 43">
              <a:extLst>
                <a:ext uri="{FF2B5EF4-FFF2-40B4-BE49-F238E27FC236}">
                  <a16:creationId xmlns:a16="http://schemas.microsoft.com/office/drawing/2014/main" id="{A9C13E59-FA29-B4B3-F4DE-0D821C62A458}"/>
                </a:ext>
              </a:extLst>
            </p:cNvPr>
            <p:cNvSpPr>
              <a:spLocks/>
            </p:cNvSpPr>
            <p:nvPr/>
          </p:nvSpPr>
          <p:spPr bwMode="blackWhite">
            <a:xfrm>
              <a:off x="4159736" y="2928571"/>
              <a:ext cx="891864" cy="695327"/>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sp>
          <p:nvSpPr>
            <p:cNvPr id="58" name="Freeform 44">
              <a:extLst>
                <a:ext uri="{FF2B5EF4-FFF2-40B4-BE49-F238E27FC236}">
                  <a16:creationId xmlns:a16="http://schemas.microsoft.com/office/drawing/2014/main" id="{D840C558-6B28-E904-65D1-E4C5142CBAC9}"/>
                </a:ext>
              </a:extLst>
            </p:cNvPr>
            <p:cNvSpPr>
              <a:spLocks/>
            </p:cNvSpPr>
            <p:nvPr/>
          </p:nvSpPr>
          <p:spPr bwMode="blackWhite">
            <a:xfrm>
              <a:off x="5352067" y="3024502"/>
              <a:ext cx="149211" cy="103414"/>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grpFill/>
            <a:ln w="3175" cap="flat" cmpd="sng">
              <a:solidFill>
                <a:schemeClr val="bg1"/>
              </a:solidFill>
              <a:prstDash val="solid"/>
              <a:round/>
              <a:headEnd type="none" w="med" len="med"/>
              <a:tailEnd type="none" w="med" len="med"/>
            </a:ln>
            <a:effectLst/>
          </p:spPr>
          <p:txBody>
            <a:bodyPr wrap="none" lIns="40603" tIns="0" rIns="40603" bIns="0" anchor="ctr"/>
            <a:lstStyle/>
            <a:p>
              <a:pPr algn="ctr"/>
              <a:endParaRPr lang="pt-BR" sz="1462" dirty="0">
                <a:solidFill>
                  <a:srgbClr val="1E698D"/>
                </a:solidFill>
              </a:endParaRPr>
            </a:p>
          </p:txBody>
        </p:sp>
      </p:grpSp>
      <p:graphicFrame>
        <p:nvGraphicFramePr>
          <p:cNvPr id="61" name="Gráfico 60">
            <a:extLst>
              <a:ext uri="{FF2B5EF4-FFF2-40B4-BE49-F238E27FC236}">
                <a16:creationId xmlns:a16="http://schemas.microsoft.com/office/drawing/2014/main" id="{39909683-1669-1885-7885-F94A01606CED}"/>
              </a:ext>
            </a:extLst>
          </p:cNvPr>
          <p:cNvGraphicFramePr/>
          <p:nvPr/>
        </p:nvGraphicFramePr>
        <p:xfrm>
          <a:off x="1838506" y="2964730"/>
          <a:ext cx="2042785" cy="2107784"/>
        </p:xfrm>
        <a:graphic>
          <a:graphicData uri="http://schemas.openxmlformats.org/drawingml/2006/chart">
            <c:chart xmlns:c="http://schemas.openxmlformats.org/drawingml/2006/chart" xmlns:r="http://schemas.openxmlformats.org/officeDocument/2006/relationships" r:id="rId4"/>
          </a:graphicData>
        </a:graphic>
      </p:graphicFrame>
      <p:sp>
        <p:nvSpPr>
          <p:cNvPr id="65" name="Espaço Reservado para Texto 12">
            <a:extLst>
              <a:ext uri="{FF2B5EF4-FFF2-40B4-BE49-F238E27FC236}">
                <a16:creationId xmlns:a16="http://schemas.microsoft.com/office/drawing/2014/main" id="{07643C07-B616-3F99-1DC6-D9570F49A8F2}"/>
              </a:ext>
            </a:extLst>
          </p:cNvPr>
          <p:cNvSpPr txBox="1">
            <a:spLocks/>
          </p:cNvSpPr>
          <p:nvPr/>
        </p:nvSpPr>
        <p:spPr>
          <a:xfrm>
            <a:off x="4874828" y="1530040"/>
            <a:ext cx="3803225" cy="211084"/>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chemeClr val="bg1">
                    <a:lumMod val="50000"/>
                  </a:schemeClr>
                </a:solidFill>
              </a:rPr>
              <a:t>Principais produtos comercializados dentro de contêineres</a:t>
            </a:r>
          </a:p>
        </p:txBody>
      </p:sp>
      <p:sp>
        <p:nvSpPr>
          <p:cNvPr id="66" name="Espaço Reservado para Texto 12">
            <a:extLst>
              <a:ext uri="{FF2B5EF4-FFF2-40B4-BE49-F238E27FC236}">
                <a16:creationId xmlns:a16="http://schemas.microsoft.com/office/drawing/2014/main" id="{2B25418A-E57B-BD1B-E877-B7991F91059D}"/>
              </a:ext>
            </a:extLst>
          </p:cNvPr>
          <p:cNvSpPr txBox="1">
            <a:spLocks/>
          </p:cNvSpPr>
          <p:nvPr/>
        </p:nvSpPr>
        <p:spPr>
          <a:xfrm>
            <a:off x="653072" y="1635274"/>
            <a:ext cx="3144651" cy="419489"/>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chemeClr val="bg1">
                    <a:lumMod val="50000"/>
                  </a:schemeClr>
                </a:solidFill>
              </a:rPr>
              <a:t>Principais </a:t>
            </a:r>
            <a:r>
              <a:rPr lang="pt-BR" sz="975" b="1" dirty="0" err="1">
                <a:solidFill>
                  <a:schemeClr val="bg1">
                    <a:lumMod val="50000"/>
                  </a:schemeClr>
                </a:solidFill>
              </a:rPr>
              <a:t>UFs</a:t>
            </a:r>
            <a:r>
              <a:rPr lang="pt-BR" sz="975" b="1" dirty="0">
                <a:solidFill>
                  <a:schemeClr val="bg1">
                    <a:lumMod val="50000"/>
                  </a:schemeClr>
                </a:solidFill>
              </a:rPr>
              <a:t> de origem/destino das cargas </a:t>
            </a:r>
            <a:r>
              <a:rPr lang="pt-BR" sz="975" b="1" dirty="0" err="1">
                <a:solidFill>
                  <a:schemeClr val="bg1">
                    <a:lumMod val="50000"/>
                  </a:schemeClr>
                </a:solidFill>
              </a:rPr>
              <a:t>contêinerizadas</a:t>
            </a:r>
            <a:endParaRPr lang="pt-BR" sz="975" b="1" dirty="0">
              <a:solidFill>
                <a:schemeClr val="bg1">
                  <a:lumMod val="50000"/>
                </a:schemeClr>
              </a:solidFill>
            </a:endParaRPr>
          </a:p>
        </p:txBody>
      </p:sp>
    </p:spTree>
    <p:extLst>
      <p:ext uri="{BB962C8B-B14F-4D97-AF65-F5344CB8AC3E}">
        <p14:creationId xmlns:p14="http://schemas.microsoft.com/office/powerpoint/2010/main" val="25643054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3"/>
          <p:cNvPicPr>
            <a:picLocks noChangeAspect="1" noChangeArrowheads="1"/>
          </p:cNvPicPr>
          <p:nvPr/>
        </p:nvPicPr>
        <p:blipFill>
          <a:blip r:embed="rId2" cstate="print"/>
          <a:srcRect/>
          <a:stretch>
            <a:fillRect/>
          </a:stretch>
        </p:blipFill>
        <p:spPr bwMode="auto">
          <a:xfrm>
            <a:off x="22984" y="604836"/>
            <a:ext cx="7325815" cy="6253188"/>
          </a:xfrm>
          <a:prstGeom prst="rect">
            <a:avLst/>
          </a:prstGeom>
          <a:noFill/>
          <a:ln w="9525">
            <a:noFill/>
            <a:miter lim="800000"/>
            <a:headEnd/>
            <a:tailEnd/>
          </a:ln>
        </p:spPr>
      </p:pic>
      <p:pic>
        <p:nvPicPr>
          <p:cNvPr id="160772" name="Picture 4"/>
          <p:cNvPicPr>
            <a:picLocks noChangeAspect="1" noChangeArrowheads="1"/>
          </p:cNvPicPr>
          <p:nvPr/>
        </p:nvPicPr>
        <p:blipFill>
          <a:blip r:embed="rId3" cstate="print"/>
          <a:srcRect/>
          <a:stretch>
            <a:fillRect/>
          </a:stretch>
        </p:blipFill>
        <p:spPr bwMode="auto">
          <a:xfrm>
            <a:off x="7523974" y="5572140"/>
            <a:ext cx="5353050" cy="952500"/>
          </a:xfrm>
          <a:prstGeom prst="rect">
            <a:avLst/>
          </a:prstGeom>
          <a:noFill/>
          <a:ln w="9525">
            <a:noFill/>
            <a:miter lim="800000"/>
            <a:headEnd/>
            <a:tailEnd/>
          </a:ln>
        </p:spPr>
      </p:pic>
      <p:sp>
        <p:nvSpPr>
          <p:cNvPr id="7" name="Retângulo 6"/>
          <p:cNvSpPr/>
          <p:nvPr/>
        </p:nvSpPr>
        <p:spPr>
          <a:xfrm>
            <a:off x="7381098" y="642918"/>
            <a:ext cx="2428892" cy="485778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b">
            <a:noAutofit/>
          </a:bodyPr>
          <a:lstStyle/>
          <a:p>
            <a:pPr marL="144000" indent="-144000" algn="l">
              <a:spcAft>
                <a:spcPts val="600"/>
              </a:spcAft>
              <a:buFont typeface="Arial" pitchFamily="34" charset="0"/>
              <a:buChar char="•"/>
            </a:pPr>
            <a:r>
              <a:rPr lang="pt-BR" sz="1400" dirty="0">
                <a:solidFill>
                  <a:schemeClr val="tx1"/>
                </a:solidFill>
              </a:rPr>
              <a:t>O comportamento das trocas mundiais (quantidades e rotas) dita a composição da frota naval mundial (tipo e tamanho)</a:t>
            </a:r>
          </a:p>
          <a:p>
            <a:pPr marL="144000" indent="-144000" algn="l">
              <a:spcAft>
                <a:spcPts val="600"/>
              </a:spcAft>
              <a:buFont typeface="Arial" pitchFamily="34" charset="0"/>
              <a:buChar char="•"/>
            </a:pPr>
            <a:r>
              <a:rPr lang="pt-BR" sz="1400" dirty="0">
                <a:solidFill>
                  <a:schemeClr val="tx1"/>
                </a:solidFill>
              </a:rPr>
              <a:t>América do Norte e Oeste Europeu, juntos, foram responsáveis por 45% das importações mundiais</a:t>
            </a:r>
          </a:p>
          <a:p>
            <a:pPr marL="144000" indent="-144000" algn="l">
              <a:spcAft>
                <a:spcPts val="600"/>
              </a:spcAft>
              <a:buFont typeface="Arial" pitchFamily="34" charset="0"/>
              <a:buChar char="•"/>
            </a:pPr>
            <a:r>
              <a:rPr lang="pt-BR" sz="1400" dirty="0"/>
              <a:t>O Oriente médio foi responsável por 66% do petróleo exportado no mundo e, junto com o Oeste Europeu, teve a maior parcela de exportação total: 16%</a:t>
            </a:r>
          </a:p>
          <a:p>
            <a:pPr marL="144000" indent="-144000" algn="l">
              <a:spcAft>
                <a:spcPts val="600"/>
              </a:spcAft>
              <a:buFont typeface="Arial" pitchFamily="34" charset="0"/>
              <a:buChar char="•"/>
            </a:pPr>
            <a:r>
              <a:rPr lang="pt-BR" sz="1400" dirty="0">
                <a:solidFill>
                  <a:schemeClr val="tx1"/>
                </a:solidFill>
              </a:rPr>
              <a:t>América do Norte deteve 28% do petróleo importado no mundo, superando Oeste Europeu</a:t>
            </a:r>
          </a:p>
        </p:txBody>
      </p:sp>
      <p:sp>
        <p:nvSpPr>
          <p:cNvPr id="2" name="Título 1"/>
          <p:cNvSpPr>
            <a:spLocks noGrp="1"/>
          </p:cNvSpPr>
          <p:nvPr>
            <p:ph type="title"/>
          </p:nvPr>
        </p:nvSpPr>
        <p:spPr>
          <a:xfrm>
            <a:off x="200025" y="188915"/>
            <a:ext cx="9505950" cy="298810"/>
          </a:xfrm>
        </p:spPr>
        <p:txBody>
          <a:bodyPr/>
          <a:lstStyle/>
          <a:p>
            <a:r>
              <a:rPr lang="pt-BR" sz="1800" dirty="0"/>
              <a:t>Comércio internacional e as exportações e importações  por regiões em 2005 (em </a:t>
            </a:r>
            <a:r>
              <a:rPr lang="pt-BR" sz="1800" dirty="0" err="1"/>
              <a:t>mt</a:t>
            </a:r>
            <a:r>
              <a:rPr lang="pt-BR" sz="1800" dirty="0"/>
              <a:t>)</a:t>
            </a:r>
          </a:p>
        </p:txBody>
      </p:sp>
    </p:spTree>
    <p:extLst>
      <p:ext uri="{BB962C8B-B14F-4D97-AF65-F5344CB8AC3E}">
        <p14:creationId xmlns:p14="http://schemas.microsoft.com/office/powerpoint/2010/main" val="42773306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76992"/>
            <a:ext cx="9505950" cy="637364"/>
          </a:xfrm>
        </p:spPr>
        <p:txBody>
          <a:bodyPr/>
          <a:lstStyle/>
          <a:p>
            <a:r>
              <a:rPr lang="pt-BR" dirty="0"/>
              <a:t>Atualmente a costa oeste da américa do sul responde por  8% dos volumes de cargas do comércio exterior, contra 1% da costa leste</a:t>
            </a:r>
          </a:p>
        </p:txBody>
      </p:sp>
      <p:sp>
        <p:nvSpPr>
          <p:cNvPr id="5" name="CaixaDeTexto 4"/>
          <p:cNvSpPr txBox="1"/>
          <p:nvPr/>
        </p:nvSpPr>
        <p:spPr>
          <a:xfrm>
            <a:off x="2643567" y="6215094"/>
            <a:ext cx="4452140" cy="428604"/>
          </a:xfrm>
          <a:prstGeom prst="rect">
            <a:avLst/>
          </a:prstGeom>
          <a:noFill/>
          <a:ln>
            <a:noFill/>
          </a:ln>
        </p:spPr>
        <p:txBody>
          <a:bodyPr wrap="square" lIns="72000" tIns="0" rIns="72000" bIns="0" rtlCol="0" anchor="t">
            <a:noAutofit/>
          </a:bodyPr>
          <a:lstStyle/>
          <a:p>
            <a:r>
              <a:rPr lang="en-US" sz="1400" b="1" dirty="0" err="1"/>
              <a:t>Comércio</a:t>
            </a:r>
            <a:r>
              <a:rPr lang="en-US" sz="1400" b="1" dirty="0"/>
              <a:t> </a:t>
            </a:r>
            <a:r>
              <a:rPr lang="en-US" sz="1400" b="1" dirty="0" err="1"/>
              <a:t>marítimo</a:t>
            </a:r>
            <a:r>
              <a:rPr lang="en-US" sz="1400" b="1" dirty="0"/>
              <a:t> </a:t>
            </a:r>
            <a:r>
              <a:rPr lang="en-US" sz="1400" b="1" dirty="0" err="1"/>
              <a:t>mundial</a:t>
            </a:r>
            <a:r>
              <a:rPr lang="en-US" sz="1400" b="1" dirty="0"/>
              <a:t> </a:t>
            </a:r>
            <a:r>
              <a:rPr lang="en-US" sz="1400" b="1" dirty="0" err="1"/>
              <a:t>por</a:t>
            </a:r>
            <a:r>
              <a:rPr lang="en-US" sz="1400" b="1" dirty="0"/>
              <a:t> </a:t>
            </a:r>
            <a:r>
              <a:rPr lang="en-US" sz="1400" b="1" dirty="0" err="1"/>
              <a:t>região</a:t>
            </a:r>
            <a:r>
              <a:rPr lang="en-US" sz="1400" b="1" dirty="0"/>
              <a:t>, </a:t>
            </a:r>
            <a:r>
              <a:rPr lang="en-US" sz="1400" b="1" dirty="0" err="1"/>
              <a:t>mostrando</a:t>
            </a:r>
            <a:r>
              <a:rPr lang="en-US" sz="1400" b="1" dirty="0"/>
              <a:t> o </a:t>
            </a:r>
            <a:r>
              <a:rPr lang="en-US" sz="1400" b="1" dirty="0" err="1"/>
              <a:t>percentual</a:t>
            </a:r>
            <a:r>
              <a:rPr lang="en-US" sz="1400" b="1" dirty="0"/>
              <a:t> de </a:t>
            </a:r>
            <a:r>
              <a:rPr lang="en-US" sz="1400" b="1" dirty="0" err="1"/>
              <a:t>importação</a:t>
            </a:r>
            <a:r>
              <a:rPr lang="en-US" sz="1400" b="1" dirty="0"/>
              <a:t> e </a:t>
            </a:r>
            <a:r>
              <a:rPr lang="en-US" sz="1400" b="1" dirty="0" err="1"/>
              <a:t>exportação</a:t>
            </a:r>
            <a:r>
              <a:rPr lang="en-US" sz="1400" b="1" dirty="0"/>
              <a:t> de 2005</a:t>
            </a:r>
            <a:endParaRPr lang="pt-BR" sz="1400" b="1" dirty="0"/>
          </a:p>
        </p:txBody>
      </p:sp>
      <p:grpSp>
        <p:nvGrpSpPr>
          <p:cNvPr id="3" name="Grupo 44"/>
          <p:cNvGrpSpPr/>
          <p:nvPr/>
        </p:nvGrpSpPr>
        <p:grpSpPr>
          <a:xfrm>
            <a:off x="389680" y="692696"/>
            <a:ext cx="8666982" cy="5357838"/>
            <a:chOff x="1364323" y="1285860"/>
            <a:chExt cx="7302659" cy="4214843"/>
          </a:xfrm>
        </p:grpSpPr>
        <p:pic>
          <p:nvPicPr>
            <p:cNvPr id="4" name="Imagem 3" descr="Imagem (30).jpg"/>
            <p:cNvPicPr>
              <a:picLocks noChangeAspect="1"/>
            </p:cNvPicPr>
            <p:nvPr/>
          </p:nvPicPr>
          <p:blipFill>
            <a:blip r:embed="rId2" cstate="print"/>
            <a:srcRect/>
            <a:stretch>
              <a:fillRect/>
            </a:stretch>
          </p:blipFill>
          <p:spPr>
            <a:xfrm>
              <a:off x="1364323" y="1285860"/>
              <a:ext cx="7302659" cy="4214843"/>
            </a:xfrm>
            <a:prstGeom prst="rect">
              <a:avLst/>
            </a:prstGeom>
          </p:spPr>
        </p:pic>
        <p:grpSp>
          <p:nvGrpSpPr>
            <p:cNvPr id="6" name="Grupo 19"/>
            <p:cNvGrpSpPr/>
            <p:nvPr/>
          </p:nvGrpSpPr>
          <p:grpSpPr>
            <a:xfrm>
              <a:off x="4482620" y="2173596"/>
              <a:ext cx="454346" cy="323929"/>
              <a:chOff x="7757336" y="821650"/>
              <a:chExt cx="425950" cy="303683"/>
            </a:xfrm>
          </p:grpSpPr>
          <p:sp>
            <p:nvSpPr>
              <p:cNvPr id="8" name="Elipse 7"/>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9" name="Retângulo 8"/>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23%</a:t>
                </a:r>
                <a:endParaRPr lang="pt-BR" sz="1400" dirty="0">
                  <a:solidFill>
                    <a:schemeClr val="tx1"/>
                  </a:solidFill>
                </a:endParaRPr>
              </a:p>
            </p:txBody>
          </p:sp>
        </p:grpSp>
        <p:grpSp>
          <p:nvGrpSpPr>
            <p:cNvPr id="7" name="Grupo 35"/>
            <p:cNvGrpSpPr/>
            <p:nvPr/>
          </p:nvGrpSpPr>
          <p:grpSpPr>
            <a:xfrm>
              <a:off x="1951810" y="3301364"/>
              <a:ext cx="381000" cy="304802"/>
              <a:chOff x="7771626" y="785794"/>
              <a:chExt cx="357190" cy="285752"/>
            </a:xfrm>
          </p:grpSpPr>
          <p:sp>
            <p:nvSpPr>
              <p:cNvPr id="11" name="Elipse 10"/>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12" name="Retângulo 11"/>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a:t>
                </a:r>
                <a:endParaRPr lang="pt-BR" sz="1400" dirty="0">
                  <a:solidFill>
                    <a:schemeClr val="tx1"/>
                  </a:solidFill>
                </a:endParaRPr>
              </a:p>
            </p:txBody>
          </p:sp>
        </p:grpSp>
        <p:grpSp>
          <p:nvGrpSpPr>
            <p:cNvPr id="10" name="Grupo 19"/>
            <p:cNvGrpSpPr/>
            <p:nvPr/>
          </p:nvGrpSpPr>
          <p:grpSpPr>
            <a:xfrm>
              <a:off x="4523578" y="3929066"/>
              <a:ext cx="454346" cy="323929"/>
              <a:chOff x="7757336" y="821650"/>
              <a:chExt cx="425950" cy="303683"/>
            </a:xfrm>
          </p:grpSpPr>
          <p:sp>
            <p:nvSpPr>
              <p:cNvPr id="16" name="Elipse 15"/>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17" name="Retângulo 16"/>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a:t>
                </a:r>
                <a:endParaRPr lang="pt-BR" sz="1400" dirty="0">
                  <a:solidFill>
                    <a:schemeClr val="tx1"/>
                  </a:solidFill>
                </a:endParaRPr>
              </a:p>
            </p:txBody>
          </p:sp>
        </p:grpSp>
        <p:grpSp>
          <p:nvGrpSpPr>
            <p:cNvPr id="13" name="Grupo 19"/>
            <p:cNvGrpSpPr/>
            <p:nvPr/>
          </p:nvGrpSpPr>
          <p:grpSpPr>
            <a:xfrm>
              <a:off x="5809462" y="3211828"/>
              <a:ext cx="454346" cy="323929"/>
              <a:chOff x="7757336" y="821650"/>
              <a:chExt cx="425950" cy="303683"/>
            </a:xfrm>
          </p:grpSpPr>
          <p:sp>
            <p:nvSpPr>
              <p:cNvPr id="19" name="Elipse 18"/>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0" name="Retângulo 19"/>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9%</a:t>
                </a:r>
                <a:endParaRPr lang="pt-BR" sz="1400" dirty="0">
                  <a:solidFill>
                    <a:schemeClr val="tx1"/>
                  </a:solidFill>
                </a:endParaRPr>
              </a:p>
            </p:txBody>
          </p:sp>
        </p:grpSp>
        <p:grpSp>
          <p:nvGrpSpPr>
            <p:cNvPr id="14" name="Grupo 19"/>
            <p:cNvGrpSpPr/>
            <p:nvPr/>
          </p:nvGrpSpPr>
          <p:grpSpPr>
            <a:xfrm>
              <a:off x="6023776" y="3857628"/>
              <a:ext cx="454346" cy="323929"/>
              <a:chOff x="7757336" y="821650"/>
              <a:chExt cx="425950" cy="303683"/>
            </a:xfrm>
          </p:grpSpPr>
          <p:sp>
            <p:nvSpPr>
              <p:cNvPr id="22" name="Elipse 21"/>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3" name="Retângulo 22"/>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2%</a:t>
                </a:r>
                <a:endParaRPr lang="pt-BR" sz="1400" dirty="0">
                  <a:solidFill>
                    <a:schemeClr val="tx1"/>
                  </a:solidFill>
                </a:endParaRPr>
              </a:p>
            </p:txBody>
          </p:sp>
        </p:grpSp>
        <p:grpSp>
          <p:nvGrpSpPr>
            <p:cNvPr id="15" name="Grupo 19"/>
            <p:cNvGrpSpPr/>
            <p:nvPr/>
          </p:nvGrpSpPr>
          <p:grpSpPr>
            <a:xfrm>
              <a:off x="5666586" y="4071942"/>
              <a:ext cx="454346" cy="323929"/>
              <a:chOff x="7757336" y="821650"/>
              <a:chExt cx="425950" cy="303683"/>
            </a:xfrm>
          </p:grpSpPr>
          <p:sp>
            <p:nvSpPr>
              <p:cNvPr id="25" name="Elipse 24"/>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6" name="Retângulo 25"/>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1%</a:t>
                </a:r>
                <a:endParaRPr lang="pt-BR" sz="1400" dirty="0">
                  <a:solidFill>
                    <a:schemeClr val="tx1"/>
                  </a:solidFill>
                </a:endParaRPr>
              </a:p>
            </p:txBody>
          </p:sp>
        </p:grpSp>
        <p:grpSp>
          <p:nvGrpSpPr>
            <p:cNvPr id="18" name="Grupo 19"/>
            <p:cNvGrpSpPr/>
            <p:nvPr/>
          </p:nvGrpSpPr>
          <p:grpSpPr>
            <a:xfrm>
              <a:off x="7381098" y="3589897"/>
              <a:ext cx="454346" cy="323929"/>
              <a:chOff x="7757336" y="821650"/>
              <a:chExt cx="425950" cy="303683"/>
            </a:xfrm>
          </p:grpSpPr>
          <p:sp>
            <p:nvSpPr>
              <p:cNvPr id="28" name="Elipse 27"/>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9" name="Retângulo 28"/>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30%</a:t>
                </a:r>
                <a:endParaRPr lang="pt-BR" sz="1400" dirty="0">
                  <a:solidFill>
                    <a:schemeClr val="tx1"/>
                  </a:solidFill>
                </a:endParaRPr>
              </a:p>
            </p:txBody>
          </p:sp>
        </p:grpSp>
        <p:grpSp>
          <p:nvGrpSpPr>
            <p:cNvPr id="21" name="Grupo 19"/>
            <p:cNvGrpSpPr/>
            <p:nvPr/>
          </p:nvGrpSpPr>
          <p:grpSpPr>
            <a:xfrm>
              <a:off x="7641132" y="5033897"/>
              <a:ext cx="454346" cy="323929"/>
              <a:chOff x="7757336" y="821650"/>
              <a:chExt cx="425950" cy="303683"/>
            </a:xfrm>
          </p:grpSpPr>
          <p:sp>
            <p:nvSpPr>
              <p:cNvPr id="31" name="Elipse 30"/>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32" name="Retângulo 31"/>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5%</a:t>
                </a:r>
                <a:endParaRPr lang="pt-BR" sz="1400" dirty="0">
                  <a:solidFill>
                    <a:schemeClr val="tx1"/>
                  </a:solidFill>
                </a:endParaRPr>
              </a:p>
            </p:txBody>
          </p:sp>
        </p:grpSp>
        <p:grpSp>
          <p:nvGrpSpPr>
            <p:cNvPr id="24" name="Grupo 19"/>
            <p:cNvGrpSpPr/>
            <p:nvPr/>
          </p:nvGrpSpPr>
          <p:grpSpPr>
            <a:xfrm>
              <a:off x="3523446" y="2989894"/>
              <a:ext cx="454346" cy="323929"/>
              <a:chOff x="7757336" y="821650"/>
              <a:chExt cx="425950" cy="303683"/>
            </a:xfrm>
          </p:grpSpPr>
          <p:sp>
            <p:nvSpPr>
              <p:cNvPr id="34" name="Elipse 33"/>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35" name="Retângulo 34"/>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9%</a:t>
                </a:r>
                <a:endParaRPr lang="pt-BR" sz="1400" dirty="0">
                  <a:solidFill>
                    <a:schemeClr val="tx1"/>
                  </a:solidFill>
                </a:endParaRPr>
              </a:p>
            </p:txBody>
          </p:sp>
        </p:grpSp>
        <p:grpSp>
          <p:nvGrpSpPr>
            <p:cNvPr id="27" name="Grupo 19"/>
            <p:cNvGrpSpPr/>
            <p:nvPr/>
          </p:nvGrpSpPr>
          <p:grpSpPr>
            <a:xfrm>
              <a:off x="3809198" y="4643446"/>
              <a:ext cx="454346" cy="323929"/>
              <a:chOff x="7757336" y="821650"/>
              <a:chExt cx="425950" cy="303683"/>
            </a:xfrm>
          </p:grpSpPr>
          <p:sp>
            <p:nvSpPr>
              <p:cNvPr id="37" name="Elipse 36"/>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2400" dirty="0">
                  <a:solidFill>
                    <a:schemeClr val="tx1"/>
                  </a:solidFill>
                </a:endParaRPr>
              </a:p>
            </p:txBody>
          </p:sp>
          <p:sp>
            <p:nvSpPr>
              <p:cNvPr id="38" name="Retângulo 37"/>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8%</a:t>
                </a:r>
                <a:endParaRPr lang="pt-BR" sz="1400" dirty="0">
                  <a:solidFill>
                    <a:schemeClr val="tx1"/>
                  </a:solidFill>
                </a:endParaRPr>
              </a:p>
            </p:txBody>
          </p:sp>
        </p:grpSp>
        <p:grpSp>
          <p:nvGrpSpPr>
            <p:cNvPr id="30" name="Grupo 19"/>
            <p:cNvGrpSpPr/>
            <p:nvPr/>
          </p:nvGrpSpPr>
          <p:grpSpPr>
            <a:xfrm>
              <a:off x="3523446" y="3500438"/>
              <a:ext cx="454346" cy="323929"/>
              <a:chOff x="7757336" y="821650"/>
              <a:chExt cx="425950" cy="303683"/>
            </a:xfrm>
          </p:grpSpPr>
          <p:sp>
            <p:nvSpPr>
              <p:cNvPr id="40" name="Elipse 39"/>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41" name="Retângulo 40"/>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a:t>
                </a:r>
                <a:endParaRPr lang="pt-BR" sz="1400" dirty="0">
                  <a:solidFill>
                    <a:schemeClr val="tx1"/>
                  </a:solidFill>
                </a:endParaRPr>
              </a:p>
            </p:txBody>
          </p:sp>
        </p:grpSp>
        <p:grpSp>
          <p:nvGrpSpPr>
            <p:cNvPr id="33" name="Grupo 19"/>
            <p:cNvGrpSpPr/>
            <p:nvPr/>
          </p:nvGrpSpPr>
          <p:grpSpPr>
            <a:xfrm>
              <a:off x="2809066" y="4500570"/>
              <a:ext cx="454346" cy="323929"/>
              <a:chOff x="7757336" y="821650"/>
              <a:chExt cx="425950" cy="303683"/>
            </a:xfrm>
          </p:grpSpPr>
          <p:sp>
            <p:nvSpPr>
              <p:cNvPr id="43" name="Elipse 42"/>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44" name="Retângulo 43"/>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1%</a:t>
                </a:r>
                <a:endParaRPr lang="pt-BR" sz="1400" dirty="0">
                  <a:solidFill>
                    <a:schemeClr val="tx1"/>
                  </a:solidFill>
                </a:endParaRPr>
              </a:p>
            </p:txBody>
          </p:sp>
        </p:grpSp>
      </p:grpSp>
    </p:spTree>
    <p:extLst>
      <p:ext uri="{BB962C8B-B14F-4D97-AF65-F5344CB8AC3E}">
        <p14:creationId xmlns:p14="http://schemas.microsoft.com/office/powerpoint/2010/main" val="33831673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08545" name="Picture 1"/>
          <p:cNvPicPr>
            <a:picLocks noChangeAspect="1" noChangeArrowheads="1"/>
          </p:cNvPicPr>
          <p:nvPr/>
        </p:nvPicPr>
        <p:blipFill>
          <a:blip r:embed="rId2" cstate="print"/>
          <a:srcRect/>
          <a:stretch>
            <a:fillRect/>
          </a:stretch>
        </p:blipFill>
        <p:spPr bwMode="auto">
          <a:xfrm>
            <a:off x="1235618" y="714356"/>
            <a:ext cx="7931430" cy="6015037"/>
          </a:xfrm>
          <a:prstGeom prst="rect">
            <a:avLst/>
          </a:prstGeom>
          <a:noFill/>
          <a:ln w="9525">
            <a:noFill/>
            <a:miter lim="800000"/>
            <a:headEnd/>
            <a:tailEnd/>
          </a:ln>
        </p:spPr>
      </p:pic>
      <p:grpSp>
        <p:nvGrpSpPr>
          <p:cNvPr id="3" name="Grupo 12"/>
          <p:cNvGrpSpPr/>
          <p:nvPr/>
        </p:nvGrpSpPr>
        <p:grpSpPr>
          <a:xfrm>
            <a:off x="3792015" y="4214818"/>
            <a:ext cx="687115" cy="571504"/>
            <a:chOff x="2994166" y="4422509"/>
            <a:chExt cx="672140" cy="559050"/>
          </a:xfrm>
        </p:grpSpPr>
        <p:sp>
          <p:nvSpPr>
            <p:cNvPr id="7" name="Elipse 6"/>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8" name="Elipse 7"/>
            <p:cNvSpPr/>
            <p:nvPr/>
          </p:nvSpPr>
          <p:spPr>
            <a:xfrm>
              <a:off x="2994166" y="4422509"/>
              <a:ext cx="672140" cy="559050"/>
            </a:xfrm>
            <a:prstGeom prst="ellipse">
              <a:avLst/>
            </a:prstGeom>
            <a:noFill/>
            <a:ln>
              <a:noFill/>
            </a:ln>
            <a:effectLst/>
          </p:spPr>
          <p:txBody>
            <a:bodyPr wrap="square" lIns="72000" tIns="72000" rIns="72000" bIns="72000" rtlCol="0" anchor="ctr">
              <a:noAutofit/>
            </a:bodyPr>
            <a:lstStyle/>
            <a:p>
              <a:pPr marL="142875" indent="-142875">
                <a:spcAft>
                  <a:spcPts val="600"/>
                </a:spcAft>
              </a:pPr>
              <a:r>
                <a:rPr lang="pt-BR" sz="900" dirty="0">
                  <a:solidFill>
                    <a:schemeClr val="tx1"/>
                  </a:solidFill>
                </a:rPr>
                <a:t> 18</a:t>
              </a:r>
            </a:p>
          </p:txBody>
        </p:sp>
      </p:grpSp>
      <p:grpSp>
        <p:nvGrpSpPr>
          <p:cNvPr id="4" name="Grupo 12"/>
          <p:cNvGrpSpPr/>
          <p:nvPr/>
        </p:nvGrpSpPr>
        <p:grpSpPr>
          <a:xfrm>
            <a:off x="4090465" y="4845060"/>
            <a:ext cx="687115" cy="571504"/>
            <a:chOff x="2967769" y="4422509"/>
            <a:chExt cx="672140" cy="559050"/>
          </a:xfrm>
        </p:grpSpPr>
        <p:sp>
          <p:nvSpPr>
            <p:cNvPr id="10" name="Elipse 9"/>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11" name="Elipse 10"/>
            <p:cNvSpPr/>
            <p:nvPr/>
          </p:nvSpPr>
          <p:spPr>
            <a:xfrm>
              <a:off x="2967769" y="4422509"/>
              <a:ext cx="672140" cy="559050"/>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900" dirty="0">
                  <a:solidFill>
                    <a:schemeClr val="tx1"/>
                  </a:solidFill>
                </a:rPr>
                <a:t>15,9</a:t>
              </a:r>
            </a:p>
          </p:txBody>
        </p:sp>
      </p:grpSp>
      <p:grpSp>
        <p:nvGrpSpPr>
          <p:cNvPr id="5" name="Grupo 12"/>
          <p:cNvGrpSpPr/>
          <p:nvPr/>
        </p:nvGrpSpPr>
        <p:grpSpPr>
          <a:xfrm>
            <a:off x="4479405" y="5072074"/>
            <a:ext cx="687115" cy="571504"/>
            <a:chOff x="2967769" y="4422509"/>
            <a:chExt cx="672140" cy="559050"/>
          </a:xfrm>
        </p:grpSpPr>
        <p:sp>
          <p:nvSpPr>
            <p:cNvPr id="13" name="Elipse 12"/>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14" name="Elipse 13"/>
            <p:cNvSpPr/>
            <p:nvPr/>
          </p:nvSpPr>
          <p:spPr>
            <a:xfrm>
              <a:off x="2967769" y="4422509"/>
              <a:ext cx="672140" cy="559050"/>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900" dirty="0">
                  <a:solidFill>
                    <a:schemeClr val="tx1"/>
                  </a:solidFill>
                </a:rPr>
                <a:t>22,1</a:t>
              </a:r>
            </a:p>
          </p:txBody>
        </p:sp>
      </p:grpSp>
      <p:grpSp>
        <p:nvGrpSpPr>
          <p:cNvPr id="6" name="Grupo 12"/>
          <p:cNvGrpSpPr/>
          <p:nvPr/>
        </p:nvGrpSpPr>
        <p:grpSpPr>
          <a:xfrm>
            <a:off x="3493562" y="3090860"/>
            <a:ext cx="687115" cy="571504"/>
            <a:chOff x="2967769" y="4422509"/>
            <a:chExt cx="672140" cy="559050"/>
          </a:xfrm>
        </p:grpSpPr>
        <p:sp>
          <p:nvSpPr>
            <p:cNvPr id="16" name="Elipse 15"/>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17" name="Elipse 16"/>
            <p:cNvSpPr/>
            <p:nvPr/>
          </p:nvSpPr>
          <p:spPr>
            <a:xfrm>
              <a:off x="2967769" y="4422509"/>
              <a:ext cx="672140" cy="559050"/>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900" dirty="0">
                  <a:solidFill>
                    <a:schemeClr val="tx1"/>
                  </a:solidFill>
                </a:rPr>
                <a:t>11,7</a:t>
              </a:r>
            </a:p>
          </p:txBody>
        </p:sp>
      </p:grpSp>
      <p:grpSp>
        <p:nvGrpSpPr>
          <p:cNvPr id="9" name="Grupo 12"/>
          <p:cNvGrpSpPr/>
          <p:nvPr/>
        </p:nvGrpSpPr>
        <p:grpSpPr>
          <a:xfrm>
            <a:off x="3664736" y="2800346"/>
            <a:ext cx="687115" cy="571504"/>
            <a:chOff x="2995721" y="4422509"/>
            <a:chExt cx="672140" cy="559050"/>
          </a:xfrm>
        </p:grpSpPr>
        <p:sp>
          <p:nvSpPr>
            <p:cNvPr id="19" name="Elipse 18"/>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20" name="Elipse 19"/>
            <p:cNvSpPr/>
            <p:nvPr/>
          </p:nvSpPr>
          <p:spPr>
            <a:xfrm>
              <a:off x="2995721" y="4422509"/>
              <a:ext cx="672140" cy="559050"/>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900" dirty="0">
                  <a:solidFill>
                    <a:schemeClr val="tx1"/>
                  </a:solidFill>
                </a:rPr>
                <a:t>8,7</a:t>
              </a:r>
            </a:p>
          </p:txBody>
        </p:sp>
      </p:grpSp>
      <p:grpSp>
        <p:nvGrpSpPr>
          <p:cNvPr id="12" name="Grupo 12"/>
          <p:cNvGrpSpPr/>
          <p:nvPr/>
        </p:nvGrpSpPr>
        <p:grpSpPr>
          <a:xfrm>
            <a:off x="3420535" y="2481256"/>
            <a:ext cx="687115" cy="571504"/>
            <a:chOff x="2995721" y="4422509"/>
            <a:chExt cx="672140" cy="559050"/>
          </a:xfrm>
        </p:grpSpPr>
        <p:sp>
          <p:nvSpPr>
            <p:cNvPr id="22" name="Elipse 21"/>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23" name="Elipse 22"/>
            <p:cNvSpPr/>
            <p:nvPr/>
          </p:nvSpPr>
          <p:spPr>
            <a:xfrm>
              <a:off x="2995721" y="4422509"/>
              <a:ext cx="672140" cy="559050"/>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900" dirty="0">
                  <a:solidFill>
                    <a:schemeClr val="tx1"/>
                  </a:solidFill>
                </a:rPr>
                <a:t>5,3</a:t>
              </a:r>
            </a:p>
          </p:txBody>
        </p:sp>
      </p:grpSp>
      <p:grpSp>
        <p:nvGrpSpPr>
          <p:cNvPr id="15" name="Grupo 12"/>
          <p:cNvGrpSpPr/>
          <p:nvPr/>
        </p:nvGrpSpPr>
        <p:grpSpPr>
          <a:xfrm>
            <a:off x="3336399" y="2227254"/>
            <a:ext cx="687115" cy="571504"/>
            <a:chOff x="3053451" y="4422509"/>
            <a:chExt cx="672140" cy="559050"/>
          </a:xfrm>
        </p:grpSpPr>
        <p:sp>
          <p:nvSpPr>
            <p:cNvPr id="25" name="Elipse 24"/>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26" name="Elipse 25"/>
            <p:cNvSpPr/>
            <p:nvPr/>
          </p:nvSpPr>
          <p:spPr>
            <a:xfrm>
              <a:off x="3053451" y="4422509"/>
              <a:ext cx="672140" cy="559050"/>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900" dirty="0">
                  <a:solidFill>
                    <a:schemeClr val="tx1"/>
                  </a:solidFill>
                </a:rPr>
                <a:t>4</a:t>
              </a:r>
            </a:p>
          </p:txBody>
        </p:sp>
      </p:grpSp>
      <p:grpSp>
        <p:nvGrpSpPr>
          <p:cNvPr id="18" name="Grupo 12"/>
          <p:cNvGrpSpPr/>
          <p:nvPr/>
        </p:nvGrpSpPr>
        <p:grpSpPr>
          <a:xfrm>
            <a:off x="5277925" y="2792408"/>
            <a:ext cx="687115" cy="571504"/>
            <a:chOff x="2995721" y="4422509"/>
            <a:chExt cx="672140" cy="559050"/>
          </a:xfrm>
        </p:grpSpPr>
        <p:sp>
          <p:nvSpPr>
            <p:cNvPr id="28" name="Elipse 27"/>
            <p:cNvSpPr/>
            <p:nvPr/>
          </p:nvSpPr>
          <p:spPr>
            <a:xfrm>
              <a:off x="3114797" y="4570664"/>
              <a:ext cx="278719" cy="278718"/>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050" dirty="0">
                <a:solidFill>
                  <a:schemeClr val="tx1"/>
                </a:solidFill>
              </a:endParaRPr>
            </a:p>
          </p:txBody>
        </p:sp>
        <p:sp>
          <p:nvSpPr>
            <p:cNvPr id="29" name="Elipse 28"/>
            <p:cNvSpPr/>
            <p:nvPr/>
          </p:nvSpPr>
          <p:spPr>
            <a:xfrm>
              <a:off x="2995721" y="4422509"/>
              <a:ext cx="672140" cy="559050"/>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900" dirty="0">
                  <a:solidFill>
                    <a:schemeClr val="tx1"/>
                  </a:solidFill>
                </a:rPr>
                <a:t>4,6</a:t>
              </a:r>
            </a:p>
          </p:txBody>
        </p:sp>
      </p:grpSp>
    </p:spTree>
    <p:extLst>
      <p:ext uri="{BB962C8B-B14F-4D97-AF65-F5344CB8AC3E}">
        <p14:creationId xmlns:p14="http://schemas.microsoft.com/office/powerpoint/2010/main" val="12365839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GDP Share of Manufacturing, Selected Countries, 1970-2011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42993888"/>
              </p:ext>
            </p:extLst>
          </p:nvPr>
        </p:nvGraphicFramePr>
        <p:xfrm>
          <a:off x="199464" y="692696"/>
          <a:ext cx="9704949"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a:xfrm>
            <a:off x="0" y="6309320"/>
            <a:ext cx="9904413" cy="365125"/>
          </a:xfrm>
        </p:spPr>
        <p:txBody>
          <a:bodyPr/>
          <a:lstStyle/>
          <a:p>
            <a:pPr>
              <a:defRPr/>
            </a:pPr>
            <a:r>
              <a:rPr lang="en-US" sz="1050" dirty="0"/>
              <a:t>Copyright © 1998-2013, Dr. Jean-Paul Rodrigue,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13937645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4"/>
          <p:cNvSpPr>
            <a:spLocks noGrp="1" noChangeArrowheads="1"/>
          </p:cNvSpPr>
          <p:nvPr>
            <p:ph type="title"/>
          </p:nvPr>
        </p:nvSpPr>
        <p:spPr/>
        <p:txBody>
          <a:bodyPr/>
          <a:lstStyle/>
          <a:p>
            <a:pPr eaLnBrk="1" hangingPunct="1"/>
            <a:r>
              <a:rPr lang="en-US" dirty="0"/>
              <a:t>Share of Asia in the Value of World Trade, 1980-2012</a:t>
            </a:r>
          </a:p>
        </p:txBody>
      </p:sp>
      <p:graphicFrame>
        <p:nvGraphicFramePr>
          <p:cNvPr id="5" name="Object 6"/>
          <p:cNvGraphicFramePr>
            <a:graphicFrameLocks noGrp="1" noChangeAspect="1"/>
          </p:cNvGraphicFramePr>
          <p:nvPr>
            <p:ph idx="1"/>
            <p:extLst>
              <p:ext uri="{D42A27DB-BD31-4B8C-83A1-F6EECF244321}">
                <p14:modId xmlns:p14="http://schemas.microsoft.com/office/powerpoint/2010/main" val="3277566934"/>
              </p:ext>
            </p:extLst>
          </p:nvPr>
        </p:nvGraphicFramePr>
        <p:xfrm>
          <a:off x="199464" y="764704"/>
          <a:ext cx="9704949" cy="539432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a:xfrm>
            <a:off x="0" y="6309320"/>
            <a:ext cx="9904413" cy="365125"/>
          </a:xfrm>
        </p:spPr>
        <p:txBody>
          <a:bodyPr/>
          <a:lstStyle/>
          <a:p>
            <a:pPr>
              <a:defRPr/>
            </a:pPr>
            <a:r>
              <a:rPr lang="en-US" sz="900" dirty="0"/>
              <a:t>Copyright © 1998-2013, Dr. Jean-Paul Rodrigue, Dept. of Global Economies &amp; Geography, Hofstra University. For personal or classroom use ONLY. This material (including graphics) is not public domain and cannot be published, in whole or in part, in ANY form (printed or electronic) and on any media without consent. This includes conference presentations. Permission MUST be requested prior to use.</a:t>
            </a:r>
          </a:p>
        </p:txBody>
      </p:sp>
    </p:spTree>
    <p:extLst>
      <p:ext uri="{BB962C8B-B14F-4D97-AF65-F5344CB8AC3E}">
        <p14:creationId xmlns:p14="http://schemas.microsoft.com/office/powerpoint/2010/main" val="40946674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73675"/>
            <a:ext cx="9505950" cy="852808"/>
          </a:xfrm>
        </p:spPr>
        <p:txBody>
          <a:bodyPr/>
          <a:lstStyle/>
          <a:p>
            <a:r>
              <a:rPr lang="pt-BR" sz="1800" dirty="0"/>
              <a:t>No processo de desenvolvimento da economia e comércio, após a letargia do estágio inicial, há um crescimento intensivo devido a construção da </a:t>
            </a:r>
            <a:r>
              <a:rPr lang="pt-BR" sz="1800" dirty="0" err="1"/>
              <a:t>infraestrutura</a:t>
            </a:r>
            <a:r>
              <a:rPr lang="pt-BR" sz="1800" dirty="0"/>
              <a:t> e surgimento de novas industrias, e por fim, a maturidade (equilíbrio) econômica</a:t>
            </a:r>
          </a:p>
        </p:txBody>
      </p:sp>
      <p:grpSp>
        <p:nvGrpSpPr>
          <p:cNvPr id="3" name="Grupo 76"/>
          <p:cNvGrpSpPr/>
          <p:nvPr/>
        </p:nvGrpSpPr>
        <p:grpSpPr>
          <a:xfrm>
            <a:off x="94425" y="2206496"/>
            <a:ext cx="6572296" cy="4738209"/>
            <a:chOff x="94422" y="2086918"/>
            <a:chExt cx="6738157" cy="4857784"/>
          </a:xfrm>
        </p:grpSpPr>
        <p:grpSp>
          <p:nvGrpSpPr>
            <p:cNvPr id="4" name="Grupo 75"/>
            <p:cNvGrpSpPr/>
            <p:nvPr/>
          </p:nvGrpSpPr>
          <p:grpSpPr>
            <a:xfrm>
              <a:off x="237298" y="2086918"/>
              <a:ext cx="6595281" cy="4232912"/>
              <a:chOff x="237298" y="1928802"/>
              <a:chExt cx="6595281" cy="4232912"/>
            </a:xfrm>
          </p:grpSpPr>
          <p:grpSp>
            <p:nvGrpSpPr>
              <p:cNvPr id="5" name="Grupo 63"/>
              <p:cNvGrpSpPr/>
              <p:nvPr/>
            </p:nvGrpSpPr>
            <p:grpSpPr>
              <a:xfrm>
                <a:off x="237298" y="2214554"/>
                <a:ext cx="6595281" cy="3947160"/>
                <a:chOff x="237298" y="2214554"/>
                <a:chExt cx="6595281" cy="3947160"/>
              </a:xfrm>
            </p:grpSpPr>
            <p:grpSp>
              <p:nvGrpSpPr>
                <p:cNvPr id="6" name="Grupo 36"/>
                <p:cNvGrpSpPr/>
                <p:nvPr/>
              </p:nvGrpSpPr>
              <p:grpSpPr>
                <a:xfrm>
                  <a:off x="237298" y="2214554"/>
                  <a:ext cx="6595281" cy="3947160"/>
                  <a:chOff x="3309132" y="2357430"/>
                  <a:chExt cx="6595281" cy="3947160"/>
                </a:xfrm>
              </p:grpSpPr>
              <p:grpSp>
                <p:nvGrpSpPr>
                  <p:cNvPr id="7" name="Grupo 34"/>
                  <p:cNvGrpSpPr/>
                  <p:nvPr/>
                </p:nvGrpSpPr>
                <p:grpSpPr>
                  <a:xfrm>
                    <a:off x="4525283" y="2357430"/>
                    <a:ext cx="5379130" cy="3947160"/>
                    <a:chOff x="3251544" y="2658656"/>
                    <a:chExt cx="5379130" cy="3947160"/>
                  </a:xfrm>
                </p:grpSpPr>
                <p:sp>
                  <p:nvSpPr>
                    <p:cNvPr id="19" name="Forma livre 18"/>
                    <p:cNvSpPr/>
                    <p:nvPr/>
                  </p:nvSpPr>
                  <p:spPr>
                    <a:xfrm rot="21265147">
                      <a:off x="3251544" y="2658656"/>
                      <a:ext cx="5379130" cy="3947160"/>
                    </a:xfrm>
                    <a:custGeom>
                      <a:avLst/>
                      <a:gdLst>
                        <a:gd name="connsiteX0" fmla="*/ 0 w 5120640"/>
                        <a:gd name="connsiteY0" fmla="*/ 3657600 h 3947160"/>
                        <a:gd name="connsiteX1" fmla="*/ 3489960 w 5120640"/>
                        <a:gd name="connsiteY1" fmla="*/ 3337560 h 3947160"/>
                        <a:gd name="connsiteX2" fmla="*/ 5120640 w 5120640"/>
                        <a:gd name="connsiteY2" fmla="*/ 0 h 3947160"/>
                      </a:gdLst>
                      <a:ahLst/>
                      <a:cxnLst>
                        <a:cxn ang="0">
                          <a:pos x="connsiteX0" y="connsiteY0"/>
                        </a:cxn>
                        <a:cxn ang="0">
                          <a:pos x="connsiteX1" y="connsiteY1"/>
                        </a:cxn>
                        <a:cxn ang="0">
                          <a:pos x="connsiteX2" y="connsiteY2"/>
                        </a:cxn>
                      </a:cxnLst>
                      <a:rect l="l" t="t" r="r" b="b"/>
                      <a:pathLst>
                        <a:path w="5120640" h="3947160">
                          <a:moveTo>
                            <a:pt x="0" y="3657600"/>
                          </a:moveTo>
                          <a:cubicBezTo>
                            <a:pt x="1318260" y="3802380"/>
                            <a:pt x="2636520" y="3947160"/>
                            <a:pt x="3489960" y="3337560"/>
                          </a:cubicBezTo>
                          <a:cubicBezTo>
                            <a:pt x="4343400" y="2727960"/>
                            <a:pt x="4732020" y="1363980"/>
                            <a:pt x="5120640" y="0"/>
                          </a:cubicBezTo>
                        </a:path>
                      </a:pathLst>
                    </a:custGeom>
                    <a:ln w="28575">
                      <a:solidFill>
                        <a:schemeClr val="tx1"/>
                      </a:solidFill>
                      <a:prstDash val="dash"/>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8" name="Grupo 21"/>
                    <p:cNvGrpSpPr/>
                    <p:nvPr/>
                  </p:nvGrpSpPr>
                  <p:grpSpPr>
                    <a:xfrm>
                      <a:off x="6095214" y="6143644"/>
                      <a:ext cx="310516" cy="291468"/>
                      <a:chOff x="6937230" y="1509698"/>
                      <a:chExt cx="310516" cy="291468"/>
                    </a:xfrm>
                  </p:grpSpPr>
                  <p:sp>
                    <p:nvSpPr>
                      <p:cNvPr id="21" name="Elipse 20"/>
                      <p:cNvSpPr/>
                      <p:nvPr/>
                    </p:nvSpPr>
                    <p:spPr>
                      <a:xfrm>
                        <a:off x="6961994" y="1509698"/>
                        <a:ext cx="285752" cy="285752"/>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600" dirty="0">
                          <a:solidFill>
                            <a:schemeClr val="tx1"/>
                          </a:solidFill>
                        </a:endParaRPr>
                      </a:p>
                    </p:txBody>
                  </p:sp>
                  <p:sp>
                    <p:nvSpPr>
                      <p:cNvPr id="20" name="Elipse 19"/>
                      <p:cNvSpPr/>
                      <p:nvPr/>
                    </p:nvSpPr>
                    <p:spPr>
                      <a:xfrm>
                        <a:off x="6937230" y="1515414"/>
                        <a:ext cx="285752" cy="285752"/>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1600" dirty="0">
                            <a:solidFill>
                              <a:schemeClr val="tx1"/>
                            </a:solidFill>
                          </a:rPr>
                          <a:t>B</a:t>
                        </a:r>
                      </a:p>
                    </p:txBody>
                  </p:sp>
                </p:grpSp>
              </p:grpSp>
              <p:grpSp>
                <p:nvGrpSpPr>
                  <p:cNvPr id="9" name="Grupo 35"/>
                  <p:cNvGrpSpPr/>
                  <p:nvPr/>
                </p:nvGrpSpPr>
                <p:grpSpPr>
                  <a:xfrm>
                    <a:off x="3309132" y="2715280"/>
                    <a:ext cx="5882640" cy="3571240"/>
                    <a:chOff x="3523446" y="785794"/>
                    <a:chExt cx="5882640" cy="3571240"/>
                  </a:xfrm>
                </p:grpSpPr>
                <p:grpSp>
                  <p:nvGrpSpPr>
                    <p:cNvPr id="10" name="Grupo 25"/>
                    <p:cNvGrpSpPr/>
                    <p:nvPr/>
                  </p:nvGrpSpPr>
                  <p:grpSpPr>
                    <a:xfrm>
                      <a:off x="3523446" y="785794"/>
                      <a:ext cx="5882640" cy="3571240"/>
                      <a:chOff x="2309000" y="3000372"/>
                      <a:chExt cx="5882640" cy="3571240"/>
                    </a:xfrm>
                  </p:grpSpPr>
                  <p:sp>
                    <p:nvSpPr>
                      <p:cNvPr id="15" name="Forma livre 14"/>
                      <p:cNvSpPr/>
                      <p:nvPr/>
                    </p:nvSpPr>
                    <p:spPr>
                      <a:xfrm>
                        <a:off x="2309000" y="3000372"/>
                        <a:ext cx="5882640" cy="3571240"/>
                      </a:xfrm>
                      <a:custGeom>
                        <a:avLst/>
                        <a:gdLst>
                          <a:gd name="connsiteX0" fmla="*/ 0 w 5882640"/>
                          <a:gd name="connsiteY0" fmla="*/ 3474720 h 3571240"/>
                          <a:gd name="connsiteX1" fmla="*/ 929640 w 5882640"/>
                          <a:gd name="connsiteY1" fmla="*/ 3550920 h 3571240"/>
                          <a:gd name="connsiteX2" fmla="*/ 1783080 w 5882640"/>
                          <a:gd name="connsiteY2" fmla="*/ 3352800 h 3571240"/>
                          <a:gd name="connsiteX3" fmla="*/ 2514600 w 5882640"/>
                          <a:gd name="connsiteY3" fmla="*/ 2865120 h 3571240"/>
                          <a:gd name="connsiteX4" fmla="*/ 2971800 w 5882640"/>
                          <a:gd name="connsiteY4" fmla="*/ 2225040 h 3571240"/>
                          <a:gd name="connsiteX5" fmla="*/ 3505200 w 5882640"/>
                          <a:gd name="connsiteY5" fmla="*/ 1234440 h 3571240"/>
                          <a:gd name="connsiteX6" fmla="*/ 4267200 w 5882640"/>
                          <a:gd name="connsiteY6" fmla="*/ 441960 h 3571240"/>
                          <a:gd name="connsiteX7" fmla="*/ 5044440 w 5882640"/>
                          <a:gd name="connsiteY7" fmla="*/ 106680 h 3571240"/>
                          <a:gd name="connsiteX8" fmla="*/ 5882640 w 5882640"/>
                          <a:gd name="connsiteY8" fmla="*/ 0 h 357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640" h="3571240">
                            <a:moveTo>
                              <a:pt x="0" y="3474720"/>
                            </a:moveTo>
                            <a:cubicBezTo>
                              <a:pt x="316230" y="3522980"/>
                              <a:pt x="632460" y="3571240"/>
                              <a:pt x="929640" y="3550920"/>
                            </a:cubicBezTo>
                            <a:cubicBezTo>
                              <a:pt x="1226820" y="3530600"/>
                              <a:pt x="1518920" y="3467100"/>
                              <a:pt x="1783080" y="3352800"/>
                            </a:cubicBezTo>
                            <a:cubicBezTo>
                              <a:pt x="2047240" y="3238500"/>
                              <a:pt x="2316480" y="3053080"/>
                              <a:pt x="2514600" y="2865120"/>
                            </a:cubicBezTo>
                            <a:cubicBezTo>
                              <a:pt x="2712720" y="2677160"/>
                              <a:pt x="2806700" y="2496820"/>
                              <a:pt x="2971800" y="2225040"/>
                            </a:cubicBezTo>
                            <a:cubicBezTo>
                              <a:pt x="3136900" y="1953260"/>
                              <a:pt x="3289300" y="1531620"/>
                              <a:pt x="3505200" y="1234440"/>
                            </a:cubicBezTo>
                            <a:cubicBezTo>
                              <a:pt x="3721100" y="937260"/>
                              <a:pt x="4010660" y="629920"/>
                              <a:pt x="4267200" y="441960"/>
                            </a:cubicBezTo>
                            <a:cubicBezTo>
                              <a:pt x="4523740" y="254000"/>
                              <a:pt x="4775200" y="180340"/>
                              <a:pt x="5044440" y="106680"/>
                            </a:cubicBezTo>
                            <a:cubicBezTo>
                              <a:pt x="5313680" y="33020"/>
                              <a:pt x="5598160" y="16510"/>
                              <a:pt x="5882640" y="0"/>
                            </a:cubicBezTo>
                          </a:path>
                        </a:pathLst>
                      </a:custGeom>
                      <a:ln w="28575">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nvGrpSpPr>
                      <p:cNvPr id="11" name="Grupo 22"/>
                      <p:cNvGrpSpPr/>
                      <p:nvPr/>
                    </p:nvGrpSpPr>
                    <p:grpSpPr>
                      <a:xfrm>
                        <a:off x="5237958" y="4780606"/>
                        <a:ext cx="310516" cy="291468"/>
                        <a:chOff x="7080106" y="1218230"/>
                        <a:chExt cx="310516" cy="291468"/>
                      </a:xfrm>
                    </p:grpSpPr>
                    <p:sp>
                      <p:nvSpPr>
                        <p:cNvPr id="24" name="Elipse 23"/>
                        <p:cNvSpPr/>
                        <p:nvPr/>
                      </p:nvSpPr>
                      <p:spPr>
                        <a:xfrm>
                          <a:off x="7104870" y="1218230"/>
                          <a:ext cx="285752" cy="285752"/>
                        </a:xfrm>
                        <a:prstGeom prst="ellipse">
                          <a:avLst/>
                        </a:prstGeom>
                        <a:solidFill>
                          <a:schemeClr val="bg1"/>
                        </a:solidFill>
                        <a:ln>
                          <a:solidFill>
                            <a:schemeClr val="tx1"/>
                          </a:solidFill>
                        </a:ln>
                        <a:effectLst/>
                      </p:spPr>
                      <p:txBody>
                        <a:bodyPr wrap="square" lIns="72000" tIns="72000" rIns="72000" bIns="72000" rtlCol="0" anchor="ctr">
                          <a:noAutofit/>
                        </a:bodyPr>
                        <a:lstStyle/>
                        <a:p>
                          <a:pPr marL="142875" indent="-142875" algn="l">
                            <a:spcAft>
                              <a:spcPts val="600"/>
                            </a:spcAft>
                          </a:pPr>
                          <a:endParaRPr lang="pt-BR" sz="1600" dirty="0">
                            <a:solidFill>
                              <a:schemeClr val="tx1"/>
                            </a:solidFill>
                          </a:endParaRPr>
                        </a:p>
                      </p:txBody>
                    </p:sp>
                    <p:sp>
                      <p:nvSpPr>
                        <p:cNvPr id="25" name="Elipse 24"/>
                        <p:cNvSpPr/>
                        <p:nvPr/>
                      </p:nvSpPr>
                      <p:spPr>
                        <a:xfrm>
                          <a:off x="7080106" y="1223946"/>
                          <a:ext cx="285752" cy="285752"/>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1600" dirty="0">
                              <a:solidFill>
                                <a:schemeClr val="tx1"/>
                              </a:solidFill>
                            </a:rPr>
                            <a:t>A</a:t>
                          </a:r>
                        </a:p>
                      </p:txBody>
                    </p:sp>
                  </p:grpSp>
                </p:grpSp>
                <p:grpSp>
                  <p:nvGrpSpPr>
                    <p:cNvPr id="12" name="Grupo 29"/>
                    <p:cNvGrpSpPr/>
                    <p:nvPr/>
                  </p:nvGrpSpPr>
                  <p:grpSpPr>
                    <a:xfrm>
                      <a:off x="4990815" y="3929066"/>
                      <a:ext cx="604333" cy="408446"/>
                      <a:chOff x="4395942" y="4071942"/>
                      <a:chExt cx="604333" cy="408446"/>
                    </a:xfrm>
                  </p:grpSpPr>
                  <p:sp>
                    <p:nvSpPr>
                      <p:cNvPr id="28" name="Elipse 27"/>
                      <p:cNvSpPr/>
                      <p:nvPr/>
                    </p:nvSpPr>
                    <p:spPr>
                      <a:xfrm>
                        <a:off x="4543675" y="4143380"/>
                        <a:ext cx="231903" cy="247058"/>
                      </a:xfrm>
                      <a:prstGeom prst="ellipse">
                        <a:avLst/>
                      </a:prstGeom>
                      <a:solidFill>
                        <a:schemeClr val="bg1">
                          <a:lumMod val="85000"/>
                        </a:schemeClr>
                      </a:solidFill>
                      <a:ln>
                        <a:solidFill>
                          <a:schemeClr val="bg1">
                            <a:lumMod val="85000"/>
                          </a:schemeClr>
                        </a:solidFill>
                      </a:ln>
                      <a:effectLst/>
                    </p:spPr>
                    <p:txBody>
                      <a:bodyPr wrap="square" lIns="72000" tIns="72000" rIns="72000" bIns="72000" rtlCol="0" anchor="ctr">
                        <a:noAutofit/>
                      </a:bodyPr>
                      <a:lstStyle/>
                      <a:p>
                        <a:pPr marL="142875" indent="-142875" algn="l">
                          <a:spcAft>
                            <a:spcPts val="600"/>
                          </a:spcAft>
                        </a:pPr>
                        <a:endParaRPr lang="pt-BR" sz="1400" dirty="0">
                          <a:solidFill>
                            <a:schemeClr val="tx1"/>
                          </a:solidFill>
                        </a:endParaRPr>
                      </a:p>
                    </p:txBody>
                  </p:sp>
                  <p:sp>
                    <p:nvSpPr>
                      <p:cNvPr id="29" name="Elipse 28"/>
                      <p:cNvSpPr/>
                      <p:nvPr/>
                    </p:nvSpPr>
                    <p:spPr>
                      <a:xfrm>
                        <a:off x="4395942" y="4071942"/>
                        <a:ext cx="604333" cy="408446"/>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1400" dirty="0">
                            <a:solidFill>
                              <a:schemeClr val="tx1"/>
                            </a:solidFill>
                          </a:rPr>
                          <a:t>1a</a:t>
                        </a:r>
                      </a:p>
                    </p:txBody>
                  </p:sp>
                </p:grpSp>
                <p:grpSp>
                  <p:nvGrpSpPr>
                    <p:cNvPr id="13" name="Grupo 30"/>
                    <p:cNvGrpSpPr/>
                    <p:nvPr/>
                  </p:nvGrpSpPr>
                  <p:grpSpPr>
                    <a:xfrm>
                      <a:off x="7450187" y="1071546"/>
                      <a:ext cx="604333" cy="408446"/>
                      <a:chOff x="4411182" y="4071942"/>
                      <a:chExt cx="604333" cy="408446"/>
                    </a:xfrm>
                  </p:grpSpPr>
                  <p:sp>
                    <p:nvSpPr>
                      <p:cNvPr id="32" name="Elipse 31"/>
                      <p:cNvSpPr/>
                      <p:nvPr/>
                    </p:nvSpPr>
                    <p:spPr>
                      <a:xfrm>
                        <a:off x="4543675" y="4143380"/>
                        <a:ext cx="231903" cy="247058"/>
                      </a:xfrm>
                      <a:prstGeom prst="ellipse">
                        <a:avLst/>
                      </a:prstGeom>
                      <a:solidFill>
                        <a:schemeClr val="bg1">
                          <a:lumMod val="85000"/>
                        </a:schemeClr>
                      </a:solidFill>
                      <a:ln>
                        <a:solidFill>
                          <a:schemeClr val="bg1">
                            <a:lumMod val="85000"/>
                          </a:schemeClr>
                        </a:solidFill>
                      </a:ln>
                      <a:effectLst/>
                    </p:spPr>
                    <p:txBody>
                      <a:bodyPr wrap="square" lIns="72000" tIns="72000" rIns="72000" bIns="72000" rtlCol="0" anchor="ctr">
                        <a:noAutofit/>
                      </a:bodyPr>
                      <a:lstStyle/>
                      <a:p>
                        <a:pPr marL="142875" indent="-142875" algn="l">
                          <a:spcAft>
                            <a:spcPts val="600"/>
                          </a:spcAft>
                        </a:pPr>
                        <a:endParaRPr lang="pt-BR" sz="1400" dirty="0">
                          <a:solidFill>
                            <a:schemeClr val="tx1"/>
                          </a:solidFill>
                        </a:endParaRPr>
                      </a:p>
                    </p:txBody>
                  </p:sp>
                  <p:sp>
                    <p:nvSpPr>
                      <p:cNvPr id="33" name="Elipse 32"/>
                      <p:cNvSpPr/>
                      <p:nvPr/>
                    </p:nvSpPr>
                    <p:spPr>
                      <a:xfrm>
                        <a:off x="4411182" y="4071942"/>
                        <a:ext cx="604333" cy="408446"/>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1400" dirty="0">
                            <a:solidFill>
                              <a:schemeClr val="tx1"/>
                            </a:solidFill>
                          </a:rPr>
                          <a:t>2a</a:t>
                        </a:r>
                      </a:p>
                    </p:txBody>
                  </p:sp>
                </p:grpSp>
              </p:grpSp>
            </p:grpSp>
            <p:grpSp>
              <p:nvGrpSpPr>
                <p:cNvPr id="14" name="Grupo 30"/>
                <p:cNvGrpSpPr/>
                <p:nvPr/>
              </p:nvGrpSpPr>
              <p:grpSpPr>
                <a:xfrm>
                  <a:off x="4809330" y="5357826"/>
                  <a:ext cx="604333" cy="408446"/>
                  <a:chOff x="4411182" y="4071942"/>
                  <a:chExt cx="604333" cy="408446"/>
                </a:xfrm>
              </p:grpSpPr>
              <p:sp>
                <p:nvSpPr>
                  <p:cNvPr id="62" name="Elipse 61"/>
                  <p:cNvSpPr/>
                  <p:nvPr/>
                </p:nvSpPr>
                <p:spPr>
                  <a:xfrm>
                    <a:off x="4543675" y="4143380"/>
                    <a:ext cx="231903" cy="247058"/>
                  </a:xfrm>
                  <a:prstGeom prst="ellipse">
                    <a:avLst/>
                  </a:prstGeom>
                  <a:solidFill>
                    <a:schemeClr val="bg1">
                      <a:lumMod val="85000"/>
                    </a:schemeClr>
                  </a:solidFill>
                  <a:ln>
                    <a:solidFill>
                      <a:schemeClr val="bg1">
                        <a:lumMod val="85000"/>
                      </a:schemeClr>
                    </a:solidFill>
                  </a:ln>
                  <a:effectLst/>
                </p:spPr>
                <p:txBody>
                  <a:bodyPr wrap="square" lIns="72000" tIns="72000" rIns="72000" bIns="72000" rtlCol="0" anchor="ctr">
                    <a:noAutofit/>
                  </a:bodyPr>
                  <a:lstStyle/>
                  <a:p>
                    <a:pPr marL="142875" indent="-142875" algn="l">
                      <a:spcAft>
                        <a:spcPts val="600"/>
                      </a:spcAft>
                    </a:pPr>
                    <a:endParaRPr lang="pt-BR" sz="1400" dirty="0">
                      <a:solidFill>
                        <a:schemeClr val="tx1"/>
                      </a:solidFill>
                    </a:endParaRPr>
                  </a:p>
                </p:txBody>
              </p:sp>
              <p:sp>
                <p:nvSpPr>
                  <p:cNvPr id="63" name="Elipse 62"/>
                  <p:cNvSpPr/>
                  <p:nvPr/>
                </p:nvSpPr>
                <p:spPr>
                  <a:xfrm>
                    <a:off x="4411182" y="4071942"/>
                    <a:ext cx="604333" cy="408446"/>
                  </a:xfrm>
                  <a:prstGeom prst="ellipse">
                    <a:avLst/>
                  </a:prstGeom>
                  <a:noFill/>
                  <a:ln>
                    <a:noFill/>
                  </a:ln>
                  <a:effectLst/>
                </p:spPr>
                <p:txBody>
                  <a:bodyPr wrap="square" lIns="72000" tIns="72000" rIns="72000" bIns="72000" rtlCol="0" anchor="ctr">
                    <a:noAutofit/>
                  </a:bodyPr>
                  <a:lstStyle/>
                  <a:p>
                    <a:pPr marL="142875" indent="-142875" algn="l">
                      <a:spcAft>
                        <a:spcPts val="600"/>
                      </a:spcAft>
                    </a:pPr>
                    <a:r>
                      <a:rPr lang="pt-BR" sz="1400" dirty="0">
                        <a:solidFill>
                          <a:schemeClr val="tx1"/>
                        </a:solidFill>
                      </a:rPr>
                      <a:t>2b</a:t>
                    </a:r>
                  </a:p>
                </p:txBody>
              </p:sp>
            </p:grpSp>
          </p:grpSp>
          <p:sp>
            <p:nvSpPr>
              <p:cNvPr id="75" name="Retângulo 74"/>
              <p:cNvSpPr/>
              <p:nvPr/>
            </p:nvSpPr>
            <p:spPr>
              <a:xfrm>
                <a:off x="6380966" y="1928802"/>
                <a:ext cx="357190" cy="785818"/>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sp>
          <p:nvSpPr>
            <p:cNvPr id="38" name="Retângulo 37"/>
            <p:cNvSpPr/>
            <p:nvPr/>
          </p:nvSpPr>
          <p:spPr>
            <a:xfrm>
              <a:off x="2380438" y="4015744"/>
              <a:ext cx="1214446" cy="500066"/>
            </a:xfrm>
            <a:prstGeom prst="rect">
              <a:avLst/>
            </a:prstGeom>
            <a:noFill/>
            <a:ln>
              <a:noFill/>
            </a:ln>
            <a:effectLst/>
          </p:spPr>
          <p:txBody>
            <a:bodyPr wrap="square" lIns="72000" tIns="72000" rIns="72000" bIns="72000" rtlCol="0" anchor="ctr">
              <a:noAutofit/>
            </a:bodyPr>
            <a:lstStyle/>
            <a:p>
              <a:pPr algn="l">
                <a:spcAft>
                  <a:spcPts val="600"/>
                </a:spcAft>
              </a:pPr>
              <a:r>
                <a:rPr lang="pt-BR" sz="1100" dirty="0"/>
                <a:t>Crescimento intensivo de recursos</a:t>
              </a:r>
              <a:endParaRPr lang="pt-BR" sz="1100" dirty="0">
                <a:solidFill>
                  <a:schemeClr val="tx1"/>
                </a:solidFill>
              </a:endParaRPr>
            </a:p>
          </p:txBody>
        </p:sp>
        <p:sp>
          <p:nvSpPr>
            <p:cNvPr id="39" name="Retângulo 38"/>
            <p:cNvSpPr/>
            <p:nvPr/>
          </p:nvSpPr>
          <p:spPr>
            <a:xfrm>
              <a:off x="594488" y="5730256"/>
              <a:ext cx="1214446" cy="500066"/>
            </a:xfrm>
            <a:prstGeom prst="rect">
              <a:avLst/>
            </a:prstGeom>
            <a:noFill/>
            <a:ln>
              <a:noFill/>
            </a:ln>
            <a:effectLst/>
          </p:spPr>
          <p:txBody>
            <a:bodyPr wrap="square" lIns="72000" tIns="72000" rIns="72000" bIns="72000" rtlCol="0" anchor="ctr">
              <a:noAutofit/>
            </a:bodyPr>
            <a:lstStyle/>
            <a:p>
              <a:pPr algn="l">
                <a:spcAft>
                  <a:spcPts val="600"/>
                </a:spcAft>
              </a:pPr>
              <a:r>
                <a:rPr lang="pt-BR" sz="1100" dirty="0"/>
                <a:t>Economia não desenvolvida</a:t>
              </a:r>
              <a:endParaRPr lang="pt-BR" sz="1100" dirty="0">
                <a:solidFill>
                  <a:schemeClr val="tx1"/>
                </a:solidFill>
              </a:endParaRPr>
            </a:p>
          </p:txBody>
        </p:sp>
        <p:sp>
          <p:nvSpPr>
            <p:cNvPr id="40" name="Retângulo 39"/>
            <p:cNvSpPr/>
            <p:nvPr/>
          </p:nvSpPr>
          <p:spPr>
            <a:xfrm>
              <a:off x="4809330" y="2872736"/>
              <a:ext cx="1214446" cy="500066"/>
            </a:xfrm>
            <a:prstGeom prst="rect">
              <a:avLst/>
            </a:prstGeom>
            <a:noFill/>
            <a:ln>
              <a:noFill/>
            </a:ln>
            <a:effectLst/>
          </p:spPr>
          <p:txBody>
            <a:bodyPr wrap="square" lIns="72000" tIns="72000" rIns="72000" bIns="72000" rtlCol="0" anchor="ctr">
              <a:noAutofit/>
            </a:bodyPr>
            <a:lstStyle/>
            <a:p>
              <a:pPr algn="l">
                <a:spcAft>
                  <a:spcPts val="600"/>
                </a:spcAft>
              </a:pPr>
              <a:r>
                <a:rPr lang="pt-BR" sz="1100" dirty="0"/>
                <a:t>Crescimento de valor agregado</a:t>
              </a:r>
              <a:endParaRPr lang="pt-BR" sz="1100" dirty="0">
                <a:solidFill>
                  <a:schemeClr val="tx1"/>
                </a:solidFill>
              </a:endParaRPr>
            </a:p>
          </p:txBody>
        </p:sp>
        <p:cxnSp>
          <p:nvCxnSpPr>
            <p:cNvPr id="47" name="Conector reto 46"/>
            <p:cNvCxnSpPr/>
            <p:nvPr/>
          </p:nvCxnSpPr>
          <p:spPr>
            <a:xfrm>
              <a:off x="94422" y="6444636"/>
              <a:ext cx="6012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48" name="Retângulo 47"/>
            <p:cNvSpPr/>
            <p:nvPr/>
          </p:nvSpPr>
          <p:spPr>
            <a:xfrm>
              <a:off x="94422" y="6444636"/>
              <a:ext cx="1214446" cy="500066"/>
            </a:xfrm>
            <a:prstGeom prst="rect">
              <a:avLst/>
            </a:prstGeom>
            <a:noFill/>
            <a:ln>
              <a:noFill/>
            </a:ln>
            <a:effectLst/>
          </p:spPr>
          <p:txBody>
            <a:bodyPr wrap="square" lIns="72000" tIns="72000" rIns="72000" bIns="72000" rtlCol="0" anchor="t">
              <a:noAutofit/>
            </a:bodyPr>
            <a:lstStyle/>
            <a:p>
              <a:pPr algn="ctr">
                <a:spcAft>
                  <a:spcPts val="600"/>
                </a:spcAft>
              </a:pPr>
              <a:r>
                <a:rPr lang="pt-BR" sz="800" dirty="0"/>
                <a:t>Estágio 1</a:t>
              </a:r>
            </a:p>
            <a:p>
              <a:pPr algn="ctr">
                <a:spcAft>
                  <a:spcPts val="600"/>
                </a:spcAft>
              </a:pPr>
              <a:r>
                <a:rPr lang="pt-BR" sz="800" dirty="0">
                  <a:solidFill>
                    <a:schemeClr val="tx1"/>
                  </a:solidFill>
                </a:rPr>
                <a:t>Sociedade tradicional</a:t>
              </a:r>
            </a:p>
          </p:txBody>
        </p:sp>
        <p:sp>
          <p:nvSpPr>
            <p:cNvPr id="49" name="Retângulo 48"/>
            <p:cNvSpPr/>
            <p:nvPr/>
          </p:nvSpPr>
          <p:spPr>
            <a:xfrm>
              <a:off x="1165992" y="6444636"/>
              <a:ext cx="1214446" cy="500066"/>
            </a:xfrm>
            <a:prstGeom prst="rect">
              <a:avLst/>
            </a:prstGeom>
            <a:noFill/>
            <a:ln>
              <a:noFill/>
            </a:ln>
            <a:effectLst/>
          </p:spPr>
          <p:txBody>
            <a:bodyPr wrap="square" lIns="72000" tIns="72000" rIns="72000" bIns="72000" rtlCol="0" anchor="t">
              <a:noAutofit/>
            </a:bodyPr>
            <a:lstStyle/>
            <a:p>
              <a:pPr algn="ctr">
                <a:spcAft>
                  <a:spcPts val="600"/>
                </a:spcAft>
              </a:pPr>
              <a:r>
                <a:rPr lang="pt-BR" sz="800" dirty="0"/>
                <a:t>Estágio 2</a:t>
              </a:r>
            </a:p>
            <a:p>
              <a:pPr algn="ctr">
                <a:spcAft>
                  <a:spcPts val="600"/>
                </a:spcAft>
              </a:pPr>
              <a:r>
                <a:rPr lang="pt-BR" sz="800" dirty="0"/>
                <a:t>Pronto pra decolar</a:t>
              </a:r>
              <a:endParaRPr lang="pt-BR" sz="800" dirty="0">
                <a:solidFill>
                  <a:schemeClr val="tx1"/>
                </a:solidFill>
              </a:endParaRPr>
            </a:p>
          </p:txBody>
        </p:sp>
        <p:sp>
          <p:nvSpPr>
            <p:cNvPr id="50" name="Retângulo 49"/>
            <p:cNvSpPr/>
            <p:nvPr/>
          </p:nvSpPr>
          <p:spPr>
            <a:xfrm>
              <a:off x="2666190" y="6444636"/>
              <a:ext cx="1214446" cy="500066"/>
            </a:xfrm>
            <a:prstGeom prst="rect">
              <a:avLst/>
            </a:prstGeom>
            <a:noFill/>
            <a:ln>
              <a:noFill/>
            </a:ln>
            <a:effectLst/>
          </p:spPr>
          <p:txBody>
            <a:bodyPr wrap="square" lIns="72000" tIns="72000" rIns="72000" bIns="72000" rtlCol="0" anchor="t">
              <a:noAutofit/>
            </a:bodyPr>
            <a:lstStyle/>
            <a:p>
              <a:pPr algn="ctr">
                <a:spcAft>
                  <a:spcPts val="600"/>
                </a:spcAft>
              </a:pPr>
              <a:r>
                <a:rPr lang="pt-BR" sz="800" dirty="0"/>
                <a:t>Estágio 3</a:t>
              </a:r>
            </a:p>
            <a:p>
              <a:pPr algn="ctr">
                <a:spcAft>
                  <a:spcPts val="600"/>
                </a:spcAft>
              </a:pPr>
              <a:r>
                <a:rPr lang="pt-BR" sz="800" dirty="0"/>
                <a:t>Decolagem</a:t>
              </a:r>
              <a:endParaRPr lang="pt-BR" sz="800" dirty="0">
                <a:solidFill>
                  <a:schemeClr val="tx1"/>
                </a:solidFill>
              </a:endParaRPr>
            </a:p>
          </p:txBody>
        </p:sp>
        <p:sp>
          <p:nvSpPr>
            <p:cNvPr id="51" name="Retângulo 50"/>
            <p:cNvSpPr/>
            <p:nvPr/>
          </p:nvSpPr>
          <p:spPr>
            <a:xfrm>
              <a:off x="3666322" y="6444636"/>
              <a:ext cx="1214446" cy="500066"/>
            </a:xfrm>
            <a:prstGeom prst="rect">
              <a:avLst/>
            </a:prstGeom>
            <a:noFill/>
            <a:ln>
              <a:noFill/>
            </a:ln>
            <a:effectLst/>
          </p:spPr>
          <p:txBody>
            <a:bodyPr wrap="square" lIns="72000" tIns="72000" rIns="72000" bIns="72000" rtlCol="0" anchor="t">
              <a:noAutofit/>
            </a:bodyPr>
            <a:lstStyle/>
            <a:p>
              <a:pPr algn="ctr">
                <a:spcAft>
                  <a:spcPts val="600"/>
                </a:spcAft>
              </a:pPr>
              <a:r>
                <a:rPr lang="pt-BR" sz="800" dirty="0"/>
                <a:t>Estágio 4</a:t>
              </a:r>
            </a:p>
            <a:p>
              <a:pPr algn="ctr">
                <a:spcAft>
                  <a:spcPts val="600"/>
                </a:spcAft>
              </a:pPr>
              <a:r>
                <a:rPr lang="pt-BR" sz="800" dirty="0">
                  <a:solidFill>
                    <a:schemeClr val="tx1"/>
                  </a:solidFill>
                </a:rPr>
                <a:t>Maturidade</a:t>
              </a:r>
            </a:p>
          </p:txBody>
        </p:sp>
        <p:sp>
          <p:nvSpPr>
            <p:cNvPr id="52" name="Retângulo 51"/>
            <p:cNvSpPr/>
            <p:nvPr/>
          </p:nvSpPr>
          <p:spPr>
            <a:xfrm>
              <a:off x="4666454" y="6444636"/>
              <a:ext cx="1214446" cy="500066"/>
            </a:xfrm>
            <a:prstGeom prst="rect">
              <a:avLst/>
            </a:prstGeom>
            <a:noFill/>
            <a:ln>
              <a:noFill/>
            </a:ln>
            <a:effectLst/>
          </p:spPr>
          <p:txBody>
            <a:bodyPr wrap="square" lIns="72000" tIns="72000" rIns="72000" bIns="72000" rtlCol="0" anchor="t">
              <a:noAutofit/>
            </a:bodyPr>
            <a:lstStyle/>
            <a:p>
              <a:pPr algn="ctr">
                <a:spcAft>
                  <a:spcPts val="600"/>
                </a:spcAft>
              </a:pPr>
              <a:r>
                <a:rPr lang="pt-BR" sz="800" dirty="0"/>
                <a:t>Estágio 5</a:t>
              </a:r>
            </a:p>
            <a:p>
              <a:pPr algn="ctr">
                <a:spcAft>
                  <a:spcPts val="600"/>
                </a:spcAft>
              </a:pPr>
              <a:r>
                <a:rPr lang="pt-BR" sz="800" dirty="0">
                  <a:solidFill>
                    <a:schemeClr val="tx1"/>
                  </a:solidFill>
                </a:rPr>
                <a:t>Consumo de massa</a:t>
              </a:r>
            </a:p>
          </p:txBody>
        </p:sp>
        <p:sp>
          <p:nvSpPr>
            <p:cNvPr id="59" name="Retângulo 58"/>
            <p:cNvSpPr/>
            <p:nvPr/>
          </p:nvSpPr>
          <p:spPr>
            <a:xfrm>
              <a:off x="3880636" y="3944306"/>
              <a:ext cx="1857388" cy="785818"/>
            </a:xfrm>
            <a:prstGeom prst="rect">
              <a:avLst/>
            </a:prstGeom>
            <a:noFill/>
            <a:ln>
              <a:noFill/>
            </a:ln>
            <a:effectLst/>
          </p:spPr>
          <p:txBody>
            <a:bodyPr wrap="square" lIns="72000" tIns="72000" rIns="72000" bIns="72000" rtlCol="0" anchor="ctr">
              <a:noAutofit/>
            </a:bodyPr>
            <a:lstStyle/>
            <a:p>
              <a:pPr algn="l">
                <a:spcAft>
                  <a:spcPts val="600"/>
                </a:spcAft>
              </a:pPr>
              <a:r>
                <a:rPr lang="pt-BR" sz="1100" dirty="0"/>
                <a:t>Numa economia rica em recursos naturais, o aumento das importações de um produto primário seria deferido até que os recursos internos </a:t>
              </a:r>
              <a:r>
                <a:rPr lang="pt-BR" sz="1100" dirty="0" err="1"/>
                <a:t>mínguem</a:t>
              </a:r>
              <a:endParaRPr lang="pt-BR" sz="1100" dirty="0">
                <a:solidFill>
                  <a:schemeClr val="tx1"/>
                </a:solidFill>
              </a:endParaRPr>
            </a:p>
          </p:txBody>
        </p:sp>
        <p:cxnSp>
          <p:nvCxnSpPr>
            <p:cNvPr id="65" name="Conector de seta reta 64"/>
            <p:cNvCxnSpPr/>
            <p:nvPr/>
          </p:nvCxnSpPr>
          <p:spPr>
            <a:xfrm rot="5400000">
              <a:off x="4697678" y="5214206"/>
              <a:ext cx="684000" cy="1588"/>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grpSp>
      <p:sp>
        <p:nvSpPr>
          <p:cNvPr id="66" name="Pentágono 65"/>
          <p:cNvSpPr/>
          <p:nvPr/>
        </p:nvSpPr>
        <p:spPr>
          <a:xfrm>
            <a:off x="4595016" y="1000108"/>
            <a:ext cx="2428892" cy="285752"/>
          </a:xfrm>
          <a:prstGeom prst="homePlate">
            <a:avLst>
              <a:gd name="adj" fmla="val 74615"/>
            </a:avLst>
          </a:prstGeom>
          <a:gradFill>
            <a:gsLst>
              <a:gs pos="0">
                <a:schemeClr val="accent3"/>
              </a:gs>
              <a:gs pos="100000">
                <a:schemeClr val="accent4"/>
              </a:gs>
            </a:gsLst>
            <a:lin ang="0" scaled="0"/>
          </a:gradFill>
          <a:ln>
            <a:solidFill>
              <a:schemeClr val="tx1">
                <a:lumMod val="50000"/>
                <a:lumOff val="50000"/>
              </a:schemeClr>
            </a:solidFill>
          </a:ln>
          <a:effectLst/>
        </p:spPr>
        <p:txBody>
          <a:bodyPr wrap="square" lIns="72000" tIns="72000" rIns="72000" bIns="72000" rtlCol="0" anchor="ctr">
            <a:noAutofit/>
          </a:bodyPr>
          <a:lstStyle/>
          <a:p>
            <a:pPr marL="274638" indent="-274638" algn="just">
              <a:spcAft>
                <a:spcPts val="600"/>
              </a:spcAft>
              <a:buFont typeface="Arial" pitchFamily="34" charset="0"/>
              <a:buChar char="•"/>
            </a:pPr>
            <a:r>
              <a:rPr lang="pt-BR" sz="1000" dirty="0">
                <a:solidFill>
                  <a:schemeClr val="tx1"/>
                </a:solidFill>
              </a:rPr>
              <a:t>Crescimento de valor agregado</a:t>
            </a:r>
          </a:p>
        </p:txBody>
      </p:sp>
      <p:sp>
        <p:nvSpPr>
          <p:cNvPr id="68" name="Pentágono 67"/>
          <p:cNvSpPr/>
          <p:nvPr/>
        </p:nvSpPr>
        <p:spPr>
          <a:xfrm>
            <a:off x="2416157" y="1000108"/>
            <a:ext cx="2428892" cy="285752"/>
          </a:xfrm>
          <a:prstGeom prst="homePlate">
            <a:avLst>
              <a:gd name="adj" fmla="val 74615"/>
            </a:avLst>
          </a:prstGeom>
          <a:gradFill>
            <a:gsLst>
              <a:gs pos="0">
                <a:schemeClr val="accent3"/>
              </a:gs>
              <a:gs pos="100000">
                <a:schemeClr val="accent4"/>
              </a:gs>
            </a:gsLst>
            <a:lin ang="0" scaled="0"/>
          </a:gradFill>
          <a:ln>
            <a:solidFill>
              <a:schemeClr val="tx1">
                <a:lumMod val="50000"/>
                <a:lumOff val="50000"/>
              </a:schemeClr>
            </a:solidFill>
          </a:ln>
          <a:effectLst/>
        </p:spPr>
        <p:txBody>
          <a:bodyPr wrap="square" lIns="72000" tIns="72000" rIns="72000" bIns="72000" rtlCol="0" anchor="ctr">
            <a:noAutofit/>
          </a:bodyPr>
          <a:lstStyle/>
          <a:p>
            <a:pPr marL="274638" indent="-274638" algn="just">
              <a:spcAft>
                <a:spcPts val="600"/>
              </a:spcAft>
              <a:buFont typeface="Arial" pitchFamily="34" charset="0"/>
              <a:buChar char="•"/>
            </a:pPr>
            <a:r>
              <a:rPr lang="pt-BR" sz="1000" dirty="0">
                <a:solidFill>
                  <a:schemeClr val="tx1"/>
                </a:solidFill>
              </a:rPr>
              <a:t>Crescimento intensivo</a:t>
            </a:r>
          </a:p>
        </p:txBody>
      </p:sp>
      <p:sp>
        <p:nvSpPr>
          <p:cNvPr id="69" name="Pentágono 68"/>
          <p:cNvSpPr/>
          <p:nvPr/>
        </p:nvSpPr>
        <p:spPr>
          <a:xfrm>
            <a:off x="237300" y="1000108"/>
            <a:ext cx="2428892" cy="285752"/>
          </a:xfrm>
          <a:prstGeom prst="homePlate">
            <a:avLst>
              <a:gd name="adj" fmla="val 74615"/>
            </a:avLst>
          </a:prstGeom>
          <a:gradFill>
            <a:gsLst>
              <a:gs pos="0">
                <a:schemeClr val="accent3"/>
              </a:gs>
              <a:gs pos="100000">
                <a:schemeClr val="accent4"/>
              </a:gs>
            </a:gsLst>
            <a:lin ang="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just">
              <a:spcAft>
                <a:spcPts val="600"/>
              </a:spcAft>
            </a:pPr>
            <a:r>
              <a:rPr lang="pt-BR" sz="1000" dirty="0">
                <a:solidFill>
                  <a:schemeClr val="tx1"/>
                </a:solidFill>
              </a:rPr>
              <a:t>Economia não desenvolvida</a:t>
            </a:r>
          </a:p>
        </p:txBody>
      </p:sp>
      <p:sp>
        <p:nvSpPr>
          <p:cNvPr id="70" name="Retângulo 69"/>
          <p:cNvSpPr/>
          <p:nvPr/>
        </p:nvSpPr>
        <p:spPr>
          <a:xfrm>
            <a:off x="237298" y="1285860"/>
            <a:ext cx="2143140" cy="1000132"/>
          </a:xfrm>
          <a:prstGeom prst="rect">
            <a:avLst/>
          </a:prstGeom>
          <a:noFill/>
          <a:ln>
            <a:noFill/>
          </a:ln>
          <a:effectLst/>
        </p:spPr>
        <p:txBody>
          <a:bodyPr wrap="square" lIns="72000" tIns="72000" rIns="72000" bIns="72000" rtlCol="0" anchor="ctr">
            <a:noAutofit/>
          </a:bodyPr>
          <a:lstStyle/>
          <a:p>
            <a:pPr algn="l">
              <a:spcAft>
                <a:spcPts val="600"/>
              </a:spcAft>
            </a:pPr>
            <a:r>
              <a:rPr lang="pt-BR" sz="1000" dirty="0">
                <a:solidFill>
                  <a:schemeClr val="tx1"/>
                </a:solidFill>
              </a:rPr>
              <a:t>O país importa tudo, exceto os produtos mais simples. O baixo fluxo de capital estrangeiro, proveniente de exportação de baixo valor, mantém o comércio em nível baixo</a:t>
            </a:r>
          </a:p>
        </p:txBody>
      </p:sp>
      <p:sp>
        <p:nvSpPr>
          <p:cNvPr id="71" name="Retângulo 70"/>
          <p:cNvSpPr/>
          <p:nvPr/>
        </p:nvSpPr>
        <p:spPr>
          <a:xfrm>
            <a:off x="2395678" y="1285860"/>
            <a:ext cx="2143140" cy="1285884"/>
          </a:xfrm>
          <a:prstGeom prst="rect">
            <a:avLst/>
          </a:prstGeom>
          <a:noFill/>
          <a:ln>
            <a:noFill/>
          </a:ln>
          <a:effectLst/>
        </p:spPr>
        <p:txBody>
          <a:bodyPr wrap="square" lIns="72000" tIns="72000" rIns="72000" bIns="72000" rtlCol="0" anchor="ctr">
            <a:noAutofit/>
          </a:bodyPr>
          <a:lstStyle/>
          <a:p>
            <a:pPr algn="l">
              <a:spcAft>
                <a:spcPts val="600"/>
              </a:spcAft>
            </a:pPr>
            <a:r>
              <a:rPr lang="pt-BR" sz="1000" dirty="0"/>
              <a:t>Nessa fase, a demanda por produtos “crus” (minério de ferro, carvão, produtos florestais, etc.) aumenta conforme a </a:t>
            </a:r>
            <a:r>
              <a:rPr lang="pt-BR" sz="1000" dirty="0" err="1"/>
              <a:t>infraestrutura</a:t>
            </a:r>
            <a:r>
              <a:rPr lang="pt-BR" sz="1000" dirty="0"/>
              <a:t> industrial é construída. O capital ingressa pela exportação de produtos primários e semi-acabado</a:t>
            </a:r>
            <a:endParaRPr lang="pt-BR" sz="1000" dirty="0">
              <a:solidFill>
                <a:schemeClr val="tx1"/>
              </a:solidFill>
            </a:endParaRPr>
          </a:p>
        </p:txBody>
      </p:sp>
      <p:sp>
        <p:nvSpPr>
          <p:cNvPr id="72" name="Retângulo 71"/>
          <p:cNvSpPr/>
          <p:nvPr/>
        </p:nvSpPr>
        <p:spPr>
          <a:xfrm>
            <a:off x="4554059" y="1285860"/>
            <a:ext cx="2326974" cy="1428760"/>
          </a:xfrm>
          <a:prstGeom prst="rect">
            <a:avLst/>
          </a:prstGeom>
          <a:noFill/>
          <a:ln>
            <a:noFill/>
          </a:ln>
          <a:effectLst/>
        </p:spPr>
        <p:txBody>
          <a:bodyPr wrap="square" lIns="72000" tIns="72000" rIns="72000" bIns="72000" rtlCol="0" anchor="ctr">
            <a:noAutofit/>
          </a:bodyPr>
          <a:lstStyle/>
          <a:p>
            <a:pPr algn="l">
              <a:spcAft>
                <a:spcPts val="600"/>
              </a:spcAft>
            </a:pPr>
            <a:r>
              <a:rPr lang="pt-BR" sz="1000" dirty="0"/>
              <a:t>Indústrias como siderúrgicas, construtoras e montadoras que decolaram no estágio anterior, param de crescer, atingindo a maturidade. </a:t>
            </a:r>
            <a:r>
              <a:rPr lang="pt-BR" sz="1000" dirty="0">
                <a:solidFill>
                  <a:schemeClr val="tx1"/>
                </a:solidFill>
              </a:rPr>
              <a:t>Com a </a:t>
            </a:r>
            <a:r>
              <a:rPr lang="pt-BR" sz="1000" dirty="0" err="1">
                <a:solidFill>
                  <a:schemeClr val="tx1"/>
                </a:solidFill>
              </a:rPr>
              <a:t>infraestrutura</a:t>
            </a:r>
            <a:r>
              <a:rPr lang="pt-BR" sz="1000" dirty="0">
                <a:solidFill>
                  <a:schemeClr val="tx1"/>
                </a:solidFill>
              </a:rPr>
              <a:t> do país completa, a economia deixa de girar em torno de materiais “pesados” de atividade intensiva, e prima pelo produtos de alto valor agregado </a:t>
            </a:r>
          </a:p>
        </p:txBody>
      </p:sp>
      <p:sp>
        <p:nvSpPr>
          <p:cNvPr id="73" name="Retângulo de cantos arredondados 72"/>
          <p:cNvSpPr/>
          <p:nvPr/>
        </p:nvSpPr>
        <p:spPr>
          <a:xfrm>
            <a:off x="6881032" y="1301100"/>
            <a:ext cx="2928958" cy="5357850"/>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t>Embora países em desenvolvimento como a China tenham maior atividade comercial em carga, o valor agregado de seus produtos comercializados são menores que os de países desenvolvidos da América do Norte ou Oeste Europeu</a:t>
            </a:r>
          </a:p>
          <a:p>
            <a:pPr marL="144000" indent="-144000" algn="l">
              <a:spcAft>
                <a:spcPts val="600"/>
              </a:spcAft>
              <a:buFont typeface="Arial" pitchFamily="34" charset="0"/>
              <a:buChar char="•"/>
            </a:pPr>
            <a:r>
              <a:rPr lang="pt-BR" sz="1600" dirty="0"/>
              <a:t>O Brasil se encontra entre os pontos 1a e 2a, por estar decolando economicamente (crescimento do PIB acima da média mundial) e estruturalmente (investimentos pesados como o PAC)</a:t>
            </a:r>
          </a:p>
        </p:txBody>
      </p:sp>
      <p:cxnSp>
        <p:nvCxnSpPr>
          <p:cNvPr id="79" name="Conector de seta reta 78"/>
          <p:cNvCxnSpPr>
            <a:stCxn id="15" idx="8"/>
          </p:cNvCxnSpPr>
          <p:nvPr/>
        </p:nvCxnSpPr>
        <p:spPr>
          <a:xfrm flipV="1">
            <a:off x="5971620" y="2786062"/>
            <a:ext cx="179999" cy="48193"/>
          </a:xfrm>
          <a:prstGeom prst="straightConnector1">
            <a:avLst/>
          </a:prstGeom>
          <a:ln w="28575">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85" name="Conector de seta reta 84"/>
          <p:cNvCxnSpPr/>
          <p:nvPr/>
        </p:nvCxnSpPr>
        <p:spPr>
          <a:xfrm rot="5400000" flipH="1" flipV="1">
            <a:off x="6202374" y="2821780"/>
            <a:ext cx="285751" cy="71438"/>
          </a:xfrm>
          <a:prstGeom prst="straightConnector1">
            <a:avLst/>
          </a:prstGeom>
          <a:ln w="28575">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cxnSp>
        <p:nvCxnSpPr>
          <p:cNvPr id="56" name="Conector de seta reta 55"/>
          <p:cNvCxnSpPr/>
          <p:nvPr/>
        </p:nvCxnSpPr>
        <p:spPr>
          <a:xfrm rot="5400000" flipH="1" flipV="1">
            <a:off x="-1794718" y="4568833"/>
            <a:ext cx="3786214" cy="1588"/>
          </a:xfrm>
          <a:prstGeom prst="straightConnector1">
            <a:avLst/>
          </a:prstGeom>
          <a:ln w="12700">
            <a:solidFill>
              <a:schemeClr val="tx1"/>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8" name="Retângulo 57"/>
          <p:cNvSpPr/>
          <p:nvPr/>
        </p:nvSpPr>
        <p:spPr>
          <a:xfrm>
            <a:off x="-25642" y="2209792"/>
            <a:ext cx="985258" cy="594872"/>
          </a:xfrm>
          <a:prstGeom prst="rect">
            <a:avLst/>
          </a:prstGeom>
          <a:noFill/>
          <a:ln>
            <a:noFill/>
          </a:ln>
          <a:effectLst/>
        </p:spPr>
        <p:txBody>
          <a:bodyPr wrap="square" lIns="72000" tIns="72000" rIns="72000" bIns="72000" rtlCol="0" anchor="ctr">
            <a:noAutofit/>
          </a:bodyPr>
          <a:lstStyle/>
          <a:p>
            <a:pPr algn="l">
              <a:spcAft>
                <a:spcPts val="600"/>
              </a:spcAft>
            </a:pPr>
            <a:r>
              <a:rPr lang="pt-BR" sz="900" dirty="0"/>
              <a:t>Volume das trocas</a:t>
            </a:r>
            <a:endParaRPr lang="pt-BR" sz="900" dirty="0">
              <a:solidFill>
                <a:schemeClr val="tx1"/>
              </a:solidFill>
            </a:endParaRPr>
          </a:p>
        </p:txBody>
      </p:sp>
    </p:spTree>
    <p:extLst>
      <p:ext uri="{BB962C8B-B14F-4D97-AF65-F5344CB8AC3E}">
        <p14:creationId xmlns:p14="http://schemas.microsoft.com/office/powerpoint/2010/main" val="10837988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1880374" y="642918"/>
            <a:ext cx="5857915" cy="5857916"/>
          </a:xfrm>
          <a:prstGeom prst="rect">
            <a:avLst/>
          </a:prstGeom>
          <a:noFill/>
          <a:ln w="9525">
            <a:noFill/>
            <a:miter lim="800000"/>
            <a:headEnd/>
            <a:tailEnd/>
          </a:ln>
          <a:effectLst/>
        </p:spPr>
      </p:pic>
      <p:sp>
        <p:nvSpPr>
          <p:cNvPr id="2" name="Título 1"/>
          <p:cNvSpPr>
            <a:spLocks noGrp="1"/>
          </p:cNvSpPr>
          <p:nvPr>
            <p:ph type="title"/>
          </p:nvPr>
        </p:nvSpPr>
        <p:spPr>
          <a:xfrm>
            <a:off x="200025" y="188913"/>
            <a:ext cx="9505950" cy="637364"/>
          </a:xfrm>
        </p:spPr>
        <p:txBody>
          <a:bodyPr/>
          <a:lstStyle/>
          <a:p>
            <a:r>
              <a:rPr lang="pt-BR" dirty="0"/>
              <a:t>A curva teórica do slide anterior, com dados reais de países que sofreram esse processo</a:t>
            </a:r>
          </a:p>
        </p:txBody>
      </p:sp>
    </p:spTree>
    <p:extLst>
      <p:ext uri="{BB962C8B-B14F-4D97-AF65-F5344CB8AC3E}">
        <p14:creationId xmlns:p14="http://schemas.microsoft.com/office/powerpoint/2010/main" val="1410754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42804"/>
            <a:ext cx="9505950" cy="637364"/>
          </a:xfrm>
        </p:spPr>
        <p:txBody>
          <a:bodyPr/>
          <a:lstStyle/>
          <a:p>
            <a:r>
              <a:rPr lang="pt-BR" dirty="0"/>
              <a:t>Um conceito novo e moderno de especialização, visando ganho de escala, redução de custos logísticos e fiscais, são os condomínios industriais</a:t>
            </a:r>
          </a:p>
        </p:txBody>
      </p:sp>
      <p:grpSp>
        <p:nvGrpSpPr>
          <p:cNvPr id="3" name="Grupo 8"/>
          <p:cNvGrpSpPr/>
          <p:nvPr/>
        </p:nvGrpSpPr>
        <p:grpSpPr>
          <a:xfrm>
            <a:off x="-678427" y="1710817"/>
            <a:ext cx="2878920" cy="5294671"/>
            <a:chOff x="-678426" y="1710813"/>
            <a:chExt cx="2878920" cy="5294671"/>
          </a:xfrm>
        </p:grpSpPr>
        <p:sp>
          <p:nvSpPr>
            <p:cNvPr id="8" name="Forma livre 7"/>
            <p:cNvSpPr/>
            <p:nvPr/>
          </p:nvSpPr>
          <p:spPr>
            <a:xfrm>
              <a:off x="-678426" y="1710813"/>
              <a:ext cx="2878920" cy="5294671"/>
            </a:xfrm>
            <a:custGeom>
              <a:avLst/>
              <a:gdLst>
                <a:gd name="connsiteX0" fmla="*/ 707923 w 2878920"/>
                <a:gd name="connsiteY0" fmla="*/ 0 h 5294671"/>
                <a:gd name="connsiteX1" fmla="*/ 943897 w 2878920"/>
                <a:gd name="connsiteY1" fmla="*/ 103239 h 5294671"/>
                <a:gd name="connsiteX2" fmla="*/ 1297858 w 2878920"/>
                <a:gd name="connsiteY2" fmla="*/ 88490 h 5294671"/>
                <a:gd name="connsiteX3" fmla="*/ 1578078 w 2878920"/>
                <a:gd name="connsiteY3" fmla="*/ 0 h 5294671"/>
                <a:gd name="connsiteX4" fmla="*/ 1887794 w 2878920"/>
                <a:gd name="connsiteY4" fmla="*/ 353961 h 5294671"/>
                <a:gd name="connsiteX5" fmla="*/ 2256503 w 2878920"/>
                <a:gd name="connsiteY5" fmla="*/ 339213 h 5294671"/>
                <a:gd name="connsiteX6" fmla="*/ 2241755 w 2878920"/>
                <a:gd name="connsiteY6" fmla="*/ 339213 h 5294671"/>
                <a:gd name="connsiteX7" fmla="*/ 2875936 w 2878920"/>
                <a:gd name="connsiteY7" fmla="*/ 1150374 h 5294671"/>
                <a:gd name="connsiteX8" fmla="*/ 2861187 w 2878920"/>
                <a:gd name="connsiteY8" fmla="*/ 1150374 h 5294671"/>
                <a:gd name="connsiteX9" fmla="*/ 2669458 w 2878920"/>
                <a:gd name="connsiteY9" fmla="*/ 1607574 h 5294671"/>
                <a:gd name="connsiteX10" fmla="*/ 2669458 w 2878920"/>
                <a:gd name="connsiteY10" fmla="*/ 1991032 h 5294671"/>
                <a:gd name="connsiteX11" fmla="*/ 2846439 w 2878920"/>
                <a:gd name="connsiteY11" fmla="*/ 2271252 h 5294671"/>
                <a:gd name="connsiteX12" fmla="*/ 2669458 w 2878920"/>
                <a:gd name="connsiteY12" fmla="*/ 3067664 h 5294671"/>
                <a:gd name="connsiteX13" fmla="*/ 2094271 w 2878920"/>
                <a:gd name="connsiteY13" fmla="*/ 3672348 h 5294671"/>
                <a:gd name="connsiteX14" fmla="*/ 2079523 w 2878920"/>
                <a:gd name="connsiteY14" fmla="*/ 4218039 h 5294671"/>
                <a:gd name="connsiteX15" fmla="*/ 1799303 w 2878920"/>
                <a:gd name="connsiteY15" fmla="*/ 4380271 h 5294671"/>
                <a:gd name="connsiteX16" fmla="*/ 1696065 w 2878920"/>
                <a:gd name="connsiteY16" fmla="*/ 4380271 h 5294671"/>
                <a:gd name="connsiteX17" fmla="*/ 1312607 w 2878920"/>
                <a:gd name="connsiteY17" fmla="*/ 4955458 h 5294671"/>
                <a:gd name="connsiteX18" fmla="*/ 1312607 w 2878920"/>
                <a:gd name="connsiteY18" fmla="*/ 5279922 h 5294671"/>
                <a:gd name="connsiteX19" fmla="*/ 0 w 2878920"/>
                <a:gd name="connsiteY19" fmla="*/ 5294671 h 5294671"/>
                <a:gd name="connsiteX20" fmla="*/ 309716 w 2878920"/>
                <a:gd name="connsiteY20" fmla="*/ 294968 h 529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8920" h="5294671">
                  <a:moveTo>
                    <a:pt x="707923" y="0"/>
                  </a:moveTo>
                  <a:lnTo>
                    <a:pt x="943897" y="103239"/>
                  </a:lnTo>
                  <a:lnTo>
                    <a:pt x="1297858" y="88490"/>
                  </a:lnTo>
                  <a:lnTo>
                    <a:pt x="1578078" y="0"/>
                  </a:lnTo>
                  <a:cubicBezTo>
                    <a:pt x="1876192" y="357738"/>
                    <a:pt x="1719460" y="353961"/>
                    <a:pt x="1887794" y="353961"/>
                  </a:cubicBezTo>
                  <a:lnTo>
                    <a:pt x="2256503" y="339213"/>
                  </a:lnTo>
                  <a:cubicBezTo>
                    <a:pt x="2261415" y="339008"/>
                    <a:pt x="2246671" y="339213"/>
                    <a:pt x="2241755" y="339213"/>
                  </a:cubicBezTo>
                  <a:cubicBezTo>
                    <a:pt x="2453149" y="609600"/>
                    <a:pt x="2667634" y="877598"/>
                    <a:pt x="2875936" y="1150374"/>
                  </a:cubicBezTo>
                  <a:cubicBezTo>
                    <a:pt x="2878920" y="1154281"/>
                    <a:pt x="2866103" y="1150374"/>
                    <a:pt x="2861187" y="1150374"/>
                  </a:cubicBezTo>
                  <a:lnTo>
                    <a:pt x="2669458" y="1607574"/>
                  </a:lnTo>
                  <a:lnTo>
                    <a:pt x="2669458" y="1991032"/>
                  </a:lnTo>
                  <a:lnTo>
                    <a:pt x="2846439" y="2271252"/>
                  </a:lnTo>
                  <a:lnTo>
                    <a:pt x="2669458" y="3067664"/>
                  </a:lnTo>
                  <a:lnTo>
                    <a:pt x="2094271" y="3672348"/>
                  </a:lnTo>
                  <a:lnTo>
                    <a:pt x="2079523" y="4218039"/>
                  </a:lnTo>
                  <a:cubicBezTo>
                    <a:pt x="1809857" y="4382835"/>
                    <a:pt x="1917758" y="4380271"/>
                    <a:pt x="1799303" y="4380271"/>
                  </a:cubicBezTo>
                  <a:lnTo>
                    <a:pt x="1696065" y="4380271"/>
                  </a:lnTo>
                  <a:cubicBezTo>
                    <a:pt x="1323534" y="4946518"/>
                    <a:pt x="1485476" y="4782589"/>
                    <a:pt x="1312607" y="4955458"/>
                  </a:cubicBezTo>
                  <a:lnTo>
                    <a:pt x="1312607" y="5279922"/>
                  </a:lnTo>
                  <a:lnTo>
                    <a:pt x="0" y="5294671"/>
                  </a:lnTo>
                  <a:lnTo>
                    <a:pt x="309716" y="294968"/>
                  </a:lnTo>
                </a:path>
              </a:pathLst>
            </a:custGeom>
            <a:solidFill>
              <a:schemeClr val="accent5"/>
            </a:solidFill>
            <a:ln>
              <a:no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sp>
          <p:nvSpPr>
            <p:cNvPr id="7" name="Forma livre 6"/>
            <p:cNvSpPr/>
            <p:nvPr/>
          </p:nvSpPr>
          <p:spPr>
            <a:xfrm>
              <a:off x="73742" y="2035277"/>
              <a:ext cx="2064774" cy="3303639"/>
            </a:xfrm>
            <a:custGeom>
              <a:avLst/>
              <a:gdLst>
                <a:gd name="connsiteX0" fmla="*/ 2064774 w 2064774"/>
                <a:gd name="connsiteY0" fmla="*/ 825910 h 3303639"/>
                <a:gd name="connsiteX1" fmla="*/ 1474839 w 2064774"/>
                <a:gd name="connsiteY1" fmla="*/ 44246 h 3303639"/>
                <a:gd name="connsiteX2" fmla="*/ 29497 w 2064774"/>
                <a:gd name="connsiteY2" fmla="*/ 0 h 3303639"/>
                <a:gd name="connsiteX3" fmla="*/ 0 w 2064774"/>
                <a:gd name="connsiteY3" fmla="*/ 2566220 h 3303639"/>
                <a:gd name="connsiteX4" fmla="*/ 1342103 w 2064774"/>
                <a:gd name="connsiteY4" fmla="*/ 3303639 h 3303639"/>
                <a:gd name="connsiteX5" fmla="*/ 1858297 w 2064774"/>
                <a:gd name="connsiteY5" fmla="*/ 2743200 h 3303639"/>
                <a:gd name="connsiteX6" fmla="*/ 2050026 w 2064774"/>
                <a:gd name="connsiteY6" fmla="*/ 1932039 h 3303639"/>
                <a:gd name="connsiteX7" fmla="*/ 1887793 w 2064774"/>
                <a:gd name="connsiteY7" fmla="*/ 1681317 h 3303639"/>
                <a:gd name="connsiteX8" fmla="*/ 1858297 w 2064774"/>
                <a:gd name="connsiteY8" fmla="*/ 1297858 h 3303639"/>
                <a:gd name="connsiteX9" fmla="*/ 2064774 w 2064774"/>
                <a:gd name="connsiteY9" fmla="*/ 825910 h 330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4774" h="3303639">
                  <a:moveTo>
                    <a:pt x="2064774" y="825910"/>
                  </a:moveTo>
                  <a:lnTo>
                    <a:pt x="1474839" y="44246"/>
                  </a:lnTo>
                  <a:lnTo>
                    <a:pt x="29497" y="0"/>
                  </a:lnTo>
                  <a:lnTo>
                    <a:pt x="0" y="2566220"/>
                  </a:lnTo>
                  <a:lnTo>
                    <a:pt x="1342103" y="3303639"/>
                  </a:lnTo>
                  <a:lnTo>
                    <a:pt x="1858297" y="2743200"/>
                  </a:lnTo>
                  <a:lnTo>
                    <a:pt x="2050026" y="1932039"/>
                  </a:lnTo>
                  <a:lnTo>
                    <a:pt x="1887793" y="1681317"/>
                  </a:lnTo>
                  <a:lnTo>
                    <a:pt x="1858297" y="1297858"/>
                  </a:lnTo>
                  <a:lnTo>
                    <a:pt x="2064774" y="825910"/>
                  </a:lnTo>
                  <a:close/>
                </a:path>
              </a:pathLst>
            </a:custGeom>
            <a:solidFill>
              <a:schemeClr val="bg1">
                <a:lumMod val="95000"/>
              </a:schemeClr>
            </a:solidFill>
            <a:ln>
              <a:solidFill>
                <a:schemeClr val="bg1">
                  <a:lumMod val="65000"/>
                </a:schemeClr>
              </a:solidFill>
              <a:prstDash val="dash"/>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sp>
        <p:nvSpPr>
          <p:cNvPr id="10" name="Forma livre 9"/>
          <p:cNvSpPr/>
          <p:nvPr/>
        </p:nvSpPr>
        <p:spPr>
          <a:xfrm>
            <a:off x="1268362" y="2448236"/>
            <a:ext cx="840658" cy="1253613"/>
          </a:xfrm>
          <a:custGeom>
            <a:avLst/>
            <a:gdLst>
              <a:gd name="connsiteX0" fmla="*/ 486697 w 840658"/>
              <a:gd name="connsiteY0" fmla="*/ 0 h 1253613"/>
              <a:gd name="connsiteX1" fmla="*/ 840658 w 840658"/>
              <a:gd name="connsiteY1" fmla="*/ 427703 h 1253613"/>
              <a:gd name="connsiteX2" fmla="*/ 619433 w 840658"/>
              <a:gd name="connsiteY2" fmla="*/ 929149 h 1253613"/>
              <a:gd name="connsiteX3" fmla="*/ 634181 w 840658"/>
              <a:gd name="connsiteY3" fmla="*/ 1253613 h 1253613"/>
              <a:gd name="connsiteX4" fmla="*/ 309716 w 840658"/>
              <a:gd name="connsiteY4" fmla="*/ 1253613 h 1253613"/>
              <a:gd name="connsiteX5" fmla="*/ 0 w 840658"/>
              <a:gd name="connsiteY5" fmla="*/ 796413 h 1253613"/>
              <a:gd name="connsiteX6" fmla="*/ 486697 w 840658"/>
              <a:gd name="connsiteY6" fmla="*/ 0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658" h="1253613">
                <a:moveTo>
                  <a:pt x="486697" y="0"/>
                </a:moveTo>
                <a:lnTo>
                  <a:pt x="840658" y="427703"/>
                </a:lnTo>
                <a:lnTo>
                  <a:pt x="619433" y="929149"/>
                </a:lnTo>
                <a:lnTo>
                  <a:pt x="634181" y="1253613"/>
                </a:lnTo>
                <a:lnTo>
                  <a:pt x="309716" y="1253613"/>
                </a:lnTo>
                <a:lnTo>
                  <a:pt x="0" y="796413"/>
                </a:lnTo>
                <a:lnTo>
                  <a:pt x="486697" y="0"/>
                </a:lnTo>
                <a:close/>
              </a:path>
            </a:pathLst>
          </a:custGeom>
          <a:solidFill>
            <a:schemeClr val="accent2"/>
          </a:solidFill>
          <a:ln>
            <a:solidFill>
              <a:schemeClr val="accent2"/>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3" name="Forma livre 12"/>
          <p:cNvSpPr/>
          <p:nvPr/>
        </p:nvSpPr>
        <p:spPr>
          <a:xfrm>
            <a:off x="840659" y="4336030"/>
            <a:ext cx="1165122" cy="958645"/>
          </a:xfrm>
          <a:custGeom>
            <a:avLst/>
            <a:gdLst>
              <a:gd name="connsiteX0" fmla="*/ 988142 w 1165123"/>
              <a:gd name="connsiteY0" fmla="*/ 471948 h 958645"/>
              <a:gd name="connsiteX1" fmla="*/ 589936 w 1165123"/>
              <a:gd name="connsiteY1" fmla="*/ 958645 h 958645"/>
              <a:gd name="connsiteX2" fmla="*/ 0 w 1165123"/>
              <a:gd name="connsiteY2" fmla="*/ 648929 h 958645"/>
              <a:gd name="connsiteX3" fmla="*/ 412955 w 1165123"/>
              <a:gd name="connsiteY3" fmla="*/ 58993 h 958645"/>
              <a:gd name="connsiteX4" fmla="*/ 1165123 w 1165123"/>
              <a:gd name="connsiteY4" fmla="*/ 0 h 958645"/>
              <a:gd name="connsiteX5" fmla="*/ 1032387 w 1165123"/>
              <a:gd name="connsiteY5" fmla="*/ 442451 h 958645"/>
              <a:gd name="connsiteX6" fmla="*/ 988142 w 1165123"/>
              <a:gd name="connsiteY6" fmla="*/ 471948 h 95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123" h="958645">
                <a:moveTo>
                  <a:pt x="988142" y="471948"/>
                </a:moveTo>
                <a:lnTo>
                  <a:pt x="589936" y="958645"/>
                </a:lnTo>
                <a:lnTo>
                  <a:pt x="0" y="648929"/>
                </a:lnTo>
                <a:lnTo>
                  <a:pt x="412955" y="58993"/>
                </a:lnTo>
                <a:lnTo>
                  <a:pt x="1165123" y="0"/>
                </a:lnTo>
                <a:lnTo>
                  <a:pt x="1032387" y="442451"/>
                </a:lnTo>
                <a:lnTo>
                  <a:pt x="988142" y="471948"/>
                </a:lnTo>
                <a:close/>
              </a:path>
            </a:pathLst>
          </a:custGeom>
          <a:solidFill>
            <a:schemeClr val="accent2"/>
          </a:solidFill>
          <a:ln>
            <a:solidFill>
              <a:schemeClr val="accent2"/>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6" name="Retângulo 15"/>
          <p:cNvSpPr/>
          <p:nvPr/>
        </p:nvSpPr>
        <p:spPr>
          <a:xfrm>
            <a:off x="1237432" y="2928934"/>
            <a:ext cx="1000132" cy="21431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600" b="1" dirty="0">
                <a:solidFill>
                  <a:srgbClr val="FF0000"/>
                </a:solidFill>
              </a:rPr>
              <a:t>Porto</a:t>
            </a:r>
          </a:p>
        </p:txBody>
      </p:sp>
      <p:sp>
        <p:nvSpPr>
          <p:cNvPr id="22" name="Forma livre 21"/>
          <p:cNvSpPr/>
          <p:nvPr/>
        </p:nvSpPr>
        <p:spPr>
          <a:xfrm>
            <a:off x="117988" y="4173794"/>
            <a:ext cx="1165122" cy="766916"/>
          </a:xfrm>
          <a:custGeom>
            <a:avLst/>
            <a:gdLst>
              <a:gd name="connsiteX0" fmla="*/ 0 w 1165123"/>
              <a:gd name="connsiteY0" fmla="*/ 398206 h 766916"/>
              <a:gd name="connsiteX1" fmla="*/ 663678 w 1165123"/>
              <a:gd name="connsiteY1" fmla="*/ 766916 h 766916"/>
              <a:gd name="connsiteX2" fmla="*/ 1165123 w 1165123"/>
              <a:gd name="connsiteY2" fmla="*/ 0 h 766916"/>
              <a:gd name="connsiteX3" fmla="*/ 14748 w 1165123"/>
              <a:gd name="connsiteY3" fmla="*/ 14748 h 766916"/>
            </a:gdLst>
            <a:ahLst/>
            <a:cxnLst>
              <a:cxn ang="0">
                <a:pos x="connsiteX0" y="connsiteY0"/>
              </a:cxn>
              <a:cxn ang="0">
                <a:pos x="connsiteX1" y="connsiteY1"/>
              </a:cxn>
              <a:cxn ang="0">
                <a:pos x="connsiteX2" y="connsiteY2"/>
              </a:cxn>
              <a:cxn ang="0">
                <a:pos x="connsiteX3" y="connsiteY3"/>
              </a:cxn>
            </a:cxnLst>
            <a:rect l="l" t="t" r="r" b="b"/>
            <a:pathLst>
              <a:path w="1165123" h="766916">
                <a:moveTo>
                  <a:pt x="0" y="398206"/>
                </a:moveTo>
                <a:lnTo>
                  <a:pt x="663678" y="766916"/>
                </a:lnTo>
                <a:lnTo>
                  <a:pt x="1165123" y="0"/>
                </a:lnTo>
                <a:lnTo>
                  <a:pt x="14748" y="14748"/>
                </a:lnTo>
              </a:path>
            </a:pathLst>
          </a:custGeom>
          <a:solidFill>
            <a:schemeClr val="accent2"/>
          </a:solidFill>
          <a:ln>
            <a:solidFill>
              <a:schemeClr val="accent2"/>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sp>
        <p:nvSpPr>
          <p:cNvPr id="20" name="Retângulo 19"/>
          <p:cNvSpPr/>
          <p:nvPr/>
        </p:nvSpPr>
        <p:spPr>
          <a:xfrm>
            <a:off x="737366" y="4643446"/>
            <a:ext cx="1571636" cy="21431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600" b="1" dirty="0">
                <a:solidFill>
                  <a:srgbClr val="FF0000"/>
                </a:solidFill>
              </a:rPr>
              <a:t>Petroquímica</a:t>
            </a:r>
          </a:p>
        </p:txBody>
      </p:sp>
      <p:sp>
        <p:nvSpPr>
          <p:cNvPr id="19" name="Retângulo 18"/>
          <p:cNvSpPr/>
          <p:nvPr/>
        </p:nvSpPr>
        <p:spPr>
          <a:xfrm>
            <a:off x="-119890" y="4286256"/>
            <a:ext cx="1571636" cy="21431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600" b="1" dirty="0">
                <a:solidFill>
                  <a:srgbClr val="FF0000"/>
                </a:solidFill>
              </a:rPr>
              <a:t>Termelétrica</a:t>
            </a:r>
          </a:p>
        </p:txBody>
      </p:sp>
      <p:sp>
        <p:nvSpPr>
          <p:cNvPr id="23" name="Forma livre 22"/>
          <p:cNvSpPr/>
          <p:nvPr/>
        </p:nvSpPr>
        <p:spPr>
          <a:xfrm>
            <a:off x="132735" y="3185652"/>
            <a:ext cx="1061884" cy="619432"/>
          </a:xfrm>
          <a:custGeom>
            <a:avLst/>
            <a:gdLst>
              <a:gd name="connsiteX0" fmla="*/ 0 w 1061884"/>
              <a:gd name="connsiteY0" fmla="*/ 604683 h 619432"/>
              <a:gd name="connsiteX1" fmla="*/ 1032388 w 1061884"/>
              <a:gd name="connsiteY1" fmla="*/ 619432 h 619432"/>
              <a:gd name="connsiteX2" fmla="*/ 1061884 w 1061884"/>
              <a:gd name="connsiteY2" fmla="*/ 0 h 619432"/>
              <a:gd name="connsiteX3" fmla="*/ 14749 w 1061884"/>
              <a:gd name="connsiteY3" fmla="*/ 14748 h 619432"/>
            </a:gdLst>
            <a:ahLst/>
            <a:cxnLst>
              <a:cxn ang="0">
                <a:pos x="connsiteX0" y="connsiteY0"/>
              </a:cxn>
              <a:cxn ang="0">
                <a:pos x="connsiteX1" y="connsiteY1"/>
              </a:cxn>
              <a:cxn ang="0">
                <a:pos x="connsiteX2" y="connsiteY2"/>
              </a:cxn>
              <a:cxn ang="0">
                <a:pos x="connsiteX3" y="connsiteY3"/>
              </a:cxn>
            </a:cxnLst>
            <a:rect l="l" t="t" r="r" b="b"/>
            <a:pathLst>
              <a:path w="1061884" h="619432">
                <a:moveTo>
                  <a:pt x="0" y="604683"/>
                </a:moveTo>
                <a:lnTo>
                  <a:pt x="1032388" y="619432"/>
                </a:lnTo>
                <a:lnTo>
                  <a:pt x="1061884" y="0"/>
                </a:lnTo>
                <a:lnTo>
                  <a:pt x="14749" y="14748"/>
                </a:lnTo>
              </a:path>
            </a:pathLst>
          </a:custGeom>
          <a:solidFill>
            <a:schemeClr val="accent2"/>
          </a:solidFill>
          <a:ln>
            <a:solidFill>
              <a:schemeClr val="accent2"/>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sp>
        <p:nvSpPr>
          <p:cNvPr id="17" name="Retângulo 16"/>
          <p:cNvSpPr/>
          <p:nvPr/>
        </p:nvSpPr>
        <p:spPr>
          <a:xfrm>
            <a:off x="-191328" y="3357562"/>
            <a:ext cx="1571636" cy="21431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600" b="1" dirty="0">
                <a:solidFill>
                  <a:srgbClr val="FF0000"/>
                </a:solidFill>
              </a:rPr>
              <a:t>Siderúrgica</a:t>
            </a:r>
          </a:p>
        </p:txBody>
      </p:sp>
      <p:sp>
        <p:nvSpPr>
          <p:cNvPr id="24" name="Forma livre 23"/>
          <p:cNvSpPr/>
          <p:nvPr/>
        </p:nvSpPr>
        <p:spPr>
          <a:xfrm>
            <a:off x="294967" y="2115922"/>
            <a:ext cx="1430593" cy="634180"/>
          </a:xfrm>
          <a:custGeom>
            <a:avLst/>
            <a:gdLst>
              <a:gd name="connsiteX0" fmla="*/ 0 w 1430593"/>
              <a:gd name="connsiteY0" fmla="*/ 0 h 634180"/>
              <a:gd name="connsiteX1" fmla="*/ 1224116 w 1430593"/>
              <a:gd name="connsiteY1" fmla="*/ 29496 h 634180"/>
              <a:gd name="connsiteX2" fmla="*/ 1430593 w 1430593"/>
              <a:gd name="connsiteY2" fmla="*/ 294967 h 634180"/>
              <a:gd name="connsiteX3" fmla="*/ 1194619 w 1430593"/>
              <a:gd name="connsiteY3" fmla="*/ 634180 h 634180"/>
              <a:gd name="connsiteX4" fmla="*/ 14748 w 1430593"/>
              <a:gd name="connsiteY4" fmla="*/ 619432 h 63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593" h="634180">
                <a:moveTo>
                  <a:pt x="0" y="0"/>
                </a:moveTo>
                <a:lnTo>
                  <a:pt x="1224116" y="29496"/>
                </a:lnTo>
                <a:lnTo>
                  <a:pt x="1430593" y="294967"/>
                </a:lnTo>
                <a:lnTo>
                  <a:pt x="1194619" y="634180"/>
                </a:lnTo>
                <a:lnTo>
                  <a:pt x="14748" y="619432"/>
                </a:lnTo>
              </a:path>
            </a:pathLst>
          </a:custGeom>
          <a:solidFill>
            <a:schemeClr val="accent2"/>
          </a:solidFill>
          <a:ln>
            <a:solidFill>
              <a:schemeClr val="accent2"/>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p>
        </p:txBody>
      </p:sp>
      <p:sp>
        <p:nvSpPr>
          <p:cNvPr id="18" name="Retângulo 17"/>
          <p:cNvSpPr/>
          <p:nvPr/>
        </p:nvSpPr>
        <p:spPr>
          <a:xfrm>
            <a:off x="165860" y="2285992"/>
            <a:ext cx="1571636" cy="21431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600" b="1" dirty="0" err="1">
                <a:solidFill>
                  <a:srgbClr val="FF0000"/>
                </a:solidFill>
              </a:rPr>
              <a:t>Cimenteira</a:t>
            </a:r>
            <a:endParaRPr lang="pt-BR" sz="1600" b="1" dirty="0">
              <a:solidFill>
                <a:srgbClr val="FF0000"/>
              </a:solidFill>
            </a:endParaRPr>
          </a:p>
        </p:txBody>
      </p:sp>
      <p:sp>
        <p:nvSpPr>
          <p:cNvPr id="25" name="Retângulo 24"/>
          <p:cNvSpPr/>
          <p:nvPr/>
        </p:nvSpPr>
        <p:spPr>
          <a:xfrm>
            <a:off x="1737498" y="4071942"/>
            <a:ext cx="1571636" cy="21431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600" b="1" dirty="0">
                <a:solidFill>
                  <a:schemeClr val="bg1">
                    <a:lumMod val="65000"/>
                  </a:schemeClr>
                </a:solidFill>
              </a:rPr>
              <a:t>Oceano</a:t>
            </a:r>
          </a:p>
        </p:txBody>
      </p:sp>
      <p:sp>
        <p:nvSpPr>
          <p:cNvPr id="27" name="Retângulo 26"/>
          <p:cNvSpPr/>
          <p:nvPr/>
        </p:nvSpPr>
        <p:spPr>
          <a:xfrm>
            <a:off x="0" y="1214422"/>
            <a:ext cx="2214578" cy="57150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b="1" dirty="0"/>
              <a:t>Condomínio Industrial Teórico</a:t>
            </a:r>
          </a:p>
        </p:txBody>
      </p:sp>
      <p:sp>
        <p:nvSpPr>
          <p:cNvPr id="53" name="Triângulo isósceles 52"/>
          <p:cNvSpPr/>
          <p:nvPr/>
        </p:nvSpPr>
        <p:spPr>
          <a:xfrm rot="10800000">
            <a:off x="2309002" y="4786326"/>
            <a:ext cx="5000661" cy="309515"/>
          </a:xfrm>
          <a:prstGeom prst="triangle">
            <a:avLst/>
          </a:prstGeom>
          <a:gradFill>
            <a:gsLst>
              <a:gs pos="100000">
                <a:schemeClr val="accent4"/>
              </a:gs>
              <a:gs pos="0">
                <a:schemeClr val="accent3"/>
              </a:gs>
            </a:gsLst>
            <a:lin ang="5400000" scaled="1"/>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oAutofit/>
          </a:bodyPr>
          <a:lstStyle/>
          <a:p>
            <a:pPr>
              <a:buFont typeface="Arial" pitchFamily="34" charset="0"/>
              <a:buChar char="•"/>
            </a:pPr>
            <a:endParaRPr lang="pt-BR" dirty="0">
              <a:solidFill>
                <a:schemeClr val="tx1"/>
              </a:solidFill>
            </a:endParaRPr>
          </a:p>
        </p:txBody>
      </p:sp>
      <p:grpSp>
        <p:nvGrpSpPr>
          <p:cNvPr id="4" name="Grupo 110"/>
          <p:cNvGrpSpPr/>
          <p:nvPr/>
        </p:nvGrpSpPr>
        <p:grpSpPr>
          <a:xfrm>
            <a:off x="2380440" y="928674"/>
            <a:ext cx="5000659" cy="3845927"/>
            <a:chOff x="2237562" y="2440593"/>
            <a:chExt cx="5000660" cy="3845927"/>
          </a:xfrm>
        </p:grpSpPr>
        <p:grpSp>
          <p:nvGrpSpPr>
            <p:cNvPr id="5" name="Grupo 42"/>
            <p:cNvGrpSpPr>
              <a:grpSpLocks/>
            </p:cNvGrpSpPr>
            <p:nvPr/>
          </p:nvGrpSpPr>
          <p:grpSpPr bwMode="auto">
            <a:xfrm>
              <a:off x="2641014" y="5157485"/>
              <a:ext cx="4097142" cy="1129035"/>
              <a:chOff x="5137638" y="3357304"/>
              <a:chExt cx="4145141" cy="1071297"/>
            </a:xfrm>
          </p:grpSpPr>
          <p:sp>
            <p:nvSpPr>
              <p:cNvPr id="36" name="Freeform 6"/>
              <p:cNvSpPr>
                <a:spLocks/>
              </p:cNvSpPr>
              <p:nvPr/>
            </p:nvSpPr>
            <p:spPr bwMode="blackGray">
              <a:xfrm flipH="1">
                <a:off x="5868686" y="3381111"/>
                <a:ext cx="2652585" cy="809424"/>
              </a:xfrm>
              <a:custGeom>
                <a:avLst/>
                <a:gdLst>
                  <a:gd name="T0" fmla="*/ 2147483647 w 3615"/>
                  <a:gd name="T1" fmla="*/ 2147483647 h 1183"/>
                  <a:gd name="T2" fmla="*/ 2147483647 w 3615"/>
                  <a:gd name="T3" fmla="*/ 2147483647 h 1183"/>
                  <a:gd name="T4" fmla="*/ 2147483647 w 3615"/>
                  <a:gd name="T5" fmla="*/ 2147483647 h 1183"/>
                  <a:gd name="T6" fmla="*/ 2147483647 w 3615"/>
                  <a:gd name="T7" fmla="*/ 2147483647 h 1183"/>
                  <a:gd name="T8" fmla="*/ 2147483647 w 3615"/>
                  <a:gd name="T9" fmla="*/ 2147483647 h 1183"/>
                  <a:gd name="T10" fmla="*/ 2147483647 w 3615"/>
                  <a:gd name="T11" fmla="*/ 2147483647 h 1183"/>
                  <a:gd name="T12" fmla="*/ 2147483647 w 3615"/>
                  <a:gd name="T13" fmla="*/ 0 h 1183"/>
                  <a:gd name="T14" fmla="*/ 2147483647 w 3615"/>
                  <a:gd name="T15" fmla="*/ 2147483647 h 1183"/>
                  <a:gd name="T16" fmla="*/ 2147483647 w 3615"/>
                  <a:gd name="T17" fmla="*/ 2147483647 h 1183"/>
                  <a:gd name="T18" fmla="*/ 2147483647 w 3615"/>
                  <a:gd name="T19" fmla="*/ 2147483647 h 1183"/>
                  <a:gd name="T20" fmla="*/ 2147483647 w 3615"/>
                  <a:gd name="T21" fmla="*/ 2147483647 h 1183"/>
                  <a:gd name="T22" fmla="*/ 2147483647 w 3615"/>
                  <a:gd name="T23" fmla="*/ 2147483647 h 1183"/>
                  <a:gd name="T24" fmla="*/ 2147483647 w 3615"/>
                  <a:gd name="T25" fmla="*/ 2147483647 h 1183"/>
                  <a:gd name="T26" fmla="*/ 2147483647 w 3615"/>
                  <a:gd name="T27" fmla="*/ 2147483647 h 1183"/>
                  <a:gd name="T28" fmla="*/ 0 w 3615"/>
                  <a:gd name="T29" fmla="*/ 2147483647 h 1183"/>
                  <a:gd name="T30" fmla="*/ 2147483647 w 3615"/>
                  <a:gd name="T31" fmla="*/ 2147483647 h 11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5"/>
                  <a:gd name="T49" fmla="*/ 0 h 1183"/>
                  <a:gd name="T50" fmla="*/ 3615 w 3615"/>
                  <a:gd name="T51" fmla="*/ 1183 h 118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5" h="1183">
                    <a:moveTo>
                      <a:pt x="2" y="896"/>
                    </a:moveTo>
                    <a:lnTo>
                      <a:pt x="5" y="951"/>
                    </a:lnTo>
                    <a:lnTo>
                      <a:pt x="194" y="1183"/>
                    </a:lnTo>
                    <a:lnTo>
                      <a:pt x="1761" y="1095"/>
                    </a:lnTo>
                    <a:lnTo>
                      <a:pt x="1901" y="1087"/>
                    </a:lnTo>
                    <a:lnTo>
                      <a:pt x="3615" y="637"/>
                    </a:lnTo>
                    <a:lnTo>
                      <a:pt x="3614" y="0"/>
                    </a:lnTo>
                    <a:lnTo>
                      <a:pt x="3434" y="72"/>
                    </a:lnTo>
                    <a:lnTo>
                      <a:pt x="3506" y="158"/>
                    </a:lnTo>
                    <a:lnTo>
                      <a:pt x="3509" y="597"/>
                    </a:lnTo>
                    <a:lnTo>
                      <a:pt x="1828" y="1027"/>
                    </a:lnTo>
                    <a:lnTo>
                      <a:pt x="273" y="1110"/>
                    </a:lnTo>
                    <a:lnTo>
                      <a:pt x="107" y="932"/>
                    </a:lnTo>
                    <a:lnTo>
                      <a:pt x="111" y="889"/>
                    </a:lnTo>
                    <a:lnTo>
                      <a:pt x="0" y="896"/>
                    </a:lnTo>
                    <a:lnTo>
                      <a:pt x="2" y="896"/>
                    </a:ln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9525">
                <a:miter lim="800000"/>
                <a:headEnd/>
                <a:tailEnd/>
              </a:ln>
              <a:scene3d>
                <a:camera prst="legacyObliqueTopRight"/>
                <a:lightRig rig="legacyFlat4" dir="b"/>
              </a:scene3d>
              <a:sp3d extrusionH="36500" prstMaterial="legacyMatte">
                <a:bevelT w="13500" h="13500" prst="angle"/>
                <a:bevelB w="13500" h="13500" prst="angle"/>
                <a:extrusionClr>
                  <a:srgbClr val="808080"/>
                </a:extrusionClr>
              </a:sp3d>
            </p:spPr>
            <p:txBody>
              <a:bodyPr wrap="none" anchor="ctr">
                <a:flatTx/>
              </a:bodyPr>
              <a:lstStyle/>
              <a:p>
                <a:pPr algn="ctr" fontAlgn="auto">
                  <a:spcBef>
                    <a:spcPts val="0"/>
                  </a:spcBef>
                  <a:spcAft>
                    <a:spcPct val="20000"/>
                  </a:spcAft>
                  <a:defRPr/>
                </a:pPr>
                <a:endParaRPr lang="pt-BR">
                  <a:latin typeface="+mn-lt"/>
                </a:endParaRPr>
              </a:p>
            </p:txBody>
          </p:sp>
          <p:sp>
            <p:nvSpPr>
              <p:cNvPr id="37" name="Freeform 7"/>
              <p:cNvSpPr>
                <a:spLocks/>
              </p:cNvSpPr>
              <p:nvPr/>
            </p:nvSpPr>
            <p:spPr bwMode="blackGray">
              <a:xfrm flipH="1">
                <a:off x="7660768" y="3909617"/>
                <a:ext cx="1622011" cy="121414"/>
              </a:xfrm>
              <a:custGeom>
                <a:avLst/>
                <a:gdLst/>
                <a:ahLst/>
                <a:cxnLst>
                  <a:cxn ang="0">
                    <a:pos x="0" y="0"/>
                  </a:cxn>
                  <a:cxn ang="0">
                    <a:pos x="1650" y="0"/>
                  </a:cxn>
                  <a:cxn ang="0">
                    <a:pos x="1650" y="63"/>
                  </a:cxn>
                  <a:cxn ang="0">
                    <a:pos x="1506" y="138"/>
                  </a:cxn>
                  <a:cxn ang="0">
                    <a:pos x="1284" y="138"/>
                  </a:cxn>
                  <a:cxn ang="0">
                    <a:pos x="1170" y="198"/>
                  </a:cxn>
                  <a:cxn ang="0">
                    <a:pos x="816" y="198"/>
                  </a:cxn>
                  <a:cxn ang="0">
                    <a:pos x="486" y="198"/>
                  </a:cxn>
                  <a:cxn ang="0">
                    <a:pos x="384" y="132"/>
                  </a:cxn>
                  <a:cxn ang="0">
                    <a:pos x="168" y="132"/>
                  </a:cxn>
                  <a:cxn ang="0">
                    <a:pos x="6" y="72"/>
                  </a:cxn>
                  <a:cxn ang="0">
                    <a:pos x="0" y="0"/>
                  </a:cxn>
                </a:cxnLst>
                <a:rect l="0" t="0" r="r" b="b"/>
                <a:pathLst>
                  <a:path w="1650" h="198">
                    <a:moveTo>
                      <a:pt x="0" y="0"/>
                    </a:moveTo>
                    <a:lnTo>
                      <a:pt x="1650" y="0"/>
                    </a:lnTo>
                    <a:lnTo>
                      <a:pt x="1650" y="63"/>
                    </a:lnTo>
                    <a:lnTo>
                      <a:pt x="1506" y="138"/>
                    </a:lnTo>
                    <a:lnTo>
                      <a:pt x="1284" y="138"/>
                    </a:lnTo>
                    <a:lnTo>
                      <a:pt x="1170" y="198"/>
                    </a:lnTo>
                    <a:lnTo>
                      <a:pt x="816" y="198"/>
                    </a:lnTo>
                    <a:lnTo>
                      <a:pt x="486" y="198"/>
                    </a:lnTo>
                    <a:lnTo>
                      <a:pt x="384" y="132"/>
                    </a:lnTo>
                    <a:lnTo>
                      <a:pt x="168" y="132"/>
                    </a:lnTo>
                    <a:lnTo>
                      <a:pt x="6" y="72"/>
                    </a:lnTo>
                    <a:lnTo>
                      <a:pt x="0" y="0"/>
                    </a:ln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12700" cap="flat" cmpd="sng">
                <a:prstDash val="solid"/>
                <a:round/>
                <a:headEnd type="none" w="med" len="med"/>
                <a:tailEnd type="none" w="med" len="med"/>
              </a:ln>
              <a:effectLst/>
              <a:scene3d>
                <a:camera prst="legacyObliqueTopRight"/>
                <a:lightRig rig="legacyFlat4" dir="b"/>
              </a:scene3d>
              <a:sp3d extrusionH="36500" prstMaterial="legacyMatte">
                <a:bevelT w="13500" h="13500" prst="angle"/>
                <a:bevelB w="13500" h="13500" prst="angle"/>
                <a:extrusionClr>
                  <a:srgbClr val="808080"/>
                </a:extrusionClr>
              </a:sp3d>
            </p:spPr>
            <p:txBody>
              <a:bodyPr wrap="none" anchor="ctr">
                <a:normAutofit fontScale="25000" lnSpcReduction="20000"/>
                <a:flatTx/>
              </a:bodyPr>
              <a:lstStyle/>
              <a:p>
                <a:pPr algn="ctr" fontAlgn="auto">
                  <a:spcBef>
                    <a:spcPts val="0"/>
                  </a:spcBef>
                  <a:spcAft>
                    <a:spcPct val="20000"/>
                  </a:spcAft>
                  <a:defRPr/>
                </a:pPr>
                <a:endParaRPr lang="pt-BR">
                  <a:latin typeface="+mn-lt"/>
                </a:endParaRPr>
              </a:p>
            </p:txBody>
          </p:sp>
          <p:sp>
            <p:nvSpPr>
              <p:cNvPr id="38" name="Freeform 8"/>
              <p:cNvSpPr>
                <a:spLocks/>
              </p:cNvSpPr>
              <p:nvPr/>
            </p:nvSpPr>
            <p:spPr bwMode="blackGray">
              <a:xfrm flipH="1">
                <a:off x="5137638" y="3357304"/>
                <a:ext cx="1622011" cy="123794"/>
              </a:xfrm>
              <a:custGeom>
                <a:avLst/>
                <a:gdLst/>
                <a:ahLst/>
                <a:cxnLst>
                  <a:cxn ang="0">
                    <a:pos x="0" y="0"/>
                  </a:cxn>
                  <a:cxn ang="0">
                    <a:pos x="1650" y="0"/>
                  </a:cxn>
                  <a:cxn ang="0">
                    <a:pos x="1650" y="63"/>
                  </a:cxn>
                  <a:cxn ang="0">
                    <a:pos x="1506" y="138"/>
                  </a:cxn>
                  <a:cxn ang="0">
                    <a:pos x="1284" y="138"/>
                  </a:cxn>
                  <a:cxn ang="0">
                    <a:pos x="1170" y="198"/>
                  </a:cxn>
                  <a:cxn ang="0">
                    <a:pos x="816" y="198"/>
                  </a:cxn>
                  <a:cxn ang="0">
                    <a:pos x="486" y="198"/>
                  </a:cxn>
                  <a:cxn ang="0">
                    <a:pos x="384" y="132"/>
                  </a:cxn>
                  <a:cxn ang="0">
                    <a:pos x="168" y="132"/>
                  </a:cxn>
                  <a:cxn ang="0">
                    <a:pos x="6" y="72"/>
                  </a:cxn>
                  <a:cxn ang="0">
                    <a:pos x="0" y="0"/>
                  </a:cxn>
                </a:cxnLst>
                <a:rect l="0" t="0" r="r" b="b"/>
                <a:pathLst>
                  <a:path w="1650" h="198">
                    <a:moveTo>
                      <a:pt x="0" y="0"/>
                    </a:moveTo>
                    <a:lnTo>
                      <a:pt x="1650" y="0"/>
                    </a:lnTo>
                    <a:lnTo>
                      <a:pt x="1650" y="63"/>
                    </a:lnTo>
                    <a:lnTo>
                      <a:pt x="1506" y="138"/>
                    </a:lnTo>
                    <a:lnTo>
                      <a:pt x="1284" y="138"/>
                    </a:lnTo>
                    <a:lnTo>
                      <a:pt x="1170" y="198"/>
                    </a:lnTo>
                    <a:lnTo>
                      <a:pt x="816" y="198"/>
                    </a:lnTo>
                    <a:lnTo>
                      <a:pt x="486" y="198"/>
                    </a:lnTo>
                    <a:lnTo>
                      <a:pt x="384" y="132"/>
                    </a:lnTo>
                    <a:lnTo>
                      <a:pt x="168" y="132"/>
                    </a:lnTo>
                    <a:lnTo>
                      <a:pt x="6" y="72"/>
                    </a:lnTo>
                    <a:lnTo>
                      <a:pt x="0" y="0"/>
                    </a:ln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12700" cap="flat" cmpd="sng">
                <a:prstDash val="solid"/>
                <a:round/>
                <a:headEnd type="none" w="med" len="med"/>
                <a:tailEnd type="none" w="med" len="med"/>
              </a:ln>
              <a:effectLst/>
              <a:scene3d>
                <a:camera prst="legacyObliqueTopRight"/>
                <a:lightRig rig="legacyFlat4" dir="b"/>
              </a:scene3d>
              <a:sp3d extrusionH="36500" prstMaterial="legacyMatte">
                <a:bevelT w="13500" h="13500" prst="angle"/>
                <a:bevelB w="13500" h="13500" prst="angle"/>
                <a:extrusionClr>
                  <a:srgbClr val="808080"/>
                </a:extrusionClr>
              </a:sp3d>
            </p:spPr>
            <p:txBody>
              <a:bodyPr wrap="none" anchor="ctr">
                <a:normAutofit fontScale="25000" lnSpcReduction="20000"/>
                <a:flatTx/>
              </a:bodyPr>
              <a:lstStyle/>
              <a:p>
                <a:pPr algn="ctr" fontAlgn="auto">
                  <a:spcBef>
                    <a:spcPts val="0"/>
                  </a:spcBef>
                  <a:spcAft>
                    <a:spcPct val="20000"/>
                  </a:spcAft>
                  <a:defRPr/>
                </a:pPr>
                <a:endParaRPr lang="pt-BR">
                  <a:latin typeface="+mn-lt"/>
                </a:endParaRPr>
              </a:p>
            </p:txBody>
          </p:sp>
          <p:sp>
            <p:nvSpPr>
              <p:cNvPr id="39" name="Freeform 9"/>
              <p:cNvSpPr>
                <a:spLocks/>
              </p:cNvSpPr>
              <p:nvPr/>
            </p:nvSpPr>
            <p:spPr bwMode="blackGray">
              <a:xfrm flipH="1">
                <a:off x="6310360" y="4097690"/>
                <a:ext cx="1761621" cy="330911"/>
              </a:xfrm>
              <a:custGeom>
                <a:avLst/>
                <a:gdLst>
                  <a:gd name="T0" fmla="*/ 0 w 1674"/>
                  <a:gd name="T1" fmla="*/ 2147483647 h 651"/>
                  <a:gd name="T2" fmla="*/ 2147483647 w 1674"/>
                  <a:gd name="T3" fmla="*/ 2147483647 h 651"/>
                  <a:gd name="T4" fmla="*/ 2147483647 w 1674"/>
                  <a:gd name="T5" fmla="*/ 2147483647 h 651"/>
                  <a:gd name="T6" fmla="*/ 2147483647 w 1674"/>
                  <a:gd name="T7" fmla="*/ 2147483647 h 651"/>
                  <a:gd name="T8" fmla="*/ 2147483647 w 1674"/>
                  <a:gd name="T9" fmla="*/ 2147483647 h 651"/>
                  <a:gd name="T10" fmla="*/ 2147483647 w 1674"/>
                  <a:gd name="T11" fmla="*/ 2147483647 h 651"/>
                  <a:gd name="T12" fmla="*/ 2147483647 w 1674"/>
                  <a:gd name="T13" fmla="*/ 2147483647 h 651"/>
                  <a:gd name="T14" fmla="*/ 2147483647 w 1674"/>
                  <a:gd name="T15" fmla="*/ 2147483647 h 651"/>
                  <a:gd name="T16" fmla="*/ 2147483647 w 1674"/>
                  <a:gd name="T17" fmla="*/ 2147483647 h 651"/>
                  <a:gd name="T18" fmla="*/ 2147483647 w 1674"/>
                  <a:gd name="T19" fmla="*/ 2147483647 h 651"/>
                  <a:gd name="T20" fmla="*/ 2147483647 w 1674"/>
                  <a:gd name="T21" fmla="*/ 2147483647 h 651"/>
                  <a:gd name="T22" fmla="*/ 2147483647 w 1674"/>
                  <a:gd name="T23" fmla="*/ 2147483647 h 651"/>
                  <a:gd name="T24" fmla="*/ 2147483647 w 1674"/>
                  <a:gd name="T25" fmla="*/ 2147483647 h 651"/>
                  <a:gd name="T26" fmla="*/ 2147483647 w 1674"/>
                  <a:gd name="T27" fmla="*/ 0 h 651"/>
                  <a:gd name="T28" fmla="*/ 2147483647 w 1674"/>
                  <a:gd name="T29" fmla="*/ 1458696722 h 651"/>
                  <a:gd name="T30" fmla="*/ 2147483647 w 1674"/>
                  <a:gd name="T31" fmla="*/ 2147483647 h 651"/>
                  <a:gd name="T32" fmla="*/ 2147483647 w 1674"/>
                  <a:gd name="T33" fmla="*/ 2147483647 h 651"/>
                  <a:gd name="T34" fmla="*/ 2147483647 w 1674"/>
                  <a:gd name="T35" fmla="*/ 2147483647 h 651"/>
                  <a:gd name="T36" fmla="*/ 2147483647 w 1674"/>
                  <a:gd name="T37" fmla="*/ 2147483647 h 651"/>
                  <a:gd name="T38" fmla="*/ 2147483647 w 1674"/>
                  <a:gd name="T39" fmla="*/ 2147483647 h 651"/>
                  <a:gd name="T40" fmla="*/ 2147483647 w 1674"/>
                  <a:gd name="T41" fmla="*/ 2147483647 h 651"/>
                  <a:gd name="T42" fmla="*/ 2147483647 w 1674"/>
                  <a:gd name="T43" fmla="*/ 2147483647 h 651"/>
                  <a:gd name="T44" fmla="*/ 2147483647 w 1674"/>
                  <a:gd name="T45" fmla="*/ 2147483647 h 651"/>
                  <a:gd name="T46" fmla="*/ 2147483647 w 1674"/>
                  <a:gd name="T47" fmla="*/ 2147483647 h 651"/>
                  <a:gd name="T48" fmla="*/ 0 w 1674"/>
                  <a:gd name="T49" fmla="*/ 2147483647 h 651"/>
                  <a:gd name="T50" fmla="*/ 0 w 1674"/>
                  <a:gd name="T51" fmla="*/ 2147483647 h 6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4"/>
                  <a:gd name="T79" fmla="*/ 0 h 651"/>
                  <a:gd name="T80" fmla="*/ 1674 w 1674"/>
                  <a:gd name="T81" fmla="*/ 651 h 6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4" h="651">
                    <a:moveTo>
                      <a:pt x="0" y="651"/>
                    </a:moveTo>
                    <a:lnTo>
                      <a:pt x="1674" y="651"/>
                    </a:lnTo>
                    <a:lnTo>
                      <a:pt x="1674" y="507"/>
                    </a:lnTo>
                    <a:lnTo>
                      <a:pt x="1584" y="507"/>
                    </a:lnTo>
                    <a:lnTo>
                      <a:pt x="1530" y="393"/>
                    </a:lnTo>
                    <a:lnTo>
                      <a:pt x="1290" y="393"/>
                    </a:lnTo>
                    <a:lnTo>
                      <a:pt x="1188" y="237"/>
                    </a:lnTo>
                    <a:lnTo>
                      <a:pt x="912" y="237"/>
                    </a:lnTo>
                    <a:lnTo>
                      <a:pt x="912" y="123"/>
                    </a:lnTo>
                    <a:lnTo>
                      <a:pt x="908" y="84"/>
                    </a:lnTo>
                    <a:lnTo>
                      <a:pt x="899" y="50"/>
                    </a:lnTo>
                    <a:lnTo>
                      <a:pt x="887" y="26"/>
                    </a:lnTo>
                    <a:lnTo>
                      <a:pt x="864" y="6"/>
                    </a:lnTo>
                    <a:lnTo>
                      <a:pt x="834" y="0"/>
                    </a:lnTo>
                    <a:lnTo>
                      <a:pt x="804" y="3"/>
                    </a:lnTo>
                    <a:lnTo>
                      <a:pt x="786" y="17"/>
                    </a:lnTo>
                    <a:lnTo>
                      <a:pt x="770" y="38"/>
                    </a:lnTo>
                    <a:lnTo>
                      <a:pt x="761" y="71"/>
                    </a:lnTo>
                    <a:lnTo>
                      <a:pt x="756" y="123"/>
                    </a:lnTo>
                    <a:lnTo>
                      <a:pt x="756" y="237"/>
                    </a:lnTo>
                    <a:lnTo>
                      <a:pt x="534" y="237"/>
                    </a:lnTo>
                    <a:lnTo>
                      <a:pt x="420" y="381"/>
                    </a:lnTo>
                    <a:lnTo>
                      <a:pt x="174" y="381"/>
                    </a:lnTo>
                    <a:lnTo>
                      <a:pt x="90" y="507"/>
                    </a:lnTo>
                    <a:lnTo>
                      <a:pt x="0" y="507"/>
                    </a:lnTo>
                    <a:lnTo>
                      <a:pt x="0" y="651"/>
                    </a:ln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9525">
                <a:miter lim="800000"/>
                <a:headEnd/>
                <a:tailEnd/>
              </a:ln>
              <a:scene3d>
                <a:camera prst="legacyObliqueTopRight"/>
                <a:lightRig rig="legacyFlat4" dir="b"/>
              </a:scene3d>
              <a:sp3d extrusionH="36500" prstMaterial="legacyMatte">
                <a:bevelT w="13500" h="13500" prst="angle"/>
                <a:bevelB w="13500" h="13500" prst="angle"/>
                <a:extrusionClr>
                  <a:srgbClr val="808080"/>
                </a:extrusionClr>
              </a:sp3d>
            </p:spPr>
            <p:txBody>
              <a:bodyPr wrap="none" anchor="ctr">
                <a:flatTx/>
              </a:bodyPr>
              <a:lstStyle/>
              <a:p>
                <a:pPr algn="ctr" fontAlgn="auto">
                  <a:spcBef>
                    <a:spcPts val="0"/>
                  </a:spcBef>
                  <a:spcAft>
                    <a:spcPct val="20000"/>
                  </a:spcAft>
                  <a:defRPr/>
                </a:pPr>
                <a:endParaRPr lang="pt-BR">
                  <a:latin typeface="+mn-lt"/>
                </a:endParaRPr>
              </a:p>
            </p:txBody>
          </p:sp>
          <p:sp>
            <p:nvSpPr>
              <p:cNvPr id="40" name="Oval 10"/>
              <p:cNvSpPr>
                <a:spLocks noChangeArrowheads="1"/>
              </p:cNvSpPr>
              <p:nvPr/>
            </p:nvSpPr>
            <p:spPr bwMode="blackGray">
              <a:xfrm flipH="1">
                <a:off x="7178479" y="4119115"/>
                <a:ext cx="27921" cy="28568"/>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w="12700">
                <a:round/>
                <a:headEnd/>
                <a:tailEnd/>
              </a:ln>
              <a:effectLst/>
              <a:scene3d>
                <a:camera prst="legacyObliqueTopRight"/>
                <a:lightRig rig="legacyFlat4" dir="b"/>
              </a:scene3d>
              <a:sp3d extrusionH="36500" prstMaterial="legacyMatte">
                <a:bevelT w="13500" h="13500" prst="angle"/>
                <a:bevelB w="13500" h="13500" prst="angle"/>
                <a:extrusionClr>
                  <a:srgbClr val="808080"/>
                </a:extrusionClr>
              </a:sp3d>
            </p:spPr>
            <p:txBody>
              <a:bodyPr wrap="none" anchor="ctr">
                <a:normAutofit fontScale="25000" lnSpcReduction="20000"/>
                <a:flatTx/>
              </a:bodyPr>
              <a:lstStyle/>
              <a:p>
                <a:pPr algn="ctr" fontAlgn="auto">
                  <a:spcBef>
                    <a:spcPts val="0"/>
                  </a:spcBef>
                  <a:spcAft>
                    <a:spcPct val="20000"/>
                  </a:spcAft>
                  <a:defRPr/>
                </a:pPr>
                <a:endParaRPr lang="pt-BR" sz="1600">
                  <a:effectLst>
                    <a:outerShdw blurRad="38100" dist="38100" dir="2700000" algn="tl">
                      <a:srgbClr val="000000"/>
                    </a:outerShdw>
                  </a:effectLst>
                  <a:latin typeface="+mn-lt"/>
                </a:endParaRPr>
              </a:p>
            </p:txBody>
          </p:sp>
        </p:grpSp>
        <p:sp>
          <p:nvSpPr>
            <p:cNvPr id="50" name="Retângulo 49"/>
            <p:cNvSpPr/>
            <p:nvPr/>
          </p:nvSpPr>
          <p:spPr>
            <a:xfrm>
              <a:off x="4809330" y="2798570"/>
              <a:ext cx="2428892" cy="642942"/>
            </a:xfrm>
            <a:prstGeom prst="rect">
              <a:avLst/>
            </a:prstGeom>
            <a:solidFill>
              <a:schemeClr val="bg1">
                <a:lumMod val="95000"/>
              </a:schemeClr>
            </a:solidFill>
            <a:ln>
              <a:solidFill>
                <a:schemeClr val="bg1">
                  <a:lumMod val="65000"/>
                </a:schemeClr>
              </a:solidFill>
            </a:ln>
            <a:effectLst/>
          </p:spPr>
          <p:txBody>
            <a:bodyPr lIns="36000" tIns="72000" rIns="36000" bIns="72000" anchor="t"/>
            <a:lstStyle/>
            <a:p>
              <a:pPr indent="-144000" algn="ctr">
                <a:spcAft>
                  <a:spcPts val="600"/>
                </a:spcAft>
                <a:defRPr/>
              </a:pPr>
              <a:r>
                <a:rPr lang="pt-BR" sz="1050" b="1" dirty="0"/>
                <a:t>Redução  de custo de agentes intermediários no transporte da carga</a:t>
              </a:r>
            </a:p>
            <a:p>
              <a:pPr indent="-144000" algn="ctr">
                <a:spcAft>
                  <a:spcPts val="600"/>
                </a:spcAft>
                <a:defRPr/>
              </a:pPr>
              <a:endParaRPr lang="pt-BR" sz="1050" b="1" dirty="0"/>
            </a:p>
          </p:txBody>
        </p:sp>
        <p:sp>
          <p:nvSpPr>
            <p:cNvPr id="51" name="Retângulo 50"/>
            <p:cNvSpPr/>
            <p:nvPr/>
          </p:nvSpPr>
          <p:spPr>
            <a:xfrm>
              <a:off x="4809330" y="3511489"/>
              <a:ext cx="2428892" cy="468000"/>
            </a:xfrm>
            <a:prstGeom prst="rect">
              <a:avLst/>
            </a:prstGeom>
            <a:solidFill>
              <a:schemeClr val="bg1">
                <a:lumMod val="95000"/>
              </a:schemeClr>
            </a:solidFill>
            <a:ln>
              <a:solidFill>
                <a:schemeClr val="bg1">
                  <a:lumMod val="65000"/>
                </a:schemeClr>
              </a:solidFill>
            </a:ln>
            <a:effectLst/>
          </p:spPr>
          <p:txBody>
            <a:bodyPr lIns="36000" tIns="72000" rIns="36000" bIns="72000" anchor="t"/>
            <a:lstStyle/>
            <a:p>
              <a:pPr indent="-144000" algn="ctr">
                <a:spcAft>
                  <a:spcPts val="600"/>
                </a:spcAft>
                <a:defRPr/>
              </a:pPr>
              <a:r>
                <a:rPr lang="pt-BR" sz="1050" b="1" dirty="0"/>
                <a:t>Redução do tempo gasto com transporte de matérias primas</a:t>
              </a:r>
            </a:p>
            <a:p>
              <a:pPr indent="-144000" algn="ctr">
                <a:spcAft>
                  <a:spcPts val="600"/>
                </a:spcAft>
                <a:defRPr/>
              </a:pPr>
              <a:endParaRPr lang="pt-BR" sz="1050" b="1" dirty="0"/>
            </a:p>
          </p:txBody>
        </p:sp>
        <p:sp>
          <p:nvSpPr>
            <p:cNvPr id="52" name="Retângulo 51"/>
            <p:cNvSpPr/>
            <p:nvPr/>
          </p:nvSpPr>
          <p:spPr>
            <a:xfrm>
              <a:off x="4809330" y="4049466"/>
              <a:ext cx="2428892" cy="642942"/>
            </a:xfrm>
            <a:prstGeom prst="rect">
              <a:avLst/>
            </a:prstGeom>
            <a:solidFill>
              <a:schemeClr val="bg1">
                <a:lumMod val="95000"/>
              </a:schemeClr>
            </a:solidFill>
            <a:ln>
              <a:solidFill>
                <a:schemeClr val="bg1">
                  <a:lumMod val="65000"/>
                </a:schemeClr>
              </a:solidFill>
            </a:ln>
            <a:effectLst/>
          </p:spPr>
          <p:txBody>
            <a:bodyPr lIns="36000" tIns="72000" rIns="36000" bIns="72000" anchor="t"/>
            <a:lstStyle/>
            <a:p>
              <a:pPr indent="-144000" algn="ctr">
                <a:spcAft>
                  <a:spcPts val="600"/>
                </a:spcAft>
                <a:defRPr/>
              </a:pPr>
              <a:r>
                <a:rPr lang="pt-BR" sz="1050" b="1" dirty="0"/>
                <a:t>Processamento e obtenção do produto final (maior valor agregado) à “beira mar”</a:t>
              </a:r>
            </a:p>
            <a:p>
              <a:pPr indent="-144000" algn="ctr">
                <a:spcAft>
                  <a:spcPts val="600"/>
                </a:spcAft>
                <a:defRPr/>
              </a:pPr>
              <a:endParaRPr lang="pt-BR" sz="1050" b="1" dirty="0"/>
            </a:p>
          </p:txBody>
        </p:sp>
        <p:sp>
          <p:nvSpPr>
            <p:cNvPr id="54" name="Retângulo 53"/>
            <p:cNvSpPr/>
            <p:nvPr/>
          </p:nvSpPr>
          <p:spPr>
            <a:xfrm>
              <a:off x="4809330" y="5300361"/>
              <a:ext cx="2428892" cy="288000"/>
            </a:xfrm>
            <a:prstGeom prst="rect">
              <a:avLst/>
            </a:prstGeom>
            <a:solidFill>
              <a:schemeClr val="bg1">
                <a:lumMod val="95000"/>
              </a:schemeClr>
            </a:solidFill>
            <a:ln>
              <a:solidFill>
                <a:schemeClr val="bg1">
                  <a:lumMod val="65000"/>
                </a:schemeClr>
              </a:solidFill>
            </a:ln>
            <a:effectLst/>
          </p:spPr>
          <p:txBody>
            <a:bodyPr lIns="36000" tIns="72000" rIns="36000" bIns="72000" anchor="t"/>
            <a:lstStyle/>
            <a:p>
              <a:pPr indent="-144000" algn="ctr">
                <a:spcAft>
                  <a:spcPts val="600"/>
                </a:spcAft>
                <a:defRPr/>
              </a:pPr>
              <a:r>
                <a:rPr lang="pt-BR" sz="1050" b="1" dirty="0"/>
                <a:t>Benefícios fiscais</a:t>
              </a:r>
            </a:p>
            <a:p>
              <a:pPr indent="-144000" algn="ctr">
                <a:spcAft>
                  <a:spcPts val="600"/>
                </a:spcAft>
                <a:defRPr/>
              </a:pPr>
              <a:endParaRPr lang="pt-BR" sz="1050" b="1" dirty="0"/>
            </a:p>
          </p:txBody>
        </p:sp>
        <p:sp>
          <p:nvSpPr>
            <p:cNvPr id="55" name="Retângulo 54"/>
            <p:cNvSpPr/>
            <p:nvPr/>
          </p:nvSpPr>
          <p:spPr>
            <a:xfrm>
              <a:off x="4809330" y="4762385"/>
              <a:ext cx="2428892" cy="468000"/>
            </a:xfrm>
            <a:prstGeom prst="rect">
              <a:avLst/>
            </a:prstGeom>
            <a:solidFill>
              <a:schemeClr val="bg1">
                <a:lumMod val="95000"/>
              </a:schemeClr>
            </a:solidFill>
            <a:ln>
              <a:solidFill>
                <a:schemeClr val="bg1">
                  <a:lumMod val="65000"/>
                </a:schemeClr>
              </a:solidFill>
            </a:ln>
            <a:effectLst/>
          </p:spPr>
          <p:txBody>
            <a:bodyPr lIns="36000" tIns="72000" rIns="36000" bIns="72000" anchor="t"/>
            <a:lstStyle/>
            <a:p>
              <a:pPr algn="ctr">
                <a:spcAft>
                  <a:spcPts val="600"/>
                </a:spcAft>
              </a:pPr>
              <a:r>
                <a:rPr lang="pt-BR" sz="1050" b="1" dirty="0"/>
                <a:t>Espaço físico abundante para ótimo planejamento</a:t>
              </a:r>
            </a:p>
            <a:p>
              <a:pPr indent="-144000" algn="ctr">
                <a:spcAft>
                  <a:spcPts val="600"/>
                </a:spcAft>
                <a:defRPr/>
              </a:pPr>
              <a:endParaRPr lang="pt-BR" sz="1050" b="1" dirty="0"/>
            </a:p>
          </p:txBody>
        </p:sp>
        <p:sp>
          <p:nvSpPr>
            <p:cNvPr id="42" name="Retângulo 41"/>
            <p:cNvSpPr/>
            <p:nvPr/>
          </p:nvSpPr>
          <p:spPr>
            <a:xfrm>
              <a:off x="2237562" y="4042849"/>
              <a:ext cx="2428892" cy="468000"/>
            </a:xfrm>
            <a:prstGeom prst="rect">
              <a:avLst/>
            </a:prstGeom>
            <a:solidFill>
              <a:schemeClr val="bg1">
                <a:lumMod val="95000"/>
              </a:schemeClr>
            </a:solidFill>
            <a:ln>
              <a:solidFill>
                <a:schemeClr val="bg1">
                  <a:lumMod val="65000"/>
                </a:schemeClr>
              </a:solidFill>
            </a:ln>
            <a:effectLst/>
          </p:spPr>
          <p:txBody>
            <a:bodyPr lIns="36000" tIns="72000" rIns="36000" bIns="72000" anchor="t"/>
            <a:lstStyle/>
            <a:p>
              <a:pPr indent="-144000" algn="ctr">
                <a:spcAft>
                  <a:spcPts val="600"/>
                </a:spcAft>
                <a:defRPr/>
              </a:pPr>
              <a:r>
                <a:rPr lang="pt-BR" sz="1050" b="1" dirty="0"/>
                <a:t>Necessidade de criação de infra-estrutura nova</a:t>
              </a:r>
            </a:p>
            <a:p>
              <a:pPr indent="-144000" algn="ctr">
                <a:spcAft>
                  <a:spcPts val="600"/>
                </a:spcAft>
                <a:defRPr/>
              </a:pPr>
              <a:endParaRPr lang="pt-BR" sz="1050" b="1" dirty="0"/>
            </a:p>
          </p:txBody>
        </p:sp>
        <p:sp>
          <p:nvSpPr>
            <p:cNvPr id="46" name="Retângulo 45"/>
            <p:cNvSpPr/>
            <p:nvPr/>
          </p:nvSpPr>
          <p:spPr>
            <a:xfrm>
              <a:off x="2237562" y="4585981"/>
              <a:ext cx="2428892" cy="468000"/>
            </a:xfrm>
            <a:prstGeom prst="rect">
              <a:avLst/>
            </a:prstGeom>
            <a:solidFill>
              <a:schemeClr val="bg1">
                <a:lumMod val="95000"/>
              </a:schemeClr>
            </a:solidFill>
            <a:ln>
              <a:solidFill>
                <a:schemeClr val="bg1">
                  <a:lumMod val="65000"/>
                </a:schemeClr>
              </a:solidFill>
            </a:ln>
            <a:effectLst/>
          </p:spPr>
          <p:txBody>
            <a:bodyPr lIns="36000" tIns="72000" rIns="36000" bIns="72000" anchor="t"/>
            <a:lstStyle/>
            <a:p>
              <a:pPr indent="-144000" algn="ctr">
                <a:spcAft>
                  <a:spcPts val="600"/>
                </a:spcAft>
                <a:defRPr/>
              </a:pPr>
              <a:r>
                <a:rPr lang="pt-BR" sz="1050" b="1" dirty="0"/>
                <a:t>Maior custo de atração de funcionários</a:t>
              </a:r>
            </a:p>
            <a:p>
              <a:pPr indent="-144000" algn="ctr">
                <a:spcAft>
                  <a:spcPts val="600"/>
                </a:spcAft>
                <a:defRPr/>
              </a:pPr>
              <a:endParaRPr lang="pt-BR" sz="1050" b="1" dirty="0"/>
            </a:p>
          </p:txBody>
        </p:sp>
        <p:sp>
          <p:nvSpPr>
            <p:cNvPr id="47" name="Retângulo 46"/>
            <p:cNvSpPr/>
            <p:nvPr/>
          </p:nvSpPr>
          <p:spPr>
            <a:xfrm>
              <a:off x="4809330" y="2440593"/>
              <a:ext cx="2428892" cy="288000"/>
            </a:xfrm>
            <a:prstGeom prst="rect">
              <a:avLst/>
            </a:prstGeom>
            <a:noFill/>
            <a:ln>
              <a:noFill/>
            </a:ln>
            <a:effectLst/>
          </p:spPr>
          <p:txBody>
            <a:bodyPr lIns="36000" tIns="72000" rIns="36000" bIns="72000" anchor="t"/>
            <a:lstStyle/>
            <a:p>
              <a:pPr indent="-144000" algn="ctr">
                <a:spcAft>
                  <a:spcPts val="600"/>
                </a:spcAft>
                <a:defRPr/>
              </a:pPr>
              <a:r>
                <a:rPr lang="pt-BR" sz="1400" b="1" dirty="0"/>
                <a:t>Vantagens</a:t>
              </a:r>
            </a:p>
            <a:p>
              <a:pPr indent="-144000" algn="ctr">
                <a:spcAft>
                  <a:spcPts val="600"/>
                </a:spcAft>
                <a:defRPr/>
              </a:pPr>
              <a:endParaRPr lang="pt-BR" sz="1400" b="1" dirty="0"/>
            </a:p>
          </p:txBody>
        </p:sp>
        <p:sp>
          <p:nvSpPr>
            <p:cNvPr id="48" name="Retângulo 47"/>
            <p:cNvSpPr/>
            <p:nvPr/>
          </p:nvSpPr>
          <p:spPr>
            <a:xfrm>
              <a:off x="2237562" y="3684535"/>
              <a:ext cx="2428892" cy="288000"/>
            </a:xfrm>
            <a:prstGeom prst="rect">
              <a:avLst/>
            </a:prstGeom>
            <a:noFill/>
            <a:ln>
              <a:noFill/>
            </a:ln>
            <a:effectLst/>
          </p:spPr>
          <p:txBody>
            <a:bodyPr lIns="36000" tIns="72000" rIns="36000" bIns="72000" anchor="t"/>
            <a:lstStyle/>
            <a:p>
              <a:pPr indent="-144000" algn="ctr">
                <a:spcAft>
                  <a:spcPts val="600"/>
                </a:spcAft>
                <a:defRPr/>
              </a:pPr>
              <a:r>
                <a:rPr lang="pt-BR" sz="1400" b="1" dirty="0"/>
                <a:t>Desvantagens</a:t>
              </a:r>
            </a:p>
            <a:p>
              <a:pPr indent="-144000" algn="ctr">
                <a:spcAft>
                  <a:spcPts val="600"/>
                </a:spcAft>
                <a:defRPr/>
              </a:pPr>
              <a:endParaRPr lang="pt-BR" sz="1400" b="1" dirty="0"/>
            </a:p>
          </p:txBody>
        </p:sp>
      </p:grpSp>
      <p:sp>
        <p:nvSpPr>
          <p:cNvPr id="58" name="Retângulo 57"/>
          <p:cNvSpPr/>
          <p:nvPr/>
        </p:nvSpPr>
        <p:spPr>
          <a:xfrm>
            <a:off x="2237564" y="1285860"/>
            <a:ext cx="2643206" cy="571504"/>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200" b="1" dirty="0"/>
              <a:t>Exemplos existentes: </a:t>
            </a:r>
            <a:r>
              <a:rPr lang="pt-BR" sz="1200" dirty="0"/>
              <a:t>Barcelona (Espanha), </a:t>
            </a:r>
            <a:r>
              <a:rPr lang="pt-BR" sz="1200" dirty="0" err="1"/>
              <a:t>Dunkerque</a:t>
            </a:r>
            <a:r>
              <a:rPr lang="pt-BR" sz="1200" dirty="0"/>
              <a:t> (França) e Antuérpia (Bélgica)</a:t>
            </a:r>
          </a:p>
        </p:txBody>
      </p:sp>
      <p:sp>
        <p:nvSpPr>
          <p:cNvPr id="110" name="Retângulo de cantos arredondados 109"/>
          <p:cNvSpPr/>
          <p:nvPr/>
        </p:nvSpPr>
        <p:spPr>
          <a:xfrm>
            <a:off x="1666061" y="5158260"/>
            <a:ext cx="8182045" cy="1620000"/>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200" dirty="0"/>
              <a:t>No complexo de </a:t>
            </a:r>
            <a:r>
              <a:rPr lang="pt-BR" sz="1200" dirty="0" err="1"/>
              <a:t>Dunkerque</a:t>
            </a:r>
            <a:r>
              <a:rPr lang="pt-BR" sz="1200" dirty="0"/>
              <a:t> estão o Complexo Siderúrgico de </a:t>
            </a:r>
            <a:r>
              <a:rPr lang="pt-BR" sz="1200" dirty="0" err="1"/>
              <a:t>Sollac</a:t>
            </a:r>
            <a:r>
              <a:rPr lang="pt-BR" sz="1200" dirty="0"/>
              <a:t>, a siderúrgica </a:t>
            </a:r>
            <a:r>
              <a:rPr lang="pt-BR" sz="1200" dirty="0" err="1"/>
              <a:t>Usinor</a:t>
            </a:r>
            <a:r>
              <a:rPr lang="pt-BR" sz="1200" dirty="0"/>
              <a:t>, refinarias de petróleo BP e Total, fábrica de cimento La </a:t>
            </a:r>
            <a:r>
              <a:rPr lang="pt-BR" sz="1200" dirty="0" err="1"/>
              <a:t>Farge</a:t>
            </a:r>
            <a:r>
              <a:rPr lang="pt-BR" sz="1200" dirty="0"/>
              <a:t>, duas usinas </a:t>
            </a:r>
            <a:r>
              <a:rPr lang="pt-BR" sz="1200" dirty="0" err="1"/>
              <a:t>termo-eletricas</a:t>
            </a:r>
            <a:r>
              <a:rPr lang="pt-BR" sz="1200" dirty="0"/>
              <a:t> da EDF e o estaleiro naval </a:t>
            </a:r>
            <a:r>
              <a:rPr lang="pt-BR" sz="1200" dirty="0" err="1"/>
              <a:t>Normed</a:t>
            </a:r>
            <a:endParaRPr lang="pt-BR" sz="1200" dirty="0"/>
          </a:p>
          <a:p>
            <a:pPr marL="144000" indent="-144000">
              <a:spcAft>
                <a:spcPts val="600"/>
              </a:spcAft>
              <a:buFont typeface="Arial" pitchFamily="34" charset="0"/>
              <a:buChar char="•"/>
            </a:pPr>
            <a:r>
              <a:rPr lang="pt-BR" sz="1200" dirty="0"/>
              <a:t>Antuérpia abriga indústrias de diversas áreas que, no próprio porto, embalam, fabricam e transportam as cargas, levando o produto final direto ao consumidor</a:t>
            </a:r>
          </a:p>
          <a:p>
            <a:pPr marL="144000" indent="-144000">
              <a:spcAft>
                <a:spcPts val="600"/>
              </a:spcAft>
              <a:buFont typeface="Arial" pitchFamily="34" charset="0"/>
              <a:buChar char="•"/>
            </a:pPr>
            <a:r>
              <a:rPr lang="pt-BR" sz="1200" dirty="0"/>
              <a:t> O custo final de Antuérpia é cerca de 50% menor do que o do Porto de </a:t>
            </a:r>
            <a:r>
              <a:rPr lang="pt-BR" sz="1200" dirty="0" err="1"/>
              <a:t>Roterdã</a:t>
            </a:r>
            <a:r>
              <a:rPr lang="pt-BR" sz="1200" dirty="0"/>
              <a:t>, um dos maiores e mais baratos da Europa</a:t>
            </a:r>
          </a:p>
        </p:txBody>
      </p:sp>
      <p:cxnSp>
        <p:nvCxnSpPr>
          <p:cNvPr id="116" name="Conector de seta reta 115"/>
          <p:cNvCxnSpPr>
            <a:stCxn id="52" idx="3"/>
          </p:cNvCxnSpPr>
          <p:nvPr/>
        </p:nvCxnSpPr>
        <p:spPr>
          <a:xfrm flipV="1">
            <a:off x="7381098" y="2857496"/>
            <a:ext cx="285752" cy="1518"/>
          </a:xfrm>
          <a:prstGeom prst="straightConnector1">
            <a:avLst/>
          </a:prstGeom>
          <a:ln w="28575">
            <a:solidFill>
              <a:schemeClr val="bg1">
                <a:lumMod val="65000"/>
              </a:schemeClr>
            </a:solidFill>
            <a:tailEnd type="arrow"/>
          </a:ln>
          <a:effectLst/>
        </p:spPr>
        <p:style>
          <a:lnRef idx="1">
            <a:schemeClr val="accent1"/>
          </a:lnRef>
          <a:fillRef idx="0">
            <a:schemeClr val="accent1"/>
          </a:fillRef>
          <a:effectRef idx="0">
            <a:schemeClr val="accent1"/>
          </a:effectRef>
          <a:fontRef idx="minor">
            <a:schemeClr val="tx1"/>
          </a:fontRef>
        </p:style>
      </p:cxnSp>
      <p:sp>
        <p:nvSpPr>
          <p:cNvPr id="119" name="Retângulo 118"/>
          <p:cNvSpPr/>
          <p:nvPr/>
        </p:nvSpPr>
        <p:spPr>
          <a:xfrm>
            <a:off x="7452535" y="2428868"/>
            <a:ext cx="2448000" cy="100013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200" b="1" dirty="0"/>
              <a:t>Exemplo:</a:t>
            </a:r>
            <a:r>
              <a:rPr lang="pt-BR" sz="1200" dirty="0"/>
              <a:t> o porto descarrega minério de ferro, que vai direto para a siderúrgica. A siderúrgica processa, e o aço segue ao porto para exportação</a:t>
            </a:r>
          </a:p>
        </p:txBody>
      </p:sp>
      <p:cxnSp>
        <p:nvCxnSpPr>
          <p:cNvPr id="44" name="Conector de seta reta 43"/>
          <p:cNvCxnSpPr>
            <a:stCxn id="55" idx="3"/>
          </p:cNvCxnSpPr>
          <p:nvPr/>
        </p:nvCxnSpPr>
        <p:spPr>
          <a:xfrm>
            <a:off x="7381100" y="3484462"/>
            <a:ext cx="357190" cy="87414"/>
          </a:xfrm>
          <a:prstGeom prst="straightConnector1">
            <a:avLst/>
          </a:prstGeom>
          <a:ln w="28575">
            <a:solidFill>
              <a:schemeClr val="bg1">
                <a:lumMod val="65000"/>
              </a:schemeClr>
            </a:solidFill>
            <a:tailEnd type="arrow"/>
          </a:ln>
          <a:effectLst/>
        </p:spPr>
        <p:style>
          <a:lnRef idx="1">
            <a:schemeClr val="accent1"/>
          </a:lnRef>
          <a:fillRef idx="0">
            <a:schemeClr val="accent1"/>
          </a:fillRef>
          <a:effectRef idx="0">
            <a:schemeClr val="accent1"/>
          </a:effectRef>
          <a:fontRef idx="minor">
            <a:schemeClr val="tx1"/>
          </a:fontRef>
        </p:style>
      </p:cxnSp>
      <p:sp>
        <p:nvSpPr>
          <p:cNvPr id="56" name="Retângulo 55"/>
          <p:cNvSpPr/>
          <p:nvPr/>
        </p:nvSpPr>
        <p:spPr>
          <a:xfrm>
            <a:off x="7452535" y="3500438"/>
            <a:ext cx="2448000" cy="100013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200" dirty="0"/>
              <a:t>Não há a usual limitação devido à densidade urbana, uma vez que se iniciam em áreas afastadas dos grandes centros</a:t>
            </a:r>
          </a:p>
        </p:txBody>
      </p:sp>
      <p:sp>
        <p:nvSpPr>
          <p:cNvPr id="57" name="Retângulo 56"/>
          <p:cNvSpPr/>
          <p:nvPr/>
        </p:nvSpPr>
        <p:spPr>
          <a:xfrm>
            <a:off x="7452535" y="1500174"/>
            <a:ext cx="2448000" cy="100013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200" dirty="0"/>
              <a:t>Toda a </a:t>
            </a:r>
            <a:r>
              <a:rPr lang="pt-BR" sz="1200" dirty="0" err="1"/>
              <a:t>infraestrutura</a:t>
            </a:r>
            <a:r>
              <a:rPr lang="pt-BR" sz="1200" dirty="0"/>
              <a:t> necessária se encontra em um raio de alguns quilômetros</a:t>
            </a:r>
          </a:p>
        </p:txBody>
      </p:sp>
      <p:cxnSp>
        <p:nvCxnSpPr>
          <p:cNvPr id="59" name="Conector de seta reta 58"/>
          <p:cNvCxnSpPr>
            <a:stCxn id="51" idx="3"/>
          </p:cNvCxnSpPr>
          <p:nvPr/>
        </p:nvCxnSpPr>
        <p:spPr>
          <a:xfrm flipV="1">
            <a:off x="7381098" y="2071678"/>
            <a:ext cx="285752" cy="161888"/>
          </a:xfrm>
          <a:prstGeom prst="straightConnector1">
            <a:avLst/>
          </a:prstGeom>
          <a:ln w="28575">
            <a:solidFill>
              <a:schemeClr val="bg1">
                <a:lumMod val="65000"/>
              </a:schemeClr>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62" name="Conector de seta reta 61"/>
          <p:cNvCxnSpPr>
            <a:stCxn id="50" idx="3"/>
          </p:cNvCxnSpPr>
          <p:nvPr/>
        </p:nvCxnSpPr>
        <p:spPr>
          <a:xfrm>
            <a:off x="7381098" y="1608118"/>
            <a:ext cx="285752" cy="106370"/>
          </a:xfrm>
          <a:prstGeom prst="straightConnector1">
            <a:avLst/>
          </a:prstGeom>
          <a:ln w="28575">
            <a:solidFill>
              <a:schemeClr val="bg1">
                <a:lumMod val="65000"/>
              </a:schemeClr>
            </a:solidFill>
            <a:tailEnd type="arrow"/>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674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4" name="Retângulo 3"/>
          <p:cNvSpPr/>
          <p:nvPr/>
        </p:nvSpPr>
        <p:spPr>
          <a:xfrm>
            <a:off x="199680" y="404664"/>
            <a:ext cx="9217024" cy="6264696"/>
          </a:xfrm>
          <a:prstGeom prst="rect">
            <a:avLst/>
          </a:prstGeom>
          <a:solidFill>
            <a:schemeClr val="bg1">
              <a:lumMod val="8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r>
              <a:rPr lang="pt-BR" sz="1200" dirty="0">
                <a:solidFill>
                  <a:schemeClr val="tx1"/>
                </a:solidFill>
              </a:rPr>
              <a:t>	</a:t>
            </a:r>
            <a:r>
              <a:rPr lang="en-US" sz="1200" dirty="0"/>
              <a:t>Fuel Consumption by Containership Size and </a:t>
            </a:r>
            <a:r>
              <a:rPr lang="en-US" sz="1200" dirty="0" err="1"/>
              <a:t>SpeedFuel</a:t>
            </a:r>
            <a:r>
              <a:rPr lang="en-US" sz="1200" dirty="0"/>
              <a:t> consumption by a containership is mostly a function of ship size and cruising speed, which follows an exponential function above 14 knots. For instance, while a containership of around 8,000 TEU would consume about 225 tons of bunker fuel per day at 24 knots, at 21 knots this consumption drops to about 150 tons per day, a 33% decline. While shipping lines would prefer consuming the least amount of fuel by adopting lower speeds, this advantage must be mitigated with longer shipping times as well as assigning more ships on a pendulum service to maintain the same port call frequency. The main ship speed classes </a:t>
            </a:r>
            <a:r>
              <a:rPr lang="en-US" sz="1200" dirty="0" err="1"/>
              <a:t>are:</a:t>
            </a:r>
            <a:r>
              <a:rPr lang="en-US" sz="1200" b="1" dirty="0" err="1"/>
              <a:t>Normal</a:t>
            </a:r>
            <a:r>
              <a:rPr lang="en-US" sz="1200" dirty="0"/>
              <a:t> (20-25 knots; 37.0 - 46.3 km/</a:t>
            </a:r>
            <a:r>
              <a:rPr lang="en-US" sz="1200" dirty="0" err="1"/>
              <a:t>hr</a:t>
            </a:r>
            <a:r>
              <a:rPr lang="en-US" sz="1200" dirty="0"/>
              <a:t>). Represents the optimal cruising speed a containership and its engine have been designed to travel at. It also reflects the hydrodynamic limits of the hull to perform within acceptable fuel consumption levels. Most containerships are designed to travel at speeds around 24 knots.</a:t>
            </a:r>
          </a:p>
          <a:p>
            <a:pPr lvl="1"/>
            <a:r>
              <a:rPr lang="en-US" sz="1200" b="1" dirty="0"/>
              <a:t>Slow steaming</a:t>
            </a:r>
            <a:r>
              <a:rPr lang="en-US" sz="1200" dirty="0"/>
              <a:t> (18-20 knots; 33.3 - 37.0 km/</a:t>
            </a:r>
            <a:r>
              <a:rPr lang="en-US" sz="1200" dirty="0" err="1"/>
              <a:t>hr</a:t>
            </a:r>
            <a:r>
              <a:rPr lang="en-US" sz="1200" dirty="0"/>
              <a:t>). Running ship engines below capacity to save fuel consumption, but at the expense a additional travel time, particularly over long distances (compounding effect). This is likely to become the dominant operational speed as more than 50% of the global container shipping capacity was operating under such conditions as of 2011.</a:t>
            </a:r>
          </a:p>
          <a:p>
            <a:pPr lvl="1"/>
            <a:r>
              <a:rPr lang="en-US" sz="1200" b="1" dirty="0"/>
              <a:t>Extra slow steaming</a:t>
            </a:r>
            <a:r>
              <a:rPr lang="en-US" sz="1200" dirty="0"/>
              <a:t> (15-18 knots; 27.8 - 33.3 km/</a:t>
            </a:r>
            <a:r>
              <a:rPr lang="en-US" sz="1200" dirty="0" err="1"/>
              <a:t>hr</a:t>
            </a:r>
            <a:r>
              <a:rPr lang="en-US" sz="1200" dirty="0"/>
              <a:t>). Also known as super slow steaming or economical speed. A substantial decline in speed for the purpose of achieving a minimal level of fuel consumption while still maintaining a commercial service. Can be applied on specific short distance routes.</a:t>
            </a:r>
          </a:p>
          <a:p>
            <a:pPr lvl="1"/>
            <a:r>
              <a:rPr lang="en-US" sz="1200" b="1" dirty="0"/>
              <a:t>Minimal cost</a:t>
            </a:r>
            <a:r>
              <a:rPr lang="en-US" sz="1200" dirty="0"/>
              <a:t> (12-15 knots; 22.2 - 27.8 km/</a:t>
            </a:r>
            <a:r>
              <a:rPr lang="en-US" sz="1200" dirty="0" err="1"/>
              <a:t>hr</a:t>
            </a:r>
            <a:r>
              <a:rPr lang="en-US" sz="1200" dirty="0"/>
              <a:t>). The lowest speed technically possible, since lower speeds do not lead to any significant additional fuel economy. The level of service is however commercially unacceptable, so it is unlikely that maritime shipping companies would adopt such speeds.</a:t>
            </a:r>
          </a:p>
          <a:p>
            <a:r>
              <a:rPr lang="en-US" sz="1200" dirty="0"/>
              <a:t>The practice of slow steaming emerged during the financial crisis of 2008-2009 as international trade and the demand for containerized shipping plummeted at the same time as new capacity ordered during boom years was coming online. As a response, maritime shipping companies adopted slow steaming and even extra slow steaming services on several of their pendulum routes. It enabled them to accommodate additional ships with a similar frequency of port calls. It was expected that as growth resumed and traffic picked up maritime shipping companies would return to normal cruising speeds. However, in an environment of higher fossil fuel prices, maritime shipping companies are opting for slow steaming for cost cutting purposes, but using the environmental agenda to further justify them. Slow steaming practices have become the new normal to which users must adapt </a:t>
            </a:r>
            <a:r>
              <a:rPr lang="en-US" sz="1200" dirty="0" err="1"/>
              <a:t>to.Slow</a:t>
            </a:r>
            <a:r>
              <a:rPr lang="en-US" sz="1200" dirty="0"/>
              <a:t> steaming also involves adapting engines that were designed for a specific optimal speed of around 22-25 knots, implying that for that speed they run at around 80% of full power capacity. Adopting slow steaming requires the "de-rating" of the main engine to the new speed and new power level (around 70%), which involves the timing of fuel injection, adjusting exhaust valves, and exchanging other mechanical components in the engine. The ongoing practice of slow steaming is likely to have an impact on supply chain management, maritime routes and the use of transshipment hubs.</a:t>
            </a:r>
            <a:endParaRPr lang="pt-BR" sz="1200" dirty="0">
              <a:solidFill>
                <a:schemeClr val="tx1"/>
              </a:solidFill>
            </a:endParaRPr>
          </a:p>
        </p:txBody>
      </p:sp>
    </p:spTree>
    <p:extLst>
      <p:ext uri="{BB962C8B-B14F-4D97-AF65-F5344CB8AC3E}">
        <p14:creationId xmlns:p14="http://schemas.microsoft.com/office/powerpoint/2010/main" val="24769864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00025" y="188913"/>
            <a:ext cx="9505950" cy="329588"/>
          </a:xfrm>
        </p:spPr>
        <p:txBody>
          <a:bodyPr/>
          <a:lstStyle/>
          <a:p>
            <a:r>
              <a:rPr lang="pt-BR" dirty="0"/>
              <a:t>Matriz Mundial de Transporte</a:t>
            </a:r>
          </a:p>
        </p:txBody>
      </p:sp>
      <p:sp>
        <p:nvSpPr>
          <p:cNvPr id="3" name="Título 1"/>
          <p:cNvSpPr txBox="1">
            <a:spLocks/>
          </p:cNvSpPr>
          <p:nvPr/>
        </p:nvSpPr>
        <p:spPr bwMode="auto">
          <a:xfrm>
            <a:off x="200025" y="188913"/>
            <a:ext cx="9505950" cy="329588"/>
          </a:xfrm>
          <a:prstGeom prst="rect">
            <a:avLst/>
          </a:prstGeom>
          <a:noFill/>
          <a:ln w="9525" algn="ctr">
            <a:noFill/>
            <a:miter lim="800000"/>
            <a:headEnd/>
            <a:tailEnd/>
          </a:ln>
        </p:spPr>
        <p:txBody>
          <a:bodyPr vert="horz" wrap="square" lIns="54000" tIns="10800" rIns="54000" bIns="10800" numCol="1" anchor="ctr" anchorCtr="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000" b="1" i="0" u="none" strike="noStrike" kern="1200" cap="none" spc="0" normalizeH="0" baseline="0" noProof="0">
                <a:ln>
                  <a:noFill/>
                </a:ln>
                <a:solidFill>
                  <a:srgbClr val="0070C0"/>
                </a:solidFill>
                <a:effectLst/>
                <a:uLnTx/>
                <a:uFillTx/>
                <a:latin typeface="+mj-lt"/>
                <a:ea typeface="+mj-ea"/>
                <a:cs typeface="+mj-cs"/>
              </a:rPr>
              <a:t>Matriz Mundial de Transporte</a:t>
            </a:r>
            <a:endParaRPr kumimoji="0" lang="pt-BR" sz="2000" b="1" i="0" u="none" strike="noStrike" kern="1200" cap="none" spc="0" normalizeH="0" baseline="0" noProof="0" dirty="0">
              <a:ln>
                <a:noFill/>
              </a:ln>
              <a:solidFill>
                <a:srgbClr val="0070C0"/>
              </a:solidFill>
              <a:effectLst/>
              <a:uLnTx/>
              <a:uFillTx/>
              <a:latin typeface="+mj-lt"/>
              <a:ea typeface="+mj-ea"/>
              <a:cs typeface="+mj-cs"/>
            </a:endParaRPr>
          </a:p>
        </p:txBody>
      </p:sp>
      <p:sp>
        <p:nvSpPr>
          <p:cNvPr id="31" name="Retângulo de cantos arredondados 30"/>
          <p:cNvSpPr/>
          <p:nvPr/>
        </p:nvSpPr>
        <p:spPr>
          <a:xfrm>
            <a:off x="6523844" y="1857364"/>
            <a:ext cx="3143272" cy="3929090"/>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b">
            <a:noAutofit/>
          </a:bodyPr>
          <a:lstStyle/>
          <a:p>
            <a:pPr marL="144000" indent="-144000">
              <a:spcAft>
                <a:spcPts val="600"/>
              </a:spcAft>
              <a:buFont typeface="Arial" pitchFamily="34" charset="0"/>
              <a:buChar char="•"/>
            </a:pPr>
            <a:r>
              <a:rPr lang="pt-BR" dirty="0">
                <a:solidFill>
                  <a:schemeClr val="tx1"/>
                </a:solidFill>
              </a:rPr>
              <a:t>Os números brasileiros (US$/</a:t>
            </a:r>
            <a:r>
              <a:rPr lang="pt-BR" dirty="0" err="1">
                <a:solidFill>
                  <a:schemeClr val="tx1"/>
                </a:solidFill>
              </a:rPr>
              <a:t>ton</a:t>
            </a:r>
            <a:r>
              <a:rPr lang="pt-BR" dirty="0">
                <a:solidFill>
                  <a:schemeClr val="tx1"/>
                </a:solidFill>
              </a:rPr>
              <a:t>) confirmam que o alto custo financeiro justifica o transporte por modais mais rápidos e </a:t>
            </a:r>
            <a:r>
              <a:rPr lang="pt-BR" dirty="0"/>
              <a:t>caros</a:t>
            </a:r>
          </a:p>
          <a:p>
            <a:pPr marL="144000" indent="-144000">
              <a:spcAft>
                <a:spcPts val="600"/>
              </a:spcAft>
              <a:buFont typeface="Arial" pitchFamily="34" charset="0"/>
              <a:buChar char="•"/>
            </a:pPr>
            <a:r>
              <a:rPr lang="pt-BR" dirty="0"/>
              <a:t>O modal </a:t>
            </a:r>
            <a:r>
              <a:rPr lang="pt-BR" dirty="0" err="1"/>
              <a:t>aquaviário</a:t>
            </a:r>
            <a:r>
              <a:rPr lang="pt-BR" dirty="0"/>
              <a:t> movimenta sozinho  mais de 42 vezes a soma dos modais restantes no mercado internacional</a:t>
            </a:r>
          </a:p>
        </p:txBody>
      </p:sp>
      <p:sp>
        <p:nvSpPr>
          <p:cNvPr id="34" name="Retângulo 33"/>
          <p:cNvSpPr/>
          <p:nvPr/>
        </p:nvSpPr>
        <p:spPr>
          <a:xfrm>
            <a:off x="3523446" y="6286520"/>
            <a:ext cx="1928826" cy="428628"/>
          </a:xfrm>
          <a:prstGeom prst="rect">
            <a:avLst/>
          </a:prstGeom>
          <a:noFill/>
          <a:ln>
            <a:noFill/>
          </a:ln>
          <a:effectLst/>
        </p:spPr>
        <p:txBody>
          <a:bodyPr wrap="square" lIns="72000" tIns="72000" rIns="72000" bIns="72000" rtlCol="0" anchor="ctr">
            <a:noAutofit/>
          </a:bodyPr>
          <a:lstStyle/>
          <a:p>
            <a:pPr algn="ctr">
              <a:spcAft>
                <a:spcPts val="600"/>
              </a:spcAft>
            </a:pPr>
            <a:r>
              <a:rPr lang="pt-BR" sz="1050" dirty="0">
                <a:solidFill>
                  <a:schemeClr val="tx1"/>
                </a:solidFill>
              </a:rPr>
              <a:t>Escala de custo por tonelada</a:t>
            </a:r>
          </a:p>
        </p:txBody>
      </p:sp>
      <p:graphicFrame>
        <p:nvGraphicFramePr>
          <p:cNvPr id="35" name="Object 1"/>
          <p:cNvGraphicFramePr>
            <a:graphicFrameLocks noChangeAspect="1"/>
          </p:cNvGraphicFramePr>
          <p:nvPr/>
        </p:nvGraphicFramePr>
        <p:xfrm>
          <a:off x="2271765" y="5807429"/>
          <a:ext cx="1055121" cy="403509"/>
        </p:xfrm>
        <a:graphic>
          <a:graphicData uri="http://schemas.openxmlformats.org/presentationml/2006/ole">
            <mc:AlternateContent xmlns:mc="http://schemas.openxmlformats.org/markup-compatibility/2006">
              <mc:Choice xmlns:v="urn:schemas-microsoft-com:vml" Requires="v">
                <p:oleObj name="Clip" r:id="rId2" imgW="4066667" imgH="1552381" progId="">
                  <p:embed/>
                </p:oleObj>
              </mc:Choice>
              <mc:Fallback>
                <p:oleObj name="Clip" r:id="rId2" imgW="4066667" imgH="1552381" progId="">
                  <p:embed/>
                  <p:pic>
                    <p:nvPicPr>
                      <p:cNvPr id="35" name="Object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1765" y="5807429"/>
                        <a:ext cx="1055121" cy="4035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Object 2"/>
          <p:cNvGraphicFramePr>
            <a:graphicFrameLocks noChangeAspect="1"/>
          </p:cNvGraphicFramePr>
          <p:nvPr/>
        </p:nvGraphicFramePr>
        <p:xfrm>
          <a:off x="1290250" y="5500702"/>
          <a:ext cx="1021041" cy="830188"/>
        </p:xfrm>
        <a:graphic>
          <a:graphicData uri="http://schemas.openxmlformats.org/presentationml/2006/ole">
            <mc:AlternateContent xmlns:mc="http://schemas.openxmlformats.org/markup-compatibility/2006">
              <mc:Choice xmlns:v="urn:schemas-microsoft-com:vml" Requires="v">
                <p:oleObj name="Clip" r:id="rId4" imgW="5190476" imgH="6685714" progId="">
                  <p:embed/>
                </p:oleObj>
              </mc:Choice>
              <mc:Fallback>
                <p:oleObj name="Clip" r:id="rId4" imgW="5190476" imgH="6685714" progId="">
                  <p:embed/>
                  <p:pic>
                    <p:nvPicPr>
                      <p:cNvPr id="36" name="Object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0250" y="5500702"/>
                        <a:ext cx="1021041" cy="830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3"/>
          <p:cNvGraphicFramePr>
            <a:graphicFrameLocks noChangeAspect="1"/>
          </p:cNvGraphicFramePr>
          <p:nvPr/>
        </p:nvGraphicFramePr>
        <p:xfrm>
          <a:off x="308738" y="5500706"/>
          <a:ext cx="883357" cy="763395"/>
        </p:xfrm>
        <a:graphic>
          <a:graphicData uri="http://schemas.openxmlformats.org/presentationml/2006/ole">
            <mc:AlternateContent xmlns:mc="http://schemas.openxmlformats.org/markup-compatibility/2006">
              <mc:Choice xmlns:v="urn:schemas-microsoft-com:vml" Requires="v">
                <p:oleObj name="Clip" r:id="rId6" imgW="1354680" imgH="1159920" progId="">
                  <p:embed/>
                </p:oleObj>
              </mc:Choice>
              <mc:Fallback>
                <p:oleObj name="Clip" r:id="rId6" imgW="1354680" imgH="1159920" progId="">
                  <p:embed/>
                  <p:pic>
                    <p:nvPicPr>
                      <p:cNvPr id="37" name="Object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738" y="5500706"/>
                        <a:ext cx="883357" cy="7633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7"/>
          <p:cNvGraphicFramePr>
            <a:graphicFrameLocks/>
          </p:cNvGraphicFramePr>
          <p:nvPr/>
        </p:nvGraphicFramePr>
        <p:xfrm>
          <a:off x="4666456" y="5786454"/>
          <a:ext cx="601563" cy="296858"/>
        </p:xfrm>
        <a:graphic>
          <a:graphicData uri="http://schemas.openxmlformats.org/presentationml/2006/ole">
            <mc:AlternateContent xmlns:mc="http://schemas.openxmlformats.org/markup-compatibility/2006">
              <mc:Choice xmlns:v="urn:schemas-microsoft-com:vml" Requires="v">
                <p:oleObj name="Clip" r:id="rId8" imgW="2286000" imgH="1012680" progId="">
                  <p:embed/>
                </p:oleObj>
              </mc:Choice>
              <mc:Fallback>
                <p:oleObj name="Clip" r:id="rId8" imgW="2286000" imgH="1012680" progId="">
                  <p:embed/>
                  <p:pic>
                    <p:nvPicPr>
                      <p:cNvPr id="38" name="Object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6456" y="5786454"/>
                        <a:ext cx="601563" cy="29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9" name="Conector de seta reta 38"/>
          <p:cNvCxnSpPr/>
          <p:nvPr/>
        </p:nvCxnSpPr>
        <p:spPr>
          <a:xfrm flipV="1">
            <a:off x="376864" y="6286520"/>
            <a:ext cx="4932532" cy="10300"/>
          </a:xfrm>
          <a:prstGeom prst="straightConnector1">
            <a:avLst/>
          </a:prstGeom>
          <a:ln w="38100">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sp>
        <p:nvSpPr>
          <p:cNvPr id="40" name="Retângulo 39"/>
          <p:cNvSpPr/>
          <p:nvPr/>
        </p:nvSpPr>
        <p:spPr>
          <a:xfrm>
            <a:off x="308736" y="857235"/>
            <a:ext cx="4872928" cy="297147"/>
          </a:xfrm>
          <a:prstGeom prst="rect">
            <a:avLst/>
          </a:prstGeom>
          <a:gradFill>
            <a:gsLst>
              <a:gs pos="0">
                <a:schemeClr val="accent1"/>
              </a:gs>
              <a:gs pos="50000">
                <a:schemeClr val="accent2"/>
              </a:gs>
              <a:gs pos="100000">
                <a:schemeClr val="accent1"/>
              </a:gs>
            </a:gsLst>
            <a:lin ang="5400000" scaled="0"/>
          </a:gradFill>
          <a:ln>
            <a:solidFill>
              <a:schemeClr val="bg1"/>
            </a:solidFill>
          </a:ln>
          <a:effectLst/>
        </p:spPr>
        <p:txBody>
          <a:bodyPr wrap="square" lIns="72000" tIns="72000" rIns="72000" bIns="72000" rtlCol="0" anchor="ctr">
            <a:noAutofit/>
          </a:bodyPr>
          <a:lstStyle/>
          <a:p>
            <a:pPr marL="144000" indent="-144000" algn="l">
              <a:spcAft>
                <a:spcPts val="600"/>
              </a:spcAft>
            </a:pPr>
            <a:r>
              <a:rPr lang="pt-BR" sz="1600" b="1" dirty="0"/>
              <a:t>Movimentação internacional (Brasil) por modal</a:t>
            </a:r>
            <a:endParaRPr lang="pt-BR" sz="1600" b="1" dirty="0">
              <a:solidFill>
                <a:schemeClr val="tx1"/>
              </a:solidFill>
            </a:endParaRPr>
          </a:p>
        </p:txBody>
      </p:sp>
      <p:graphicFrame>
        <p:nvGraphicFramePr>
          <p:cNvPr id="43" name="Object 8"/>
          <p:cNvGraphicFramePr>
            <a:graphicFrameLocks noChangeAspect="1"/>
          </p:cNvGraphicFramePr>
          <p:nvPr/>
        </p:nvGraphicFramePr>
        <p:xfrm>
          <a:off x="3278981" y="5500706"/>
          <a:ext cx="1387475" cy="690563"/>
        </p:xfrm>
        <a:graphic>
          <a:graphicData uri="http://schemas.openxmlformats.org/presentationml/2006/ole">
            <mc:AlternateContent xmlns:mc="http://schemas.openxmlformats.org/markup-compatibility/2006">
              <mc:Choice xmlns:v="urn:schemas-microsoft-com:vml" Requires="v">
                <p:oleObj name="Clip" r:id="rId10" imgW="2515320" imgH="1251720" progId="">
                  <p:embed/>
                </p:oleObj>
              </mc:Choice>
              <mc:Fallback>
                <p:oleObj name="Clip" r:id="rId10" imgW="2515320" imgH="1251720" progId="">
                  <p:embed/>
                  <p:pic>
                    <p:nvPicPr>
                      <p:cNvPr id="43"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8981" y="5500706"/>
                        <a:ext cx="1387475" cy="69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Tabela 44"/>
          <p:cNvGraphicFramePr>
            <a:graphicFrameLocks noGrp="1"/>
          </p:cNvGraphicFramePr>
          <p:nvPr/>
        </p:nvGraphicFramePr>
        <p:xfrm>
          <a:off x="310776" y="1191131"/>
          <a:ext cx="4855743" cy="1249137"/>
        </p:xfrm>
        <a:graphic>
          <a:graphicData uri="http://schemas.openxmlformats.org/drawingml/2006/table">
            <a:tbl>
              <a:tblPr firstRow="1" bandRow="1">
                <a:tableStyleId>{5C22544A-7EE6-4342-B048-85BDC9FD1C3A}</a:tableStyleId>
              </a:tblPr>
              <a:tblGrid>
                <a:gridCol w="937594">
                  <a:extLst>
                    <a:ext uri="{9D8B030D-6E8A-4147-A177-3AD203B41FA5}">
                      <a16:colId xmlns:a16="http://schemas.microsoft.com/office/drawing/2014/main" val="20000"/>
                    </a:ext>
                  </a:extLst>
                </a:gridCol>
                <a:gridCol w="2079526">
                  <a:extLst>
                    <a:ext uri="{9D8B030D-6E8A-4147-A177-3AD203B41FA5}">
                      <a16:colId xmlns:a16="http://schemas.microsoft.com/office/drawing/2014/main" val="20001"/>
                    </a:ext>
                  </a:extLst>
                </a:gridCol>
                <a:gridCol w="1058537">
                  <a:extLst>
                    <a:ext uri="{9D8B030D-6E8A-4147-A177-3AD203B41FA5}">
                      <a16:colId xmlns:a16="http://schemas.microsoft.com/office/drawing/2014/main" val="20002"/>
                    </a:ext>
                  </a:extLst>
                </a:gridCol>
                <a:gridCol w="780086">
                  <a:extLst>
                    <a:ext uri="{9D8B030D-6E8A-4147-A177-3AD203B41FA5}">
                      <a16:colId xmlns:a16="http://schemas.microsoft.com/office/drawing/2014/main" val="20003"/>
                    </a:ext>
                  </a:extLst>
                </a:gridCol>
              </a:tblGrid>
              <a:tr h="291837">
                <a:tc>
                  <a:txBody>
                    <a:bodyPr/>
                    <a:lstStyle/>
                    <a:p>
                      <a:r>
                        <a:rPr lang="pt-BR" sz="1000" kern="500" spc="0" dirty="0">
                          <a:solidFill>
                            <a:schemeClr val="tx1"/>
                          </a:solidFill>
                        </a:rPr>
                        <a:t>Modal</a:t>
                      </a:r>
                    </a:p>
                  </a:txBody>
                  <a:tcPr marL="55964" marR="55964" marT="27982" marB="27982"/>
                </a:tc>
                <a:tc>
                  <a:txBody>
                    <a:bodyPr/>
                    <a:lstStyle/>
                    <a:p>
                      <a:r>
                        <a:rPr lang="pt-BR" sz="1000" kern="500" spc="0" dirty="0">
                          <a:solidFill>
                            <a:schemeClr val="tx1"/>
                          </a:solidFill>
                        </a:rPr>
                        <a:t>Carga movimentada</a:t>
                      </a:r>
                      <a:r>
                        <a:rPr lang="pt-BR" sz="1000" kern="500" spc="0" baseline="0" dirty="0">
                          <a:solidFill>
                            <a:schemeClr val="tx1"/>
                          </a:solidFill>
                        </a:rPr>
                        <a:t> (</a:t>
                      </a:r>
                      <a:r>
                        <a:rPr lang="pt-BR" sz="1000" kern="500" spc="0" baseline="0" dirty="0" err="1">
                          <a:solidFill>
                            <a:schemeClr val="tx1"/>
                          </a:solidFill>
                        </a:rPr>
                        <a:t>ton</a:t>
                      </a:r>
                      <a:r>
                        <a:rPr lang="pt-BR" sz="1000" kern="500" spc="0" baseline="0" dirty="0">
                          <a:solidFill>
                            <a:schemeClr val="tx1"/>
                          </a:solidFill>
                        </a:rPr>
                        <a:t>)</a:t>
                      </a:r>
                      <a:endParaRPr lang="pt-BR" sz="1000" kern="500" spc="0" dirty="0">
                        <a:solidFill>
                          <a:schemeClr val="tx1"/>
                        </a:solidFill>
                      </a:endParaRPr>
                    </a:p>
                  </a:txBody>
                  <a:tcPr marL="55964" marR="55964" marT="27982" marB="27982"/>
                </a:tc>
                <a:tc>
                  <a:txBody>
                    <a:bodyPr/>
                    <a:lstStyle/>
                    <a:p>
                      <a:r>
                        <a:rPr lang="pt-BR" sz="1000" kern="500" spc="0" dirty="0">
                          <a:solidFill>
                            <a:schemeClr val="tx1"/>
                          </a:solidFill>
                        </a:rPr>
                        <a:t>US$ (FOB)</a:t>
                      </a:r>
                    </a:p>
                  </a:txBody>
                  <a:tcPr marL="55964" marR="55964" marT="27982" marB="27982"/>
                </a:tc>
                <a:tc>
                  <a:txBody>
                    <a:bodyPr/>
                    <a:lstStyle/>
                    <a:p>
                      <a:r>
                        <a:rPr lang="pt-BR" sz="1000" kern="500" spc="0" dirty="0">
                          <a:solidFill>
                            <a:schemeClr val="tx1"/>
                          </a:solidFill>
                        </a:rPr>
                        <a:t>US$/</a:t>
                      </a:r>
                      <a:r>
                        <a:rPr lang="pt-BR" sz="1000" kern="500" spc="0" dirty="0" err="1">
                          <a:solidFill>
                            <a:schemeClr val="tx1"/>
                          </a:solidFill>
                        </a:rPr>
                        <a:t>ton</a:t>
                      </a:r>
                      <a:endParaRPr lang="pt-BR" sz="1000" kern="500" spc="0" dirty="0">
                        <a:solidFill>
                          <a:schemeClr val="tx1"/>
                        </a:solidFill>
                      </a:endParaRPr>
                    </a:p>
                  </a:txBody>
                  <a:tcPr marL="55964" marR="55964" marT="27982" marB="27982"/>
                </a:tc>
                <a:extLst>
                  <a:ext uri="{0D108BD9-81ED-4DB2-BD59-A6C34878D82A}">
                    <a16:rowId xmlns:a16="http://schemas.microsoft.com/office/drawing/2014/main" val="10000"/>
                  </a:ext>
                </a:extLst>
              </a:tr>
              <a:tr h="239325">
                <a:tc>
                  <a:txBody>
                    <a:bodyPr/>
                    <a:lstStyle/>
                    <a:p>
                      <a:r>
                        <a:rPr lang="pt-BR" sz="1000" dirty="0"/>
                        <a:t>Aéreo</a:t>
                      </a:r>
                    </a:p>
                  </a:txBody>
                  <a:tcPr marL="55964" marR="55964" marT="27982" marB="27982"/>
                </a:tc>
                <a:tc>
                  <a:txBody>
                    <a:bodyPr/>
                    <a:lstStyle/>
                    <a:p>
                      <a:r>
                        <a:rPr lang="pt-BR" sz="1000" dirty="0"/>
                        <a:t>1.272.405</a:t>
                      </a:r>
                    </a:p>
                  </a:txBody>
                  <a:tcPr marL="55964" marR="55964" marT="27982" marB="27982"/>
                </a:tc>
                <a:tc>
                  <a:txBody>
                    <a:bodyPr/>
                    <a:lstStyle/>
                    <a:p>
                      <a:r>
                        <a:rPr lang="pt-BR" sz="1000" dirty="0"/>
                        <a:t>36.042.688</a:t>
                      </a:r>
                    </a:p>
                  </a:txBody>
                  <a:tcPr marL="55964" marR="55964" marT="27982" marB="27982"/>
                </a:tc>
                <a:tc>
                  <a:txBody>
                    <a:bodyPr/>
                    <a:lstStyle/>
                    <a:p>
                      <a:r>
                        <a:rPr lang="pt-BR" sz="1000" dirty="0"/>
                        <a:t>28.326</a:t>
                      </a:r>
                    </a:p>
                  </a:txBody>
                  <a:tcPr marL="55964" marR="55964" marT="27982" marB="27982"/>
                </a:tc>
                <a:extLst>
                  <a:ext uri="{0D108BD9-81ED-4DB2-BD59-A6C34878D82A}">
                    <a16:rowId xmlns:a16="http://schemas.microsoft.com/office/drawing/2014/main" val="10001"/>
                  </a:ext>
                </a:extLst>
              </a:tr>
              <a:tr h="239325">
                <a:tc>
                  <a:txBody>
                    <a:bodyPr/>
                    <a:lstStyle/>
                    <a:p>
                      <a:r>
                        <a:rPr lang="pt-BR" sz="1000" dirty="0"/>
                        <a:t>Rodoviário</a:t>
                      </a:r>
                    </a:p>
                  </a:txBody>
                  <a:tcPr marL="55964" marR="55964" marT="27982" marB="27982"/>
                </a:tc>
                <a:tc>
                  <a:txBody>
                    <a:bodyPr/>
                    <a:lstStyle/>
                    <a:p>
                      <a:r>
                        <a:rPr lang="pt-BR" sz="1000" dirty="0"/>
                        <a:t>10.741.581</a:t>
                      </a:r>
                    </a:p>
                  </a:txBody>
                  <a:tcPr marL="55964" marR="55964" marT="27982" marB="27982"/>
                </a:tc>
                <a:tc>
                  <a:txBody>
                    <a:bodyPr/>
                    <a:lstStyle/>
                    <a:p>
                      <a:r>
                        <a:rPr lang="pt-BR" sz="1000" dirty="0"/>
                        <a:t>17.488.078</a:t>
                      </a:r>
                    </a:p>
                  </a:txBody>
                  <a:tcPr marL="55964" marR="55964" marT="27982" marB="27982"/>
                </a:tc>
                <a:tc>
                  <a:txBody>
                    <a:bodyPr/>
                    <a:lstStyle/>
                    <a:p>
                      <a:r>
                        <a:rPr lang="pt-BR" sz="1000" dirty="0"/>
                        <a:t>1.628</a:t>
                      </a:r>
                    </a:p>
                  </a:txBody>
                  <a:tcPr marL="55964" marR="55964" marT="27982" marB="27982"/>
                </a:tc>
                <a:extLst>
                  <a:ext uri="{0D108BD9-81ED-4DB2-BD59-A6C34878D82A}">
                    <a16:rowId xmlns:a16="http://schemas.microsoft.com/office/drawing/2014/main" val="10002"/>
                  </a:ext>
                </a:extLst>
              </a:tr>
              <a:tr h="239325">
                <a:tc>
                  <a:txBody>
                    <a:bodyPr/>
                    <a:lstStyle/>
                    <a:p>
                      <a:r>
                        <a:rPr lang="pt-BR" sz="1000" dirty="0"/>
                        <a:t>Ferroviário</a:t>
                      </a:r>
                    </a:p>
                  </a:txBody>
                  <a:tcPr marL="55964" marR="55964" marT="27982" marB="27982"/>
                </a:tc>
                <a:tc>
                  <a:txBody>
                    <a:bodyPr/>
                    <a:lstStyle/>
                    <a:p>
                      <a:r>
                        <a:rPr lang="pt-BR" sz="1000" dirty="0"/>
                        <a:t>719.414</a:t>
                      </a:r>
                    </a:p>
                  </a:txBody>
                  <a:tcPr marL="55964" marR="55964" marT="27982" marB="27982"/>
                </a:tc>
                <a:tc>
                  <a:txBody>
                    <a:bodyPr/>
                    <a:lstStyle/>
                    <a:p>
                      <a:r>
                        <a:rPr lang="pt-BR" sz="1000" dirty="0"/>
                        <a:t>392.124</a:t>
                      </a:r>
                    </a:p>
                  </a:txBody>
                  <a:tcPr marL="55964" marR="55964" marT="27982" marB="27982"/>
                </a:tc>
                <a:tc>
                  <a:txBody>
                    <a:bodyPr/>
                    <a:lstStyle/>
                    <a:p>
                      <a:r>
                        <a:rPr lang="pt-BR" sz="1000" dirty="0"/>
                        <a:t>545</a:t>
                      </a:r>
                    </a:p>
                  </a:txBody>
                  <a:tcPr marL="55964" marR="55964" marT="27982" marB="27982"/>
                </a:tc>
                <a:extLst>
                  <a:ext uri="{0D108BD9-81ED-4DB2-BD59-A6C34878D82A}">
                    <a16:rowId xmlns:a16="http://schemas.microsoft.com/office/drawing/2014/main" val="10003"/>
                  </a:ext>
                </a:extLst>
              </a:tr>
              <a:tr h="239325">
                <a:tc>
                  <a:txBody>
                    <a:bodyPr/>
                    <a:lstStyle/>
                    <a:p>
                      <a:r>
                        <a:rPr lang="pt-BR" sz="1000" dirty="0" err="1"/>
                        <a:t>Aquaviário</a:t>
                      </a:r>
                      <a:endParaRPr lang="pt-BR" sz="1000" dirty="0"/>
                    </a:p>
                  </a:txBody>
                  <a:tcPr marL="55964" marR="55964" marT="27982" marB="27982"/>
                </a:tc>
                <a:tc>
                  <a:txBody>
                    <a:bodyPr/>
                    <a:lstStyle/>
                    <a:p>
                      <a:r>
                        <a:rPr lang="pt-BR" sz="1000" dirty="0"/>
                        <a:t>539.234.779</a:t>
                      </a:r>
                    </a:p>
                  </a:txBody>
                  <a:tcPr marL="55964" marR="55964" marT="27982" marB="27982"/>
                </a:tc>
                <a:tc>
                  <a:txBody>
                    <a:bodyPr/>
                    <a:lstStyle/>
                    <a:p>
                      <a:r>
                        <a:rPr lang="pt-BR" sz="1000" dirty="0"/>
                        <a:t>216.652.584</a:t>
                      </a:r>
                    </a:p>
                  </a:txBody>
                  <a:tcPr marL="55964" marR="55964" marT="27982" marB="27982"/>
                </a:tc>
                <a:tc>
                  <a:txBody>
                    <a:bodyPr/>
                    <a:lstStyle/>
                    <a:p>
                      <a:r>
                        <a:rPr lang="pt-BR" sz="1000" dirty="0"/>
                        <a:t>402</a:t>
                      </a:r>
                    </a:p>
                  </a:txBody>
                  <a:tcPr marL="55964" marR="55964" marT="27982" marB="27982"/>
                </a:tc>
                <a:extLst>
                  <a:ext uri="{0D108BD9-81ED-4DB2-BD59-A6C34878D82A}">
                    <a16:rowId xmlns:a16="http://schemas.microsoft.com/office/drawing/2014/main" val="10004"/>
                  </a:ext>
                </a:extLst>
              </a:tr>
            </a:tbl>
          </a:graphicData>
        </a:graphic>
      </p:graphicFrame>
      <p:pic>
        <p:nvPicPr>
          <p:cNvPr id="15" name="Picture 8"/>
          <p:cNvPicPr>
            <a:picLocks noChangeAspect="1" noChangeArrowheads="1"/>
          </p:cNvPicPr>
          <p:nvPr/>
        </p:nvPicPr>
        <p:blipFill>
          <a:blip r:embed="rId12" cstate="print"/>
          <a:srcRect/>
          <a:stretch>
            <a:fillRect/>
          </a:stretch>
        </p:blipFill>
        <p:spPr bwMode="auto">
          <a:xfrm>
            <a:off x="237297" y="3214686"/>
            <a:ext cx="5143536" cy="1928826"/>
          </a:xfrm>
          <a:prstGeom prst="rect">
            <a:avLst/>
          </a:prstGeom>
          <a:noFill/>
          <a:ln w="9525">
            <a:noFill/>
            <a:miter lim="800000"/>
            <a:headEnd/>
            <a:tailEnd/>
          </a:ln>
          <a:effectLst/>
        </p:spPr>
      </p:pic>
      <p:sp>
        <p:nvSpPr>
          <p:cNvPr id="16" name="Retângulo 15"/>
          <p:cNvSpPr/>
          <p:nvPr/>
        </p:nvSpPr>
        <p:spPr>
          <a:xfrm>
            <a:off x="1023116" y="2857496"/>
            <a:ext cx="3929090" cy="285752"/>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schemeClr val="tx1"/>
                </a:solidFill>
              </a:rPr>
              <a:t>Movimentação de carga interna ao território</a:t>
            </a:r>
          </a:p>
        </p:txBody>
      </p:sp>
      <p:sp>
        <p:nvSpPr>
          <p:cNvPr id="17" name="Triângulo isósceles 16"/>
          <p:cNvSpPr/>
          <p:nvPr/>
        </p:nvSpPr>
        <p:spPr>
          <a:xfrm rot="5400000" flipH="1">
            <a:off x="3463891" y="3417121"/>
            <a:ext cx="5000661" cy="309515"/>
          </a:xfrm>
          <a:prstGeom prst="triangle">
            <a:avLst/>
          </a:prstGeom>
          <a:gradFill>
            <a:gsLst>
              <a:gs pos="100000">
                <a:schemeClr val="accent4"/>
              </a:gs>
              <a:gs pos="0">
                <a:schemeClr val="accent3"/>
              </a:gs>
            </a:gsLst>
            <a:lin ang="5400000" scaled="1"/>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oAutofit/>
          </a:bodyPr>
          <a:lstStyle/>
          <a:p>
            <a:pPr>
              <a:buFont typeface="Arial" pitchFamily="34" charset="0"/>
              <a:buChar char="•"/>
            </a:pPr>
            <a:endParaRPr lang="pt-BR" dirty="0">
              <a:solidFill>
                <a:schemeClr val="tx1"/>
              </a:solidFill>
            </a:endParaRPr>
          </a:p>
        </p:txBody>
      </p:sp>
    </p:spTree>
    <p:extLst>
      <p:ext uri="{BB962C8B-B14F-4D97-AF65-F5344CB8AC3E}">
        <p14:creationId xmlns:p14="http://schemas.microsoft.com/office/powerpoint/2010/main" val="228657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21442CB6-59CE-F4D7-0815-E2AEF6CA852E}"/>
              </a:ext>
            </a:extLst>
          </p:cNvPr>
          <p:cNvSpPr>
            <a:spLocks noGrp="1"/>
          </p:cNvSpPr>
          <p:nvPr>
            <p:ph type="body" sz="quarter" idx="14"/>
          </p:nvPr>
        </p:nvSpPr>
        <p:spPr>
          <a:xfrm>
            <a:off x="5960318" y="1354527"/>
            <a:ext cx="3481298" cy="4402754"/>
          </a:xfrm>
        </p:spPr>
        <p:txBody>
          <a:bodyPr/>
          <a:lstStyle/>
          <a:p>
            <a:r>
              <a:rPr lang="pt-BR" dirty="0"/>
              <a:t>Brasil importa e exporta petróleo bruto devido às especificidades das reservas brasileiras</a:t>
            </a:r>
          </a:p>
          <a:p>
            <a:pPr lvl="1"/>
            <a:r>
              <a:rPr lang="pt-BR" dirty="0"/>
              <a:t>Maioria das refinarias brasileiras possuem tecnologia para refinar apenas petróleo leve e grande parte do petróleo extraído pela Petrobrás é do tipo pesado</a:t>
            </a:r>
          </a:p>
          <a:p>
            <a:r>
              <a:rPr lang="pt-BR" dirty="0"/>
              <a:t>Quanto aos derivados, nota-se aumento do déficit e necessidade crescente por importações</a:t>
            </a:r>
          </a:p>
          <a:p>
            <a:pPr lvl="1"/>
            <a:r>
              <a:rPr lang="pt-BR" dirty="0"/>
              <a:t>Grandes distribuidoras (</a:t>
            </a:r>
            <a:r>
              <a:rPr lang="pt-BR" dirty="0" err="1"/>
              <a:t>Raízen</a:t>
            </a:r>
            <a:r>
              <a:rPr lang="pt-BR" dirty="0"/>
              <a:t>, Ipiranga e BR) já estão posicionadas em todo país e estão em movimento de expansão dos ativos portuários</a:t>
            </a:r>
          </a:p>
          <a:p>
            <a:r>
              <a:rPr lang="pt-BR" dirty="0"/>
              <a:t>Desinvestimentos da Petrobrás nas refinarias pode ampliar capacidade de refino do Brasil</a:t>
            </a:r>
          </a:p>
        </p:txBody>
      </p:sp>
      <p:sp>
        <p:nvSpPr>
          <p:cNvPr id="2" name="Espaço Reservado para Texto 1">
            <a:extLst>
              <a:ext uri="{FF2B5EF4-FFF2-40B4-BE49-F238E27FC236}">
                <a16:creationId xmlns:a16="http://schemas.microsoft.com/office/drawing/2014/main" id="{2603F4AA-221F-3124-99DC-765CA69EE6FF}"/>
              </a:ext>
            </a:extLst>
          </p:cNvPr>
          <p:cNvSpPr>
            <a:spLocks noGrp="1"/>
          </p:cNvSpPr>
          <p:nvPr>
            <p:ph type="body" sz="quarter" idx="13"/>
          </p:nvPr>
        </p:nvSpPr>
        <p:spPr/>
        <p:txBody>
          <a:bodyPr/>
          <a:lstStyle/>
          <a:p>
            <a:r>
              <a:rPr lang="pt-BR" dirty="0"/>
              <a:t>Fonte: ANP</a:t>
            </a:r>
          </a:p>
        </p:txBody>
      </p:sp>
      <p:sp>
        <p:nvSpPr>
          <p:cNvPr id="3" name="Título 2">
            <a:extLst>
              <a:ext uri="{FF2B5EF4-FFF2-40B4-BE49-F238E27FC236}">
                <a16:creationId xmlns:a16="http://schemas.microsoft.com/office/drawing/2014/main" id="{2D980DA1-12AA-228A-2259-AD96FA7C7D9E}"/>
              </a:ext>
            </a:extLst>
          </p:cNvPr>
          <p:cNvSpPr>
            <a:spLocks noGrp="1"/>
          </p:cNvSpPr>
          <p:nvPr>
            <p:ph type="title"/>
          </p:nvPr>
        </p:nvSpPr>
        <p:spPr>
          <a:xfrm>
            <a:off x="186030" y="21518"/>
            <a:ext cx="9563416" cy="945141"/>
          </a:xfrm>
        </p:spPr>
        <p:txBody>
          <a:bodyPr/>
          <a:lstStyle/>
          <a:p>
            <a:r>
              <a:rPr lang="pt-BR" dirty="0"/>
              <a:t>Brasil depende de importações de derivados de petróleo para suprir a demanda interna. Desinvestimentos da Petrobrás podem reduzir dependência ao mercado externo no longo prazo</a:t>
            </a:r>
          </a:p>
        </p:txBody>
      </p:sp>
      <p:graphicFrame>
        <p:nvGraphicFramePr>
          <p:cNvPr id="4" name="Gráfico 3">
            <a:extLst>
              <a:ext uri="{FF2B5EF4-FFF2-40B4-BE49-F238E27FC236}">
                <a16:creationId xmlns:a16="http://schemas.microsoft.com/office/drawing/2014/main" id="{61ABA532-A4F5-08BB-760A-105E1D5F4F61}"/>
              </a:ext>
            </a:extLst>
          </p:cNvPr>
          <p:cNvGraphicFramePr/>
          <p:nvPr/>
        </p:nvGraphicFramePr>
        <p:xfrm>
          <a:off x="596023" y="3722463"/>
          <a:ext cx="4694839" cy="21879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04E3D4CE-AA59-CC25-67F9-838E0ED205E9}"/>
              </a:ext>
            </a:extLst>
          </p:cNvPr>
          <p:cNvGraphicFramePr/>
          <p:nvPr/>
        </p:nvGraphicFramePr>
        <p:xfrm>
          <a:off x="636861" y="1354527"/>
          <a:ext cx="4743800" cy="23760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701854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graphicFrame>
        <p:nvGraphicFramePr>
          <p:cNvPr id="347138" name="Object 2"/>
          <p:cNvGraphicFramePr>
            <a:graphicFrameLocks noChangeAspect="1"/>
          </p:cNvGraphicFramePr>
          <p:nvPr/>
        </p:nvGraphicFramePr>
        <p:xfrm>
          <a:off x="-1" y="269269"/>
          <a:ext cx="9904414" cy="6588733"/>
        </p:xfrm>
        <a:graphic>
          <a:graphicData uri="http://schemas.openxmlformats.org/presentationml/2006/ole">
            <mc:AlternateContent xmlns:mc="http://schemas.openxmlformats.org/markup-compatibility/2006">
              <mc:Choice xmlns:v="urn:schemas-microsoft-com:vml" Requires="v">
                <p:oleObj name="Slide" r:id="rId2" imgW="4571889" imgH="3429170" progId="PowerPoint.Slide.8">
                  <p:embed/>
                </p:oleObj>
              </mc:Choice>
              <mc:Fallback>
                <p:oleObj name="Slide" r:id="rId2" imgW="4571889" imgH="3429170" progId="PowerPoint.Slide.8">
                  <p:embed/>
                  <p:pic>
                    <p:nvPicPr>
                      <p:cNvPr id="3471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9269"/>
                        <a:ext cx="9904414" cy="658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384160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296742"/>
            <a:ext cx="9505950" cy="637364"/>
          </a:xfrm>
        </p:spPr>
        <p:txBody>
          <a:bodyPr/>
          <a:lstStyle/>
          <a:p>
            <a:r>
              <a:rPr lang="pt-BR" dirty="0"/>
              <a:t>O custo de uma viagem aumenta exponencialmente com a sua velocidade. Viagens rápidas compensam para produtos com alto valor agregado</a:t>
            </a:r>
          </a:p>
        </p:txBody>
      </p:sp>
      <p:pic>
        <p:nvPicPr>
          <p:cNvPr id="4" name="Imagem 3" descr="Imagem (31).jpg"/>
          <p:cNvPicPr>
            <a:picLocks noChangeAspect="1"/>
          </p:cNvPicPr>
          <p:nvPr/>
        </p:nvPicPr>
        <p:blipFill>
          <a:blip r:embed="rId2" cstate="print"/>
          <a:srcRect/>
          <a:stretch>
            <a:fillRect/>
          </a:stretch>
        </p:blipFill>
        <p:spPr>
          <a:xfrm>
            <a:off x="9604" y="1827972"/>
            <a:ext cx="7111292" cy="4601424"/>
          </a:xfrm>
          <a:prstGeom prst="rect">
            <a:avLst/>
          </a:prstGeom>
        </p:spPr>
      </p:pic>
      <p:sp>
        <p:nvSpPr>
          <p:cNvPr id="6" name="Retângulo 5"/>
          <p:cNvSpPr/>
          <p:nvPr/>
        </p:nvSpPr>
        <p:spPr>
          <a:xfrm>
            <a:off x="7095348" y="1428736"/>
            <a:ext cx="2666191" cy="378621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dirty="0"/>
              <a:t>Comparando com o frete ferroviário (o mais barato por terra), o custo marítimo pode ser até mais de 70 vezes mais baratos (comparando o custo apresentado com a média do frete ferroviário brasileiro)</a:t>
            </a:r>
          </a:p>
          <a:p>
            <a:pPr marL="144000" indent="-144000">
              <a:spcAft>
                <a:spcPts val="600"/>
              </a:spcAft>
              <a:buFont typeface="Arial" pitchFamily="34" charset="0"/>
              <a:buChar char="•"/>
            </a:pPr>
            <a:r>
              <a:rPr lang="pt-BR" sz="1400" dirty="0"/>
              <a:t>O custo para levar 1 tonelada de NY a </a:t>
            </a:r>
            <a:r>
              <a:rPr lang="pt-BR" sz="1400" dirty="0" err="1"/>
              <a:t>Roterdam</a:t>
            </a:r>
            <a:r>
              <a:rPr lang="pt-BR" sz="1400" dirty="0"/>
              <a:t> em 10 dias é de 3,16 USD . Baixando para 6 dias, o custo sobe para 8 dólares, considerando transporte em contêiner carregado com 12 toneladas</a:t>
            </a:r>
          </a:p>
        </p:txBody>
      </p:sp>
      <p:sp>
        <p:nvSpPr>
          <p:cNvPr id="8" name="Retângulo 7"/>
          <p:cNvSpPr/>
          <p:nvPr/>
        </p:nvSpPr>
        <p:spPr>
          <a:xfrm>
            <a:off x="-2334470" y="1071546"/>
            <a:ext cx="2143140" cy="557216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solidFill>
                  <a:schemeClr val="tx1"/>
                </a:solidFill>
              </a:rPr>
              <a:t>Preço do da tonelada de </a:t>
            </a:r>
            <a:r>
              <a:rPr lang="pt-BR" sz="1600" dirty="0" err="1">
                <a:solidFill>
                  <a:schemeClr val="tx1"/>
                </a:solidFill>
              </a:rPr>
              <a:t>petroleo</a:t>
            </a:r>
            <a:r>
              <a:rPr lang="pt-BR" sz="1600" dirty="0">
                <a:solidFill>
                  <a:schemeClr val="tx1"/>
                </a:solidFill>
              </a:rPr>
              <a:t> = 760 USD/</a:t>
            </a:r>
            <a:r>
              <a:rPr lang="pt-BR" sz="1600" dirty="0" err="1">
                <a:solidFill>
                  <a:schemeClr val="tx1"/>
                </a:solidFill>
              </a:rPr>
              <a:t>ton</a:t>
            </a:r>
            <a:r>
              <a:rPr lang="pt-BR" sz="1600" dirty="0">
                <a:solidFill>
                  <a:schemeClr val="tx1"/>
                </a:solidFill>
              </a:rPr>
              <a:t>; grãos de soja = 350USD/</a:t>
            </a:r>
            <a:r>
              <a:rPr lang="pt-BR" sz="1600" dirty="0" err="1">
                <a:solidFill>
                  <a:schemeClr val="tx1"/>
                </a:solidFill>
              </a:rPr>
              <a:t>ton</a:t>
            </a:r>
            <a:r>
              <a:rPr lang="pt-BR" sz="1600" dirty="0">
                <a:solidFill>
                  <a:schemeClr val="tx1"/>
                </a:solidFill>
              </a:rPr>
              <a:t> </a:t>
            </a:r>
            <a:r>
              <a:rPr lang="pt-BR" sz="1600" dirty="0">
                <a:hlinkClick r:id="rId3"/>
              </a:rPr>
              <a:t>http://www.abiove.com.br/exporta_br.html</a:t>
            </a:r>
            <a:r>
              <a:rPr lang="pt-BR" sz="1600" dirty="0"/>
              <a:t>,</a:t>
            </a:r>
            <a:r>
              <a:rPr lang="pt-BR" sz="1600" dirty="0">
                <a:solidFill>
                  <a:schemeClr val="tx1"/>
                </a:solidFill>
              </a:rPr>
              <a:t> cimento=60USD/</a:t>
            </a:r>
            <a:r>
              <a:rPr lang="pt-BR" sz="1600" dirty="0" err="1">
                <a:solidFill>
                  <a:schemeClr val="tx1"/>
                </a:solidFill>
              </a:rPr>
              <a:t>ton</a:t>
            </a:r>
            <a:r>
              <a:rPr lang="pt-BR" sz="1600" dirty="0">
                <a:solidFill>
                  <a:schemeClr val="tx1"/>
                </a:solidFill>
              </a:rPr>
              <a:t> </a:t>
            </a:r>
            <a:r>
              <a:rPr lang="pt-BR" sz="1600" dirty="0">
                <a:hlinkClick r:id="rId4"/>
              </a:rPr>
              <a:t>http://g1.globo.com/Noticias/Economia_Negocios/0,,MUL195479-9356,00.</a:t>
            </a:r>
            <a:r>
              <a:rPr lang="pt-BR" sz="1600" dirty="0" err="1">
                <a:hlinkClick r:id="rId4"/>
              </a:rPr>
              <a:t>html</a:t>
            </a:r>
            <a:r>
              <a:rPr lang="pt-BR" sz="1600" dirty="0">
                <a:solidFill>
                  <a:schemeClr val="tx1"/>
                </a:solidFill>
              </a:rPr>
              <a:t> </a:t>
            </a:r>
            <a:r>
              <a:rPr lang="pt-BR" sz="1600" dirty="0"/>
              <a:t>,</a:t>
            </a:r>
            <a:r>
              <a:rPr lang="pt-BR" sz="1600" dirty="0" err="1"/>
              <a:t>agua</a:t>
            </a:r>
            <a:r>
              <a:rPr lang="pt-BR" sz="1600" dirty="0"/>
              <a:t> da </a:t>
            </a:r>
            <a:r>
              <a:rPr lang="pt-BR" sz="1600" dirty="0" err="1"/>
              <a:t>sabesp</a:t>
            </a:r>
            <a:r>
              <a:rPr lang="pt-BR" sz="1600" dirty="0"/>
              <a:t> = 10,63 reais/</a:t>
            </a:r>
            <a:r>
              <a:rPr lang="pt-BR" sz="1600" dirty="0" err="1"/>
              <a:t>ton</a:t>
            </a:r>
            <a:r>
              <a:rPr lang="pt-BR" sz="1600" dirty="0"/>
              <a:t> (uso industrial acima de 50m3 mensal) ,</a:t>
            </a:r>
            <a:r>
              <a:rPr lang="pt-BR" sz="1600" dirty="0" err="1"/>
              <a:t>carvao</a:t>
            </a:r>
            <a:r>
              <a:rPr lang="pt-BR" sz="1600" dirty="0"/>
              <a:t> e </a:t>
            </a:r>
            <a:r>
              <a:rPr lang="pt-BR" sz="1600" dirty="0" err="1"/>
              <a:t>açucar</a:t>
            </a:r>
            <a:r>
              <a:rPr lang="pt-BR" sz="1600" dirty="0"/>
              <a:t>=40 reais por tonelada </a:t>
            </a:r>
            <a:r>
              <a:rPr lang="pt-BR" sz="1600" dirty="0">
                <a:hlinkClick r:id="rId5"/>
              </a:rPr>
              <a:t>http://www.tribunaimpressa.com.br/Conteudo/Preco-da-tonelada-de-cana--tem-reajuste-de-ate-12,139509,60007</a:t>
            </a:r>
            <a:endParaRPr lang="pt-BR" sz="1600" dirty="0">
              <a:solidFill>
                <a:schemeClr val="tx1"/>
              </a:solidFill>
            </a:endParaRPr>
          </a:p>
        </p:txBody>
      </p:sp>
      <p:sp>
        <p:nvSpPr>
          <p:cNvPr id="9" name="Retângulo 8"/>
          <p:cNvSpPr/>
          <p:nvPr/>
        </p:nvSpPr>
        <p:spPr>
          <a:xfrm>
            <a:off x="7166784" y="5357826"/>
            <a:ext cx="2643206" cy="1000132"/>
          </a:xfrm>
          <a:prstGeom prst="rect">
            <a:avLst/>
          </a:prstGeom>
          <a:solidFill>
            <a:schemeClr val="bg1">
              <a:lumMod val="85000"/>
            </a:schemeClr>
          </a:solidFill>
          <a:ln>
            <a:solidFill>
              <a:schemeClr val="bg1">
                <a:lumMod val="65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000" dirty="0">
                <a:solidFill>
                  <a:schemeClr val="tx1"/>
                </a:solidFill>
              </a:rPr>
              <a:t>Preço da tonelada:</a:t>
            </a:r>
          </a:p>
          <a:p>
            <a:pPr marL="144000" indent="-144000" algn="l"/>
            <a:r>
              <a:rPr lang="pt-BR" sz="1000" dirty="0"/>
              <a:t>Petróleo: 760 USD</a:t>
            </a:r>
          </a:p>
          <a:p>
            <a:pPr marL="144000" indent="-144000" algn="l"/>
            <a:r>
              <a:rPr lang="pt-BR" sz="1000" dirty="0">
                <a:solidFill>
                  <a:schemeClr val="tx1"/>
                </a:solidFill>
              </a:rPr>
              <a:t>Grão de soja: 350 USD</a:t>
            </a:r>
          </a:p>
          <a:p>
            <a:pPr marL="144000" indent="-144000" algn="l"/>
            <a:r>
              <a:rPr lang="pt-BR" sz="1000" dirty="0"/>
              <a:t>Cimento: 60 USD</a:t>
            </a:r>
          </a:p>
          <a:p>
            <a:pPr algn="l"/>
            <a:r>
              <a:rPr lang="pt-BR" sz="1000" dirty="0">
                <a:solidFill>
                  <a:schemeClr val="tx1"/>
                </a:solidFill>
              </a:rPr>
              <a:t>Água da Sabesp: 10,63 reais (uso industrial)</a:t>
            </a:r>
          </a:p>
          <a:p>
            <a:pPr marL="144000" indent="-144000" algn="l"/>
            <a:r>
              <a:rPr lang="pt-BR" sz="1000" dirty="0"/>
              <a:t>Cana de </a:t>
            </a:r>
            <a:r>
              <a:rPr lang="pt-BR" sz="1000" dirty="0" err="1"/>
              <a:t>açucar</a:t>
            </a:r>
            <a:r>
              <a:rPr lang="pt-BR" sz="1000" dirty="0"/>
              <a:t>: 40 reais</a:t>
            </a:r>
            <a:endParaRPr lang="pt-BR" sz="1000" dirty="0">
              <a:solidFill>
                <a:schemeClr val="tx1"/>
              </a:solidFill>
            </a:endParaRPr>
          </a:p>
        </p:txBody>
      </p:sp>
    </p:spTree>
    <p:extLst>
      <p:ext uri="{BB962C8B-B14F-4D97-AF65-F5344CB8AC3E}">
        <p14:creationId xmlns:p14="http://schemas.microsoft.com/office/powerpoint/2010/main" val="31437154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58126"/>
            <a:ext cx="6264350" cy="637364"/>
          </a:xfrm>
        </p:spPr>
        <p:txBody>
          <a:bodyPr/>
          <a:lstStyle/>
          <a:p>
            <a:r>
              <a:rPr lang="pt-BR" dirty="0"/>
              <a:t>A questão da maior capacidade dos navios da Log In</a:t>
            </a:r>
          </a:p>
        </p:txBody>
      </p:sp>
      <p:sp>
        <p:nvSpPr>
          <p:cNvPr id="3" name="Espaço Reservado para Texto 2"/>
          <p:cNvSpPr>
            <a:spLocks noGrp="1"/>
          </p:cNvSpPr>
          <p:nvPr>
            <p:ph type="body" sz="quarter" idx="11"/>
          </p:nvPr>
        </p:nvSpPr>
        <p:spPr>
          <a:xfrm>
            <a:off x="199680" y="875130"/>
            <a:ext cx="6451307" cy="1617766"/>
          </a:xfrm>
          <a:solidFill>
            <a:schemeClr val="accent3"/>
          </a:solidFill>
        </p:spPr>
        <p:txBody>
          <a:bodyPr>
            <a:normAutofit fontScale="77500" lnSpcReduction="20000"/>
          </a:bodyPr>
          <a:lstStyle/>
          <a:p>
            <a:pPr>
              <a:lnSpc>
                <a:spcPct val="120000"/>
              </a:lnSpc>
              <a:spcBef>
                <a:spcPts val="600"/>
              </a:spcBef>
              <a:buFont typeface="Wingdings" pitchFamily="2" charset="2"/>
              <a:buChar char="q"/>
            </a:pPr>
            <a:r>
              <a:rPr lang="pt-BR" dirty="0"/>
              <a:t>Definição: </a:t>
            </a:r>
            <a:r>
              <a:rPr lang="pt-BR" dirty="0" err="1"/>
              <a:t>TEUs</a:t>
            </a:r>
            <a:r>
              <a:rPr lang="pt-BR" dirty="0"/>
              <a:t> nominal: número de slots que um navio é capaz de acomodar</a:t>
            </a:r>
          </a:p>
          <a:p>
            <a:pPr>
              <a:lnSpc>
                <a:spcPct val="120000"/>
              </a:lnSpc>
              <a:spcBef>
                <a:spcPts val="600"/>
              </a:spcBef>
              <a:buFont typeface="Wingdings" pitchFamily="2" charset="2"/>
              <a:buChar char="q"/>
            </a:pPr>
            <a:r>
              <a:rPr lang="pt-BR" dirty="0"/>
              <a:t>Se todos os slots forem preenchidos com contêineres cheios o navio afunda. Utilização = percentual de slots preenchíveis em média face as restrições de deslocamento. Média mundial 70%</a:t>
            </a:r>
          </a:p>
        </p:txBody>
      </p:sp>
      <p:sp>
        <p:nvSpPr>
          <p:cNvPr id="5" name="Espaço Reservado para Texto 2"/>
          <p:cNvSpPr txBox="1">
            <a:spLocks/>
          </p:cNvSpPr>
          <p:nvPr/>
        </p:nvSpPr>
        <p:spPr>
          <a:xfrm>
            <a:off x="199680" y="2665476"/>
            <a:ext cx="9289032" cy="1195572"/>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pPr>
            <a:r>
              <a:rPr lang="pt-BR" sz="2300" b="1" dirty="0"/>
              <a:t>Razão estrutural:</a:t>
            </a:r>
          </a:p>
          <a:p>
            <a:pPr lvl="1">
              <a:lnSpc>
                <a:spcPct val="120000"/>
              </a:lnSpc>
              <a:spcBef>
                <a:spcPts val="600"/>
              </a:spcBef>
            </a:pPr>
            <a:r>
              <a:rPr lang="pt-BR" dirty="0"/>
              <a:t>Navios da log in suportariam maiores índices de utilização em uma única pilha. Não faz muito sentido já que não aumenta a capacidade do navio, limitado pelo descolamento. Apenas permitiria flexibilidade. Também não tem muito sentido, já que toda a equação esta associada à equilíbrio na distribuição de pesos</a:t>
            </a:r>
          </a:p>
        </p:txBody>
      </p:sp>
      <p:pic>
        <p:nvPicPr>
          <p:cNvPr id="6" name="Picture 7"/>
          <p:cNvPicPr>
            <a:picLocks noChangeAspect="1" noChangeArrowheads="1"/>
          </p:cNvPicPr>
          <p:nvPr/>
        </p:nvPicPr>
        <p:blipFill>
          <a:blip r:embed="rId2" cstate="print"/>
          <a:srcRect/>
          <a:stretch>
            <a:fillRect/>
          </a:stretch>
        </p:blipFill>
        <p:spPr bwMode="auto">
          <a:xfrm>
            <a:off x="6731908" y="116636"/>
            <a:ext cx="3172507" cy="2176463"/>
          </a:xfrm>
          <a:prstGeom prst="rect">
            <a:avLst/>
          </a:prstGeom>
          <a:noFill/>
          <a:ln w="9525">
            <a:noFill/>
            <a:miter lim="800000"/>
            <a:headEnd/>
            <a:tailEnd/>
          </a:ln>
        </p:spPr>
      </p:pic>
      <p:sp>
        <p:nvSpPr>
          <p:cNvPr id="7" name="Espaço Reservado para Texto 2"/>
          <p:cNvSpPr txBox="1">
            <a:spLocks/>
          </p:cNvSpPr>
          <p:nvPr/>
        </p:nvSpPr>
        <p:spPr>
          <a:xfrm>
            <a:off x="197231" y="4105636"/>
            <a:ext cx="9289032" cy="1195572"/>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pPr>
            <a:r>
              <a:rPr lang="pt-BR" b="1" dirty="0"/>
              <a:t>Razão arquitetural:</a:t>
            </a:r>
          </a:p>
          <a:p>
            <a:pPr lvl="1">
              <a:lnSpc>
                <a:spcPct val="120000"/>
              </a:lnSpc>
              <a:spcBef>
                <a:spcPts val="600"/>
              </a:spcBef>
            </a:pPr>
            <a:r>
              <a:rPr lang="pt-BR" dirty="0"/>
              <a:t>Navios da Log In poderiam ter menores calados e maiores bocas (com o mesmo </a:t>
            </a:r>
            <a:r>
              <a:rPr lang="pt-BR" dirty="0" err="1"/>
              <a:t>Dwt</a:t>
            </a:r>
            <a:r>
              <a:rPr lang="pt-BR" dirty="0"/>
              <a:t>), privilegiando portos com menores calados e, com isso, evitando navegação com carga parcial: Não é verdade – Navio é adquirido para a rota que vai operar</a:t>
            </a:r>
          </a:p>
        </p:txBody>
      </p:sp>
      <p:sp>
        <p:nvSpPr>
          <p:cNvPr id="8" name="Espaço Reservado para Texto 2"/>
          <p:cNvSpPr txBox="1">
            <a:spLocks/>
          </p:cNvSpPr>
          <p:nvPr/>
        </p:nvSpPr>
        <p:spPr>
          <a:xfrm>
            <a:off x="197231" y="5545796"/>
            <a:ext cx="9289032" cy="1195572"/>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pPr>
            <a:r>
              <a:rPr lang="pt-BR" b="1" dirty="0"/>
              <a:t>Projeto esquizofrênico</a:t>
            </a:r>
          </a:p>
          <a:p>
            <a:pPr lvl="1">
              <a:lnSpc>
                <a:spcPct val="120000"/>
              </a:lnSpc>
              <a:spcBef>
                <a:spcPts val="600"/>
              </a:spcBef>
            </a:pPr>
            <a:r>
              <a:rPr lang="pt-BR" dirty="0"/>
              <a:t>O navio da Log In tem menos slots do que um navio usual. Ou seja, empilha-se menos </a:t>
            </a:r>
            <a:r>
              <a:rPr lang="pt-BR" dirty="0" err="1"/>
              <a:t>conteineres</a:t>
            </a:r>
            <a:r>
              <a:rPr lang="pt-BR" dirty="0"/>
              <a:t>. O único impacto positivo disso seria a diminuição da altura da superestrutura (ângulo de visada), custo muito pequeno face a perda de flexibilidade do navio</a:t>
            </a:r>
          </a:p>
        </p:txBody>
      </p:sp>
    </p:spTree>
    <p:extLst>
      <p:ext uri="{BB962C8B-B14F-4D97-AF65-F5344CB8AC3E}">
        <p14:creationId xmlns:p14="http://schemas.microsoft.com/office/powerpoint/2010/main" val="22894900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74DD27-3853-4895-8CB3-9F10D78D6683}"/>
              </a:ext>
            </a:extLst>
          </p:cNvPr>
          <p:cNvSpPr>
            <a:spLocks noGrp="1"/>
          </p:cNvSpPr>
          <p:nvPr>
            <p:ph type="title"/>
          </p:nvPr>
        </p:nvSpPr>
        <p:spPr>
          <a:xfrm>
            <a:off x="186030" y="329294"/>
            <a:ext cx="9563416" cy="329588"/>
          </a:xfrm>
        </p:spPr>
        <p:txBody>
          <a:bodyPr/>
          <a:lstStyle/>
          <a:p>
            <a:r>
              <a:rPr lang="pt-BR" dirty="0"/>
              <a:t>Matriz de transportes Brasil 2017</a:t>
            </a:r>
          </a:p>
        </p:txBody>
      </p:sp>
      <p:sp>
        <p:nvSpPr>
          <p:cNvPr id="3" name="Espaço Reservado para Texto 2">
            <a:extLst>
              <a:ext uri="{FF2B5EF4-FFF2-40B4-BE49-F238E27FC236}">
                <a16:creationId xmlns:a16="http://schemas.microsoft.com/office/drawing/2014/main" id="{2D68D582-0B2C-4E71-BCDB-64BF1630F9E2}"/>
              </a:ext>
            </a:extLst>
          </p:cNvPr>
          <p:cNvSpPr>
            <a:spLocks noGrp="1"/>
          </p:cNvSpPr>
          <p:nvPr>
            <p:ph type="body" sz="quarter" idx="13"/>
          </p:nvPr>
        </p:nvSpPr>
        <p:spPr/>
        <p:txBody>
          <a:bodyPr/>
          <a:lstStyle/>
          <a:p>
            <a:endParaRPr lang="pt-BR"/>
          </a:p>
        </p:txBody>
      </p:sp>
      <p:pic>
        <p:nvPicPr>
          <p:cNvPr id="5" name="Imagem 4">
            <a:extLst>
              <a:ext uri="{FF2B5EF4-FFF2-40B4-BE49-F238E27FC236}">
                <a16:creationId xmlns:a16="http://schemas.microsoft.com/office/drawing/2014/main" id="{44B6F190-C7FA-4256-8220-F51428F16625}"/>
              </a:ext>
            </a:extLst>
          </p:cNvPr>
          <p:cNvPicPr>
            <a:picLocks noChangeAspect="1"/>
          </p:cNvPicPr>
          <p:nvPr/>
        </p:nvPicPr>
        <p:blipFill>
          <a:blip r:embed="rId2"/>
          <a:stretch>
            <a:fillRect/>
          </a:stretch>
        </p:blipFill>
        <p:spPr>
          <a:xfrm>
            <a:off x="199678" y="1124744"/>
            <a:ext cx="4826297" cy="3217531"/>
          </a:xfrm>
          <a:prstGeom prst="rect">
            <a:avLst/>
          </a:prstGeom>
        </p:spPr>
      </p:pic>
      <p:pic>
        <p:nvPicPr>
          <p:cNvPr id="7" name="Imagem 6">
            <a:extLst>
              <a:ext uri="{FF2B5EF4-FFF2-40B4-BE49-F238E27FC236}">
                <a16:creationId xmlns:a16="http://schemas.microsoft.com/office/drawing/2014/main" id="{F89843E1-B364-4E80-85FB-5402D1AE992F}"/>
              </a:ext>
            </a:extLst>
          </p:cNvPr>
          <p:cNvPicPr>
            <a:picLocks noChangeAspect="1"/>
          </p:cNvPicPr>
          <p:nvPr/>
        </p:nvPicPr>
        <p:blipFill>
          <a:blip r:embed="rId3"/>
          <a:stretch>
            <a:fillRect/>
          </a:stretch>
        </p:blipFill>
        <p:spPr>
          <a:xfrm>
            <a:off x="4880198" y="3429000"/>
            <a:ext cx="4651692" cy="3073325"/>
          </a:xfrm>
          <a:prstGeom prst="rect">
            <a:avLst/>
          </a:prstGeom>
        </p:spPr>
      </p:pic>
    </p:spTree>
    <p:extLst>
      <p:ext uri="{BB962C8B-B14F-4D97-AF65-F5344CB8AC3E}">
        <p14:creationId xmlns:p14="http://schemas.microsoft.com/office/powerpoint/2010/main" val="42760832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E4294-C824-4145-940A-43E040AC2BD4}"/>
              </a:ext>
            </a:extLst>
          </p:cNvPr>
          <p:cNvSpPr>
            <a:spLocks noGrp="1"/>
          </p:cNvSpPr>
          <p:nvPr>
            <p:ph type="title"/>
          </p:nvPr>
        </p:nvSpPr>
        <p:spPr/>
        <p:txBody>
          <a:bodyPr/>
          <a:lstStyle/>
          <a:p>
            <a:r>
              <a:rPr lang="pt-BR" dirty="0" err="1"/>
              <a:t>Get</a:t>
            </a:r>
            <a:r>
              <a:rPr lang="pt-BR" dirty="0"/>
              <a:t> </a:t>
            </a:r>
            <a:r>
              <a:rPr lang="pt-BR" dirty="0" err="1"/>
              <a:t>back</a:t>
            </a:r>
            <a:r>
              <a:rPr lang="pt-BR" dirty="0"/>
              <a:t> to </a:t>
            </a:r>
            <a:r>
              <a:rPr lang="pt-BR" dirty="0" err="1"/>
              <a:t>fundamentals</a:t>
            </a:r>
            <a:endParaRPr lang="pt-BR" dirty="0"/>
          </a:p>
        </p:txBody>
      </p:sp>
      <p:sp>
        <p:nvSpPr>
          <p:cNvPr id="3" name="Espaço Reservado para Texto 2">
            <a:extLst>
              <a:ext uri="{FF2B5EF4-FFF2-40B4-BE49-F238E27FC236}">
                <a16:creationId xmlns:a16="http://schemas.microsoft.com/office/drawing/2014/main" id="{187F3C7A-5B63-4AE6-BC52-74FCC82C8832}"/>
              </a:ext>
            </a:extLst>
          </p:cNvPr>
          <p:cNvSpPr>
            <a:spLocks noGrp="1"/>
          </p:cNvSpPr>
          <p:nvPr>
            <p:ph type="body" sz="quarter" idx="11"/>
          </p:nvPr>
        </p:nvSpPr>
        <p:spPr/>
        <p:txBody>
          <a:bodyPr/>
          <a:lstStyle/>
          <a:p>
            <a:pPr marL="355600" indent="-355600"/>
            <a:r>
              <a:rPr lang="pt-BR" u="sng" dirty="0"/>
              <a:t>Porque comercializar?</a:t>
            </a:r>
          </a:p>
          <a:p>
            <a:pPr marL="355600" indent="-355600"/>
            <a:r>
              <a:rPr lang="pt-BR" u="sng" dirty="0"/>
              <a:t>Comercializar o que? </a:t>
            </a:r>
          </a:p>
          <a:p>
            <a:pPr marL="800100" lvl="2" indent="0">
              <a:buNone/>
            </a:pPr>
            <a:r>
              <a:rPr lang="pt-BR" dirty="0"/>
              <a:t> </a:t>
            </a:r>
            <a:r>
              <a:rPr lang="pt-BR" sz="1800" dirty="0"/>
              <a:t>1) o que for necessário; 2) o que for interessante; 3) o que você fizer barato e melhor; </a:t>
            </a:r>
            <a:r>
              <a:rPr lang="pt-BR" sz="1800" dirty="0">
                <a:solidFill>
                  <a:srgbClr val="FF0000"/>
                </a:solidFill>
              </a:rPr>
              <a:t>4)</a:t>
            </a:r>
            <a:r>
              <a:rPr lang="pt-BR" sz="1800" dirty="0"/>
              <a:t> </a:t>
            </a:r>
            <a:r>
              <a:rPr lang="pt-BR" sz="1800" dirty="0">
                <a:solidFill>
                  <a:srgbClr val="FF0000"/>
                </a:solidFill>
              </a:rPr>
              <a:t>o que for mandatório</a:t>
            </a:r>
          </a:p>
          <a:p>
            <a:pPr marL="355600" indent="-355600"/>
            <a:r>
              <a:rPr lang="pt-BR" u="sng" dirty="0"/>
              <a:t>Com quem? </a:t>
            </a:r>
          </a:p>
          <a:p>
            <a:pPr marL="800100" lvl="2" indent="0">
              <a:buNone/>
            </a:pPr>
            <a:r>
              <a:rPr lang="pt-BR" sz="1800" dirty="0"/>
              <a:t>1) Com que esteja mais perto e venda mais barato?; 2) com meus parceiros (+ rota da seda e geopolítica); 2) Com os 3 melhores; 3) </a:t>
            </a:r>
            <a:r>
              <a:rPr lang="pt-BR" sz="1800" dirty="0">
                <a:solidFill>
                  <a:srgbClr val="FF0000"/>
                </a:solidFill>
              </a:rPr>
              <a:t>Com todo o Mundo de qualquer lugar</a:t>
            </a:r>
          </a:p>
          <a:p>
            <a:pPr marL="355600" indent="-355600"/>
            <a:r>
              <a:rPr lang="pt-BR" u="sng" dirty="0"/>
              <a:t>De onde? </a:t>
            </a:r>
          </a:p>
          <a:p>
            <a:pPr marL="800100" lvl="2" indent="0">
              <a:buNone/>
            </a:pPr>
            <a:r>
              <a:rPr lang="pt-BR" sz="1800" dirty="0"/>
              <a:t>1) do quintal; 2) de quem eu vendo; 3) do vizinho; 4) de quem o chefe manda; </a:t>
            </a:r>
            <a:r>
              <a:rPr lang="pt-BR" sz="1800" dirty="0">
                <a:solidFill>
                  <a:srgbClr val="FF0000"/>
                </a:solidFill>
              </a:rPr>
              <a:t>5) De todo Mundo</a:t>
            </a:r>
          </a:p>
          <a:p>
            <a:pPr marL="355600" indent="-355600"/>
            <a:r>
              <a:rPr lang="pt-BR" u="sng" dirty="0"/>
              <a:t>Quanto</a:t>
            </a:r>
          </a:p>
          <a:p>
            <a:pPr marL="800100" lvl="2" indent="0">
              <a:buNone/>
            </a:pPr>
            <a:r>
              <a:rPr lang="pt-BR" sz="1800" u="sng" dirty="0"/>
              <a:t>1) </a:t>
            </a:r>
            <a:r>
              <a:rPr lang="pt-BR" sz="1800" dirty="0"/>
              <a:t>o quanto você precisa menos um pouco; </a:t>
            </a:r>
            <a:r>
              <a:rPr lang="pt-BR" sz="1800" dirty="0">
                <a:solidFill>
                  <a:srgbClr val="FF0000"/>
                </a:solidFill>
              </a:rPr>
              <a:t>2) o que precisa mais um pouco;</a:t>
            </a:r>
          </a:p>
          <a:p>
            <a:endParaRPr lang="pt-BR" dirty="0"/>
          </a:p>
        </p:txBody>
      </p:sp>
    </p:spTree>
    <p:extLst>
      <p:ext uri="{BB962C8B-B14F-4D97-AF65-F5344CB8AC3E}">
        <p14:creationId xmlns:p14="http://schemas.microsoft.com/office/powerpoint/2010/main" val="25190861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E4294-C824-4145-940A-43E040AC2BD4}"/>
              </a:ext>
            </a:extLst>
          </p:cNvPr>
          <p:cNvSpPr>
            <a:spLocks noGrp="1"/>
          </p:cNvSpPr>
          <p:nvPr>
            <p:ph type="title"/>
          </p:nvPr>
        </p:nvSpPr>
        <p:spPr/>
        <p:txBody>
          <a:bodyPr/>
          <a:lstStyle/>
          <a:p>
            <a:r>
              <a:rPr lang="pt-BR" dirty="0" err="1"/>
              <a:t>Get</a:t>
            </a:r>
            <a:r>
              <a:rPr lang="pt-BR" dirty="0"/>
              <a:t> </a:t>
            </a:r>
            <a:r>
              <a:rPr lang="pt-BR" dirty="0" err="1"/>
              <a:t>back</a:t>
            </a:r>
            <a:r>
              <a:rPr lang="pt-BR" dirty="0"/>
              <a:t> to </a:t>
            </a:r>
            <a:r>
              <a:rPr lang="pt-BR" dirty="0" err="1"/>
              <a:t>fundamentals</a:t>
            </a:r>
            <a:endParaRPr lang="pt-BR" dirty="0"/>
          </a:p>
        </p:txBody>
      </p:sp>
      <p:sp>
        <p:nvSpPr>
          <p:cNvPr id="3" name="Espaço Reservado para Texto 2">
            <a:extLst>
              <a:ext uri="{FF2B5EF4-FFF2-40B4-BE49-F238E27FC236}">
                <a16:creationId xmlns:a16="http://schemas.microsoft.com/office/drawing/2014/main" id="{187F3C7A-5B63-4AE6-BC52-74FCC82C8832}"/>
              </a:ext>
            </a:extLst>
          </p:cNvPr>
          <p:cNvSpPr>
            <a:spLocks noGrp="1"/>
          </p:cNvSpPr>
          <p:nvPr>
            <p:ph type="body" sz="quarter" idx="11"/>
          </p:nvPr>
        </p:nvSpPr>
        <p:spPr/>
        <p:txBody>
          <a:bodyPr/>
          <a:lstStyle/>
          <a:p>
            <a:pPr marL="355600" indent="-355600"/>
            <a:r>
              <a:rPr lang="pt-BR" u="sng" dirty="0"/>
              <a:t>Comercializar o que? </a:t>
            </a:r>
          </a:p>
          <a:p>
            <a:pPr marL="800100" lvl="2" indent="0">
              <a:buNone/>
            </a:pPr>
            <a:r>
              <a:rPr lang="pt-BR" dirty="0"/>
              <a:t>Petróleo, e carvão minérios, trigo, açúcar, soja e milho, carne, celulose, aço, insumos industriais, processados, todo o resto (de automóvel a clips de papel)</a:t>
            </a:r>
            <a:endParaRPr lang="pt-BR" sz="1800" dirty="0">
              <a:solidFill>
                <a:srgbClr val="FF0000"/>
              </a:solidFill>
            </a:endParaRPr>
          </a:p>
          <a:p>
            <a:pPr marL="355600" indent="-355600"/>
            <a:r>
              <a:rPr lang="pt-BR" u="sng" dirty="0"/>
              <a:t>Com quem? </a:t>
            </a:r>
          </a:p>
          <a:p>
            <a:pPr marL="800100" lvl="2" indent="0">
              <a:buNone/>
            </a:pPr>
            <a:r>
              <a:rPr lang="pt-BR" sz="1800" dirty="0">
                <a:solidFill>
                  <a:srgbClr val="FF0000"/>
                </a:solidFill>
              </a:rPr>
              <a:t>Para quem vendemos e de quem compramos? </a:t>
            </a:r>
          </a:p>
          <a:p>
            <a:pPr marL="355600" indent="-355600"/>
            <a:r>
              <a:rPr lang="pt-BR" u="sng" dirty="0"/>
              <a:t>De onde? </a:t>
            </a:r>
          </a:p>
          <a:p>
            <a:pPr marL="800100" lvl="2" indent="0">
              <a:buNone/>
            </a:pPr>
            <a:r>
              <a:rPr lang="pt-BR" sz="1800" dirty="0"/>
              <a:t>1</a:t>
            </a:r>
            <a:r>
              <a:rPr lang="pt-BR" sz="1800" dirty="0">
                <a:solidFill>
                  <a:srgbClr val="FF0000"/>
                </a:solidFill>
              </a:rPr>
              <a:t> Onde estão os grandes fluxos? </a:t>
            </a:r>
          </a:p>
          <a:p>
            <a:pPr marL="355600" indent="-355600"/>
            <a:r>
              <a:rPr lang="pt-BR" u="sng" dirty="0"/>
              <a:t>Quanto</a:t>
            </a:r>
          </a:p>
          <a:p>
            <a:pPr marL="800100" lvl="2" indent="0">
              <a:buNone/>
            </a:pPr>
            <a:endParaRPr lang="pt-BR" sz="1800" dirty="0">
              <a:solidFill>
                <a:srgbClr val="FF0000"/>
              </a:solidFill>
            </a:endParaRPr>
          </a:p>
          <a:p>
            <a:endParaRPr lang="pt-BR" dirty="0"/>
          </a:p>
        </p:txBody>
      </p:sp>
      <p:sp>
        <p:nvSpPr>
          <p:cNvPr id="4" name="Retângulo 3">
            <a:extLst>
              <a:ext uri="{FF2B5EF4-FFF2-40B4-BE49-F238E27FC236}">
                <a16:creationId xmlns:a16="http://schemas.microsoft.com/office/drawing/2014/main" id="{04A5516F-EC1B-42E7-B439-BDC749A17547}"/>
              </a:ext>
            </a:extLst>
          </p:cNvPr>
          <p:cNvSpPr/>
          <p:nvPr/>
        </p:nvSpPr>
        <p:spPr>
          <a:xfrm>
            <a:off x="2359918" y="1223934"/>
            <a:ext cx="792088" cy="678251"/>
          </a:xfrm>
          <a:prstGeom prst="rect">
            <a:avLst/>
          </a:prstGeom>
          <a:noFill/>
          <a:ln>
            <a:noFill/>
          </a:ln>
          <a:effectLst/>
        </p:spPr>
        <p:txBody>
          <a:bodyPr wrap="square" lIns="72000" tIns="72000" rIns="72000" bIns="72000" rtlCol="0" anchor="ctr">
            <a:noAutofit/>
          </a:bodyPr>
          <a:lstStyle/>
          <a:p>
            <a:pPr algn="l">
              <a:spcAft>
                <a:spcPts val="600"/>
              </a:spcAft>
            </a:pPr>
            <a:r>
              <a:rPr lang="pt-BR" sz="2800" dirty="0">
                <a:solidFill>
                  <a:schemeClr val="tx1"/>
                </a:solidFill>
              </a:rPr>
              <a:t>X</a:t>
            </a:r>
          </a:p>
        </p:txBody>
      </p:sp>
    </p:spTree>
    <p:extLst>
      <p:ext uri="{BB962C8B-B14F-4D97-AF65-F5344CB8AC3E}">
        <p14:creationId xmlns:p14="http://schemas.microsoft.com/office/powerpoint/2010/main" val="342471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9E4294-C824-4145-940A-43E040AC2BD4}"/>
              </a:ext>
            </a:extLst>
          </p:cNvPr>
          <p:cNvSpPr>
            <a:spLocks noGrp="1"/>
          </p:cNvSpPr>
          <p:nvPr>
            <p:ph type="title"/>
          </p:nvPr>
        </p:nvSpPr>
        <p:spPr/>
        <p:txBody>
          <a:bodyPr/>
          <a:lstStyle/>
          <a:p>
            <a:r>
              <a:rPr lang="pt-BR" dirty="0"/>
              <a:t>Trabalho 2)</a:t>
            </a:r>
          </a:p>
        </p:txBody>
      </p:sp>
      <p:sp>
        <p:nvSpPr>
          <p:cNvPr id="3" name="Espaço Reservado para Texto 2">
            <a:extLst>
              <a:ext uri="{FF2B5EF4-FFF2-40B4-BE49-F238E27FC236}">
                <a16:creationId xmlns:a16="http://schemas.microsoft.com/office/drawing/2014/main" id="{187F3C7A-5B63-4AE6-BC52-74FCC82C8832}"/>
              </a:ext>
            </a:extLst>
          </p:cNvPr>
          <p:cNvSpPr>
            <a:spLocks noGrp="1"/>
          </p:cNvSpPr>
          <p:nvPr>
            <p:ph type="body" sz="quarter" idx="11"/>
          </p:nvPr>
        </p:nvSpPr>
        <p:spPr/>
        <p:txBody>
          <a:bodyPr/>
          <a:lstStyle/>
          <a:p>
            <a:pPr marL="355600" indent="-355600"/>
            <a:r>
              <a:rPr lang="pt-BR" u="sng" dirty="0"/>
              <a:t>Formato, exemplos, fontes de </a:t>
            </a:r>
            <a:r>
              <a:rPr lang="pt-BR" u="sng" dirty="0" err="1"/>
              <a:t>infos</a:t>
            </a:r>
            <a:r>
              <a:rPr lang="pt-BR" u="sng" dirty="0"/>
              <a:t>, </a:t>
            </a:r>
            <a:r>
              <a:rPr lang="pt-BR" u="sng" dirty="0" err="1"/>
              <a:t>coordenaçao</a:t>
            </a:r>
            <a:endParaRPr lang="pt-BR" u="sng" dirty="0"/>
          </a:p>
          <a:p>
            <a:pPr marL="355600" indent="-355600"/>
            <a:r>
              <a:rPr lang="pt-BR" u="sng" dirty="0"/>
              <a:t>Histórico em volume, valor das trocas; </a:t>
            </a:r>
          </a:p>
          <a:p>
            <a:pPr marL="355600" indent="-355600"/>
            <a:r>
              <a:rPr lang="pt-BR" u="sng" dirty="0"/>
              <a:t>Principais players, importância econômica (</a:t>
            </a:r>
            <a:r>
              <a:rPr lang="pt-BR" u="sng" dirty="0" err="1"/>
              <a:t>Comex</a:t>
            </a:r>
            <a:r>
              <a:rPr lang="pt-BR" u="sng" dirty="0"/>
              <a:t>/PIB)</a:t>
            </a:r>
          </a:p>
          <a:p>
            <a:pPr marL="355600" indent="-355600"/>
            <a:r>
              <a:rPr lang="pt-BR" u="sng" dirty="0"/>
              <a:t>Conceitos, tendências, mercantilismo, desenvolvimento econômico, antes da globalização, a globalização, depois da globalização</a:t>
            </a:r>
          </a:p>
          <a:p>
            <a:pPr marL="355600" indent="-355600"/>
            <a:r>
              <a:rPr lang="pt-BR" u="sng" dirty="0" err="1"/>
              <a:t>Açucar</a:t>
            </a:r>
            <a:r>
              <a:rPr lang="pt-BR" u="sng" dirty="0"/>
              <a:t> – Volumes e de onde para onde; navios; valor da tonelada comparada com outros; forma de acondicionamento e manuseio; volumes comprados; mercado (bolsa); </a:t>
            </a:r>
          </a:p>
          <a:p>
            <a:pPr marL="355600" indent="-355600"/>
            <a:r>
              <a:rPr lang="pt-BR" u="sng" dirty="0"/>
              <a:t>Soja</a:t>
            </a:r>
          </a:p>
          <a:p>
            <a:pPr marL="355600" indent="-355600"/>
            <a:r>
              <a:rPr lang="pt-BR" u="sng" dirty="0"/>
              <a:t>Minério</a:t>
            </a:r>
          </a:p>
          <a:p>
            <a:pPr marL="355600" indent="-355600"/>
            <a:r>
              <a:rPr lang="pt-BR" u="sng" dirty="0"/>
              <a:t>Petróleo</a:t>
            </a:r>
          </a:p>
          <a:p>
            <a:pPr marL="355600" indent="-355600"/>
            <a:r>
              <a:rPr lang="pt-BR" u="sng" dirty="0"/>
              <a:t>Contêineres – indústria, e-business, plataformas, </a:t>
            </a:r>
            <a:r>
              <a:rPr lang="pt-BR" u="sng" dirty="0" err="1"/>
              <a:t>Maersk</a:t>
            </a:r>
            <a:endParaRPr lang="pt-BR" u="sng" dirty="0"/>
          </a:p>
          <a:p>
            <a:pPr marL="800100" lvl="2" indent="0">
              <a:buNone/>
            </a:pPr>
            <a:endParaRPr lang="pt-BR" sz="1800" dirty="0">
              <a:solidFill>
                <a:srgbClr val="FF0000"/>
              </a:solidFill>
            </a:endParaRPr>
          </a:p>
          <a:p>
            <a:endParaRPr lang="pt-BR" dirty="0"/>
          </a:p>
        </p:txBody>
      </p:sp>
    </p:spTree>
    <p:extLst>
      <p:ext uri="{BB962C8B-B14F-4D97-AF65-F5344CB8AC3E}">
        <p14:creationId xmlns:p14="http://schemas.microsoft.com/office/powerpoint/2010/main" val="2344548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EFBF5A0-A542-AE11-CC1D-E207C3BBDB0A}"/>
              </a:ext>
            </a:extLst>
          </p:cNvPr>
          <p:cNvSpPr>
            <a:spLocks noGrp="1"/>
          </p:cNvSpPr>
          <p:nvPr>
            <p:ph type="body" sz="quarter" idx="13"/>
          </p:nvPr>
        </p:nvSpPr>
        <p:spPr/>
        <p:txBody>
          <a:bodyPr/>
          <a:lstStyle/>
          <a:p>
            <a:r>
              <a:rPr lang="pt-BR" dirty="0"/>
              <a:t>Fonte: </a:t>
            </a:r>
            <a:r>
              <a:rPr lang="pt-BR" dirty="0" err="1"/>
              <a:t>ComexStat</a:t>
            </a:r>
            <a:r>
              <a:rPr lang="pt-BR" dirty="0"/>
              <a:t> </a:t>
            </a:r>
          </a:p>
        </p:txBody>
      </p:sp>
      <p:sp>
        <p:nvSpPr>
          <p:cNvPr id="3" name="Título 2">
            <a:extLst>
              <a:ext uri="{FF2B5EF4-FFF2-40B4-BE49-F238E27FC236}">
                <a16:creationId xmlns:a16="http://schemas.microsoft.com/office/drawing/2014/main" id="{32760912-0436-7543-6322-5A5D08825CAC}"/>
              </a:ext>
            </a:extLst>
          </p:cNvPr>
          <p:cNvSpPr>
            <a:spLocks noGrp="1"/>
          </p:cNvSpPr>
          <p:nvPr>
            <p:ph type="title"/>
          </p:nvPr>
        </p:nvSpPr>
        <p:spPr>
          <a:xfrm>
            <a:off x="186030" y="175406"/>
            <a:ext cx="9563416" cy="637364"/>
          </a:xfrm>
        </p:spPr>
        <p:txBody>
          <a:bodyPr/>
          <a:lstStyle/>
          <a:p>
            <a:r>
              <a:rPr lang="pt-BR" dirty="0"/>
              <a:t>Demanda por fertilizantes está atrelada às exportações de grãos e deve ter crescimento sólido</a:t>
            </a:r>
          </a:p>
        </p:txBody>
      </p:sp>
      <p:graphicFrame>
        <p:nvGraphicFramePr>
          <p:cNvPr id="4" name="Gráfico 3">
            <a:extLst>
              <a:ext uri="{FF2B5EF4-FFF2-40B4-BE49-F238E27FC236}">
                <a16:creationId xmlns:a16="http://schemas.microsoft.com/office/drawing/2014/main" id="{474E75C4-AC2A-3266-80A2-331A4AA1EB34}"/>
              </a:ext>
            </a:extLst>
          </p:cNvPr>
          <p:cNvGraphicFramePr/>
          <p:nvPr/>
        </p:nvGraphicFramePr>
        <p:xfrm>
          <a:off x="277854" y="1553352"/>
          <a:ext cx="4875535" cy="2507054"/>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Agrupar 5">
            <a:extLst>
              <a:ext uri="{FF2B5EF4-FFF2-40B4-BE49-F238E27FC236}">
                <a16:creationId xmlns:a16="http://schemas.microsoft.com/office/drawing/2014/main" id="{9F54ED1C-35F3-F385-4E35-6BB02C41E9A6}"/>
              </a:ext>
            </a:extLst>
          </p:cNvPr>
          <p:cNvGrpSpPr/>
          <p:nvPr/>
        </p:nvGrpSpPr>
        <p:grpSpPr>
          <a:xfrm>
            <a:off x="5090859" y="4657105"/>
            <a:ext cx="4655197" cy="646565"/>
            <a:chOff x="6061576" y="4668923"/>
            <a:chExt cx="5730391" cy="660026"/>
          </a:xfrm>
        </p:grpSpPr>
        <p:sp>
          <p:nvSpPr>
            <p:cNvPr id="7" name="Espaço Reservado para Texto 6">
              <a:extLst>
                <a:ext uri="{FF2B5EF4-FFF2-40B4-BE49-F238E27FC236}">
                  <a16:creationId xmlns:a16="http://schemas.microsoft.com/office/drawing/2014/main" id="{E2243191-34FC-24A7-A84D-C8DE565451AA}"/>
                </a:ext>
              </a:extLst>
            </p:cNvPr>
            <p:cNvSpPr txBox="1">
              <a:spLocks/>
            </p:cNvSpPr>
            <p:nvPr/>
          </p:nvSpPr>
          <p:spPr>
            <a:xfrm>
              <a:off x="6061576" y="4668923"/>
              <a:ext cx="1977223" cy="648633"/>
            </a:xfrm>
            <a:prstGeom prst="homePlate">
              <a:avLst>
                <a:gd name="adj" fmla="val 0"/>
              </a:avLst>
            </a:prstGeom>
            <a:solidFill>
              <a:srgbClr val="1E698D"/>
            </a:solidFill>
            <a:ln w="12700">
              <a:solidFill>
                <a:srgbClr val="01567E"/>
              </a:solidFill>
            </a:ln>
          </p:spPr>
          <p:txBody>
            <a:bodyPr lIns="58491" tIns="29245" rIns="87736" bIns="29245" anchor="ctr">
              <a:noAutofit/>
            </a:bodyPr>
            <a:lstStyle>
              <a:lvl1pPr marL="87313" indent="0">
                <a:lnSpc>
                  <a:spcPct val="100000"/>
                </a:lnSpc>
                <a:spcBef>
                  <a:spcPts val="0"/>
                </a:spcBef>
                <a:spcAft>
                  <a:spcPts val="600"/>
                </a:spcAft>
                <a:buFont typeface="Arial" pitchFamily="34" charset="0"/>
                <a:buNone/>
                <a:defRPr lang="pt-BR" sz="1300" dirty="0" smtClean="0">
                  <a:solidFill>
                    <a:schemeClr val="bg1"/>
                  </a:solidFill>
                </a:defRPr>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pt-BR" sz="975" b="1" dirty="0"/>
                <a:t>Terminal de açúcar e fertilizantes na ferrovia Norte-Sul  (2022)</a:t>
              </a:r>
            </a:p>
          </p:txBody>
        </p:sp>
        <p:sp>
          <p:nvSpPr>
            <p:cNvPr id="8" name="Espaço Reservado para Texto 6">
              <a:extLst>
                <a:ext uri="{FF2B5EF4-FFF2-40B4-BE49-F238E27FC236}">
                  <a16:creationId xmlns:a16="http://schemas.microsoft.com/office/drawing/2014/main" id="{B77D2A6A-9240-B395-477E-6DD468ED60E0}"/>
                </a:ext>
              </a:extLst>
            </p:cNvPr>
            <p:cNvSpPr txBox="1">
              <a:spLocks/>
            </p:cNvSpPr>
            <p:nvPr/>
          </p:nvSpPr>
          <p:spPr>
            <a:xfrm>
              <a:off x="8038160" y="4680316"/>
              <a:ext cx="3753807" cy="648633"/>
            </a:xfrm>
            <a:prstGeom prst="homePlate">
              <a:avLst>
                <a:gd name="adj" fmla="val 0"/>
              </a:avLst>
            </a:prstGeom>
            <a:solidFill>
              <a:srgbClr val="F0F1DB"/>
            </a:solidFill>
            <a:ln w="12700">
              <a:solidFill>
                <a:schemeClr val="accent1"/>
              </a:solidFill>
            </a:ln>
          </p:spPr>
          <p:txBody>
            <a:bodyPr lIns="58491" tIns="29245" rIns="87736" bIns="29245" anchor="ctr">
              <a:noAutofit/>
            </a:bodyPr>
            <a:lstStyle>
              <a:lvl1pPr marL="87313" indent="0" algn="ctr">
                <a:lnSpc>
                  <a:spcPct val="100000"/>
                </a:lnSpc>
                <a:spcBef>
                  <a:spcPts val="0"/>
                </a:spcBef>
                <a:spcAft>
                  <a:spcPts val="600"/>
                </a:spcAft>
                <a:buFont typeface="Arial" pitchFamily="34" charset="0"/>
                <a:buNone/>
                <a:defRPr lang="pt-BR" sz="1280" dirty="0" smtClean="0"/>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pt-BR" sz="975" dirty="0"/>
                <a:t>Localizado em Rio Verde/GO. Se conecta com Santos por meio da Rumo Malha Paulista.</a:t>
              </a:r>
            </a:p>
          </p:txBody>
        </p:sp>
      </p:grpSp>
      <p:grpSp>
        <p:nvGrpSpPr>
          <p:cNvPr id="9" name="Agrupar 8">
            <a:extLst>
              <a:ext uri="{FF2B5EF4-FFF2-40B4-BE49-F238E27FC236}">
                <a16:creationId xmlns:a16="http://schemas.microsoft.com/office/drawing/2014/main" id="{6784840D-BC40-31BA-1EDE-E1000734E352}"/>
              </a:ext>
            </a:extLst>
          </p:cNvPr>
          <p:cNvGrpSpPr/>
          <p:nvPr/>
        </p:nvGrpSpPr>
        <p:grpSpPr>
          <a:xfrm>
            <a:off x="5090859" y="2351034"/>
            <a:ext cx="4655196" cy="974204"/>
            <a:chOff x="6061576" y="1374094"/>
            <a:chExt cx="5730390" cy="1334601"/>
          </a:xfrm>
        </p:grpSpPr>
        <p:sp>
          <p:nvSpPr>
            <p:cNvPr id="10" name="Espaço Reservado para Texto 6">
              <a:extLst>
                <a:ext uri="{FF2B5EF4-FFF2-40B4-BE49-F238E27FC236}">
                  <a16:creationId xmlns:a16="http://schemas.microsoft.com/office/drawing/2014/main" id="{ED96A66F-E299-78E5-8D32-AC54249D37DE}"/>
                </a:ext>
              </a:extLst>
            </p:cNvPr>
            <p:cNvSpPr txBox="1">
              <a:spLocks/>
            </p:cNvSpPr>
            <p:nvPr/>
          </p:nvSpPr>
          <p:spPr>
            <a:xfrm>
              <a:off x="6061576" y="1374094"/>
              <a:ext cx="1977223" cy="1324910"/>
            </a:xfrm>
            <a:prstGeom prst="homePlate">
              <a:avLst>
                <a:gd name="adj" fmla="val 0"/>
              </a:avLst>
            </a:prstGeom>
            <a:solidFill>
              <a:srgbClr val="1E698D"/>
            </a:solidFill>
            <a:ln w="12700">
              <a:solidFill>
                <a:srgbClr val="01567E"/>
              </a:solidFill>
            </a:ln>
          </p:spPr>
          <p:txBody>
            <a:bodyPr lIns="58491" tIns="29245" rIns="87736" bIns="29245" anchor="ctr">
              <a:noAutofit/>
            </a:bodyPr>
            <a:lstStyle>
              <a:lvl1pPr marL="87313" indent="0">
                <a:lnSpc>
                  <a:spcPct val="100000"/>
                </a:lnSpc>
                <a:spcBef>
                  <a:spcPts val="0"/>
                </a:spcBef>
                <a:spcAft>
                  <a:spcPts val="600"/>
                </a:spcAft>
                <a:buFont typeface="Arial" pitchFamily="34" charset="0"/>
                <a:buNone/>
                <a:defRPr lang="pt-BR" sz="1300" dirty="0" smtClean="0">
                  <a:solidFill>
                    <a:schemeClr val="bg1"/>
                  </a:solidFill>
                </a:defRPr>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pt-BR" sz="975" b="1" dirty="0"/>
                <a:t>TFER Uberaba/MG (2022)</a:t>
              </a:r>
            </a:p>
          </p:txBody>
        </p:sp>
        <p:sp>
          <p:nvSpPr>
            <p:cNvPr id="11" name="Espaço Reservado para Texto 6">
              <a:extLst>
                <a:ext uri="{FF2B5EF4-FFF2-40B4-BE49-F238E27FC236}">
                  <a16:creationId xmlns:a16="http://schemas.microsoft.com/office/drawing/2014/main" id="{D11FB8FF-1762-339E-A311-EAF890530AC6}"/>
                </a:ext>
              </a:extLst>
            </p:cNvPr>
            <p:cNvSpPr txBox="1">
              <a:spLocks/>
            </p:cNvSpPr>
            <p:nvPr/>
          </p:nvSpPr>
          <p:spPr>
            <a:xfrm>
              <a:off x="8038159" y="1383785"/>
              <a:ext cx="3753807" cy="1324910"/>
            </a:xfrm>
            <a:prstGeom prst="homePlate">
              <a:avLst>
                <a:gd name="adj" fmla="val 0"/>
              </a:avLst>
            </a:prstGeom>
            <a:solidFill>
              <a:srgbClr val="F0F1DB"/>
            </a:solidFill>
            <a:ln w="12700">
              <a:solidFill>
                <a:schemeClr val="accent1"/>
              </a:solidFill>
            </a:ln>
          </p:spPr>
          <p:txBody>
            <a:bodyPr lIns="58491" tIns="29245" rIns="87736" bIns="29245" anchor="ctr">
              <a:noAutofit/>
            </a:bodyPr>
            <a:lstStyle>
              <a:lvl1pPr marL="87313" indent="0" algn="ctr">
                <a:lnSpc>
                  <a:spcPct val="100000"/>
                </a:lnSpc>
                <a:spcBef>
                  <a:spcPts val="0"/>
                </a:spcBef>
                <a:spcAft>
                  <a:spcPts val="600"/>
                </a:spcAft>
                <a:buFont typeface="Arial" pitchFamily="34" charset="0"/>
                <a:buNone/>
                <a:defRPr lang="pt-BR" sz="1280" dirty="0" smtClean="0"/>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pt-BR" sz="975" dirty="0"/>
                <a:t>Conectado ao TIPLAM, em Santos, que recentemente aumentou a capacidade de movimentação de fertilizantes em 825.000 t/ano. A Vale busca substituir o transporte rodoviário nesse fluxo e proporcionar mais competitividade às indústrias de fertilizantes.</a:t>
              </a:r>
            </a:p>
          </p:txBody>
        </p:sp>
      </p:grpSp>
      <p:grpSp>
        <p:nvGrpSpPr>
          <p:cNvPr id="12" name="Agrupar 11">
            <a:extLst>
              <a:ext uri="{FF2B5EF4-FFF2-40B4-BE49-F238E27FC236}">
                <a16:creationId xmlns:a16="http://schemas.microsoft.com/office/drawing/2014/main" id="{3FA8C365-23DD-CF22-6D20-B3AC0AB5B1DB}"/>
              </a:ext>
            </a:extLst>
          </p:cNvPr>
          <p:cNvGrpSpPr/>
          <p:nvPr/>
        </p:nvGrpSpPr>
        <p:grpSpPr>
          <a:xfrm>
            <a:off x="5090859" y="3375201"/>
            <a:ext cx="4656235" cy="602959"/>
            <a:chOff x="6060937" y="2793399"/>
            <a:chExt cx="5731669" cy="632512"/>
          </a:xfrm>
        </p:grpSpPr>
        <p:sp>
          <p:nvSpPr>
            <p:cNvPr id="13" name="Espaço Reservado para Texto 6">
              <a:extLst>
                <a:ext uri="{FF2B5EF4-FFF2-40B4-BE49-F238E27FC236}">
                  <a16:creationId xmlns:a16="http://schemas.microsoft.com/office/drawing/2014/main" id="{4D572638-46BB-CC7B-292C-2EB90F9F6F98}"/>
                </a:ext>
              </a:extLst>
            </p:cNvPr>
            <p:cNvSpPr txBox="1">
              <a:spLocks/>
            </p:cNvSpPr>
            <p:nvPr/>
          </p:nvSpPr>
          <p:spPr>
            <a:xfrm>
              <a:off x="6060937" y="2793399"/>
              <a:ext cx="1977223" cy="632512"/>
            </a:xfrm>
            <a:prstGeom prst="homePlate">
              <a:avLst>
                <a:gd name="adj" fmla="val 0"/>
              </a:avLst>
            </a:prstGeom>
            <a:solidFill>
              <a:srgbClr val="1E698D"/>
            </a:solidFill>
            <a:ln w="12700">
              <a:solidFill>
                <a:srgbClr val="01567E"/>
              </a:solidFill>
            </a:ln>
          </p:spPr>
          <p:txBody>
            <a:bodyPr lIns="58491" tIns="29245" rIns="87736" bIns="29245" anchor="ctr">
              <a:noAutofit/>
            </a:bodyPr>
            <a:lstStyle>
              <a:lvl1pPr marL="87313" indent="0">
                <a:lnSpc>
                  <a:spcPct val="100000"/>
                </a:lnSpc>
                <a:spcBef>
                  <a:spcPts val="0"/>
                </a:spcBef>
                <a:spcAft>
                  <a:spcPts val="600"/>
                </a:spcAft>
                <a:buFont typeface="Arial" pitchFamily="34" charset="0"/>
                <a:buNone/>
                <a:defRPr lang="pt-BR" sz="1300" dirty="0" smtClean="0">
                  <a:solidFill>
                    <a:schemeClr val="bg1"/>
                  </a:solidFill>
                </a:defRPr>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pt-BR" sz="975" b="1" dirty="0"/>
                <a:t>Porto Sul BAMIN (2025)</a:t>
              </a:r>
            </a:p>
          </p:txBody>
        </p:sp>
        <p:sp>
          <p:nvSpPr>
            <p:cNvPr id="14" name="Espaço Reservado para Texto 6">
              <a:extLst>
                <a:ext uri="{FF2B5EF4-FFF2-40B4-BE49-F238E27FC236}">
                  <a16:creationId xmlns:a16="http://schemas.microsoft.com/office/drawing/2014/main" id="{A7F15E0E-69E8-96CC-C92D-CC12B6A65AA4}"/>
                </a:ext>
              </a:extLst>
            </p:cNvPr>
            <p:cNvSpPr txBox="1">
              <a:spLocks/>
            </p:cNvSpPr>
            <p:nvPr/>
          </p:nvSpPr>
          <p:spPr>
            <a:xfrm>
              <a:off x="8038799" y="2793400"/>
              <a:ext cx="3753807" cy="632511"/>
            </a:xfrm>
            <a:prstGeom prst="homePlate">
              <a:avLst>
                <a:gd name="adj" fmla="val 0"/>
              </a:avLst>
            </a:prstGeom>
            <a:solidFill>
              <a:srgbClr val="F0F1DB"/>
            </a:solidFill>
            <a:ln w="12700">
              <a:solidFill>
                <a:schemeClr val="accent1"/>
              </a:solidFill>
            </a:ln>
          </p:spPr>
          <p:txBody>
            <a:bodyPr lIns="58491" tIns="29245" rIns="87736" bIns="29245" anchor="ctr">
              <a:noAutofit/>
            </a:bodyPr>
            <a:lstStyle>
              <a:lvl1pPr marL="87313" indent="0" algn="ctr">
                <a:lnSpc>
                  <a:spcPct val="100000"/>
                </a:lnSpc>
                <a:spcBef>
                  <a:spcPts val="0"/>
                </a:spcBef>
                <a:spcAft>
                  <a:spcPts val="600"/>
                </a:spcAft>
                <a:buFont typeface="Arial" pitchFamily="34" charset="0"/>
                <a:buNone/>
                <a:defRPr lang="pt-BR" sz="1280" dirty="0" smtClean="0"/>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pt-BR" sz="975" dirty="0"/>
                <a:t>A operação do Porto Sul (Ilhéus/BA), ainda em fase de obras, prevê a movimentação de fertilizantes.</a:t>
              </a:r>
            </a:p>
          </p:txBody>
        </p:sp>
      </p:grpSp>
      <p:sp>
        <p:nvSpPr>
          <p:cNvPr id="15" name="Arredondar Retângulo em um Canto Diagonal 4">
            <a:extLst>
              <a:ext uri="{FF2B5EF4-FFF2-40B4-BE49-F238E27FC236}">
                <a16:creationId xmlns:a16="http://schemas.microsoft.com/office/drawing/2014/main" id="{485E9D1D-13F5-9E84-7AEF-B6359DAA617B}"/>
              </a:ext>
            </a:extLst>
          </p:cNvPr>
          <p:cNvSpPr/>
          <p:nvPr/>
        </p:nvSpPr>
        <p:spPr>
          <a:xfrm>
            <a:off x="5078153" y="5365890"/>
            <a:ext cx="4656235" cy="458740"/>
          </a:xfrm>
          <a:prstGeom prst="round2DiagRect">
            <a:avLst/>
          </a:prstGeom>
          <a:noFill/>
          <a:ln w="9525">
            <a:noFill/>
          </a:ln>
        </p:spPr>
        <p:txBody>
          <a:bodyPr rIns="87736" anchor="ctr"/>
          <a:lstStyle/>
          <a:p>
            <a:pPr>
              <a:spcBef>
                <a:spcPts val="487"/>
              </a:spcBef>
            </a:pPr>
            <a:r>
              <a:rPr lang="pt-BR" sz="975" dirty="0">
                <a:latin typeface="Tahoma" panose="020B0604030504040204" pitchFamily="34" charset="0"/>
                <a:ea typeface="Tahoma" panose="020B0604030504040204" pitchFamily="34" charset="0"/>
                <a:cs typeface="Tahoma" panose="020B0604030504040204" pitchFamily="34" charset="0"/>
              </a:rPr>
              <a:t>Novas soluções logísticas encurtam a distância entre o porto e as misturadoras e barateiam o frete, aumentando a competitividade das indústrias de fertilizantes.</a:t>
            </a:r>
          </a:p>
        </p:txBody>
      </p:sp>
      <p:grpSp>
        <p:nvGrpSpPr>
          <p:cNvPr id="16" name="Agrupar 15">
            <a:extLst>
              <a:ext uri="{FF2B5EF4-FFF2-40B4-BE49-F238E27FC236}">
                <a16:creationId xmlns:a16="http://schemas.microsoft.com/office/drawing/2014/main" id="{A445070D-5A80-724E-7B5E-45DF934E6CD1}"/>
              </a:ext>
            </a:extLst>
          </p:cNvPr>
          <p:cNvGrpSpPr/>
          <p:nvPr/>
        </p:nvGrpSpPr>
        <p:grpSpPr>
          <a:xfrm>
            <a:off x="5090859" y="4028124"/>
            <a:ext cx="4656235" cy="579017"/>
            <a:chOff x="6060937" y="3519661"/>
            <a:chExt cx="5731669" cy="632512"/>
          </a:xfrm>
        </p:grpSpPr>
        <p:sp>
          <p:nvSpPr>
            <p:cNvPr id="17" name="Espaço Reservado para Texto 6">
              <a:extLst>
                <a:ext uri="{FF2B5EF4-FFF2-40B4-BE49-F238E27FC236}">
                  <a16:creationId xmlns:a16="http://schemas.microsoft.com/office/drawing/2014/main" id="{0E2212B2-67F5-9DF9-A68A-A7AC1A021397}"/>
                </a:ext>
              </a:extLst>
            </p:cNvPr>
            <p:cNvSpPr txBox="1">
              <a:spLocks/>
            </p:cNvSpPr>
            <p:nvPr/>
          </p:nvSpPr>
          <p:spPr>
            <a:xfrm>
              <a:off x="6060937" y="3519661"/>
              <a:ext cx="1977223" cy="632512"/>
            </a:xfrm>
            <a:prstGeom prst="homePlate">
              <a:avLst>
                <a:gd name="adj" fmla="val 0"/>
              </a:avLst>
            </a:prstGeom>
            <a:solidFill>
              <a:srgbClr val="1E698D"/>
            </a:solidFill>
            <a:ln w="12700">
              <a:solidFill>
                <a:srgbClr val="01567E"/>
              </a:solidFill>
            </a:ln>
          </p:spPr>
          <p:txBody>
            <a:bodyPr lIns="58491" tIns="29245" rIns="87736" bIns="29245" anchor="ctr">
              <a:noAutofit/>
            </a:bodyPr>
            <a:lstStyle>
              <a:lvl1pPr marL="87313" indent="0">
                <a:lnSpc>
                  <a:spcPct val="100000"/>
                </a:lnSpc>
                <a:spcBef>
                  <a:spcPts val="0"/>
                </a:spcBef>
                <a:spcAft>
                  <a:spcPts val="600"/>
                </a:spcAft>
                <a:buFont typeface="Arial" pitchFamily="34" charset="0"/>
                <a:buNone/>
                <a:defRPr lang="pt-BR" sz="1300" dirty="0" smtClean="0">
                  <a:solidFill>
                    <a:schemeClr val="bg1"/>
                  </a:solidFill>
                </a:defRPr>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pt-BR" sz="975" b="1" dirty="0"/>
                <a:t>Porto do Açu</a:t>
              </a:r>
            </a:p>
          </p:txBody>
        </p:sp>
        <p:sp>
          <p:nvSpPr>
            <p:cNvPr id="18" name="Espaço Reservado para Texto 6">
              <a:extLst>
                <a:ext uri="{FF2B5EF4-FFF2-40B4-BE49-F238E27FC236}">
                  <a16:creationId xmlns:a16="http://schemas.microsoft.com/office/drawing/2014/main" id="{317752A2-D71A-AF79-CB4D-E75C61D83BCE}"/>
                </a:ext>
              </a:extLst>
            </p:cNvPr>
            <p:cNvSpPr txBox="1">
              <a:spLocks/>
            </p:cNvSpPr>
            <p:nvPr/>
          </p:nvSpPr>
          <p:spPr>
            <a:xfrm>
              <a:off x="8038799" y="3519662"/>
              <a:ext cx="3753807" cy="632511"/>
            </a:xfrm>
            <a:prstGeom prst="homePlate">
              <a:avLst>
                <a:gd name="adj" fmla="val 0"/>
              </a:avLst>
            </a:prstGeom>
            <a:solidFill>
              <a:srgbClr val="F0F1DB"/>
            </a:solidFill>
            <a:ln w="12700">
              <a:solidFill>
                <a:schemeClr val="accent1"/>
              </a:solidFill>
            </a:ln>
          </p:spPr>
          <p:txBody>
            <a:bodyPr lIns="58491" tIns="29245" rIns="87736" bIns="29245" anchor="ctr">
              <a:noAutofit/>
            </a:bodyPr>
            <a:lstStyle>
              <a:lvl1pPr marL="87313" indent="0" algn="ctr">
                <a:lnSpc>
                  <a:spcPct val="100000"/>
                </a:lnSpc>
                <a:spcBef>
                  <a:spcPts val="0"/>
                </a:spcBef>
                <a:spcAft>
                  <a:spcPts val="600"/>
                </a:spcAft>
                <a:buFont typeface="Arial" pitchFamily="34" charset="0"/>
                <a:buNone/>
                <a:defRPr lang="pt-BR" sz="1280" dirty="0" smtClean="0"/>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pt-BR" sz="975" dirty="0"/>
                <a:t>O Porto do Açu (São João da Barra/RJ) passou a movimentar fertilizantes no segundo semestre de 2020.</a:t>
              </a:r>
            </a:p>
          </p:txBody>
        </p:sp>
      </p:grpSp>
      <p:grpSp>
        <p:nvGrpSpPr>
          <p:cNvPr id="19" name="Agrupar 18">
            <a:extLst>
              <a:ext uri="{FF2B5EF4-FFF2-40B4-BE49-F238E27FC236}">
                <a16:creationId xmlns:a16="http://schemas.microsoft.com/office/drawing/2014/main" id="{07367A74-BB02-8EF0-6B6A-917EB20E7978}"/>
              </a:ext>
            </a:extLst>
          </p:cNvPr>
          <p:cNvGrpSpPr/>
          <p:nvPr/>
        </p:nvGrpSpPr>
        <p:grpSpPr>
          <a:xfrm>
            <a:off x="5090859" y="1597680"/>
            <a:ext cx="4656235" cy="703389"/>
            <a:chOff x="6060937" y="2793399"/>
            <a:chExt cx="5731669" cy="633938"/>
          </a:xfrm>
        </p:grpSpPr>
        <p:sp>
          <p:nvSpPr>
            <p:cNvPr id="20" name="Espaço Reservado para Texto 6">
              <a:extLst>
                <a:ext uri="{FF2B5EF4-FFF2-40B4-BE49-F238E27FC236}">
                  <a16:creationId xmlns:a16="http://schemas.microsoft.com/office/drawing/2014/main" id="{86D03035-E41E-3FE1-F892-BA436DCAF672}"/>
                </a:ext>
              </a:extLst>
            </p:cNvPr>
            <p:cNvSpPr txBox="1">
              <a:spLocks/>
            </p:cNvSpPr>
            <p:nvPr/>
          </p:nvSpPr>
          <p:spPr>
            <a:xfrm>
              <a:off x="6060937" y="2793399"/>
              <a:ext cx="1977223" cy="632512"/>
            </a:xfrm>
            <a:prstGeom prst="homePlate">
              <a:avLst>
                <a:gd name="adj" fmla="val 0"/>
              </a:avLst>
            </a:prstGeom>
            <a:solidFill>
              <a:srgbClr val="1E698D"/>
            </a:solidFill>
            <a:ln w="12700">
              <a:solidFill>
                <a:srgbClr val="01567E"/>
              </a:solidFill>
            </a:ln>
          </p:spPr>
          <p:txBody>
            <a:bodyPr lIns="58491" tIns="29245" rIns="87736" bIns="29245" anchor="ctr">
              <a:noAutofit/>
            </a:bodyPr>
            <a:lstStyle>
              <a:lvl1pPr marL="87313" indent="0">
                <a:lnSpc>
                  <a:spcPct val="100000"/>
                </a:lnSpc>
                <a:spcBef>
                  <a:spcPts val="0"/>
                </a:spcBef>
                <a:spcAft>
                  <a:spcPts val="600"/>
                </a:spcAft>
                <a:buFont typeface="Arial" pitchFamily="34" charset="0"/>
                <a:buNone/>
                <a:defRPr lang="pt-BR" sz="1300" dirty="0" smtClean="0">
                  <a:solidFill>
                    <a:schemeClr val="bg1"/>
                  </a:solidFill>
                </a:defRPr>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pt-BR" sz="975" b="1" dirty="0"/>
                <a:t>Terminal de fertilizantes em </a:t>
              </a:r>
              <a:r>
                <a:rPr lang="pt-BR" sz="975" b="1" dirty="0" err="1"/>
                <a:t>Palmeirante</a:t>
              </a:r>
              <a:r>
                <a:rPr lang="pt-BR" sz="975" b="1" dirty="0"/>
                <a:t>/TO (2023)</a:t>
              </a:r>
            </a:p>
          </p:txBody>
        </p:sp>
        <p:sp>
          <p:nvSpPr>
            <p:cNvPr id="21" name="Espaço Reservado para Texto 6">
              <a:extLst>
                <a:ext uri="{FF2B5EF4-FFF2-40B4-BE49-F238E27FC236}">
                  <a16:creationId xmlns:a16="http://schemas.microsoft.com/office/drawing/2014/main" id="{B3012ACB-03E6-84E3-30C4-DF2266180E1E}"/>
                </a:ext>
              </a:extLst>
            </p:cNvPr>
            <p:cNvSpPr txBox="1">
              <a:spLocks/>
            </p:cNvSpPr>
            <p:nvPr/>
          </p:nvSpPr>
          <p:spPr>
            <a:xfrm>
              <a:off x="8038799" y="2794827"/>
              <a:ext cx="3753807" cy="632510"/>
            </a:xfrm>
            <a:prstGeom prst="homePlate">
              <a:avLst>
                <a:gd name="adj" fmla="val 0"/>
              </a:avLst>
            </a:prstGeom>
            <a:solidFill>
              <a:srgbClr val="F0F1DB"/>
            </a:solidFill>
            <a:ln w="12700">
              <a:solidFill>
                <a:schemeClr val="accent1"/>
              </a:solidFill>
            </a:ln>
          </p:spPr>
          <p:txBody>
            <a:bodyPr lIns="58491" tIns="29245" rIns="87736" bIns="29245" anchor="ctr">
              <a:noAutofit/>
            </a:bodyPr>
            <a:lstStyle>
              <a:lvl1pPr marL="87313" indent="0" algn="ctr">
                <a:lnSpc>
                  <a:spcPct val="100000"/>
                </a:lnSpc>
                <a:spcBef>
                  <a:spcPts val="0"/>
                </a:spcBef>
                <a:spcAft>
                  <a:spcPts val="600"/>
                </a:spcAft>
                <a:buFont typeface="Arial" pitchFamily="34" charset="0"/>
                <a:buNone/>
                <a:defRPr lang="pt-BR" sz="1280" dirty="0" smtClean="0"/>
              </a:lvl1pPr>
              <a:lvl2pPr marL="685800" indent="-228600">
                <a:lnSpc>
                  <a:spcPct val="90000"/>
                </a:lnSpc>
                <a:spcBef>
                  <a:spcPts val="0"/>
                </a:spcBef>
                <a:spcAft>
                  <a:spcPts val="600"/>
                </a:spcAft>
                <a:buFont typeface="Arial" pitchFamily="34" charset="0"/>
                <a:buNone/>
                <a:defRPr lang="pt-BR" sz="1600" dirty="0" smtClean="0"/>
              </a:lvl2pPr>
              <a:lvl3pPr marL="1143000" indent="-228600">
                <a:lnSpc>
                  <a:spcPct val="90000"/>
                </a:lnSpc>
                <a:spcBef>
                  <a:spcPts val="0"/>
                </a:spcBef>
                <a:spcAft>
                  <a:spcPts val="600"/>
                </a:spcAft>
                <a:buFont typeface="Arial" pitchFamily="34" charset="0"/>
                <a:buNone/>
                <a:defRPr lang="pt-BR" sz="1600" dirty="0" smtClean="0"/>
              </a:lvl3pPr>
              <a:lvl4pPr marL="1600200" indent="-228600">
                <a:lnSpc>
                  <a:spcPct val="90000"/>
                </a:lnSpc>
                <a:spcBef>
                  <a:spcPts val="0"/>
                </a:spcBef>
                <a:spcAft>
                  <a:spcPts val="600"/>
                </a:spcAft>
                <a:buFont typeface="Arial" pitchFamily="34" charset="0"/>
                <a:buNone/>
                <a:defRPr lang="pt-BR" sz="1600" dirty="0" smtClean="0"/>
              </a:lvl4pPr>
              <a:lvl5pPr marL="2057400" indent="-228600">
                <a:lnSpc>
                  <a:spcPct val="90000"/>
                </a:lnSpc>
                <a:spcBef>
                  <a:spcPts val="0"/>
                </a:spcBef>
                <a:spcAft>
                  <a:spcPts val="600"/>
                </a:spcAft>
                <a:buFont typeface="Arial" pitchFamily="34" charset="0"/>
                <a:buNone/>
                <a:defRPr lang="pt-BR" sz="1600"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pt-BR" sz="975" dirty="0"/>
                <a:t>Investimento de R$ 200 MM, em contrato firmado entre VLI e COPI. Capacidade inicial de 1,5 </a:t>
              </a:r>
              <a:r>
                <a:rPr lang="pt-BR" sz="975" dirty="0" err="1"/>
                <a:t>Mton</a:t>
              </a:r>
              <a:r>
                <a:rPr lang="pt-BR" sz="975" dirty="0"/>
                <a:t>/ano de fertilizantes.</a:t>
              </a:r>
            </a:p>
          </p:txBody>
        </p:sp>
      </p:grpSp>
      <p:sp>
        <p:nvSpPr>
          <p:cNvPr id="22" name="Espaço Reservado para Texto 12">
            <a:extLst>
              <a:ext uri="{FF2B5EF4-FFF2-40B4-BE49-F238E27FC236}">
                <a16:creationId xmlns:a16="http://schemas.microsoft.com/office/drawing/2014/main" id="{874FAC35-391A-4C1B-0496-68186B2D2D4A}"/>
              </a:ext>
            </a:extLst>
          </p:cNvPr>
          <p:cNvSpPr txBox="1">
            <a:spLocks/>
          </p:cNvSpPr>
          <p:nvPr/>
        </p:nvSpPr>
        <p:spPr>
          <a:xfrm>
            <a:off x="408557" y="4143975"/>
            <a:ext cx="4215566" cy="1624943"/>
          </a:xfrm>
          <a:prstGeom prst="round2DiagRect">
            <a:avLst>
              <a:gd name="adj1" fmla="val 5865"/>
              <a:gd name="adj2" fmla="val 0"/>
            </a:avLst>
          </a:prstGeom>
          <a:solidFill>
            <a:srgbClr val="F2F1BA"/>
          </a:solidFill>
          <a:ln w="9525">
            <a:solidFill>
              <a:schemeClr val="accent2"/>
            </a:solidFill>
          </a:ln>
        </p:spPr>
        <p:txBody>
          <a:bodyPr rIns="87736" anchor="ctr"/>
          <a:lstStyle>
            <a:defPPr>
              <a:defRPr lang="pt-BR"/>
            </a:defPPr>
            <a:lvl1pPr>
              <a:spcBef>
                <a:spcPts val="600"/>
              </a:spcBef>
              <a:defRPr sz="1200">
                <a:latin typeface="Tahoma" panose="020B0604030504040204" pitchFamily="34" charset="0"/>
                <a:ea typeface="Tahoma" panose="020B0604030504040204" pitchFamily="34" charset="0"/>
                <a:cs typeface="Tahoma" panose="020B0604030504040204"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139286" indent="-139286">
              <a:buFont typeface="Arial" panose="020B0604020202020204" pitchFamily="34" charset="0"/>
              <a:buChar char="•"/>
            </a:pPr>
            <a:r>
              <a:rPr lang="pt-BR" sz="1056" dirty="0"/>
              <a:t>Demanda por fertilizantes está atrelada à produção de grãos, sendo sólida e previsível </a:t>
            </a:r>
          </a:p>
          <a:p>
            <a:pPr lvl="1"/>
            <a:r>
              <a:rPr lang="pt-BR" sz="975" dirty="0"/>
              <a:t>Carga fundamental para o agronegócio</a:t>
            </a:r>
          </a:p>
          <a:p>
            <a:pPr marL="139286" indent="-139286">
              <a:buFont typeface="Arial" panose="020B0604020202020204" pitchFamily="34" charset="0"/>
              <a:buChar char="•"/>
            </a:pPr>
            <a:r>
              <a:rPr lang="pt-BR" sz="1056" dirty="0"/>
              <a:t>Principais fornecedores internacionais são Rússia, Canadá e EUA</a:t>
            </a:r>
          </a:p>
          <a:p>
            <a:pPr lvl="1"/>
            <a:r>
              <a:rPr lang="pt-BR" sz="975" dirty="0"/>
              <a:t>Guerra da Ucrânia causou interrupção no suprimento nacional e evidenciou importância de diversificação da oferta </a:t>
            </a:r>
          </a:p>
          <a:p>
            <a:pPr marL="139286" indent="-139286">
              <a:buFont typeface="Arial" panose="020B0604020202020204" pitchFamily="34" charset="0"/>
              <a:buChar char="•"/>
            </a:pPr>
            <a:r>
              <a:rPr lang="pt-BR" sz="975" dirty="0"/>
              <a:t>Importância da carga se manifesta nas soluções logísticas/portuárias que estão sendo desenvolvidas para a carga</a:t>
            </a:r>
          </a:p>
        </p:txBody>
      </p:sp>
      <p:sp>
        <p:nvSpPr>
          <p:cNvPr id="23" name="Espaço Reservado para Texto 12">
            <a:extLst>
              <a:ext uri="{FF2B5EF4-FFF2-40B4-BE49-F238E27FC236}">
                <a16:creationId xmlns:a16="http://schemas.microsoft.com/office/drawing/2014/main" id="{42FC6EDF-FA03-E597-C009-951F858EA2C5}"/>
              </a:ext>
            </a:extLst>
          </p:cNvPr>
          <p:cNvSpPr txBox="1">
            <a:spLocks/>
          </p:cNvSpPr>
          <p:nvPr/>
        </p:nvSpPr>
        <p:spPr>
          <a:xfrm>
            <a:off x="643787" y="1171005"/>
            <a:ext cx="3460354" cy="419489"/>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chemeClr val="bg1">
                    <a:lumMod val="50000"/>
                  </a:schemeClr>
                </a:solidFill>
              </a:rPr>
              <a:t>Principais origens das importações de fertilizantes</a:t>
            </a:r>
          </a:p>
        </p:txBody>
      </p:sp>
      <p:sp>
        <p:nvSpPr>
          <p:cNvPr id="24" name="Espaço Reservado para Texto 12">
            <a:extLst>
              <a:ext uri="{FF2B5EF4-FFF2-40B4-BE49-F238E27FC236}">
                <a16:creationId xmlns:a16="http://schemas.microsoft.com/office/drawing/2014/main" id="{E3AB940B-D748-00A3-815F-D0048E26AFB4}"/>
              </a:ext>
            </a:extLst>
          </p:cNvPr>
          <p:cNvSpPr txBox="1">
            <a:spLocks/>
          </p:cNvSpPr>
          <p:nvPr/>
        </p:nvSpPr>
        <p:spPr>
          <a:xfrm>
            <a:off x="5153389" y="1161719"/>
            <a:ext cx="4651979" cy="419489"/>
          </a:xfrm>
          <a:prstGeom prst="round2DiagRect">
            <a:avLst>
              <a:gd name="adj1" fmla="val 5865"/>
              <a:gd name="adj2" fmla="val 0"/>
            </a:avLst>
          </a:prstGeom>
          <a:noFill/>
          <a:ln w="9525" cap="flat" cmpd="sng" algn="ctr">
            <a:noFill/>
            <a:prstDash val="solid"/>
            <a:miter lim="800000"/>
          </a:ln>
          <a:effectLst/>
        </p:spPr>
        <p:txBody>
          <a:bodyPr rIns="87736" anchor="ctr"/>
          <a:lstStyle>
            <a:lvl1pPr marL="177800" indent="-177800" algn="l" defTabSz="1125844" rtl="0" eaLnBrk="1" latinLnBrk="0" hangingPunct="1">
              <a:lnSpc>
                <a:spcPct val="100000"/>
              </a:lnSpc>
              <a:spcBef>
                <a:spcPts val="600"/>
              </a:spcBef>
              <a:buFont typeface="Arial" panose="020B0604020202020204" pitchFamily="34" charset="0"/>
              <a:buChar char="•"/>
              <a:defRPr lang="pt-BR" sz="1400" b="0" kern="1200" baseline="0" dirty="0">
                <a:solidFill>
                  <a:schemeClr val="tx1"/>
                </a:solidFill>
                <a:latin typeface="Tahoma" pitchFamily="34" charset="0"/>
                <a:ea typeface="Tahoma" pitchFamily="34" charset="0"/>
                <a:cs typeface="Tahoma" pitchFamily="34" charset="0"/>
              </a:defRPr>
            </a:lvl1pPr>
            <a:lvl2pPr marL="363538" indent="-188913" algn="l" defTabSz="1125844" rtl="0" eaLnBrk="1" latinLnBrk="0" hangingPunct="1">
              <a:lnSpc>
                <a:spcPct val="100000"/>
              </a:lnSpc>
              <a:spcBef>
                <a:spcPts val="600"/>
              </a:spcBef>
              <a:buFont typeface="Courier New" panose="02070309020205020404" pitchFamily="49" charset="0"/>
              <a:buChar char="o"/>
              <a:defRPr sz="13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538163" indent="-174625" algn="l" defTabSz="623888" rtl="0" eaLnBrk="1" latinLnBrk="0" hangingPunct="1">
              <a:lnSpc>
                <a:spcPct val="100000"/>
              </a:lnSpc>
              <a:spcBef>
                <a:spcPts val="600"/>
              </a:spcBef>
              <a:buFont typeface="Wingdings" panose="05000000000000000000" pitchFamily="2" charset="2"/>
              <a:buChar char="§"/>
              <a:defRPr sz="1300" kern="1200" baseline="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7022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4pPr>
            <a:lvl5pPr marL="2533149"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5pPr>
            <a:lvl6pPr marL="3096071"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6pPr>
            <a:lvl7pPr marL="3658992"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7pPr>
            <a:lvl8pPr marL="4221915"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8pPr>
            <a:lvl9pPr marL="4784837" indent="-281462" algn="l" defTabSz="1125844" rtl="0" eaLnBrk="1" latinLnBrk="0" hangingPunct="1">
              <a:lnSpc>
                <a:spcPct val="90000"/>
              </a:lnSpc>
              <a:spcBef>
                <a:spcPts val="616"/>
              </a:spcBef>
              <a:buFont typeface="Arial" panose="020B0604020202020204" pitchFamily="34" charset="0"/>
              <a:buChar char="•"/>
              <a:defRPr sz="2216" kern="1200">
                <a:solidFill>
                  <a:schemeClr val="tx1"/>
                </a:solidFill>
                <a:latin typeface="+mn-lt"/>
                <a:ea typeface="+mn-ea"/>
                <a:cs typeface="+mn-cs"/>
              </a:defRPr>
            </a:lvl9pPr>
          </a:lstStyle>
          <a:p>
            <a:pPr marL="0" indent="0">
              <a:buNone/>
            </a:pPr>
            <a:r>
              <a:rPr lang="pt-BR" sz="975" b="1" dirty="0">
                <a:solidFill>
                  <a:schemeClr val="bg1">
                    <a:lumMod val="50000"/>
                  </a:schemeClr>
                </a:solidFill>
              </a:rPr>
              <a:t>Projetos recentes e futuros para aprimoramento das soluções logísticas de fertilizantes </a:t>
            </a:r>
          </a:p>
        </p:txBody>
      </p:sp>
    </p:spTree>
    <p:extLst>
      <p:ext uri="{BB962C8B-B14F-4D97-AF65-F5344CB8AC3E}">
        <p14:creationId xmlns:p14="http://schemas.microsoft.com/office/powerpoint/2010/main" val="1062844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1D981C3-2647-115F-2DD7-78BAEC495ECD}"/>
              </a:ext>
            </a:extLst>
          </p:cNvPr>
          <p:cNvSpPr>
            <a:spLocks noGrp="1"/>
          </p:cNvSpPr>
          <p:nvPr>
            <p:ph type="body" sz="quarter" idx="13"/>
          </p:nvPr>
        </p:nvSpPr>
        <p:spPr/>
        <p:txBody>
          <a:bodyPr/>
          <a:lstStyle/>
          <a:p>
            <a:pPr marL="185715" indent="-185715">
              <a:buAutoNum type="arabicParenR"/>
            </a:pPr>
            <a:r>
              <a:rPr lang="pt-BR" dirty="0"/>
              <a:t>Fonte das informacoes e valores apresentados: </a:t>
            </a:r>
            <a:r>
              <a:rPr lang="pt-BR" dirty="0" err="1"/>
              <a:t>Ibá</a:t>
            </a:r>
            <a:r>
              <a:rPr lang="pt-BR" dirty="0"/>
              <a:t> – Indústria Brasileira de Árvores</a:t>
            </a:r>
          </a:p>
          <a:p>
            <a:pPr marL="185715" indent="-185715">
              <a:buAutoNum type="arabicParenR"/>
            </a:pPr>
            <a:r>
              <a:rPr lang="pt-BR" dirty="0" err="1"/>
              <a:t>Comexstat</a:t>
            </a:r>
            <a:endParaRPr lang="pt-BR" dirty="0"/>
          </a:p>
        </p:txBody>
      </p:sp>
      <p:sp>
        <p:nvSpPr>
          <p:cNvPr id="3" name="Título 2">
            <a:extLst>
              <a:ext uri="{FF2B5EF4-FFF2-40B4-BE49-F238E27FC236}">
                <a16:creationId xmlns:a16="http://schemas.microsoft.com/office/drawing/2014/main" id="{4C978B28-E935-59AE-A926-F7D9BD402F70}"/>
              </a:ext>
            </a:extLst>
          </p:cNvPr>
          <p:cNvSpPr>
            <a:spLocks noGrp="1"/>
          </p:cNvSpPr>
          <p:nvPr>
            <p:ph type="title"/>
          </p:nvPr>
        </p:nvSpPr>
        <p:spPr>
          <a:xfrm>
            <a:off x="186030" y="329294"/>
            <a:ext cx="9563416" cy="329588"/>
          </a:xfrm>
        </p:spPr>
        <p:txBody>
          <a:bodyPr/>
          <a:lstStyle/>
          <a:p>
            <a:r>
              <a:rPr lang="pt-BR" dirty="0"/>
              <a:t>Celulose</a:t>
            </a:r>
          </a:p>
        </p:txBody>
      </p:sp>
      <p:sp>
        <p:nvSpPr>
          <p:cNvPr id="4" name="Retângulo 3">
            <a:extLst>
              <a:ext uri="{FF2B5EF4-FFF2-40B4-BE49-F238E27FC236}">
                <a16:creationId xmlns:a16="http://schemas.microsoft.com/office/drawing/2014/main" id="{F67D3ECB-4590-ED95-10F9-D26B9DCAED68}"/>
              </a:ext>
            </a:extLst>
          </p:cNvPr>
          <p:cNvSpPr/>
          <p:nvPr/>
        </p:nvSpPr>
        <p:spPr>
          <a:xfrm>
            <a:off x="365295" y="1255577"/>
            <a:ext cx="8973151" cy="1342726"/>
          </a:xfrm>
          <a:prstGeom prst="rect">
            <a:avLst/>
          </a:prstGeom>
          <a:solidFill>
            <a:srgbClr val="F0F1DB"/>
          </a:solidFill>
          <a:ln>
            <a:solidFill>
              <a:srgbClr val="BEBE7C"/>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t" anchorCtr="0" forceAA="0" compatLnSpc="1">
            <a:prstTxWarp prst="textNoShape">
              <a:avLst/>
            </a:prstTxWarp>
            <a:noAutofit/>
          </a:bodyPr>
          <a:lstStyle/>
          <a:p>
            <a:pPr marL="232143" indent="-232143">
              <a:spcAft>
                <a:spcPts val="244"/>
              </a:spcAft>
              <a:buFont typeface="Arial" panose="020B0604020202020204" pitchFamily="34" charset="0"/>
              <a:buChar char="•"/>
            </a:pPr>
            <a:r>
              <a:rPr lang="pt-BR" sz="1056" dirty="0">
                <a:latin typeface="Tahoma" panose="020B0604030504040204" pitchFamily="34" charset="0"/>
                <a:ea typeface="Tahoma" panose="020B0604030504040204" pitchFamily="34" charset="0"/>
                <a:cs typeface="Tahoma" panose="020B0604030504040204" pitchFamily="34" charset="0"/>
              </a:rPr>
              <a:t>No Brasil, as duas principais fontes de madeira para produção de celulose são as arvores plantadas de pinus e eucalipto (&gt;98%)</a:t>
            </a:r>
          </a:p>
          <a:p>
            <a:pPr marL="232143" indent="-232143">
              <a:spcAft>
                <a:spcPts val="244"/>
              </a:spcAft>
              <a:buFont typeface="Arial" panose="020B0604020202020204" pitchFamily="34" charset="0"/>
              <a:buChar char="•"/>
            </a:pPr>
            <a:r>
              <a:rPr lang="pt-BR" sz="1056" b="1" dirty="0">
                <a:latin typeface="Tahoma" panose="020B0604030504040204" pitchFamily="34" charset="0"/>
                <a:ea typeface="Tahoma" panose="020B0604030504040204" pitchFamily="34" charset="0"/>
                <a:cs typeface="Tahoma" panose="020B0604030504040204" pitchFamily="34" charset="0"/>
              </a:rPr>
              <a:t>Alta competitividade da celulose brasileira no Mercado Internacional:</a:t>
            </a:r>
            <a:r>
              <a:rPr lang="pt-BR" sz="1056" dirty="0">
                <a:latin typeface="Tahoma" panose="020B0604030504040204" pitchFamily="34" charset="0"/>
                <a:ea typeface="Tahoma" panose="020B0604030504040204" pitchFamily="34" charset="0"/>
                <a:cs typeface="Tahoma" panose="020B0604030504040204" pitchFamily="34" charset="0"/>
              </a:rPr>
              <a:t> BR possui maior capacidade e menor custo de produção mundiais para celulose de eucalipto</a:t>
            </a:r>
          </a:p>
          <a:p>
            <a:pPr marL="232143" indent="-232143">
              <a:spcAft>
                <a:spcPts val="244"/>
              </a:spcAft>
              <a:buFont typeface="Arial" panose="020B0604020202020204" pitchFamily="34" charset="0"/>
              <a:buChar char="•"/>
            </a:pPr>
            <a:r>
              <a:rPr lang="pt-BR" sz="1056" dirty="0">
                <a:latin typeface="Tahoma" panose="020B0604030504040204" pitchFamily="34" charset="0"/>
                <a:ea typeface="Tahoma" panose="020B0604030504040204" pitchFamily="34" charset="0"/>
                <a:cs typeface="Tahoma" panose="020B0604030504040204" pitchFamily="34" charset="0"/>
              </a:rPr>
              <a:t>Setor voltado principalmente para a exportação, sendo o Brasil o maior exportador de celulose do mundo e o segundo produtor (atrás dos EUA). Principais destinos: China, EUA e Países Baixos</a:t>
            </a:r>
          </a:p>
          <a:p>
            <a:pPr marL="232143" indent="-232143">
              <a:spcAft>
                <a:spcPts val="244"/>
              </a:spcAft>
              <a:buFont typeface="Arial" panose="020B0604020202020204" pitchFamily="34" charset="0"/>
              <a:buChar char="•"/>
            </a:pPr>
            <a:r>
              <a:rPr lang="pt-BR" sz="1056" dirty="0">
                <a:latin typeface="Tahoma" panose="020B0604030504040204" pitchFamily="34" charset="0"/>
                <a:ea typeface="Tahoma" panose="020B0604030504040204" pitchFamily="34" charset="0"/>
                <a:cs typeface="Tahoma" panose="020B0604030504040204" pitchFamily="34" charset="0"/>
              </a:rPr>
              <a:t>O consumo de papel apresenta uma tendencia geral de crescimento; enquanto os países desenvolvidos diminuem o consumo com impressão e escrita, os países em desenvolvimento aumentam o consumo, principalmente para fins sanitários)</a:t>
            </a:r>
          </a:p>
          <a:p>
            <a:pPr marL="74802" indent="-74802">
              <a:spcAft>
                <a:spcPts val="244"/>
              </a:spcAft>
              <a:buFont typeface="Arial" pitchFamily="34" charset="0"/>
              <a:buChar char="•"/>
            </a:pPr>
            <a:endParaRPr lang="pt-BR" sz="1056" dirty="0">
              <a:latin typeface="Tahoma" panose="020B0604030504040204" pitchFamily="34" charset="0"/>
              <a:ea typeface="Tahoma" panose="020B0604030504040204" pitchFamily="34" charset="0"/>
              <a:cs typeface="Tahoma" panose="020B0604030504040204" pitchFamily="34" charset="0"/>
            </a:endParaRPr>
          </a:p>
          <a:p>
            <a:pPr marL="74802" indent="-74802">
              <a:spcAft>
                <a:spcPts val="244"/>
              </a:spcAft>
              <a:buFont typeface="Arial" pitchFamily="34" charset="0"/>
              <a:buChar char="•"/>
            </a:pPr>
            <a:endParaRPr lang="pt-BR" sz="1056" dirty="0">
              <a:latin typeface="Tahoma" panose="020B0604030504040204" pitchFamily="34" charset="0"/>
              <a:ea typeface="Tahoma" panose="020B0604030504040204" pitchFamily="34" charset="0"/>
              <a:cs typeface="Tahoma" panose="020B0604030504040204" pitchFamily="34" charset="0"/>
            </a:endParaRPr>
          </a:p>
        </p:txBody>
      </p:sp>
      <p:sp>
        <p:nvSpPr>
          <p:cNvPr id="62" name="Retângulo 61">
            <a:extLst>
              <a:ext uri="{FF2B5EF4-FFF2-40B4-BE49-F238E27FC236}">
                <a16:creationId xmlns:a16="http://schemas.microsoft.com/office/drawing/2014/main" id="{89561553-B679-AAD1-F137-EF55DABBC6BB}"/>
              </a:ext>
            </a:extLst>
          </p:cNvPr>
          <p:cNvSpPr/>
          <p:nvPr/>
        </p:nvSpPr>
        <p:spPr>
          <a:xfrm>
            <a:off x="6510369" y="2741008"/>
            <a:ext cx="3300884" cy="395546"/>
          </a:xfrm>
          <a:prstGeom prst="rect">
            <a:avLst/>
          </a:prstGeom>
          <a:noFill/>
          <a:ln>
            <a:solidFill>
              <a:schemeClr val="bg1"/>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lgn="ctr">
              <a:spcAft>
                <a:spcPts val="244"/>
              </a:spcAft>
            </a:pPr>
            <a:r>
              <a:rPr lang="pt-BR" sz="975" b="1">
                <a:latin typeface="Tahoma" panose="020B0604030504040204" pitchFamily="34" charset="0"/>
                <a:ea typeface="Tahoma" panose="020B0604030504040204" pitchFamily="34" charset="0"/>
                <a:cs typeface="Tahoma" panose="020B0604030504040204" pitchFamily="34" charset="0"/>
              </a:rPr>
              <a:t>UF de origem, quantidade da celulose exportada e principal porto de exportação em 2021² [Mton]</a:t>
            </a:r>
          </a:p>
        </p:txBody>
      </p:sp>
      <p:grpSp>
        <p:nvGrpSpPr>
          <p:cNvPr id="85" name="Agrupar 84">
            <a:extLst>
              <a:ext uri="{FF2B5EF4-FFF2-40B4-BE49-F238E27FC236}">
                <a16:creationId xmlns:a16="http://schemas.microsoft.com/office/drawing/2014/main" id="{7A5AC503-A3A4-487E-C3A5-2A7415BCC79D}"/>
              </a:ext>
            </a:extLst>
          </p:cNvPr>
          <p:cNvGrpSpPr/>
          <p:nvPr/>
        </p:nvGrpSpPr>
        <p:grpSpPr>
          <a:xfrm>
            <a:off x="7111577" y="3196307"/>
            <a:ext cx="2806569" cy="2429034"/>
            <a:chOff x="7866286" y="3178629"/>
            <a:chExt cx="4180299" cy="3617972"/>
          </a:xfrm>
        </p:grpSpPr>
        <p:grpSp>
          <p:nvGrpSpPr>
            <p:cNvPr id="72" name="Agrupar 71">
              <a:extLst>
                <a:ext uri="{FF2B5EF4-FFF2-40B4-BE49-F238E27FC236}">
                  <a16:creationId xmlns:a16="http://schemas.microsoft.com/office/drawing/2014/main" id="{CB9BAB8F-5C23-5C65-904E-CDAB715116EB}"/>
                </a:ext>
              </a:extLst>
            </p:cNvPr>
            <p:cNvGrpSpPr/>
            <p:nvPr/>
          </p:nvGrpSpPr>
          <p:grpSpPr>
            <a:xfrm>
              <a:off x="7866286" y="3178629"/>
              <a:ext cx="3629027" cy="3617972"/>
              <a:chOff x="7866286" y="3162863"/>
              <a:chExt cx="3629027" cy="3617972"/>
            </a:xfrm>
          </p:grpSpPr>
          <p:grpSp>
            <p:nvGrpSpPr>
              <p:cNvPr id="18" name="Agrupar 17">
                <a:extLst>
                  <a:ext uri="{FF2B5EF4-FFF2-40B4-BE49-F238E27FC236}">
                    <a16:creationId xmlns:a16="http://schemas.microsoft.com/office/drawing/2014/main" id="{54D5EDC8-C795-A2F1-AE88-45B191D120F4}"/>
                  </a:ext>
                </a:extLst>
              </p:cNvPr>
              <p:cNvGrpSpPr>
                <a:grpSpLocks noChangeAspect="1"/>
              </p:cNvGrpSpPr>
              <p:nvPr/>
            </p:nvGrpSpPr>
            <p:grpSpPr>
              <a:xfrm>
                <a:off x="7866286" y="3162863"/>
                <a:ext cx="3629027" cy="3617972"/>
                <a:chOff x="1348568" y="1076678"/>
                <a:chExt cx="5320860" cy="5304651"/>
              </a:xfrm>
            </p:grpSpPr>
            <p:sp>
              <p:nvSpPr>
                <p:cNvPr id="19" name="Freeform 18">
                  <a:extLst>
                    <a:ext uri="{FF2B5EF4-FFF2-40B4-BE49-F238E27FC236}">
                      <a16:creationId xmlns:a16="http://schemas.microsoft.com/office/drawing/2014/main" id="{A51B8389-EF5B-DB58-E2F1-CCE5044F71EC}"/>
                    </a:ext>
                  </a:extLst>
                </p:cNvPr>
                <p:cNvSpPr>
                  <a:spLocks/>
                </p:cNvSpPr>
                <p:nvPr/>
              </p:nvSpPr>
              <p:spPr bwMode="blackWhite">
                <a:xfrm>
                  <a:off x="3840876" y="1239615"/>
                  <a:ext cx="682874" cy="713896"/>
                </a:xfrm>
                <a:custGeom>
                  <a:avLst/>
                  <a:gdLst/>
                  <a:ahLst/>
                  <a:cxnLst>
                    <a:cxn ang="0">
                      <a:pos x="219" y="324"/>
                    </a:cxn>
                    <a:cxn ang="0">
                      <a:pos x="180" y="324"/>
                    </a:cxn>
                    <a:cxn ang="0">
                      <a:pos x="141" y="283"/>
                    </a:cxn>
                    <a:cxn ang="0">
                      <a:pos x="122" y="229"/>
                    </a:cxn>
                    <a:cxn ang="0">
                      <a:pos x="90" y="168"/>
                    </a:cxn>
                    <a:cxn ang="0">
                      <a:pos x="51" y="155"/>
                    </a:cxn>
                    <a:cxn ang="0">
                      <a:pos x="32" y="155"/>
                    </a:cxn>
                    <a:cxn ang="0">
                      <a:pos x="0" y="135"/>
                    </a:cxn>
                    <a:cxn ang="0">
                      <a:pos x="0" y="94"/>
                    </a:cxn>
                    <a:cxn ang="0">
                      <a:pos x="51" y="114"/>
                    </a:cxn>
                    <a:cxn ang="0">
                      <a:pos x="109" y="114"/>
                    </a:cxn>
                    <a:cxn ang="0">
                      <a:pos x="161" y="74"/>
                    </a:cxn>
                    <a:cxn ang="0">
                      <a:pos x="199" y="20"/>
                    </a:cxn>
                    <a:cxn ang="0">
                      <a:pos x="219" y="0"/>
                    </a:cxn>
                    <a:cxn ang="0">
                      <a:pos x="232" y="0"/>
                    </a:cxn>
                    <a:cxn ang="0">
                      <a:pos x="232" y="54"/>
                    </a:cxn>
                    <a:cxn ang="0">
                      <a:pos x="251" y="114"/>
                    </a:cxn>
                    <a:cxn ang="0">
                      <a:pos x="270" y="155"/>
                    </a:cxn>
                    <a:cxn ang="0">
                      <a:pos x="290" y="168"/>
                    </a:cxn>
                    <a:cxn ang="0">
                      <a:pos x="290" y="189"/>
                    </a:cxn>
                    <a:cxn ang="0">
                      <a:pos x="270" y="209"/>
                    </a:cxn>
                    <a:cxn ang="0">
                      <a:pos x="232" y="249"/>
                    </a:cxn>
                    <a:cxn ang="0">
                      <a:pos x="219" y="303"/>
                    </a:cxn>
                    <a:cxn ang="0">
                      <a:pos x="219" y="324"/>
                    </a:cxn>
                  </a:cxnLst>
                  <a:rect l="0" t="0" r="r" b="b"/>
                  <a:pathLst>
                    <a:path w="291" h="325">
                      <a:moveTo>
                        <a:pt x="219" y="324"/>
                      </a:moveTo>
                      <a:lnTo>
                        <a:pt x="180" y="324"/>
                      </a:lnTo>
                      <a:lnTo>
                        <a:pt x="141" y="283"/>
                      </a:lnTo>
                      <a:lnTo>
                        <a:pt x="122" y="229"/>
                      </a:lnTo>
                      <a:lnTo>
                        <a:pt x="90" y="168"/>
                      </a:lnTo>
                      <a:lnTo>
                        <a:pt x="51" y="155"/>
                      </a:lnTo>
                      <a:lnTo>
                        <a:pt x="32" y="155"/>
                      </a:lnTo>
                      <a:lnTo>
                        <a:pt x="0" y="135"/>
                      </a:lnTo>
                      <a:lnTo>
                        <a:pt x="0" y="94"/>
                      </a:lnTo>
                      <a:lnTo>
                        <a:pt x="51" y="114"/>
                      </a:lnTo>
                      <a:lnTo>
                        <a:pt x="109" y="114"/>
                      </a:lnTo>
                      <a:lnTo>
                        <a:pt x="161" y="74"/>
                      </a:lnTo>
                      <a:lnTo>
                        <a:pt x="199" y="20"/>
                      </a:lnTo>
                      <a:lnTo>
                        <a:pt x="219" y="0"/>
                      </a:lnTo>
                      <a:lnTo>
                        <a:pt x="232" y="0"/>
                      </a:lnTo>
                      <a:lnTo>
                        <a:pt x="232" y="54"/>
                      </a:lnTo>
                      <a:lnTo>
                        <a:pt x="251" y="114"/>
                      </a:lnTo>
                      <a:lnTo>
                        <a:pt x="270" y="155"/>
                      </a:lnTo>
                      <a:lnTo>
                        <a:pt x="290" y="168"/>
                      </a:lnTo>
                      <a:lnTo>
                        <a:pt x="290" y="189"/>
                      </a:lnTo>
                      <a:lnTo>
                        <a:pt x="270" y="209"/>
                      </a:lnTo>
                      <a:lnTo>
                        <a:pt x="232" y="249"/>
                      </a:lnTo>
                      <a:lnTo>
                        <a:pt x="219" y="303"/>
                      </a:lnTo>
                      <a:lnTo>
                        <a:pt x="219" y="324"/>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20" name="Freeform 19">
                  <a:extLst>
                    <a:ext uri="{FF2B5EF4-FFF2-40B4-BE49-F238E27FC236}">
                      <a16:creationId xmlns:a16="http://schemas.microsoft.com/office/drawing/2014/main" id="{74D0A8CB-E9CD-3CC2-F560-495CC2F37656}"/>
                    </a:ext>
                  </a:extLst>
                </p:cNvPr>
                <p:cNvSpPr>
                  <a:spLocks/>
                </p:cNvSpPr>
                <p:nvPr/>
              </p:nvSpPr>
              <p:spPr bwMode="auto">
                <a:xfrm>
                  <a:off x="2516729" y="1076678"/>
                  <a:ext cx="774729" cy="917144"/>
                </a:xfrm>
                <a:custGeom>
                  <a:avLst/>
                  <a:gdLst/>
                  <a:ahLst/>
                  <a:cxnLst>
                    <a:cxn ang="0">
                      <a:pos x="328" y="343"/>
                    </a:cxn>
                    <a:cxn ang="0">
                      <a:pos x="270" y="343"/>
                    </a:cxn>
                    <a:cxn ang="0">
                      <a:pos x="250" y="357"/>
                    </a:cxn>
                    <a:cxn ang="0">
                      <a:pos x="250" y="377"/>
                    </a:cxn>
                    <a:cxn ang="0">
                      <a:pos x="231" y="397"/>
                    </a:cxn>
                    <a:cxn ang="0">
                      <a:pos x="218" y="397"/>
                    </a:cxn>
                    <a:cxn ang="0">
                      <a:pos x="199" y="377"/>
                    </a:cxn>
                    <a:cxn ang="0">
                      <a:pos x="180" y="377"/>
                    </a:cxn>
                    <a:cxn ang="0">
                      <a:pos x="160" y="418"/>
                    </a:cxn>
                    <a:cxn ang="0">
                      <a:pos x="122" y="397"/>
                    </a:cxn>
                    <a:cxn ang="0">
                      <a:pos x="109" y="377"/>
                    </a:cxn>
                    <a:cxn ang="0">
                      <a:pos x="122" y="357"/>
                    </a:cxn>
                    <a:cxn ang="0">
                      <a:pos x="122" y="303"/>
                    </a:cxn>
                    <a:cxn ang="0">
                      <a:pos x="109" y="262"/>
                    </a:cxn>
                    <a:cxn ang="0">
                      <a:pos x="109" y="228"/>
                    </a:cxn>
                    <a:cxn ang="0">
                      <a:pos x="90" y="208"/>
                    </a:cxn>
                    <a:cxn ang="0">
                      <a:pos x="51" y="188"/>
                    </a:cxn>
                    <a:cxn ang="0">
                      <a:pos x="32" y="147"/>
                    </a:cxn>
                    <a:cxn ang="0">
                      <a:pos x="32" y="114"/>
                    </a:cxn>
                    <a:cxn ang="0">
                      <a:pos x="0" y="93"/>
                    </a:cxn>
                    <a:cxn ang="0">
                      <a:pos x="12" y="73"/>
                    </a:cxn>
                    <a:cxn ang="0">
                      <a:pos x="90" y="93"/>
                    </a:cxn>
                    <a:cxn ang="0">
                      <a:pos x="109" y="93"/>
                    </a:cxn>
                    <a:cxn ang="0">
                      <a:pos x="122" y="114"/>
                    </a:cxn>
                    <a:cxn ang="0">
                      <a:pos x="141" y="73"/>
                    </a:cxn>
                    <a:cxn ang="0">
                      <a:pos x="218" y="32"/>
                    </a:cxn>
                    <a:cxn ang="0">
                      <a:pos x="218" y="0"/>
                    </a:cxn>
                    <a:cxn ang="0">
                      <a:pos x="250" y="13"/>
                    </a:cxn>
                    <a:cxn ang="0">
                      <a:pos x="250" y="53"/>
                    </a:cxn>
                    <a:cxn ang="0">
                      <a:pos x="270" y="53"/>
                    </a:cxn>
                    <a:cxn ang="0">
                      <a:pos x="289" y="93"/>
                    </a:cxn>
                    <a:cxn ang="0">
                      <a:pos x="270" y="147"/>
                    </a:cxn>
                    <a:cxn ang="0">
                      <a:pos x="289" y="228"/>
                    </a:cxn>
                    <a:cxn ang="0">
                      <a:pos x="308" y="242"/>
                    </a:cxn>
                    <a:cxn ang="0">
                      <a:pos x="328" y="303"/>
                    </a:cxn>
                    <a:cxn ang="0">
                      <a:pos x="328" y="343"/>
                    </a:cxn>
                  </a:cxnLst>
                  <a:rect l="0" t="0" r="r" b="b"/>
                  <a:pathLst>
                    <a:path w="329" h="419">
                      <a:moveTo>
                        <a:pt x="328" y="343"/>
                      </a:moveTo>
                      <a:lnTo>
                        <a:pt x="270" y="343"/>
                      </a:lnTo>
                      <a:lnTo>
                        <a:pt x="250" y="357"/>
                      </a:lnTo>
                      <a:lnTo>
                        <a:pt x="250" y="377"/>
                      </a:lnTo>
                      <a:lnTo>
                        <a:pt x="231" y="397"/>
                      </a:lnTo>
                      <a:lnTo>
                        <a:pt x="218" y="397"/>
                      </a:lnTo>
                      <a:lnTo>
                        <a:pt x="199" y="377"/>
                      </a:lnTo>
                      <a:lnTo>
                        <a:pt x="180" y="377"/>
                      </a:lnTo>
                      <a:lnTo>
                        <a:pt x="160" y="418"/>
                      </a:lnTo>
                      <a:lnTo>
                        <a:pt x="122" y="397"/>
                      </a:lnTo>
                      <a:lnTo>
                        <a:pt x="109" y="377"/>
                      </a:lnTo>
                      <a:lnTo>
                        <a:pt x="122" y="357"/>
                      </a:lnTo>
                      <a:lnTo>
                        <a:pt x="122" y="303"/>
                      </a:lnTo>
                      <a:lnTo>
                        <a:pt x="109" y="262"/>
                      </a:lnTo>
                      <a:lnTo>
                        <a:pt x="109" y="228"/>
                      </a:lnTo>
                      <a:lnTo>
                        <a:pt x="90" y="208"/>
                      </a:lnTo>
                      <a:lnTo>
                        <a:pt x="51" y="188"/>
                      </a:lnTo>
                      <a:lnTo>
                        <a:pt x="32" y="147"/>
                      </a:lnTo>
                      <a:lnTo>
                        <a:pt x="32" y="114"/>
                      </a:lnTo>
                      <a:lnTo>
                        <a:pt x="0" y="93"/>
                      </a:lnTo>
                      <a:lnTo>
                        <a:pt x="12" y="73"/>
                      </a:lnTo>
                      <a:lnTo>
                        <a:pt x="90" y="93"/>
                      </a:lnTo>
                      <a:lnTo>
                        <a:pt x="109" y="93"/>
                      </a:lnTo>
                      <a:lnTo>
                        <a:pt x="122" y="114"/>
                      </a:lnTo>
                      <a:lnTo>
                        <a:pt x="141" y="73"/>
                      </a:lnTo>
                      <a:lnTo>
                        <a:pt x="218" y="32"/>
                      </a:lnTo>
                      <a:lnTo>
                        <a:pt x="218" y="0"/>
                      </a:lnTo>
                      <a:lnTo>
                        <a:pt x="250" y="13"/>
                      </a:lnTo>
                      <a:lnTo>
                        <a:pt x="250" y="53"/>
                      </a:lnTo>
                      <a:lnTo>
                        <a:pt x="270" y="53"/>
                      </a:lnTo>
                      <a:lnTo>
                        <a:pt x="289" y="93"/>
                      </a:lnTo>
                      <a:lnTo>
                        <a:pt x="270" y="147"/>
                      </a:lnTo>
                      <a:lnTo>
                        <a:pt x="289" y="228"/>
                      </a:lnTo>
                      <a:lnTo>
                        <a:pt x="308" y="242"/>
                      </a:lnTo>
                      <a:lnTo>
                        <a:pt x="328" y="303"/>
                      </a:lnTo>
                      <a:lnTo>
                        <a:pt x="328" y="343"/>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anchor="ctr"/>
                <a:lstStyle/>
                <a:p>
                  <a:pPr defTabSz="742859">
                    <a:defRPr/>
                  </a:pPr>
                  <a:endParaRPr lang="pt-BR" sz="1462">
                    <a:solidFill>
                      <a:prstClr val="black"/>
                    </a:solidFill>
                    <a:latin typeface="Arial"/>
                  </a:endParaRPr>
                </a:p>
              </p:txBody>
            </p:sp>
            <p:sp>
              <p:nvSpPr>
                <p:cNvPr id="21" name="Freeform 20">
                  <a:extLst>
                    <a:ext uri="{FF2B5EF4-FFF2-40B4-BE49-F238E27FC236}">
                      <a16:creationId xmlns:a16="http://schemas.microsoft.com/office/drawing/2014/main" id="{940A8BC9-BA2E-0B3E-F6BA-9D34EE6967C7}"/>
                    </a:ext>
                  </a:extLst>
                </p:cNvPr>
                <p:cNvSpPr>
                  <a:spLocks/>
                </p:cNvSpPr>
                <p:nvPr/>
              </p:nvSpPr>
              <p:spPr bwMode="blackWhite">
                <a:xfrm>
                  <a:off x="3749022" y="5449068"/>
                  <a:ext cx="894319" cy="932261"/>
                </a:xfrm>
                <a:custGeom>
                  <a:avLst/>
                  <a:gdLst/>
                  <a:ahLst/>
                  <a:cxnLst>
                    <a:cxn ang="0">
                      <a:pos x="199" y="425"/>
                    </a:cxn>
                    <a:cxn ang="0">
                      <a:pos x="237" y="404"/>
                    </a:cxn>
                    <a:cxn ang="0">
                      <a:pos x="269" y="323"/>
                    </a:cxn>
                    <a:cxn ang="0">
                      <a:pos x="308" y="289"/>
                    </a:cxn>
                    <a:cxn ang="0">
                      <a:pos x="346" y="196"/>
                    </a:cxn>
                    <a:cxn ang="0">
                      <a:pos x="379" y="135"/>
                    </a:cxn>
                    <a:cxn ang="0">
                      <a:pos x="366" y="114"/>
                    </a:cxn>
                    <a:cxn ang="0">
                      <a:pos x="366" y="81"/>
                    </a:cxn>
                    <a:cxn ang="0">
                      <a:pos x="346" y="81"/>
                    </a:cxn>
                    <a:cxn ang="0">
                      <a:pos x="327" y="60"/>
                    </a:cxn>
                    <a:cxn ang="0">
                      <a:pos x="289" y="40"/>
                    </a:cxn>
                    <a:cxn ang="0">
                      <a:pos x="269" y="20"/>
                    </a:cxn>
                    <a:cxn ang="0">
                      <a:pos x="218" y="0"/>
                    </a:cxn>
                    <a:cxn ang="0">
                      <a:pos x="160" y="0"/>
                    </a:cxn>
                    <a:cxn ang="0">
                      <a:pos x="109" y="40"/>
                    </a:cxn>
                    <a:cxn ang="0">
                      <a:pos x="0" y="209"/>
                    </a:cxn>
                    <a:cxn ang="0">
                      <a:pos x="0" y="228"/>
                    </a:cxn>
                    <a:cxn ang="0">
                      <a:pos x="38" y="228"/>
                    </a:cxn>
                    <a:cxn ang="0">
                      <a:pos x="109" y="269"/>
                    </a:cxn>
                    <a:cxn ang="0">
                      <a:pos x="128" y="269"/>
                    </a:cxn>
                    <a:cxn ang="0">
                      <a:pos x="199" y="343"/>
                    </a:cxn>
                    <a:cxn ang="0">
                      <a:pos x="218" y="323"/>
                    </a:cxn>
                    <a:cxn ang="0">
                      <a:pos x="218" y="364"/>
                    </a:cxn>
                    <a:cxn ang="0">
                      <a:pos x="199" y="384"/>
                    </a:cxn>
                    <a:cxn ang="0">
                      <a:pos x="199" y="425"/>
                    </a:cxn>
                  </a:cxnLst>
                  <a:rect l="0" t="0" r="r" b="b"/>
                  <a:pathLst>
                    <a:path w="380" h="426">
                      <a:moveTo>
                        <a:pt x="199" y="425"/>
                      </a:moveTo>
                      <a:lnTo>
                        <a:pt x="237" y="404"/>
                      </a:lnTo>
                      <a:lnTo>
                        <a:pt x="269" y="323"/>
                      </a:lnTo>
                      <a:lnTo>
                        <a:pt x="308" y="289"/>
                      </a:lnTo>
                      <a:lnTo>
                        <a:pt x="346" y="196"/>
                      </a:lnTo>
                      <a:lnTo>
                        <a:pt x="379" y="135"/>
                      </a:lnTo>
                      <a:lnTo>
                        <a:pt x="366" y="114"/>
                      </a:lnTo>
                      <a:lnTo>
                        <a:pt x="366" y="81"/>
                      </a:lnTo>
                      <a:lnTo>
                        <a:pt x="346" y="81"/>
                      </a:lnTo>
                      <a:lnTo>
                        <a:pt x="327" y="60"/>
                      </a:lnTo>
                      <a:lnTo>
                        <a:pt x="289" y="40"/>
                      </a:lnTo>
                      <a:lnTo>
                        <a:pt x="269" y="20"/>
                      </a:lnTo>
                      <a:lnTo>
                        <a:pt x="218" y="0"/>
                      </a:lnTo>
                      <a:lnTo>
                        <a:pt x="160" y="0"/>
                      </a:lnTo>
                      <a:lnTo>
                        <a:pt x="109" y="40"/>
                      </a:lnTo>
                      <a:lnTo>
                        <a:pt x="0" y="209"/>
                      </a:lnTo>
                      <a:lnTo>
                        <a:pt x="0" y="228"/>
                      </a:lnTo>
                      <a:lnTo>
                        <a:pt x="38" y="228"/>
                      </a:lnTo>
                      <a:lnTo>
                        <a:pt x="109" y="269"/>
                      </a:lnTo>
                      <a:lnTo>
                        <a:pt x="128" y="269"/>
                      </a:lnTo>
                      <a:lnTo>
                        <a:pt x="199" y="343"/>
                      </a:lnTo>
                      <a:lnTo>
                        <a:pt x="218" y="323"/>
                      </a:lnTo>
                      <a:lnTo>
                        <a:pt x="218" y="364"/>
                      </a:lnTo>
                      <a:lnTo>
                        <a:pt x="199" y="384"/>
                      </a:lnTo>
                      <a:lnTo>
                        <a:pt x="199" y="425"/>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22" name="Freeform 21">
                  <a:extLst>
                    <a:ext uri="{FF2B5EF4-FFF2-40B4-BE49-F238E27FC236}">
                      <a16:creationId xmlns:a16="http://schemas.microsoft.com/office/drawing/2014/main" id="{1A1D66EB-6B31-383C-53F9-8D8493968829}"/>
                    </a:ext>
                  </a:extLst>
                </p:cNvPr>
                <p:cNvSpPr>
                  <a:spLocks/>
                </p:cNvSpPr>
                <p:nvPr/>
              </p:nvSpPr>
              <p:spPr bwMode="blackWhite">
                <a:xfrm>
                  <a:off x="4128583" y="5287810"/>
                  <a:ext cx="651674" cy="460252"/>
                </a:xfrm>
                <a:custGeom>
                  <a:avLst/>
                  <a:gdLst/>
                  <a:ahLst/>
                  <a:cxnLst>
                    <a:cxn ang="0">
                      <a:pos x="218" y="209"/>
                    </a:cxn>
                    <a:cxn ang="0">
                      <a:pos x="256" y="155"/>
                    </a:cxn>
                    <a:cxn ang="0">
                      <a:pos x="276" y="74"/>
                    </a:cxn>
                    <a:cxn ang="0">
                      <a:pos x="276" y="20"/>
                    </a:cxn>
                    <a:cxn ang="0">
                      <a:pos x="256" y="20"/>
                    </a:cxn>
                    <a:cxn ang="0">
                      <a:pos x="218" y="0"/>
                    </a:cxn>
                    <a:cxn ang="0">
                      <a:pos x="186" y="0"/>
                    </a:cxn>
                    <a:cxn ang="0">
                      <a:pos x="147" y="20"/>
                    </a:cxn>
                    <a:cxn ang="0">
                      <a:pos x="128" y="40"/>
                    </a:cxn>
                    <a:cxn ang="0">
                      <a:pos x="57" y="20"/>
                    </a:cxn>
                    <a:cxn ang="0">
                      <a:pos x="0" y="20"/>
                    </a:cxn>
                    <a:cxn ang="0">
                      <a:pos x="0" y="74"/>
                    </a:cxn>
                    <a:cxn ang="0">
                      <a:pos x="57" y="74"/>
                    </a:cxn>
                    <a:cxn ang="0">
                      <a:pos x="109" y="94"/>
                    </a:cxn>
                    <a:cxn ang="0">
                      <a:pos x="128" y="114"/>
                    </a:cxn>
                    <a:cxn ang="0">
                      <a:pos x="166" y="134"/>
                    </a:cxn>
                    <a:cxn ang="0">
                      <a:pos x="186" y="155"/>
                    </a:cxn>
                    <a:cxn ang="0">
                      <a:pos x="205" y="155"/>
                    </a:cxn>
                    <a:cxn ang="0">
                      <a:pos x="205" y="188"/>
                    </a:cxn>
                    <a:cxn ang="0">
                      <a:pos x="218" y="209"/>
                    </a:cxn>
                  </a:cxnLst>
                  <a:rect l="0" t="0" r="r" b="b"/>
                  <a:pathLst>
                    <a:path w="277" h="210">
                      <a:moveTo>
                        <a:pt x="218" y="209"/>
                      </a:moveTo>
                      <a:lnTo>
                        <a:pt x="256" y="155"/>
                      </a:lnTo>
                      <a:lnTo>
                        <a:pt x="276" y="74"/>
                      </a:lnTo>
                      <a:lnTo>
                        <a:pt x="276" y="20"/>
                      </a:lnTo>
                      <a:lnTo>
                        <a:pt x="256" y="20"/>
                      </a:lnTo>
                      <a:lnTo>
                        <a:pt x="218" y="0"/>
                      </a:lnTo>
                      <a:lnTo>
                        <a:pt x="186" y="0"/>
                      </a:lnTo>
                      <a:lnTo>
                        <a:pt x="147" y="20"/>
                      </a:lnTo>
                      <a:lnTo>
                        <a:pt x="128" y="40"/>
                      </a:lnTo>
                      <a:lnTo>
                        <a:pt x="57" y="20"/>
                      </a:lnTo>
                      <a:lnTo>
                        <a:pt x="0" y="20"/>
                      </a:lnTo>
                      <a:lnTo>
                        <a:pt x="0" y="74"/>
                      </a:lnTo>
                      <a:lnTo>
                        <a:pt x="57" y="74"/>
                      </a:lnTo>
                      <a:lnTo>
                        <a:pt x="109" y="94"/>
                      </a:lnTo>
                      <a:lnTo>
                        <a:pt x="128" y="114"/>
                      </a:lnTo>
                      <a:lnTo>
                        <a:pt x="166" y="134"/>
                      </a:lnTo>
                      <a:lnTo>
                        <a:pt x="186" y="155"/>
                      </a:lnTo>
                      <a:lnTo>
                        <a:pt x="205" y="155"/>
                      </a:lnTo>
                      <a:lnTo>
                        <a:pt x="205" y="188"/>
                      </a:lnTo>
                      <a:lnTo>
                        <a:pt x="218" y="209"/>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23" name="Freeform 22">
                  <a:extLst>
                    <a:ext uri="{FF2B5EF4-FFF2-40B4-BE49-F238E27FC236}">
                      <a16:creationId xmlns:a16="http://schemas.microsoft.com/office/drawing/2014/main" id="{83343D07-9900-34AB-ED24-B36D2442672A}"/>
                    </a:ext>
                  </a:extLst>
                </p:cNvPr>
                <p:cNvSpPr>
                  <a:spLocks/>
                </p:cNvSpPr>
                <p:nvPr/>
              </p:nvSpPr>
              <p:spPr bwMode="blackWhite">
                <a:xfrm>
                  <a:off x="4005529" y="4832599"/>
                  <a:ext cx="868323" cy="549279"/>
                </a:xfrm>
                <a:custGeom>
                  <a:avLst/>
                  <a:gdLst/>
                  <a:ahLst/>
                  <a:cxnLst>
                    <a:cxn ang="0">
                      <a:pos x="51" y="228"/>
                    </a:cxn>
                    <a:cxn ang="0">
                      <a:pos x="109" y="228"/>
                    </a:cxn>
                    <a:cxn ang="0">
                      <a:pos x="180" y="249"/>
                    </a:cxn>
                    <a:cxn ang="0">
                      <a:pos x="199" y="228"/>
                    </a:cxn>
                    <a:cxn ang="0">
                      <a:pos x="238" y="208"/>
                    </a:cxn>
                    <a:cxn ang="0">
                      <a:pos x="270" y="208"/>
                    </a:cxn>
                    <a:cxn ang="0">
                      <a:pos x="309" y="228"/>
                    </a:cxn>
                    <a:cxn ang="0">
                      <a:pos x="328" y="228"/>
                    </a:cxn>
                    <a:cxn ang="0">
                      <a:pos x="328" y="188"/>
                    </a:cxn>
                    <a:cxn ang="0">
                      <a:pos x="367" y="147"/>
                    </a:cxn>
                    <a:cxn ang="0">
                      <a:pos x="347" y="147"/>
                    </a:cxn>
                    <a:cxn ang="0">
                      <a:pos x="309" y="113"/>
                    </a:cxn>
                    <a:cxn ang="0">
                      <a:pos x="289" y="113"/>
                    </a:cxn>
                    <a:cxn ang="0">
                      <a:pos x="257" y="54"/>
                    </a:cxn>
                    <a:cxn ang="0">
                      <a:pos x="238" y="33"/>
                    </a:cxn>
                    <a:cxn ang="0">
                      <a:pos x="218" y="20"/>
                    </a:cxn>
                    <a:cxn ang="0">
                      <a:pos x="160" y="20"/>
                    </a:cxn>
                    <a:cxn ang="0">
                      <a:pos x="109" y="0"/>
                    </a:cxn>
                    <a:cxn ang="0">
                      <a:pos x="70" y="0"/>
                    </a:cxn>
                    <a:cxn ang="0">
                      <a:pos x="51" y="20"/>
                    </a:cxn>
                    <a:cxn ang="0">
                      <a:pos x="19" y="73"/>
                    </a:cxn>
                    <a:cxn ang="0">
                      <a:pos x="19" y="113"/>
                    </a:cxn>
                    <a:cxn ang="0">
                      <a:pos x="19" y="147"/>
                    </a:cxn>
                    <a:cxn ang="0">
                      <a:pos x="0" y="167"/>
                    </a:cxn>
                    <a:cxn ang="0">
                      <a:pos x="0" y="188"/>
                    </a:cxn>
                    <a:cxn ang="0">
                      <a:pos x="38" y="208"/>
                    </a:cxn>
                    <a:cxn ang="0">
                      <a:pos x="51" y="228"/>
                    </a:cxn>
                  </a:cxnLst>
                  <a:rect l="0" t="0" r="r" b="b"/>
                  <a:pathLst>
                    <a:path w="368" h="250">
                      <a:moveTo>
                        <a:pt x="51" y="228"/>
                      </a:moveTo>
                      <a:lnTo>
                        <a:pt x="109" y="228"/>
                      </a:lnTo>
                      <a:lnTo>
                        <a:pt x="180" y="249"/>
                      </a:lnTo>
                      <a:lnTo>
                        <a:pt x="199" y="228"/>
                      </a:lnTo>
                      <a:lnTo>
                        <a:pt x="238" y="208"/>
                      </a:lnTo>
                      <a:lnTo>
                        <a:pt x="270" y="208"/>
                      </a:lnTo>
                      <a:lnTo>
                        <a:pt x="309" y="228"/>
                      </a:lnTo>
                      <a:lnTo>
                        <a:pt x="328" y="228"/>
                      </a:lnTo>
                      <a:lnTo>
                        <a:pt x="328" y="188"/>
                      </a:lnTo>
                      <a:lnTo>
                        <a:pt x="367" y="147"/>
                      </a:lnTo>
                      <a:lnTo>
                        <a:pt x="347" y="147"/>
                      </a:lnTo>
                      <a:lnTo>
                        <a:pt x="309" y="113"/>
                      </a:lnTo>
                      <a:lnTo>
                        <a:pt x="289" y="113"/>
                      </a:lnTo>
                      <a:lnTo>
                        <a:pt x="257" y="54"/>
                      </a:lnTo>
                      <a:lnTo>
                        <a:pt x="238" y="33"/>
                      </a:lnTo>
                      <a:lnTo>
                        <a:pt x="218" y="20"/>
                      </a:lnTo>
                      <a:lnTo>
                        <a:pt x="160" y="20"/>
                      </a:lnTo>
                      <a:lnTo>
                        <a:pt x="109" y="0"/>
                      </a:lnTo>
                      <a:lnTo>
                        <a:pt x="70" y="0"/>
                      </a:lnTo>
                      <a:lnTo>
                        <a:pt x="51" y="20"/>
                      </a:lnTo>
                      <a:lnTo>
                        <a:pt x="19" y="73"/>
                      </a:lnTo>
                      <a:lnTo>
                        <a:pt x="19" y="113"/>
                      </a:lnTo>
                      <a:lnTo>
                        <a:pt x="19" y="147"/>
                      </a:lnTo>
                      <a:lnTo>
                        <a:pt x="0" y="167"/>
                      </a:lnTo>
                      <a:lnTo>
                        <a:pt x="0" y="188"/>
                      </a:lnTo>
                      <a:lnTo>
                        <a:pt x="38" y="208"/>
                      </a:lnTo>
                      <a:lnTo>
                        <a:pt x="51" y="228"/>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24" name="Freeform 23">
                  <a:extLst>
                    <a:ext uri="{FF2B5EF4-FFF2-40B4-BE49-F238E27FC236}">
                      <a16:creationId xmlns:a16="http://schemas.microsoft.com/office/drawing/2014/main" id="{3C5F524E-EB40-AAB0-8B36-9DB81981D02F}"/>
                    </a:ext>
                  </a:extLst>
                </p:cNvPr>
                <p:cNvSpPr>
                  <a:spLocks/>
                </p:cNvSpPr>
                <p:nvPr/>
              </p:nvSpPr>
              <p:spPr bwMode="blackWhite">
                <a:xfrm>
                  <a:off x="4173646" y="4451296"/>
                  <a:ext cx="1123102" cy="710536"/>
                </a:xfrm>
                <a:custGeom>
                  <a:avLst/>
                  <a:gdLst/>
                  <a:ahLst/>
                  <a:cxnLst>
                    <a:cxn ang="0">
                      <a:pos x="456" y="209"/>
                    </a:cxn>
                    <a:cxn ang="0">
                      <a:pos x="456" y="195"/>
                    </a:cxn>
                    <a:cxn ang="0">
                      <a:pos x="476" y="175"/>
                    </a:cxn>
                    <a:cxn ang="0">
                      <a:pos x="437" y="175"/>
                    </a:cxn>
                    <a:cxn ang="0">
                      <a:pos x="405" y="175"/>
                    </a:cxn>
                    <a:cxn ang="0">
                      <a:pos x="366" y="155"/>
                    </a:cxn>
                    <a:cxn ang="0">
                      <a:pos x="347" y="114"/>
                    </a:cxn>
                    <a:cxn ang="0">
                      <a:pos x="347" y="94"/>
                    </a:cxn>
                    <a:cxn ang="0">
                      <a:pos x="328" y="80"/>
                    </a:cxn>
                    <a:cxn ang="0">
                      <a:pos x="328" y="40"/>
                    </a:cxn>
                    <a:cxn ang="0">
                      <a:pos x="308" y="20"/>
                    </a:cxn>
                    <a:cxn ang="0">
                      <a:pos x="276" y="0"/>
                    </a:cxn>
                    <a:cxn ang="0">
                      <a:pos x="218" y="20"/>
                    </a:cxn>
                    <a:cxn ang="0">
                      <a:pos x="186" y="0"/>
                    </a:cxn>
                    <a:cxn ang="0">
                      <a:pos x="128" y="0"/>
                    </a:cxn>
                    <a:cxn ang="0">
                      <a:pos x="90" y="60"/>
                    </a:cxn>
                    <a:cxn ang="0">
                      <a:pos x="57" y="114"/>
                    </a:cxn>
                    <a:cxn ang="0">
                      <a:pos x="19" y="155"/>
                    </a:cxn>
                    <a:cxn ang="0">
                      <a:pos x="0" y="175"/>
                    </a:cxn>
                    <a:cxn ang="0">
                      <a:pos x="38" y="175"/>
                    </a:cxn>
                    <a:cxn ang="0">
                      <a:pos x="90" y="195"/>
                    </a:cxn>
                    <a:cxn ang="0">
                      <a:pos x="147" y="195"/>
                    </a:cxn>
                    <a:cxn ang="0">
                      <a:pos x="167" y="209"/>
                    </a:cxn>
                    <a:cxn ang="0">
                      <a:pos x="186" y="229"/>
                    </a:cxn>
                    <a:cxn ang="0">
                      <a:pos x="218" y="289"/>
                    </a:cxn>
                    <a:cxn ang="0">
                      <a:pos x="238" y="289"/>
                    </a:cxn>
                    <a:cxn ang="0">
                      <a:pos x="276" y="323"/>
                    </a:cxn>
                    <a:cxn ang="0">
                      <a:pos x="295" y="323"/>
                    </a:cxn>
                    <a:cxn ang="0">
                      <a:pos x="308" y="309"/>
                    </a:cxn>
                    <a:cxn ang="0">
                      <a:pos x="366" y="269"/>
                    </a:cxn>
                    <a:cxn ang="0">
                      <a:pos x="418" y="229"/>
                    </a:cxn>
                    <a:cxn ang="0">
                      <a:pos x="456" y="209"/>
                    </a:cxn>
                  </a:cxnLst>
                  <a:rect l="0" t="0" r="r" b="b"/>
                  <a:pathLst>
                    <a:path w="477" h="324">
                      <a:moveTo>
                        <a:pt x="456" y="209"/>
                      </a:moveTo>
                      <a:lnTo>
                        <a:pt x="456" y="195"/>
                      </a:lnTo>
                      <a:lnTo>
                        <a:pt x="476" y="175"/>
                      </a:lnTo>
                      <a:lnTo>
                        <a:pt x="437" y="175"/>
                      </a:lnTo>
                      <a:lnTo>
                        <a:pt x="405" y="175"/>
                      </a:lnTo>
                      <a:lnTo>
                        <a:pt x="366" y="155"/>
                      </a:lnTo>
                      <a:lnTo>
                        <a:pt x="347" y="114"/>
                      </a:lnTo>
                      <a:lnTo>
                        <a:pt x="347" y="94"/>
                      </a:lnTo>
                      <a:lnTo>
                        <a:pt x="328" y="80"/>
                      </a:lnTo>
                      <a:lnTo>
                        <a:pt x="328" y="40"/>
                      </a:lnTo>
                      <a:lnTo>
                        <a:pt x="308" y="20"/>
                      </a:lnTo>
                      <a:lnTo>
                        <a:pt x="276" y="0"/>
                      </a:lnTo>
                      <a:lnTo>
                        <a:pt x="218" y="20"/>
                      </a:lnTo>
                      <a:lnTo>
                        <a:pt x="186" y="0"/>
                      </a:lnTo>
                      <a:lnTo>
                        <a:pt x="128" y="0"/>
                      </a:lnTo>
                      <a:lnTo>
                        <a:pt x="90" y="60"/>
                      </a:lnTo>
                      <a:lnTo>
                        <a:pt x="57" y="114"/>
                      </a:lnTo>
                      <a:lnTo>
                        <a:pt x="19" y="155"/>
                      </a:lnTo>
                      <a:lnTo>
                        <a:pt x="0" y="175"/>
                      </a:lnTo>
                      <a:lnTo>
                        <a:pt x="38" y="175"/>
                      </a:lnTo>
                      <a:lnTo>
                        <a:pt x="90" y="195"/>
                      </a:lnTo>
                      <a:lnTo>
                        <a:pt x="147" y="195"/>
                      </a:lnTo>
                      <a:lnTo>
                        <a:pt x="167" y="209"/>
                      </a:lnTo>
                      <a:lnTo>
                        <a:pt x="186" y="229"/>
                      </a:lnTo>
                      <a:lnTo>
                        <a:pt x="218" y="289"/>
                      </a:lnTo>
                      <a:lnTo>
                        <a:pt x="238" y="289"/>
                      </a:lnTo>
                      <a:lnTo>
                        <a:pt x="276" y="323"/>
                      </a:lnTo>
                      <a:lnTo>
                        <a:pt x="295" y="323"/>
                      </a:lnTo>
                      <a:lnTo>
                        <a:pt x="308" y="309"/>
                      </a:lnTo>
                      <a:lnTo>
                        <a:pt x="366" y="269"/>
                      </a:lnTo>
                      <a:lnTo>
                        <a:pt x="418" y="229"/>
                      </a:lnTo>
                      <a:lnTo>
                        <a:pt x="456" y="209"/>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25" name="Freeform 24">
                  <a:extLst>
                    <a:ext uri="{FF2B5EF4-FFF2-40B4-BE49-F238E27FC236}">
                      <a16:creationId xmlns:a16="http://schemas.microsoft.com/office/drawing/2014/main" id="{5675C10D-8C61-4737-AAD0-A26CE17157AA}"/>
                    </a:ext>
                  </a:extLst>
                </p:cNvPr>
                <p:cNvSpPr>
                  <a:spLocks/>
                </p:cNvSpPr>
                <p:nvPr/>
              </p:nvSpPr>
              <p:spPr bwMode="blackWhite">
                <a:xfrm>
                  <a:off x="5199689" y="4585675"/>
                  <a:ext cx="606612" cy="327550"/>
                </a:xfrm>
                <a:custGeom>
                  <a:avLst/>
                  <a:gdLst/>
                  <a:ahLst/>
                  <a:cxnLst>
                    <a:cxn ang="0">
                      <a:pos x="19" y="148"/>
                    </a:cxn>
                    <a:cxn ang="0">
                      <a:pos x="19" y="134"/>
                    </a:cxn>
                    <a:cxn ang="0">
                      <a:pos x="38" y="114"/>
                    </a:cxn>
                    <a:cxn ang="0">
                      <a:pos x="0" y="114"/>
                    </a:cxn>
                    <a:cxn ang="0">
                      <a:pos x="38" y="94"/>
                    </a:cxn>
                    <a:cxn ang="0">
                      <a:pos x="76" y="74"/>
                    </a:cxn>
                    <a:cxn ang="0">
                      <a:pos x="108" y="74"/>
                    </a:cxn>
                    <a:cxn ang="0">
                      <a:pos x="146" y="53"/>
                    </a:cxn>
                    <a:cxn ang="0">
                      <a:pos x="166" y="20"/>
                    </a:cxn>
                    <a:cxn ang="0">
                      <a:pos x="185" y="0"/>
                    </a:cxn>
                    <a:cxn ang="0">
                      <a:pos x="198" y="33"/>
                    </a:cxn>
                    <a:cxn ang="0">
                      <a:pos x="256" y="33"/>
                    </a:cxn>
                    <a:cxn ang="0">
                      <a:pos x="236" y="53"/>
                    </a:cxn>
                    <a:cxn ang="0">
                      <a:pos x="236" y="74"/>
                    </a:cxn>
                    <a:cxn ang="0">
                      <a:pos x="198" y="94"/>
                    </a:cxn>
                    <a:cxn ang="0">
                      <a:pos x="185" y="134"/>
                    </a:cxn>
                    <a:cxn ang="0">
                      <a:pos x="89" y="134"/>
                    </a:cxn>
                    <a:cxn ang="0">
                      <a:pos x="19" y="148"/>
                    </a:cxn>
                  </a:cxnLst>
                  <a:rect l="0" t="0" r="r" b="b"/>
                  <a:pathLst>
                    <a:path w="257" h="149">
                      <a:moveTo>
                        <a:pt x="19" y="148"/>
                      </a:moveTo>
                      <a:lnTo>
                        <a:pt x="19" y="134"/>
                      </a:lnTo>
                      <a:lnTo>
                        <a:pt x="38" y="114"/>
                      </a:lnTo>
                      <a:lnTo>
                        <a:pt x="0" y="114"/>
                      </a:lnTo>
                      <a:lnTo>
                        <a:pt x="38" y="94"/>
                      </a:lnTo>
                      <a:lnTo>
                        <a:pt x="76" y="74"/>
                      </a:lnTo>
                      <a:lnTo>
                        <a:pt x="108" y="74"/>
                      </a:lnTo>
                      <a:lnTo>
                        <a:pt x="146" y="53"/>
                      </a:lnTo>
                      <a:lnTo>
                        <a:pt x="166" y="20"/>
                      </a:lnTo>
                      <a:lnTo>
                        <a:pt x="185" y="0"/>
                      </a:lnTo>
                      <a:lnTo>
                        <a:pt x="198" y="33"/>
                      </a:lnTo>
                      <a:lnTo>
                        <a:pt x="256" y="33"/>
                      </a:lnTo>
                      <a:lnTo>
                        <a:pt x="236" y="53"/>
                      </a:lnTo>
                      <a:lnTo>
                        <a:pt x="236" y="74"/>
                      </a:lnTo>
                      <a:lnTo>
                        <a:pt x="198" y="94"/>
                      </a:lnTo>
                      <a:lnTo>
                        <a:pt x="185" y="134"/>
                      </a:lnTo>
                      <a:lnTo>
                        <a:pt x="89" y="134"/>
                      </a:lnTo>
                      <a:lnTo>
                        <a:pt x="19" y="148"/>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950">
                    <a:solidFill>
                      <a:prstClr val="black"/>
                    </a:solidFill>
                    <a:latin typeface="Arial"/>
                  </a:endParaRPr>
                </a:p>
              </p:txBody>
            </p:sp>
            <p:sp>
              <p:nvSpPr>
                <p:cNvPr id="26" name="Freeform 25">
                  <a:extLst>
                    <a:ext uri="{FF2B5EF4-FFF2-40B4-BE49-F238E27FC236}">
                      <a16:creationId xmlns:a16="http://schemas.microsoft.com/office/drawing/2014/main" id="{91B10A15-8D70-4911-6349-0EA39A94A752}"/>
                    </a:ext>
                  </a:extLst>
                </p:cNvPr>
                <p:cNvSpPr>
                  <a:spLocks/>
                </p:cNvSpPr>
                <p:nvPr/>
              </p:nvSpPr>
              <p:spPr bwMode="blackWhite">
                <a:xfrm>
                  <a:off x="5634718" y="4201012"/>
                  <a:ext cx="332770" cy="461932"/>
                </a:xfrm>
                <a:custGeom>
                  <a:avLst/>
                  <a:gdLst/>
                  <a:ahLst/>
                  <a:cxnLst>
                    <a:cxn ang="0">
                      <a:pos x="70" y="210"/>
                    </a:cxn>
                    <a:cxn ang="0">
                      <a:pos x="108" y="135"/>
                    </a:cxn>
                    <a:cxn ang="0">
                      <a:pos x="121" y="60"/>
                    </a:cxn>
                    <a:cxn ang="0">
                      <a:pos x="141" y="20"/>
                    </a:cxn>
                    <a:cxn ang="0">
                      <a:pos x="121" y="0"/>
                    </a:cxn>
                    <a:cxn ang="0">
                      <a:pos x="89" y="0"/>
                    </a:cxn>
                    <a:cxn ang="0">
                      <a:pos x="70" y="20"/>
                    </a:cxn>
                    <a:cxn ang="0">
                      <a:pos x="70" y="40"/>
                    </a:cxn>
                    <a:cxn ang="0">
                      <a:pos x="51" y="81"/>
                    </a:cxn>
                    <a:cxn ang="0">
                      <a:pos x="51" y="94"/>
                    </a:cxn>
                    <a:cxn ang="0">
                      <a:pos x="12" y="135"/>
                    </a:cxn>
                    <a:cxn ang="0">
                      <a:pos x="0" y="176"/>
                    </a:cxn>
                    <a:cxn ang="0">
                      <a:pos x="12" y="210"/>
                    </a:cxn>
                    <a:cxn ang="0">
                      <a:pos x="70" y="210"/>
                    </a:cxn>
                  </a:cxnLst>
                  <a:rect l="0" t="0" r="r" b="b"/>
                  <a:pathLst>
                    <a:path w="142" h="211">
                      <a:moveTo>
                        <a:pt x="70" y="210"/>
                      </a:moveTo>
                      <a:lnTo>
                        <a:pt x="108" y="135"/>
                      </a:lnTo>
                      <a:lnTo>
                        <a:pt x="121" y="60"/>
                      </a:lnTo>
                      <a:lnTo>
                        <a:pt x="141" y="20"/>
                      </a:lnTo>
                      <a:lnTo>
                        <a:pt x="121" y="0"/>
                      </a:lnTo>
                      <a:lnTo>
                        <a:pt x="89" y="0"/>
                      </a:lnTo>
                      <a:lnTo>
                        <a:pt x="70" y="20"/>
                      </a:lnTo>
                      <a:lnTo>
                        <a:pt x="70" y="40"/>
                      </a:lnTo>
                      <a:lnTo>
                        <a:pt x="51" y="81"/>
                      </a:lnTo>
                      <a:lnTo>
                        <a:pt x="51" y="94"/>
                      </a:lnTo>
                      <a:lnTo>
                        <a:pt x="12" y="135"/>
                      </a:lnTo>
                      <a:lnTo>
                        <a:pt x="0" y="176"/>
                      </a:lnTo>
                      <a:lnTo>
                        <a:pt x="12" y="210"/>
                      </a:lnTo>
                      <a:lnTo>
                        <a:pt x="70" y="21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27" name="Freeform 26">
                  <a:extLst>
                    <a:ext uri="{FF2B5EF4-FFF2-40B4-BE49-F238E27FC236}">
                      <a16:creationId xmlns:a16="http://schemas.microsoft.com/office/drawing/2014/main" id="{CFC7E270-1AAF-FE8C-F315-E0A01884EB7F}"/>
                    </a:ext>
                  </a:extLst>
                </p:cNvPr>
                <p:cNvSpPr>
                  <a:spLocks/>
                </p:cNvSpPr>
                <p:nvPr/>
              </p:nvSpPr>
              <p:spPr bwMode="blackWhite">
                <a:xfrm>
                  <a:off x="4473488" y="3745800"/>
                  <a:ext cx="1499200" cy="1096878"/>
                </a:xfrm>
                <a:custGeom>
                  <a:avLst/>
                  <a:gdLst/>
                  <a:ahLst/>
                  <a:cxnLst>
                    <a:cxn ang="0">
                      <a:pos x="616" y="188"/>
                    </a:cxn>
                    <a:cxn ang="0">
                      <a:pos x="603" y="174"/>
                    </a:cxn>
                    <a:cxn ang="0">
                      <a:pos x="616" y="134"/>
                    </a:cxn>
                    <a:cxn ang="0">
                      <a:pos x="636" y="114"/>
                    </a:cxn>
                    <a:cxn ang="0">
                      <a:pos x="636" y="94"/>
                    </a:cxn>
                    <a:cxn ang="0">
                      <a:pos x="584" y="74"/>
                    </a:cxn>
                    <a:cxn ang="0">
                      <a:pos x="565" y="74"/>
                    </a:cxn>
                    <a:cxn ang="0">
                      <a:pos x="526" y="40"/>
                    </a:cxn>
                    <a:cxn ang="0">
                      <a:pos x="494" y="40"/>
                    </a:cxn>
                    <a:cxn ang="0">
                      <a:pos x="455" y="20"/>
                    </a:cxn>
                    <a:cxn ang="0">
                      <a:pos x="417" y="20"/>
                    </a:cxn>
                    <a:cxn ang="0">
                      <a:pos x="385" y="0"/>
                    </a:cxn>
                    <a:cxn ang="0">
                      <a:pos x="328" y="0"/>
                    </a:cxn>
                    <a:cxn ang="0">
                      <a:pos x="308" y="20"/>
                    </a:cxn>
                    <a:cxn ang="0">
                      <a:pos x="276" y="40"/>
                    </a:cxn>
                    <a:cxn ang="0">
                      <a:pos x="237" y="20"/>
                    </a:cxn>
                    <a:cxn ang="0">
                      <a:pos x="218" y="60"/>
                    </a:cxn>
                    <a:cxn ang="0">
                      <a:pos x="199" y="74"/>
                    </a:cxn>
                    <a:cxn ang="0">
                      <a:pos x="199" y="114"/>
                    </a:cxn>
                    <a:cxn ang="0">
                      <a:pos x="180" y="134"/>
                    </a:cxn>
                    <a:cxn ang="0">
                      <a:pos x="199" y="174"/>
                    </a:cxn>
                    <a:cxn ang="0">
                      <a:pos x="199" y="188"/>
                    </a:cxn>
                    <a:cxn ang="0">
                      <a:pos x="167" y="228"/>
                    </a:cxn>
                    <a:cxn ang="0">
                      <a:pos x="90" y="228"/>
                    </a:cxn>
                    <a:cxn ang="0">
                      <a:pos x="38" y="249"/>
                    </a:cxn>
                    <a:cxn ang="0">
                      <a:pos x="0" y="289"/>
                    </a:cxn>
                    <a:cxn ang="0">
                      <a:pos x="0" y="323"/>
                    </a:cxn>
                    <a:cxn ang="0">
                      <a:pos x="57" y="323"/>
                    </a:cxn>
                    <a:cxn ang="0">
                      <a:pos x="90" y="343"/>
                    </a:cxn>
                    <a:cxn ang="0">
                      <a:pos x="147" y="323"/>
                    </a:cxn>
                    <a:cxn ang="0">
                      <a:pos x="180" y="343"/>
                    </a:cxn>
                    <a:cxn ang="0">
                      <a:pos x="199" y="363"/>
                    </a:cxn>
                    <a:cxn ang="0">
                      <a:pos x="199" y="404"/>
                    </a:cxn>
                    <a:cxn ang="0">
                      <a:pos x="218" y="417"/>
                    </a:cxn>
                    <a:cxn ang="0">
                      <a:pos x="218" y="438"/>
                    </a:cxn>
                    <a:cxn ang="0">
                      <a:pos x="237" y="478"/>
                    </a:cxn>
                    <a:cxn ang="0">
                      <a:pos x="276" y="499"/>
                    </a:cxn>
                    <a:cxn ang="0">
                      <a:pos x="308" y="499"/>
                    </a:cxn>
                    <a:cxn ang="0">
                      <a:pos x="347" y="478"/>
                    </a:cxn>
                    <a:cxn ang="0">
                      <a:pos x="385" y="458"/>
                    </a:cxn>
                    <a:cxn ang="0">
                      <a:pos x="417" y="458"/>
                    </a:cxn>
                    <a:cxn ang="0">
                      <a:pos x="455" y="438"/>
                    </a:cxn>
                    <a:cxn ang="0">
                      <a:pos x="475" y="404"/>
                    </a:cxn>
                    <a:cxn ang="0">
                      <a:pos x="494" y="384"/>
                    </a:cxn>
                    <a:cxn ang="0">
                      <a:pos x="507" y="343"/>
                    </a:cxn>
                    <a:cxn ang="0">
                      <a:pos x="545" y="303"/>
                    </a:cxn>
                    <a:cxn ang="0">
                      <a:pos x="545" y="289"/>
                    </a:cxn>
                    <a:cxn ang="0">
                      <a:pos x="565" y="249"/>
                    </a:cxn>
                    <a:cxn ang="0">
                      <a:pos x="565" y="228"/>
                    </a:cxn>
                    <a:cxn ang="0">
                      <a:pos x="584" y="208"/>
                    </a:cxn>
                    <a:cxn ang="0">
                      <a:pos x="616" y="208"/>
                    </a:cxn>
                    <a:cxn ang="0">
                      <a:pos x="616" y="188"/>
                    </a:cxn>
                  </a:cxnLst>
                  <a:rect l="0" t="0" r="r" b="b"/>
                  <a:pathLst>
                    <a:path w="637" h="500">
                      <a:moveTo>
                        <a:pt x="616" y="188"/>
                      </a:moveTo>
                      <a:lnTo>
                        <a:pt x="603" y="174"/>
                      </a:lnTo>
                      <a:lnTo>
                        <a:pt x="616" y="134"/>
                      </a:lnTo>
                      <a:lnTo>
                        <a:pt x="636" y="114"/>
                      </a:lnTo>
                      <a:lnTo>
                        <a:pt x="636" y="94"/>
                      </a:lnTo>
                      <a:lnTo>
                        <a:pt x="584" y="74"/>
                      </a:lnTo>
                      <a:lnTo>
                        <a:pt x="565" y="74"/>
                      </a:lnTo>
                      <a:lnTo>
                        <a:pt x="526" y="40"/>
                      </a:lnTo>
                      <a:lnTo>
                        <a:pt x="494" y="40"/>
                      </a:lnTo>
                      <a:lnTo>
                        <a:pt x="455" y="20"/>
                      </a:lnTo>
                      <a:lnTo>
                        <a:pt x="417" y="20"/>
                      </a:lnTo>
                      <a:lnTo>
                        <a:pt x="385" y="0"/>
                      </a:lnTo>
                      <a:lnTo>
                        <a:pt x="328" y="0"/>
                      </a:lnTo>
                      <a:lnTo>
                        <a:pt x="308" y="20"/>
                      </a:lnTo>
                      <a:lnTo>
                        <a:pt x="276" y="40"/>
                      </a:lnTo>
                      <a:lnTo>
                        <a:pt x="237" y="20"/>
                      </a:lnTo>
                      <a:lnTo>
                        <a:pt x="218" y="60"/>
                      </a:lnTo>
                      <a:lnTo>
                        <a:pt x="199" y="74"/>
                      </a:lnTo>
                      <a:lnTo>
                        <a:pt x="199" y="114"/>
                      </a:lnTo>
                      <a:lnTo>
                        <a:pt x="180" y="134"/>
                      </a:lnTo>
                      <a:lnTo>
                        <a:pt x="199" y="174"/>
                      </a:lnTo>
                      <a:lnTo>
                        <a:pt x="199" y="188"/>
                      </a:lnTo>
                      <a:lnTo>
                        <a:pt x="167" y="228"/>
                      </a:lnTo>
                      <a:lnTo>
                        <a:pt x="90" y="228"/>
                      </a:lnTo>
                      <a:lnTo>
                        <a:pt x="38" y="249"/>
                      </a:lnTo>
                      <a:lnTo>
                        <a:pt x="0" y="289"/>
                      </a:lnTo>
                      <a:lnTo>
                        <a:pt x="0" y="323"/>
                      </a:lnTo>
                      <a:lnTo>
                        <a:pt x="57" y="323"/>
                      </a:lnTo>
                      <a:lnTo>
                        <a:pt x="90" y="343"/>
                      </a:lnTo>
                      <a:lnTo>
                        <a:pt x="147" y="323"/>
                      </a:lnTo>
                      <a:lnTo>
                        <a:pt x="180" y="343"/>
                      </a:lnTo>
                      <a:lnTo>
                        <a:pt x="199" y="363"/>
                      </a:lnTo>
                      <a:lnTo>
                        <a:pt x="199" y="404"/>
                      </a:lnTo>
                      <a:lnTo>
                        <a:pt x="218" y="417"/>
                      </a:lnTo>
                      <a:lnTo>
                        <a:pt x="218" y="438"/>
                      </a:lnTo>
                      <a:lnTo>
                        <a:pt x="237" y="478"/>
                      </a:lnTo>
                      <a:lnTo>
                        <a:pt x="276" y="499"/>
                      </a:lnTo>
                      <a:lnTo>
                        <a:pt x="308" y="499"/>
                      </a:lnTo>
                      <a:lnTo>
                        <a:pt x="347" y="478"/>
                      </a:lnTo>
                      <a:lnTo>
                        <a:pt x="385" y="458"/>
                      </a:lnTo>
                      <a:lnTo>
                        <a:pt x="417" y="458"/>
                      </a:lnTo>
                      <a:lnTo>
                        <a:pt x="455" y="438"/>
                      </a:lnTo>
                      <a:lnTo>
                        <a:pt x="475" y="404"/>
                      </a:lnTo>
                      <a:lnTo>
                        <a:pt x="494" y="384"/>
                      </a:lnTo>
                      <a:lnTo>
                        <a:pt x="507" y="343"/>
                      </a:lnTo>
                      <a:lnTo>
                        <a:pt x="545" y="303"/>
                      </a:lnTo>
                      <a:lnTo>
                        <a:pt x="545" y="289"/>
                      </a:lnTo>
                      <a:lnTo>
                        <a:pt x="565" y="249"/>
                      </a:lnTo>
                      <a:lnTo>
                        <a:pt x="565" y="228"/>
                      </a:lnTo>
                      <a:lnTo>
                        <a:pt x="584" y="208"/>
                      </a:lnTo>
                      <a:lnTo>
                        <a:pt x="616" y="208"/>
                      </a:lnTo>
                      <a:lnTo>
                        <a:pt x="616" y="188"/>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28" name="Freeform 27">
                  <a:extLst>
                    <a:ext uri="{FF2B5EF4-FFF2-40B4-BE49-F238E27FC236}">
                      <a16:creationId xmlns:a16="http://schemas.microsoft.com/office/drawing/2014/main" id="{1C99458E-58E0-8268-B694-78374D55B140}"/>
                    </a:ext>
                  </a:extLst>
                </p:cNvPr>
                <p:cNvSpPr>
                  <a:spLocks/>
                </p:cNvSpPr>
                <p:nvPr/>
              </p:nvSpPr>
              <p:spPr bwMode="blackWhite">
                <a:xfrm>
                  <a:off x="5033303" y="2910967"/>
                  <a:ext cx="1289486" cy="1342121"/>
                </a:xfrm>
                <a:custGeom>
                  <a:avLst/>
                  <a:gdLst/>
                  <a:ahLst/>
                  <a:cxnLst>
                    <a:cxn ang="0">
                      <a:pos x="38" y="424"/>
                    </a:cxn>
                    <a:cxn ang="0">
                      <a:pos x="70" y="403"/>
                    </a:cxn>
                    <a:cxn ang="0">
                      <a:pos x="90" y="383"/>
                    </a:cxn>
                    <a:cxn ang="0">
                      <a:pos x="147" y="383"/>
                    </a:cxn>
                    <a:cxn ang="0">
                      <a:pos x="179" y="403"/>
                    </a:cxn>
                    <a:cxn ang="0">
                      <a:pos x="217" y="403"/>
                    </a:cxn>
                    <a:cxn ang="0">
                      <a:pos x="256" y="424"/>
                    </a:cxn>
                    <a:cxn ang="0">
                      <a:pos x="288" y="424"/>
                    </a:cxn>
                    <a:cxn ang="0">
                      <a:pos x="327" y="457"/>
                    </a:cxn>
                    <a:cxn ang="0">
                      <a:pos x="346" y="457"/>
                    </a:cxn>
                    <a:cxn ang="0">
                      <a:pos x="398" y="477"/>
                    </a:cxn>
                    <a:cxn ang="0">
                      <a:pos x="398" y="498"/>
                    </a:cxn>
                    <a:cxn ang="0">
                      <a:pos x="378" y="517"/>
                    </a:cxn>
                    <a:cxn ang="0">
                      <a:pos x="365" y="558"/>
                    </a:cxn>
                    <a:cxn ang="0">
                      <a:pos x="378" y="571"/>
                    </a:cxn>
                    <a:cxn ang="0">
                      <a:pos x="378" y="591"/>
                    </a:cxn>
                    <a:cxn ang="0">
                      <a:pos x="398" y="612"/>
                    </a:cxn>
                    <a:cxn ang="0">
                      <a:pos x="417" y="591"/>
                    </a:cxn>
                    <a:cxn ang="0">
                      <a:pos x="436" y="558"/>
                    </a:cxn>
                    <a:cxn ang="0">
                      <a:pos x="436" y="498"/>
                    </a:cxn>
                    <a:cxn ang="0">
                      <a:pos x="455" y="457"/>
                    </a:cxn>
                    <a:cxn ang="0">
                      <a:pos x="455" y="322"/>
                    </a:cxn>
                    <a:cxn ang="0">
                      <a:pos x="475" y="289"/>
                    </a:cxn>
                    <a:cxn ang="0">
                      <a:pos x="475" y="309"/>
                    </a:cxn>
                    <a:cxn ang="0">
                      <a:pos x="488" y="309"/>
                    </a:cxn>
                    <a:cxn ang="0">
                      <a:pos x="526" y="228"/>
                    </a:cxn>
                    <a:cxn ang="0">
                      <a:pos x="546" y="208"/>
                    </a:cxn>
                    <a:cxn ang="0">
                      <a:pos x="488" y="194"/>
                    </a:cxn>
                    <a:cxn ang="0">
                      <a:pos x="488" y="174"/>
                    </a:cxn>
                    <a:cxn ang="0">
                      <a:pos x="475" y="154"/>
                    </a:cxn>
                    <a:cxn ang="0">
                      <a:pos x="475" y="134"/>
                    </a:cxn>
                    <a:cxn ang="0">
                      <a:pos x="488" y="134"/>
                    </a:cxn>
                    <a:cxn ang="0">
                      <a:pos x="507" y="113"/>
                    </a:cxn>
                    <a:cxn ang="0">
                      <a:pos x="507" y="80"/>
                    </a:cxn>
                    <a:cxn ang="0">
                      <a:pos x="488" y="40"/>
                    </a:cxn>
                    <a:cxn ang="0">
                      <a:pos x="475" y="40"/>
                    </a:cxn>
                    <a:cxn ang="0">
                      <a:pos x="475" y="20"/>
                    </a:cxn>
                    <a:cxn ang="0">
                      <a:pos x="398" y="0"/>
                    </a:cxn>
                    <a:cxn ang="0">
                      <a:pos x="365" y="40"/>
                    </a:cxn>
                    <a:cxn ang="0">
                      <a:pos x="327" y="40"/>
                    </a:cxn>
                    <a:cxn ang="0">
                      <a:pos x="327" y="20"/>
                    </a:cxn>
                    <a:cxn ang="0">
                      <a:pos x="307" y="0"/>
                    </a:cxn>
                    <a:cxn ang="0">
                      <a:pos x="269" y="40"/>
                    </a:cxn>
                    <a:cxn ang="0">
                      <a:pos x="198" y="60"/>
                    </a:cxn>
                    <a:cxn ang="0">
                      <a:pos x="160" y="40"/>
                    </a:cxn>
                    <a:cxn ang="0">
                      <a:pos x="147" y="60"/>
                    </a:cxn>
                    <a:cxn ang="0">
                      <a:pos x="147" y="80"/>
                    </a:cxn>
                    <a:cxn ang="0">
                      <a:pos x="160" y="93"/>
                    </a:cxn>
                    <a:cxn ang="0">
                      <a:pos x="160" y="113"/>
                    </a:cxn>
                    <a:cxn ang="0">
                      <a:pos x="128" y="154"/>
                    </a:cxn>
                    <a:cxn ang="0">
                      <a:pos x="90" y="154"/>
                    </a:cxn>
                    <a:cxn ang="0">
                      <a:pos x="51" y="134"/>
                    </a:cxn>
                    <a:cxn ang="0">
                      <a:pos x="38" y="134"/>
                    </a:cxn>
                    <a:cxn ang="0">
                      <a:pos x="19" y="154"/>
                    </a:cxn>
                    <a:cxn ang="0">
                      <a:pos x="0" y="194"/>
                    </a:cxn>
                    <a:cxn ang="0">
                      <a:pos x="19" y="248"/>
                    </a:cxn>
                    <a:cxn ang="0">
                      <a:pos x="19" y="322"/>
                    </a:cxn>
                    <a:cxn ang="0">
                      <a:pos x="38" y="363"/>
                    </a:cxn>
                    <a:cxn ang="0">
                      <a:pos x="38" y="424"/>
                    </a:cxn>
                  </a:cxnLst>
                  <a:rect l="0" t="0" r="r" b="b"/>
                  <a:pathLst>
                    <a:path w="547" h="613">
                      <a:moveTo>
                        <a:pt x="38" y="424"/>
                      </a:moveTo>
                      <a:lnTo>
                        <a:pt x="70" y="403"/>
                      </a:lnTo>
                      <a:lnTo>
                        <a:pt x="90" y="383"/>
                      </a:lnTo>
                      <a:lnTo>
                        <a:pt x="147" y="383"/>
                      </a:lnTo>
                      <a:lnTo>
                        <a:pt x="179" y="403"/>
                      </a:lnTo>
                      <a:lnTo>
                        <a:pt x="217" y="403"/>
                      </a:lnTo>
                      <a:lnTo>
                        <a:pt x="256" y="424"/>
                      </a:lnTo>
                      <a:lnTo>
                        <a:pt x="288" y="424"/>
                      </a:lnTo>
                      <a:lnTo>
                        <a:pt x="327" y="457"/>
                      </a:lnTo>
                      <a:lnTo>
                        <a:pt x="346" y="457"/>
                      </a:lnTo>
                      <a:lnTo>
                        <a:pt x="398" y="477"/>
                      </a:lnTo>
                      <a:lnTo>
                        <a:pt x="398" y="498"/>
                      </a:lnTo>
                      <a:lnTo>
                        <a:pt x="378" y="517"/>
                      </a:lnTo>
                      <a:lnTo>
                        <a:pt x="365" y="558"/>
                      </a:lnTo>
                      <a:lnTo>
                        <a:pt x="378" y="571"/>
                      </a:lnTo>
                      <a:lnTo>
                        <a:pt x="378" y="591"/>
                      </a:lnTo>
                      <a:lnTo>
                        <a:pt x="398" y="612"/>
                      </a:lnTo>
                      <a:lnTo>
                        <a:pt x="417" y="591"/>
                      </a:lnTo>
                      <a:lnTo>
                        <a:pt x="436" y="558"/>
                      </a:lnTo>
                      <a:lnTo>
                        <a:pt x="436" y="498"/>
                      </a:lnTo>
                      <a:lnTo>
                        <a:pt x="455" y="457"/>
                      </a:lnTo>
                      <a:lnTo>
                        <a:pt x="455" y="322"/>
                      </a:lnTo>
                      <a:lnTo>
                        <a:pt x="475" y="289"/>
                      </a:lnTo>
                      <a:lnTo>
                        <a:pt x="475" y="309"/>
                      </a:lnTo>
                      <a:lnTo>
                        <a:pt x="488" y="309"/>
                      </a:lnTo>
                      <a:lnTo>
                        <a:pt x="526" y="228"/>
                      </a:lnTo>
                      <a:lnTo>
                        <a:pt x="546" y="208"/>
                      </a:lnTo>
                      <a:lnTo>
                        <a:pt x="488" y="194"/>
                      </a:lnTo>
                      <a:lnTo>
                        <a:pt x="488" y="174"/>
                      </a:lnTo>
                      <a:lnTo>
                        <a:pt x="475" y="154"/>
                      </a:lnTo>
                      <a:lnTo>
                        <a:pt x="475" y="134"/>
                      </a:lnTo>
                      <a:lnTo>
                        <a:pt x="488" y="134"/>
                      </a:lnTo>
                      <a:lnTo>
                        <a:pt x="507" y="113"/>
                      </a:lnTo>
                      <a:lnTo>
                        <a:pt x="507" y="80"/>
                      </a:lnTo>
                      <a:lnTo>
                        <a:pt x="488" y="40"/>
                      </a:lnTo>
                      <a:lnTo>
                        <a:pt x="475" y="40"/>
                      </a:lnTo>
                      <a:lnTo>
                        <a:pt x="475" y="20"/>
                      </a:lnTo>
                      <a:lnTo>
                        <a:pt x="398" y="0"/>
                      </a:lnTo>
                      <a:lnTo>
                        <a:pt x="365" y="40"/>
                      </a:lnTo>
                      <a:lnTo>
                        <a:pt x="327" y="40"/>
                      </a:lnTo>
                      <a:lnTo>
                        <a:pt x="327" y="20"/>
                      </a:lnTo>
                      <a:lnTo>
                        <a:pt x="307" y="0"/>
                      </a:lnTo>
                      <a:lnTo>
                        <a:pt x="269" y="40"/>
                      </a:lnTo>
                      <a:lnTo>
                        <a:pt x="198" y="60"/>
                      </a:lnTo>
                      <a:lnTo>
                        <a:pt x="160" y="40"/>
                      </a:lnTo>
                      <a:lnTo>
                        <a:pt x="147" y="60"/>
                      </a:lnTo>
                      <a:lnTo>
                        <a:pt x="147" y="80"/>
                      </a:lnTo>
                      <a:lnTo>
                        <a:pt x="160" y="93"/>
                      </a:lnTo>
                      <a:lnTo>
                        <a:pt x="160" y="113"/>
                      </a:lnTo>
                      <a:lnTo>
                        <a:pt x="128" y="154"/>
                      </a:lnTo>
                      <a:lnTo>
                        <a:pt x="90" y="154"/>
                      </a:lnTo>
                      <a:lnTo>
                        <a:pt x="51" y="134"/>
                      </a:lnTo>
                      <a:lnTo>
                        <a:pt x="38" y="134"/>
                      </a:lnTo>
                      <a:lnTo>
                        <a:pt x="19" y="154"/>
                      </a:lnTo>
                      <a:lnTo>
                        <a:pt x="0" y="194"/>
                      </a:lnTo>
                      <a:lnTo>
                        <a:pt x="19" y="248"/>
                      </a:lnTo>
                      <a:lnTo>
                        <a:pt x="19" y="322"/>
                      </a:lnTo>
                      <a:lnTo>
                        <a:pt x="38" y="363"/>
                      </a:lnTo>
                      <a:lnTo>
                        <a:pt x="38" y="424"/>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29" name="Freeform 28">
                  <a:extLst>
                    <a:ext uri="{FF2B5EF4-FFF2-40B4-BE49-F238E27FC236}">
                      <a16:creationId xmlns:a16="http://schemas.microsoft.com/office/drawing/2014/main" id="{D23D50C3-93E5-72DE-3A25-BB4239D7042D}"/>
                    </a:ext>
                  </a:extLst>
                </p:cNvPr>
                <p:cNvSpPr>
                  <a:spLocks/>
                </p:cNvSpPr>
                <p:nvPr/>
              </p:nvSpPr>
              <p:spPr bwMode="blackWhite">
                <a:xfrm>
                  <a:off x="6152940" y="3089020"/>
                  <a:ext cx="259976" cy="282198"/>
                </a:xfrm>
                <a:custGeom>
                  <a:avLst/>
                  <a:gdLst/>
                  <a:ahLst/>
                  <a:cxnLst>
                    <a:cxn ang="0">
                      <a:pos x="71" y="128"/>
                    </a:cxn>
                    <a:cxn ang="0">
                      <a:pos x="110" y="53"/>
                    </a:cxn>
                    <a:cxn ang="0">
                      <a:pos x="90" y="33"/>
                    </a:cxn>
                    <a:cxn ang="0">
                      <a:pos x="51" y="0"/>
                    </a:cxn>
                    <a:cxn ang="0">
                      <a:pos x="32" y="0"/>
                    </a:cxn>
                    <a:cxn ang="0">
                      <a:pos x="32" y="33"/>
                    </a:cxn>
                    <a:cxn ang="0">
                      <a:pos x="12" y="53"/>
                    </a:cxn>
                    <a:cxn ang="0">
                      <a:pos x="0" y="53"/>
                    </a:cxn>
                    <a:cxn ang="0">
                      <a:pos x="0" y="74"/>
                    </a:cxn>
                    <a:cxn ang="0">
                      <a:pos x="12" y="94"/>
                    </a:cxn>
                    <a:cxn ang="0">
                      <a:pos x="12" y="114"/>
                    </a:cxn>
                    <a:cxn ang="0">
                      <a:pos x="71" y="128"/>
                    </a:cxn>
                  </a:cxnLst>
                  <a:rect l="0" t="0" r="r" b="b"/>
                  <a:pathLst>
                    <a:path w="111" h="129">
                      <a:moveTo>
                        <a:pt x="71" y="128"/>
                      </a:moveTo>
                      <a:lnTo>
                        <a:pt x="110" y="53"/>
                      </a:lnTo>
                      <a:lnTo>
                        <a:pt x="90" y="33"/>
                      </a:lnTo>
                      <a:lnTo>
                        <a:pt x="51" y="0"/>
                      </a:lnTo>
                      <a:lnTo>
                        <a:pt x="32" y="0"/>
                      </a:lnTo>
                      <a:lnTo>
                        <a:pt x="32" y="33"/>
                      </a:lnTo>
                      <a:lnTo>
                        <a:pt x="12" y="53"/>
                      </a:lnTo>
                      <a:lnTo>
                        <a:pt x="0" y="53"/>
                      </a:lnTo>
                      <a:lnTo>
                        <a:pt x="0" y="74"/>
                      </a:lnTo>
                      <a:lnTo>
                        <a:pt x="12" y="94"/>
                      </a:lnTo>
                      <a:lnTo>
                        <a:pt x="12" y="114"/>
                      </a:lnTo>
                      <a:lnTo>
                        <a:pt x="71" y="128"/>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0" name="Freeform 29">
                  <a:extLst>
                    <a:ext uri="{FF2B5EF4-FFF2-40B4-BE49-F238E27FC236}">
                      <a16:creationId xmlns:a16="http://schemas.microsoft.com/office/drawing/2014/main" id="{403C03EE-68B8-4A9F-E9AE-C8705E462D4B}"/>
                    </a:ext>
                  </a:extLst>
                </p:cNvPr>
                <p:cNvSpPr>
                  <a:spLocks/>
                </p:cNvSpPr>
                <p:nvPr/>
              </p:nvSpPr>
              <p:spPr bwMode="blackWhite">
                <a:xfrm>
                  <a:off x="6182402" y="2957998"/>
                  <a:ext cx="441960" cy="251964"/>
                </a:xfrm>
                <a:custGeom>
                  <a:avLst/>
                  <a:gdLst/>
                  <a:ahLst/>
                  <a:cxnLst>
                    <a:cxn ang="0">
                      <a:pos x="96" y="114"/>
                    </a:cxn>
                    <a:cxn ang="0">
                      <a:pos x="128" y="93"/>
                    </a:cxn>
                    <a:cxn ang="0">
                      <a:pos x="148" y="59"/>
                    </a:cxn>
                    <a:cxn ang="0">
                      <a:pos x="187" y="0"/>
                    </a:cxn>
                    <a:cxn ang="0">
                      <a:pos x="128" y="0"/>
                    </a:cxn>
                    <a:cxn ang="0">
                      <a:pos x="109" y="20"/>
                    </a:cxn>
                    <a:cxn ang="0">
                      <a:pos x="96" y="20"/>
                    </a:cxn>
                    <a:cxn ang="0">
                      <a:pos x="58" y="0"/>
                    </a:cxn>
                    <a:cxn ang="0">
                      <a:pos x="19" y="0"/>
                    </a:cxn>
                    <a:cxn ang="0">
                      <a:pos x="0" y="20"/>
                    </a:cxn>
                    <a:cxn ang="0">
                      <a:pos x="19" y="59"/>
                    </a:cxn>
                    <a:cxn ang="0">
                      <a:pos x="38" y="59"/>
                    </a:cxn>
                    <a:cxn ang="0">
                      <a:pos x="77" y="93"/>
                    </a:cxn>
                    <a:cxn ang="0">
                      <a:pos x="96" y="114"/>
                    </a:cxn>
                  </a:cxnLst>
                  <a:rect l="0" t="0" r="r" b="b"/>
                  <a:pathLst>
                    <a:path w="188" h="115">
                      <a:moveTo>
                        <a:pt x="96" y="114"/>
                      </a:moveTo>
                      <a:lnTo>
                        <a:pt x="128" y="93"/>
                      </a:lnTo>
                      <a:lnTo>
                        <a:pt x="148" y="59"/>
                      </a:lnTo>
                      <a:lnTo>
                        <a:pt x="187" y="0"/>
                      </a:lnTo>
                      <a:lnTo>
                        <a:pt x="128" y="0"/>
                      </a:lnTo>
                      <a:lnTo>
                        <a:pt x="109" y="20"/>
                      </a:lnTo>
                      <a:lnTo>
                        <a:pt x="96" y="20"/>
                      </a:lnTo>
                      <a:lnTo>
                        <a:pt x="58" y="0"/>
                      </a:lnTo>
                      <a:lnTo>
                        <a:pt x="19" y="0"/>
                      </a:lnTo>
                      <a:lnTo>
                        <a:pt x="0" y="20"/>
                      </a:lnTo>
                      <a:lnTo>
                        <a:pt x="19" y="59"/>
                      </a:lnTo>
                      <a:lnTo>
                        <a:pt x="38" y="59"/>
                      </a:lnTo>
                      <a:lnTo>
                        <a:pt x="77" y="93"/>
                      </a:lnTo>
                      <a:lnTo>
                        <a:pt x="96" y="114"/>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1" name="Freeform 30">
                  <a:extLst>
                    <a:ext uri="{FF2B5EF4-FFF2-40B4-BE49-F238E27FC236}">
                      <a16:creationId xmlns:a16="http://schemas.microsoft.com/office/drawing/2014/main" id="{CD1E36DA-B70E-CADC-803C-C4E0D5DF332C}"/>
                    </a:ext>
                  </a:extLst>
                </p:cNvPr>
                <p:cNvSpPr>
                  <a:spLocks/>
                </p:cNvSpPr>
                <p:nvPr/>
              </p:nvSpPr>
              <p:spPr bwMode="blackWhite">
                <a:xfrm>
                  <a:off x="5759509" y="2706035"/>
                  <a:ext cx="909919" cy="298996"/>
                </a:xfrm>
                <a:custGeom>
                  <a:avLst/>
                  <a:gdLst/>
                  <a:ahLst/>
                  <a:cxnLst>
                    <a:cxn ang="0">
                      <a:pos x="386" y="0"/>
                    </a:cxn>
                    <a:cxn ang="0">
                      <a:pos x="366" y="0"/>
                    </a:cxn>
                    <a:cxn ang="0">
                      <a:pos x="328" y="40"/>
                    </a:cxn>
                    <a:cxn ang="0">
                      <a:pos x="289" y="40"/>
                    </a:cxn>
                    <a:cxn ang="0">
                      <a:pos x="276" y="40"/>
                    </a:cxn>
                    <a:cxn ang="0">
                      <a:pos x="257" y="60"/>
                    </a:cxn>
                    <a:cxn ang="0">
                      <a:pos x="218" y="60"/>
                    </a:cxn>
                    <a:cxn ang="0">
                      <a:pos x="238" y="20"/>
                    </a:cxn>
                    <a:cxn ang="0">
                      <a:pos x="218" y="20"/>
                    </a:cxn>
                    <a:cxn ang="0">
                      <a:pos x="180" y="40"/>
                    </a:cxn>
                    <a:cxn ang="0">
                      <a:pos x="167" y="60"/>
                    </a:cxn>
                    <a:cxn ang="0">
                      <a:pos x="109" y="40"/>
                    </a:cxn>
                    <a:cxn ang="0">
                      <a:pos x="90" y="40"/>
                    </a:cxn>
                    <a:cxn ang="0">
                      <a:pos x="70" y="20"/>
                    </a:cxn>
                    <a:cxn ang="0">
                      <a:pos x="38" y="20"/>
                    </a:cxn>
                    <a:cxn ang="0">
                      <a:pos x="19" y="40"/>
                    </a:cxn>
                    <a:cxn ang="0">
                      <a:pos x="19" y="74"/>
                    </a:cxn>
                    <a:cxn ang="0">
                      <a:pos x="0" y="94"/>
                    </a:cxn>
                    <a:cxn ang="0">
                      <a:pos x="19" y="114"/>
                    </a:cxn>
                    <a:cxn ang="0">
                      <a:pos x="19" y="135"/>
                    </a:cxn>
                    <a:cxn ang="0">
                      <a:pos x="57" y="135"/>
                    </a:cxn>
                    <a:cxn ang="0">
                      <a:pos x="90" y="94"/>
                    </a:cxn>
                    <a:cxn ang="0">
                      <a:pos x="167" y="114"/>
                    </a:cxn>
                    <a:cxn ang="0">
                      <a:pos x="167" y="135"/>
                    </a:cxn>
                    <a:cxn ang="0">
                      <a:pos x="180" y="135"/>
                    </a:cxn>
                    <a:cxn ang="0">
                      <a:pos x="199" y="114"/>
                    </a:cxn>
                    <a:cxn ang="0">
                      <a:pos x="238" y="114"/>
                    </a:cxn>
                    <a:cxn ang="0">
                      <a:pos x="276" y="135"/>
                    </a:cxn>
                    <a:cxn ang="0">
                      <a:pos x="289" y="135"/>
                    </a:cxn>
                    <a:cxn ang="0">
                      <a:pos x="308" y="114"/>
                    </a:cxn>
                    <a:cxn ang="0">
                      <a:pos x="366" y="114"/>
                    </a:cxn>
                    <a:cxn ang="0">
                      <a:pos x="386" y="60"/>
                    </a:cxn>
                    <a:cxn ang="0">
                      <a:pos x="386" y="0"/>
                    </a:cxn>
                  </a:cxnLst>
                  <a:rect l="0" t="0" r="r" b="b"/>
                  <a:pathLst>
                    <a:path w="387" h="136">
                      <a:moveTo>
                        <a:pt x="386" y="0"/>
                      </a:moveTo>
                      <a:lnTo>
                        <a:pt x="366" y="0"/>
                      </a:lnTo>
                      <a:lnTo>
                        <a:pt x="328" y="40"/>
                      </a:lnTo>
                      <a:lnTo>
                        <a:pt x="289" y="40"/>
                      </a:lnTo>
                      <a:lnTo>
                        <a:pt x="276" y="40"/>
                      </a:lnTo>
                      <a:lnTo>
                        <a:pt x="257" y="60"/>
                      </a:lnTo>
                      <a:lnTo>
                        <a:pt x="218" y="60"/>
                      </a:lnTo>
                      <a:lnTo>
                        <a:pt x="238" y="20"/>
                      </a:lnTo>
                      <a:lnTo>
                        <a:pt x="218" y="20"/>
                      </a:lnTo>
                      <a:lnTo>
                        <a:pt x="180" y="40"/>
                      </a:lnTo>
                      <a:lnTo>
                        <a:pt x="167" y="60"/>
                      </a:lnTo>
                      <a:lnTo>
                        <a:pt x="109" y="40"/>
                      </a:lnTo>
                      <a:lnTo>
                        <a:pt x="90" y="40"/>
                      </a:lnTo>
                      <a:lnTo>
                        <a:pt x="70" y="20"/>
                      </a:lnTo>
                      <a:lnTo>
                        <a:pt x="38" y="20"/>
                      </a:lnTo>
                      <a:lnTo>
                        <a:pt x="19" y="40"/>
                      </a:lnTo>
                      <a:lnTo>
                        <a:pt x="19" y="74"/>
                      </a:lnTo>
                      <a:lnTo>
                        <a:pt x="0" y="94"/>
                      </a:lnTo>
                      <a:lnTo>
                        <a:pt x="19" y="114"/>
                      </a:lnTo>
                      <a:lnTo>
                        <a:pt x="19" y="135"/>
                      </a:lnTo>
                      <a:lnTo>
                        <a:pt x="57" y="135"/>
                      </a:lnTo>
                      <a:lnTo>
                        <a:pt x="90" y="94"/>
                      </a:lnTo>
                      <a:lnTo>
                        <a:pt x="167" y="114"/>
                      </a:lnTo>
                      <a:lnTo>
                        <a:pt x="167" y="135"/>
                      </a:lnTo>
                      <a:lnTo>
                        <a:pt x="180" y="135"/>
                      </a:lnTo>
                      <a:lnTo>
                        <a:pt x="199" y="114"/>
                      </a:lnTo>
                      <a:lnTo>
                        <a:pt x="238" y="114"/>
                      </a:lnTo>
                      <a:lnTo>
                        <a:pt x="276" y="135"/>
                      </a:lnTo>
                      <a:lnTo>
                        <a:pt x="289" y="135"/>
                      </a:lnTo>
                      <a:lnTo>
                        <a:pt x="308" y="114"/>
                      </a:lnTo>
                      <a:lnTo>
                        <a:pt x="366" y="114"/>
                      </a:lnTo>
                      <a:lnTo>
                        <a:pt x="386" y="60"/>
                      </a:lnTo>
                      <a:lnTo>
                        <a:pt x="386" y="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2" name="Freeform 31">
                  <a:extLst>
                    <a:ext uri="{FF2B5EF4-FFF2-40B4-BE49-F238E27FC236}">
                      <a16:creationId xmlns:a16="http://schemas.microsoft.com/office/drawing/2014/main" id="{8106CDE3-03CD-7659-E873-E38080645CED}"/>
                    </a:ext>
                  </a:extLst>
                </p:cNvPr>
                <p:cNvSpPr>
                  <a:spLocks/>
                </p:cNvSpPr>
                <p:nvPr/>
              </p:nvSpPr>
              <p:spPr bwMode="blackWhite">
                <a:xfrm>
                  <a:off x="6016019" y="2543101"/>
                  <a:ext cx="653408" cy="298996"/>
                </a:xfrm>
                <a:custGeom>
                  <a:avLst/>
                  <a:gdLst/>
                  <a:ahLst/>
                  <a:cxnLst>
                    <a:cxn ang="0">
                      <a:pos x="276" y="74"/>
                    </a:cxn>
                    <a:cxn ang="0">
                      <a:pos x="256" y="33"/>
                    </a:cxn>
                    <a:cxn ang="0">
                      <a:pos x="198" y="33"/>
                    </a:cxn>
                    <a:cxn ang="0">
                      <a:pos x="179" y="20"/>
                    </a:cxn>
                    <a:cxn ang="0">
                      <a:pos x="166" y="20"/>
                    </a:cxn>
                    <a:cxn ang="0">
                      <a:pos x="166" y="33"/>
                    </a:cxn>
                    <a:cxn ang="0">
                      <a:pos x="166" y="54"/>
                    </a:cxn>
                    <a:cxn ang="0">
                      <a:pos x="89" y="54"/>
                    </a:cxn>
                    <a:cxn ang="0">
                      <a:pos x="128" y="20"/>
                    </a:cxn>
                    <a:cxn ang="0">
                      <a:pos x="109" y="0"/>
                    </a:cxn>
                    <a:cxn ang="0">
                      <a:pos x="89" y="20"/>
                    </a:cxn>
                    <a:cxn ang="0">
                      <a:pos x="57" y="33"/>
                    </a:cxn>
                    <a:cxn ang="0">
                      <a:pos x="38" y="33"/>
                    </a:cxn>
                    <a:cxn ang="0">
                      <a:pos x="19" y="94"/>
                    </a:cxn>
                    <a:cxn ang="0">
                      <a:pos x="0" y="114"/>
                    </a:cxn>
                    <a:cxn ang="0">
                      <a:pos x="57" y="135"/>
                    </a:cxn>
                    <a:cxn ang="0">
                      <a:pos x="70" y="114"/>
                    </a:cxn>
                    <a:cxn ang="0">
                      <a:pos x="109" y="94"/>
                    </a:cxn>
                    <a:cxn ang="0">
                      <a:pos x="128" y="94"/>
                    </a:cxn>
                    <a:cxn ang="0">
                      <a:pos x="109" y="135"/>
                    </a:cxn>
                    <a:cxn ang="0">
                      <a:pos x="147" y="135"/>
                    </a:cxn>
                    <a:cxn ang="0">
                      <a:pos x="166" y="114"/>
                    </a:cxn>
                    <a:cxn ang="0">
                      <a:pos x="218" y="114"/>
                    </a:cxn>
                    <a:cxn ang="0">
                      <a:pos x="256" y="74"/>
                    </a:cxn>
                    <a:cxn ang="0">
                      <a:pos x="276" y="74"/>
                    </a:cxn>
                  </a:cxnLst>
                  <a:rect l="0" t="0" r="r" b="b"/>
                  <a:pathLst>
                    <a:path w="277" h="136">
                      <a:moveTo>
                        <a:pt x="276" y="74"/>
                      </a:moveTo>
                      <a:lnTo>
                        <a:pt x="256" y="33"/>
                      </a:lnTo>
                      <a:lnTo>
                        <a:pt x="198" y="33"/>
                      </a:lnTo>
                      <a:lnTo>
                        <a:pt x="179" y="20"/>
                      </a:lnTo>
                      <a:lnTo>
                        <a:pt x="166" y="20"/>
                      </a:lnTo>
                      <a:lnTo>
                        <a:pt x="166" y="33"/>
                      </a:lnTo>
                      <a:lnTo>
                        <a:pt x="166" y="54"/>
                      </a:lnTo>
                      <a:lnTo>
                        <a:pt x="89" y="54"/>
                      </a:lnTo>
                      <a:lnTo>
                        <a:pt x="128" y="20"/>
                      </a:lnTo>
                      <a:lnTo>
                        <a:pt x="109" y="0"/>
                      </a:lnTo>
                      <a:lnTo>
                        <a:pt x="89" y="20"/>
                      </a:lnTo>
                      <a:lnTo>
                        <a:pt x="57" y="33"/>
                      </a:lnTo>
                      <a:lnTo>
                        <a:pt x="38" y="33"/>
                      </a:lnTo>
                      <a:lnTo>
                        <a:pt x="19" y="94"/>
                      </a:lnTo>
                      <a:lnTo>
                        <a:pt x="0" y="114"/>
                      </a:lnTo>
                      <a:lnTo>
                        <a:pt x="57" y="135"/>
                      </a:lnTo>
                      <a:lnTo>
                        <a:pt x="70" y="114"/>
                      </a:lnTo>
                      <a:lnTo>
                        <a:pt x="109" y="94"/>
                      </a:lnTo>
                      <a:lnTo>
                        <a:pt x="128" y="94"/>
                      </a:lnTo>
                      <a:lnTo>
                        <a:pt x="109" y="135"/>
                      </a:lnTo>
                      <a:lnTo>
                        <a:pt x="147" y="135"/>
                      </a:lnTo>
                      <a:lnTo>
                        <a:pt x="166" y="114"/>
                      </a:lnTo>
                      <a:lnTo>
                        <a:pt x="218" y="114"/>
                      </a:lnTo>
                      <a:lnTo>
                        <a:pt x="256" y="74"/>
                      </a:lnTo>
                      <a:lnTo>
                        <a:pt x="276" y="74"/>
                      </a:lnTo>
                    </a:path>
                  </a:pathLst>
                </a:custGeom>
                <a:solidFill>
                  <a:schemeClr val="bg1"/>
                </a:solidFill>
                <a:ln w="12700" cap="flat" cmpd="sng">
                  <a:solidFill>
                    <a:schemeClr val="bg1">
                      <a:lumMod val="8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3" name="Freeform 32">
                  <a:extLst>
                    <a:ext uri="{FF2B5EF4-FFF2-40B4-BE49-F238E27FC236}">
                      <a16:creationId xmlns:a16="http://schemas.microsoft.com/office/drawing/2014/main" id="{1AA63679-4B15-B86C-2B81-B133EBDC6F31}"/>
                    </a:ext>
                  </a:extLst>
                </p:cNvPr>
                <p:cNvSpPr>
                  <a:spLocks/>
                </p:cNvSpPr>
                <p:nvPr/>
              </p:nvSpPr>
              <p:spPr bwMode="blackWhite">
                <a:xfrm>
                  <a:off x="6107875" y="2366728"/>
                  <a:ext cx="516487" cy="297315"/>
                </a:xfrm>
                <a:custGeom>
                  <a:avLst/>
                  <a:gdLst/>
                  <a:ahLst/>
                  <a:cxnLst>
                    <a:cxn ang="0">
                      <a:pos x="219" y="114"/>
                    </a:cxn>
                    <a:cxn ang="0">
                      <a:pos x="199" y="40"/>
                    </a:cxn>
                    <a:cxn ang="0">
                      <a:pos x="180" y="20"/>
                    </a:cxn>
                    <a:cxn ang="0">
                      <a:pos x="141" y="20"/>
                    </a:cxn>
                    <a:cxn ang="0">
                      <a:pos x="90" y="0"/>
                    </a:cxn>
                    <a:cxn ang="0">
                      <a:pos x="70" y="0"/>
                    </a:cxn>
                    <a:cxn ang="0">
                      <a:pos x="51" y="20"/>
                    </a:cxn>
                    <a:cxn ang="0">
                      <a:pos x="32" y="60"/>
                    </a:cxn>
                    <a:cxn ang="0">
                      <a:pos x="0" y="114"/>
                    </a:cxn>
                    <a:cxn ang="0">
                      <a:pos x="19" y="114"/>
                    </a:cxn>
                    <a:cxn ang="0">
                      <a:pos x="51" y="101"/>
                    </a:cxn>
                    <a:cxn ang="0">
                      <a:pos x="70" y="81"/>
                    </a:cxn>
                    <a:cxn ang="0">
                      <a:pos x="90" y="101"/>
                    </a:cxn>
                    <a:cxn ang="0">
                      <a:pos x="51" y="135"/>
                    </a:cxn>
                    <a:cxn ang="0">
                      <a:pos x="128" y="135"/>
                    </a:cxn>
                    <a:cxn ang="0">
                      <a:pos x="128" y="101"/>
                    </a:cxn>
                    <a:cxn ang="0">
                      <a:pos x="141" y="101"/>
                    </a:cxn>
                    <a:cxn ang="0">
                      <a:pos x="161" y="114"/>
                    </a:cxn>
                    <a:cxn ang="0">
                      <a:pos x="219" y="114"/>
                    </a:cxn>
                  </a:cxnLst>
                  <a:rect l="0" t="0" r="r" b="b"/>
                  <a:pathLst>
                    <a:path w="220" h="136">
                      <a:moveTo>
                        <a:pt x="219" y="114"/>
                      </a:moveTo>
                      <a:lnTo>
                        <a:pt x="199" y="40"/>
                      </a:lnTo>
                      <a:lnTo>
                        <a:pt x="180" y="20"/>
                      </a:lnTo>
                      <a:lnTo>
                        <a:pt x="141" y="20"/>
                      </a:lnTo>
                      <a:lnTo>
                        <a:pt x="90" y="0"/>
                      </a:lnTo>
                      <a:lnTo>
                        <a:pt x="70" y="0"/>
                      </a:lnTo>
                      <a:lnTo>
                        <a:pt x="51" y="20"/>
                      </a:lnTo>
                      <a:lnTo>
                        <a:pt x="32" y="60"/>
                      </a:lnTo>
                      <a:lnTo>
                        <a:pt x="0" y="114"/>
                      </a:lnTo>
                      <a:lnTo>
                        <a:pt x="19" y="114"/>
                      </a:lnTo>
                      <a:lnTo>
                        <a:pt x="51" y="101"/>
                      </a:lnTo>
                      <a:lnTo>
                        <a:pt x="70" y="81"/>
                      </a:lnTo>
                      <a:lnTo>
                        <a:pt x="90" y="101"/>
                      </a:lnTo>
                      <a:lnTo>
                        <a:pt x="51" y="135"/>
                      </a:lnTo>
                      <a:lnTo>
                        <a:pt x="128" y="135"/>
                      </a:lnTo>
                      <a:lnTo>
                        <a:pt x="128" y="101"/>
                      </a:lnTo>
                      <a:lnTo>
                        <a:pt x="141" y="101"/>
                      </a:lnTo>
                      <a:lnTo>
                        <a:pt x="161" y="114"/>
                      </a:lnTo>
                      <a:lnTo>
                        <a:pt x="219" y="114"/>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4" name="Freeform 33">
                  <a:extLst>
                    <a:ext uri="{FF2B5EF4-FFF2-40B4-BE49-F238E27FC236}">
                      <a16:creationId xmlns:a16="http://schemas.microsoft.com/office/drawing/2014/main" id="{C1390C7E-E19A-103F-CEA7-1CFC11B443ED}"/>
                    </a:ext>
                  </a:extLst>
                </p:cNvPr>
                <p:cNvSpPr>
                  <a:spLocks/>
                </p:cNvSpPr>
                <p:nvPr/>
              </p:nvSpPr>
              <p:spPr bwMode="blackWhite">
                <a:xfrm>
                  <a:off x="5714446" y="2161799"/>
                  <a:ext cx="606612" cy="638306"/>
                </a:xfrm>
                <a:custGeom>
                  <a:avLst/>
                  <a:gdLst/>
                  <a:ahLst/>
                  <a:cxnLst>
                    <a:cxn ang="0">
                      <a:pos x="257" y="94"/>
                    </a:cxn>
                    <a:cxn ang="0">
                      <a:pos x="199" y="60"/>
                    </a:cxn>
                    <a:cxn ang="0">
                      <a:pos x="186" y="60"/>
                    </a:cxn>
                    <a:cxn ang="0">
                      <a:pos x="147" y="20"/>
                    </a:cxn>
                    <a:cxn ang="0">
                      <a:pos x="89" y="0"/>
                    </a:cxn>
                    <a:cxn ang="0">
                      <a:pos x="0" y="0"/>
                    </a:cxn>
                    <a:cxn ang="0">
                      <a:pos x="0" y="40"/>
                    </a:cxn>
                    <a:cxn ang="0">
                      <a:pos x="0" y="80"/>
                    </a:cxn>
                    <a:cxn ang="0">
                      <a:pos x="19" y="155"/>
                    </a:cxn>
                    <a:cxn ang="0">
                      <a:pos x="19" y="195"/>
                    </a:cxn>
                    <a:cxn ang="0">
                      <a:pos x="57" y="249"/>
                    </a:cxn>
                    <a:cxn ang="0">
                      <a:pos x="57" y="269"/>
                    </a:cxn>
                    <a:cxn ang="0">
                      <a:pos x="89" y="269"/>
                    </a:cxn>
                    <a:cxn ang="0">
                      <a:pos x="109" y="290"/>
                    </a:cxn>
                    <a:cxn ang="0">
                      <a:pos x="128" y="290"/>
                    </a:cxn>
                    <a:cxn ang="0">
                      <a:pos x="147" y="269"/>
                    </a:cxn>
                    <a:cxn ang="0">
                      <a:pos x="167" y="209"/>
                    </a:cxn>
                    <a:cxn ang="0">
                      <a:pos x="199" y="155"/>
                    </a:cxn>
                    <a:cxn ang="0">
                      <a:pos x="218" y="114"/>
                    </a:cxn>
                    <a:cxn ang="0">
                      <a:pos x="237" y="94"/>
                    </a:cxn>
                    <a:cxn ang="0">
                      <a:pos x="257" y="94"/>
                    </a:cxn>
                  </a:cxnLst>
                  <a:rect l="0" t="0" r="r" b="b"/>
                  <a:pathLst>
                    <a:path w="258" h="291">
                      <a:moveTo>
                        <a:pt x="257" y="94"/>
                      </a:moveTo>
                      <a:lnTo>
                        <a:pt x="199" y="60"/>
                      </a:lnTo>
                      <a:lnTo>
                        <a:pt x="186" y="60"/>
                      </a:lnTo>
                      <a:lnTo>
                        <a:pt x="147" y="20"/>
                      </a:lnTo>
                      <a:lnTo>
                        <a:pt x="89" y="0"/>
                      </a:lnTo>
                      <a:lnTo>
                        <a:pt x="0" y="0"/>
                      </a:lnTo>
                      <a:lnTo>
                        <a:pt x="0" y="40"/>
                      </a:lnTo>
                      <a:lnTo>
                        <a:pt x="0" y="80"/>
                      </a:lnTo>
                      <a:lnTo>
                        <a:pt x="19" y="155"/>
                      </a:lnTo>
                      <a:lnTo>
                        <a:pt x="19" y="195"/>
                      </a:lnTo>
                      <a:lnTo>
                        <a:pt x="57" y="249"/>
                      </a:lnTo>
                      <a:lnTo>
                        <a:pt x="57" y="269"/>
                      </a:lnTo>
                      <a:lnTo>
                        <a:pt x="89" y="269"/>
                      </a:lnTo>
                      <a:lnTo>
                        <a:pt x="109" y="290"/>
                      </a:lnTo>
                      <a:lnTo>
                        <a:pt x="128" y="290"/>
                      </a:lnTo>
                      <a:lnTo>
                        <a:pt x="147" y="269"/>
                      </a:lnTo>
                      <a:lnTo>
                        <a:pt x="167" y="209"/>
                      </a:lnTo>
                      <a:lnTo>
                        <a:pt x="199" y="155"/>
                      </a:lnTo>
                      <a:lnTo>
                        <a:pt x="218" y="114"/>
                      </a:lnTo>
                      <a:lnTo>
                        <a:pt x="237" y="94"/>
                      </a:lnTo>
                      <a:lnTo>
                        <a:pt x="257" y="94"/>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5" name="Freeform 34">
                  <a:extLst>
                    <a:ext uri="{FF2B5EF4-FFF2-40B4-BE49-F238E27FC236}">
                      <a16:creationId xmlns:a16="http://schemas.microsoft.com/office/drawing/2014/main" id="{F50E7D17-A7F7-159A-8CC2-3AFF54B5FC9E}"/>
                    </a:ext>
                  </a:extLst>
                </p:cNvPr>
                <p:cNvSpPr>
                  <a:spLocks/>
                </p:cNvSpPr>
                <p:nvPr/>
              </p:nvSpPr>
              <p:spPr bwMode="blackWhite">
                <a:xfrm>
                  <a:off x="5080103" y="2156755"/>
                  <a:ext cx="772998" cy="1096878"/>
                </a:xfrm>
                <a:custGeom>
                  <a:avLst/>
                  <a:gdLst/>
                  <a:ahLst/>
                  <a:cxnLst>
                    <a:cxn ang="0">
                      <a:pos x="249" y="0"/>
                    </a:cxn>
                    <a:cxn ang="0">
                      <a:pos x="237" y="20"/>
                    </a:cxn>
                    <a:cxn ang="0">
                      <a:pos x="217" y="20"/>
                    </a:cxn>
                    <a:cxn ang="0">
                      <a:pos x="198" y="40"/>
                    </a:cxn>
                    <a:cxn ang="0">
                      <a:pos x="179" y="81"/>
                    </a:cxn>
                    <a:cxn ang="0">
                      <a:pos x="179" y="114"/>
                    </a:cxn>
                    <a:cxn ang="0">
                      <a:pos x="159" y="175"/>
                    </a:cxn>
                    <a:cxn ang="0">
                      <a:pos x="159" y="209"/>
                    </a:cxn>
                    <a:cxn ang="0">
                      <a:pos x="140" y="229"/>
                    </a:cxn>
                    <a:cxn ang="0">
                      <a:pos x="89" y="249"/>
                    </a:cxn>
                    <a:cxn ang="0">
                      <a:pos x="51" y="270"/>
                    </a:cxn>
                    <a:cxn ang="0">
                      <a:pos x="19" y="310"/>
                    </a:cxn>
                    <a:cxn ang="0">
                      <a:pos x="0" y="385"/>
                    </a:cxn>
                    <a:cxn ang="0">
                      <a:pos x="19" y="458"/>
                    </a:cxn>
                    <a:cxn ang="0">
                      <a:pos x="19" y="478"/>
                    </a:cxn>
                    <a:cxn ang="0">
                      <a:pos x="32" y="478"/>
                    </a:cxn>
                    <a:cxn ang="0">
                      <a:pos x="70" y="499"/>
                    </a:cxn>
                    <a:cxn ang="0">
                      <a:pos x="109" y="499"/>
                    </a:cxn>
                    <a:cxn ang="0">
                      <a:pos x="140" y="458"/>
                    </a:cxn>
                    <a:cxn ang="0">
                      <a:pos x="140" y="438"/>
                    </a:cxn>
                    <a:cxn ang="0">
                      <a:pos x="127" y="424"/>
                    </a:cxn>
                    <a:cxn ang="0">
                      <a:pos x="127" y="405"/>
                    </a:cxn>
                    <a:cxn ang="0">
                      <a:pos x="140" y="385"/>
                    </a:cxn>
                    <a:cxn ang="0">
                      <a:pos x="179" y="405"/>
                    </a:cxn>
                    <a:cxn ang="0">
                      <a:pos x="249" y="385"/>
                    </a:cxn>
                    <a:cxn ang="0">
                      <a:pos x="288" y="344"/>
                    </a:cxn>
                    <a:cxn ang="0">
                      <a:pos x="307" y="324"/>
                    </a:cxn>
                    <a:cxn ang="0">
                      <a:pos x="307" y="290"/>
                    </a:cxn>
                    <a:cxn ang="0">
                      <a:pos x="327" y="270"/>
                    </a:cxn>
                    <a:cxn ang="0">
                      <a:pos x="327" y="249"/>
                    </a:cxn>
                    <a:cxn ang="0">
                      <a:pos x="288" y="195"/>
                    </a:cxn>
                    <a:cxn ang="0">
                      <a:pos x="288" y="155"/>
                    </a:cxn>
                    <a:cxn ang="0">
                      <a:pos x="269" y="81"/>
                    </a:cxn>
                    <a:cxn ang="0">
                      <a:pos x="269" y="40"/>
                    </a:cxn>
                    <a:cxn ang="0">
                      <a:pos x="269" y="0"/>
                    </a:cxn>
                    <a:cxn ang="0">
                      <a:pos x="249" y="0"/>
                    </a:cxn>
                  </a:cxnLst>
                  <a:rect l="0" t="0" r="r" b="b"/>
                  <a:pathLst>
                    <a:path w="328" h="500">
                      <a:moveTo>
                        <a:pt x="249" y="0"/>
                      </a:moveTo>
                      <a:lnTo>
                        <a:pt x="237" y="20"/>
                      </a:lnTo>
                      <a:lnTo>
                        <a:pt x="217" y="20"/>
                      </a:lnTo>
                      <a:lnTo>
                        <a:pt x="198" y="40"/>
                      </a:lnTo>
                      <a:lnTo>
                        <a:pt x="179" y="81"/>
                      </a:lnTo>
                      <a:lnTo>
                        <a:pt x="179" y="114"/>
                      </a:lnTo>
                      <a:lnTo>
                        <a:pt x="159" y="175"/>
                      </a:lnTo>
                      <a:lnTo>
                        <a:pt x="159" y="209"/>
                      </a:lnTo>
                      <a:lnTo>
                        <a:pt x="140" y="229"/>
                      </a:lnTo>
                      <a:lnTo>
                        <a:pt x="89" y="249"/>
                      </a:lnTo>
                      <a:lnTo>
                        <a:pt x="51" y="270"/>
                      </a:lnTo>
                      <a:lnTo>
                        <a:pt x="19" y="310"/>
                      </a:lnTo>
                      <a:lnTo>
                        <a:pt x="0" y="385"/>
                      </a:lnTo>
                      <a:lnTo>
                        <a:pt x="19" y="458"/>
                      </a:lnTo>
                      <a:lnTo>
                        <a:pt x="19" y="478"/>
                      </a:lnTo>
                      <a:lnTo>
                        <a:pt x="32" y="478"/>
                      </a:lnTo>
                      <a:lnTo>
                        <a:pt x="70" y="499"/>
                      </a:lnTo>
                      <a:lnTo>
                        <a:pt x="109" y="499"/>
                      </a:lnTo>
                      <a:lnTo>
                        <a:pt x="140" y="458"/>
                      </a:lnTo>
                      <a:lnTo>
                        <a:pt x="140" y="438"/>
                      </a:lnTo>
                      <a:lnTo>
                        <a:pt x="127" y="424"/>
                      </a:lnTo>
                      <a:lnTo>
                        <a:pt x="127" y="405"/>
                      </a:lnTo>
                      <a:lnTo>
                        <a:pt x="140" y="385"/>
                      </a:lnTo>
                      <a:lnTo>
                        <a:pt x="179" y="405"/>
                      </a:lnTo>
                      <a:lnTo>
                        <a:pt x="249" y="385"/>
                      </a:lnTo>
                      <a:lnTo>
                        <a:pt x="288" y="344"/>
                      </a:lnTo>
                      <a:lnTo>
                        <a:pt x="307" y="324"/>
                      </a:lnTo>
                      <a:lnTo>
                        <a:pt x="307" y="290"/>
                      </a:lnTo>
                      <a:lnTo>
                        <a:pt x="327" y="270"/>
                      </a:lnTo>
                      <a:lnTo>
                        <a:pt x="327" y="249"/>
                      </a:lnTo>
                      <a:lnTo>
                        <a:pt x="288" y="195"/>
                      </a:lnTo>
                      <a:lnTo>
                        <a:pt x="288" y="155"/>
                      </a:lnTo>
                      <a:lnTo>
                        <a:pt x="269" y="81"/>
                      </a:lnTo>
                      <a:lnTo>
                        <a:pt x="269" y="40"/>
                      </a:lnTo>
                      <a:lnTo>
                        <a:pt x="269" y="0"/>
                      </a:lnTo>
                      <a:lnTo>
                        <a:pt x="249" y="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6" name="Freeform 35">
                  <a:extLst>
                    <a:ext uri="{FF2B5EF4-FFF2-40B4-BE49-F238E27FC236}">
                      <a16:creationId xmlns:a16="http://schemas.microsoft.com/office/drawing/2014/main" id="{9E15B1BA-3938-1B35-026C-06A4DFAA2635}"/>
                    </a:ext>
                  </a:extLst>
                </p:cNvPr>
                <p:cNvSpPr>
                  <a:spLocks/>
                </p:cNvSpPr>
                <p:nvPr/>
              </p:nvSpPr>
              <p:spPr bwMode="blackWhite">
                <a:xfrm>
                  <a:off x="4731730" y="1913193"/>
                  <a:ext cx="942850" cy="1254775"/>
                </a:xfrm>
                <a:custGeom>
                  <a:avLst/>
                  <a:gdLst/>
                  <a:ahLst/>
                  <a:cxnLst>
                    <a:cxn ang="0">
                      <a:pos x="128" y="0"/>
                    </a:cxn>
                    <a:cxn ang="0">
                      <a:pos x="128" y="60"/>
                    </a:cxn>
                    <a:cxn ang="0">
                      <a:pos x="109" y="134"/>
                    </a:cxn>
                    <a:cxn ang="0">
                      <a:pos x="90" y="194"/>
                    </a:cxn>
                    <a:cxn ang="0">
                      <a:pos x="57" y="228"/>
                    </a:cxn>
                    <a:cxn ang="0">
                      <a:pos x="19" y="248"/>
                    </a:cxn>
                    <a:cxn ang="0">
                      <a:pos x="0" y="269"/>
                    </a:cxn>
                    <a:cxn ang="0">
                      <a:pos x="38" y="269"/>
                    </a:cxn>
                    <a:cxn ang="0">
                      <a:pos x="57" y="289"/>
                    </a:cxn>
                    <a:cxn ang="0">
                      <a:pos x="57" y="309"/>
                    </a:cxn>
                    <a:cxn ang="0">
                      <a:pos x="38" y="343"/>
                    </a:cxn>
                    <a:cxn ang="0">
                      <a:pos x="57" y="404"/>
                    </a:cxn>
                    <a:cxn ang="0">
                      <a:pos x="90" y="424"/>
                    </a:cxn>
                    <a:cxn ang="0">
                      <a:pos x="109" y="404"/>
                    </a:cxn>
                    <a:cxn ang="0">
                      <a:pos x="128" y="424"/>
                    </a:cxn>
                    <a:cxn ang="0">
                      <a:pos x="128" y="437"/>
                    </a:cxn>
                    <a:cxn ang="0">
                      <a:pos x="109" y="458"/>
                    </a:cxn>
                    <a:cxn ang="0">
                      <a:pos x="90" y="498"/>
                    </a:cxn>
                    <a:cxn ang="0">
                      <a:pos x="109" y="538"/>
                    </a:cxn>
                    <a:cxn ang="0">
                      <a:pos x="147" y="572"/>
                    </a:cxn>
                    <a:cxn ang="0">
                      <a:pos x="167" y="572"/>
                    </a:cxn>
                    <a:cxn ang="0">
                      <a:pos x="147" y="498"/>
                    </a:cxn>
                    <a:cxn ang="0">
                      <a:pos x="167" y="424"/>
                    </a:cxn>
                    <a:cxn ang="0">
                      <a:pos x="199" y="383"/>
                    </a:cxn>
                    <a:cxn ang="0">
                      <a:pos x="237" y="363"/>
                    </a:cxn>
                    <a:cxn ang="0">
                      <a:pos x="288" y="343"/>
                    </a:cxn>
                    <a:cxn ang="0">
                      <a:pos x="307" y="323"/>
                    </a:cxn>
                    <a:cxn ang="0">
                      <a:pos x="307" y="289"/>
                    </a:cxn>
                    <a:cxn ang="0">
                      <a:pos x="327" y="228"/>
                    </a:cxn>
                    <a:cxn ang="0">
                      <a:pos x="327" y="194"/>
                    </a:cxn>
                    <a:cxn ang="0">
                      <a:pos x="346" y="154"/>
                    </a:cxn>
                    <a:cxn ang="0">
                      <a:pos x="365" y="134"/>
                    </a:cxn>
                    <a:cxn ang="0">
                      <a:pos x="385" y="134"/>
                    </a:cxn>
                    <a:cxn ang="0">
                      <a:pos x="398" y="113"/>
                    </a:cxn>
                    <a:cxn ang="0">
                      <a:pos x="385" y="113"/>
                    </a:cxn>
                    <a:cxn ang="0">
                      <a:pos x="346" y="93"/>
                    </a:cxn>
                    <a:cxn ang="0">
                      <a:pos x="288" y="80"/>
                    </a:cxn>
                    <a:cxn ang="0">
                      <a:pos x="257" y="60"/>
                    </a:cxn>
                    <a:cxn ang="0">
                      <a:pos x="237" y="93"/>
                    </a:cxn>
                    <a:cxn ang="0">
                      <a:pos x="237" y="60"/>
                    </a:cxn>
                    <a:cxn ang="0">
                      <a:pos x="199" y="40"/>
                    </a:cxn>
                    <a:cxn ang="0">
                      <a:pos x="180" y="20"/>
                    </a:cxn>
                    <a:cxn ang="0">
                      <a:pos x="128" y="0"/>
                    </a:cxn>
                  </a:cxnLst>
                  <a:rect l="0" t="0" r="r" b="b"/>
                  <a:pathLst>
                    <a:path w="399" h="573">
                      <a:moveTo>
                        <a:pt x="128" y="0"/>
                      </a:moveTo>
                      <a:lnTo>
                        <a:pt x="128" y="60"/>
                      </a:lnTo>
                      <a:lnTo>
                        <a:pt x="109" y="134"/>
                      </a:lnTo>
                      <a:lnTo>
                        <a:pt x="90" y="194"/>
                      </a:lnTo>
                      <a:lnTo>
                        <a:pt x="57" y="228"/>
                      </a:lnTo>
                      <a:lnTo>
                        <a:pt x="19" y="248"/>
                      </a:lnTo>
                      <a:lnTo>
                        <a:pt x="0" y="269"/>
                      </a:lnTo>
                      <a:lnTo>
                        <a:pt x="38" y="269"/>
                      </a:lnTo>
                      <a:lnTo>
                        <a:pt x="57" y="289"/>
                      </a:lnTo>
                      <a:lnTo>
                        <a:pt x="57" y="309"/>
                      </a:lnTo>
                      <a:lnTo>
                        <a:pt x="38" y="343"/>
                      </a:lnTo>
                      <a:lnTo>
                        <a:pt x="57" y="404"/>
                      </a:lnTo>
                      <a:lnTo>
                        <a:pt x="90" y="424"/>
                      </a:lnTo>
                      <a:lnTo>
                        <a:pt x="109" y="404"/>
                      </a:lnTo>
                      <a:lnTo>
                        <a:pt x="128" y="424"/>
                      </a:lnTo>
                      <a:lnTo>
                        <a:pt x="128" y="437"/>
                      </a:lnTo>
                      <a:lnTo>
                        <a:pt x="109" y="458"/>
                      </a:lnTo>
                      <a:lnTo>
                        <a:pt x="90" y="498"/>
                      </a:lnTo>
                      <a:lnTo>
                        <a:pt x="109" y="538"/>
                      </a:lnTo>
                      <a:lnTo>
                        <a:pt x="147" y="572"/>
                      </a:lnTo>
                      <a:lnTo>
                        <a:pt x="167" y="572"/>
                      </a:lnTo>
                      <a:lnTo>
                        <a:pt x="147" y="498"/>
                      </a:lnTo>
                      <a:lnTo>
                        <a:pt x="167" y="424"/>
                      </a:lnTo>
                      <a:lnTo>
                        <a:pt x="199" y="383"/>
                      </a:lnTo>
                      <a:lnTo>
                        <a:pt x="237" y="363"/>
                      </a:lnTo>
                      <a:lnTo>
                        <a:pt x="288" y="343"/>
                      </a:lnTo>
                      <a:lnTo>
                        <a:pt x="307" y="323"/>
                      </a:lnTo>
                      <a:lnTo>
                        <a:pt x="307" y="289"/>
                      </a:lnTo>
                      <a:lnTo>
                        <a:pt x="327" y="228"/>
                      </a:lnTo>
                      <a:lnTo>
                        <a:pt x="327" y="194"/>
                      </a:lnTo>
                      <a:lnTo>
                        <a:pt x="346" y="154"/>
                      </a:lnTo>
                      <a:lnTo>
                        <a:pt x="365" y="134"/>
                      </a:lnTo>
                      <a:lnTo>
                        <a:pt x="385" y="134"/>
                      </a:lnTo>
                      <a:lnTo>
                        <a:pt x="398" y="113"/>
                      </a:lnTo>
                      <a:lnTo>
                        <a:pt x="385" y="113"/>
                      </a:lnTo>
                      <a:lnTo>
                        <a:pt x="346" y="93"/>
                      </a:lnTo>
                      <a:lnTo>
                        <a:pt x="288" y="80"/>
                      </a:lnTo>
                      <a:lnTo>
                        <a:pt x="257" y="60"/>
                      </a:lnTo>
                      <a:lnTo>
                        <a:pt x="237" y="93"/>
                      </a:lnTo>
                      <a:lnTo>
                        <a:pt x="237" y="60"/>
                      </a:lnTo>
                      <a:lnTo>
                        <a:pt x="199" y="40"/>
                      </a:lnTo>
                      <a:lnTo>
                        <a:pt x="180" y="20"/>
                      </a:lnTo>
                      <a:lnTo>
                        <a:pt x="128" y="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7" name="Freeform 36">
                  <a:extLst>
                    <a:ext uri="{FF2B5EF4-FFF2-40B4-BE49-F238E27FC236}">
                      <a16:creationId xmlns:a16="http://schemas.microsoft.com/office/drawing/2014/main" id="{E7EC25C1-2B5A-BFFB-1481-02338D56CE88}"/>
                    </a:ext>
                  </a:extLst>
                </p:cNvPr>
                <p:cNvSpPr>
                  <a:spLocks/>
                </p:cNvSpPr>
                <p:nvPr/>
              </p:nvSpPr>
              <p:spPr bwMode="blackWhite">
                <a:xfrm>
                  <a:off x="4430158" y="2492709"/>
                  <a:ext cx="698471" cy="1169108"/>
                </a:xfrm>
                <a:custGeom>
                  <a:avLst/>
                  <a:gdLst/>
                  <a:ahLst/>
                  <a:cxnLst>
                    <a:cxn ang="0">
                      <a:pos x="128" y="0"/>
                    </a:cxn>
                    <a:cxn ang="0">
                      <a:pos x="148" y="20"/>
                    </a:cxn>
                    <a:cxn ang="0">
                      <a:pos x="148" y="40"/>
                    </a:cxn>
                    <a:cxn ang="0">
                      <a:pos x="90" y="94"/>
                    </a:cxn>
                    <a:cxn ang="0">
                      <a:pos x="77" y="135"/>
                    </a:cxn>
                    <a:cxn ang="0">
                      <a:pos x="77" y="189"/>
                    </a:cxn>
                    <a:cxn ang="0">
                      <a:pos x="57" y="229"/>
                    </a:cxn>
                    <a:cxn ang="0">
                      <a:pos x="19" y="282"/>
                    </a:cxn>
                    <a:cxn ang="0">
                      <a:pos x="0" y="343"/>
                    </a:cxn>
                    <a:cxn ang="0">
                      <a:pos x="0" y="397"/>
                    </a:cxn>
                    <a:cxn ang="0">
                      <a:pos x="19" y="458"/>
                    </a:cxn>
                    <a:cxn ang="0">
                      <a:pos x="0" y="512"/>
                    </a:cxn>
                    <a:cxn ang="0">
                      <a:pos x="19" y="512"/>
                    </a:cxn>
                    <a:cxn ang="0">
                      <a:pos x="57" y="499"/>
                    </a:cxn>
                    <a:cxn ang="0">
                      <a:pos x="90" y="499"/>
                    </a:cxn>
                    <a:cxn ang="0">
                      <a:pos x="109" y="512"/>
                    </a:cxn>
                    <a:cxn ang="0">
                      <a:pos x="148" y="533"/>
                    </a:cxn>
                    <a:cxn ang="0">
                      <a:pos x="167" y="512"/>
                    </a:cxn>
                    <a:cxn ang="0">
                      <a:pos x="199" y="499"/>
                    </a:cxn>
                    <a:cxn ang="0">
                      <a:pos x="276" y="512"/>
                    </a:cxn>
                    <a:cxn ang="0">
                      <a:pos x="276" y="438"/>
                    </a:cxn>
                    <a:cxn ang="0">
                      <a:pos x="257" y="384"/>
                    </a:cxn>
                    <a:cxn ang="0">
                      <a:pos x="276" y="343"/>
                    </a:cxn>
                    <a:cxn ang="0">
                      <a:pos x="296" y="323"/>
                    </a:cxn>
                    <a:cxn ang="0">
                      <a:pos x="296" y="303"/>
                    </a:cxn>
                    <a:cxn ang="0">
                      <a:pos x="276" y="303"/>
                    </a:cxn>
                    <a:cxn ang="0">
                      <a:pos x="238" y="269"/>
                    </a:cxn>
                    <a:cxn ang="0">
                      <a:pos x="218" y="229"/>
                    </a:cxn>
                    <a:cxn ang="0">
                      <a:pos x="238" y="189"/>
                    </a:cxn>
                    <a:cxn ang="0">
                      <a:pos x="257" y="168"/>
                    </a:cxn>
                    <a:cxn ang="0">
                      <a:pos x="257" y="155"/>
                    </a:cxn>
                    <a:cxn ang="0">
                      <a:pos x="238" y="135"/>
                    </a:cxn>
                    <a:cxn ang="0">
                      <a:pos x="218" y="155"/>
                    </a:cxn>
                    <a:cxn ang="0">
                      <a:pos x="186" y="135"/>
                    </a:cxn>
                    <a:cxn ang="0">
                      <a:pos x="167" y="74"/>
                    </a:cxn>
                    <a:cxn ang="0">
                      <a:pos x="186" y="40"/>
                    </a:cxn>
                    <a:cxn ang="0">
                      <a:pos x="186" y="20"/>
                    </a:cxn>
                    <a:cxn ang="0">
                      <a:pos x="167" y="0"/>
                    </a:cxn>
                    <a:cxn ang="0">
                      <a:pos x="128" y="0"/>
                    </a:cxn>
                  </a:cxnLst>
                  <a:rect l="0" t="0" r="r" b="b"/>
                  <a:pathLst>
                    <a:path w="297" h="534">
                      <a:moveTo>
                        <a:pt x="128" y="0"/>
                      </a:moveTo>
                      <a:lnTo>
                        <a:pt x="148" y="20"/>
                      </a:lnTo>
                      <a:lnTo>
                        <a:pt x="148" y="40"/>
                      </a:lnTo>
                      <a:lnTo>
                        <a:pt x="90" y="94"/>
                      </a:lnTo>
                      <a:lnTo>
                        <a:pt x="77" y="135"/>
                      </a:lnTo>
                      <a:lnTo>
                        <a:pt x="77" y="189"/>
                      </a:lnTo>
                      <a:lnTo>
                        <a:pt x="57" y="229"/>
                      </a:lnTo>
                      <a:lnTo>
                        <a:pt x="19" y="282"/>
                      </a:lnTo>
                      <a:lnTo>
                        <a:pt x="0" y="343"/>
                      </a:lnTo>
                      <a:lnTo>
                        <a:pt x="0" y="397"/>
                      </a:lnTo>
                      <a:lnTo>
                        <a:pt x="19" y="458"/>
                      </a:lnTo>
                      <a:lnTo>
                        <a:pt x="0" y="512"/>
                      </a:lnTo>
                      <a:lnTo>
                        <a:pt x="19" y="512"/>
                      </a:lnTo>
                      <a:lnTo>
                        <a:pt x="57" y="499"/>
                      </a:lnTo>
                      <a:lnTo>
                        <a:pt x="90" y="499"/>
                      </a:lnTo>
                      <a:lnTo>
                        <a:pt x="109" y="512"/>
                      </a:lnTo>
                      <a:lnTo>
                        <a:pt x="148" y="533"/>
                      </a:lnTo>
                      <a:lnTo>
                        <a:pt x="167" y="512"/>
                      </a:lnTo>
                      <a:lnTo>
                        <a:pt x="199" y="499"/>
                      </a:lnTo>
                      <a:lnTo>
                        <a:pt x="276" y="512"/>
                      </a:lnTo>
                      <a:lnTo>
                        <a:pt x="276" y="438"/>
                      </a:lnTo>
                      <a:lnTo>
                        <a:pt x="257" y="384"/>
                      </a:lnTo>
                      <a:lnTo>
                        <a:pt x="276" y="343"/>
                      </a:lnTo>
                      <a:lnTo>
                        <a:pt x="296" y="323"/>
                      </a:lnTo>
                      <a:lnTo>
                        <a:pt x="296" y="303"/>
                      </a:lnTo>
                      <a:lnTo>
                        <a:pt x="276" y="303"/>
                      </a:lnTo>
                      <a:lnTo>
                        <a:pt x="238" y="269"/>
                      </a:lnTo>
                      <a:lnTo>
                        <a:pt x="218" y="229"/>
                      </a:lnTo>
                      <a:lnTo>
                        <a:pt x="238" y="189"/>
                      </a:lnTo>
                      <a:lnTo>
                        <a:pt x="257" y="168"/>
                      </a:lnTo>
                      <a:lnTo>
                        <a:pt x="257" y="155"/>
                      </a:lnTo>
                      <a:lnTo>
                        <a:pt x="238" y="135"/>
                      </a:lnTo>
                      <a:lnTo>
                        <a:pt x="218" y="155"/>
                      </a:lnTo>
                      <a:lnTo>
                        <a:pt x="186" y="135"/>
                      </a:lnTo>
                      <a:lnTo>
                        <a:pt x="167" y="74"/>
                      </a:lnTo>
                      <a:lnTo>
                        <a:pt x="186" y="40"/>
                      </a:lnTo>
                      <a:lnTo>
                        <a:pt x="186" y="20"/>
                      </a:lnTo>
                      <a:lnTo>
                        <a:pt x="167" y="0"/>
                      </a:lnTo>
                      <a:lnTo>
                        <a:pt x="128" y="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38" name="Freeform 37">
                  <a:extLst>
                    <a:ext uri="{FF2B5EF4-FFF2-40B4-BE49-F238E27FC236}">
                      <a16:creationId xmlns:a16="http://schemas.microsoft.com/office/drawing/2014/main" id="{B94576C4-5DDA-76E8-A9C6-372E950AA33D}"/>
                    </a:ext>
                  </a:extLst>
                </p:cNvPr>
                <p:cNvSpPr>
                  <a:spLocks/>
                </p:cNvSpPr>
                <p:nvPr/>
              </p:nvSpPr>
              <p:spPr bwMode="blackWhite">
                <a:xfrm>
                  <a:off x="4128583" y="3582868"/>
                  <a:ext cx="1000044" cy="801243"/>
                </a:xfrm>
                <a:custGeom>
                  <a:avLst/>
                  <a:gdLst/>
                  <a:ahLst/>
                  <a:cxnLst>
                    <a:cxn ang="0">
                      <a:pos x="128" y="13"/>
                    </a:cxn>
                    <a:cxn ang="0">
                      <a:pos x="128" y="54"/>
                    </a:cxn>
                    <a:cxn ang="0">
                      <a:pos x="109" y="94"/>
                    </a:cxn>
                    <a:cxn ang="0">
                      <a:pos x="77" y="114"/>
                    </a:cxn>
                    <a:cxn ang="0">
                      <a:pos x="57" y="148"/>
                    </a:cxn>
                    <a:cxn ang="0">
                      <a:pos x="19" y="189"/>
                    </a:cxn>
                    <a:cxn ang="0">
                      <a:pos x="0" y="249"/>
                    </a:cxn>
                    <a:cxn ang="0">
                      <a:pos x="0" y="282"/>
                    </a:cxn>
                    <a:cxn ang="0">
                      <a:pos x="38" y="303"/>
                    </a:cxn>
                    <a:cxn ang="0">
                      <a:pos x="109" y="364"/>
                    </a:cxn>
                    <a:cxn ang="0">
                      <a:pos x="147" y="364"/>
                    </a:cxn>
                    <a:cxn ang="0">
                      <a:pos x="186" y="323"/>
                    </a:cxn>
                    <a:cxn ang="0">
                      <a:pos x="237" y="303"/>
                    </a:cxn>
                    <a:cxn ang="0">
                      <a:pos x="314" y="303"/>
                    </a:cxn>
                    <a:cxn ang="0">
                      <a:pos x="346" y="262"/>
                    </a:cxn>
                    <a:cxn ang="0">
                      <a:pos x="346" y="249"/>
                    </a:cxn>
                    <a:cxn ang="0">
                      <a:pos x="327" y="208"/>
                    </a:cxn>
                    <a:cxn ang="0">
                      <a:pos x="346" y="189"/>
                    </a:cxn>
                    <a:cxn ang="0">
                      <a:pos x="346" y="148"/>
                    </a:cxn>
                    <a:cxn ang="0">
                      <a:pos x="366" y="135"/>
                    </a:cxn>
                    <a:cxn ang="0">
                      <a:pos x="385" y="94"/>
                    </a:cxn>
                    <a:cxn ang="0">
                      <a:pos x="424" y="114"/>
                    </a:cxn>
                    <a:cxn ang="0">
                      <a:pos x="424" y="54"/>
                    </a:cxn>
                    <a:cxn ang="0">
                      <a:pos x="404" y="13"/>
                    </a:cxn>
                    <a:cxn ang="0">
                      <a:pos x="327" y="0"/>
                    </a:cxn>
                    <a:cxn ang="0">
                      <a:pos x="295" y="13"/>
                    </a:cxn>
                    <a:cxn ang="0">
                      <a:pos x="276" y="33"/>
                    </a:cxn>
                    <a:cxn ang="0">
                      <a:pos x="237" y="13"/>
                    </a:cxn>
                    <a:cxn ang="0">
                      <a:pos x="218" y="0"/>
                    </a:cxn>
                    <a:cxn ang="0">
                      <a:pos x="186" y="0"/>
                    </a:cxn>
                    <a:cxn ang="0">
                      <a:pos x="147" y="13"/>
                    </a:cxn>
                    <a:cxn ang="0">
                      <a:pos x="128" y="13"/>
                    </a:cxn>
                  </a:cxnLst>
                  <a:rect l="0" t="0" r="r" b="b"/>
                  <a:pathLst>
                    <a:path w="425" h="365">
                      <a:moveTo>
                        <a:pt x="128" y="13"/>
                      </a:moveTo>
                      <a:lnTo>
                        <a:pt x="128" y="54"/>
                      </a:lnTo>
                      <a:lnTo>
                        <a:pt x="109" y="94"/>
                      </a:lnTo>
                      <a:lnTo>
                        <a:pt x="77" y="114"/>
                      </a:lnTo>
                      <a:lnTo>
                        <a:pt x="57" y="148"/>
                      </a:lnTo>
                      <a:lnTo>
                        <a:pt x="19" y="189"/>
                      </a:lnTo>
                      <a:lnTo>
                        <a:pt x="0" y="249"/>
                      </a:lnTo>
                      <a:lnTo>
                        <a:pt x="0" y="282"/>
                      </a:lnTo>
                      <a:lnTo>
                        <a:pt x="38" y="303"/>
                      </a:lnTo>
                      <a:lnTo>
                        <a:pt x="109" y="364"/>
                      </a:lnTo>
                      <a:lnTo>
                        <a:pt x="147" y="364"/>
                      </a:lnTo>
                      <a:lnTo>
                        <a:pt x="186" y="323"/>
                      </a:lnTo>
                      <a:lnTo>
                        <a:pt x="237" y="303"/>
                      </a:lnTo>
                      <a:lnTo>
                        <a:pt x="314" y="303"/>
                      </a:lnTo>
                      <a:lnTo>
                        <a:pt x="346" y="262"/>
                      </a:lnTo>
                      <a:lnTo>
                        <a:pt x="346" y="249"/>
                      </a:lnTo>
                      <a:lnTo>
                        <a:pt x="327" y="208"/>
                      </a:lnTo>
                      <a:lnTo>
                        <a:pt x="346" y="189"/>
                      </a:lnTo>
                      <a:lnTo>
                        <a:pt x="346" y="148"/>
                      </a:lnTo>
                      <a:lnTo>
                        <a:pt x="366" y="135"/>
                      </a:lnTo>
                      <a:lnTo>
                        <a:pt x="385" y="94"/>
                      </a:lnTo>
                      <a:lnTo>
                        <a:pt x="424" y="114"/>
                      </a:lnTo>
                      <a:lnTo>
                        <a:pt x="424" y="54"/>
                      </a:lnTo>
                      <a:lnTo>
                        <a:pt x="404" y="13"/>
                      </a:lnTo>
                      <a:lnTo>
                        <a:pt x="327" y="0"/>
                      </a:lnTo>
                      <a:lnTo>
                        <a:pt x="295" y="13"/>
                      </a:lnTo>
                      <a:lnTo>
                        <a:pt x="276" y="33"/>
                      </a:lnTo>
                      <a:lnTo>
                        <a:pt x="237" y="13"/>
                      </a:lnTo>
                      <a:lnTo>
                        <a:pt x="218" y="0"/>
                      </a:lnTo>
                      <a:lnTo>
                        <a:pt x="186" y="0"/>
                      </a:lnTo>
                      <a:lnTo>
                        <a:pt x="147" y="13"/>
                      </a:lnTo>
                      <a:lnTo>
                        <a:pt x="128" y="13"/>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39" name="Freeform 38">
                  <a:extLst>
                    <a:ext uri="{FF2B5EF4-FFF2-40B4-BE49-F238E27FC236}">
                      <a16:creationId xmlns:a16="http://schemas.microsoft.com/office/drawing/2014/main" id="{55F92180-BA24-D80A-51A5-2233AC28D6D9}"/>
                    </a:ext>
                  </a:extLst>
                </p:cNvPr>
                <p:cNvSpPr>
                  <a:spLocks/>
                </p:cNvSpPr>
                <p:nvPr/>
              </p:nvSpPr>
              <p:spPr bwMode="blackWhite">
                <a:xfrm>
                  <a:off x="3613832" y="4127103"/>
                  <a:ext cx="863123" cy="920504"/>
                </a:xfrm>
                <a:custGeom>
                  <a:avLst/>
                  <a:gdLst/>
                  <a:ahLst/>
                  <a:cxnLst>
                    <a:cxn ang="0">
                      <a:pos x="218" y="13"/>
                    </a:cxn>
                    <a:cxn ang="0">
                      <a:pos x="205" y="13"/>
                    </a:cxn>
                    <a:cxn ang="0">
                      <a:pos x="186" y="0"/>
                    </a:cxn>
                    <a:cxn ang="0">
                      <a:pos x="166" y="0"/>
                    </a:cxn>
                    <a:cxn ang="0">
                      <a:pos x="147" y="13"/>
                    </a:cxn>
                    <a:cxn ang="0">
                      <a:pos x="109" y="33"/>
                    </a:cxn>
                    <a:cxn ang="0">
                      <a:pos x="57" y="13"/>
                    </a:cxn>
                    <a:cxn ang="0">
                      <a:pos x="19" y="13"/>
                    </a:cxn>
                    <a:cxn ang="0">
                      <a:pos x="0" y="33"/>
                    </a:cxn>
                    <a:cxn ang="0">
                      <a:pos x="0" y="94"/>
                    </a:cxn>
                    <a:cxn ang="0">
                      <a:pos x="19" y="114"/>
                    </a:cxn>
                    <a:cxn ang="0">
                      <a:pos x="19" y="148"/>
                    </a:cxn>
                    <a:cxn ang="0">
                      <a:pos x="0" y="189"/>
                    </a:cxn>
                    <a:cxn ang="0">
                      <a:pos x="0" y="304"/>
                    </a:cxn>
                    <a:cxn ang="0">
                      <a:pos x="19" y="324"/>
                    </a:cxn>
                    <a:cxn ang="0">
                      <a:pos x="96" y="324"/>
                    </a:cxn>
                    <a:cxn ang="0">
                      <a:pos x="109" y="344"/>
                    </a:cxn>
                    <a:cxn ang="0">
                      <a:pos x="128" y="397"/>
                    </a:cxn>
                    <a:cxn ang="0">
                      <a:pos x="147" y="418"/>
                    </a:cxn>
                    <a:cxn ang="0">
                      <a:pos x="186" y="418"/>
                    </a:cxn>
                    <a:cxn ang="0">
                      <a:pos x="186" y="397"/>
                    </a:cxn>
                    <a:cxn ang="0">
                      <a:pos x="218" y="344"/>
                    </a:cxn>
                    <a:cxn ang="0">
                      <a:pos x="237" y="324"/>
                    </a:cxn>
                    <a:cxn ang="0">
                      <a:pos x="295" y="263"/>
                    </a:cxn>
                    <a:cxn ang="0">
                      <a:pos x="327" y="209"/>
                    </a:cxn>
                    <a:cxn ang="0">
                      <a:pos x="366" y="148"/>
                    </a:cxn>
                    <a:cxn ang="0">
                      <a:pos x="366" y="114"/>
                    </a:cxn>
                    <a:cxn ang="0">
                      <a:pos x="327" y="114"/>
                    </a:cxn>
                    <a:cxn ang="0">
                      <a:pos x="256" y="54"/>
                    </a:cxn>
                    <a:cxn ang="0">
                      <a:pos x="218" y="33"/>
                    </a:cxn>
                    <a:cxn ang="0">
                      <a:pos x="218" y="13"/>
                    </a:cxn>
                  </a:cxnLst>
                  <a:rect l="0" t="0" r="r" b="b"/>
                  <a:pathLst>
                    <a:path w="367" h="419">
                      <a:moveTo>
                        <a:pt x="218" y="13"/>
                      </a:moveTo>
                      <a:lnTo>
                        <a:pt x="205" y="13"/>
                      </a:lnTo>
                      <a:lnTo>
                        <a:pt x="186" y="0"/>
                      </a:lnTo>
                      <a:lnTo>
                        <a:pt x="166" y="0"/>
                      </a:lnTo>
                      <a:lnTo>
                        <a:pt x="147" y="13"/>
                      </a:lnTo>
                      <a:lnTo>
                        <a:pt x="109" y="33"/>
                      </a:lnTo>
                      <a:lnTo>
                        <a:pt x="57" y="13"/>
                      </a:lnTo>
                      <a:lnTo>
                        <a:pt x="19" y="13"/>
                      </a:lnTo>
                      <a:lnTo>
                        <a:pt x="0" y="33"/>
                      </a:lnTo>
                      <a:lnTo>
                        <a:pt x="0" y="94"/>
                      </a:lnTo>
                      <a:lnTo>
                        <a:pt x="19" y="114"/>
                      </a:lnTo>
                      <a:lnTo>
                        <a:pt x="19" y="148"/>
                      </a:lnTo>
                      <a:lnTo>
                        <a:pt x="0" y="189"/>
                      </a:lnTo>
                      <a:lnTo>
                        <a:pt x="0" y="304"/>
                      </a:lnTo>
                      <a:lnTo>
                        <a:pt x="19" y="324"/>
                      </a:lnTo>
                      <a:lnTo>
                        <a:pt x="96" y="324"/>
                      </a:lnTo>
                      <a:lnTo>
                        <a:pt x="109" y="344"/>
                      </a:lnTo>
                      <a:lnTo>
                        <a:pt x="128" y="397"/>
                      </a:lnTo>
                      <a:lnTo>
                        <a:pt x="147" y="418"/>
                      </a:lnTo>
                      <a:lnTo>
                        <a:pt x="186" y="418"/>
                      </a:lnTo>
                      <a:lnTo>
                        <a:pt x="186" y="397"/>
                      </a:lnTo>
                      <a:lnTo>
                        <a:pt x="218" y="344"/>
                      </a:lnTo>
                      <a:lnTo>
                        <a:pt x="237" y="324"/>
                      </a:lnTo>
                      <a:lnTo>
                        <a:pt x="295" y="263"/>
                      </a:lnTo>
                      <a:lnTo>
                        <a:pt x="327" y="209"/>
                      </a:lnTo>
                      <a:lnTo>
                        <a:pt x="366" y="148"/>
                      </a:lnTo>
                      <a:lnTo>
                        <a:pt x="366" y="114"/>
                      </a:lnTo>
                      <a:lnTo>
                        <a:pt x="327" y="114"/>
                      </a:lnTo>
                      <a:lnTo>
                        <a:pt x="256" y="54"/>
                      </a:lnTo>
                      <a:lnTo>
                        <a:pt x="218" y="33"/>
                      </a:lnTo>
                      <a:lnTo>
                        <a:pt x="218" y="13"/>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40" name="Freeform 39">
                  <a:extLst>
                    <a:ext uri="{FF2B5EF4-FFF2-40B4-BE49-F238E27FC236}">
                      <a16:creationId xmlns:a16="http://schemas.microsoft.com/office/drawing/2014/main" id="{171EA27F-9B88-07B2-FF62-7FF41EDEF1C1}"/>
                    </a:ext>
                  </a:extLst>
                </p:cNvPr>
                <p:cNvSpPr>
                  <a:spLocks/>
                </p:cNvSpPr>
                <p:nvPr/>
              </p:nvSpPr>
              <p:spPr bwMode="blackWhite">
                <a:xfrm>
                  <a:off x="3024551" y="2783305"/>
                  <a:ext cx="1452403" cy="1463063"/>
                </a:xfrm>
                <a:custGeom>
                  <a:avLst/>
                  <a:gdLst/>
                  <a:ahLst/>
                  <a:cxnLst>
                    <a:cxn ang="0">
                      <a:pos x="616" y="147"/>
                    </a:cxn>
                    <a:cxn ang="0">
                      <a:pos x="288" y="134"/>
                    </a:cxn>
                    <a:cxn ang="0">
                      <a:pos x="249" y="114"/>
                    </a:cxn>
                    <a:cxn ang="0">
                      <a:pos x="237" y="94"/>
                    </a:cxn>
                    <a:cxn ang="0">
                      <a:pos x="218" y="54"/>
                    </a:cxn>
                    <a:cxn ang="0">
                      <a:pos x="179" y="0"/>
                    </a:cxn>
                    <a:cxn ang="0">
                      <a:pos x="179" y="33"/>
                    </a:cxn>
                    <a:cxn ang="0">
                      <a:pos x="160" y="74"/>
                    </a:cxn>
                    <a:cxn ang="0">
                      <a:pos x="160" y="114"/>
                    </a:cxn>
                    <a:cxn ang="0">
                      <a:pos x="12" y="114"/>
                    </a:cxn>
                    <a:cxn ang="0">
                      <a:pos x="0" y="147"/>
                    </a:cxn>
                    <a:cxn ang="0">
                      <a:pos x="0" y="249"/>
                    </a:cxn>
                    <a:cxn ang="0">
                      <a:pos x="89" y="262"/>
                    </a:cxn>
                    <a:cxn ang="0">
                      <a:pos x="89" y="343"/>
                    </a:cxn>
                    <a:cxn ang="0">
                      <a:pos x="51" y="417"/>
                    </a:cxn>
                    <a:cxn ang="0">
                      <a:pos x="70" y="478"/>
                    </a:cxn>
                    <a:cxn ang="0">
                      <a:pos x="51" y="498"/>
                    </a:cxn>
                    <a:cxn ang="0">
                      <a:pos x="70" y="532"/>
                    </a:cxn>
                    <a:cxn ang="0">
                      <a:pos x="70" y="572"/>
                    </a:cxn>
                    <a:cxn ang="0">
                      <a:pos x="160" y="592"/>
                    </a:cxn>
                    <a:cxn ang="0">
                      <a:pos x="199" y="592"/>
                    </a:cxn>
                    <a:cxn ang="0">
                      <a:pos x="199" y="612"/>
                    </a:cxn>
                    <a:cxn ang="0">
                      <a:pos x="218" y="646"/>
                    </a:cxn>
                    <a:cxn ang="0">
                      <a:pos x="249" y="667"/>
                    </a:cxn>
                    <a:cxn ang="0">
                      <a:pos x="249" y="646"/>
                    </a:cxn>
                    <a:cxn ang="0">
                      <a:pos x="269" y="626"/>
                    </a:cxn>
                    <a:cxn ang="0">
                      <a:pos x="307" y="626"/>
                    </a:cxn>
                    <a:cxn ang="0">
                      <a:pos x="358" y="646"/>
                    </a:cxn>
                    <a:cxn ang="0">
                      <a:pos x="397" y="626"/>
                    </a:cxn>
                    <a:cxn ang="0">
                      <a:pos x="416" y="612"/>
                    </a:cxn>
                    <a:cxn ang="0">
                      <a:pos x="436" y="612"/>
                    </a:cxn>
                    <a:cxn ang="0">
                      <a:pos x="455" y="626"/>
                    </a:cxn>
                    <a:cxn ang="0">
                      <a:pos x="468" y="626"/>
                    </a:cxn>
                    <a:cxn ang="0">
                      <a:pos x="468" y="612"/>
                    </a:cxn>
                    <a:cxn ang="0">
                      <a:pos x="487" y="553"/>
                    </a:cxn>
                    <a:cxn ang="0">
                      <a:pos x="526" y="512"/>
                    </a:cxn>
                    <a:cxn ang="0">
                      <a:pos x="545" y="478"/>
                    </a:cxn>
                    <a:cxn ang="0">
                      <a:pos x="577" y="458"/>
                    </a:cxn>
                    <a:cxn ang="0">
                      <a:pos x="596" y="417"/>
                    </a:cxn>
                    <a:cxn ang="0">
                      <a:pos x="596" y="377"/>
                    </a:cxn>
                    <a:cxn ang="0">
                      <a:pos x="616" y="323"/>
                    </a:cxn>
                    <a:cxn ang="0">
                      <a:pos x="596" y="262"/>
                    </a:cxn>
                    <a:cxn ang="0">
                      <a:pos x="596" y="208"/>
                    </a:cxn>
                    <a:cxn ang="0">
                      <a:pos x="616" y="147"/>
                    </a:cxn>
                  </a:cxnLst>
                  <a:rect l="0" t="0" r="r" b="b"/>
                  <a:pathLst>
                    <a:path w="617" h="668">
                      <a:moveTo>
                        <a:pt x="616" y="147"/>
                      </a:moveTo>
                      <a:lnTo>
                        <a:pt x="288" y="134"/>
                      </a:lnTo>
                      <a:lnTo>
                        <a:pt x="249" y="114"/>
                      </a:lnTo>
                      <a:lnTo>
                        <a:pt x="237" y="94"/>
                      </a:lnTo>
                      <a:lnTo>
                        <a:pt x="218" y="54"/>
                      </a:lnTo>
                      <a:lnTo>
                        <a:pt x="179" y="0"/>
                      </a:lnTo>
                      <a:lnTo>
                        <a:pt x="179" y="33"/>
                      </a:lnTo>
                      <a:lnTo>
                        <a:pt x="160" y="74"/>
                      </a:lnTo>
                      <a:lnTo>
                        <a:pt x="160" y="114"/>
                      </a:lnTo>
                      <a:lnTo>
                        <a:pt x="12" y="114"/>
                      </a:lnTo>
                      <a:lnTo>
                        <a:pt x="0" y="147"/>
                      </a:lnTo>
                      <a:lnTo>
                        <a:pt x="0" y="249"/>
                      </a:lnTo>
                      <a:lnTo>
                        <a:pt x="89" y="262"/>
                      </a:lnTo>
                      <a:lnTo>
                        <a:pt x="89" y="343"/>
                      </a:lnTo>
                      <a:lnTo>
                        <a:pt x="51" y="417"/>
                      </a:lnTo>
                      <a:lnTo>
                        <a:pt x="70" y="478"/>
                      </a:lnTo>
                      <a:lnTo>
                        <a:pt x="51" y="498"/>
                      </a:lnTo>
                      <a:lnTo>
                        <a:pt x="70" y="532"/>
                      </a:lnTo>
                      <a:lnTo>
                        <a:pt x="70" y="572"/>
                      </a:lnTo>
                      <a:lnTo>
                        <a:pt x="160" y="592"/>
                      </a:lnTo>
                      <a:lnTo>
                        <a:pt x="199" y="592"/>
                      </a:lnTo>
                      <a:lnTo>
                        <a:pt x="199" y="612"/>
                      </a:lnTo>
                      <a:lnTo>
                        <a:pt x="218" y="646"/>
                      </a:lnTo>
                      <a:lnTo>
                        <a:pt x="249" y="667"/>
                      </a:lnTo>
                      <a:lnTo>
                        <a:pt x="249" y="646"/>
                      </a:lnTo>
                      <a:lnTo>
                        <a:pt x="269" y="626"/>
                      </a:lnTo>
                      <a:lnTo>
                        <a:pt x="307" y="626"/>
                      </a:lnTo>
                      <a:lnTo>
                        <a:pt x="358" y="646"/>
                      </a:lnTo>
                      <a:lnTo>
                        <a:pt x="397" y="626"/>
                      </a:lnTo>
                      <a:lnTo>
                        <a:pt x="416" y="612"/>
                      </a:lnTo>
                      <a:lnTo>
                        <a:pt x="436" y="612"/>
                      </a:lnTo>
                      <a:lnTo>
                        <a:pt x="455" y="626"/>
                      </a:lnTo>
                      <a:lnTo>
                        <a:pt x="468" y="626"/>
                      </a:lnTo>
                      <a:lnTo>
                        <a:pt x="468" y="612"/>
                      </a:lnTo>
                      <a:lnTo>
                        <a:pt x="487" y="553"/>
                      </a:lnTo>
                      <a:lnTo>
                        <a:pt x="526" y="512"/>
                      </a:lnTo>
                      <a:lnTo>
                        <a:pt x="545" y="478"/>
                      </a:lnTo>
                      <a:lnTo>
                        <a:pt x="577" y="458"/>
                      </a:lnTo>
                      <a:lnTo>
                        <a:pt x="596" y="417"/>
                      </a:lnTo>
                      <a:lnTo>
                        <a:pt x="596" y="377"/>
                      </a:lnTo>
                      <a:lnTo>
                        <a:pt x="616" y="323"/>
                      </a:lnTo>
                      <a:lnTo>
                        <a:pt x="596" y="262"/>
                      </a:lnTo>
                      <a:lnTo>
                        <a:pt x="596" y="208"/>
                      </a:lnTo>
                      <a:lnTo>
                        <a:pt x="616" y="147"/>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endParaRPr lang="pt-BR" sz="1462">
                    <a:solidFill>
                      <a:prstClr val="black"/>
                    </a:solidFill>
                    <a:latin typeface="Arial"/>
                  </a:endParaRPr>
                </a:p>
              </p:txBody>
            </p:sp>
            <p:sp>
              <p:nvSpPr>
                <p:cNvPr id="41" name="Freeform 40">
                  <a:extLst>
                    <a:ext uri="{FF2B5EF4-FFF2-40B4-BE49-F238E27FC236}">
                      <a16:creationId xmlns:a16="http://schemas.microsoft.com/office/drawing/2014/main" id="{9D08CC8E-51E4-4D59-8E87-4C60590E270B}"/>
                    </a:ext>
                  </a:extLst>
                </p:cNvPr>
                <p:cNvSpPr>
                  <a:spLocks/>
                </p:cNvSpPr>
                <p:nvPr/>
              </p:nvSpPr>
              <p:spPr bwMode="blackWhite">
                <a:xfrm>
                  <a:off x="2289684" y="2904247"/>
                  <a:ext cx="954981" cy="796203"/>
                </a:xfrm>
                <a:custGeom>
                  <a:avLst/>
                  <a:gdLst/>
                  <a:ahLst/>
                  <a:cxnLst>
                    <a:cxn ang="0">
                      <a:pos x="327" y="60"/>
                    </a:cxn>
                    <a:cxn ang="0">
                      <a:pos x="295" y="60"/>
                    </a:cxn>
                    <a:cxn ang="0">
                      <a:pos x="276" y="80"/>
                    </a:cxn>
                    <a:cxn ang="0">
                      <a:pos x="257" y="80"/>
                    </a:cxn>
                    <a:cxn ang="0">
                      <a:pos x="257" y="40"/>
                    </a:cxn>
                    <a:cxn ang="0">
                      <a:pos x="237" y="20"/>
                    </a:cxn>
                    <a:cxn ang="0">
                      <a:pos x="218" y="20"/>
                    </a:cxn>
                    <a:cxn ang="0">
                      <a:pos x="186" y="0"/>
                    </a:cxn>
                    <a:cxn ang="0">
                      <a:pos x="147" y="20"/>
                    </a:cxn>
                    <a:cxn ang="0">
                      <a:pos x="147" y="40"/>
                    </a:cxn>
                    <a:cxn ang="0">
                      <a:pos x="128" y="60"/>
                    </a:cxn>
                    <a:cxn ang="0">
                      <a:pos x="96" y="80"/>
                    </a:cxn>
                    <a:cxn ang="0">
                      <a:pos x="96" y="93"/>
                    </a:cxn>
                    <a:cxn ang="0">
                      <a:pos x="38" y="113"/>
                    </a:cxn>
                    <a:cxn ang="0">
                      <a:pos x="0" y="154"/>
                    </a:cxn>
                    <a:cxn ang="0">
                      <a:pos x="19" y="174"/>
                    </a:cxn>
                    <a:cxn ang="0">
                      <a:pos x="57" y="154"/>
                    </a:cxn>
                    <a:cxn ang="0">
                      <a:pos x="77" y="154"/>
                    </a:cxn>
                    <a:cxn ang="0">
                      <a:pos x="96" y="174"/>
                    </a:cxn>
                    <a:cxn ang="0">
                      <a:pos x="96" y="228"/>
                    </a:cxn>
                    <a:cxn ang="0">
                      <a:pos x="128" y="288"/>
                    </a:cxn>
                    <a:cxn ang="0">
                      <a:pos x="205" y="309"/>
                    </a:cxn>
                    <a:cxn ang="0">
                      <a:pos x="237" y="322"/>
                    </a:cxn>
                    <a:cxn ang="0">
                      <a:pos x="327" y="342"/>
                    </a:cxn>
                    <a:cxn ang="0">
                      <a:pos x="366" y="363"/>
                    </a:cxn>
                    <a:cxn ang="0">
                      <a:pos x="405" y="288"/>
                    </a:cxn>
                    <a:cxn ang="0">
                      <a:pos x="405" y="208"/>
                    </a:cxn>
                    <a:cxn ang="0">
                      <a:pos x="315" y="194"/>
                    </a:cxn>
                    <a:cxn ang="0">
                      <a:pos x="315" y="93"/>
                    </a:cxn>
                    <a:cxn ang="0">
                      <a:pos x="327" y="60"/>
                    </a:cxn>
                  </a:cxnLst>
                  <a:rect l="0" t="0" r="r" b="b"/>
                  <a:pathLst>
                    <a:path w="406" h="364">
                      <a:moveTo>
                        <a:pt x="327" y="60"/>
                      </a:moveTo>
                      <a:lnTo>
                        <a:pt x="295" y="60"/>
                      </a:lnTo>
                      <a:lnTo>
                        <a:pt x="276" y="80"/>
                      </a:lnTo>
                      <a:lnTo>
                        <a:pt x="257" y="80"/>
                      </a:lnTo>
                      <a:lnTo>
                        <a:pt x="257" y="40"/>
                      </a:lnTo>
                      <a:lnTo>
                        <a:pt x="237" y="20"/>
                      </a:lnTo>
                      <a:lnTo>
                        <a:pt x="218" y="20"/>
                      </a:lnTo>
                      <a:lnTo>
                        <a:pt x="186" y="0"/>
                      </a:lnTo>
                      <a:lnTo>
                        <a:pt x="147" y="20"/>
                      </a:lnTo>
                      <a:lnTo>
                        <a:pt x="147" y="40"/>
                      </a:lnTo>
                      <a:lnTo>
                        <a:pt x="128" y="60"/>
                      </a:lnTo>
                      <a:lnTo>
                        <a:pt x="96" y="80"/>
                      </a:lnTo>
                      <a:lnTo>
                        <a:pt x="96" y="93"/>
                      </a:lnTo>
                      <a:lnTo>
                        <a:pt x="38" y="113"/>
                      </a:lnTo>
                      <a:lnTo>
                        <a:pt x="0" y="154"/>
                      </a:lnTo>
                      <a:lnTo>
                        <a:pt x="19" y="174"/>
                      </a:lnTo>
                      <a:lnTo>
                        <a:pt x="57" y="154"/>
                      </a:lnTo>
                      <a:lnTo>
                        <a:pt x="77" y="154"/>
                      </a:lnTo>
                      <a:lnTo>
                        <a:pt x="96" y="174"/>
                      </a:lnTo>
                      <a:lnTo>
                        <a:pt x="96" y="228"/>
                      </a:lnTo>
                      <a:lnTo>
                        <a:pt x="128" y="288"/>
                      </a:lnTo>
                      <a:lnTo>
                        <a:pt x="205" y="309"/>
                      </a:lnTo>
                      <a:lnTo>
                        <a:pt x="237" y="322"/>
                      </a:lnTo>
                      <a:lnTo>
                        <a:pt x="327" y="342"/>
                      </a:lnTo>
                      <a:lnTo>
                        <a:pt x="366" y="363"/>
                      </a:lnTo>
                      <a:lnTo>
                        <a:pt x="405" y="288"/>
                      </a:lnTo>
                      <a:lnTo>
                        <a:pt x="405" y="208"/>
                      </a:lnTo>
                      <a:lnTo>
                        <a:pt x="315" y="194"/>
                      </a:lnTo>
                      <a:lnTo>
                        <a:pt x="315" y="93"/>
                      </a:lnTo>
                      <a:lnTo>
                        <a:pt x="327" y="6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42" name="Freeform 41">
                  <a:extLst>
                    <a:ext uri="{FF2B5EF4-FFF2-40B4-BE49-F238E27FC236}">
                      <a16:creationId xmlns:a16="http://schemas.microsoft.com/office/drawing/2014/main" id="{CBF7AECF-EE18-DD28-BAA7-57EF82C93921}"/>
                    </a:ext>
                  </a:extLst>
                </p:cNvPr>
                <p:cNvSpPr>
                  <a:spLocks/>
                </p:cNvSpPr>
                <p:nvPr/>
              </p:nvSpPr>
              <p:spPr bwMode="blackWhite">
                <a:xfrm>
                  <a:off x="1348568" y="2904247"/>
                  <a:ext cx="982713" cy="500567"/>
                </a:xfrm>
                <a:custGeom>
                  <a:avLst/>
                  <a:gdLst/>
                  <a:ahLst/>
                  <a:cxnLst>
                    <a:cxn ang="0">
                      <a:pos x="0" y="0"/>
                    </a:cxn>
                    <a:cxn ang="0">
                      <a:pos x="38" y="20"/>
                    </a:cxn>
                    <a:cxn ang="0">
                      <a:pos x="89" y="40"/>
                    </a:cxn>
                    <a:cxn ang="0">
                      <a:pos x="147" y="40"/>
                    </a:cxn>
                    <a:cxn ang="0">
                      <a:pos x="199" y="60"/>
                    </a:cxn>
                    <a:cxn ang="0">
                      <a:pos x="275" y="93"/>
                    </a:cxn>
                    <a:cxn ang="0">
                      <a:pos x="327" y="133"/>
                    </a:cxn>
                    <a:cxn ang="0">
                      <a:pos x="397" y="153"/>
                    </a:cxn>
                    <a:cxn ang="0">
                      <a:pos x="417" y="174"/>
                    </a:cxn>
                    <a:cxn ang="0">
                      <a:pos x="365" y="207"/>
                    </a:cxn>
                    <a:cxn ang="0">
                      <a:pos x="288" y="228"/>
                    </a:cxn>
                    <a:cxn ang="0">
                      <a:pos x="199" y="228"/>
                    </a:cxn>
                    <a:cxn ang="0">
                      <a:pos x="179" y="207"/>
                    </a:cxn>
                    <a:cxn ang="0">
                      <a:pos x="179" y="153"/>
                    </a:cxn>
                    <a:cxn ang="0">
                      <a:pos x="147" y="194"/>
                    </a:cxn>
                    <a:cxn ang="0">
                      <a:pos x="109" y="194"/>
                    </a:cxn>
                    <a:cxn ang="0">
                      <a:pos x="89" y="174"/>
                    </a:cxn>
                    <a:cxn ang="0">
                      <a:pos x="70" y="174"/>
                    </a:cxn>
                    <a:cxn ang="0">
                      <a:pos x="57" y="133"/>
                    </a:cxn>
                    <a:cxn ang="0">
                      <a:pos x="19" y="93"/>
                    </a:cxn>
                    <a:cxn ang="0">
                      <a:pos x="0" y="60"/>
                    </a:cxn>
                    <a:cxn ang="0">
                      <a:pos x="0" y="0"/>
                    </a:cxn>
                  </a:cxnLst>
                  <a:rect l="0" t="0" r="r" b="b"/>
                  <a:pathLst>
                    <a:path w="418" h="229">
                      <a:moveTo>
                        <a:pt x="0" y="0"/>
                      </a:moveTo>
                      <a:lnTo>
                        <a:pt x="38" y="20"/>
                      </a:lnTo>
                      <a:lnTo>
                        <a:pt x="89" y="40"/>
                      </a:lnTo>
                      <a:lnTo>
                        <a:pt x="147" y="40"/>
                      </a:lnTo>
                      <a:lnTo>
                        <a:pt x="199" y="60"/>
                      </a:lnTo>
                      <a:lnTo>
                        <a:pt x="275" y="93"/>
                      </a:lnTo>
                      <a:lnTo>
                        <a:pt x="327" y="133"/>
                      </a:lnTo>
                      <a:lnTo>
                        <a:pt x="397" y="153"/>
                      </a:lnTo>
                      <a:lnTo>
                        <a:pt x="417" y="174"/>
                      </a:lnTo>
                      <a:lnTo>
                        <a:pt x="365" y="207"/>
                      </a:lnTo>
                      <a:lnTo>
                        <a:pt x="288" y="228"/>
                      </a:lnTo>
                      <a:lnTo>
                        <a:pt x="199" y="228"/>
                      </a:lnTo>
                      <a:lnTo>
                        <a:pt x="179" y="207"/>
                      </a:lnTo>
                      <a:lnTo>
                        <a:pt x="179" y="153"/>
                      </a:lnTo>
                      <a:lnTo>
                        <a:pt x="147" y="194"/>
                      </a:lnTo>
                      <a:lnTo>
                        <a:pt x="109" y="194"/>
                      </a:lnTo>
                      <a:lnTo>
                        <a:pt x="89" y="174"/>
                      </a:lnTo>
                      <a:lnTo>
                        <a:pt x="70" y="174"/>
                      </a:lnTo>
                      <a:lnTo>
                        <a:pt x="57" y="133"/>
                      </a:lnTo>
                      <a:lnTo>
                        <a:pt x="19" y="93"/>
                      </a:lnTo>
                      <a:lnTo>
                        <a:pt x="0" y="60"/>
                      </a:lnTo>
                      <a:lnTo>
                        <a:pt x="0" y="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43" name="Freeform 42">
                  <a:extLst>
                    <a:ext uri="{FF2B5EF4-FFF2-40B4-BE49-F238E27FC236}">
                      <a16:creationId xmlns:a16="http://schemas.microsoft.com/office/drawing/2014/main" id="{A54DDFD5-438A-2E13-F1F3-3FE38B54390E}"/>
                    </a:ext>
                  </a:extLst>
                </p:cNvPr>
                <p:cNvSpPr>
                  <a:spLocks/>
                </p:cNvSpPr>
                <p:nvPr/>
              </p:nvSpPr>
              <p:spPr bwMode="blackWhite">
                <a:xfrm>
                  <a:off x="3242933" y="1446224"/>
                  <a:ext cx="1799038" cy="1667991"/>
                </a:xfrm>
                <a:custGeom>
                  <a:avLst/>
                  <a:gdLst/>
                  <a:ahLst/>
                  <a:cxnLst>
                    <a:cxn ang="0">
                      <a:pos x="0" y="74"/>
                    </a:cxn>
                    <a:cxn ang="0">
                      <a:pos x="19" y="134"/>
                    </a:cxn>
                    <a:cxn ang="0">
                      <a:pos x="19" y="175"/>
                    </a:cxn>
                    <a:cxn ang="0">
                      <a:pos x="51" y="249"/>
                    </a:cxn>
                    <a:cxn ang="0">
                      <a:pos x="70" y="269"/>
                    </a:cxn>
                    <a:cxn ang="0">
                      <a:pos x="109" y="269"/>
                    </a:cxn>
                    <a:cxn ang="0">
                      <a:pos x="147" y="290"/>
                    </a:cxn>
                    <a:cxn ang="0">
                      <a:pos x="147" y="323"/>
                    </a:cxn>
                    <a:cxn ang="0">
                      <a:pos x="159" y="343"/>
                    </a:cxn>
                    <a:cxn ang="0">
                      <a:pos x="89" y="552"/>
                    </a:cxn>
                    <a:cxn ang="0">
                      <a:pos x="89" y="613"/>
                    </a:cxn>
                    <a:cxn ang="0">
                      <a:pos x="128" y="667"/>
                    </a:cxn>
                    <a:cxn ang="0">
                      <a:pos x="147" y="707"/>
                    </a:cxn>
                    <a:cxn ang="0">
                      <a:pos x="159" y="728"/>
                    </a:cxn>
                    <a:cxn ang="0">
                      <a:pos x="198" y="747"/>
                    </a:cxn>
                    <a:cxn ang="0">
                      <a:pos x="526" y="761"/>
                    </a:cxn>
                    <a:cxn ang="0">
                      <a:pos x="564" y="707"/>
                    </a:cxn>
                    <a:cxn ang="0">
                      <a:pos x="584" y="667"/>
                    </a:cxn>
                    <a:cxn ang="0">
                      <a:pos x="584" y="613"/>
                    </a:cxn>
                    <a:cxn ang="0">
                      <a:pos x="596" y="572"/>
                    </a:cxn>
                    <a:cxn ang="0">
                      <a:pos x="654" y="518"/>
                    </a:cxn>
                    <a:cxn ang="0">
                      <a:pos x="654" y="498"/>
                    </a:cxn>
                    <a:cxn ang="0">
                      <a:pos x="635" y="478"/>
                    </a:cxn>
                    <a:cxn ang="0">
                      <a:pos x="654" y="458"/>
                    </a:cxn>
                    <a:cxn ang="0">
                      <a:pos x="693" y="437"/>
                    </a:cxn>
                    <a:cxn ang="0">
                      <a:pos x="725" y="404"/>
                    </a:cxn>
                    <a:cxn ang="0">
                      <a:pos x="744" y="343"/>
                    </a:cxn>
                    <a:cxn ang="0">
                      <a:pos x="764" y="269"/>
                    </a:cxn>
                    <a:cxn ang="0">
                      <a:pos x="764" y="209"/>
                    </a:cxn>
                    <a:cxn ang="0">
                      <a:pos x="744" y="188"/>
                    </a:cxn>
                    <a:cxn ang="0">
                      <a:pos x="674" y="175"/>
                    </a:cxn>
                    <a:cxn ang="0">
                      <a:pos x="654" y="209"/>
                    </a:cxn>
                    <a:cxn ang="0">
                      <a:pos x="616" y="249"/>
                    </a:cxn>
                    <a:cxn ang="0">
                      <a:pos x="596" y="290"/>
                    </a:cxn>
                    <a:cxn ang="0">
                      <a:pos x="584" y="343"/>
                    </a:cxn>
                    <a:cxn ang="0">
                      <a:pos x="584" y="290"/>
                    </a:cxn>
                    <a:cxn ang="0">
                      <a:pos x="506" y="269"/>
                    </a:cxn>
                    <a:cxn ang="0">
                      <a:pos x="474" y="229"/>
                    </a:cxn>
                    <a:cxn ang="0">
                      <a:pos x="436" y="229"/>
                    </a:cxn>
                    <a:cxn ang="0">
                      <a:pos x="397" y="188"/>
                    </a:cxn>
                    <a:cxn ang="0">
                      <a:pos x="378" y="134"/>
                    </a:cxn>
                    <a:cxn ang="0">
                      <a:pos x="346" y="74"/>
                    </a:cxn>
                    <a:cxn ang="0">
                      <a:pos x="307" y="60"/>
                    </a:cxn>
                    <a:cxn ang="0">
                      <a:pos x="288" y="60"/>
                    </a:cxn>
                    <a:cxn ang="0">
                      <a:pos x="256" y="40"/>
                    </a:cxn>
                    <a:cxn ang="0">
                      <a:pos x="256" y="0"/>
                    </a:cxn>
                    <a:cxn ang="0">
                      <a:pos x="198" y="0"/>
                    </a:cxn>
                    <a:cxn ang="0">
                      <a:pos x="179" y="20"/>
                    </a:cxn>
                    <a:cxn ang="0">
                      <a:pos x="198" y="20"/>
                    </a:cxn>
                    <a:cxn ang="0">
                      <a:pos x="179" y="40"/>
                    </a:cxn>
                    <a:cxn ang="0">
                      <a:pos x="128" y="40"/>
                    </a:cxn>
                    <a:cxn ang="0">
                      <a:pos x="70" y="60"/>
                    </a:cxn>
                    <a:cxn ang="0">
                      <a:pos x="19" y="74"/>
                    </a:cxn>
                    <a:cxn ang="0">
                      <a:pos x="0" y="74"/>
                    </a:cxn>
                  </a:cxnLst>
                  <a:rect l="0" t="0" r="r" b="b"/>
                  <a:pathLst>
                    <a:path w="765" h="762">
                      <a:moveTo>
                        <a:pt x="0" y="74"/>
                      </a:moveTo>
                      <a:lnTo>
                        <a:pt x="19" y="134"/>
                      </a:lnTo>
                      <a:lnTo>
                        <a:pt x="19" y="175"/>
                      </a:lnTo>
                      <a:lnTo>
                        <a:pt x="51" y="249"/>
                      </a:lnTo>
                      <a:lnTo>
                        <a:pt x="70" y="269"/>
                      </a:lnTo>
                      <a:lnTo>
                        <a:pt x="109" y="269"/>
                      </a:lnTo>
                      <a:lnTo>
                        <a:pt x="147" y="290"/>
                      </a:lnTo>
                      <a:lnTo>
                        <a:pt x="147" y="323"/>
                      </a:lnTo>
                      <a:lnTo>
                        <a:pt x="159" y="343"/>
                      </a:lnTo>
                      <a:lnTo>
                        <a:pt x="89" y="552"/>
                      </a:lnTo>
                      <a:lnTo>
                        <a:pt x="89" y="613"/>
                      </a:lnTo>
                      <a:lnTo>
                        <a:pt x="128" y="667"/>
                      </a:lnTo>
                      <a:lnTo>
                        <a:pt x="147" y="707"/>
                      </a:lnTo>
                      <a:lnTo>
                        <a:pt x="159" y="728"/>
                      </a:lnTo>
                      <a:lnTo>
                        <a:pt x="198" y="747"/>
                      </a:lnTo>
                      <a:lnTo>
                        <a:pt x="526" y="761"/>
                      </a:lnTo>
                      <a:lnTo>
                        <a:pt x="564" y="707"/>
                      </a:lnTo>
                      <a:lnTo>
                        <a:pt x="584" y="667"/>
                      </a:lnTo>
                      <a:lnTo>
                        <a:pt x="584" y="613"/>
                      </a:lnTo>
                      <a:lnTo>
                        <a:pt x="596" y="572"/>
                      </a:lnTo>
                      <a:lnTo>
                        <a:pt x="654" y="518"/>
                      </a:lnTo>
                      <a:lnTo>
                        <a:pt x="654" y="498"/>
                      </a:lnTo>
                      <a:lnTo>
                        <a:pt x="635" y="478"/>
                      </a:lnTo>
                      <a:lnTo>
                        <a:pt x="654" y="458"/>
                      </a:lnTo>
                      <a:lnTo>
                        <a:pt x="693" y="437"/>
                      </a:lnTo>
                      <a:lnTo>
                        <a:pt x="725" y="404"/>
                      </a:lnTo>
                      <a:lnTo>
                        <a:pt x="744" y="343"/>
                      </a:lnTo>
                      <a:lnTo>
                        <a:pt x="764" y="269"/>
                      </a:lnTo>
                      <a:lnTo>
                        <a:pt x="764" y="209"/>
                      </a:lnTo>
                      <a:lnTo>
                        <a:pt x="744" y="188"/>
                      </a:lnTo>
                      <a:lnTo>
                        <a:pt x="674" y="175"/>
                      </a:lnTo>
                      <a:lnTo>
                        <a:pt x="654" y="209"/>
                      </a:lnTo>
                      <a:lnTo>
                        <a:pt x="616" y="249"/>
                      </a:lnTo>
                      <a:lnTo>
                        <a:pt x="596" y="290"/>
                      </a:lnTo>
                      <a:lnTo>
                        <a:pt x="584" y="343"/>
                      </a:lnTo>
                      <a:lnTo>
                        <a:pt x="584" y="290"/>
                      </a:lnTo>
                      <a:lnTo>
                        <a:pt x="506" y="269"/>
                      </a:lnTo>
                      <a:lnTo>
                        <a:pt x="474" y="229"/>
                      </a:lnTo>
                      <a:lnTo>
                        <a:pt x="436" y="229"/>
                      </a:lnTo>
                      <a:lnTo>
                        <a:pt x="397" y="188"/>
                      </a:lnTo>
                      <a:lnTo>
                        <a:pt x="378" y="134"/>
                      </a:lnTo>
                      <a:lnTo>
                        <a:pt x="346" y="74"/>
                      </a:lnTo>
                      <a:lnTo>
                        <a:pt x="307" y="60"/>
                      </a:lnTo>
                      <a:lnTo>
                        <a:pt x="288" y="60"/>
                      </a:lnTo>
                      <a:lnTo>
                        <a:pt x="256" y="40"/>
                      </a:lnTo>
                      <a:lnTo>
                        <a:pt x="256" y="0"/>
                      </a:lnTo>
                      <a:lnTo>
                        <a:pt x="198" y="0"/>
                      </a:lnTo>
                      <a:lnTo>
                        <a:pt x="179" y="20"/>
                      </a:lnTo>
                      <a:lnTo>
                        <a:pt x="198" y="20"/>
                      </a:lnTo>
                      <a:lnTo>
                        <a:pt x="179" y="40"/>
                      </a:lnTo>
                      <a:lnTo>
                        <a:pt x="128" y="40"/>
                      </a:lnTo>
                      <a:lnTo>
                        <a:pt x="70" y="60"/>
                      </a:lnTo>
                      <a:lnTo>
                        <a:pt x="19" y="74"/>
                      </a:lnTo>
                      <a:lnTo>
                        <a:pt x="0" y="74"/>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44" name="Freeform 43">
                  <a:extLst>
                    <a:ext uri="{FF2B5EF4-FFF2-40B4-BE49-F238E27FC236}">
                      <a16:creationId xmlns:a16="http://schemas.microsoft.com/office/drawing/2014/main" id="{D0553170-C1C2-5FB3-117A-F4C207E9AE7A}"/>
                    </a:ext>
                  </a:extLst>
                </p:cNvPr>
                <p:cNvSpPr>
                  <a:spLocks/>
                </p:cNvSpPr>
                <p:nvPr/>
              </p:nvSpPr>
              <p:spPr bwMode="blackWhite">
                <a:xfrm>
                  <a:off x="1353768" y="1531891"/>
                  <a:ext cx="2268733" cy="1716703"/>
                </a:xfrm>
                <a:custGeom>
                  <a:avLst/>
                  <a:gdLst/>
                  <a:ahLst/>
                  <a:cxnLst>
                    <a:cxn ang="0">
                      <a:pos x="603" y="20"/>
                    </a:cxn>
                    <a:cxn ang="0">
                      <a:pos x="616" y="94"/>
                    </a:cxn>
                    <a:cxn ang="0">
                      <a:pos x="603" y="168"/>
                    </a:cxn>
                    <a:cxn ang="0">
                      <a:pos x="655" y="209"/>
                    </a:cxn>
                    <a:cxn ang="0">
                      <a:pos x="693" y="168"/>
                    </a:cxn>
                    <a:cxn ang="0">
                      <a:pos x="725" y="189"/>
                    </a:cxn>
                    <a:cxn ang="0">
                      <a:pos x="745" y="148"/>
                    </a:cxn>
                    <a:cxn ang="0">
                      <a:pos x="822" y="135"/>
                    </a:cxn>
                    <a:cxn ang="0">
                      <a:pos x="873" y="229"/>
                    </a:cxn>
                    <a:cxn ang="0">
                      <a:pos x="950" y="249"/>
                    </a:cxn>
                    <a:cxn ang="0">
                      <a:pos x="963" y="303"/>
                    </a:cxn>
                    <a:cxn ang="0">
                      <a:pos x="893" y="607"/>
                    </a:cxn>
                    <a:cxn ang="0">
                      <a:pos x="873" y="688"/>
                    </a:cxn>
                    <a:cxn ang="0">
                      <a:pos x="693" y="688"/>
                    </a:cxn>
                    <a:cxn ang="0">
                      <a:pos x="655" y="707"/>
                    </a:cxn>
                    <a:cxn ang="0">
                      <a:pos x="635" y="647"/>
                    </a:cxn>
                    <a:cxn ang="0">
                      <a:pos x="584" y="627"/>
                    </a:cxn>
                    <a:cxn ang="0">
                      <a:pos x="545" y="667"/>
                    </a:cxn>
                    <a:cxn ang="0">
                      <a:pos x="494" y="707"/>
                    </a:cxn>
                    <a:cxn ang="0">
                      <a:pos x="436" y="741"/>
                    </a:cxn>
                    <a:cxn ang="0">
                      <a:pos x="327" y="761"/>
                    </a:cxn>
                    <a:cxn ang="0">
                      <a:pos x="199" y="688"/>
                    </a:cxn>
                    <a:cxn ang="0">
                      <a:pos x="90" y="667"/>
                    </a:cxn>
                    <a:cxn ang="0">
                      <a:pos x="0" y="627"/>
                    </a:cxn>
                    <a:cxn ang="0">
                      <a:pos x="38" y="573"/>
                    </a:cxn>
                    <a:cxn ang="0">
                      <a:pos x="57" y="512"/>
                    </a:cxn>
                    <a:cxn ang="0">
                      <a:pos x="180" y="438"/>
                    </a:cxn>
                    <a:cxn ang="0">
                      <a:pos x="217" y="363"/>
                    </a:cxn>
                    <a:cxn ang="0">
                      <a:pos x="199" y="209"/>
                    </a:cxn>
                    <a:cxn ang="0">
                      <a:pos x="199" y="114"/>
                    </a:cxn>
                    <a:cxn ang="0">
                      <a:pos x="237" y="94"/>
                    </a:cxn>
                    <a:cxn ang="0">
                      <a:pos x="199" y="54"/>
                    </a:cxn>
                    <a:cxn ang="0">
                      <a:pos x="346" y="33"/>
                    </a:cxn>
                    <a:cxn ang="0">
                      <a:pos x="385" y="94"/>
                    </a:cxn>
                    <a:cxn ang="0">
                      <a:pos x="494" y="94"/>
                    </a:cxn>
                    <a:cxn ang="0">
                      <a:pos x="584" y="20"/>
                    </a:cxn>
                  </a:cxnLst>
                  <a:rect l="0" t="0" r="r" b="b"/>
                  <a:pathLst>
                    <a:path w="964" h="783">
                      <a:moveTo>
                        <a:pt x="584" y="0"/>
                      </a:moveTo>
                      <a:lnTo>
                        <a:pt x="603" y="20"/>
                      </a:lnTo>
                      <a:lnTo>
                        <a:pt x="603" y="54"/>
                      </a:lnTo>
                      <a:lnTo>
                        <a:pt x="616" y="94"/>
                      </a:lnTo>
                      <a:lnTo>
                        <a:pt x="616" y="148"/>
                      </a:lnTo>
                      <a:lnTo>
                        <a:pt x="603" y="168"/>
                      </a:lnTo>
                      <a:lnTo>
                        <a:pt x="616" y="189"/>
                      </a:lnTo>
                      <a:lnTo>
                        <a:pt x="655" y="209"/>
                      </a:lnTo>
                      <a:lnTo>
                        <a:pt x="674" y="168"/>
                      </a:lnTo>
                      <a:lnTo>
                        <a:pt x="693" y="168"/>
                      </a:lnTo>
                      <a:lnTo>
                        <a:pt x="713" y="189"/>
                      </a:lnTo>
                      <a:lnTo>
                        <a:pt x="725" y="189"/>
                      </a:lnTo>
                      <a:lnTo>
                        <a:pt x="745" y="168"/>
                      </a:lnTo>
                      <a:lnTo>
                        <a:pt x="745" y="148"/>
                      </a:lnTo>
                      <a:lnTo>
                        <a:pt x="764" y="135"/>
                      </a:lnTo>
                      <a:lnTo>
                        <a:pt x="822" y="135"/>
                      </a:lnTo>
                      <a:lnTo>
                        <a:pt x="854" y="209"/>
                      </a:lnTo>
                      <a:lnTo>
                        <a:pt x="873" y="229"/>
                      </a:lnTo>
                      <a:lnTo>
                        <a:pt x="912" y="229"/>
                      </a:lnTo>
                      <a:lnTo>
                        <a:pt x="950" y="249"/>
                      </a:lnTo>
                      <a:lnTo>
                        <a:pt x="950" y="282"/>
                      </a:lnTo>
                      <a:lnTo>
                        <a:pt x="963" y="303"/>
                      </a:lnTo>
                      <a:lnTo>
                        <a:pt x="893" y="512"/>
                      </a:lnTo>
                      <a:lnTo>
                        <a:pt x="893" y="607"/>
                      </a:lnTo>
                      <a:lnTo>
                        <a:pt x="873" y="647"/>
                      </a:lnTo>
                      <a:lnTo>
                        <a:pt x="873" y="688"/>
                      </a:lnTo>
                      <a:lnTo>
                        <a:pt x="725" y="688"/>
                      </a:lnTo>
                      <a:lnTo>
                        <a:pt x="693" y="688"/>
                      </a:lnTo>
                      <a:lnTo>
                        <a:pt x="674" y="707"/>
                      </a:lnTo>
                      <a:lnTo>
                        <a:pt x="655" y="707"/>
                      </a:lnTo>
                      <a:lnTo>
                        <a:pt x="655" y="667"/>
                      </a:lnTo>
                      <a:lnTo>
                        <a:pt x="635" y="647"/>
                      </a:lnTo>
                      <a:lnTo>
                        <a:pt x="616" y="647"/>
                      </a:lnTo>
                      <a:lnTo>
                        <a:pt x="584" y="627"/>
                      </a:lnTo>
                      <a:lnTo>
                        <a:pt x="545" y="647"/>
                      </a:lnTo>
                      <a:lnTo>
                        <a:pt x="545" y="667"/>
                      </a:lnTo>
                      <a:lnTo>
                        <a:pt x="526" y="688"/>
                      </a:lnTo>
                      <a:lnTo>
                        <a:pt x="494" y="707"/>
                      </a:lnTo>
                      <a:lnTo>
                        <a:pt x="494" y="721"/>
                      </a:lnTo>
                      <a:lnTo>
                        <a:pt x="436" y="741"/>
                      </a:lnTo>
                      <a:lnTo>
                        <a:pt x="397" y="782"/>
                      </a:lnTo>
                      <a:lnTo>
                        <a:pt x="327" y="761"/>
                      </a:lnTo>
                      <a:lnTo>
                        <a:pt x="275" y="721"/>
                      </a:lnTo>
                      <a:lnTo>
                        <a:pt x="199" y="688"/>
                      </a:lnTo>
                      <a:lnTo>
                        <a:pt x="147" y="667"/>
                      </a:lnTo>
                      <a:lnTo>
                        <a:pt x="90" y="667"/>
                      </a:lnTo>
                      <a:lnTo>
                        <a:pt x="38" y="647"/>
                      </a:lnTo>
                      <a:lnTo>
                        <a:pt x="0" y="627"/>
                      </a:lnTo>
                      <a:lnTo>
                        <a:pt x="19" y="593"/>
                      </a:lnTo>
                      <a:lnTo>
                        <a:pt x="38" y="573"/>
                      </a:lnTo>
                      <a:lnTo>
                        <a:pt x="38" y="553"/>
                      </a:lnTo>
                      <a:lnTo>
                        <a:pt x="57" y="512"/>
                      </a:lnTo>
                      <a:lnTo>
                        <a:pt x="90" y="478"/>
                      </a:lnTo>
                      <a:lnTo>
                        <a:pt x="180" y="438"/>
                      </a:lnTo>
                      <a:lnTo>
                        <a:pt x="199" y="438"/>
                      </a:lnTo>
                      <a:lnTo>
                        <a:pt x="217" y="363"/>
                      </a:lnTo>
                      <a:lnTo>
                        <a:pt x="237" y="249"/>
                      </a:lnTo>
                      <a:lnTo>
                        <a:pt x="199" y="209"/>
                      </a:lnTo>
                      <a:lnTo>
                        <a:pt x="180" y="135"/>
                      </a:lnTo>
                      <a:lnTo>
                        <a:pt x="199" y="114"/>
                      </a:lnTo>
                      <a:lnTo>
                        <a:pt x="237" y="114"/>
                      </a:lnTo>
                      <a:lnTo>
                        <a:pt x="237" y="94"/>
                      </a:lnTo>
                      <a:lnTo>
                        <a:pt x="199" y="74"/>
                      </a:lnTo>
                      <a:lnTo>
                        <a:pt x="199" y="54"/>
                      </a:lnTo>
                      <a:lnTo>
                        <a:pt x="288" y="33"/>
                      </a:lnTo>
                      <a:lnTo>
                        <a:pt x="346" y="33"/>
                      </a:lnTo>
                      <a:lnTo>
                        <a:pt x="365" y="54"/>
                      </a:lnTo>
                      <a:lnTo>
                        <a:pt x="385" y="94"/>
                      </a:lnTo>
                      <a:lnTo>
                        <a:pt x="417" y="114"/>
                      </a:lnTo>
                      <a:lnTo>
                        <a:pt x="494" y="94"/>
                      </a:lnTo>
                      <a:lnTo>
                        <a:pt x="526" y="54"/>
                      </a:lnTo>
                      <a:lnTo>
                        <a:pt x="584" y="20"/>
                      </a:lnTo>
                      <a:lnTo>
                        <a:pt x="584" y="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45" name="Freeform 44">
                  <a:extLst>
                    <a:ext uri="{FF2B5EF4-FFF2-40B4-BE49-F238E27FC236}">
                      <a16:creationId xmlns:a16="http://schemas.microsoft.com/office/drawing/2014/main" id="{A67D8FD4-4CE0-43A9-97A9-9E2F59AD674E}"/>
                    </a:ext>
                  </a:extLst>
                </p:cNvPr>
                <p:cNvSpPr>
                  <a:spLocks/>
                </p:cNvSpPr>
                <p:nvPr/>
              </p:nvSpPr>
              <p:spPr bwMode="blackWhite">
                <a:xfrm>
                  <a:off x="4386829" y="1768736"/>
                  <a:ext cx="379566" cy="255320"/>
                </a:xfrm>
                <a:custGeom>
                  <a:avLst/>
                  <a:gdLst/>
                  <a:ahLst/>
                  <a:cxnLst>
                    <a:cxn ang="0">
                      <a:pos x="161" y="20"/>
                    </a:cxn>
                    <a:cxn ang="0">
                      <a:pos x="148" y="60"/>
                    </a:cxn>
                    <a:cxn ang="0">
                      <a:pos x="109" y="94"/>
                    </a:cxn>
                    <a:cxn ang="0">
                      <a:pos x="70" y="115"/>
                    </a:cxn>
                    <a:cxn ang="0">
                      <a:pos x="38" y="94"/>
                    </a:cxn>
                    <a:cxn ang="0">
                      <a:pos x="0" y="81"/>
                    </a:cxn>
                    <a:cxn ang="0">
                      <a:pos x="19" y="20"/>
                    </a:cxn>
                    <a:cxn ang="0">
                      <a:pos x="51" y="0"/>
                    </a:cxn>
                    <a:cxn ang="0">
                      <a:pos x="70" y="0"/>
                    </a:cxn>
                    <a:cxn ang="0">
                      <a:pos x="109" y="20"/>
                    </a:cxn>
                    <a:cxn ang="0">
                      <a:pos x="148" y="0"/>
                    </a:cxn>
                    <a:cxn ang="0">
                      <a:pos x="161" y="20"/>
                    </a:cxn>
                  </a:cxnLst>
                  <a:rect l="0" t="0" r="r" b="b"/>
                  <a:pathLst>
                    <a:path w="162" h="116">
                      <a:moveTo>
                        <a:pt x="161" y="20"/>
                      </a:moveTo>
                      <a:lnTo>
                        <a:pt x="148" y="60"/>
                      </a:lnTo>
                      <a:lnTo>
                        <a:pt x="109" y="94"/>
                      </a:lnTo>
                      <a:lnTo>
                        <a:pt x="70" y="115"/>
                      </a:lnTo>
                      <a:lnTo>
                        <a:pt x="38" y="94"/>
                      </a:lnTo>
                      <a:lnTo>
                        <a:pt x="0" y="81"/>
                      </a:lnTo>
                      <a:lnTo>
                        <a:pt x="19" y="20"/>
                      </a:lnTo>
                      <a:lnTo>
                        <a:pt x="51" y="0"/>
                      </a:lnTo>
                      <a:lnTo>
                        <a:pt x="70" y="0"/>
                      </a:lnTo>
                      <a:lnTo>
                        <a:pt x="109" y="20"/>
                      </a:lnTo>
                      <a:lnTo>
                        <a:pt x="148" y="0"/>
                      </a:lnTo>
                      <a:lnTo>
                        <a:pt x="161" y="20"/>
                      </a:lnTo>
                    </a:path>
                  </a:pathLst>
                </a:custGeom>
                <a:solidFill>
                  <a:schemeClr val="bg1"/>
                </a:solidFill>
                <a:ln w="12700" cap="flat" cmpd="sng">
                  <a:solidFill>
                    <a:schemeClr val="bg1">
                      <a:lumMod val="75000"/>
                    </a:schemeClr>
                  </a:solidFill>
                  <a:prstDash val="solid"/>
                  <a:round/>
                  <a:headEnd type="none" w="med" len="med"/>
                  <a:tailEnd type="none" w="med" len="med"/>
                </a:ln>
                <a:effectLst/>
              </p:spPr>
              <p:txBody>
                <a:bodyPr lIns="40603" tIns="0" rIns="40603" bIns="0" anchor="ctr"/>
                <a:lstStyle/>
                <a:p>
                  <a:pPr defTabSz="742859">
                    <a:defRPr/>
                  </a:pPr>
                  <a:endParaRPr lang="pt-BR" sz="1462">
                    <a:solidFill>
                      <a:prstClr val="black"/>
                    </a:solidFill>
                    <a:latin typeface="Arial"/>
                  </a:endParaRPr>
                </a:p>
              </p:txBody>
            </p:sp>
            <p:sp>
              <p:nvSpPr>
                <p:cNvPr id="46" name="Elipse 45">
                  <a:extLst>
                    <a:ext uri="{FF2B5EF4-FFF2-40B4-BE49-F238E27FC236}">
                      <a16:creationId xmlns:a16="http://schemas.microsoft.com/office/drawing/2014/main" id="{2D866743-A296-D6B6-C7E4-17E5AD357809}"/>
                    </a:ext>
                  </a:extLst>
                </p:cNvPr>
                <p:cNvSpPr/>
                <p:nvPr/>
              </p:nvSpPr>
              <p:spPr>
                <a:xfrm>
                  <a:off x="3809660" y="4288319"/>
                  <a:ext cx="468000" cy="468000"/>
                </a:xfrm>
                <a:prstGeom prst="ellipse">
                  <a:avLst/>
                </a:prstGeom>
                <a:solidFill>
                  <a:srgbClr val="92B6C8"/>
                </a:solidFill>
                <a:ln>
                  <a:solidFill>
                    <a:srgbClr val="92B6C8"/>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endParaRPr lang="pt-BR" sz="1056" dirty="0">
                    <a:latin typeface="Tahoma" panose="020B0604030504040204" pitchFamily="34" charset="0"/>
                    <a:ea typeface="Tahoma" panose="020B0604030504040204" pitchFamily="34" charset="0"/>
                    <a:cs typeface="Tahoma" panose="020B0604030504040204" pitchFamily="34" charset="0"/>
                  </a:endParaRPr>
                </a:p>
              </p:txBody>
            </p:sp>
            <p:sp>
              <p:nvSpPr>
                <p:cNvPr id="47" name="Elipse 46">
                  <a:extLst>
                    <a:ext uri="{FF2B5EF4-FFF2-40B4-BE49-F238E27FC236}">
                      <a16:creationId xmlns:a16="http://schemas.microsoft.com/office/drawing/2014/main" id="{AFCFC67D-B0AD-3322-F902-FA6177C65ED9}"/>
                    </a:ext>
                  </a:extLst>
                </p:cNvPr>
                <p:cNvSpPr/>
                <p:nvPr/>
              </p:nvSpPr>
              <p:spPr>
                <a:xfrm>
                  <a:off x="5652737" y="3258677"/>
                  <a:ext cx="363282" cy="341535"/>
                </a:xfrm>
                <a:prstGeom prst="ellipse">
                  <a:avLst/>
                </a:prstGeom>
                <a:solidFill>
                  <a:srgbClr val="D57F8A"/>
                </a:solidFill>
                <a:ln>
                  <a:solidFill>
                    <a:srgbClr val="C475AB"/>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a:latin typeface="Tahoma" panose="020B0604030504040204" pitchFamily="34" charset="0"/>
                    <a:ea typeface="Tahoma" panose="020B0604030504040204" pitchFamily="34" charset="0"/>
                    <a:cs typeface="Tahoma" panose="020B0604030504040204" pitchFamily="34" charset="0"/>
                  </a:endParaRPr>
                </a:p>
              </p:txBody>
            </p:sp>
            <p:sp>
              <p:nvSpPr>
                <p:cNvPr id="48" name="Elipse 47">
                  <a:extLst>
                    <a:ext uri="{FF2B5EF4-FFF2-40B4-BE49-F238E27FC236}">
                      <a16:creationId xmlns:a16="http://schemas.microsoft.com/office/drawing/2014/main" id="{A5CB28E1-4932-EB87-0F20-CC54437ADD68}"/>
                    </a:ext>
                  </a:extLst>
                </p:cNvPr>
                <p:cNvSpPr/>
                <p:nvPr/>
              </p:nvSpPr>
              <p:spPr>
                <a:xfrm>
                  <a:off x="5047081" y="2281888"/>
                  <a:ext cx="274472" cy="274472"/>
                </a:xfrm>
                <a:prstGeom prst="ellipse">
                  <a:avLst/>
                </a:prstGeom>
                <a:solidFill>
                  <a:srgbClr val="87DFA0"/>
                </a:solidFill>
                <a:ln>
                  <a:solidFill>
                    <a:srgbClr val="87DFA0"/>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49" name="Elipse 48">
                  <a:extLst>
                    <a:ext uri="{FF2B5EF4-FFF2-40B4-BE49-F238E27FC236}">
                      <a16:creationId xmlns:a16="http://schemas.microsoft.com/office/drawing/2014/main" id="{53BED5E8-14BC-ED1F-D7B6-3B8A7FB164B2}"/>
                    </a:ext>
                  </a:extLst>
                </p:cNvPr>
                <p:cNvSpPr/>
                <p:nvPr/>
              </p:nvSpPr>
              <p:spPr>
                <a:xfrm>
                  <a:off x="5597857" y="4258133"/>
                  <a:ext cx="295201" cy="293861"/>
                </a:xfrm>
                <a:prstGeom prst="ellipse">
                  <a:avLst/>
                </a:prstGeom>
                <a:solidFill>
                  <a:srgbClr val="D57F8A"/>
                </a:solidFill>
                <a:ln>
                  <a:solidFill>
                    <a:srgbClr val="D57F8A"/>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50" name="Elipse 49">
                  <a:extLst>
                    <a:ext uri="{FF2B5EF4-FFF2-40B4-BE49-F238E27FC236}">
                      <a16:creationId xmlns:a16="http://schemas.microsoft.com/office/drawing/2014/main" id="{0110625A-12DD-B71D-3247-FA30DC5B57BA}"/>
                    </a:ext>
                  </a:extLst>
                </p:cNvPr>
                <p:cNvSpPr/>
                <p:nvPr/>
              </p:nvSpPr>
              <p:spPr>
                <a:xfrm>
                  <a:off x="5231370" y="4091170"/>
                  <a:ext cx="237600" cy="237494"/>
                </a:xfrm>
                <a:prstGeom prst="ellipse">
                  <a:avLst/>
                </a:prstGeom>
                <a:solidFill>
                  <a:srgbClr val="D57F8A"/>
                </a:solidFill>
                <a:ln>
                  <a:solidFill>
                    <a:srgbClr val="D57F8A"/>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51" name="Elipse 50">
                  <a:extLst>
                    <a:ext uri="{FF2B5EF4-FFF2-40B4-BE49-F238E27FC236}">
                      <a16:creationId xmlns:a16="http://schemas.microsoft.com/office/drawing/2014/main" id="{EB16323F-0A11-3A57-E6AD-02259930693E}"/>
                    </a:ext>
                  </a:extLst>
                </p:cNvPr>
                <p:cNvSpPr/>
                <p:nvPr/>
              </p:nvSpPr>
              <p:spPr>
                <a:xfrm>
                  <a:off x="4690136" y="4744427"/>
                  <a:ext cx="277200" cy="278254"/>
                </a:xfrm>
                <a:prstGeom prst="ellipse">
                  <a:avLst/>
                </a:prstGeom>
                <a:solidFill>
                  <a:srgbClr val="92B6C8"/>
                </a:solidFill>
                <a:ln>
                  <a:solidFill>
                    <a:srgbClr val="92B6C8"/>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52" name="Elipse 51">
                  <a:extLst>
                    <a:ext uri="{FF2B5EF4-FFF2-40B4-BE49-F238E27FC236}">
                      <a16:creationId xmlns:a16="http://schemas.microsoft.com/office/drawing/2014/main" id="{5CBE6BCC-E939-9E15-8B38-D86265A44AEE}"/>
                    </a:ext>
                  </a:extLst>
                </p:cNvPr>
                <p:cNvSpPr/>
                <p:nvPr/>
              </p:nvSpPr>
              <p:spPr>
                <a:xfrm>
                  <a:off x="4472893" y="5038072"/>
                  <a:ext cx="234000" cy="233108"/>
                </a:xfrm>
                <a:prstGeom prst="ellipse">
                  <a:avLst/>
                </a:prstGeom>
                <a:solidFill>
                  <a:srgbClr val="FFCE31"/>
                </a:solidFill>
                <a:ln>
                  <a:solidFill>
                    <a:srgbClr val="FFCE31"/>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53" name="Elipse 52">
                  <a:extLst>
                    <a:ext uri="{FF2B5EF4-FFF2-40B4-BE49-F238E27FC236}">
                      <a16:creationId xmlns:a16="http://schemas.microsoft.com/office/drawing/2014/main" id="{458F2A3F-8F53-9D16-094B-EF21B06BA3E5}"/>
                    </a:ext>
                  </a:extLst>
                </p:cNvPr>
                <p:cNvSpPr/>
                <p:nvPr/>
              </p:nvSpPr>
              <p:spPr>
                <a:xfrm>
                  <a:off x="4517100" y="5402036"/>
                  <a:ext cx="105566" cy="105566"/>
                </a:xfrm>
                <a:prstGeom prst="ellipse">
                  <a:avLst/>
                </a:prstGeom>
                <a:solidFill>
                  <a:srgbClr val="C475AB"/>
                </a:solidFill>
                <a:ln>
                  <a:solidFill>
                    <a:srgbClr val="C475AB"/>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54" name="Elipse 53">
                  <a:extLst>
                    <a:ext uri="{FF2B5EF4-FFF2-40B4-BE49-F238E27FC236}">
                      <a16:creationId xmlns:a16="http://schemas.microsoft.com/office/drawing/2014/main" id="{A75A3964-0FE3-9DC5-0820-B05CFDB92581}"/>
                    </a:ext>
                  </a:extLst>
                </p:cNvPr>
                <p:cNvSpPr/>
                <p:nvPr/>
              </p:nvSpPr>
              <p:spPr>
                <a:xfrm>
                  <a:off x="4127020" y="5671131"/>
                  <a:ext cx="285028" cy="287324"/>
                </a:xfrm>
                <a:prstGeom prst="ellipse">
                  <a:avLst/>
                </a:prstGeom>
                <a:solidFill>
                  <a:srgbClr val="75C1C1"/>
                </a:solidFill>
                <a:ln>
                  <a:solidFill>
                    <a:srgbClr val="75C1C1"/>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grpSp>
          <p:sp>
            <p:nvSpPr>
              <p:cNvPr id="63" name="CaixaDeTexto 62">
                <a:extLst>
                  <a:ext uri="{FF2B5EF4-FFF2-40B4-BE49-F238E27FC236}">
                    <a16:creationId xmlns:a16="http://schemas.microsoft.com/office/drawing/2014/main" id="{025AD6F1-D4F7-DCBE-54EC-D60D343490E4}"/>
                  </a:ext>
                </a:extLst>
              </p:cNvPr>
              <p:cNvSpPr txBox="1"/>
              <p:nvPr/>
            </p:nvSpPr>
            <p:spPr>
              <a:xfrm>
                <a:off x="9553133" y="5391191"/>
                <a:ext cx="279563" cy="155234"/>
              </a:xfrm>
              <a:prstGeom prst="rect">
                <a:avLst/>
              </a:prstGeom>
              <a:noFill/>
            </p:spPr>
            <p:txBody>
              <a:bodyPr wrap="none" rtlCol="0">
                <a:noAutofit/>
              </a:bodyPr>
              <a:lstStyle/>
              <a:p>
                <a:pPr algn="ctr">
                  <a:spcBef>
                    <a:spcPts val="487"/>
                  </a:spcBef>
                </a:pPr>
                <a:r>
                  <a:rPr lang="pt-BR" sz="812" b="1" dirty="0"/>
                  <a:t>4,1</a:t>
                </a:r>
              </a:p>
            </p:txBody>
          </p:sp>
          <p:sp>
            <p:nvSpPr>
              <p:cNvPr id="64" name="CaixaDeTexto 63">
                <a:extLst>
                  <a:ext uri="{FF2B5EF4-FFF2-40B4-BE49-F238E27FC236}">
                    <a16:creationId xmlns:a16="http://schemas.microsoft.com/office/drawing/2014/main" id="{4B6371BB-B567-891A-B911-D399B40CDFE8}"/>
                  </a:ext>
                </a:extLst>
              </p:cNvPr>
              <p:cNvSpPr txBox="1"/>
              <p:nvPr/>
            </p:nvSpPr>
            <p:spPr>
              <a:xfrm>
                <a:off x="10785241" y="4640644"/>
                <a:ext cx="279563" cy="155234"/>
              </a:xfrm>
              <a:prstGeom prst="rect">
                <a:avLst/>
              </a:prstGeom>
              <a:noFill/>
            </p:spPr>
            <p:txBody>
              <a:bodyPr wrap="none" rtlCol="0">
                <a:noAutofit/>
              </a:bodyPr>
              <a:lstStyle/>
              <a:p>
                <a:pPr algn="ctr">
                  <a:spcBef>
                    <a:spcPts val="487"/>
                  </a:spcBef>
                </a:pPr>
                <a:r>
                  <a:rPr lang="pt-BR" sz="812" b="1" dirty="0"/>
                  <a:t>2,5</a:t>
                </a:r>
              </a:p>
            </p:txBody>
          </p:sp>
          <p:sp>
            <p:nvSpPr>
              <p:cNvPr id="65" name="CaixaDeTexto 64">
                <a:extLst>
                  <a:ext uri="{FF2B5EF4-FFF2-40B4-BE49-F238E27FC236}">
                    <a16:creationId xmlns:a16="http://schemas.microsoft.com/office/drawing/2014/main" id="{D472E56D-9B1C-18AF-3373-CCF5F1BF57E4}"/>
                  </a:ext>
                </a:extLst>
              </p:cNvPr>
              <p:cNvSpPr txBox="1"/>
              <p:nvPr/>
            </p:nvSpPr>
            <p:spPr>
              <a:xfrm>
                <a:off x="10715101" y="5279762"/>
                <a:ext cx="279563" cy="155234"/>
              </a:xfrm>
              <a:prstGeom prst="rect">
                <a:avLst/>
              </a:prstGeom>
              <a:noFill/>
            </p:spPr>
            <p:txBody>
              <a:bodyPr wrap="none" rtlCol="0">
                <a:noAutofit/>
              </a:bodyPr>
              <a:lstStyle/>
              <a:p>
                <a:pPr algn="ctr">
                  <a:spcBef>
                    <a:spcPts val="487"/>
                  </a:spcBef>
                </a:pPr>
                <a:r>
                  <a:rPr lang="pt-BR" sz="812" b="1" dirty="0"/>
                  <a:t>1,9</a:t>
                </a:r>
              </a:p>
            </p:txBody>
          </p:sp>
          <p:sp>
            <p:nvSpPr>
              <p:cNvPr id="66" name="CaixaDeTexto 65">
                <a:extLst>
                  <a:ext uri="{FF2B5EF4-FFF2-40B4-BE49-F238E27FC236}">
                    <a16:creationId xmlns:a16="http://schemas.microsoft.com/office/drawing/2014/main" id="{FAF9ACEB-D283-450A-F2BE-51EE189E2274}"/>
                  </a:ext>
                </a:extLst>
              </p:cNvPr>
              <p:cNvSpPr txBox="1"/>
              <p:nvPr/>
            </p:nvSpPr>
            <p:spPr>
              <a:xfrm>
                <a:off x="10305149" y="3949580"/>
                <a:ext cx="279563" cy="155234"/>
              </a:xfrm>
              <a:prstGeom prst="rect">
                <a:avLst/>
              </a:prstGeom>
              <a:noFill/>
            </p:spPr>
            <p:txBody>
              <a:bodyPr wrap="none" rtlCol="0">
                <a:noAutofit/>
              </a:bodyPr>
              <a:lstStyle/>
              <a:p>
                <a:pPr algn="ctr">
                  <a:spcBef>
                    <a:spcPts val="487"/>
                  </a:spcBef>
                </a:pPr>
                <a:r>
                  <a:rPr lang="pt-BR" sz="812" b="1" dirty="0"/>
                  <a:t>1,6</a:t>
                </a:r>
              </a:p>
            </p:txBody>
          </p:sp>
          <p:sp>
            <p:nvSpPr>
              <p:cNvPr id="67" name="CaixaDeTexto 66">
                <a:extLst>
                  <a:ext uri="{FF2B5EF4-FFF2-40B4-BE49-F238E27FC236}">
                    <a16:creationId xmlns:a16="http://schemas.microsoft.com/office/drawing/2014/main" id="{D5055103-548D-E6DE-45A6-21690006B4CE}"/>
                  </a:ext>
                </a:extLst>
              </p:cNvPr>
              <p:cNvSpPr txBox="1"/>
              <p:nvPr/>
            </p:nvSpPr>
            <p:spPr>
              <a:xfrm>
                <a:off x="10402467" y="5147715"/>
                <a:ext cx="279563" cy="155234"/>
              </a:xfrm>
              <a:prstGeom prst="rect">
                <a:avLst/>
              </a:prstGeom>
              <a:noFill/>
            </p:spPr>
            <p:txBody>
              <a:bodyPr wrap="none" rtlCol="0">
                <a:noAutofit/>
              </a:bodyPr>
              <a:lstStyle/>
              <a:p>
                <a:pPr algn="ctr">
                  <a:spcBef>
                    <a:spcPts val="487"/>
                  </a:spcBef>
                </a:pPr>
                <a:r>
                  <a:rPr lang="pt-BR" sz="812" b="1" dirty="0"/>
                  <a:t>1,2</a:t>
                </a:r>
              </a:p>
            </p:txBody>
          </p:sp>
          <p:sp>
            <p:nvSpPr>
              <p:cNvPr id="68" name="CaixaDeTexto 67">
                <a:extLst>
                  <a:ext uri="{FF2B5EF4-FFF2-40B4-BE49-F238E27FC236}">
                    <a16:creationId xmlns:a16="http://schemas.microsoft.com/office/drawing/2014/main" id="{E8528E8A-26BF-694C-0298-A9CEE0F26BD7}"/>
                  </a:ext>
                </a:extLst>
              </p:cNvPr>
              <p:cNvSpPr txBox="1"/>
              <p:nvPr/>
            </p:nvSpPr>
            <p:spPr>
              <a:xfrm>
                <a:off x="9876528" y="5808241"/>
                <a:ext cx="279563" cy="155234"/>
              </a:xfrm>
              <a:prstGeom prst="rect">
                <a:avLst/>
              </a:prstGeom>
              <a:noFill/>
            </p:spPr>
            <p:txBody>
              <a:bodyPr wrap="none" rtlCol="0">
                <a:noAutofit/>
              </a:bodyPr>
              <a:lstStyle/>
              <a:p>
                <a:pPr algn="ctr">
                  <a:spcBef>
                    <a:spcPts val="487"/>
                  </a:spcBef>
                </a:pPr>
                <a:r>
                  <a:rPr lang="pt-BR" sz="812" b="1" dirty="0"/>
                  <a:t>1,0</a:t>
                </a:r>
              </a:p>
            </p:txBody>
          </p:sp>
          <p:sp>
            <p:nvSpPr>
              <p:cNvPr id="69" name="CaixaDeTexto 68">
                <a:extLst>
                  <a:ext uri="{FF2B5EF4-FFF2-40B4-BE49-F238E27FC236}">
                    <a16:creationId xmlns:a16="http://schemas.microsoft.com/office/drawing/2014/main" id="{705D5FA6-DEB8-6223-B83F-7AAE422CB723}"/>
                  </a:ext>
                </a:extLst>
              </p:cNvPr>
              <p:cNvSpPr txBox="1"/>
              <p:nvPr/>
            </p:nvSpPr>
            <p:spPr>
              <a:xfrm>
                <a:off x="9681790" y="6244864"/>
                <a:ext cx="279563" cy="155234"/>
              </a:xfrm>
              <a:prstGeom prst="rect">
                <a:avLst/>
              </a:prstGeom>
              <a:noFill/>
            </p:spPr>
            <p:txBody>
              <a:bodyPr wrap="none" rtlCol="0">
                <a:noAutofit/>
              </a:bodyPr>
              <a:lstStyle/>
              <a:p>
                <a:pPr algn="ctr">
                  <a:spcBef>
                    <a:spcPts val="487"/>
                  </a:spcBef>
                </a:pPr>
                <a:r>
                  <a:rPr lang="pt-BR" sz="812" b="1" dirty="0"/>
                  <a:t>1,8</a:t>
                </a:r>
              </a:p>
            </p:txBody>
          </p:sp>
          <p:sp>
            <p:nvSpPr>
              <p:cNvPr id="70" name="CaixaDeTexto 69">
                <a:extLst>
                  <a:ext uri="{FF2B5EF4-FFF2-40B4-BE49-F238E27FC236}">
                    <a16:creationId xmlns:a16="http://schemas.microsoft.com/office/drawing/2014/main" id="{EA45B62B-20A9-DB94-ED16-AD481C1614E3}"/>
                  </a:ext>
                </a:extLst>
              </p:cNvPr>
              <p:cNvSpPr txBox="1"/>
              <p:nvPr/>
            </p:nvSpPr>
            <p:spPr>
              <a:xfrm>
                <a:off x="9857147" y="6015112"/>
                <a:ext cx="279563" cy="155234"/>
              </a:xfrm>
              <a:prstGeom prst="rect">
                <a:avLst/>
              </a:prstGeom>
              <a:noFill/>
            </p:spPr>
            <p:txBody>
              <a:bodyPr wrap="none" rtlCol="0">
                <a:noAutofit/>
              </a:bodyPr>
              <a:lstStyle/>
              <a:p>
                <a:pPr algn="ctr">
                  <a:spcBef>
                    <a:spcPts val="487"/>
                  </a:spcBef>
                </a:pPr>
                <a:r>
                  <a:rPr lang="pt-BR" sz="812" b="1" dirty="0"/>
                  <a:t>0,1</a:t>
                </a:r>
              </a:p>
            </p:txBody>
          </p:sp>
          <p:sp>
            <p:nvSpPr>
              <p:cNvPr id="71" name="CaixaDeTexto 70">
                <a:extLst>
                  <a:ext uri="{FF2B5EF4-FFF2-40B4-BE49-F238E27FC236}">
                    <a16:creationId xmlns:a16="http://schemas.microsoft.com/office/drawing/2014/main" id="{7E6CABBB-75EF-0FCE-5A36-1EF1D2EFAFE5}"/>
                  </a:ext>
                </a:extLst>
              </p:cNvPr>
              <p:cNvSpPr txBox="1"/>
              <p:nvPr/>
            </p:nvSpPr>
            <p:spPr>
              <a:xfrm>
                <a:off x="10044459" y="5594559"/>
                <a:ext cx="279563" cy="155234"/>
              </a:xfrm>
              <a:prstGeom prst="rect">
                <a:avLst/>
              </a:prstGeom>
              <a:noFill/>
            </p:spPr>
            <p:txBody>
              <a:bodyPr wrap="none" rtlCol="0">
                <a:noAutofit/>
              </a:bodyPr>
              <a:lstStyle/>
              <a:p>
                <a:pPr algn="ctr">
                  <a:spcBef>
                    <a:spcPts val="487"/>
                  </a:spcBef>
                </a:pPr>
                <a:r>
                  <a:rPr lang="pt-BR" sz="812" b="1" dirty="0"/>
                  <a:t>1,7</a:t>
                </a:r>
              </a:p>
            </p:txBody>
          </p:sp>
        </p:grpSp>
        <p:sp>
          <p:nvSpPr>
            <p:cNvPr id="73" name="Elipse 72">
              <a:extLst>
                <a:ext uri="{FF2B5EF4-FFF2-40B4-BE49-F238E27FC236}">
                  <a16:creationId xmlns:a16="http://schemas.microsoft.com/office/drawing/2014/main" id="{0A22382B-DDF2-CF2D-B35A-CF54375A479D}"/>
                </a:ext>
              </a:extLst>
            </p:cNvPr>
            <p:cNvSpPr/>
            <p:nvPr/>
          </p:nvSpPr>
          <p:spPr>
            <a:xfrm>
              <a:off x="10918049" y="5528802"/>
              <a:ext cx="45719" cy="45719"/>
            </a:xfrm>
            <a:prstGeom prst="ellipse">
              <a:avLst/>
            </a:prstGeom>
            <a:solidFill>
              <a:srgbClr val="BC3244"/>
            </a:solidFill>
            <a:ln>
              <a:solidFill>
                <a:srgbClr val="BC3244"/>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74" name="Elipse 73">
              <a:extLst>
                <a:ext uri="{FF2B5EF4-FFF2-40B4-BE49-F238E27FC236}">
                  <a16:creationId xmlns:a16="http://schemas.microsoft.com/office/drawing/2014/main" id="{758DFC2E-5308-06E1-C647-511E8AFBD6E4}"/>
                </a:ext>
              </a:extLst>
            </p:cNvPr>
            <p:cNvSpPr/>
            <p:nvPr/>
          </p:nvSpPr>
          <p:spPr>
            <a:xfrm>
              <a:off x="10522048" y="3896219"/>
              <a:ext cx="45719" cy="45719"/>
            </a:xfrm>
            <a:prstGeom prst="ellipse">
              <a:avLst/>
            </a:prstGeom>
            <a:solidFill>
              <a:srgbClr val="1DC24B"/>
            </a:solidFill>
            <a:ln>
              <a:solidFill>
                <a:srgbClr val="1DC24B"/>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75" name="Elipse 74">
              <a:extLst>
                <a:ext uri="{FF2B5EF4-FFF2-40B4-BE49-F238E27FC236}">
                  <a16:creationId xmlns:a16="http://schemas.microsoft.com/office/drawing/2014/main" id="{98EDAF4C-FC7C-92B6-92D2-E8AEBEF9AC8B}"/>
                </a:ext>
              </a:extLst>
            </p:cNvPr>
            <p:cNvSpPr/>
            <p:nvPr/>
          </p:nvSpPr>
          <p:spPr>
            <a:xfrm>
              <a:off x="10362805" y="5846479"/>
              <a:ext cx="45719" cy="45719"/>
            </a:xfrm>
            <a:prstGeom prst="ellipse">
              <a:avLst/>
            </a:prstGeom>
            <a:solidFill>
              <a:schemeClr val="accent1"/>
            </a:solidFill>
            <a:ln>
              <a:solidFill>
                <a:srgbClr val="01567E"/>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76" name="Elipse 75">
              <a:extLst>
                <a:ext uri="{FF2B5EF4-FFF2-40B4-BE49-F238E27FC236}">
                  <a16:creationId xmlns:a16="http://schemas.microsoft.com/office/drawing/2014/main" id="{70479A4F-4E2A-D398-358C-AA4AA2E36CE8}"/>
                </a:ext>
              </a:extLst>
            </p:cNvPr>
            <p:cNvSpPr/>
            <p:nvPr/>
          </p:nvSpPr>
          <p:spPr>
            <a:xfrm>
              <a:off x="10197470" y="5992470"/>
              <a:ext cx="45719" cy="45719"/>
            </a:xfrm>
            <a:prstGeom prst="ellipse">
              <a:avLst/>
            </a:prstGeom>
            <a:solidFill>
              <a:srgbClr val="FF8900"/>
            </a:solidFill>
            <a:ln>
              <a:solidFill>
                <a:srgbClr val="FF8900"/>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77" name="Elipse 76">
              <a:extLst>
                <a:ext uri="{FF2B5EF4-FFF2-40B4-BE49-F238E27FC236}">
                  <a16:creationId xmlns:a16="http://schemas.microsoft.com/office/drawing/2014/main" id="{3C52526D-F509-2EC3-9B1A-B876F3C47E85}"/>
                </a:ext>
              </a:extLst>
            </p:cNvPr>
            <p:cNvSpPr/>
            <p:nvPr/>
          </p:nvSpPr>
          <p:spPr>
            <a:xfrm>
              <a:off x="10172999" y="6143665"/>
              <a:ext cx="45719" cy="45719"/>
            </a:xfrm>
            <a:prstGeom prst="ellipse">
              <a:avLst/>
            </a:prstGeom>
            <a:solidFill>
              <a:srgbClr val="A73C8E"/>
            </a:solidFill>
            <a:ln>
              <a:solidFill>
                <a:srgbClr val="A73C8E"/>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78" name="Elipse 77">
              <a:extLst>
                <a:ext uri="{FF2B5EF4-FFF2-40B4-BE49-F238E27FC236}">
                  <a16:creationId xmlns:a16="http://schemas.microsoft.com/office/drawing/2014/main" id="{5A10A11F-2B97-73EF-91CA-3521E054BFE2}"/>
                </a:ext>
              </a:extLst>
            </p:cNvPr>
            <p:cNvSpPr/>
            <p:nvPr/>
          </p:nvSpPr>
          <p:spPr>
            <a:xfrm>
              <a:off x="9915634" y="6630497"/>
              <a:ext cx="45719" cy="45719"/>
            </a:xfrm>
            <a:prstGeom prst="ellipse">
              <a:avLst/>
            </a:prstGeom>
            <a:solidFill>
              <a:srgbClr val="008C8C"/>
            </a:solidFill>
            <a:ln>
              <a:solidFill>
                <a:srgbClr val="008C8C"/>
              </a:solid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marL="74802" indent="-74802">
                <a:spcAft>
                  <a:spcPts val="244"/>
                </a:spcAft>
                <a:buFont typeface="Arial" pitchFamily="34" charset="0"/>
                <a:buChar char="•"/>
              </a:pPr>
              <a:endParaRPr lang="pt-BR" sz="1056" dirty="0" err="1">
                <a:latin typeface="Tahoma" panose="020B0604030504040204" pitchFamily="34" charset="0"/>
                <a:ea typeface="Tahoma" panose="020B0604030504040204" pitchFamily="34" charset="0"/>
                <a:cs typeface="Tahoma" panose="020B0604030504040204" pitchFamily="34" charset="0"/>
              </a:endParaRPr>
            </a:p>
          </p:txBody>
        </p:sp>
        <p:sp>
          <p:nvSpPr>
            <p:cNvPr id="79" name="Retângulo 78">
              <a:extLst>
                <a:ext uri="{FF2B5EF4-FFF2-40B4-BE49-F238E27FC236}">
                  <a16:creationId xmlns:a16="http://schemas.microsoft.com/office/drawing/2014/main" id="{EEFEEC98-55BA-A6F8-B32A-CC4FC14256BA}"/>
                </a:ext>
              </a:extLst>
            </p:cNvPr>
            <p:cNvSpPr/>
            <p:nvPr/>
          </p:nvSpPr>
          <p:spPr>
            <a:xfrm>
              <a:off x="10448614" y="3625953"/>
              <a:ext cx="1240238" cy="166051"/>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731" dirty="0">
                  <a:latin typeface="Tahoma" panose="020B0604030504040204" pitchFamily="34" charset="0"/>
                  <a:ea typeface="Tahoma" panose="020B0604030504040204" pitchFamily="34" charset="0"/>
                  <a:cs typeface="Tahoma" panose="020B0604030504040204" pitchFamily="34" charset="0"/>
                </a:rPr>
                <a:t>Porto de São Luís </a:t>
              </a:r>
            </a:p>
          </p:txBody>
        </p:sp>
        <p:sp>
          <p:nvSpPr>
            <p:cNvPr id="80" name="Retângulo 79">
              <a:extLst>
                <a:ext uri="{FF2B5EF4-FFF2-40B4-BE49-F238E27FC236}">
                  <a16:creationId xmlns:a16="http://schemas.microsoft.com/office/drawing/2014/main" id="{22A7D77A-94F0-58F4-E65A-B7CA9DAE5F09}"/>
                </a:ext>
              </a:extLst>
            </p:cNvPr>
            <p:cNvSpPr/>
            <p:nvPr/>
          </p:nvSpPr>
          <p:spPr>
            <a:xfrm>
              <a:off x="10990940" y="5426834"/>
              <a:ext cx="1055645" cy="175880"/>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731" dirty="0">
                  <a:latin typeface="Tahoma" panose="020B0604030504040204" pitchFamily="34" charset="0"/>
                  <a:ea typeface="Tahoma" panose="020B0604030504040204" pitchFamily="34" charset="0"/>
                  <a:cs typeface="Tahoma" panose="020B0604030504040204" pitchFamily="34" charset="0"/>
                </a:rPr>
                <a:t>Porto de Vitória</a:t>
              </a:r>
            </a:p>
          </p:txBody>
        </p:sp>
        <p:sp>
          <p:nvSpPr>
            <p:cNvPr id="81" name="Retângulo 80">
              <a:extLst>
                <a:ext uri="{FF2B5EF4-FFF2-40B4-BE49-F238E27FC236}">
                  <a16:creationId xmlns:a16="http://schemas.microsoft.com/office/drawing/2014/main" id="{B0073107-0372-8C04-1494-8133CC572AC8}"/>
                </a:ext>
              </a:extLst>
            </p:cNvPr>
            <p:cNvSpPr/>
            <p:nvPr/>
          </p:nvSpPr>
          <p:spPr>
            <a:xfrm>
              <a:off x="10405416" y="5813653"/>
              <a:ext cx="1055645" cy="175880"/>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731" dirty="0">
                  <a:latin typeface="Tahoma" panose="020B0604030504040204" pitchFamily="34" charset="0"/>
                  <a:ea typeface="Tahoma" panose="020B0604030504040204" pitchFamily="34" charset="0"/>
                  <a:cs typeface="Tahoma" panose="020B0604030504040204" pitchFamily="34" charset="0"/>
                </a:rPr>
                <a:t>Porto de Santos</a:t>
              </a:r>
            </a:p>
          </p:txBody>
        </p:sp>
        <p:sp>
          <p:nvSpPr>
            <p:cNvPr id="82" name="Retângulo 81">
              <a:extLst>
                <a:ext uri="{FF2B5EF4-FFF2-40B4-BE49-F238E27FC236}">
                  <a16:creationId xmlns:a16="http://schemas.microsoft.com/office/drawing/2014/main" id="{908C9202-23F4-1B8A-B53F-96AFF0C8D6CF}"/>
                </a:ext>
              </a:extLst>
            </p:cNvPr>
            <p:cNvSpPr/>
            <p:nvPr/>
          </p:nvSpPr>
          <p:spPr>
            <a:xfrm>
              <a:off x="10177166" y="5994934"/>
              <a:ext cx="1384947" cy="172232"/>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731" dirty="0">
                  <a:latin typeface="Tahoma" panose="020B0604030504040204" pitchFamily="34" charset="0"/>
                  <a:ea typeface="Tahoma" panose="020B0604030504040204" pitchFamily="34" charset="0"/>
                  <a:cs typeface="Tahoma" panose="020B0604030504040204" pitchFamily="34" charset="0"/>
                </a:rPr>
                <a:t>Porto de Paranaguá</a:t>
              </a:r>
            </a:p>
          </p:txBody>
        </p:sp>
        <p:sp>
          <p:nvSpPr>
            <p:cNvPr id="83" name="Retângulo 82">
              <a:extLst>
                <a:ext uri="{FF2B5EF4-FFF2-40B4-BE49-F238E27FC236}">
                  <a16:creationId xmlns:a16="http://schemas.microsoft.com/office/drawing/2014/main" id="{C99BC9F0-90C9-AFF5-A008-5DF35794A1AD}"/>
                </a:ext>
              </a:extLst>
            </p:cNvPr>
            <p:cNvSpPr/>
            <p:nvPr/>
          </p:nvSpPr>
          <p:spPr>
            <a:xfrm>
              <a:off x="10148591" y="6156859"/>
              <a:ext cx="1720193" cy="193442"/>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731" dirty="0">
                  <a:latin typeface="Tahoma" panose="020B0604030504040204" pitchFamily="34" charset="0"/>
                  <a:ea typeface="Tahoma" panose="020B0604030504040204" pitchFamily="34" charset="0"/>
                  <a:cs typeface="Tahoma" panose="020B0604030504040204" pitchFamily="34" charset="0"/>
                </a:rPr>
                <a:t>Porto de Itajaí/Navegantes</a:t>
              </a:r>
            </a:p>
          </p:txBody>
        </p:sp>
        <p:sp>
          <p:nvSpPr>
            <p:cNvPr id="84" name="Retângulo 83">
              <a:extLst>
                <a:ext uri="{FF2B5EF4-FFF2-40B4-BE49-F238E27FC236}">
                  <a16:creationId xmlns:a16="http://schemas.microsoft.com/office/drawing/2014/main" id="{268DC39E-9FE8-652D-86F5-43D10E884E31}"/>
                </a:ext>
              </a:extLst>
            </p:cNvPr>
            <p:cNvSpPr/>
            <p:nvPr/>
          </p:nvSpPr>
          <p:spPr>
            <a:xfrm>
              <a:off x="9941794" y="6565648"/>
              <a:ext cx="1720193" cy="193442"/>
            </a:xfrm>
            <a:prstGeom prst="rect">
              <a:avLst/>
            </a:prstGeom>
            <a:noFill/>
            <a:ln>
              <a:noFill/>
            </a:ln>
            <a:effectLst/>
          </p:spPr>
          <p:style>
            <a:lnRef idx="0">
              <a:scrgbClr r="0" g="0" b="0"/>
            </a:lnRef>
            <a:fillRef idx="1001">
              <a:schemeClr val="dk2"/>
            </a:fillRef>
            <a:effectRef idx="0">
              <a:scrgbClr r="0" g="0" b="0"/>
            </a:effectRef>
            <a:fontRef idx="major"/>
          </p:style>
          <p:txBody>
            <a:bodyPr rot="0" spcFirstLastPara="0" vertOverflow="overflow" horzOverflow="overflow" vert="horz" wrap="square" lIns="58491" tIns="58491" rIns="58491" bIns="58491" numCol="1" spcCol="0" rtlCol="0" fromWordArt="0" anchor="ctr" anchorCtr="0" forceAA="0" compatLnSpc="1">
              <a:prstTxWarp prst="textNoShape">
                <a:avLst/>
              </a:prstTxWarp>
              <a:noAutofit/>
            </a:bodyPr>
            <a:lstStyle/>
            <a:p>
              <a:pPr>
                <a:spcAft>
                  <a:spcPts val="244"/>
                </a:spcAft>
              </a:pPr>
              <a:r>
                <a:rPr lang="pt-BR" sz="731" dirty="0">
                  <a:latin typeface="Tahoma" panose="020B0604030504040204" pitchFamily="34" charset="0"/>
                  <a:ea typeface="Tahoma" panose="020B0604030504040204" pitchFamily="34" charset="0"/>
                  <a:cs typeface="Tahoma" panose="020B0604030504040204" pitchFamily="34" charset="0"/>
                </a:rPr>
                <a:t>Porto de Rio Grande</a:t>
              </a:r>
            </a:p>
          </p:txBody>
        </p:sp>
      </p:grpSp>
      <p:pic>
        <p:nvPicPr>
          <p:cNvPr id="86" name="Imagem 85">
            <a:extLst>
              <a:ext uri="{FF2B5EF4-FFF2-40B4-BE49-F238E27FC236}">
                <a16:creationId xmlns:a16="http://schemas.microsoft.com/office/drawing/2014/main" id="{C2DBA688-6880-4458-8913-CE5A66D80C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98"/>
          <a:stretch/>
        </p:blipFill>
        <p:spPr bwMode="auto">
          <a:xfrm>
            <a:off x="345700" y="3264428"/>
            <a:ext cx="2849324" cy="217094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76E95EEF-40AF-E2CA-23CD-3AB0D0116DB4}"/>
              </a:ext>
            </a:extLst>
          </p:cNvPr>
          <p:cNvSpPr txBox="1"/>
          <p:nvPr/>
        </p:nvSpPr>
        <p:spPr>
          <a:xfrm rot="16200000">
            <a:off x="-207228" y="3376479"/>
            <a:ext cx="906007" cy="161519"/>
          </a:xfrm>
          <a:prstGeom prst="rect">
            <a:avLst/>
          </a:prstGeom>
          <a:noFill/>
        </p:spPr>
        <p:txBody>
          <a:bodyPr wrap="square" rtlCol="0">
            <a:noAutofit/>
          </a:bodyPr>
          <a:lstStyle/>
          <a:p>
            <a:pPr>
              <a:spcBef>
                <a:spcPts val="487"/>
              </a:spcBef>
            </a:pPr>
            <a:r>
              <a:rPr lang="pt-BR" sz="812" b="1" dirty="0">
                <a:solidFill>
                  <a:srgbClr val="787A7B"/>
                </a:solidFill>
              </a:rPr>
              <a:t>Preço [USD/t]</a:t>
            </a:r>
          </a:p>
        </p:txBody>
      </p:sp>
      <p:sp>
        <p:nvSpPr>
          <p:cNvPr id="87" name="CaixaDeTexto 86">
            <a:extLst>
              <a:ext uri="{FF2B5EF4-FFF2-40B4-BE49-F238E27FC236}">
                <a16:creationId xmlns:a16="http://schemas.microsoft.com/office/drawing/2014/main" id="{ACF71DD9-C5E4-5CBC-2F28-C262E6294580}"/>
              </a:ext>
            </a:extLst>
          </p:cNvPr>
          <p:cNvSpPr txBox="1"/>
          <p:nvPr/>
        </p:nvSpPr>
        <p:spPr>
          <a:xfrm>
            <a:off x="2017854" y="5202038"/>
            <a:ext cx="1205895" cy="37141"/>
          </a:xfrm>
          <a:prstGeom prst="rect">
            <a:avLst/>
          </a:prstGeom>
          <a:noFill/>
        </p:spPr>
        <p:txBody>
          <a:bodyPr wrap="square" rtlCol="0">
            <a:noAutofit/>
          </a:bodyPr>
          <a:lstStyle/>
          <a:p>
            <a:pPr>
              <a:spcBef>
                <a:spcPts val="487"/>
              </a:spcBef>
            </a:pPr>
            <a:r>
              <a:rPr lang="pt-BR" sz="812" b="1" dirty="0">
                <a:solidFill>
                  <a:srgbClr val="787A7B"/>
                </a:solidFill>
              </a:rPr>
              <a:t>Capacidade </a:t>
            </a:r>
            <a:r>
              <a:rPr lang="pt-BR" sz="812" b="1">
                <a:solidFill>
                  <a:srgbClr val="787A7B"/>
                </a:solidFill>
              </a:rPr>
              <a:t>[</a:t>
            </a:r>
            <a:r>
              <a:rPr lang="pt-BR" sz="812" b="1" dirty="0" err="1">
                <a:solidFill>
                  <a:srgbClr val="787A7B"/>
                </a:solidFill>
              </a:rPr>
              <a:t>Mtons</a:t>
            </a:r>
            <a:r>
              <a:rPr lang="pt-BR" sz="812" b="1" dirty="0">
                <a:solidFill>
                  <a:srgbClr val="787A7B"/>
                </a:solidFill>
              </a:rPr>
              <a:t>]</a:t>
            </a:r>
          </a:p>
        </p:txBody>
      </p:sp>
      <p:graphicFrame>
        <p:nvGraphicFramePr>
          <p:cNvPr id="88" name="Gráfico 87">
            <a:extLst>
              <a:ext uri="{FF2B5EF4-FFF2-40B4-BE49-F238E27FC236}">
                <a16:creationId xmlns:a16="http://schemas.microsoft.com/office/drawing/2014/main" id="{13A8D958-1F82-D51D-F437-DC9200FC0C5E}"/>
              </a:ext>
            </a:extLst>
          </p:cNvPr>
          <p:cNvGraphicFramePr/>
          <p:nvPr/>
        </p:nvGraphicFramePr>
        <p:xfrm>
          <a:off x="3347770" y="3560567"/>
          <a:ext cx="3164882" cy="1754719"/>
        </p:xfrm>
        <a:graphic>
          <a:graphicData uri="http://schemas.openxmlformats.org/drawingml/2006/chart">
            <c:chart xmlns:c="http://schemas.openxmlformats.org/drawingml/2006/chart" xmlns:r="http://schemas.openxmlformats.org/officeDocument/2006/relationships" r:id="rId3"/>
          </a:graphicData>
        </a:graphic>
      </p:graphicFrame>
      <p:sp>
        <p:nvSpPr>
          <p:cNvPr id="89" name="CaixaDeTexto 88">
            <a:extLst>
              <a:ext uri="{FF2B5EF4-FFF2-40B4-BE49-F238E27FC236}">
                <a16:creationId xmlns:a16="http://schemas.microsoft.com/office/drawing/2014/main" id="{49733C30-803B-75EF-A288-F6A133EEA64C}"/>
              </a:ext>
            </a:extLst>
          </p:cNvPr>
          <p:cNvSpPr txBox="1"/>
          <p:nvPr/>
        </p:nvSpPr>
        <p:spPr>
          <a:xfrm>
            <a:off x="3446501" y="2861105"/>
            <a:ext cx="2967420" cy="204717"/>
          </a:xfrm>
          <a:prstGeom prst="rect">
            <a:avLst/>
          </a:prstGeom>
          <a:noFill/>
          <a:ln>
            <a:noFill/>
          </a:ln>
        </p:spPr>
        <p:txBody>
          <a:bodyPr wrap="square" lIns="58491" tIns="29245" rIns="58491" bIns="29245" rtlCol="0" anchor="ctr">
            <a:noAutofit/>
          </a:bodyPr>
          <a:lstStyle/>
          <a:p>
            <a:pPr algn="ctr">
              <a:spcAft>
                <a:spcPts val="487"/>
              </a:spcAft>
            </a:pPr>
            <a:r>
              <a:rPr lang="pt-BR" sz="975" b="1" dirty="0"/>
              <a:t>Produção e exportação brasileira de celulose¹ [</a:t>
            </a:r>
            <a:r>
              <a:rPr lang="pt-BR" sz="975" b="1" dirty="0" err="1"/>
              <a:t>Mton</a:t>
            </a:r>
            <a:r>
              <a:rPr lang="pt-BR" sz="975" b="1" dirty="0"/>
              <a:t>]</a:t>
            </a:r>
          </a:p>
        </p:txBody>
      </p:sp>
      <p:sp>
        <p:nvSpPr>
          <p:cNvPr id="90" name="CaixaDeTexto 89">
            <a:extLst>
              <a:ext uri="{FF2B5EF4-FFF2-40B4-BE49-F238E27FC236}">
                <a16:creationId xmlns:a16="http://schemas.microsoft.com/office/drawing/2014/main" id="{77D8EF44-1150-7E65-EE7D-9403C01EBDBA}"/>
              </a:ext>
            </a:extLst>
          </p:cNvPr>
          <p:cNvSpPr txBox="1"/>
          <p:nvPr/>
        </p:nvSpPr>
        <p:spPr>
          <a:xfrm>
            <a:off x="262349" y="2861105"/>
            <a:ext cx="2967420" cy="204717"/>
          </a:xfrm>
          <a:prstGeom prst="rect">
            <a:avLst/>
          </a:prstGeom>
          <a:noFill/>
          <a:ln>
            <a:noFill/>
          </a:ln>
        </p:spPr>
        <p:txBody>
          <a:bodyPr wrap="square" lIns="58491" tIns="29245" rIns="58491" bIns="29245" rtlCol="0" anchor="ctr">
            <a:noAutofit/>
          </a:bodyPr>
          <a:lstStyle/>
          <a:p>
            <a:pPr algn="ctr">
              <a:spcAft>
                <a:spcPts val="487"/>
              </a:spcAft>
            </a:pPr>
            <a:r>
              <a:rPr lang="pt-BR" sz="975" b="1"/>
              <a:t>Comparação de preços e capacidade dos principais produtores</a:t>
            </a:r>
          </a:p>
        </p:txBody>
      </p:sp>
    </p:spTree>
    <p:extLst>
      <p:ext uri="{BB962C8B-B14F-4D97-AF65-F5344CB8AC3E}">
        <p14:creationId xmlns:p14="http://schemas.microsoft.com/office/powerpoint/2010/main" val="1517006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Estrutura da apresentação</a:t>
            </a:r>
          </a:p>
        </p:txBody>
      </p:sp>
      <p:sp>
        <p:nvSpPr>
          <p:cNvPr id="6" name="Retângulo 5"/>
          <p:cNvSpPr/>
          <p:nvPr/>
        </p:nvSpPr>
        <p:spPr>
          <a:xfrm>
            <a:off x="271686" y="692696"/>
            <a:ext cx="936104" cy="5976664"/>
          </a:xfrm>
          <a:prstGeom prst="rect">
            <a:avLst/>
          </a:prstGeom>
          <a:solidFill>
            <a:schemeClr val="bg1">
              <a:lumMod val="8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Retângulo 17"/>
          <p:cNvSpPr/>
          <p:nvPr/>
        </p:nvSpPr>
        <p:spPr>
          <a:xfrm>
            <a:off x="703734" y="1468324"/>
            <a:ext cx="5616624"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Do mercantilismo à globalização</a:t>
            </a:r>
          </a:p>
        </p:txBody>
      </p:sp>
      <p:sp>
        <p:nvSpPr>
          <p:cNvPr id="19" name="Retângulo 18"/>
          <p:cNvSpPr/>
          <p:nvPr/>
        </p:nvSpPr>
        <p:spPr>
          <a:xfrm>
            <a:off x="703734" y="219251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Comércio exterior e Produto Interno Bruto</a:t>
            </a:r>
          </a:p>
        </p:txBody>
      </p:sp>
      <p:sp>
        <p:nvSpPr>
          <p:cNvPr id="20" name="Retângulo 19"/>
          <p:cNvSpPr/>
          <p:nvPr/>
        </p:nvSpPr>
        <p:spPr>
          <a:xfrm>
            <a:off x="703734" y="364090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Navio: solução de transporte e especialização</a:t>
            </a:r>
          </a:p>
        </p:txBody>
      </p:sp>
      <p:sp>
        <p:nvSpPr>
          <p:cNvPr id="21" name="Retângulo 20"/>
          <p:cNvSpPr/>
          <p:nvPr/>
        </p:nvSpPr>
        <p:spPr>
          <a:xfrm>
            <a:off x="703734" y="291671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Cargas do Transporte Marítimo</a:t>
            </a:r>
          </a:p>
        </p:txBody>
      </p:sp>
      <p:sp>
        <p:nvSpPr>
          <p:cNvPr id="22" name="Retângulo 21"/>
          <p:cNvSpPr/>
          <p:nvPr/>
        </p:nvSpPr>
        <p:spPr>
          <a:xfrm>
            <a:off x="703734" y="436510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lgn="l">
              <a:spcAft>
                <a:spcPts val="600"/>
              </a:spcAft>
            </a:pPr>
            <a:r>
              <a:rPr lang="pt-BR" sz="1600" b="1" dirty="0">
                <a:solidFill>
                  <a:schemeClr val="bg1">
                    <a:lumMod val="65000"/>
                  </a:schemeClr>
                </a:solidFill>
              </a:rPr>
              <a:t>Navio e Portos: dimensões e o futuro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2</a:t>
            </a:fld>
            <a:endParaRPr lang="pt-BR" sz="600" noProof="0"/>
          </a:p>
        </p:txBody>
      </p:sp>
    </p:spTree>
    <p:extLst>
      <p:ext uri="{BB962C8B-B14F-4D97-AF65-F5344CB8AC3E}">
        <p14:creationId xmlns:p14="http://schemas.microsoft.com/office/powerpoint/2010/main" val="297812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53754E-9732-453B-969C-E75225D607A5}"/>
              </a:ext>
            </a:extLst>
          </p:cNvPr>
          <p:cNvSpPr>
            <a:spLocks noGrp="1"/>
          </p:cNvSpPr>
          <p:nvPr>
            <p:ph type="title"/>
          </p:nvPr>
        </p:nvSpPr>
        <p:spPr/>
        <p:txBody>
          <a:bodyPr/>
          <a:lstStyle/>
          <a:p>
            <a:r>
              <a:rPr lang="pt-BR" dirty="0"/>
              <a:t>Afinal, qual o tamanho de um navio? (números desatualizados)</a:t>
            </a:r>
          </a:p>
        </p:txBody>
      </p:sp>
      <p:sp>
        <p:nvSpPr>
          <p:cNvPr id="3" name="Espaço Reservado para Texto 2">
            <a:extLst>
              <a:ext uri="{FF2B5EF4-FFF2-40B4-BE49-F238E27FC236}">
                <a16:creationId xmlns:a16="http://schemas.microsoft.com/office/drawing/2014/main" id="{C353C221-60C8-4C91-9960-5549DEC0DF11}"/>
              </a:ext>
            </a:extLst>
          </p:cNvPr>
          <p:cNvSpPr>
            <a:spLocks noGrp="1"/>
          </p:cNvSpPr>
          <p:nvPr>
            <p:ph type="body" sz="quarter" idx="11"/>
          </p:nvPr>
        </p:nvSpPr>
        <p:spPr>
          <a:xfrm>
            <a:off x="127223" y="531953"/>
            <a:ext cx="9505950" cy="6326047"/>
          </a:xfrm>
          <a:noFill/>
          <a:ln>
            <a:noFill/>
          </a:ln>
        </p:spPr>
        <p:txBody>
          <a:bodyPr/>
          <a:lstStyle/>
          <a:p>
            <a:r>
              <a:rPr lang="pt-BR" sz="1800" dirty="0"/>
              <a:t>Soja 100Mt de expo </a:t>
            </a:r>
            <a:r>
              <a:rPr lang="pt-BR" sz="1800" u="sng" dirty="0"/>
              <a:t>fator de estiva </a:t>
            </a:r>
            <a:r>
              <a:rPr lang="pt-BR" sz="1800" dirty="0"/>
              <a:t>1.3 m</a:t>
            </a:r>
            <a:r>
              <a:rPr lang="pt-BR" sz="1800" baseline="30000" dirty="0"/>
              <a:t>3</a:t>
            </a:r>
            <a:r>
              <a:rPr lang="pt-BR" sz="1800" dirty="0"/>
              <a:t>/</a:t>
            </a:r>
            <a:r>
              <a:rPr lang="pt-BR" sz="1800" dirty="0" err="1"/>
              <a:t>ton</a:t>
            </a:r>
            <a:r>
              <a:rPr lang="pt-BR" sz="1800" dirty="0"/>
              <a:t>  - 130.000.000m3 –cubo de 500m</a:t>
            </a:r>
          </a:p>
          <a:p>
            <a:r>
              <a:rPr lang="pt-BR" sz="1800" dirty="0" err="1"/>
              <a:t>Estadio</a:t>
            </a:r>
            <a:r>
              <a:rPr lang="pt-BR" sz="1800" dirty="0"/>
              <a:t> do Morumbi 1.400.000m3 – 100 estádios do Morumbi; = 20 x 100 </a:t>
            </a:r>
            <a:r>
              <a:rPr lang="pt-BR" sz="1800" dirty="0" err="1"/>
              <a:t>Panamax</a:t>
            </a:r>
            <a:r>
              <a:rPr lang="pt-BR" sz="1800" dirty="0"/>
              <a:t> = 2.000 navios </a:t>
            </a:r>
            <a:r>
              <a:rPr lang="pt-BR" sz="1800" dirty="0" err="1"/>
              <a:t>panamax</a:t>
            </a:r>
            <a:r>
              <a:rPr lang="pt-BR" sz="1800" dirty="0"/>
              <a:t> – 6 navios por dia; 12 no mês de pico</a:t>
            </a:r>
          </a:p>
          <a:p>
            <a:r>
              <a:rPr lang="pt-BR" sz="1800" dirty="0"/>
              <a:t>Minério de Ferro = 450.000.000t</a:t>
            </a:r>
          </a:p>
          <a:p>
            <a:r>
              <a:rPr lang="pt-BR" sz="1800" dirty="0"/>
              <a:t>Petróleo = 1,4Mbpd = 222.000m3/dia = 81.000.000 m3 ano</a:t>
            </a:r>
          </a:p>
          <a:p>
            <a:r>
              <a:rPr lang="pt-BR" sz="1800" dirty="0"/>
              <a:t>Açúcar = 50Mtpa</a:t>
            </a:r>
          </a:p>
          <a:p>
            <a:endParaRPr lang="pt-BR" dirty="0"/>
          </a:p>
        </p:txBody>
      </p:sp>
      <p:sp>
        <p:nvSpPr>
          <p:cNvPr id="4" name="Cubo 3">
            <a:extLst>
              <a:ext uri="{FF2B5EF4-FFF2-40B4-BE49-F238E27FC236}">
                <a16:creationId xmlns:a16="http://schemas.microsoft.com/office/drawing/2014/main" id="{4D275FC1-9B49-4BCC-9D7D-CFCDDB9BC1E7}"/>
              </a:ext>
            </a:extLst>
          </p:cNvPr>
          <p:cNvSpPr/>
          <p:nvPr/>
        </p:nvSpPr>
        <p:spPr>
          <a:xfrm>
            <a:off x="3296022" y="2882182"/>
            <a:ext cx="2088232" cy="1944216"/>
          </a:xfrm>
          <a:prstGeom prst="cub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5" name="Cubo 4">
            <a:extLst>
              <a:ext uri="{FF2B5EF4-FFF2-40B4-BE49-F238E27FC236}">
                <a16:creationId xmlns:a16="http://schemas.microsoft.com/office/drawing/2014/main" id="{7B7E1C9C-AE8C-4D30-A1FA-46B1544F0E64}"/>
              </a:ext>
            </a:extLst>
          </p:cNvPr>
          <p:cNvSpPr/>
          <p:nvPr/>
        </p:nvSpPr>
        <p:spPr>
          <a:xfrm>
            <a:off x="2251906" y="5085183"/>
            <a:ext cx="5868653" cy="1017967"/>
          </a:xfrm>
          <a:prstGeom prst="cub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schemeClr val="tx1"/>
              </a:solidFill>
            </a:endParaRPr>
          </a:p>
        </p:txBody>
      </p:sp>
      <p:cxnSp>
        <p:nvCxnSpPr>
          <p:cNvPr id="7" name="Conector de Seta Reta 6">
            <a:extLst>
              <a:ext uri="{FF2B5EF4-FFF2-40B4-BE49-F238E27FC236}">
                <a16:creationId xmlns:a16="http://schemas.microsoft.com/office/drawing/2014/main" id="{B39673D3-AFD5-4D21-A521-35811164D521}"/>
              </a:ext>
            </a:extLst>
          </p:cNvPr>
          <p:cNvCxnSpPr/>
          <p:nvPr/>
        </p:nvCxnSpPr>
        <p:spPr>
          <a:xfrm>
            <a:off x="2359918" y="5733256"/>
            <a:ext cx="3960440" cy="0"/>
          </a:xfrm>
          <a:prstGeom prst="straightConnector1">
            <a:avLst/>
          </a:prstGeom>
          <a:ln>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8" name="Conector de Seta Reta 7">
            <a:extLst>
              <a:ext uri="{FF2B5EF4-FFF2-40B4-BE49-F238E27FC236}">
                <a16:creationId xmlns:a16="http://schemas.microsoft.com/office/drawing/2014/main" id="{0B9A42A1-ED9B-4C14-97EF-2DE17FC9E724}"/>
              </a:ext>
            </a:extLst>
          </p:cNvPr>
          <p:cNvCxnSpPr>
            <a:cxnSpLocks/>
          </p:cNvCxnSpPr>
          <p:nvPr/>
        </p:nvCxnSpPr>
        <p:spPr>
          <a:xfrm flipV="1">
            <a:off x="7993648" y="5897114"/>
            <a:ext cx="252029" cy="324036"/>
          </a:xfrm>
          <a:prstGeom prst="straightConnector1">
            <a:avLst/>
          </a:prstGeom>
          <a:ln>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0" name="Conector de Seta Reta 9">
            <a:extLst>
              <a:ext uri="{FF2B5EF4-FFF2-40B4-BE49-F238E27FC236}">
                <a16:creationId xmlns:a16="http://schemas.microsoft.com/office/drawing/2014/main" id="{099877CD-4A7C-47EA-983F-2152112C4C59}"/>
              </a:ext>
            </a:extLst>
          </p:cNvPr>
          <p:cNvCxnSpPr>
            <a:cxnSpLocks/>
          </p:cNvCxnSpPr>
          <p:nvPr/>
        </p:nvCxnSpPr>
        <p:spPr>
          <a:xfrm flipV="1">
            <a:off x="2143894" y="5641495"/>
            <a:ext cx="0" cy="461655"/>
          </a:xfrm>
          <a:prstGeom prst="straightConnector1">
            <a:avLst/>
          </a:prstGeom>
          <a:ln>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F0F82FB5-4332-4104-A37C-2F114FD30CB8}"/>
              </a:ext>
            </a:extLst>
          </p:cNvPr>
          <p:cNvCxnSpPr>
            <a:cxnSpLocks/>
          </p:cNvCxnSpPr>
          <p:nvPr/>
        </p:nvCxnSpPr>
        <p:spPr>
          <a:xfrm flipV="1">
            <a:off x="1783854" y="5085184"/>
            <a:ext cx="0" cy="1017967"/>
          </a:xfrm>
          <a:prstGeom prst="straightConnector1">
            <a:avLst/>
          </a:prstGeom>
          <a:ln>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9CC0F6A9-F679-404C-9BAA-9127763C3809}"/>
              </a:ext>
            </a:extLst>
          </p:cNvPr>
          <p:cNvSpPr txBox="1"/>
          <p:nvPr/>
        </p:nvSpPr>
        <p:spPr>
          <a:xfrm>
            <a:off x="3890088" y="5394960"/>
            <a:ext cx="990110" cy="586554"/>
          </a:xfrm>
          <a:prstGeom prst="rect">
            <a:avLst/>
          </a:prstGeom>
          <a:noFill/>
          <a:ln>
            <a:noFill/>
          </a:ln>
        </p:spPr>
        <p:txBody>
          <a:bodyPr wrap="none" lIns="72000" tIns="36000" rIns="72000" bIns="36000" rtlCol="0" anchor="t">
            <a:noAutofit/>
          </a:bodyPr>
          <a:lstStyle/>
          <a:p>
            <a:pPr>
              <a:spcAft>
                <a:spcPts val="600"/>
              </a:spcAft>
            </a:pPr>
            <a:r>
              <a:rPr lang="pt-BR" sz="1600" dirty="0"/>
              <a:t>L =220m</a:t>
            </a:r>
          </a:p>
        </p:txBody>
      </p:sp>
      <p:sp>
        <p:nvSpPr>
          <p:cNvPr id="15" name="CaixaDeTexto 14">
            <a:extLst>
              <a:ext uri="{FF2B5EF4-FFF2-40B4-BE49-F238E27FC236}">
                <a16:creationId xmlns:a16="http://schemas.microsoft.com/office/drawing/2014/main" id="{4B4B7459-8857-4A2A-90A9-6A33B3EC049D}"/>
              </a:ext>
            </a:extLst>
          </p:cNvPr>
          <p:cNvSpPr txBox="1"/>
          <p:nvPr/>
        </p:nvSpPr>
        <p:spPr>
          <a:xfrm>
            <a:off x="7040437" y="5800212"/>
            <a:ext cx="360040" cy="504056"/>
          </a:xfrm>
          <a:prstGeom prst="rect">
            <a:avLst/>
          </a:prstGeom>
          <a:noFill/>
          <a:ln>
            <a:noFill/>
          </a:ln>
        </p:spPr>
        <p:txBody>
          <a:bodyPr wrap="none" lIns="72000" tIns="36000" rIns="72000" bIns="36000" rtlCol="0" anchor="t">
            <a:noAutofit/>
          </a:bodyPr>
          <a:lstStyle/>
          <a:p>
            <a:pPr>
              <a:spcAft>
                <a:spcPts val="600"/>
              </a:spcAft>
            </a:pPr>
            <a:endParaRPr lang="pt-BR" sz="1600" dirty="0"/>
          </a:p>
        </p:txBody>
      </p:sp>
      <p:sp>
        <p:nvSpPr>
          <p:cNvPr id="16" name="CaixaDeTexto 15">
            <a:extLst>
              <a:ext uri="{FF2B5EF4-FFF2-40B4-BE49-F238E27FC236}">
                <a16:creationId xmlns:a16="http://schemas.microsoft.com/office/drawing/2014/main" id="{D678A6B8-A945-44BA-B9E2-37B4E6775D7F}"/>
              </a:ext>
            </a:extLst>
          </p:cNvPr>
          <p:cNvSpPr txBox="1"/>
          <p:nvPr/>
        </p:nvSpPr>
        <p:spPr>
          <a:xfrm>
            <a:off x="690338" y="5285768"/>
            <a:ext cx="360040" cy="586554"/>
          </a:xfrm>
          <a:prstGeom prst="rect">
            <a:avLst/>
          </a:prstGeom>
          <a:noFill/>
          <a:ln>
            <a:noFill/>
          </a:ln>
        </p:spPr>
        <p:txBody>
          <a:bodyPr wrap="none" lIns="72000" tIns="36000" rIns="72000" bIns="36000" rtlCol="0" anchor="t">
            <a:noAutofit/>
          </a:bodyPr>
          <a:lstStyle/>
          <a:p>
            <a:pPr>
              <a:spcAft>
                <a:spcPts val="600"/>
              </a:spcAft>
            </a:pPr>
            <a:r>
              <a:rPr lang="pt-BR" sz="1600" dirty="0"/>
              <a:t>Pontal D= 15m</a:t>
            </a:r>
          </a:p>
        </p:txBody>
      </p:sp>
      <p:sp>
        <p:nvSpPr>
          <p:cNvPr id="17" name="CaixaDeTexto 16">
            <a:extLst>
              <a:ext uri="{FF2B5EF4-FFF2-40B4-BE49-F238E27FC236}">
                <a16:creationId xmlns:a16="http://schemas.microsoft.com/office/drawing/2014/main" id="{BEBF8B1B-3C8D-402A-9491-8B3EA4DB42EE}"/>
              </a:ext>
            </a:extLst>
          </p:cNvPr>
          <p:cNvSpPr txBox="1"/>
          <p:nvPr/>
        </p:nvSpPr>
        <p:spPr>
          <a:xfrm>
            <a:off x="2139241" y="5800212"/>
            <a:ext cx="1174777" cy="586554"/>
          </a:xfrm>
          <a:prstGeom prst="rect">
            <a:avLst/>
          </a:prstGeom>
          <a:noFill/>
          <a:ln>
            <a:noFill/>
          </a:ln>
        </p:spPr>
        <p:txBody>
          <a:bodyPr wrap="none" lIns="72000" tIns="36000" rIns="72000" bIns="36000" rtlCol="0" anchor="t">
            <a:noAutofit/>
          </a:bodyPr>
          <a:lstStyle/>
          <a:p>
            <a:pPr>
              <a:spcAft>
                <a:spcPts val="600"/>
              </a:spcAft>
            </a:pPr>
            <a:r>
              <a:rPr lang="pt-BR" sz="1600" dirty="0"/>
              <a:t>H = 12m</a:t>
            </a:r>
          </a:p>
        </p:txBody>
      </p:sp>
      <p:sp>
        <p:nvSpPr>
          <p:cNvPr id="18" name="CaixaDeTexto 17">
            <a:extLst>
              <a:ext uri="{FF2B5EF4-FFF2-40B4-BE49-F238E27FC236}">
                <a16:creationId xmlns:a16="http://schemas.microsoft.com/office/drawing/2014/main" id="{419CE794-31AE-4FC5-B75F-F5D2E162129B}"/>
              </a:ext>
            </a:extLst>
          </p:cNvPr>
          <p:cNvSpPr txBox="1"/>
          <p:nvPr/>
        </p:nvSpPr>
        <p:spPr>
          <a:xfrm>
            <a:off x="8119663" y="5386251"/>
            <a:ext cx="360040" cy="710770"/>
          </a:xfrm>
          <a:prstGeom prst="rect">
            <a:avLst/>
          </a:prstGeom>
          <a:noFill/>
          <a:ln>
            <a:noFill/>
          </a:ln>
        </p:spPr>
        <p:txBody>
          <a:bodyPr wrap="none" lIns="72000" tIns="36000" rIns="72000" bIns="36000" rtlCol="0" anchor="t">
            <a:noAutofit/>
          </a:bodyPr>
          <a:lstStyle/>
          <a:p>
            <a:pPr>
              <a:spcAft>
                <a:spcPts val="600"/>
              </a:spcAft>
            </a:pPr>
            <a:r>
              <a:rPr lang="pt-BR" sz="1600" dirty="0"/>
              <a:t>B = 32</a:t>
            </a:r>
          </a:p>
        </p:txBody>
      </p:sp>
      <p:cxnSp>
        <p:nvCxnSpPr>
          <p:cNvPr id="21" name="Conector reto 20">
            <a:extLst>
              <a:ext uri="{FF2B5EF4-FFF2-40B4-BE49-F238E27FC236}">
                <a16:creationId xmlns:a16="http://schemas.microsoft.com/office/drawing/2014/main" id="{566648C5-E1B7-47CC-9E6E-F07ADF1D0598}"/>
              </a:ext>
            </a:extLst>
          </p:cNvPr>
          <p:cNvCxnSpPr/>
          <p:nvPr/>
        </p:nvCxnSpPr>
        <p:spPr>
          <a:xfrm>
            <a:off x="37661" y="5733256"/>
            <a:ext cx="1038203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4CFF2E6B-7CCD-4C61-82EC-86AE1D4EC522}"/>
              </a:ext>
            </a:extLst>
          </p:cNvPr>
          <p:cNvSpPr txBox="1"/>
          <p:nvPr/>
        </p:nvSpPr>
        <p:spPr>
          <a:xfrm>
            <a:off x="5960318" y="3612577"/>
            <a:ext cx="360040" cy="263620"/>
          </a:xfrm>
          <a:prstGeom prst="rect">
            <a:avLst/>
          </a:prstGeom>
          <a:noFill/>
          <a:ln>
            <a:noFill/>
          </a:ln>
        </p:spPr>
        <p:txBody>
          <a:bodyPr wrap="none" lIns="72000" tIns="36000" rIns="72000" bIns="36000" rtlCol="0" anchor="t">
            <a:noAutofit/>
          </a:bodyPr>
          <a:lstStyle/>
          <a:p>
            <a:pPr>
              <a:spcAft>
                <a:spcPts val="600"/>
              </a:spcAft>
            </a:pPr>
            <a:r>
              <a:rPr lang="pt-BR" sz="1600" dirty="0"/>
              <a:t>L.B.H </a:t>
            </a:r>
            <a:r>
              <a:rPr lang="pt-BR" sz="1600" dirty="0" err="1"/>
              <a:t>densidade.Cb</a:t>
            </a:r>
            <a:r>
              <a:rPr lang="pt-BR" sz="1600" dirty="0"/>
              <a:t> = 84.000.000 0,85</a:t>
            </a:r>
          </a:p>
          <a:p>
            <a:pPr>
              <a:spcAft>
                <a:spcPts val="600"/>
              </a:spcAft>
            </a:pPr>
            <a:r>
              <a:rPr lang="pt-BR" sz="1600" dirty="0"/>
              <a:t>= 71.000 =70.000</a:t>
            </a:r>
          </a:p>
          <a:p>
            <a:pPr>
              <a:spcAft>
                <a:spcPts val="600"/>
              </a:spcAft>
            </a:pPr>
            <a:r>
              <a:rPr lang="pt-BR" sz="1600" dirty="0" err="1"/>
              <a:t>Cb</a:t>
            </a:r>
            <a:r>
              <a:rPr lang="pt-BR" sz="1600" dirty="0"/>
              <a:t>=coeficiente de bloco = </a:t>
            </a:r>
            <a:r>
              <a:rPr lang="pt-BR" sz="1600" dirty="0" err="1"/>
              <a:t>V</a:t>
            </a:r>
            <a:r>
              <a:rPr lang="pt-BR" sz="1600" baseline="-25000" dirty="0" err="1"/>
              <a:t>imerso</a:t>
            </a:r>
            <a:r>
              <a:rPr lang="pt-BR" sz="1600" dirty="0"/>
              <a:t>/LBH</a:t>
            </a:r>
          </a:p>
        </p:txBody>
      </p:sp>
      <p:sp>
        <p:nvSpPr>
          <p:cNvPr id="25" name="CaixaDeTexto 24">
            <a:extLst>
              <a:ext uri="{FF2B5EF4-FFF2-40B4-BE49-F238E27FC236}">
                <a16:creationId xmlns:a16="http://schemas.microsoft.com/office/drawing/2014/main" id="{73A25103-3AB3-4075-9BC9-A35C0AF33742}"/>
              </a:ext>
            </a:extLst>
          </p:cNvPr>
          <p:cNvSpPr txBox="1"/>
          <p:nvPr/>
        </p:nvSpPr>
        <p:spPr>
          <a:xfrm>
            <a:off x="2131009" y="4692171"/>
            <a:ext cx="360040" cy="263620"/>
          </a:xfrm>
          <a:prstGeom prst="rect">
            <a:avLst/>
          </a:prstGeom>
          <a:noFill/>
          <a:ln>
            <a:noFill/>
          </a:ln>
        </p:spPr>
        <p:txBody>
          <a:bodyPr wrap="none" lIns="72000" tIns="36000" rIns="72000" bIns="36000" rtlCol="0" anchor="t">
            <a:noAutofit/>
          </a:bodyPr>
          <a:lstStyle/>
          <a:p>
            <a:pPr>
              <a:spcAft>
                <a:spcPts val="600"/>
              </a:spcAft>
            </a:pPr>
            <a:r>
              <a:rPr lang="pt-BR" sz="1600" dirty="0"/>
              <a:t>PANAMAX</a:t>
            </a:r>
          </a:p>
        </p:txBody>
      </p:sp>
      <p:sp>
        <p:nvSpPr>
          <p:cNvPr id="26" name="CaixaDeTexto 25">
            <a:extLst>
              <a:ext uri="{FF2B5EF4-FFF2-40B4-BE49-F238E27FC236}">
                <a16:creationId xmlns:a16="http://schemas.microsoft.com/office/drawing/2014/main" id="{567F326D-7C93-4972-8B71-3C33F8A69821}"/>
              </a:ext>
            </a:extLst>
          </p:cNvPr>
          <p:cNvSpPr txBox="1"/>
          <p:nvPr/>
        </p:nvSpPr>
        <p:spPr>
          <a:xfrm>
            <a:off x="8501208" y="5982202"/>
            <a:ext cx="360040" cy="710770"/>
          </a:xfrm>
          <a:prstGeom prst="rect">
            <a:avLst/>
          </a:prstGeom>
          <a:noFill/>
          <a:ln>
            <a:noFill/>
          </a:ln>
        </p:spPr>
        <p:txBody>
          <a:bodyPr wrap="none" lIns="72000" tIns="36000" rIns="72000" bIns="36000" rtlCol="0" anchor="t">
            <a:noAutofit/>
          </a:bodyPr>
          <a:lstStyle/>
          <a:p>
            <a:pPr>
              <a:spcAft>
                <a:spcPts val="600"/>
              </a:spcAft>
            </a:pPr>
            <a:r>
              <a:rPr lang="pt-BR" sz="1600" dirty="0"/>
              <a:t>B/H &gt; 2,5</a:t>
            </a:r>
          </a:p>
          <a:p>
            <a:pPr>
              <a:spcAft>
                <a:spcPts val="600"/>
              </a:spcAft>
            </a:pPr>
            <a:r>
              <a:rPr lang="pt-BR" sz="1600" dirty="0"/>
              <a:t>L/B~6</a:t>
            </a:r>
          </a:p>
        </p:txBody>
      </p:sp>
    </p:spTree>
    <p:extLst>
      <p:ext uri="{BB962C8B-B14F-4D97-AF65-F5344CB8AC3E}">
        <p14:creationId xmlns:p14="http://schemas.microsoft.com/office/powerpoint/2010/main" val="2182300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Estrutura da apresentação</a:t>
            </a:r>
          </a:p>
        </p:txBody>
      </p:sp>
      <p:sp>
        <p:nvSpPr>
          <p:cNvPr id="6" name="Retângulo 5"/>
          <p:cNvSpPr/>
          <p:nvPr/>
        </p:nvSpPr>
        <p:spPr>
          <a:xfrm>
            <a:off x="271686" y="692696"/>
            <a:ext cx="936104" cy="5976664"/>
          </a:xfrm>
          <a:prstGeom prst="rect">
            <a:avLst/>
          </a:prstGeom>
          <a:solidFill>
            <a:schemeClr val="bg1">
              <a:lumMod val="8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Retângulo 17"/>
          <p:cNvSpPr/>
          <p:nvPr/>
        </p:nvSpPr>
        <p:spPr>
          <a:xfrm>
            <a:off x="703734" y="146832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Do mercantilismo à globalização</a:t>
            </a:r>
          </a:p>
        </p:txBody>
      </p:sp>
      <p:sp>
        <p:nvSpPr>
          <p:cNvPr id="19" name="Retângulo 18"/>
          <p:cNvSpPr/>
          <p:nvPr/>
        </p:nvSpPr>
        <p:spPr>
          <a:xfrm>
            <a:off x="703734" y="2192519"/>
            <a:ext cx="5616624"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Comércio exterior e Produto Interno Bruto</a:t>
            </a:r>
          </a:p>
        </p:txBody>
      </p:sp>
      <p:sp>
        <p:nvSpPr>
          <p:cNvPr id="20" name="Retângulo 19"/>
          <p:cNvSpPr/>
          <p:nvPr/>
        </p:nvSpPr>
        <p:spPr>
          <a:xfrm>
            <a:off x="703734" y="364090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Navio: solução de transporte e especialização</a:t>
            </a:r>
          </a:p>
        </p:txBody>
      </p:sp>
      <p:sp>
        <p:nvSpPr>
          <p:cNvPr id="21" name="Retângulo 20"/>
          <p:cNvSpPr/>
          <p:nvPr/>
        </p:nvSpPr>
        <p:spPr>
          <a:xfrm>
            <a:off x="703734" y="291671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Cargas do Transporte Marítimo</a:t>
            </a:r>
          </a:p>
        </p:txBody>
      </p:sp>
      <p:sp>
        <p:nvSpPr>
          <p:cNvPr id="22" name="Retângulo 21"/>
          <p:cNvSpPr/>
          <p:nvPr/>
        </p:nvSpPr>
        <p:spPr>
          <a:xfrm>
            <a:off x="703734" y="436510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lgn="l">
              <a:spcAft>
                <a:spcPts val="600"/>
              </a:spcAft>
            </a:pPr>
            <a:r>
              <a:rPr lang="pt-BR" sz="1600" b="1" dirty="0">
                <a:solidFill>
                  <a:schemeClr val="bg1">
                    <a:lumMod val="65000"/>
                  </a:schemeClr>
                </a:solidFill>
              </a:rPr>
              <a:t>Navio e Portos: dimensões e o futuro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21</a:t>
            </a:fld>
            <a:endParaRPr lang="pt-BR" sz="600" noProof="0"/>
          </a:p>
        </p:txBody>
      </p:sp>
    </p:spTree>
    <p:extLst>
      <p:ext uri="{BB962C8B-B14F-4D97-AF65-F5344CB8AC3E}">
        <p14:creationId xmlns:p14="http://schemas.microsoft.com/office/powerpoint/2010/main" val="235629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9678" y="34752"/>
            <a:ext cx="9505950" cy="637364"/>
          </a:xfrm>
        </p:spPr>
        <p:txBody>
          <a:bodyPr/>
          <a:lstStyle/>
          <a:p>
            <a:pPr>
              <a:spcAft>
                <a:spcPts val="600"/>
              </a:spcAft>
            </a:pPr>
            <a:r>
              <a:rPr lang="pt-BR" dirty="0"/>
              <a:t>Maior abertura de economias se traduzem em maiores participações do comércio exterior no PIB</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22</a:t>
            </a:fld>
            <a:endParaRPr lang="pt-BR" sz="600" noProof="0"/>
          </a:p>
        </p:txBody>
      </p:sp>
      <p:graphicFrame>
        <p:nvGraphicFramePr>
          <p:cNvPr id="5" name="Gráfico 4"/>
          <p:cNvGraphicFramePr/>
          <p:nvPr>
            <p:extLst>
              <p:ext uri="{D42A27DB-BD31-4B8C-83A1-F6EECF244321}">
                <p14:modId xmlns:p14="http://schemas.microsoft.com/office/powerpoint/2010/main" val="3258547886"/>
              </p:ext>
            </p:extLst>
          </p:nvPr>
        </p:nvGraphicFramePr>
        <p:xfrm>
          <a:off x="28054" y="1340768"/>
          <a:ext cx="6552728"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de cantos arredondados 5"/>
          <p:cNvSpPr/>
          <p:nvPr/>
        </p:nvSpPr>
        <p:spPr>
          <a:xfrm>
            <a:off x="6608390" y="1474551"/>
            <a:ext cx="2952328" cy="4630057"/>
          </a:xfrm>
          <a:prstGeom prst="roundRect">
            <a:avLst>
              <a:gd name="adj" fmla="val 788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t>Distâncias se encurtam</a:t>
            </a:r>
          </a:p>
          <a:p>
            <a:pPr marL="601200" lvl="1" indent="-144000">
              <a:spcAft>
                <a:spcPts val="600"/>
              </a:spcAft>
              <a:buFont typeface="Arial" pitchFamily="34" charset="0"/>
              <a:buChar char="•"/>
            </a:pPr>
            <a:r>
              <a:rPr lang="pt-BR" sz="1400" dirty="0"/>
              <a:t>Velocidade de transporte</a:t>
            </a:r>
          </a:p>
          <a:p>
            <a:pPr marL="601200" lvl="1" indent="-144000">
              <a:spcAft>
                <a:spcPts val="600"/>
              </a:spcAft>
              <a:buFont typeface="Arial" pitchFamily="34" charset="0"/>
              <a:buChar char="•"/>
            </a:pPr>
            <a:r>
              <a:rPr lang="pt-BR" sz="1400" dirty="0"/>
              <a:t>Velocidade de transação</a:t>
            </a:r>
          </a:p>
          <a:p>
            <a:pPr marL="601200" lvl="1" indent="-144000">
              <a:spcAft>
                <a:spcPts val="600"/>
              </a:spcAft>
              <a:buFont typeface="Arial" pitchFamily="34" charset="0"/>
              <a:buChar char="•"/>
            </a:pPr>
            <a:r>
              <a:rPr lang="pt-BR" sz="1400" dirty="0"/>
              <a:t>Custo de transporte</a:t>
            </a:r>
          </a:p>
          <a:p>
            <a:pPr marL="601200" lvl="1" indent="-144000">
              <a:spcAft>
                <a:spcPts val="600"/>
              </a:spcAft>
              <a:buFont typeface="Arial" pitchFamily="34" charset="0"/>
              <a:buChar char="•"/>
            </a:pPr>
            <a:r>
              <a:rPr lang="pt-BR" sz="1400" dirty="0"/>
              <a:t>Impedância cultural</a:t>
            </a:r>
          </a:p>
          <a:p>
            <a:pPr marL="601200" lvl="1" indent="-144000">
              <a:spcAft>
                <a:spcPts val="600"/>
              </a:spcAft>
              <a:buFont typeface="Arial" pitchFamily="34" charset="0"/>
              <a:buChar char="•"/>
            </a:pPr>
            <a:r>
              <a:rPr lang="pt-BR" sz="1400" dirty="0"/>
              <a:t>Informação</a:t>
            </a:r>
          </a:p>
          <a:p>
            <a:pPr marL="144000" indent="-144000" algn="l">
              <a:spcAft>
                <a:spcPts val="600"/>
              </a:spcAft>
              <a:buFont typeface="Arial" pitchFamily="34" charset="0"/>
              <a:buChar char="•"/>
            </a:pPr>
            <a:r>
              <a:rPr lang="pt-BR" sz="1400" dirty="0"/>
              <a:t>Diferentes aberturas dos </a:t>
            </a:r>
            <a:r>
              <a:rPr lang="pt-BR" sz="1400" dirty="0" err="1"/>
              <a:t>paises</a:t>
            </a:r>
            <a:r>
              <a:rPr lang="pt-BR" sz="1400" dirty="0"/>
              <a:t> se traduzem em diferentes participações do comércio exterior no PIB</a:t>
            </a:r>
          </a:p>
          <a:p>
            <a:pPr marL="144000" indent="-144000" algn="l">
              <a:spcAft>
                <a:spcPts val="600"/>
              </a:spcAft>
              <a:buFont typeface="Arial" pitchFamily="34" charset="0"/>
              <a:buChar char="•"/>
            </a:pPr>
            <a:r>
              <a:rPr lang="pt-BR" sz="1400" dirty="0"/>
              <a:t>Crises orientam internalização e diminuem a relação </a:t>
            </a:r>
            <a:r>
              <a:rPr lang="pt-BR" sz="1400" dirty="0" err="1"/>
              <a:t>Comex</a:t>
            </a:r>
            <a:r>
              <a:rPr lang="pt-BR" sz="1400" dirty="0"/>
              <a:t>/PIB</a:t>
            </a:r>
          </a:p>
        </p:txBody>
      </p:sp>
      <p:sp>
        <p:nvSpPr>
          <p:cNvPr id="7" name="CaixaDeTexto 6"/>
          <p:cNvSpPr txBox="1"/>
          <p:nvPr/>
        </p:nvSpPr>
        <p:spPr>
          <a:xfrm>
            <a:off x="199678" y="919808"/>
            <a:ext cx="3240360" cy="288032"/>
          </a:xfrm>
          <a:prstGeom prst="rect">
            <a:avLst/>
          </a:prstGeom>
          <a:noFill/>
          <a:ln>
            <a:noFill/>
          </a:ln>
        </p:spPr>
        <p:txBody>
          <a:bodyPr wrap="square" lIns="72000" tIns="36000" rIns="72000" bIns="36000" rtlCol="0" anchor="t">
            <a:noAutofit/>
          </a:bodyPr>
          <a:lstStyle/>
          <a:p>
            <a:pPr>
              <a:spcAft>
                <a:spcPts val="600"/>
              </a:spcAft>
            </a:pPr>
            <a:r>
              <a:rPr lang="pt-BR" sz="1400" b="1" dirty="0"/>
              <a:t>Relação COMEX de bens /PIB</a:t>
            </a:r>
          </a:p>
        </p:txBody>
      </p:sp>
      <p:cxnSp>
        <p:nvCxnSpPr>
          <p:cNvPr id="9" name="Conector reto 8"/>
          <p:cNvCxnSpPr/>
          <p:nvPr/>
        </p:nvCxnSpPr>
        <p:spPr>
          <a:xfrm>
            <a:off x="199678" y="1169751"/>
            <a:ext cx="936104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0" y="6597352"/>
            <a:ext cx="2952329" cy="288032"/>
          </a:xfrm>
          <a:prstGeom prst="rect">
            <a:avLst/>
          </a:prstGeom>
          <a:noFill/>
          <a:ln>
            <a:noFill/>
          </a:ln>
        </p:spPr>
        <p:txBody>
          <a:bodyPr wrap="square" lIns="72000" tIns="36000" rIns="72000" bIns="36000" rtlCol="0" anchor="t">
            <a:noAutofit/>
          </a:bodyPr>
          <a:lstStyle/>
          <a:p>
            <a:pPr>
              <a:spcAft>
                <a:spcPts val="600"/>
              </a:spcAft>
            </a:pPr>
            <a:r>
              <a:rPr lang="pt-BR" sz="1100" dirty="0"/>
              <a:t>Fonte: </a:t>
            </a:r>
            <a:r>
              <a:rPr lang="pt-BR" sz="1100" dirty="0" err="1"/>
              <a:t>Graphminder</a:t>
            </a:r>
            <a:r>
              <a:rPr lang="pt-BR" sz="1100" dirty="0"/>
              <a:t>/WTO</a:t>
            </a:r>
          </a:p>
        </p:txBody>
      </p:sp>
      <p:sp>
        <p:nvSpPr>
          <p:cNvPr id="11" name="Retângulo 10"/>
          <p:cNvSpPr/>
          <p:nvPr/>
        </p:nvSpPr>
        <p:spPr>
          <a:xfrm>
            <a:off x="2431926" y="1289414"/>
            <a:ext cx="2088232" cy="370273"/>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ts val="1500"/>
              </a:lnSpc>
              <a:spcAft>
                <a:spcPts val="600"/>
              </a:spcAft>
            </a:pPr>
            <a:r>
              <a:rPr lang="pt-BR" sz="1400" b="1" dirty="0"/>
              <a:t>Mundo</a:t>
            </a:r>
            <a:endParaRPr lang="pt-BR" sz="1400" b="1" dirty="0">
              <a:solidFill>
                <a:schemeClr val="tx1"/>
              </a:solidFill>
            </a:endParaRPr>
          </a:p>
        </p:txBody>
      </p:sp>
      <p:cxnSp>
        <p:nvCxnSpPr>
          <p:cNvPr id="8" name="Conector de seta reta 7"/>
          <p:cNvCxnSpPr/>
          <p:nvPr/>
        </p:nvCxnSpPr>
        <p:spPr>
          <a:xfrm flipV="1">
            <a:off x="4160118" y="3573016"/>
            <a:ext cx="1800200" cy="720080"/>
          </a:xfrm>
          <a:prstGeom prst="straightConnector1">
            <a:avLst/>
          </a:prstGeom>
          <a:ln>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6032326" y="3068960"/>
            <a:ext cx="0" cy="288032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4096154" y="3224288"/>
            <a:ext cx="0" cy="288032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4523393" y="3429000"/>
            <a:ext cx="959059" cy="288032"/>
          </a:xfrm>
          <a:prstGeom prst="rect">
            <a:avLst/>
          </a:prstGeom>
          <a:noFill/>
          <a:ln>
            <a:noFill/>
          </a:ln>
        </p:spPr>
        <p:txBody>
          <a:bodyPr wrap="square" lIns="72000" tIns="36000" rIns="72000" bIns="36000" rtlCol="0" anchor="t">
            <a:noAutofit/>
          </a:bodyPr>
          <a:lstStyle/>
          <a:p>
            <a:pPr>
              <a:spcAft>
                <a:spcPts val="600"/>
              </a:spcAft>
            </a:pPr>
            <a:r>
              <a:rPr lang="pt-BR" sz="1400" b="1" dirty="0"/>
              <a:t>2,9% a.a.</a:t>
            </a:r>
          </a:p>
        </p:txBody>
      </p:sp>
      <p:sp>
        <p:nvSpPr>
          <p:cNvPr id="18" name="CaixaDeTexto 17"/>
          <p:cNvSpPr txBox="1"/>
          <p:nvPr/>
        </p:nvSpPr>
        <p:spPr>
          <a:xfrm>
            <a:off x="8601659" y="476672"/>
            <a:ext cx="959059" cy="288032"/>
          </a:xfrm>
          <a:prstGeom prst="rect">
            <a:avLst/>
          </a:prstGeom>
          <a:noFill/>
          <a:ln>
            <a:noFill/>
          </a:ln>
        </p:spPr>
        <p:txBody>
          <a:bodyPr wrap="square" lIns="72000" tIns="36000" rIns="72000" bIns="36000" rtlCol="0" anchor="t">
            <a:noAutofit/>
          </a:bodyPr>
          <a:lstStyle/>
          <a:p>
            <a:pPr>
              <a:spcAft>
                <a:spcPts val="600"/>
              </a:spcAft>
            </a:pPr>
            <a:r>
              <a:rPr lang="pt-BR" sz="1400" b="1" dirty="0"/>
              <a:t>3,8% a.a.</a:t>
            </a:r>
          </a:p>
        </p:txBody>
      </p:sp>
      <p:sp>
        <p:nvSpPr>
          <p:cNvPr id="19" name="CaixaDeTexto 18"/>
          <p:cNvSpPr txBox="1"/>
          <p:nvPr/>
        </p:nvSpPr>
        <p:spPr>
          <a:xfrm>
            <a:off x="4749231" y="495527"/>
            <a:ext cx="3240360" cy="288032"/>
          </a:xfrm>
          <a:prstGeom prst="rect">
            <a:avLst/>
          </a:prstGeom>
          <a:noFill/>
          <a:ln>
            <a:noFill/>
          </a:ln>
        </p:spPr>
        <p:txBody>
          <a:bodyPr wrap="square" lIns="72000" tIns="36000" rIns="72000" bIns="36000" rtlCol="0" anchor="t">
            <a:noAutofit/>
          </a:bodyPr>
          <a:lstStyle/>
          <a:p>
            <a:pPr>
              <a:spcAft>
                <a:spcPts val="600"/>
              </a:spcAft>
            </a:pPr>
            <a:r>
              <a:rPr lang="pt-BR" sz="1400" b="1" dirty="0"/>
              <a:t>Crescimento do PIB 90-08</a:t>
            </a:r>
          </a:p>
        </p:txBody>
      </p:sp>
      <p:sp>
        <p:nvSpPr>
          <p:cNvPr id="20" name="CaixaDeTexto 19"/>
          <p:cNvSpPr txBox="1"/>
          <p:nvPr/>
        </p:nvSpPr>
        <p:spPr>
          <a:xfrm>
            <a:off x="8601659" y="783559"/>
            <a:ext cx="959059" cy="288032"/>
          </a:xfrm>
          <a:prstGeom prst="rect">
            <a:avLst/>
          </a:prstGeom>
          <a:noFill/>
          <a:ln>
            <a:noFill/>
          </a:ln>
        </p:spPr>
        <p:txBody>
          <a:bodyPr wrap="square" lIns="72000" tIns="36000" rIns="72000" bIns="36000" rtlCol="0" anchor="t">
            <a:noAutofit/>
          </a:bodyPr>
          <a:lstStyle/>
          <a:p>
            <a:pPr>
              <a:spcAft>
                <a:spcPts val="600"/>
              </a:spcAft>
            </a:pPr>
            <a:r>
              <a:rPr lang="pt-BR" sz="1400" b="1" dirty="0"/>
              <a:t>6,8% a.a.</a:t>
            </a:r>
          </a:p>
        </p:txBody>
      </p:sp>
      <p:sp>
        <p:nvSpPr>
          <p:cNvPr id="21" name="CaixaDeTexto 20"/>
          <p:cNvSpPr txBox="1"/>
          <p:nvPr/>
        </p:nvSpPr>
        <p:spPr>
          <a:xfrm>
            <a:off x="4749231" y="802414"/>
            <a:ext cx="3240360" cy="288032"/>
          </a:xfrm>
          <a:prstGeom prst="rect">
            <a:avLst/>
          </a:prstGeom>
          <a:noFill/>
          <a:ln>
            <a:noFill/>
          </a:ln>
        </p:spPr>
        <p:txBody>
          <a:bodyPr wrap="square" lIns="72000" tIns="36000" rIns="72000" bIns="36000" rtlCol="0" anchor="t">
            <a:noAutofit/>
          </a:bodyPr>
          <a:lstStyle/>
          <a:p>
            <a:pPr>
              <a:spcAft>
                <a:spcPts val="600"/>
              </a:spcAft>
            </a:pPr>
            <a:r>
              <a:rPr lang="pt-BR" sz="1400" b="1" dirty="0"/>
              <a:t>Crescimento do </a:t>
            </a:r>
            <a:r>
              <a:rPr lang="pt-BR" sz="1400" b="1" dirty="0" err="1"/>
              <a:t>Comex</a:t>
            </a:r>
            <a:r>
              <a:rPr lang="pt-BR" sz="1400" b="1" dirty="0"/>
              <a:t> 90-08</a:t>
            </a:r>
          </a:p>
        </p:txBody>
      </p:sp>
    </p:spTree>
    <p:extLst>
      <p:ext uri="{BB962C8B-B14F-4D97-AF65-F5344CB8AC3E}">
        <p14:creationId xmlns:p14="http://schemas.microsoft.com/office/powerpoint/2010/main" val="4139495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025"/>
            <a:ext cx="9505950" cy="637364"/>
          </a:xfrm>
        </p:spPr>
        <p:txBody>
          <a:bodyPr/>
          <a:lstStyle/>
          <a:p>
            <a:pPr>
              <a:spcAft>
                <a:spcPts val="600"/>
              </a:spcAft>
            </a:pPr>
            <a:r>
              <a:rPr lang="pt-BR" dirty="0"/>
              <a:t>A Alemanha, consistentemente, tem relação maior que a média, o que poderia indicar correlação com o índice de desenvolvimento...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23</a:t>
            </a:fld>
            <a:endParaRPr lang="pt-BR" sz="600" noProof="0"/>
          </a:p>
        </p:txBody>
      </p:sp>
      <p:graphicFrame>
        <p:nvGraphicFramePr>
          <p:cNvPr id="5" name="Gráfico 4"/>
          <p:cNvGraphicFramePr/>
          <p:nvPr>
            <p:extLst>
              <p:ext uri="{D42A27DB-BD31-4B8C-83A1-F6EECF244321}">
                <p14:modId xmlns:p14="http://schemas.microsoft.com/office/powerpoint/2010/main" val="3666027346"/>
              </p:ext>
            </p:extLst>
          </p:nvPr>
        </p:nvGraphicFramePr>
        <p:xfrm>
          <a:off x="28054" y="1340768"/>
          <a:ext cx="6552728"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de cantos arredondados 5"/>
          <p:cNvSpPr/>
          <p:nvPr/>
        </p:nvSpPr>
        <p:spPr>
          <a:xfrm>
            <a:off x="6608390" y="1474551"/>
            <a:ext cx="2952328" cy="4630057"/>
          </a:xfrm>
          <a:prstGeom prst="roundRect">
            <a:avLst>
              <a:gd name="adj" fmla="val 788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t>Maior abertura de economias se traduzem em maiores participações do comércio exterior no PIB</a:t>
            </a:r>
          </a:p>
          <a:p>
            <a:pPr marL="144000" indent="-144000">
              <a:spcAft>
                <a:spcPts val="600"/>
              </a:spcAft>
              <a:buFont typeface="Arial" pitchFamily="34" charset="0"/>
              <a:buChar char="•"/>
            </a:pPr>
            <a:r>
              <a:rPr lang="pt-BR" sz="1400" dirty="0"/>
              <a:t>A Alemanha consistentemente tem relação maior que a média, o que poderia indicar correlação com o PIB</a:t>
            </a:r>
          </a:p>
          <a:p>
            <a:pPr marL="144000" indent="-144000">
              <a:spcAft>
                <a:spcPts val="600"/>
              </a:spcAft>
              <a:buFont typeface="Arial" pitchFamily="34" charset="0"/>
              <a:buChar char="•"/>
            </a:pPr>
            <a:r>
              <a:rPr lang="pt-BR" sz="1400" dirty="0"/>
              <a:t>Como se verá é a nação de maior conectividade no Mundo, favorecida pela posição geográfica, de infraestrutura (porto e ferrovia) e de filosofia</a:t>
            </a:r>
          </a:p>
          <a:p>
            <a:pPr marL="144000" indent="-144000">
              <a:spcAft>
                <a:spcPts val="600"/>
              </a:spcAft>
              <a:buFont typeface="Arial" pitchFamily="34" charset="0"/>
              <a:buChar char="•"/>
            </a:pPr>
            <a:r>
              <a:rPr lang="pt-BR" sz="1400" dirty="0"/>
              <a:t>Ainda que a relação varie MUITO entre os países em todos os casos se observa aumento do </a:t>
            </a:r>
            <a:r>
              <a:rPr lang="pt-BR" sz="1400" dirty="0" err="1"/>
              <a:t>Comex</a:t>
            </a:r>
            <a:r>
              <a:rPr lang="pt-BR" sz="1400" dirty="0"/>
              <a:t>/PIB ao longo do tempo</a:t>
            </a:r>
          </a:p>
        </p:txBody>
      </p:sp>
      <p:sp>
        <p:nvSpPr>
          <p:cNvPr id="7" name="CaixaDeTexto 6"/>
          <p:cNvSpPr txBox="1"/>
          <p:nvPr/>
        </p:nvSpPr>
        <p:spPr>
          <a:xfrm>
            <a:off x="199678" y="919808"/>
            <a:ext cx="3240360" cy="288032"/>
          </a:xfrm>
          <a:prstGeom prst="rect">
            <a:avLst/>
          </a:prstGeom>
          <a:noFill/>
          <a:ln>
            <a:noFill/>
          </a:ln>
        </p:spPr>
        <p:txBody>
          <a:bodyPr wrap="square" lIns="72000" tIns="36000" rIns="72000" bIns="36000" rtlCol="0" anchor="t">
            <a:noAutofit/>
          </a:bodyPr>
          <a:lstStyle/>
          <a:p>
            <a:pPr>
              <a:spcAft>
                <a:spcPts val="600"/>
              </a:spcAft>
            </a:pPr>
            <a:r>
              <a:rPr lang="pt-BR" sz="1400" b="1" dirty="0"/>
              <a:t>Relação COMEX/PIB</a:t>
            </a:r>
          </a:p>
        </p:txBody>
      </p:sp>
      <p:cxnSp>
        <p:nvCxnSpPr>
          <p:cNvPr id="9" name="Conector reto 8"/>
          <p:cNvCxnSpPr/>
          <p:nvPr/>
        </p:nvCxnSpPr>
        <p:spPr>
          <a:xfrm>
            <a:off x="199678" y="1169751"/>
            <a:ext cx="936104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431926" y="1289414"/>
            <a:ext cx="2088232" cy="370273"/>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ts val="1500"/>
              </a:lnSpc>
              <a:spcAft>
                <a:spcPts val="600"/>
              </a:spcAft>
            </a:pPr>
            <a:r>
              <a:rPr lang="pt-BR" sz="1400" b="1" dirty="0"/>
              <a:t>Mundo e Alemanha</a:t>
            </a:r>
            <a:endParaRPr lang="pt-BR" sz="1400" b="1" dirty="0">
              <a:solidFill>
                <a:schemeClr val="tx1"/>
              </a:solidFill>
            </a:endParaRPr>
          </a:p>
        </p:txBody>
      </p:sp>
      <p:sp>
        <p:nvSpPr>
          <p:cNvPr id="10" name="CaixaDeTexto 9"/>
          <p:cNvSpPr txBox="1"/>
          <p:nvPr/>
        </p:nvSpPr>
        <p:spPr>
          <a:xfrm>
            <a:off x="0" y="6597352"/>
            <a:ext cx="2952329" cy="288032"/>
          </a:xfrm>
          <a:prstGeom prst="rect">
            <a:avLst/>
          </a:prstGeom>
          <a:noFill/>
          <a:ln>
            <a:noFill/>
          </a:ln>
        </p:spPr>
        <p:txBody>
          <a:bodyPr wrap="square" lIns="72000" tIns="36000" rIns="72000" bIns="36000" rtlCol="0" anchor="t">
            <a:noAutofit/>
          </a:bodyPr>
          <a:lstStyle/>
          <a:p>
            <a:pPr>
              <a:spcAft>
                <a:spcPts val="600"/>
              </a:spcAft>
            </a:pPr>
            <a:r>
              <a:rPr lang="pt-BR" sz="1100" dirty="0"/>
              <a:t>Fonte: </a:t>
            </a:r>
            <a:r>
              <a:rPr lang="pt-BR" sz="1100" dirty="0" err="1"/>
              <a:t>Graphminder</a:t>
            </a:r>
            <a:r>
              <a:rPr lang="pt-BR" sz="1100" dirty="0"/>
              <a:t>/WTO</a:t>
            </a:r>
          </a:p>
        </p:txBody>
      </p:sp>
    </p:spTree>
    <p:extLst>
      <p:ext uri="{BB962C8B-B14F-4D97-AF65-F5344CB8AC3E}">
        <p14:creationId xmlns:p14="http://schemas.microsoft.com/office/powerpoint/2010/main" val="3874954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pPr marL="144000" indent="-144000">
              <a:spcAft>
                <a:spcPts val="600"/>
              </a:spcAft>
            </a:pPr>
            <a:r>
              <a:rPr lang="pt-BR" dirty="0"/>
              <a:t>...Entretanto, EUA apresentam consistentemente o efeito contrário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24</a:t>
            </a:fld>
            <a:endParaRPr lang="pt-BR" sz="600" noProof="0"/>
          </a:p>
        </p:txBody>
      </p:sp>
      <p:graphicFrame>
        <p:nvGraphicFramePr>
          <p:cNvPr id="5" name="Gráfico 4"/>
          <p:cNvGraphicFramePr/>
          <p:nvPr>
            <p:extLst>
              <p:ext uri="{D42A27DB-BD31-4B8C-83A1-F6EECF244321}">
                <p14:modId xmlns:p14="http://schemas.microsoft.com/office/powerpoint/2010/main" val="217537507"/>
              </p:ext>
            </p:extLst>
          </p:nvPr>
        </p:nvGraphicFramePr>
        <p:xfrm>
          <a:off x="28054" y="1340768"/>
          <a:ext cx="6552728"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de cantos arredondados 5"/>
          <p:cNvSpPr/>
          <p:nvPr/>
        </p:nvSpPr>
        <p:spPr>
          <a:xfrm>
            <a:off x="6608390" y="1474551"/>
            <a:ext cx="2952328" cy="4630057"/>
          </a:xfrm>
          <a:prstGeom prst="roundRect">
            <a:avLst>
              <a:gd name="adj" fmla="val 788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t>Maior abertura de economias se traduzem em maiores participações do comércio exterior no PIB</a:t>
            </a:r>
          </a:p>
          <a:p>
            <a:pPr marL="144000" indent="-144000">
              <a:spcAft>
                <a:spcPts val="600"/>
              </a:spcAft>
              <a:buFont typeface="Arial" pitchFamily="34" charset="0"/>
              <a:buChar char="•"/>
            </a:pPr>
            <a:r>
              <a:rPr lang="pt-BR" sz="1400" dirty="0"/>
              <a:t>A Alemanha consistentemente tem relação maior que a média, o que poderia indicar correlação com o PIB</a:t>
            </a:r>
          </a:p>
          <a:p>
            <a:pPr marL="144000" indent="-144000">
              <a:spcAft>
                <a:spcPts val="600"/>
              </a:spcAft>
              <a:buFont typeface="Arial" pitchFamily="34" charset="0"/>
              <a:buChar char="•"/>
            </a:pPr>
            <a:r>
              <a:rPr lang="pt-BR" sz="1400" dirty="0"/>
              <a:t>Entretanto, EUA apresentam consistentemente o efeito contrário</a:t>
            </a:r>
          </a:p>
          <a:p>
            <a:pPr marL="144000" indent="-144000">
              <a:spcAft>
                <a:spcPts val="600"/>
              </a:spcAft>
              <a:buFont typeface="Arial" pitchFamily="34" charset="0"/>
              <a:buChar char="•"/>
            </a:pPr>
            <a:r>
              <a:rPr lang="pt-BR" sz="1400" dirty="0"/>
              <a:t>Ainda que a relação varie MUITO entre os países em todos os casos se observa aumento do </a:t>
            </a:r>
            <a:r>
              <a:rPr lang="pt-BR" sz="1400" dirty="0" err="1"/>
              <a:t>Comex</a:t>
            </a:r>
            <a:r>
              <a:rPr lang="pt-BR" sz="1400" dirty="0"/>
              <a:t>/PIB ao longo do tempo</a:t>
            </a:r>
          </a:p>
        </p:txBody>
      </p:sp>
      <p:sp>
        <p:nvSpPr>
          <p:cNvPr id="7" name="CaixaDeTexto 6"/>
          <p:cNvSpPr txBox="1"/>
          <p:nvPr/>
        </p:nvSpPr>
        <p:spPr>
          <a:xfrm>
            <a:off x="199678" y="919808"/>
            <a:ext cx="3240360" cy="288032"/>
          </a:xfrm>
          <a:prstGeom prst="rect">
            <a:avLst/>
          </a:prstGeom>
          <a:noFill/>
          <a:ln>
            <a:noFill/>
          </a:ln>
        </p:spPr>
        <p:txBody>
          <a:bodyPr wrap="square" lIns="72000" tIns="36000" rIns="72000" bIns="36000" rtlCol="0" anchor="t">
            <a:noAutofit/>
          </a:bodyPr>
          <a:lstStyle/>
          <a:p>
            <a:pPr>
              <a:spcAft>
                <a:spcPts val="600"/>
              </a:spcAft>
            </a:pPr>
            <a:r>
              <a:rPr lang="pt-BR" sz="1400" b="1" dirty="0"/>
              <a:t>Relação COMEX/PIB</a:t>
            </a:r>
          </a:p>
        </p:txBody>
      </p:sp>
      <p:cxnSp>
        <p:nvCxnSpPr>
          <p:cNvPr id="9" name="Conector reto 8"/>
          <p:cNvCxnSpPr/>
          <p:nvPr/>
        </p:nvCxnSpPr>
        <p:spPr>
          <a:xfrm>
            <a:off x="199678" y="1169751"/>
            <a:ext cx="936104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431926" y="1289414"/>
            <a:ext cx="2088232" cy="370273"/>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ts val="1500"/>
              </a:lnSpc>
              <a:spcAft>
                <a:spcPts val="600"/>
              </a:spcAft>
            </a:pPr>
            <a:r>
              <a:rPr lang="pt-BR" sz="1400" b="1" dirty="0"/>
              <a:t>Mundo, Alemanha e USA</a:t>
            </a:r>
            <a:endParaRPr lang="pt-BR" sz="1400" b="1" dirty="0">
              <a:solidFill>
                <a:schemeClr val="tx1"/>
              </a:solidFill>
            </a:endParaRPr>
          </a:p>
        </p:txBody>
      </p:sp>
      <p:sp>
        <p:nvSpPr>
          <p:cNvPr id="10" name="CaixaDeTexto 9"/>
          <p:cNvSpPr txBox="1"/>
          <p:nvPr/>
        </p:nvSpPr>
        <p:spPr>
          <a:xfrm>
            <a:off x="0" y="6597352"/>
            <a:ext cx="2952329" cy="288032"/>
          </a:xfrm>
          <a:prstGeom prst="rect">
            <a:avLst/>
          </a:prstGeom>
          <a:noFill/>
          <a:ln>
            <a:noFill/>
          </a:ln>
        </p:spPr>
        <p:txBody>
          <a:bodyPr wrap="square" lIns="72000" tIns="36000" rIns="72000" bIns="36000" rtlCol="0" anchor="t">
            <a:noAutofit/>
          </a:bodyPr>
          <a:lstStyle/>
          <a:p>
            <a:pPr>
              <a:spcAft>
                <a:spcPts val="600"/>
              </a:spcAft>
            </a:pPr>
            <a:r>
              <a:rPr lang="pt-BR" sz="1100" dirty="0"/>
              <a:t>Fonte: </a:t>
            </a:r>
            <a:r>
              <a:rPr lang="pt-BR" sz="1100" dirty="0" err="1"/>
              <a:t>Graphminder</a:t>
            </a:r>
            <a:r>
              <a:rPr lang="pt-BR" sz="1100" dirty="0"/>
              <a:t>/WTO</a:t>
            </a:r>
          </a:p>
        </p:txBody>
      </p:sp>
    </p:spTree>
    <p:extLst>
      <p:ext uri="{BB962C8B-B14F-4D97-AF65-F5344CB8AC3E}">
        <p14:creationId xmlns:p14="http://schemas.microsoft.com/office/powerpoint/2010/main" val="3782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025"/>
            <a:ext cx="9505950" cy="637364"/>
          </a:xfrm>
        </p:spPr>
        <p:txBody>
          <a:bodyPr/>
          <a:lstStyle/>
          <a:p>
            <a:pPr>
              <a:spcAft>
                <a:spcPts val="600"/>
              </a:spcAft>
            </a:pPr>
            <a:r>
              <a:rPr lang="pt-BR" dirty="0"/>
              <a:t>No caso Chinês existe evolução de níveis inferiores ao Mundo para níveis bastante superiores e com maior volatilidade</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25</a:t>
            </a:fld>
            <a:endParaRPr lang="pt-BR" sz="600" noProof="0"/>
          </a:p>
        </p:txBody>
      </p:sp>
      <p:graphicFrame>
        <p:nvGraphicFramePr>
          <p:cNvPr id="5" name="Gráfico 4"/>
          <p:cNvGraphicFramePr/>
          <p:nvPr>
            <p:extLst>
              <p:ext uri="{D42A27DB-BD31-4B8C-83A1-F6EECF244321}">
                <p14:modId xmlns:p14="http://schemas.microsoft.com/office/powerpoint/2010/main" val="3594153976"/>
              </p:ext>
            </p:extLst>
          </p:nvPr>
        </p:nvGraphicFramePr>
        <p:xfrm>
          <a:off x="28054" y="1340768"/>
          <a:ext cx="6552728"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6" name="Retângulo de cantos arredondados 5"/>
          <p:cNvSpPr/>
          <p:nvPr/>
        </p:nvSpPr>
        <p:spPr>
          <a:xfrm>
            <a:off x="6608390" y="1474551"/>
            <a:ext cx="2952328" cy="4906777"/>
          </a:xfrm>
          <a:prstGeom prst="roundRect">
            <a:avLst>
              <a:gd name="adj" fmla="val 7881"/>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t>Maior abertura de economias se traduzem em maiores participações do comércio exterior no PIB</a:t>
            </a:r>
          </a:p>
          <a:p>
            <a:pPr marL="144000" indent="-144000">
              <a:spcAft>
                <a:spcPts val="600"/>
              </a:spcAft>
              <a:buFont typeface="Arial" pitchFamily="34" charset="0"/>
              <a:buChar char="•"/>
            </a:pPr>
            <a:r>
              <a:rPr lang="pt-BR" sz="1400" dirty="0"/>
              <a:t>A Alemanha consistentemente tem relação maior que a média, o que poderia indicar correlação com o PIB</a:t>
            </a:r>
          </a:p>
          <a:p>
            <a:pPr marL="144000" indent="-144000">
              <a:spcAft>
                <a:spcPts val="600"/>
              </a:spcAft>
              <a:buFont typeface="Arial" pitchFamily="34" charset="0"/>
              <a:buChar char="•"/>
            </a:pPr>
            <a:r>
              <a:rPr lang="pt-BR" sz="1400" dirty="0"/>
              <a:t>Entretanto, EUA apresentam consistentemente o efeito contrário</a:t>
            </a:r>
          </a:p>
          <a:p>
            <a:pPr marL="144000" indent="-144000">
              <a:spcAft>
                <a:spcPts val="600"/>
              </a:spcAft>
              <a:buFont typeface="Arial" pitchFamily="34" charset="0"/>
              <a:buChar char="•"/>
            </a:pPr>
            <a:r>
              <a:rPr lang="pt-BR" sz="1400" dirty="0"/>
              <a:t>No caso Chinês existe evolução de níveis inferiores ao Mundo para níveis bastante superiores e com maior volatilidade</a:t>
            </a:r>
          </a:p>
          <a:p>
            <a:pPr marL="144000" indent="-144000">
              <a:spcAft>
                <a:spcPts val="600"/>
              </a:spcAft>
              <a:buFont typeface="Arial" pitchFamily="34" charset="0"/>
              <a:buChar char="•"/>
            </a:pPr>
            <a:r>
              <a:rPr lang="pt-BR" sz="1400" b="1" dirty="0"/>
              <a:t>Ainda que a relação varie MUITO entre os </a:t>
            </a:r>
            <a:r>
              <a:rPr lang="pt-BR" sz="1400" b="1" dirty="0" err="1"/>
              <a:t>paises</a:t>
            </a:r>
            <a:r>
              <a:rPr lang="pt-BR" sz="1400" b="1" dirty="0"/>
              <a:t> em todos os casos se observa aumento do </a:t>
            </a:r>
            <a:r>
              <a:rPr lang="pt-BR" sz="1400" b="1" dirty="0" err="1"/>
              <a:t>Comex</a:t>
            </a:r>
            <a:r>
              <a:rPr lang="pt-BR" sz="1400" b="1" dirty="0"/>
              <a:t>/PIB ao longo do tempo...</a:t>
            </a:r>
          </a:p>
        </p:txBody>
      </p:sp>
      <p:sp>
        <p:nvSpPr>
          <p:cNvPr id="7" name="CaixaDeTexto 6"/>
          <p:cNvSpPr txBox="1"/>
          <p:nvPr/>
        </p:nvSpPr>
        <p:spPr>
          <a:xfrm>
            <a:off x="199678" y="919808"/>
            <a:ext cx="3240360" cy="288032"/>
          </a:xfrm>
          <a:prstGeom prst="rect">
            <a:avLst/>
          </a:prstGeom>
          <a:noFill/>
          <a:ln>
            <a:noFill/>
          </a:ln>
        </p:spPr>
        <p:txBody>
          <a:bodyPr wrap="square" lIns="72000" tIns="36000" rIns="72000" bIns="36000" rtlCol="0" anchor="t">
            <a:noAutofit/>
          </a:bodyPr>
          <a:lstStyle/>
          <a:p>
            <a:pPr>
              <a:spcAft>
                <a:spcPts val="600"/>
              </a:spcAft>
            </a:pPr>
            <a:r>
              <a:rPr lang="pt-BR" sz="1400" b="1" dirty="0"/>
              <a:t>Relação COMEX/PIB</a:t>
            </a:r>
          </a:p>
        </p:txBody>
      </p:sp>
      <p:cxnSp>
        <p:nvCxnSpPr>
          <p:cNvPr id="9" name="Conector reto 8"/>
          <p:cNvCxnSpPr/>
          <p:nvPr/>
        </p:nvCxnSpPr>
        <p:spPr>
          <a:xfrm>
            <a:off x="199678" y="1169751"/>
            <a:ext cx="936104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431926" y="1289414"/>
            <a:ext cx="2088232" cy="370273"/>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ts val="1500"/>
              </a:lnSpc>
              <a:spcAft>
                <a:spcPts val="600"/>
              </a:spcAft>
            </a:pPr>
            <a:r>
              <a:rPr lang="pt-BR" sz="1400" b="1" dirty="0"/>
              <a:t>Mundo, Alemanha, USA e China</a:t>
            </a:r>
            <a:endParaRPr lang="pt-BR" sz="1400" b="1" dirty="0">
              <a:solidFill>
                <a:schemeClr val="tx1"/>
              </a:solidFill>
            </a:endParaRPr>
          </a:p>
        </p:txBody>
      </p:sp>
      <p:sp>
        <p:nvSpPr>
          <p:cNvPr id="10" name="CaixaDeTexto 9"/>
          <p:cNvSpPr txBox="1"/>
          <p:nvPr/>
        </p:nvSpPr>
        <p:spPr>
          <a:xfrm>
            <a:off x="0" y="6597352"/>
            <a:ext cx="2952329" cy="288032"/>
          </a:xfrm>
          <a:prstGeom prst="rect">
            <a:avLst/>
          </a:prstGeom>
          <a:noFill/>
          <a:ln>
            <a:noFill/>
          </a:ln>
        </p:spPr>
        <p:txBody>
          <a:bodyPr wrap="square" lIns="72000" tIns="36000" rIns="72000" bIns="36000" rtlCol="0" anchor="t">
            <a:noAutofit/>
          </a:bodyPr>
          <a:lstStyle/>
          <a:p>
            <a:pPr>
              <a:spcAft>
                <a:spcPts val="600"/>
              </a:spcAft>
            </a:pPr>
            <a:r>
              <a:rPr lang="pt-BR" sz="1100" dirty="0"/>
              <a:t>Fonte: </a:t>
            </a:r>
            <a:r>
              <a:rPr lang="pt-BR" sz="1100" dirty="0" err="1"/>
              <a:t>Graphminder</a:t>
            </a:r>
            <a:r>
              <a:rPr lang="pt-BR" sz="1100" dirty="0"/>
              <a:t>/WTO</a:t>
            </a:r>
          </a:p>
        </p:txBody>
      </p:sp>
    </p:spTree>
    <p:extLst>
      <p:ext uri="{BB962C8B-B14F-4D97-AF65-F5344CB8AC3E}">
        <p14:creationId xmlns:p14="http://schemas.microsoft.com/office/powerpoint/2010/main" val="2575984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pt-BR" dirty="0"/>
              <a:t>Mas o Brasil parece estar um pouco na contramão... Será que há tendência de aproximar-se da média mundial, elevando muito a movimentação portuária?</a:t>
            </a:r>
          </a:p>
        </p:txBody>
      </p:sp>
      <p:sp>
        <p:nvSpPr>
          <p:cNvPr id="9" name="Espaço Reservado para Texto 8"/>
          <p:cNvSpPr>
            <a:spLocks noGrp="1"/>
          </p:cNvSpPr>
          <p:nvPr>
            <p:ph type="body" sz="quarter" idx="13"/>
          </p:nvPr>
        </p:nvSpPr>
        <p:spPr/>
        <p:txBody>
          <a:bodyPr/>
          <a:lstStyle/>
          <a:p>
            <a:r>
              <a:rPr lang="pt-BR" dirty="0"/>
              <a:t>Fonte: World </a:t>
            </a:r>
            <a:r>
              <a:rPr lang="pt-BR" dirty="0" err="1"/>
              <a:t>Development</a:t>
            </a:r>
            <a:r>
              <a:rPr lang="pt-BR" dirty="0"/>
              <a:t> </a:t>
            </a:r>
            <a:r>
              <a:rPr lang="pt-BR" dirty="0" err="1"/>
              <a:t>Indicators</a:t>
            </a:r>
            <a:r>
              <a:rPr lang="pt-BR" dirty="0"/>
              <a:t> – The Word Bank</a:t>
            </a:r>
          </a:p>
        </p:txBody>
      </p:sp>
      <p:sp>
        <p:nvSpPr>
          <p:cNvPr id="10" name="Espaço Reservado para Texto 9"/>
          <p:cNvSpPr>
            <a:spLocks noGrp="1"/>
          </p:cNvSpPr>
          <p:nvPr>
            <p:ph type="body" sz="quarter" idx="14"/>
          </p:nvPr>
        </p:nvSpPr>
        <p:spPr/>
        <p:txBody>
          <a:bodyPr/>
          <a:lstStyle/>
          <a:p>
            <a:r>
              <a:rPr lang="pt-BR" dirty="0"/>
              <a:t>Maior abertura de economias se traduzem em maiores participações do comércio exterior no PIB</a:t>
            </a:r>
          </a:p>
          <a:p>
            <a:r>
              <a:rPr lang="pt-BR" dirty="0"/>
              <a:t>A Alemanha consistentemente tem relação maior que a média, o que poderia indicar correlação com o PIB</a:t>
            </a:r>
          </a:p>
          <a:p>
            <a:r>
              <a:rPr lang="pt-BR" dirty="0"/>
              <a:t>Entretanto, EUA apresentam consistentemente o efeito contrário</a:t>
            </a:r>
          </a:p>
          <a:p>
            <a:r>
              <a:rPr lang="pt-BR" dirty="0"/>
              <a:t>No caso chinês existe evolução de níveis inferiores à média mundial para níveis bastante superiores e com maior volatilidade</a:t>
            </a:r>
          </a:p>
          <a:p>
            <a:r>
              <a:rPr lang="pt-BR" dirty="0"/>
              <a:t>Ainda que a relação varie MUITO entre os países em todos os casos se observa aumento do </a:t>
            </a:r>
            <a:r>
              <a:rPr lang="pt-BR" dirty="0" err="1"/>
              <a:t>Comex</a:t>
            </a:r>
            <a:r>
              <a:rPr lang="pt-BR" dirty="0"/>
              <a:t>/PIB ao longo do tempo</a:t>
            </a:r>
          </a:p>
        </p:txBody>
      </p:sp>
      <p:graphicFrame>
        <p:nvGraphicFramePr>
          <p:cNvPr id="7" name="Gráfico 6"/>
          <p:cNvGraphicFramePr/>
          <p:nvPr/>
        </p:nvGraphicFramePr>
        <p:xfrm>
          <a:off x="199678" y="908721"/>
          <a:ext cx="6582734" cy="5328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9788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De modo geral o volume de comércio esta associado a conectividade</a:t>
            </a:r>
          </a:p>
        </p:txBody>
      </p:sp>
      <p:sp>
        <p:nvSpPr>
          <p:cNvPr id="5" name="Espaço Reservado para Número de Slide 4"/>
          <p:cNvSpPr>
            <a:spLocks noGrp="1"/>
          </p:cNvSpPr>
          <p:nvPr>
            <p:ph type="sldNum" sz="quarter" idx="10"/>
          </p:nvPr>
        </p:nvSpPr>
        <p:spPr/>
        <p:txBody>
          <a:bodyPr/>
          <a:lstStyle/>
          <a:p>
            <a:pPr>
              <a:defRPr/>
            </a:pPr>
            <a:fld id="{F80E604A-49E2-46B1-8F7D-87C1CA75FB4B}" type="slidenum">
              <a:rPr lang="pt-BR" smtClean="0"/>
              <a:pPr>
                <a:defRPr/>
              </a:pPr>
              <a:t>27</a:t>
            </a:fld>
            <a:endParaRPr lang="pt-BR" sz="60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790" y="863749"/>
            <a:ext cx="70008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134" y="5760293"/>
            <a:ext cx="682942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a:extLst>
              <a:ext uri="{FF2B5EF4-FFF2-40B4-BE49-F238E27FC236}">
                <a16:creationId xmlns:a16="http://schemas.microsoft.com/office/drawing/2014/main" id="{0C43CB22-EEED-43C1-AE89-40C1B020C63E}"/>
              </a:ext>
            </a:extLst>
          </p:cNvPr>
          <p:cNvSpPr/>
          <p:nvPr/>
        </p:nvSpPr>
        <p:spPr>
          <a:xfrm>
            <a:off x="198438" y="334765"/>
            <a:ext cx="9505950" cy="914400"/>
          </a:xfrm>
          <a:prstGeom prst="rect">
            <a:avLst/>
          </a:prstGeom>
          <a:noFill/>
          <a:ln>
            <a:noFill/>
          </a:ln>
          <a:effectLst/>
        </p:spPr>
        <p:txBody>
          <a:bodyPr wrap="square" lIns="72000" tIns="72000" rIns="72000" bIns="72000" rtlCol="0" anchor="ctr">
            <a:noAutofit/>
          </a:bodyPr>
          <a:lstStyle/>
          <a:p>
            <a:pPr>
              <a:spcAft>
                <a:spcPts val="600"/>
              </a:spcAft>
            </a:pPr>
            <a:r>
              <a:rPr lang="pt-BR" sz="1100" dirty="0">
                <a:hlinkClick r:id="rId4"/>
              </a:rPr>
              <a:t>https://www.mckinsey.com/~/media/McKinsey/Featured%20Insights/Globalization/Global%20flows%20in%20a%20digital%20age/Global_flows_in_a_digital_age_Full_report%20March_2015.ashx</a:t>
            </a:r>
            <a:endParaRPr lang="pt-BR" sz="1100" dirty="0"/>
          </a:p>
          <a:p>
            <a:pPr>
              <a:spcAft>
                <a:spcPts val="600"/>
              </a:spcAft>
            </a:pPr>
            <a:endParaRPr lang="pt-BR" sz="1100" dirty="0">
              <a:solidFill>
                <a:schemeClr val="tx1"/>
              </a:solidFill>
            </a:endParaRPr>
          </a:p>
        </p:txBody>
      </p:sp>
    </p:spTree>
    <p:extLst>
      <p:ext uri="{BB962C8B-B14F-4D97-AF65-F5344CB8AC3E}">
        <p14:creationId xmlns:p14="http://schemas.microsoft.com/office/powerpoint/2010/main" val="1708271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28</a:t>
            </a:fld>
            <a:endParaRPr lang="pt-BR" sz="600" dirty="0"/>
          </a:p>
        </p:txBody>
      </p:sp>
      <p:sp>
        <p:nvSpPr>
          <p:cNvPr id="4" name="Retângulo 3"/>
          <p:cNvSpPr/>
          <p:nvPr/>
        </p:nvSpPr>
        <p:spPr>
          <a:xfrm>
            <a:off x="238764" y="5769296"/>
            <a:ext cx="6519761" cy="324000"/>
          </a:xfrm>
          <a:prstGeom prst="rect">
            <a:avLst/>
          </a:prstGeom>
          <a:noFill/>
          <a:ln w="12700">
            <a:solidFill>
              <a:srgbClr val="00B050"/>
            </a:solidFill>
            <a:prstDash val="sysDash"/>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pic>
        <p:nvPicPr>
          <p:cNvPr id="6" name="Imagem 5">
            <a:extLst>
              <a:ext uri="{FF2B5EF4-FFF2-40B4-BE49-F238E27FC236}">
                <a16:creationId xmlns:a16="http://schemas.microsoft.com/office/drawing/2014/main" id="{BE63AEC8-3A38-477C-AA79-BC4E43134606}"/>
              </a:ext>
            </a:extLst>
          </p:cNvPr>
          <p:cNvPicPr>
            <a:picLocks noChangeAspect="1"/>
          </p:cNvPicPr>
          <p:nvPr/>
        </p:nvPicPr>
        <p:blipFill>
          <a:blip r:embed="rId2"/>
          <a:stretch>
            <a:fillRect/>
          </a:stretch>
        </p:blipFill>
        <p:spPr>
          <a:xfrm>
            <a:off x="116583" y="116632"/>
            <a:ext cx="7207708" cy="5478832"/>
          </a:xfrm>
          <a:prstGeom prst="rect">
            <a:avLst/>
          </a:prstGeom>
        </p:spPr>
      </p:pic>
      <p:pic>
        <p:nvPicPr>
          <p:cNvPr id="7" name="Imagem 6">
            <a:extLst>
              <a:ext uri="{FF2B5EF4-FFF2-40B4-BE49-F238E27FC236}">
                <a16:creationId xmlns:a16="http://schemas.microsoft.com/office/drawing/2014/main" id="{8295242E-49C5-44A9-ACDD-B26953E8AF59}"/>
              </a:ext>
            </a:extLst>
          </p:cNvPr>
          <p:cNvPicPr>
            <a:picLocks noChangeAspect="1"/>
          </p:cNvPicPr>
          <p:nvPr/>
        </p:nvPicPr>
        <p:blipFill>
          <a:blip r:embed="rId3"/>
          <a:stretch>
            <a:fillRect/>
          </a:stretch>
        </p:blipFill>
        <p:spPr>
          <a:xfrm>
            <a:off x="116582" y="5711190"/>
            <a:ext cx="7842149" cy="598130"/>
          </a:xfrm>
          <a:prstGeom prst="rect">
            <a:avLst/>
          </a:prstGeom>
        </p:spPr>
      </p:pic>
      <p:sp>
        <p:nvSpPr>
          <p:cNvPr id="5" name="Texto explicativo retangular 4"/>
          <p:cNvSpPr/>
          <p:nvPr/>
        </p:nvSpPr>
        <p:spPr>
          <a:xfrm>
            <a:off x="7623755" y="1340768"/>
            <a:ext cx="1790241" cy="1944216"/>
          </a:xfrm>
          <a:prstGeom prst="wedgeRectCallout">
            <a:avLst>
              <a:gd name="adj1" fmla="val -69445"/>
              <a:gd name="adj2" fmla="val -85205"/>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400" dirty="0"/>
              <a:t>Mensura conectividade a partir de bens, serviços, fluxos financeiros, pessoas e fluxos de dados e comunicação</a:t>
            </a:r>
            <a:endParaRPr lang="pt-BR" sz="1400" dirty="0">
              <a:solidFill>
                <a:schemeClr val="tx1"/>
              </a:solidFill>
            </a:endParaRPr>
          </a:p>
        </p:txBody>
      </p:sp>
    </p:spTree>
    <p:extLst>
      <p:ext uri="{BB962C8B-B14F-4D97-AF65-F5344CB8AC3E}">
        <p14:creationId xmlns:p14="http://schemas.microsoft.com/office/powerpoint/2010/main" val="3123149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Descrição de cada um dos índices do MGI </a:t>
            </a:r>
            <a:r>
              <a:rPr lang="pt-BR" dirty="0" err="1"/>
              <a:t>Connectedness</a:t>
            </a:r>
            <a:r>
              <a:rPr lang="pt-BR" dirty="0"/>
              <a:t> </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29</a:t>
            </a:fld>
            <a:endParaRPr lang="pt-BR" sz="600"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262" t="73822" r="26210" b="23104"/>
          <a:stretch/>
        </p:blipFill>
        <p:spPr bwMode="auto">
          <a:xfrm>
            <a:off x="386014" y="2155716"/>
            <a:ext cx="6415790" cy="224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238764" y="2096888"/>
            <a:ext cx="6519761" cy="324000"/>
          </a:xfrm>
          <a:prstGeom prst="rect">
            <a:avLst/>
          </a:prstGeom>
          <a:noFill/>
          <a:ln w="12700">
            <a:solidFill>
              <a:srgbClr val="00B050"/>
            </a:solidFill>
            <a:prstDash val="sysDash"/>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65" t="25493" r="26519" b="56096"/>
          <a:stretch/>
        </p:blipFill>
        <p:spPr bwMode="auto">
          <a:xfrm>
            <a:off x="161258" y="736273"/>
            <a:ext cx="6595672" cy="1346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o explicativo retangular 12"/>
          <p:cNvSpPr/>
          <p:nvPr/>
        </p:nvSpPr>
        <p:spPr>
          <a:xfrm>
            <a:off x="7805720" y="2801739"/>
            <a:ext cx="1822908" cy="3636000"/>
          </a:xfrm>
          <a:prstGeom prst="wedgeRectCallout">
            <a:avLst>
              <a:gd name="adj1" fmla="val -213314"/>
              <a:gd name="adj2" fmla="val -62039"/>
            </a:avLst>
          </a:prstGeom>
          <a:solidFill>
            <a:schemeClr val="accent2"/>
          </a:solidFill>
          <a:ln>
            <a:solidFill>
              <a:schemeClr val="tx1">
                <a:lumMod val="50000"/>
                <a:lumOff val="50000"/>
              </a:schemeClr>
            </a:solidFill>
          </a:ln>
          <a:effectLst/>
        </p:spPr>
        <p:txBody>
          <a:bodyPr wrap="square" lIns="72000" tIns="72000" rIns="72000" bIns="72000" rtlCol="0" anchor="ctr">
            <a:noAutofit/>
          </a:bodyPr>
          <a:lstStyle/>
          <a:p>
            <a:pPr marL="87313" indent="-87313">
              <a:spcAft>
                <a:spcPts val="600"/>
              </a:spcAft>
              <a:buFont typeface="Arial" panose="020B0604020202020204" pitchFamily="34" charset="0"/>
              <a:buChar char="•"/>
            </a:pPr>
            <a:r>
              <a:rPr lang="pt-BR" sz="1400" dirty="0"/>
              <a:t>Brasil cada vez mais conectado à rede global de dados e ao fluxo de comunicação mas em ritmo mais lento do que a média das economias emergentes</a:t>
            </a:r>
          </a:p>
          <a:p>
            <a:pPr marL="87313" lvl="1" indent="-87313">
              <a:spcAft>
                <a:spcPts val="600"/>
              </a:spcAft>
              <a:buFont typeface="Arial" panose="020B0604020202020204" pitchFamily="34" charset="0"/>
              <a:buChar char="•"/>
            </a:pPr>
            <a:r>
              <a:rPr lang="pt-BR" sz="1400" dirty="0"/>
              <a:t>CAGR do tráfego de internet desde 2007:</a:t>
            </a:r>
          </a:p>
          <a:p>
            <a:pPr marL="349250" lvl="1" indent="-171450">
              <a:spcAft>
                <a:spcPts val="600"/>
              </a:spcAft>
              <a:buFont typeface="Courier New" panose="02070309020205020404" pitchFamily="49" charset="0"/>
              <a:buChar char="­"/>
            </a:pPr>
            <a:r>
              <a:rPr lang="pt-BR" sz="1400" dirty="0"/>
              <a:t>Brasil: 49% a.a.</a:t>
            </a:r>
          </a:p>
          <a:p>
            <a:pPr marL="349250" lvl="1" indent="-171450">
              <a:spcAft>
                <a:spcPts val="600"/>
              </a:spcAft>
              <a:buFont typeface="Courier New" panose="02070309020205020404" pitchFamily="49" charset="0"/>
              <a:buChar char="­"/>
            </a:pPr>
            <a:r>
              <a:rPr lang="pt-BR" sz="1400" dirty="0"/>
              <a:t>Países emergentes: 64% a.a.</a:t>
            </a:r>
          </a:p>
        </p:txBody>
      </p:sp>
      <p:sp>
        <p:nvSpPr>
          <p:cNvPr id="12" name="Texto explicativo retangular 11"/>
          <p:cNvSpPr/>
          <p:nvPr/>
        </p:nvSpPr>
        <p:spPr>
          <a:xfrm>
            <a:off x="5907615" y="2801739"/>
            <a:ext cx="1822908" cy="3636000"/>
          </a:xfrm>
          <a:prstGeom prst="wedgeRectCallout">
            <a:avLst>
              <a:gd name="adj1" fmla="val -140042"/>
              <a:gd name="adj2" fmla="val -62765"/>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87313" indent="-87313">
              <a:spcAft>
                <a:spcPts val="600"/>
              </a:spcAft>
              <a:buFont typeface="Arial" panose="020B0604020202020204" pitchFamily="34" charset="0"/>
              <a:buChar char="•"/>
            </a:pPr>
            <a:r>
              <a:rPr lang="pt-BR" sz="1400" dirty="0"/>
              <a:t>Baixa posição do Brasil no </a:t>
            </a:r>
            <a:r>
              <a:rPr lang="pt-BR" sz="1400" i="1" dirty="0"/>
              <a:t>ranking</a:t>
            </a:r>
            <a:r>
              <a:rPr lang="pt-BR" sz="1400" dirty="0"/>
              <a:t> não esperada por historicamente ser um país de imigrantes</a:t>
            </a:r>
          </a:p>
          <a:p>
            <a:pPr marL="87313" lvl="1" indent="-87313">
              <a:spcAft>
                <a:spcPts val="600"/>
              </a:spcAft>
              <a:buFont typeface="Arial" panose="020B0604020202020204" pitchFamily="34" charset="0"/>
              <a:buChar char="•"/>
            </a:pPr>
            <a:r>
              <a:rPr lang="pt-BR" sz="1400" dirty="0"/>
              <a:t>Pode ser explicada pela existência de barreiras:</a:t>
            </a:r>
          </a:p>
          <a:p>
            <a:pPr marL="349250" lvl="1" indent="-171450">
              <a:spcAft>
                <a:spcPts val="600"/>
              </a:spcAft>
              <a:buFont typeface="Courier New" panose="02070309020205020404" pitchFamily="49" charset="0"/>
              <a:buChar char="­"/>
            </a:pPr>
            <a:r>
              <a:rPr lang="pt-BR" sz="1400" dirty="0"/>
              <a:t>Para obtenção do visto de trabalho; ou</a:t>
            </a:r>
          </a:p>
          <a:p>
            <a:pPr marL="349250" lvl="1" indent="-171450">
              <a:spcAft>
                <a:spcPts val="600"/>
              </a:spcAft>
              <a:buFont typeface="Courier New" panose="02070309020205020404" pitchFamily="49" charset="0"/>
              <a:buChar char="­"/>
            </a:pPr>
            <a:r>
              <a:rPr lang="pt-BR" sz="1400" dirty="0"/>
              <a:t>Dificuldade com a língua</a:t>
            </a:r>
          </a:p>
        </p:txBody>
      </p:sp>
      <p:sp>
        <p:nvSpPr>
          <p:cNvPr id="11" name="Texto explicativo retangular 10"/>
          <p:cNvSpPr/>
          <p:nvPr/>
        </p:nvSpPr>
        <p:spPr>
          <a:xfrm>
            <a:off x="4009508" y="2801739"/>
            <a:ext cx="1822908" cy="3636000"/>
          </a:xfrm>
          <a:prstGeom prst="wedgeRectCallout">
            <a:avLst>
              <a:gd name="adj1" fmla="val -62470"/>
              <a:gd name="adj2" fmla="val -63590"/>
            </a:avLst>
          </a:prstGeom>
          <a:solidFill>
            <a:schemeClr val="accent1">
              <a:lumMod val="90000"/>
            </a:schemeClr>
          </a:solidFill>
          <a:ln>
            <a:solidFill>
              <a:schemeClr val="tx1">
                <a:lumMod val="50000"/>
                <a:lumOff val="50000"/>
              </a:schemeClr>
            </a:solidFill>
          </a:ln>
          <a:effectLst/>
        </p:spPr>
        <p:txBody>
          <a:bodyPr wrap="square" lIns="72000" tIns="72000" rIns="72000" bIns="72000" rtlCol="0" anchor="ctr">
            <a:noAutofit/>
          </a:bodyPr>
          <a:lstStyle/>
          <a:p>
            <a:pPr marL="87313" indent="-87313">
              <a:spcAft>
                <a:spcPts val="600"/>
              </a:spcAft>
              <a:buFont typeface="Arial" panose="020B0604020202020204" pitchFamily="34" charset="0"/>
              <a:buChar char="•"/>
            </a:pPr>
            <a:r>
              <a:rPr lang="pt-BR" sz="1400" dirty="0"/>
              <a:t>Alta participação do Brasil nos fluxos financeiros globais em função do FDI</a:t>
            </a:r>
            <a:r>
              <a:rPr lang="pt-BR" sz="1400" baseline="30000" dirty="0"/>
              <a:t>1</a:t>
            </a:r>
            <a:r>
              <a:rPr lang="pt-BR" sz="1400" dirty="0"/>
              <a:t> e de empréstimos e depósitos internacionais</a:t>
            </a:r>
          </a:p>
          <a:p>
            <a:pPr marL="87313" indent="-87313">
              <a:spcAft>
                <a:spcPts val="600"/>
              </a:spcAft>
              <a:buFont typeface="Arial" panose="020B0604020202020204" pitchFamily="34" charset="0"/>
              <a:buChar char="•"/>
            </a:pPr>
            <a:r>
              <a:rPr lang="pt-BR" sz="1400" dirty="0"/>
              <a:t>Empréstimos e depósitos crescem a 24% a.a. desde 2002</a:t>
            </a:r>
            <a:r>
              <a:rPr lang="pt-BR" sz="1400" baseline="30000" dirty="0"/>
              <a:t>2</a:t>
            </a:r>
            <a:r>
              <a:rPr lang="pt-BR" sz="1400" dirty="0"/>
              <a:t> e, em 2012, foram responsáveis por 40% dos fluxos financeiros totais do país</a:t>
            </a:r>
          </a:p>
        </p:txBody>
      </p:sp>
      <p:sp>
        <p:nvSpPr>
          <p:cNvPr id="6" name="Texto explicativo retangular 5"/>
          <p:cNvSpPr/>
          <p:nvPr/>
        </p:nvSpPr>
        <p:spPr>
          <a:xfrm>
            <a:off x="213294" y="2801739"/>
            <a:ext cx="1822908" cy="3636000"/>
          </a:xfrm>
          <a:prstGeom prst="wedgeRectCallout">
            <a:avLst>
              <a:gd name="adj1" fmla="val 63069"/>
              <a:gd name="adj2" fmla="val -63466"/>
            </a:avLst>
          </a:prstGeom>
          <a:solidFill>
            <a:schemeClr val="accent2"/>
          </a:solidFill>
          <a:ln>
            <a:solidFill>
              <a:schemeClr val="tx1">
                <a:lumMod val="50000"/>
                <a:lumOff val="50000"/>
              </a:schemeClr>
            </a:solidFill>
          </a:ln>
          <a:effectLst/>
        </p:spPr>
        <p:txBody>
          <a:bodyPr wrap="square" lIns="72000" tIns="72000" rIns="72000" bIns="72000" rtlCol="0" anchor="ctr">
            <a:noAutofit/>
          </a:bodyPr>
          <a:lstStyle/>
          <a:p>
            <a:pPr marL="87313" indent="-87313">
              <a:spcAft>
                <a:spcPts val="600"/>
              </a:spcAft>
              <a:buFont typeface="Arial" panose="020B0604020202020204" pitchFamily="34" charset="0"/>
              <a:buChar char="•"/>
            </a:pPr>
            <a:r>
              <a:rPr lang="pt-BR" sz="1400" dirty="0"/>
              <a:t>Países emergentes em geral buscam produção com maior valor agregado</a:t>
            </a:r>
          </a:p>
          <a:p>
            <a:pPr marL="87313" indent="-87313">
              <a:spcAft>
                <a:spcPts val="600"/>
              </a:spcAft>
              <a:buFont typeface="Arial" panose="020B0604020202020204" pitchFamily="34" charset="0"/>
              <a:buChar char="•"/>
            </a:pPr>
            <a:r>
              <a:rPr lang="pt-BR" sz="1400" dirty="0"/>
              <a:t>Já o Brasil aumenta a dependência por </a:t>
            </a:r>
            <a:r>
              <a:rPr lang="pt-BR" sz="1400" i="1" dirty="0"/>
              <a:t>commodities</a:t>
            </a:r>
            <a:r>
              <a:rPr lang="pt-BR" sz="1400" dirty="0"/>
              <a:t>, que são predominantes nos fluxos</a:t>
            </a:r>
            <a:endParaRPr lang="pt-BR" sz="1400" i="1" dirty="0"/>
          </a:p>
        </p:txBody>
      </p:sp>
      <p:sp>
        <p:nvSpPr>
          <p:cNvPr id="10" name="Texto explicativo retangular 9"/>
          <p:cNvSpPr/>
          <p:nvPr/>
        </p:nvSpPr>
        <p:spPr>
          <a:xfrm>
            <a:off x="2111401" y="2801739"/>
            <a:ext cx="1822908" cy="3636000"/>
          </a:xfrm>
          <a:prstGeom prst="wedgeRectCallout">
            <a:avLst>
              <a:gd name="adj1" fmla="val 3459"/>
              <a:gd name="adj2" fmla="val -62524"/>
            </a:avLst>
          </a:prstGeom>
          <a:solidFill>
            <a:schemeClr val="accent2"/>
          </a:solidFill>
          <a:ln>
            <a:solidFill>
              <a:schemeClr val="tx1">
                <a:lumMod val="50000"/>
                <a:lumOff val="50000"/>
              </a:schemeClr>
            </a:solidFill>
          </a:ln>
          <a:effectLst/>
        </p:spPr>
        <p:txBody>
          <a:bodyPr wrap="square" lIns="72000" tIns="72000" rIns="72000" bIns="72000" rtlCol="0" anchor="ctr">
            <a:noAutofit/>
          </a:bodyPr>
          <a:lstStyle/>
          <a:p>
            <a:pPr marL="87313" indent="-87313">
              <a:spcAft>
                <a:spcPts val="600"/>
              </a:spcAft>
              <a:buFont typeface="Arial" panose="020B0604020202020204" pitchFamily="34" charset="0"/>
              <a:buChar char="•"/>
            </a:pPr>
            <a:r>
              <a:rPr lang="pt-BR" sz="1400" dirty="0"/>
              <a:t>No Brasil, o fluxo de serviços é limitado</a:t>
            </a:r>
          </a:p>
          <a:p>
            <a:pPr marL="349250" lvl="1" indent="-171450">
              <a:spcAft>
                <a:spcPts val="600"/>
              </a:spcAft>
              <a:buFont typeface="Courier New" panose="02070309020205020404" pitchFamily="49" charset="0"/>
              <a:buChar char="­"/>
            </a:pPr>
            <a:r>
              <a:rPr lang="pt-BR" sz="1400" dirty="0"/>
              <a:t>Dos BRIC, apresenta a menor intensidade de fluxo (~5% do PIB)</a:t>
            </a:r>
          </a:p>
          <a:p>
            <a:pPr marL="87313" lvl="1" indent="-87313">
              <a:spcAft>
                <a:spcPts val="600"/>
              </a:spcAft>
              <a:buFont typeface="Arial" panose="020B0604020202020204" pitchFamily="34" charset="0"/>
              <a:buChar char="•"/>
            </a:pPr>
            <a:r>
              <a:rPr lang="pt-BR" sz="1400" dirty="0"/>
              <a:t>Das exportações de serviços, ~50% são profissionais e 30% relacionadas a viagens de turismo e transporte</a:t>
            </a:r>
          </a:p>
        </p:txBody>
      </p:sp>
      <p:sp>
        <p:nvSpPr>
          <p:cNvPr id="5" name="CaixaDeTexto 4"/>
          <p:cNvSpPr txBox="1"/>
          <p:nvPr/>
        </p:nvSpPr>
        <p:spPr>
          <a:xfrm>
            <a:off x="0" y="6597352"/>
            <a:ext cx="9704734" cy="260648"/>
          </a:xfrm>
          <a:prstGeom prst="rect">
            <a:avLst/>
          </a:prstGeom>
          <a:noFill/>
          <a:ln>
            <a:noFill/>
          </a:ln>
        </p:spPr>
        <p:txBody>
          <a:bodyPr wrap="square" lIns="72000" tIns="36000" rIns="72000" bIns="36000" rtlCol="0" anchor="b" anchorCtr="0">
            <a:noAutofit/>
          </a:bodyPr>
          <a:lstStyle/>
          <a:p>
            <a:pPr>
              <a:spcAft>
                <a:spcPts val="600"/>
              </a:spcAft>
            </a:pPr>
            <a:r>
              <a:rPr lang="pt-BR" sz="1100" dirty="0"/>
              <a:t>(1) </a:t>
            </a:r>
            <a:r>
              <a:rPr lang="pt-BR" sz="1100" i="1" dirty="0" err="1"/>
              <a:t>Foreign</a:t>
            </a:r>
            <a:r>
              <a:rPr lang="pt-BR" sz="1100" i="1" dirty="0"/>
              <a:t> </a:t>
            </a:r>
            <a:r>
              <a:rPr lang="pt-BR" sz="1100" i="1" dirty="0" err="1"/>
              <a:t>direct</a:t>
            </a:r>
            <a:r>
              <a:rPr lang="pt-BR" sz="1100" i="1" dirty="0"/>
              <a:t> </a:t>
            </a:r>
            <a:r>
              <a:rPr lang="pt-BR" sz="1100" i="1" dirty="0" err="1"/>
              <a:t>investment</a:t>
            </a:r>
            <a:r>
              <a:rPr lang="pt-BR" sz="1100" dirty="0"/>
              <a:t> ; (2) Empréstimos são os grandes responsáveis pelo crescimento</a:t>
            </a:r>
          </a:p>
        </p:txBody>
      </p:sp>
    </p:spTree>
    <p:extLst>
      <p:ext uri="{BB962C8B-B14F-4D97-AF65-F5344CB8AC3E}">
        <p14:creationId xmlns:p14="http://schemas.microsoft.com/office/powerpoint/2010/main" val="4121239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78B7DF-8A7A-4772-BD70-1D96FE5C6E03}"/>
              </a:ext>
            </a:extLst>
          </p:cNvPr>
          <p:cNvSpPr>
            <a:spLocks noGrp="1"/>
          </p:cNvSpPr>
          <p:nvPr>
            <p:ph type="title"/>
          </p:nvPr>
        </p:nvSpPr>
        <p:spPr/>
        <p:txBody>
          <a:bodyPr/>
          <a:lstStyle/>
          <a:p>
            <a:r>
              <a:rPr lang="pt-BR" dirty="0"/>
              <a:t>Consultas bacanas</a:t>
            </a:r>
          </a:p>
        </p:txBody>
      </p:sp>
      <p:sp>
        <p:nvSpPr>
          <p:cNvPr id="3" name="Espaço Reservado para Texto 2">
            <a:extLst>
              <a:ext uri="{FF2B5EF4-FFF2-40B4-BE49-F238E27FC236}">
                <a16:creationId xmlns:a16="http://schemas.microsoft.com/office/drawing/2014/main" id="{97D9DCF8-C2A5-48E6-B6A8-2A6C739493EF}"/>
              </a:ext>
            </a:extLst>
          </p:cNvPr>
          <p:cNvSpPr>
            <a:spLocks noGrp="1"/>
          </p:cNvSpPr>
          <p:nvPr>
            <p:ph type="body" sz="quarter" idx="11"/>
          </p:nvPr>
        </p:nvSpPr>
        <p:spPr>
          <a:xfrm>
            <a:off x="326206" y="980728"/>
            <a:ext cx="9252000" cy="5562000"/>
          </a:xfrm>
        </p:spPr>
        <p:txBody>
          <a:bodyPr/>
          <a:lstStyle/>
          <a:p>
            <a:endParaRPr lang="pt-BR" dirty="0">
              <a:hlinkClick r:id="rId2"/>
            </a:endParaRPr>
          </a:p>
          <a:p>
            <a:pPr marL="0" indent="0">
              <a:buNone/>
            </a:pPr>
            <a:r>
              <a:rPr lang="pt-BR" dirty="0">
                <a:hlinkClick r:id="rId2"/>
              </a:rPr>
              <a:t>https://hbs.unctad.org/international-merchandise-trade/</a:t>
            </a:r>
          </a:p>
          <a:p>
            <a:pPr marL="0" indent="0">
              <a:buNone/>
            </a:pPr>
            <a:r>
              <a:rPr lang="pt-BR" dirty="0">
                <a:hlinkClick r:id="rId2"/>
              </a:rPr>
              <a:t>http://comexstat.mdic.gov.br/pt/geral</a:t>
            </a:r>
          </a:p>
          <a:p>
            <a:pPr marL="0" indent="0">
              <a:buNone/>
            </a:pPr>
            <a:endParaRPr lang="pt-BR" dirty="0">
              <a:hlinkClick r:id="rId2"/>
            </a:endParaRPr>
          </a:p>
          <a:p>
            <a:pPr marL="0" indent="0">
              <a:buNone/>
            </a:pPr>
            <a:r>
              <a:rPr lang="pt-BR" dirty="0">
                <a:hlinkClick r:id="rId2"/>
              </a:rPr>
              <a:t>https://www.wto.org/english/res_e/statis_e/wts_e.htm</a:t>
            </a:r>
            <a:endParaRPr lang="pt-BR" dirty="0"/>
          </a:p>
          <a:p>
            <a:pPr marL="0" indent="0">
              <a:buNone/>
            </a:pPr>
            <a:r>
              <a:rPr lang="pt-BR" dirty="0"/>
              <a:t>IMO </a:t>
            </a:r>
            <a:r>
              <a:rPr lang="pt-BR" dirty="0">
                <a:hlinkClick r:id="rId3"/>
              </a:rPr>
              <a:t>https://www.imo.org/</a:t>
            </a:r>
            <a:r>
              <a:rPr lang="pt-BR" dirty="0"/>
              <a:t> </a:t>
            </a:r>
          </a:p>
          <a:p>
            <a:pPr marL="0" indent="0">
              <a:buNone/>
            </a:pPr>
            <a:r>
              <a:rPr lang="pt-BR" dirty="0">
                <a:hlinkClick r:id="rId4"/>
              </a:rPr>
              <a:t>http://www.youtube.com/watch?v=fiK5-oAaeUs#t=39</a:t>
            </a:r>
            <a:endParaRPr lang="pt-BR" dirty="0"/>
          </a:p>
          <a:p>
            <a:pPr marL="0" indent="0">
              <a:buNone/>
            </a:pPr>
            <a:r>
              <a:rPr lang="pt-BR" dirty="0">
                <a:hlinkClick r:id="rId5"/>
              </a:rPr>
              <a:t>https://www.gapminder.org/tools/#$chart-type=bubbles</a:t>
            </a:r>
            <a:endParaRPr lang="pt-BR" dirty="0"/>
          </a:p>
          <a:p>
            <a:pPr marL="0" indent="0">
              <a:buNone/>
            </a:pPr>
            <a:r>
              <a:rPr lang="en-US" dirty="0"/>
              <a:t>Hans </a:t>
            </a:r>
            <a:r>
              <a:rPr lang="en-US" dirty="0" err="1"/>
              <a:t>Rosling</a:t>
            </a:r>
            <a:r>
              <a:rPr lang="en-US" dirty="0"/>
              <a:t>: Asia's rise -- how and when </a:t>
            </a:r>
          </a:p>
          <a:p>
            <a:pPr marL="0" indent="0">
              <a:buNone/>
            </a:pPr>
            <a:r>
              <a:rPr lang="pt-BR" dirty="0">
                <a:hlinkClick r:id="rId6"/>
              </a:rPr>
              <a:t>http://www.gapminder.org/videos/200-years-that-changed-the-world/</a:t>
            </a:r>
            <a:endParaRPr lang="pt-BR" dirty="0"/>
          </a:p>
          <a:p>
            <a:pPr marL="0" indent="0">
              <a:buNone/>
            </a:pPr>
            <a:r>
              <a:rPr lang="pt-BR" dirty="0">
                <a:hlinkClick r:id="rId7"/>
              </a:rPr>
              <a:t>https://www.marinetraffic.com/pt/ais/home/centerx:-66.9/centery:33.1/zoom:3</a:t>
            </a:r>
            <a:endParaRPr lang="pt-BR" dirty="0"/>
          </a:p>
          <a:p>
            <a:pPr marL="0" indent="0">
              <a:buNone/>
            </a:pPr>
            <a:endParaRPr lang="pt-BR" dirty="0"/>
          </a:p>
          <a:p>
            <a:pPr marL="0" indent="0">
              <a:buNone/>
            </a:pPr>
            <a:r>
              <a:rPr lang="pt-BR" dirty="0"/>
              <a:t>Tipos de navios </a:t>
            </a:r>
            <a:r>
              <a:rPr lang="pt-BR" dirty="0">
                <a:hlinkClick r:id="rId8"/>
              </a:rPr>
              <a:t>https://youtu.be/c44TSsgQk3Y?t=3</a:t>
            </a:r>
            <a:endParaRPr lang="pt-BR" dirty="0"/>
          </a:p>
          <a:p>
            <a:pPr marL="0" indent="0">
              <a:buNone/>
            </a:pPr>
            <a:endParaRPr lang="pt-BR" dirty="0"/>
          </a:p>
          <a:p>
            <a:pPr marL="0" indent="0">
              <a:buNone/>
            </a:pPr>
            <a:endParaRPr lang="pt-BR" dirty="0"/>
          </a:p>
          <a:p>
            <a:pPr marL="0" indent="0">
              <a:buNone/>
            </a:pPr>
            <a:endParaRPr lang="pt-BR" dirty="0"/>
          </a:p>
          <a:p>
            <a:endParaRPr lang="pt-BR" dirty="0"/>
          </a:p>
          <a:p>
            <a:endParaRPr lang="pt-BR" dirty="0"/>
          </a:p>
        </p:txBody>
      </p:sp>
    </p:spTree>
    <p:extLst>
      <p:ext uri="{BB962C8B-B14F-4D97-AF65-F5344CB8AC3E}">
        <p14:creationId xmlns:p14="http://schemas.microsoft.com/office/powerpoint/2010/main" val="166982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70231-7627-4260-BF36-6C626F212BBC}"/>
              </a:ext>
            </a:extLst>
          </p:cNvPr>
          <p:cNvSpPr>
            <a:spLocks noGrp="1"/>
          </p:cNvSpPr>
          <p:nvPr>
            <p:ph type="title"/>
          </p:nvPr>
        </p:nvSpPr>
        <p:spPr/>
        <p:txBody>
          <a:bodyPr/>
          <a:lstStyle/>
          <a:p>
            <a:endParaRPr lang="pt-BR"/>
          </a:p>
        </p:txBody>
      </p:sp>
      <p:pic>
        <p:nvPicPr>
          <p:cNvPr id="5" name="Imagem 4">
            <a:extLst>
              <a:ext uri="{FF2B5EF4-FFF2-40B4-BE49-F238E27FC236}">
                <a16:creationId xmlns:a16="http://schemas.microsoft.com/office/drawing/2014/main" id="{DF58C02F-7FA6-4A12-B7D5-9502D6873D73}"/>
              </a:ext>
            </a:extLst>
          </p:cNvPr>
          <p:cNvPicPr>
            <a:picLocks noChangeAspect="1"/>
          </p:cNvPicPr>
          <p:nvPr/>
        </p:nvPicPr>
        <p:blipFill>
          <a:blip r:embed="rId2"/>
          <a:stretch>
            <a:fillRect/>
          </a:stretch>
        </p:blipFill>
        <p:spPr>
          <a:xfrm>
            <a:off x="1135782" y="637491"/>
            <a:ext cx="7056784" cy="6220509"/>
          </a:xfrm>
          <a:prstGeom prst="rect">
            <a:avLst/>
          </a:prstGeom>
        </p:spPr>
      </p:pic>
      <p:sp>
        <p:nvSpPr>
          <p:cNvPr id="6" name="Retângulo 5">
            <a:extLst>
              <a:ext uri="{FF2B5EF4-FFF2-40B4-BE49-F238E27FC236}">
                <a16:creationId xmlns:a16="http://schemas.microsoft.com/office/drawing/2014/main" id="{7F9C0869-15A8-465E-A425-DB25B79C632A}"/>
              </a:ext>
            </a:extLst>
          </p:cNvPr>
          <p:cNvSpPr/>
          <p:nvPr/>
        </p:nvSpPr>
        <p:spPr>
          <a:xfrm rot="16200000">
            <a:off x="91666" y="1911715"/>
            <a:ext cx="2088232" cy="370273"/>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lnSpc>
                <a:spcPts val="1500"/>
              </a:lnSpc>
              <a:spcAft>
                <a:spcPts val="600"/>
              </a:spcAft>
            </a:pPr>
            <a:r>
              <a:rPr lang="pt-BR" sz="1400" b="1" dirty="0">
                <a:solidFill>
                  <a:prstClr val="black"/>
                </a:solidFill>
              </a:rPr>
              <a:t>Índice de Conectividade</a:t>
            </a:r>
          </a:p>
        </p:txBody>
      </p:sp>
    </p:spTree>
    <p:extLst>
      <p:ext uri="{BB962C8B-B14F-4D97-AF65-F5344CB8AC3E}">
        <p14:creationId xmlns:p14="http://schemas.microsoft.com/office/powerpoint/2010/main" val="2336676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5" name="Espaço Reservado para Número de Slide 4"/>
          <p:cNvSpPr>
            <a:spLocks noGrp="1"/>
          </p:cNvSpPr>
          <p:nvPr>
            <p:ph type="sldNum" sz="quarter" idx="10"/>
          </p:nvPr>
        </p:nvSpPr>
        <p:spPr/>
        <p:txBody>
          <a:bodyPr/>
          <a:lstStyle/>
          <a:p>
            <a:pPr>
              <a:defRPr/>
            </a:pPr>
            <a:fld id="{F80E604A-49E2-46B1-8F7D-87C1CA75FB4B}" type="slidenum">
              <a:rPr lang="pt-BR" smtClean="0"/>
              <a:pPr>
                <a:defRPr/>
              </a:pPr>
              <a:t>31</a:t>
            </a:fld>
            <a:endParaRPr lang="pt-BR" sz="60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766" y="0"/>
            <a:ext cx="8706495" cy="693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177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291100"/>
            <a:ext cx="9505950" cy="329588"/>
          </a:xfrm>
        </p:spPr>
        <p:txBody>
          <a:bodyPr/>
          <a:lstStyle/>
          <a:p>
            <a:r>
              <a:rPr lang="pt-BR" dirty="0"/>
              <a:t>O Brasil tem potencial para aumentar a relação COMEX/PIB</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solidFill>
                  <a:prstClr val="black">
                    <a:lumMod val="50000"/>
                    <a:lumOff val="50000"/>
                  </a:prstClr>
                </a:solidFill>
              </a:rPr>
              <a:pPr>
                <a:defRPr/>
              </a:pPr>
              <a:t>32</a:t>
            </a:fld>
            <a:endParaRPr lang="pt-BR" sz="600" dirty="0">
              <a:solidFill>
                <a:prstClr val="black">
                  <a:lumMod val="50000"/>
                  <a:lumOff val="50000"/>
                </a:prstClr>
              </a:solidFill>
            </a:endParaRPr>
          </a:p>
        </p:txBody>
      </p:sp>
      <p:graphicFrame>
        <p:nvGraphicFramePr>
          <p:cNvPr id="4" name="Gráfico 3"/>
          <p:cNvGraphicFramePr/>
          <p:nvPr/>
        </p:nvGraphicFramePr>
        <p:xfrm>
          <a:off x="28054" y="1340768"/>
          <a:ext cx="6552728" cy="5472608"/>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p:cNvSpPr txBox="1"/>
          <p:nvPr/>
        </p:nvSpPr>
        <p:spPr>
          <a:xfrm>
            <a:off x="199678" y="919808"/>
            <a:ext cx="3240360" cy="288032"/>
          </a:xfrm>
          <a:prstGeom prst="rect">
            <a:avLst/>
          </a:prstGeom>
          <a:noFill/>
          <a:ln>
            <a:noFill/>
          </a:ln>
        </p:spPr>
        <p:txBody>
          <a:bodyPr wrap="square" lIns="72000" tIns="36000" rIns="72000" bIns="36000" rtlCol="0" anchor="t">
            <a:noAutofit/>
          </a:bodyPr>
          <a:lstStyle/>
          <a:p>
            <a:pPr>
              <a:spcAft>
                <a:spcPts val="600"/>
              </a:spcAft>
            </a:pPr>
            <a:r>
              <a:rPr lang="pt-BR" sz="1400" b="1" dirty="0">
                <a:solidFill>
                  <a:prstClr val="black"/>
                </a:solidFill>
              </a:rPr>
              <a:t>Relação COMEX/PIB</a:t>
            </a:r>
          </a:p>
        </p:txBody>
      </p:sp>
      <p:cxnSp>
        <p:nvCxnSpPr>
          <p:cNvPr id="6" name="Conector reto 5"/>
          <p:cNvCxnSpPr/>
          <p:nvPr/>
        </p:nvCxnSpPr>
        <p:spPr>
          <a:xfrm>
            <a:off x="199678" y="1169751"/>
            <a:ext cx="612068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8" name="Texto explicativo retangular 17"/>
          <p:cNvSpPr/>
          <p:nvPr/>
        </p:nvSpPr>
        <p:spPr>
          <a:xfrm>
            <a:off x="6521868" y="2209491"/>
            <a:ext cx="3182866" cy="3167168"/>
          </a:xfrm>
          <a:prstGeom prst="wedgeRectCallout">
            <a:avLst>
              <a:gd name="adj1" fmla="val -60506"/>
              <a:gd name="adj2" fmla="val 25312"/>
            </a:avLst>
          </a:prstGeom>
          <a:solidFill>
            <a:schemeClr val="bg1"/>
          </a:solidFill>
          <a:ln>
            <a:solidFill>
              <a:srgbClr val="00B050"/>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pic>
        <p:nvPicPr>
          <p:cNvPr id="19" name="Picture 6" descr="Bandeira - Brasil"/>
          <p:cNvPicPr>
            <a:picLocks noChangeAspect="1" noChangeArrowheads="1"/>
          </p:cNvPicPr>
          <p:nvPr/>
        </p:nvPicPr>
        <p:blipFill>
          <a:blip r:embed="rId3"/>
          <a:srcRect/>
          <a:stretch>
            <a:fillRect/>
          </a:stretch>
        </p:blipFill>
        <p:spPr bwMode="auto">
          <a:xfrm>
            <a:off x="6556470" y="2247521"/>
            <a:ext cx="504825" cy="360363"/>
          </a:xfrm>
          <a:prstGeom prst="rect">
            <a:avLst/>
          </a:prstGeom>
          <a:noFill/>
          <a:ln w="9525">
            <a:solidFill>
              <a:schemeClr val="tx1"/>
            </a:solidFill>
            <a:miter lim="800000"/>
            <a:headEnd/>
            <a:tailEnd/>
          </a:ln>
        </p:spPr>
      </p:pic>
      <p:sp>
        <p:nvSpPr>
          <p:cNvPr id="23" name="CaixaDeTexto 22"/>
          <p:cNvSpPr txBox="1"/>
          <p:nvPr/>
        </p:nvSpPr>
        <p:spPr>
          <a:xfrm>
            <a:off x="7061294" y="2667353"/>
            <a:ext cx="2643439" cy="658546"/>
          </a:xfrm>
          <a:prstGeom prst="rect">
            <a:avLst/>
          </a:prstGeom>
          <a:noFill/>
          <a:ln>
            <a:noFill/>
          </a:ln>
        </p:spPr>
        <p:txBody>
          <a:bodyPr wrap="square" lIns="72000" tIns="36000" rIns="72000" bIns="36000" rtlCol="0" anchor="t">
            <a:noAutofit/>
          </a:bodyPr>
          <a:lstStyle/>
          <a:p>
            <a:pPr marL="174625" indent="-174625">
              <a:spcAft>
                <a:spcPts val="600"/>
              </a:spcAft>
              <a:buFont typeface="Arial" panose="020B0604020202020204" pitchFamily="34" charset="0"/>
              <a:buChar char="•"/>
            </a:pPr>
            <a:r>
              <a:rPr lang="pt-BR" sz="1400" dirty="0">
                <a:solidFill>
                  <a:prstClr val="black"/>
                </a:solidFill>
              </a:rPr>
              <a:t>Inserção internacional</a:t>
            </a:r>
          </a:p>
          <a:p>
            <a:pPr marL="174625" indent="-174625">
              <a:spcAft>
                <a:spcPts val="600"/>
              </a:spcAft>
              <a:buFont typeface="Arial" panose="020B0604020202020204" pitchFamily="34" charset="0"/>
              <a:buChar char="•"/>
            </a:pPr>
            <a:r>
              <a:rPr lang="pt-BR" sz="1400" dirty="0">
                <a:solidFill>
                  <a:prstClr val="black"/>
                </a:solidFill>
              </a:rPr>
              <a:t>Diminuição de distâncias</a:t>
            </a:r>
          </a:p>
          <a:p>
            <a:pPr marL="174625" indent="-174625">
              <a:spcAft>
                <a:spcPts val="600"/>
              </a:spcAft>
              <a:buFont typeface="Arial" panose="020B0604020202020204" pitchFamily="34" charset="0"/>
              <a:buChar char="•"/>
            </a:pPr>
            <a:r>
              <a:rPr lang="pt-BR" sz="1400" dirty="0">
                <a:solidFill>
                  <a:prstClr val="black"/>
                </a:solidFill>
              </a:rPr>
              <a:t>Desenvolvimento industrial</a:t>
            </a:r>
          </a:p>
          <a:p>
            <a:pPr marL="174625" indent="-174625">
              <a:spcAft>
                <a:spcPts val="600"/>
              </a:spcAft>
              <a:buFont typeface="Arial" panose="020B0604020202020204" pitchFamily="34" charset="0"/>
              <a:buChar char="•"/>
            </a:pPr>
            <a:r>
              <a:rPr lang="pt-BR" sz="1400" dirty="0">
                <a:solidFill>
                  <a:prstClr val="black"/>
                </a:solidFill>
              </a:rPr>
              <a:t>Participação crescente nas commodities</a:t>
            </a:r>
          </a:p>
        </p:txBody>
      </p:sp>
      <p:sp>
        <p:nvSpPr>
          <p:cNvPr id="13" name="Seta para baixo 12"/>
          <p:cNvSpPr/>
          <p:nvPr/>
        </p:nvSpPr>
        <p:spPr>
          <a:xfrm>
            <a:off x="6564138" y="4077072"/>
            <a:ext cx="432048" cy="1234845"/>
          </a:xfrm>
          <a:prstGeom prst="downArrow">
            <a:avLst/>
          </a:prstGeom>
          <a:solidFill>
            <a:srgbClr val="00B050"/>
          </a:solidFill>
          <a:ln>
            <a:no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14" name="Seta para baixo 13"/>
          <p:cNvSpPr/>
          <p:nvPr/>
        </p:nvSpPr>
        <p:spPr>
          <a:xfrm flipV="1">
            <a:off x="6564138" y="2646734"/>
            <a:ext cx="432048" cy="1358330"/>
          </a:xfrm>
          <a:prstGeom prst="downArrow">
            <a:avLst/>
          </a:prstGeom>
          <a:solidFill>
            <a:srgbClr val="00B050"/>
          </a:solidFill>
          <a:ln>
            <a:no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2" name="CaixaDeTexto 21"/>
          <p:cNvSpPr txBox="1"/>
          <p:nvPr/>
        </p:nvSpPr>
        <p:spPr>
          <a:xfrm>
            <a:off x="7040438" y="2247521"/>
            <a:ext cx="2627157" cy="360363"/>
          </a:xfrm>
          <a:prstGeom prst="rect">
            <a:avLst/>
          </a:prstGeom>
          <a:noFill/>
          <a:ln>
            <a:noFill/>
          </a:ln>
        </p:spPr>
        <p:txBody>
          <a:bodyPr wrap="square" lIns="72000" tIns="36000" rIns="72000" bIns="36000" rtlCol="0" anchor="t">
            <a:noAutofit/>
          </a:bodyPr>
          <a:lstStyle/>
          <a:p>
            <a:pPr algn="ctr">
              <a:spcAft>
                <a:spcPts val="600"/>
              </a:spcAft>
            </a:pPr>
            <a:r>
              <a:rPr lang="pt-BR" sz="1600" b="1" dirty="0">
                <a:solidFill>
                  <a:srgbClr val="00B050"/>
                </a:solidFill>
              </a:rPr>
              <a:t>Perspectivas Brasil</a:t>
            </a:r>
          </a:p>
        </p:txBody>
      </p:sp>
      <p:sp>
        <p:nvSpPr>
          <p:cNvPr id="25" name="CaixaDeTexto 24"/>
          <p:cNvSpPr txBox="1"/>
          <p:nvPr/>
        </p:nvSpPr>
        <p:spPr>
          <a:xfrm>
            <a:off x="7061294" y="4149315"/>
            <a:ext cx="2643439" cy="658546"/>
          </a:xfrm>
          <a:prstGeom prst="rect">
            <a:avLst/>
          </a:prstGeom>
          <a:noFill/>
          <a:ln>
            <a:noFill/>
          </a:ln>
        </p:spPr>
        <p:txBody>
          <a:bodyPr wrap="square" lIns="72000" tIns="36000" rIns="72000" bIns="36000" rtlCol="0" anchor="t">
            <a:noAutofit/>
          </a:bodyPr>
          <a:lstStyle/>
          <a:p>
            <a:pPr marL="174625" indent="-174625">
              <a:spcAft>
                <a:spcPts val="600"/>
              </a:spcAft>
              <a:buFont typeface="Arial" panose="020B0604020202020204" pitchFamily="34" charset="0"/>
              <a:buChar char="•"/>
            </a:pPr>
            <a:r>
              <a:rPr lang="pt-BR" sz="1400" dirty="0">
                <a:solidFill>
                  <a:prstClr val="black"/>
                </a:solidFill>
              </a:rPr>
              <a:t>Histórico de protecionismo</a:t>
            </a:r>
          </a:p>
          <a:p>
            <a:pPr marL="174625" indent="-174625">
              <a:spcAft>
                <a:spcPts val="600"/>
              </a:spcAft>
              <a:buFont typeface="Arial" panose="020B0604020202020204" pitchFamily="34" charset="0"/>
              <a:buChar char="•"/>
            </a:pPr>
            <a:r>
              <a:rPr lang="pt-BR" sz="1400" dirty="0">
                <a:solidFill>
                  <a:prstClr val="black"/>
                </a:solidFill>
              </a:rPr>
              <a:t>Participação no Mercosul limita acordos</a:t>
            </a:r>
          </a:p>
          <a:p>
            <a:pPr marL="174625" indent="-174625">
              <a:spcAft>
                <a:spcPts val="600"/>
              </a:spcAft>
              <a:buFont typeface="Arial" panose="020B0604020202020204" pitchFamily="34" charset="0"/>
              <a:buChar char="•"/>
            </a:pPr>
            <a:r>
              <a:rPr lang="pt-BR" sz="1400" dirty="0">
                <a:solidFill>
                  <a:prstClr val="black"/>
                </a:solidFill>
              </a:rPr>
              <a:t>Sistema tributário complexo</a:t>
            </a:r>
          </a:p>
        </p:txBody>
      </p:sp>
      <p:sp>
        <p:nvSpPr>
          <p:cNvPr id="8" name="Triângulo isósceles 7"/>
          <p:cNvSpPr/>
          <p:nvPr/>
        </p:nvSpPr>
        <p:spPr>
          <a:xfrm>
            <a:off x="5556882" y="4293097"/>
            <a:ext cx="720000" cy="732540"/>
          </a:xfrm>
          <a:prstGeom prst="triangle">
            <a:avLst>
              <a:gd name="adj" fmla="val 100000"/>
            </a:avLst>
          </a:prstGeom>
          <a:solidFill>
            <a:srgbClr val="00B050">
              <a:alpha val="20000"/>
            </a:srgbClr>
          </a:solidFill>
          <a:ln>
            <a:no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24" name="Triângulo isósceles 23"/>
          <p:cNvSpPr/>
          <p:nvPr/>
        </p:nvSpPr>
        <p:spPr>
          <a:xfrm rot="20267247" flipV="1">
            <a:off x="5440943" y="4953605"/>
            <a:ext cx="251931" cy="76709"/>
          </a:xfrm>
          <a:prstGeom prst="triangle">
            <a:avLst>
              <a:gd name="adj" fmla="val 32897"/>
            </a:avLst>
          </a:prstGeom>
          <a:solidFill>
            <a:srgbClr val="00B050">
              <a:alpha val="20000"/>
            </a:srgbClr>
          </a:solidFill>
          <a:ln>
            <a:no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sp>
        <p:nvSpPr>
          <p:cNvPr id="9" name="CaixaDeTexto 8"/>
          <p:cNvSpPr txBox="1"/>
          <p:nvPr/>
        </p:nvSpPr>
        <p:spPr>
          <a:xfrm>
            <a:off x="6521868" y="5415114"/>
            <a:ext cx="2894834" cy="1340768"/>
          </a:xfrm>
          <a:prstGeom prst="rect">
            <a:avLst/>
          </a:prstGeom>
          <a:noFill/>
          <a:ln>
            <a:noFill/>
          </a:ln>
        </p:spPr>
        <p:txBody>
          <a:bodyPr wrap="square" lIns="72000" tIns="36000" rIns="72000" bIns="36000" rtlCol="0" anchor="t">
            <a:noAutofit/>
          </a:bodyPr>
          <a:lstStyle/>
          <a:p>
            <a:pPr>
              <a:spcAft>
                <a:spcPts val="600"/>
              </a:spcAft>
            </a:pPr>
            <a:r>
              <a:rPr lang="pt-BR" sz="1100" dirty="0">
                <a:solidFill>
                  <a:prstClr val="black"/>
                </a:solidFill>
              </a:rPr>
              <a:t>Observação: O aumento potencial do COMEX do Brasil de 19% para 36% do PIB foi estimado considerando índices de intensidade de fluxo de outros países melhores classificados no ranking da MGI, que podem  ser considerados </a:t>
            </a:r>
            <a:r>
              <a:rPr lang="pt-BR" sz="1100" i="1" dirty="0">
                <a:solidFill>
                  <a:prstClr val="black"/>
                </a:solidFill>
              </a:rPr>
              <a:t>benchmark </a:t>
            </a:r>
            <a:r>
              <a:rPr lang="pt-BR" sz="1100" dirty="0">
                <a:solidFill>
                  <a:prstClr val="black"/>
                </a:solidFill>
              </a:rPr>
              <a:t>para o Brasil: Reino Unido, França, Canadá, Rússia, Itália, Espanha e Austrália.</a:t>
            </a:r>
          </a:p>
        </p:txBody>
      </p:sp>
    </p:spTree>
    <p:extLst>
      <p:ext uri="{BB962C8B-B14F-4D97-AF65-F5344CB8AC3E}">
        <p14:creationId xmlns:p14="http://schemas.microsoft.com/office/powerpoint/2010/main" val="2680909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Estrutura da apresentação</a:t>
            </a:r>
          </a:p>
        </p:txBody>
      </p:sp>
      <p:sp>
        <p:nvSpPr>
          <p:cNvPr id="6" name="Retângulo 5"/>
          <p:cNvSpPr/>
          <p:nvPr/>
        </p:nvSpPr>
        <p:spPr>
          <a:xfrm>
            <a:off x="271686" y="692696"/>
            <a:ext cx="936104" cy="5976664"/>
          </a:xfrm>
          <a:prstGeom prst="rect">
            <a:avLst/>
          </a:prstGeom>
          <a:solidFill>
            <a:schemeClr val="bg1">
              <a:lumMod val="8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Retângulo 17"/>
          <p:cNvSpPr/>
          <p:nvPr/>
        </p:nvSpPr>
        <p:spPr>
          <a:xfrm>
            <a:off x="703734" y="146832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Do mercantilismo à globalização</a:t>
            </a:r>
          </a:p>
        </p:txBody>
      </p:sp>
      <p:sp>
        <p:nvSpPr>
          <p:cNvPr id="19" name="Retângulo 18"/>
          <p:cNvSpPr/>
          <p:nvPr/>
        </p:nvSpPr>
        <p:spPr>
          <a:xfrm>
            <a:off x="703734" y="219251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Comércio exterior e Produto Interno Bruto</a:t>
            </a:r>
          </a:p>
        </p:txBody>
      </p:sp>
      <p:sp>
        <p:nvSpPr>
          <p:cNvPr id="20" name="Retângulo 19"/>
          <p:cNvSpPr/>
          <p:nvPr/>
        </p:nvSpPr>
        <p:spPr>
          <a:xfrm>
            <a:off x="703734" y="364090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Navio: solução de transporte e especialização</a:t>
            </a:r>
          </a:p>
        </p:txBody>
      </p:sp>
      <p:sp>
        <p:nvSpPr>
          <p:cNvPr id="21" name="Retângulo 20"/>
          <p:cNvSpPr/>
          <p:nvPr/>
        </p:nvSpPr>
        <p:spPr>
          <a:xfrm>
            <a:off x="703734" y="2916714"/>
            <a:ext cx="5616624"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Fluxo marítimo e cargas</a:t>
            </a:r>
          </a:p>
        </p:txBody>
      </p:sp>
      <p:sp>
        <p:nvSpPr>
          <p:cNvPr id="22" name="Retângulo 21"/>
          <p:cNvSpPr/>
          <p:nvPr/>
        </p:nvSpPr>
        <p:spPr>
          <a:xfrm>
            <a:off x="703734" y="436510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lgn="l">
              <a:spcAft>
                <a:spcPts val="600"/>
              </a:spcAft>
            </a:pPr>
            <a:r>
              <a:rPr lang="pt-BR" sz="1600" b="1" dirty="0">
                <a:solidFill>
                  <a:schemeClr val="bg1">
                    <a:lumMod val="65000"/>
                  </a:schemeClr>
                </a:solidFill>
              </a:rPr>
              <a:t>Navio e Portos: dimensões e o futuro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33</a:t>
            </a:fld>
            <a:endParaRPr lang="pt-BR" sz="600" noProof="0"/>
          </a:p>
        </p:txBody>
      </p:sp>
    </p:spTree>
    <p:extLst>
      <p:ext uri="{BB962C8B-B14F-4D97-AF65-F5344CB8AC3E}">
        <p14:creationId xmlns:p14="http://schemas.microsoft.com/office/powerpoint/2010/main" val="2791818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F247F-8BC1-4D09-81F5-B4AB9A167185}"/>
              </a:ext>
            </a:extLst>
          </p:cNvPr>
          <p:cNvSpPr>
            <a:spLocks noGrp="1"/>
          </p:cNvSpPr>
          <p:nvPr>
            <p:ph type="title"/>
          </p:nvPr>
        </p:nvSpPr>
        <p:spPr/>
        <p:txBody>
          <a:bodyPr/>
          <a:lstStyle/>
          <a:p>
            <a:r>
              <a:rPr lang="pt-BR" dirty="0"/>
              <a:t>https://www.marinetraffic.com/pt/ais/home/centerx:-84.4/centery:-20.1/zoom:2</a:t>
            </a:r>
          </a:p>
        </p:txBody>
      </p:sp>
      <p:pic>
        <p:nvPicPr>
          <p:cNvPr id="4" name="Imagem 3">
            <a:extLst>
              <a:ext uri="{FF2B5EF4-FFF2-40B4-BE49-F238E27FC236}">
                <a16:creationId xmlns:a16="http://schemas.microsoft.com/office/drawing/2014/main" id="{4F1A58AE-B8EC-448F-B7EB-CBA9AED18D04}"/>
              </a:ext>
            </a:extLst>
          </p:cNvPr>
          <p:cNvPicPr>
            <a:picLocks noChangeAspect="1"/>
          </p:cNvPicPr>
          <p:nvPr/>
        </p:nvPicPr>
        <p:blipFill>
          <a:blip r:embed="rId2"/>
          <a:stretch>
            <a:fillRect/>
          </a:stretch>
        </p:blipFill>
        <p:spPr>
          <a:xfrm>
            <a:off x="84931" y="1309687"/>
            <a:ext cx="9734550" cy="4238625"/>
          </a:xfrm>
          <a:prstGeom prst="rect">
            <a:avLst/>
          </a:prstGeom>
        </p:spPr>
      </p:pic>
    </p:spTree>
    <p:extLst>
      <p:ext uri="{BB962C8B-B14F-4D97-AF65-F5344CB8AC3E}">
        <p14:creationId xmlns:p14="http://schemas.microsoft.com/office/powerpoint/2010/main" val="2928378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587"/>
            <a:ext cx="9505950" cy="945141"/>
          </a:xfrm>
        </p:spPr>
        <p:txBody>
          <a:bodyPr/>
          <a:lstStyle/>
          <a:p>
            <a:r>
              <a:rPr lang="pt-BR" dirty="0"/>
              <a:t>Além do aumento significativo de volumes transacionados  houve mudanças no padrão de trocas entre os mercados nos últimos 25 anos, com maior participação dos países emergentes</a:t>
            </a:r>
          </a:p>
        </p:txBody>
      </p:sp>
      <p:sp>
        <p:nvSpPr>
          <p:cNvPr id="15" name="Freeform 4"/>
          <p:cNvSpPr>
            <a:spLocks/>
          </p:cNvSpPr>
          <p:nvPr/>
        </p:nvSpPr>
        <p:spPr bwMode="auto">
          <a:xfrm>
            <a:off x="-606244" y="1508852"/>
            <a:ext cx="4003009" cy="5349149"/>
          </a:xfrm>
          <a:custGeom>
            <a:avLst/>
            <a:gdLst/>
            <a:ahLst/>
            <a:cxnLst>
              <a:cxn ang="0">
                <a:pos x="813" y="1036"/>
              </a:cxn>
              <a:cxn ang="0">
                <a:pos x="672" y="951"/>
              </a:cxn>
              <a:cxn ang="0">
                <a:pos x="532" y="844"/>
              </a:cxn>
              <a:cxn ang="0">
                <a:pos x="466" y="779"/>
              </a:cxn>
              <a:cxn ang="0">
                <a:pos x="383" y="610"/>
              </a:cxn>
              <a:cxn ang="0">
                <a:pos x="400" y="441"/>
              </a:cxn>
              <a:cxn ang="0">
                <a:pos x="276" y="284"/>
              </a:cxn>
              <a:cxn ang="0">
                <a:pos x="119" y="296"/>
              </a:cxn>
              <a:cxn ang="0">
                <a:pos x="20" y="303"/>
              </a:cxn>
              <a:cxn ang="0">
                <a:pos x="20" y="219"/>
              </a:cxn>
              <a:cxn ang="0">
                <a:pos x="8" y="177"/>
              </a:cxn>
              <a:cxn ang="0">
                <a:pos x="45" y="119"/>
              </a:cxn>
              <a:cxn ang="0">
                <a:pos x="611" y="104"/>
              </a:cxn>
              <a:cxn ang="0">
                <a:pos x="743" y="127"/>
              </a:cxn>
              <a:cxn ang="0">
                <a:pos x="808" y="88"/>
              </a:cxn>
              <a:cxn ang="0">
                <a:pos x="846" y="115"/>
              </a:cxn>
              <a:cxn ang="0">
                <a:pos x="907" y="0"/>
              </a:cxn>
              <a:cxn ang="0">
                <a:pos x="862" y="46"/>
              </a:cxn>
              <a:cxn ang="0">
                <a:pos x="912" y="138"/>
              </a:cxn>
              <a:cxn ang="0">
                <a:pos x="924" y="150"/>
              </a:cxn>
              <a:cxn ang="0">
                <a:pos x="804" y="315"/>
              </a:cxn>
              <a:cxn ang="0">
                <a:pos x="957" y="418"/>
              </a:cxn>
              <a:cxn ang="0">
                <a:pos x="1003" y="227"/>
              </a:cxn>
              <a:cxn ang="0">
                <a:pos x="1106" y="303"/>
              </a:cxn>
              <a:cxn ang="0">
                <a:pos x="1172" y="342"/>
              </a:cxn>
              <a:cxn ang="0">
                <a:pos x="1250" y="457"/>
              </a:cxn>
              <a:cxn ang="0">
                <a:pos x="1209" y="426"/>
              </a:cxn>
              <a:cxn ang="0">
                <a:pos x="1068" y="476"/>
              </a:cxn>
              <a:cxn ang="0">
                <a:pos x="1167" y="510"/>
              </a:cxn>
              <a:cxn ang="0">
                <a:pos x="1032" y="556"/>
              </a:cxn>
              <a:cxn ang="0">
                <a:pos x="1048" y="575"/>
              </a:cxn>
              <a:cxn ang="0">
                <a:pos x="961" y="648"/>
              </a:cxn>
              <a:cxn ang="0">
                <a:pos x="900" y="809"/>
              </a:cxn>
              <a:cxn ang="0">
                <a:pos x="775" y="744"/>
              </a:cxn>
              <a:cxn ang="0">
                <a:pos x="681" y="852"/>
              </a:cxn>
              <a:cxn ang="0">
                <a:pos x="817" y="875"/>
              </a:cxn>
              <a:cxn ang="0">
                <a:pos x="875" y="1039"/>
              </a:cxn>
              <a:cxn ang="0">
                <a:pos x="999" y="993"/>
              </a:cxn>
              <a:cxn ang="0">
                <a:pos x="1242" y="1174"/>
              </a:cxn>
              <a:cxn ang="0">
                <a:pos x="1407" y="1335"/>
              </a:cxn>
              <a:cxn ang="0">
                <a:pos x="1283" y="1515"/>
              </a:cxn>
              <a:cxn ang="0">
                <a:pos x="1205" y="1665"/>
              </a:cxn>
              <a:cxn ang="0">
                <a:pos x="1110" y="1745"/>
              </a:cxn>
              <a:cxn ang="0">
                <a:pos x="1110" y="1841"/>
              </a:cxn>
              <a:cxn ang="0">
                <a:pos x="1147" y="1948"/>
              </a:cxn>
              <a:cxn ang="0">
                <a:pos x="1028" y="1910"/>
              </a:cxn>
              <a:cxn ang="0">
                <a:pos x="1010" y="1745"/>
              </a:cxn>
              <a:cxn ang="0">
                <a:pos x="941" y="1362"/>
              </a:cxn>
              <a:cxn ang="0">
                <a:pos x="878" y="1212"/>
              </a:cxn>
              <a:cxn ang="0">
                <a:pos x="900" y="1043"/>
              </a:cxn>
            </a:cxnLst>
            <a:rect l="0" t="0" r="r" b="b"/>
            <a:pathLst>
              <a:path w="1462" h="1965">
                <a:moveTo>
                  <a:pt x="900" y="1043"/>
                </a:moveTo>
                <a:lnTo>
                  <a:pt x="878" y="1062"/>
                </a:lnTo>
                <a:lnTo>
                  <a:pt x="846" y="1051"/>
                </a:lnTo>
                <a:lnTo>
                  <a:pt x="813" y="1036"/>
                </a:lnTo>
                <a:lnTo>
                  <a:pt x="797" y="993"/>
                </a:lnTo>
                <a:lnTo>
                  <a:pt x="743" y="970"/>
                </a:lnTo>
                <a:lnTo>
                  <a:pt x="721" y="947"/>
                </a:lnTo>
                <a:lnTo>
                  <a:pt x="672" y="951"/>
                </a:lnTo>
                <a:lnTo>
                  <a:pt x="582" y="898"/>
                </a:lnTo>
                <a:lnTo>
                  <a:pt x="561" y="836"/>
                </a:lnTo>
                <a:lnTo>
                  <a:pt x="479" y="725"/>
                </a:lnTo>
                <a:lnTo>
                  <a:pt x="532" y="844"/>
                </a:lnTo>
                <a:lnTo>
                  <a:pt x="528" y="852"/>
                </a:lnTo>
                <a:lnTo>
                  <a:pt x="503" y="825"/>
                </a:lnTo>
                <a:lnTo>
                  <a:pt x="503" y="806"/>
                </a:lnTo>
                <a:lnTo>
                  <a:pt x="466" y="779"/>
                </a:lnTo>
                <a:lnTo>
                  <a:pt x="483" y="779"/>
                </a:lnTo>
                <a:lnTo>
                  <a:pt x="445" y="710"/>
                </a:lnTo>
                <a:lnTo>
                  <a:pt x="421" y="694"/>
                </a:lnTo>
                <a:lnTo>
                  <a:pt x="383" y="610"/>
                </a:lnTo>
                <a:lnTo>
                  <a:pt x="408" y="483"/>
                </a:lnTo>
                <a:lnTo>
                  <a:pt x="429" y="495"/>
                </a:lnTo>
                <a:lnTo>
                  <a:pt x="432" y="472"/>
                </a:lnTo>
                <a:lnTo>
                  <a:pt x="400" y="441"/>
                </a:lnTo>
                <a:lnTo>
                  <a:pt x="383" y="391"/>
                </a:lnTo>
                <a:lnTo>
                  <a:pt x="371" y="388"/>
                </a:lnTo>
                <a:lnTo>
                  <a:pt x="354" y="361"/>
                </a:lnTo>
                <a:lnTo>
                  <a:pt x="276" y="284"/>
                </a:lnTo>
                <a:lnTo>
                  <a:pt x="197" y="261"/>
                </a:lnTo>
                <a:lnTo>
                  <a:pt x="143" y="292"/>
                </a:lnTo>
                <a:lnTo>
                  <a:pt x="172" y="257"/>
                </a:lnTo>
                <a:lnTo>
                  <a:pt x="119" y="296"/>
                </a:lnTo>
                <a:lnTo>
                  <a:pt x="119" y="303"/>
                </a:lnTo>
                <a:lnTo>
                  <a:pt x="20" y="353"/>
                </a:lnTo>
                <a:lnTo>
                  <a:pt x="62" y="315"/>
                </a:lnTo>
                <a:lnTo>
                  <a:pt x="20" y="303"/>
                </a:lnTo>
                <a:lnTo>
                  <a:pt x="33" y="284"/>
                </a:lnTo>
                <a:lnTo>
                  <a:pt x="0" y="276"/>
                </a:lnTo>
                <a:lnTo>
                  <a:pt x="0" y="246"/>
                </a:lnTo>
                <a:lnTo>
                  <a:pt x="20" y="219"/>
                </a:lnTo>
                <a:lnTo>
                  <a:pt x="58" y="219"/>
                </a:lnTo>
                <a:lnTo>
                  <a:pt x="74" y="196"/>
                </a:lnTo>
                <a:lnTo>
                  <a:pt x="24" y="200"/>
                </a:lnTo>
                <a:lnTo>
                  <a:pt x="8" y="177"/>
                </a:lnTo>
                <a:lnTo>
                  <a:pt x="49" y="157"/>
                </a:lnTo>
                <a:lnTo>
                  <a:pt x="90" y="157"/>
                </a:lnTo>
                <a:lnTo>
                  <a:pt x="62" y="146"/>
                </a:lnTo>
                <a:lnTo>
                  <a:pt x="45" y="119"/>
                </a:lnTo>
                <a:lnTo>
                  <a:pt x="181" y="62"/>
                </a:lnTo>
                <a:lnTo>
                  <a:pt x="383" y="108"/>
                </a:lnTo>
                <a:lnTo>
                  <a:pt x="483" y="73"/>
                </a:lnTo>
                <a:lnTo>
                  <a:pt x="611" y="104"/>
                </a:lnTo>
                <a:lnTo>
                  <a:pt x="606" y="123"/>
                </a:lnTo>
                <a:lnTo>
                  <a:pt x="685" y="138"/>
                </a:lnTo>
                <a:lnTo>
                  <a:pt x="710" y="108"/>
                </a:lnTo>
                <a:lnTo>
                  <a:pt x="743" y="127"/>
                </a:lnTo>
                <a:lnTo>
                  <a:pt x="797" y="131"/>
                </a:lnTo>
                <a:lnTo>
                  <a:pt x="804" y="115"/>
                </a:lnTo>
                <a:lnTo>
                  <a:pt x="788" y="104"/>
                </a:lnTo>
                <a:lnTo>
                  <a:pt x="808" y="88"/>
                </a:lnTo>
                <a:lnTo>
                  <a:pt x="817" y="108"/>
                </a:lnTo>
                <a:lnTo>
                  <a:pt x="808" y="115"/>
                </a:lnTo>
                <a:lnTo>
                  <a:pt x="826" y="138"/>
                </a:lnTo>
                <a:lnTo>
                  <a:pt x="846" y="115"/>
                </a:lnTo>
                <a:lnTo>
                  <a:pt x="829" y="73"/>
                </a:lnTo>
                <a:lnTo>
                  <a:pt x="846" y="50"/>
                </a:lnTo>
                <a:lnTo>
                  <a:pt x="858" y="0"/>
                </a:lnTo>
                <a:lnTo>
                  <a:pt x="907" y="0"/>
                </a:lnTo>
                <a:lnTo>
                  <a:pt x="887" y="23"/>
                </a:lnTo>
                <a:lnTo>
                  <a:pt x="862" y="23"/>
                </a:lnTo>
                <a:lnTo>
                  <a:pt x="871" y="31"/>
                </a:lnTo>
                <a:lnTo>
                  <a:pt x="862" y="46"/>
                </a:lnTo>
                <a:lnTo>
                  <a:pt x="866" y="88"/>
                </a:lnTo>
                <a:lnTo>
                  <a:pt x="891" y="119"/>
                </a:lnTo>
                <a:lnTo>
                  <a:pt x="904" y="96"/>
                </a:lnTo>
                <a:lnTo>
                  <a:pt x="912" y="138"/>
                </a:lnTo>
                <a:lnTo>
                  <a:pt x="949" y="88"/>
                </a:lnTo>
                <a:lnTo>
                  <a:pt x="990" y="104"/>
                </a:lnTo>
                <a:lnTo>
                  <a:pt x="970" y="142"/>
                </a:lnTo>
                <a:lnTo>
                  <a:pt x="924" y="150"/>
                </a:lnTo>
                <a:lnTo>
                  <a:pt x="895" y="192"/>
                </a:lnTo>
                <a:lnTo>
                  <a:pt x="858" y="207"/>
                </a:lnTo>
                <a:lnTo>
                  <a:pt x="808" y="253"/>
                </a:lnTo>
                <a:lnTo>
                  <a:pt x="804" y="315"/>
                </a:lnTo>
                <a:lnTo>
                  <a:pt x="907" y="361"/>
                </a:lnTo>
                <a:lnTo>
                  <a:pt x="924" y="353"/>
                </a:lnTo>
                <a:lnTo>
                  <a:pt x="924" y="403"/>
                </a:lnTo>
                <a:lnTo>
                  <a:pt x="957" y="418"/>
                </a:lnTo>
                <a:lnTo>
                  <a:pt x="953" y="368"/>
                </a:lnTo>
                <a:lnTo>
                  <a:pt x="999" y="315"/>
                </a:lnTo>
                <a:lnTo>
                  <a:pt x="982" y="296"/>
                </a:lnTo>
                <a:lnTo>
                  <a:pt x="1003" y="227"/>
                </a:lnTo>
                <a:lnTo>
                  <a:pt x="1048" y="219"/>
                </a:lnTo>
                <a:lnTo>
                  <a:pt x="1089" y="253"/>
                </a:lnTo>
                <a:lnTo>
                  <a:pt x="1086" y="292"/>
                </a:lnTo>
                <a:lnTo>
                  <a:pt x="1106" y="303"/>
                </a:lnTo>
                <a:lnTo>
                  <a:pt x="1131" y="292"/>
                </a:lnTo>
                <a:lnTo>
                  <a:pt x="1139" y="265"/>
                </a:lnTo>
                <a:lnTo>
                  <a:pt x="1172" y="315"/>
                </a:lnTo>
                <a:lnTo>
                  <a:pt x="1172" y="342"/>
                </a:lnTo>
                <a:lnTo>
                  <a:pt x="1221" y="372"/>
                </a:lnTo>
                <a:lnTo>
                  <a:pt x="1230" y="403"/>
                </a:lnTo>
                <a:lnTo>
                  <a:pt x="1213" y="445"/>
                </a:lnTo>
                <a:lnTo>
                  <a:pt x="1250" y="457"/>
                </a:lnTo>
                <a:lnTo>
                  <a:pt x="1250" y="495"/>
                </a:lnTo>
                <a:lnTo>
                  <a:pt x="1221" y="495"/>
                </a:lnTo>
                <a:lnTo>
                  <a:pt x="1180" y="480"/>
                </a:lnTo>
                <a:lnTo>
                  <a:pt x="1209" y="426"/>
                </a:lnTo>
                <a:lnTo>
                  <a:pt x="1172" y="441"/>
                </a:lnTo>
                <a:lnTo>
                  <a:pt x="1126" y="430"/>
                </a:lnTo>
                <a:lnTo>
                  <a:pt x="1086" y="441"/>
                </a:lnTo>
                <a:lnTo>
                  <a:pt x="1068" y="476"/>
                </a:lnTo>
                <a:lnTo>
                  <a:pt x="1131" y="460"/>
                </a:lnTo>
                <a:lnTo>
                  <a:pt x="1118" y="506"/>
                </a:lnTo>
                <a:lnTo>
                  <a:pt x="1167" y="495"/>
                </a:lnTo>
                <a:lnTo>
                  <a:pt x="1167" y="510"/>
                </a:lnTo>
                <a:lnTo>
                  <a:pt x="1106" y="545"/>
                </a:lnTo>
                <a:lnTo>
                  <a:pt x="1122" y="522"/>
                </a:lnTo>
                <a:lnTo>
                  <a:pt x="1097" y="522"/>
                </a:lnTo>
                <a:lnTo>
                  <a:pt x="1032" y="556"/>
                </a:lnTo>
                <a:lnTo>
                  <a:pt x="1028" y="572"/>
                </a:lnTo>
                <a:lnTo>
                  <a:pt x="1044" y="575"/>
                </a:lnTo>
                <a:lnTo>
                  <a:pt x="1048" y="564"/>
                </a:lnTo>
                <a:lnTo>
                  <a:pt x="1048" y="575"/>
                </a:lnTo>
                <a:lnTo>
                  <a:pt x="1044" y="583"/>
                </a:lnTo>
                <a:lnTo>
                  <a:pt x="1023" y="583"/>
                </a:lnTo>
                <a:lnTo>
                  <a:pt x="994" y="595"/>
                </a:lnTo>
                <a:lnTo>
                  <a:pt x="961" y="648"/>
                </a:lnTo>
                <a:lnTo>
                  <a:pt x="965" y="671"/>
                </a:lnTo>
                <a:lnTo>
                  <a:pt x="929" y="698"/>
                </a:lnTo>
                <a:lnTo>
                  <a:pt x="887" y="744"/>
                </a:lnTo>
                <a:lnTo>
                  <a:pt x="900" y="809"/>
                </a:lnTo>
                <a:lnTo>
                  <a:pt x="887" y="825"/>
                </a:lnTo>
                <a:lnTo>
                  <a:pt x="866" y="786"/>
                </a:lnTo>
                <a:lnTo>
                  <a:pt x="858" y="756"/>
                </a:lnTo>
                <a:lnTo>
                  <a:pt x="775" y="744"/>
                </a:lnTo>
                <a:lnTo>
                  <a:pt x="788" y="760"/>
                </a:lnTo>
                <a:lnTo>
                  <a:pt x="726" y="760"/>
                </a:lnTo>
                <a:lnTo>
                  <a:pt x="689" y="786"/>
                </a:lnTo>
                <a:lnTo>
                  <a:pt x="681" y="852"/>
                </a:lnTo>
                <a:lnTo>
                  <a:pt x="693" y="901"/>
                </a:lnTo>
                <a:lnTo>
                  <a:pt x="750" y="905"/>
                </a:lnTo>
                <a:lnTo>
                  <a:pt x="768" y="878"/>
                </a:lnTo>
                <a:lnTo>
                  <a:pt x="817" y="875"/>
                </a:lnTo>
                <a:lnTo>
                  <a:pt x="788" y="947"/>
                </a:lnTo>
                <a:lnTo>
                  <a:pt x="846" y="951"/>
                </a:lnTo>
                <a:lnTo>
                  <a:pt x="846" y="1009"/>
                </a:lnTo>
                <a:lnTo>
                  <a:pt x="875" y="1039"/>
                </a:lnTo>
                <a:lnTo>
                  <a:pt x="904" y="1036"/>
                </a:lnTo>
                <a:lnTo>
                  <a:pt x="924" y="1051"/>
                </a:lnTo>
                <a:lnTo>
                  <a:pt x="945" y="1016"/>
                </a:lnTo>
                <a:lnTo>
                  <a:pt x="999" y="993"/>
                </a:lnTo>
                <a:lnTo>
                  <a:pt x="1102" y="1016"/>
                </a:lnTo>
                <a:lnTo>
                  <a:pt x="1230" y="1089"/>
                </a:lnTo>
                <a:lnTo>
                  <a:pt x="1263" y="1143"/>
                </a:lnTo>
                <a:lnTo>
                  <a:pt x="1242" y="1174"/>
                </a:lnTo>
                <a:lnTo>
                  <a:pt x="1267" y="1162"/>
                </a:lnTo>
                <a:lnTo>
                  <a:pt x="1444" y="1227"/>
                </a:lnTo>
                <a:lnTo>
                  <a:pt x="1461" y="1266"/>
                </a:lnTo>
                <a:lnTo>
                  <a:pt x="1407" y="1335"/>
                </a:lnTo>
                <a:lnTo>
                  <a:pt x="1391" y="1434"/>
                </a:lnTo>
                <a:lnTo>
                  <a:pt x="1362" y="1473"/>
                </a:lnTo>
                <a:lnTo>
                  <a:pt x="1333" y="1473"/>
                </a:lnTo>
                <a:lnTo>
                  <a:pt x="1283" y="1515"/>
                </a:lnTo>
                <a:lnTo>
                  <a:pt x="1283" y="1550"/>
                </a:lnTo>
                <a:lnTo>
                  <a:pt x="1225" y="1645"/>
                </a:lnTo>
                <a:lnTo>
                  <a:pt x="1180" y="1634"/>
                </a:lnTo>
                <a:lnTo>
                  <a:pt x="1205" y="1665"/>
                </a:lnTo>
                <a:lnTo>
                  <a:pt x="1180" y="1699"/>
                </a:lnTo>
                <a:lnTo>
                  <a:pt x="1147" y="1699"/>
                </a:lnTo>
                <a:lnTo>
                  <a:pt x="1139" y="1722"/>
                </a:lnTo>
                <a:lnTo>
                  <a:pt x="1110" y="1745"/>
                </a:lnTo>
                <a:lnTo>
                  <a:pt x="1126" y="1753"/>
                </a:lnTo>
                <a:lnTo>
                  <a:pt x="1115" y="1787"/>
                </a:lnTo>
                <a:lnTo>
                  <a:pt x="1093" y="1799"/>
                </a:lnTo>
                <a:lnTo>
                  <a:pt x="1110" y="1841"/>
                </a:lnTo>
                <a:lnTo>
                  <a:pt x="1086" y="1891"/>
                </a:lnTo>
                <a:lnTo>
                  <a:pt x="1110" y="1937"/>
                </a:lnTo>
                <a:lnTo>
                  <a:pt x="1126" y="1948"/>
                </a:lnTo>
                <a:lnTo>
                  <a:pt x="1147" y="1948"/>
                </a:lnTo>
                <a:lnTo>
                  <a:pt x="1115" y="1960"/>
                </a:lnTo>
                <a:lnTo>
                  <a:pt x="1086" y="1964"/>
                </a:lnTo>
                <a:lnTo>
                  <a:pt x="1048" y="1937"/>
                </a:lnTo>
                <a:lnTo>
                  <a:pt x="1028" y="1910"/>
                </a:lnTo>
                <a:lnTo>
                  <a:pt x="1003" y="1814"/>
                </a:lnTo>
                <a:lnTo>
                  <a:pt x="1015" y="1810"/>
                </a:lnTo>
                <a:lnTo>
                  <a:pt x="1028" y="1760"/>
                </a:lnTo>
                <a:lnTo>
                  <a:pt x="1010" y="1745"/>
                </a:lnTo>
                <a:lnTo>
                  <a:pt x="999" y="1684"/>
                </a:lnTo>
                <a:lnTo>
                  <a:pt x="1019" y="1645"/>
                </a:lnTo>
                <a:lnTo>
                  <a:pt x="1010" y="1411"/>
                </a:lnTo>
                <a:lnTo>
                  <a:pt x="941" y="1362"/>
                </a:lnTo>
                <a:lnTo>
                  <a:pt x="929" y="1327"/>
                </a:lnTo>
                <a:lnTo>
                  <a:pt x="878" y="1266"/>
                </a:lnTo>
                <a:lnTo>
                  <a:pt x="871" y="1220"/>
                </a:lnTo>
                <a:lnTo>
                  <a:pt x="878" y="1212"/>
                </a:lnTo>
                <a:lnTo>
                  <a:pt x="875" y="1170"/>
                </a:lnTo>
                <a:lnTo>
                  <a:pt x="912" y="1124"/>
                </a:lnTo>
                <a:lnTo>
                  <a:pt x="916" y="1062"/>
                </a:lnTo>
                <a:lnTo>
                  <a:pt x="900" y="104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6" name="Freeform 5"/>
          <p:cNvSpPr>
            <a:spLocks/>
          </p:cNvSpPr>
          <p:nvPr/>
        </p:nvSpPr>
        <p:spPr bwMode="auto">
          <a:xfrm>
            <a:off x="1825530" y="2969503"/>
            <a:ext cx="250455" cy="107466"/>
          </a:xfrm>
          <a:custGeom>
            <a:avLst/>
            <a:gdLst/>
            <a:ahLst/>
            <a:cxnLst>
              <a:cxn ang="0">
                <a:pos x="0" y="38"/>
              </a:cxn>
              <a:cxn ang="0">
                <a:pos x="4" y="27"/>
              </a:cxn>
              <a:cxn ang="0">
                <a:pos x="37" y="19"/>
              </a:cxn>
              <a:cxn ang="0">
                <a:pos x="41" y="23"/>
              </a:cxn>
              <a:cxn ang="0">
                <a:pos x="49" y="15"/>
              </a:cxn>
              <a:cxn ang="0">
                <a:pos x="44" y="12"/>
              </a:cxn>
              <a:cxn ang="0">
                <a:pos x="53" y="4"/>
              </a:cxn>
              <a:cxn ang="0">
                <a:pos x="82" y="0"/>
              </a:cxn>
              <a:cxn ang="0">
                <a:pos x="91" y="0"/>
              </a:cxn>
              <a:cxn ang="0">
                <a:pos x="91" y="8"/>
              </a:cxn>
              <a:cxn ang="0">
                <a:pos x="82" y="15"/>
              </a:cxn>
              <a:cxn ang="0">
                <a:pos x="49" y="15"/>
              </a:cxn>
              <a:cxn ang="0">
                <a:pos x="44" y="23"/>
              </a:cxn>
              <a:cxn ang="0">
                <a:pos x="37" y="35"/>
              </a:cxn>
              <a:cxn ang="0">
                <a:pos x="8" y="38"/>
              </a:cxn>
              <a:cxn ang="0">
                <a:pos x="0" y="38"/>
              </a:cxn>
            </a:cxnLst>
            <a:rect l="0" t="0" r="r" b="b"/>
            <a:pathLst>
              <a:path w="92" h="39">
                <a:moveTo>
                  <a:pt x="0" y="38"/>
                </a:moveTo>
                <a:lnTo>
                  <a:pt x="4" y="27"/>
                </a:lnTo>
                <a:lnTo>
                  <a:pt x="37" y="19"/>
                </a:lnTo>
                <a:lnTo>
                  <a:pt x="41" y="23"/>
                </a:lnTo>
                <a:lnTo>
                  <a:pt x="49" y="15"/>
                </a:lnTo>
                <a:lnTo>
                  <a:pt x="44" y="12"/>
                </a:lnTo>
                <a:lnTo>
                  <a:pt x="53" y="4"/>
                </a:lnTo>
                <a:lnTo>
                  <a:pt x="82" y="0"/>
                </a:lnTo>
                <a:lnTo>
                  <a:pt x="91" y="0"/>
                </a:lnTo>
                <a:lnTo>
                  <a:pt x="91" y="8"/>
                </a:lnTo>
                <a:lnTo>
                  <a:pt x="82" y="15"/>
                </a:lnTo>
                <a:lnTo>
                  <a:pt x="49" y="15"/>
                </a:lnTo>
                <a:lnTo>
                  <a:pt x="44" y="23"/>
                </a:lnTo>
                <a:lnTo>
                  <a:pt x="37" y="35"/>
                </a:lnTo>
                <a:lnTo>
                  <a:pt x="8" y="38"/>
                </a:lnTo>
                <a:lnTo>
                  <a:pt x="0"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7" name="Freeform 6"/>
          <p:cNvSpPr>
            <a:spLocks/>
          </p:cNvSpPr>
          <p:nvPr/>
        </p:nvSpPr>
        <p:spPr bwMode="auto">
          <a:xfrm>
            <a:off x="1662841" y="2866425"/>
            <a:ext cx="291127" cy="210545"/>
          </a:xfrm>
          <a:custGeom>
            <a:avLst/>
            <a:gdLst/>
            <a:ahLst/>
            <a:cxnLst>
              <a:cxn ang="0">
                <a:pos x="4" y="34"/>
              </a:cxn>
              <a:cxn ang="0">
                <a:pos x="17" y="15"/>
              </a:cxn>
              <a:cxn ang="0">
                <a:pos x="25" y="7"/>
              </a:cxn>
              <a:cxn ang="0">
                <a:pos x="50" y="7"/>
              </a:cxn>
              <a:cxn ang="0">
                <a:pos x="50" y="0"/>
              </a:cxn>
              <a:cxn ang="0">
                <a:pos x="59" y="7"/>
              </a:cxn>
              <a:cxn ang="0">
                <a:pos x="72" y="7"/>
              </a:cxn>
              <a:cxn ang="0">
                <a:pos x="101" y="19"/>
              </a:cxn>
              <a:cxn ang="0">
                <a:pos x="105" y="27"/>
              </a:cxn>
              <a:cxn ang="0">
                <a:pos x="101" y="30"/>
              </a:cxn>
              <a:cxn ang="0">
                <a:pos x="84" y="27"/>
              </a:cxn>
              <a:cxn ang="0">
                <a:pos x="79" y="34"/>
              </a:cxn>
              <a:cxn ang="0">
                <a:pos x="76" y="53"/>
              </a:cxn>
              <a:cxn ang="0">
                <a:pos x="67" y="53"/>
              </a:cxn>
              <a:cxn ang="0">
                <a:pos x="63" y="65"/>
              </a:cxn>
              <a:cxn ang="0">
                <a:pos x="67" y="50"/>
              </a:cxn>
              <a:cxn ang="0">
                <a:pos x="59" y="42"/>
              </a:cxn>
              <a:cxn ang="0">
                <a:pos x="63" y="30"/>
              </a:cxn>
              <a:cxn ang="0">
                <a:pos x="50" y="23"/>
              </a:cxn>
              <a:cxn ang="0">
                <a:pos x="42" y="19"/>
              </a:cxn>
              <a:cxn ang="0">
                <a:pos x="29" y="27"/>
              </a:cxn>
              <a:cxn ang="0">
                <a:pos x="21" y="53"/>
              </a:cxn>
              <a:cxn ang="0">
                <a:pos x="21" y="65"/>
              </a:cxn>
              <a:cxn ang="0">
                <a:pos x="8" y="76"/>
              </a:cxn>
              <a:cxn ang="0">
                <a:pos x="4" y="73"/>
              </a:cxn>
              <a:cxn ang="0">
                <a:pos x="0" y="57"/>
              </a:cxn>
              <a:cxn ang="0">
                <a:pos x="17" y="38"/>
              </a:cxn>
              <a:cxn ang="0">
                <a:pos x="17" y="30"/>
              </a:cxn>
              <a:cxn ang="0">
                <a:pos x="4" y="34"/>
              </a:cxn>
            </a:cxnLst>
            <a:rect l="0" t="0" r="r" b="b"/>
            <a:pathLst>
              <a:path w="106" h="77">
                <a:moveTo>
                  <a:pt x="4" y="34"/>
                </a:moveTo>
                <a:lnTo>
                  <a:pt x="17" y="15"/>
                </a:lnTo>
                <a:lnTo>
                  <a:pt x="25" y="7"/>
                </a:lnTo>
                <a:lnTo>
                  <a:pt x="50" y="7"/>
                </a:lnTo>
                <a:lnTo>
                  <a:pt x="50" y="0"/>
                </a:lnTo>
                <a:lnTo>
                  <a:pt x="59" y="7"/>
                </a:lnTo>
                <a:lnTo>
                  <a:pt x="72" y="7"/>
                </a:lnTo>
                <a:lnTo>
                  <a:pt x="101" y="19"/>
                </a:lnTo>
                <a:lnTo>
                  <a:pt x="105" y="27"/>
                </a:lnTo>
                <a:lnTo>
                  <a:pt x="101" y="30"/>
                </a:lnTo>
                <a:lnTo>
                  <a:pt x="84" y="27"/>
                </a:lnTo>
                <a:lnTo>
                  <a:pt x="79" y="34"/>
                </a:lnTo>
                <a:lnTo>
                  <a:pt x="76" y="53"/>
                </a:lnTo>
                <a:lnTo>
                  <a:pt x="67" y="53"/>
                </a:lnTo>
                <a:lnTo>
                  <a:pt x="63" y="65"/>
                </a:lnTo>
                <a:lnTo>
                  <a:pt x="67" y="50"/>
                </a:lnTo>
                <a:lnTo>
                  <a:pt x="59" y="42"/>
                </a:lnTo>
                <a:lnTo>
                  <a:pt x="63" y="30"/>
                </a:lnTo>
                <a:lnTo>
                  <a:pt x="50" y="23"/>
                </a:lnTo>
                <a:lnTo>
                  <a:pt x="42" y="19"/>
                </a:lnTo>
                <a:lnTo>
                  <a:pt x="29" y="27"/>
                </a:lnTo>
                <a:lnTo>
                  <a:pt x="21" y="53"/>
                </a:lnTo>
                <a:lnTo>
                  <a:pt x="21" y="65"/>
                </a:lnTo>
                <a:lnTo>
                  <a:pt x="8" y="76"/>
                </a:lnTo>
                <a:lnTo>
                  <a:pt x="4" y="73"/>
                </a:lnTo>
                <a:lnTo>
                  <a:pt x="0" y="57"/>
                </a:lnTo>
                <a:lnTo>
                  <a:pt x="17" y="38"/>
                </a:lnTo>
                <a:lnTo>
                  <a:pt x="17" y="30"/>
                </a:lnTo>
                <a:lnTo>
                  <a:pt x="4" y="3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8" name="Freeform 7"/>
          <p:cNvSpPr>
            <a:spLocks/>
          </p:cNvSpPr>
          <p:nvPr/>
        </p:nvSpPr>
        <p:spPr bwMode="auto">
          <a:xfrm>
            <a:off x="1564371" y="2772117"/>
            <a:ext cx="263299" cy="96500"/>
          </a:xfrm>
          <a:custGeom>
            <a:avLst/>
            <a:gdLst/>
            <a:ahLst/>
            <a:cxnLst>
              <a:cxn ang="0">
                <a:pos x="33" y="23"/>
              </a:cxn>
              <a:cxn ang="0">
                <a:pos x="45" y="31"/>
              </a:cxn>
              <a:cxn ang="0">
                <a:pos x="70" y="31"/>
              </a:cxn>
              <a:cxn ang="0">
                <a:pos x="86" y="35"/>
              </a:cxn>
              <a:cxn ang="0">
                <a:pos x="95" y="31"/>
              </a:cxn>
              <a:cxn ang="0">
                <a:pos x="86" y="19"/>
              </a:cxn>
              <a:cxn ang="0">
                <a:pos x="74" y="12"/>
              </a:cxn>
              <a:cxn ang="0">
                <a:pos x="65" y="4"/>
              </a:cxn>
              <a:cxn ang="0">
                <a:pos x="58" y="0"/>
              </a:cxn>
              <a:cxn ang="0">
                <a:pos x="36" y="0"/>
              </a:cxn>
              <a:cxn ang="0">
                <a:pos x="24" y="12"/>
              </a:cxn>
              <a:cxn ang="0">
                <a:pos x="16" y="16"/>
              </a:cxn>
              <a:cxn ang="0">
                <a:pos x="0" y="31"/>
              </a:cxn>
              <a:cxn ang="0">
                <a:pos x="4" y="35"/>
              </a:cxn>
              <a:cxn ang="0">
                <a:pos x="16" y="35"/>
              </a:cxn>
              <a:cxn ang="0">
                <a:pos x="24" y="23"/>
              </a:cxn>
              <a:cxn ang="0">
                <a:pos x="33" y="23"/>
              </a:cxn>
            </a:cxnLst>
            <a:rect l="0" t="0" r="r" b="b"/>
            <a:pathLst>
              <a:path w="96" h="36">
                <a:moveTo>
                  <a:pt x="33" y="23"/>
                </a:moveTo>
                <a:lnTo>
                  <a:pt x="45" y="31"/>
                </a:lnTo>
                <a:lnTo>
                  <a:pt x="70" y="31"/>
                </a:lnTo>
                <a:lnTo>
                  <a:pt x="86" y="35"/>
                </a:lnTo>
                <a:lnTo>
                  <a:pt x="95" y="31"/>
                </a:lnTo>
                <a:lnTo>
                  <a:pt x="86" y="19"/>
                </a:lnTo>
                <a:lnTo>
                  <a:pt x="74" y="12"/>
                </a:lnTo>
                <a:lnTo>
                  <a:pt x="65" y="4"/>
                </a:lnTo>
                <a:lnTo>
                  <a:pt x="58" y="0"/>
                </a:lnTo>
                <a:lnTo>
                  <a:pt x="36" y="0"/>
                </a:lnTo>
                <a:lnTo>
                  <a:pt x="24" y="12"/>
                </a:lnTo>
                <a:lnTo>
                  <a:pt x="16" y="16"/>
                </a:lnTo>
                <a:lnTo>
                  <a:pt x="0" y="31"/>
                </a:lnTo>
                <a:lnTo>
                  <a:pt x="4" y="35"/>
                </a:lnTo>
                <a:lnTo>
                  <a:pt x="16" y="35"/>
                </a:lnTo>
                <a:lnTo>
                  <a:pt x="24" y="23"/>
                </a:lnTo>
                <a:lnTo>
                  <a:pt x="33"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9" name="Freeform 8"/>
          <p:cNvSpPr>
            <a:spLocks/>
          </p:cNvSpPr>
          <p:nvPr/>
        </p:nvSpPr>
        <p:spPr bwMode="auto">
          <a:xfrm>
            <a:off x="4038957" y="1239091"/>
            <a:ext cx="6323472" cy="4697776"/>
          </a:xfrm>
          <a:custGeom>
            <a:avLst/>
            <a:gdLst/>
            <a:ahLst/>
            <a:cxnLst>
              <a:cxn ang="0">
                <a:pos x="678" y="989"/>
              </a:cxn>
              <a:cxn ang="0">
                <a:pos x="714" y="1326"/>
              </a:cxn>
              <a:cxn ang="0">
                <a:pos x="627" y="1599"/>
              </a:cxn>
              <a:cxn ang="0">
                <a:pos x="367" y="1472"/>
              </a:cxn>
              <a:cxn ang="0">
                <a:pos x="289" y="1184"/>
              </a:cxn>
              <a:cxn ang="0">
                <a:pos x="0" y="970"/>
              </a:cxn>
              <a:cxn ang="0">
                <a:pos x="335" y="782"/>
              </a:cxn>
              <a:cxn ang="0">
                <a:pos x="648" y="747"/>
              </a:cxn>
              <a:cxn ang="0">
                <a:pos x="710" y="671"/>
              </a:cxn>
              <a:cxn ang="0">
                <a:pos x="636" y="605"/>
              </a:cxn>
              <a:cxn ang="0">
                <a:pos x="553" y="674"/>
              </a:cxn>
              <a:cxn ang="0">
                <a:pos x="438" y="655"/>
              </a:cxn>
              <a:cxn ang="0">
                <a:pos x="409" y="690"/>
              </a:cxn>
              <a:cxn ang="0">
                <a:pos x="206" y="701"/>
              </a:cxn>
              <a:cxn ang="0">
                <a:pos x="107" y="644"/>
              </a:cxn>
              <a:cxn ang="0">
                <a:pos x="260" y="510"/>
              </a:cxn>
              <a:cxn ang="0">
                <a:pos x="326" y="460"/>
              </a:cxn>
              <a:cxn ang="0">
                <a:pos x="545" y="364"/>
              </a:cxn>
              <a:cxn ang="0">
                <a:pos x="388" y="433"/>
              </a:cxn>
              <a:cxn ang="0">
                <a:pos x="264" y="341"/>
              </a:cxn>
              <a:cxn ang="0">
                <a:pos x="624" y="241"/>
              </a:cxn>
              <a:cxn ang="0">
                <a:pos x="689" y="195"/>
              </a:cxn>
              <a:cxn ang="0">
                <a:pos x="846" y="161"/>
              </a:cxn>
              <a:cxn ang="0">
                <a:pos x="987" y="134"/>
              </a:cxn>
              <a:cxn ang="0">
                <a:pos x="1032" y="195"/>
              </a:cxn>
              <a:cxn ang="0">
                <a:pos x="1007" y="95"/>
              </a:cxn>
              <a:cxn ang="0">
                <a:pos x="1404" y="38"/>
              </a:cxn>
              <a:cxn ang="0">
                <a:pos x="1726" y="122"/>
              </a:cxn>
              <a:cxn ang="0">
                <a:pos x="2123" y="153"/>
              </a:cxn>
              <a:cxn ang="0">
                <a:pos x="2193" y="260"/>
              </a:cxn>
              <a:cxn ang="0">
                <a:pos x="2076" y="349"/>
              </a:cxn>
              <a:cxn ang="0">
                <a:pos x="2060" y="467"/>
              </a:cxn>
              <a:cxn ang="0">
                <a:pos x="2076" y="302"/>
              </a:cxn>
              <a:cxn ang="0">
                <a:pos x="1991" y="318"/>
              </a:cxn>
              <a:cxn ang="0">
                <a:pos x="1899" y="356"/>
              </a:cxn>
              <a:cxn ang="0">
                <a:pos x="1870" y="536"/>
              </a:cxn>
              <a:cxn ang="0">
                <a:pos x="1776" y="705"/>
              </a:cxn>
              <a:cxn ang="0">
                <a:pos x="1738" y="713"/>
              </a:cxn>
              <a:cxn ang="0">
                <a:pos x="1697" y="713"/>
              </a:cxn>
              <a:cxn ang="0">
                <a:pos x="1590" y="947"/>
              </a:cxn>
              <a:cxn ang="0">
                <a:pos x="1573" y="1031"/>
              </a:cxn>
              <a:cxn ang="0">
                <a:pos x="1474" y="1050"/>
              </a:cxn>
              <a:cxn ang="0">
                <a:pos x="1491" y="1196"/>
              </a:cxn>
              <a:cxn ang="0">
                <a:pos x="1342" y="931"/>
              </a:cxn>
              <a:cxn ang="0">
                <a:pos x="1180" y="1123"/>
              </a:cxn>
              <a:cxn ang="0">
                <a:pos x="1082" y="951"/>
              </a:cxn>
              <a:cxn ang="0">
                <a:pos x="896" y="878"/>
              </a:cxn>
              <a:cxn ang="0">
                <a:pos x="925" y="920"/>
              </a:cxn>
              <a:cxn ang="0">
                <a:pos x="763" y="1069"/>
              </a:cxn>
              <a:cxn ang="0">
                <a:pos x="631" y="862"/>
              </a:cxn>
            </a:cxnLst>
            <a:rect l="0" t="0" r="r" b="b"/>
            <a:pathLst>
              <a:path w="2309" h="1726">
                <a:moveTo>
                  <a:pt x="607" y="839"/>
                </a:moveTo>
                <a:lnTo>
                  <a:pt x="660" y="939"/>
                </a:lnTo>
                <a:lnTo>
                  <a:pt x="673" y="951"/>
                </a:lnTo>
                <a:lnTo>
                  <a:pt x="678" y="989"/>
                </a:lnTo>
                <a:lnTo>
                  <a:pt x="772" y="1104"/>
                </a:lnTo>
                <a:lnTo>
                  <a:pt x="855" y="1089"/>
                </a:lnTo>
                <a:lnTo>
                  <a:pt x="834" y="1165"/>
                </a:lnTo>
                <a:lnTo>
                  <a:pt x="714" y="1326"/>
                </a:lnTo>
                <a:lnTo>
                  <a:pt x="727" y="1453"/>
                </a:lnTo>
                <a:lnTo>
                  <a:pt x="656" y="1518"/>
                </a:lnTo>
                <a:lnTo>
                  <a:pt x="660" y="1579"/>
                </a:lnTo>
                <a:lnTo>
                  <a:pt x="627" y="1599"/>
                </a:lnTo>
                <a:lnTo>
                  <a:pt x="566" y="1706"/>
                </a:lnTo>
                <a:lnTo>
                  <a:pt x="463" y="1725"/>
                </a:lnTo>
                <a:lnTo>
                  <a:pt x="405" y="1610"/>
                </a:lnTo>
                <a:lnTo>
                  <a:pt x="367" y="1472"/>
                </a:lnTo>
                <a:lnTo>
                  <a:pt x="392" y="1399"/>
                </a:lnTo>
                <a:lnTo>
                  <a:pt x="338" y="1280"/>
                </a:lnTo>
                <a:lnTo>
                  <a:pt x="326" y="1184"/>
                </a:lnTo>
                <a:lnTo>
                  <a:pt x="289" y="1184"/>
                </a:lnTo>
                <a:lnTo>
                  <a:pt x="272" y="1165"/>
                </a:lnTo>
                <a:lnTo>
                  <a:pt x="116" y="1188"/>
                </a:lnTo>
                <a:lnTo>
                  <a:pt x="8" y="1085"/>
                </a:lnTo>
                <a:lnTo>
                  <a:pt x="0" y="970"/>
                </a:lnTo>
                <a:lnTo>
                  <a:pt x="95" y="801"/>
                </a:lnTo>
                <a:lnTo>
                  <a:pt x="149" y="759"/>
                </a:lnTo>
                <a:lnTo>
                  <a:pt x="342" y="736"/>
                </a:lnTo>
                <a:lnTo>
                  <a:pt x="335" y="782"/>
                </a:lnTo>
                <a:lnTo>
                  <a:pt x="450" y="836"/>
                </a:lnTo>
                <a:lnTo>
                  <a:pt x="458" y="809"/>
                </a:lnTo>
                <a:lnTo>
                  <a:pt x="636" y="816"/>
                </a:lnTo>
                <a:lnTo>
                  <a:pt x="648" y="747"/>
                </a:lnTo>
                <a:lnTo>
                  <a:pt x="557" y="736"/>
                </a:lnTo>
                <a:lnTo>
                  <a:pt x="553" y="686"/>
                </a:lnTo>
                <a:lnTo>
                  <a:pt x="599" y="659"/>
                </a:lnTo>
                <a:lnTo>
                  <a:pt x="710" y="671"/>
                </a:lnTo>
                <a:lnTo>
                  <a:pt x="660" y="613"/>
                </a:lnTo>
                <a:lnTo>
                  <a:pt x="673" y="579"/>
                </a:lnTo>
                <a:lnTo>
                  <a:pt x="627" y="590"/>
                </a:lnTo>
                <a:lnTo>
                  <a:pt x="636" y="605"/>
                </a:lnTo>
                <a:lnTo>
                  <a:pt x="607" y="621"/>
                </a:lnTo>
                <a:lnTo>
                  <a:pt x="595" y="582"/>
                </a:lnTo>
                <a:lnTo>
                  <a:pt x="573" y="590"/>
                </a:lnTo>
                <a:lnTo>
                  <a:pt x="553" y="674"/>
                </a:lnTo>
                <a:lnTo>
                  <a:pt x="483" y="682"/>
                </a:lnTo>
                <a:lnTo>
                  <a:pt x="495" y="720"/>
                </a:lnTo>
                <a:lnTo>
                  <a:pt x="483" y="747"/>
                </a:lnTo>
                <a:lnTo>
                  <a:pt x="438" y="655"/>
                </a:lnTo>
                <a:lnTo>
                  <a:pt x="367" y="598"/>
                </a:lnTo>
                <a:lnTo>
                  <a:pt x="359" y="625"/>
                </a:lnTo>
                <a:lnTo>
                  <a:pt x="425" y="690"/>
                </a:lnTo>
                <a:lnTo>
                  <a:pt x="409" y="690"/>
                </a:lnTo>
                <a:lnTo>
                  <a:pt x="396" y="717"/>
                </a:lnTo>
                <a:lnTo>
                  <a:pt x="396" y="690"/>
                </a:lnTo>
                <a:lnTo>
                  <a:pt x="322" y="628"/>
                </a:lnTo>
                <a:lnTo>
                  <a:pt x="206" y="701"/>
                </a:lnTo>
                <a:lnTo>
                  <a:pt x="185" y="740"/>
                </a:lnTo>
                <a:lnTo>
                  <a:pt x="120" y="740"/>
                </a:lnTo>
                <a:lnTo>
                  <a:pt x="95" y="709"/>
                </a:lnTo>
                <a:lnTo>
                  <a:pt x="107" y="644"/>
                </a:lnTo>
                <a:lnTo>
                  <a:pt x="185" y="636"/>
                </a:lnTo>
                <a:lnTo>
                  <a:pt x="190" y="594"/>
                </a:lnTo>
                <a:lnTo>
                  <a:pt x="156" y="559"/>
                </a:lnTo>
                <a:lnTo>
                  <a:pt x="260" y="510"/>
                </a:lnTo>
                <a:lnTo>
                  <a:pt x="310" y="467"/>
                </a:lnTo>
                <a:lnTo>
                  <a:pt x="301" y="425"/>
                </a:lnTo>
                <a:lnTo>
                  <a:pt x="326" y="418"/>
                </a:lnTo>
                <a:lnTo>
                  <a:pt x="326" y="460"/>
                </a:lnTo>
                <a:lnTo>
                  <a:pt x="450" y="448"/>
                </a:lnTo>
                <a:lnTo>
                  <a:pt x="454" y="410"/>
                </a:lnTo>
                <a:lnTo>
                  <a:pt x="483" y="414"/>
                </a:lnTo>
                <a:lnTo>
                  <a:pt x="545" y="364"/>
                </a:lnTo>
                <a:lnTo>
                  <a:pt x="454" y="356"/>
                </a:lnTo>
                <a:lnTo>
                  <a:pt x="487" y="272"/>
                </a:lnTo>
                <a:lnTo>
                  <a:pt x="450" y="249"/>
                </a:lnTo>
                <a:lnTo>
                  <a:pt x="388" y="433"/>
                </a:lnTo>
                <a:lnTo>
                  <a:pt x="364" y="441"/>
                </a:lnTo>
                <a:lnTo>
                  <a:pt x="335" y="368"/>
                </a:lnTo>
                <a:lnTo>
                  <a:pt x="281" y="395"/>
                </a:lnTo>
                <a:lnTo>
                  <a:pt x="264" y="341"/>
                </a:lnTo>
                <a:lnTo>
                  <a:pt x="409" y="172"/>
                </a:lnTo>
                <a:lnTo>
                  <a:pt x="499" y="145"/>
                </a:lnTo>
                <a:lnTo>
                  <a:pt x="653" y="214"/>
                </a:lnTo>
                <a:lnTo>
                  <a:pt x="624" y="241"/>
                </a:lnTo>
                <a:lnTo>
                  <a:pt x="573" y="230"/>
                </a:lnTo>
                <a:lnTo>
                  <a:pt x="627" y="291"/>
                </a:lnTo>
                <a:lnTo>
                  <a:pt x="694" y="237"/>
                </a:lnTo>
                <a:lnTo>
                  <a:pt x="689" y="195"/>
                </a:lnTo>
                <a:lnTo>
                  <a:pt x="718" y="207"/>
                </a:lnTo>
                <a:lnTo>
                  <a:pt x="718" y="226"/>
                </a:lnTo>
                <a:lnTo>
                  <a:pt x="871" y="191"/>
                </a:lnTo>
                <a:lnTo>
                  <a:pt x="846" y="161"/>
                </a:lnTo>
                <a:lnTo>
                  <a:pt x="958" y="199"/>
                </a:lnTo>
                <a:lnTo>
                  <a:pt x="954" y="103"/>
                </a:lnTo>
                <a:lnTo>
                  <a:pt x="987" y="103"/>
                </a:lnTo>
                <a:lnTo>
                  <a:pt x="987" y="134"/>
                </a:lnTo>
                <a:lnTo>
                  <a:pt x="1016" y="199"/>
                </a:lnTo>
                <a:lnTo>
                  <a:pt x="991" y="237"/>
                </a:lnTo>
                <a:lnTo>
                  <a:pt x="1032" y="222"/>
                </a:lnTo>
                <a:lnTo>
                  <a:pt x="1032" y="195"/>
                </a:lnTo>
                <a:lnTo>
                  <a:pt x="1061" y="203"/>
                </a:lnTo>
                <a:lnTo>
                  <a:pt x="1065" y="191"/>
                </a:lnTo>
                <a:lnTo>
                  <a:pt x="1020" y="164"/>
                </a:lnTo>
                <a:lnTo>
                  <a:pt x="1007" y="95"/>
                </a:lnTo>
                <a:lnTo>
                  <a:pt x="1115" y="149"/>
                </a:lnTo>
                <a:lnTo>
                  <a:pt x="1073" y="92"/>
                </a:lnTo>
                <a:lnTo>
                  <a:pt x="1288" y="0"/>
                </a:lnTo>
                <a:lnTo>
                  <a:pt x="1404" y="38"/>
                </a:lnTo>
                <a:lnTo>
                  <a:pt x="1379" y="72"/>
                </a:lnTo>
                <a:lnTo>
                  <a:pt x="1597" y="95"/>
                </a:lnTo>
                <a:lnTo>
                  <a:pt x="1602" y="118"/>
                </a:lnTo>
                <a:lnTo>
                  <a:pt x="1726" y="122"/>
                </a:lnTo>
                <a:lnTo>
                  <a:pt x="1734" y="95"/>
                </a:lnTo>
                <a:lnTo>
                  <a:pt x="1933" y="141"/>
                </a:lnTo>
                <a:lnTo>
                  <a:pt x="1973" y="168"/>
                </a:lnTo>
                <a:lnTo>
                  <a:pt x="2123" y="153"/>
                </a:lnTo>
                <a:lnTo>
                  <a:pt x="2308" y="222"/>
                </a:lnTo>
                <a:lnTo>
                  <a:pt x="2304" y="264"/>
                </a:lnTo>
                <a:lnTo>
                  <a:pt x="2217" y="241"/>
                </a:lnTo>
                <a:lnTo>
                  <a:pt x="2193" y="260"/>
                </a:lnTo>
                <a:lnTo>
                  <a:pt x="2229" y="295"/>
                </a:lnTo>
                <a:lnTo>
                  <a:pt x="2197" y="299"/>
                </a:lnTo>
                <a:lnTo>
                  <a:pt x="2151" y="341"/>
                </a:lnTo>
                <a:lnTo>
                  <a:pt x="2076" y="349"/>
                </a:lnTo>
                <a:lnTo>
                  <a:pt x="2069" y="375"/>
                </a:lnTo>
                <a:lnTo>
                  <a:pt x="2094" y="410"/>
                </a:lnTo>
                <a:lnTo>
                  <a:pt x="2076" y="464"/>
                </a:lnTo>
                <a:lnTo>
                  <a:pt x="2060" y="467"/>
                </a:lnTo>
                <a:lnTo>
                  <a:pt x="2040" y="494"/>
                </a:lnTo>
                <a:lnTo>
                  <a:pt x="2007" y="421"/>
                </a:lnTo>
                <a:lnTo>
                  <a:pt x="2011" y="383"/>
                </a:lnTo>
                <a:lnTo>
                  <a:pt x="2076" y="302"/>
                </a:lnTo>
                <a:lnTo>
                  <a:pt x="2056" y="299"/>
                </a:lnTo>
                <a:lnTo>
                  <a:pt x="2027" y="329"/>
                </a:lnTo>
                <a:lnTo>
                  <a:pt x="2018" y="318"/>
                </a:lnTo>
                <a:lnTo>
                  <a:pt x="1991" y="318"/>
                </a:lnTo>
                <a:lnTo>
                  <a:pt x="1973" y="337"/>
                </a:lnTo>
                <a:lnTo>
                  <a:pt x="1978" y="360"/>
                </a:lnTo>
                <a:lnTo>
                  <a:pt x="1949" y="364"/>
                </a:lnTo>
                <a:lnTo>
                  <a:pt x="1899" y="356"/>
                </a:lnTo>
                <a:lnTo>
                  <a:pt x="1834" y="364"/>
                </a:lnTo>
                <a:lnTo>
                  <a:pt x="1783" y="441"/>
                </a:lnTo>
                <a:lnTo>
                  <a:pt x="1862" y="479"/>
                </a:lnTo>
                <a:lnTo>
                  <a:pt x="1870" y="536"/>
                </a:lnTo>
                <a:lnTo>
                  <a:pt x="1825" y="621"/>
                </a:lnTo>
                <a:lnTo>
                  <a:pt x="1792" y="628"/>
                </a:lnTo>
                <a:lnTo>
                  <a:pt x="1747" y="690"/>
                </a:lnTo>
                <a:lnTo>
                  <a:pt x="1776" y="705"/>
                </a:lnTo>
                <a:lnTo>
                  <a:pt x="1783" y="740"/>
                </a:lnTo>
                <a:lnTo>
                  <a:pt x="1776" y="755"/>
                </a:lnTo>
                <a:lnTo>
                  <a:pt x="1755" y="763"/>
                </a:lnTo>
                <a:lnTo>
                  <a:pt x="1738" y="713"/>
                </a:lnTo>
                <a:lnTo>
                  <a:pt x="1722" y="682"/>
                </a:lnTo>
                <a:lnTo>
                  <a:pt x="1668" y="671"/>
                </a:lnTo>
                <a:lnTo>
                  <a:pt x="1635" y="701"/>
                </a:lnTo>
                <a:lnTo>
                  <a:pt x="1697" y="713"/>
                </a:lnTo>
                <a:lnTo>
                  <a:pt x="1680" y="767"/>
                </a:lnTo>
                <a:lnTo>
                  <a:pt x="1713" y="828"/>
                </a:lnTo>
                <a:lnTo>
                  <a:pt x="1655" y="924"/>
                </a:lnTo>
                <a:lnTo>
                  <a:pt x="1590" y="947"/>
                </a:lnTo>
                <a:lnTo>
                  <a:pt x="1581" y="970"/>
                </a:lnTo>
                <a:lnTo>
                  <a:pt x="1573" y="947"/>
                </a:lnTo>
                <a:lnTo>
                  <a:pt x="1532" y="993"/>
                </a:lnTo>
                <a:lnTo>
                  <a:pt x="1573" y="1031"/>
                </a:lnTo>
                <a:lnTo>
                  <a:pt x="1581" y="1066"/>
                </a:lnTo>
                <a:lnTo>
                  <a:pt x="1527" y="1115"/>
                </a:lnTo>
                <a:lnTo>
                  <a:pt x="1527" y="1096"/>
                </a:lnTo>
                <a:lnTo>
                  <a:pt x="1474" y="1050"/>
                </a:lnTo>
                <a:lnTo>
                  <a:pt x="1462" y="1104"/>
                </a:lnTo>
                <a:lnTo>
                  <a:pt x="1511" y="1169"/>
                </a:lnTo>
                <a:lnTo>
                  <a:pt x="1523" y="1215"/>
                </a:lnTo>
                <a:lnTo>
                  <a:pt x="1491" y="1196"/>
                </a:lnTo>
                <a:lnTo>
                  <a:pt x="1445" y="1123"/>
                </a:lnTo>
                <a:lnTo>
                  <a:pt x="1424" y="1012"/>
                </a:lnTo>
                <a:lnTo>
                  <a:pt x="1391" y="1027"/>
                </a:lnTo>
                <a:lnTo>
                  <a:pt x="1342" y="931"/>
                </a:lnTo>
                <a:lnTo>
                  <a:pt x="1292" y="951"/>
                </a:lnTo>
                <a:lnTo>
                  <a:pt x="1209" y="1039"/>
                </a:lnTo>
                <a:lnTo>
                  <a:pt x="1209" y="1089"/>
                </a:lnTo>
                <a:lnTo>
                  <a:pt x="1180" y="1123"/>
                </a:lnTo>
                <a:lnTo>
                  <a:pt x="1148" y="1050"/>
                </a:lnTo>
                <a:lnTo>
                  <a:pt x="1127" y="1027"/>
                </a:lnTo>
                <a:lnTo>
                  <a:pt x="1106" y="951"/>
                </a:lnTo>
                <a:lnTo>
                  <a:pt x="1082" y="951"/>
                </a:lnTo>
                <a:lnTo>
                  <a:pt x="1036" y="897"/>
                </a:lnTo>
                <a:lnTo>
                  <a:pt x="925" y="893"/>
                </a:lnTo>
                <a:lnTo>
                  <a:pt x="909" y="870"/>
                </a:lnTo>
                <a:lnTo>
                  <a:pt x="896" y="878"/>
                </a:lnTo>
                <a:lnTo>
                  <a:pt x="813" y="836"/>
                </a:lnTo>
                <a:lnTo>
                  <a:pt x="862" y="920"/>
                </a:lnTo>
                <a:lnTo>
                  <a:pt x="909" y="893"/>
                </a:lnTo>
                <a:lnTo>
                  <a:pt x="925" y="920"/>
                </a:lnTo>
                <a:lnTo>
                  <a:pt x="958" y="951"/>
                </a:lnTo>
                <a:lnTo>
                  <a:pt x="884" y="1012"/>
                </a:lnTo>
                <a:lnTo>
                  <a:pt x="867" y="1039"/>
                </a:lnTo>
                <a:lnTo>
                  <a:pt x="763" y="1069"/>
                </a:lnTo>
                <a:lnTo>
                  <a:pt x="694" y="924"/>
                </a:lnTo>
                <a:lnTo>
                  <a:pt x="681" y="916"/>
                </a:lnTo>
                <a:lnTo>
                  <a:pt x="648" y="843"/>
                </a:lnTo>
                <a:lnTo>
                  <a:pt x="631" y="862"/>
                </a:lnTo>
                <a:lnTo>
                  <a:pt x="607" y="839"/>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0" name="Freeform 9"/>
          <p:cNvSpPr>
            <a:spLocks/>
          </p:cNvSpPr>
          <p:nvPr/>
        </p:nvSpPr>
        <p:spPr bwMode="auto">
          <a:xfrm>
            <a:off x="7714450" y="1434284"/>
            <a:ext cx="94188" cy="65795"/>
          </a:xfrm>
          <a:custGeom>
            <a:avLst/>
            <a:gdLst/>
            <a:ahLst/>
            <a:cxnLst>
              <a:cxn ang="0">
                <a:pos x="0" y="23"/>
              </a:cxn>
              <a:cxn ang="0">
                <a:pos x="4" y="16"/>
              </a:cxn>
              <a:cxn ang="0">
                <a:pos x="17" y="8"/>
              </a:cxn>
              <a:cxn ang="0">
                <a:pos x="33" y="4"/>
              </a:cxn>
              <a:cxn ang="0">
                <a:pos x="33" y="0"/>
              </a:cxn>
              <a:cxn ang="0">
                <a:pos x="33" y="16"/>
              </a:cxn>
              <a:cxn ang="0">
                <a:pos x="28" y="23"/>
              </a:cxn>
              <a:cxn ang="0">
                <a:pos x="0" y="23"/>
              </a:cxn>
            </a:cxnLst>
            <a:rect l="0" t="0" r="r" b="b"/>
            <a:pathLst>
              <a:path w="34" h="24">
                <a:moveTo>
                  <a:pt x="0" y="23"/>
                </a:moveTo>
                <a:lnTo>
                  <a:pt x="4" y="16"/>
                </a:lnTo>
                <a:lnTo>
                  <a:pt x="17" y="8"/>
                </a:lnTo>
                <a:lnTo>
                  <a:pt x="33" y="4"/>
                </a:lnTo>
                <a:lnTo>
                  <a:pt x="33" y="0"/>
                </a:lnTo>
                <a:lnTo>
                  <a:pt x="33" y="16"/>
                </a:lnTo>
                <a:lnTo>
                  <a:pt x="28" y="23"/>
                </a:lnTo>
                <a:lnTo>
                  <a:pt x="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1" name="Freeform 10"/>
          <p:cNvSpPr>
            <a:spLocks/>
          </p:cNvSpPr>
          <p:nvPr/>
        </p:nvSpPr>
        <p:spPr bwMode="auto">
          <a:xfrm>
            <a:off x="6156059" y="2813791"/>
            <a:ext cx="274003" cy="443021"/>
          </a:xfrm>
          <a:custGeom>
            <a:avLst/>
            <a:gdLst/>
            <a:ahLst/>
            <a:cxnLst>
              <a:cxn ang="0">
                <a:pos x="74" y="84"/>
              </a:cxn>
              <a:cxn ang="0">
                <a:pos x="69" y="69"/>
              </a:cxn>
              <a:cxn ang="0">
                <a:pos x="62" y="65"/>
              </a:cxn>
              <a:cxn ang="0">
                <a:pos x="53" y="61"/>
              </a:cxn>
              <a:cxn ang="0">
                <a:pos x="49" y="53"/>
              </a:cxn>
              <a:cxn ang="0">
                <a:pos x="40" y="46"/>
              </a:cxn>
              <a:cxn ang="0">
                <a:pos x="40" y="38"/>
              </a:cxn>
              <a:cxn ang="0">
                <a:pos x="49" y="38"/>
              </a:cxn>
              <a:cxn ang="0">
                <a:pos x="49" y="26"/>
              </a:cxn>
              <a:cxn ang="0">
                <a:pos x="74" y="23"/>
              </a:cxn>
              <a:cxn ang="0">
                <a:pos x="74" y="15"/>
              </a:cxn>
              <a:cxn ang="0">
                <a:pos x="69" y="0"/>
              </a:cxn>
              <a:cxn ang="0">
                <a:pos x="33" y="0"/>
              </a:cxn>
              <a:cxn ang="0">
                <a:pos x="4" y="19"/>
              </a:cxn>
              <a:cxn ang="0">
                <a:pos x="0" y="34"/>
              </a:cxn>
              <a:cxn ang="0">
                <a:pos x="0" y="42"/>
              </a:cxn>
              <a:cxn ang="0">
                <a:pos x="20" y="76"/>
              </a:cxn>
              <a:cxn ang="0">
                <a:pos x="37" y="99"/>
              </a:cxn>
              <a:cxn ang="0">
                <a:pos x="40" y="103"/>
              </a:cxn>
              <a:cxn ang="0">
                <a:pos x="40" y="111"/>
              </a:cxn>
              <a:cxn ang="0">
                <a:pos x="33" y="126"/>
              </a:cxn>
              <a:cxn ang="0">
                <a:pos x="33" y="134"/>
              </a:cxn>
              <a:cxn ang="0">
                <a:pos x="37" y="149"/>
              </a:cxn>
              <a:cxn ang="0">
                <a:pos x="58" y="153"/>
              </a:cxn>
              <a:cxn ang="0">
                <a:pos x="69" y="161"/>
              </a:cxn>
              <a:cxn ang="0">
                <a:pos x="82" y="161"/>
              </a:cxn>
              <a:cxn ang="0">
                <a:pos x="99" y="157"/>
              </a:cxn>
              <a:cxn ang="0">
                <a:pos x="94" y="118"/>
              </a:cxn>
              <a:cxn ang="0">
                <a:pos x="78" y="111"/>
              </a:cxn>
              <a:cxn ang="0">
                <a:pos x="78" y="99"/>
              </a:cxn>
              <a:cxn ang="0">
                <a:pos x="87" y="95"/>
              </a:cxn>
              <a:cxn ang="0">
                <a:pos x="94" y="95"/>
              </a:cxn>
              <a:cxn ang="0">
                <a:pos x="94" y="84"/>
              </a:cxn>
              <a:cxn ang="0">
                <a:pos x="82" y="76"/>
              </a:cxn>
              <a:cxn ang="0">
                <a:pos x="74" y="76"/>
              </a:cxn>
              <a:cxn ang="0">
                <a:pos x="74" y="84"/>
              </a:cxn>
            </a:cxnLst>
            <a:rect l="0" t="0" r="r" b="b"/>
            <a:pathLst>
              <a:path w="100" h="162">
                <a:moveTo>
                  <a:pt x="74" y="84"/>
                </a:moveTo>
                <a:lnTo>
                  <a:pt x="69" y="69"/>
                </a:lnTo>
                <a:lnTo>
                  <a:pt x="62" y="65"/>
                </a:lnTo>
                <a:lnTo>
                  <a:pt x="53" y="61"/>
                </a:lnTo>
                <a:lnTo>
                  <a:pt x="49" y="53"/>
                </a:lnTo>
                <a:lnTo>
                  <a:pt x="40" y="46"/>
                </a:lnTo>
                <a:lnTo>
                  <a:pt x="40" y="38"/>
                </a:lnTo>
                <a:lnTo>
                  <a:pt x="49" y="38"/>
                </a:lnTo>
                <a:lnTo>
                  <a:pt x="49" y="26"/>
                </a:lnTo>
                <a:lnTo>
                  <a:pt x="74" y="23"/>
                </a:lnTo>
                <a:lnTo>
                  <a:pt x="74" y="15"/>
                </a:lnTo>
                <a:lnTo>
                  <a:pt x="69" y="0"/>
                </a:lnTo>
                <a:lnTo>
                  <a:pt x="33" y="0"/>
                </a:lnTo>
                <a:lnTo>
                  <a:pt x="4" y="19"/>
                </a:lnTo>
                <a:lnTo>
                  <a:pt x="0" y="34"/>
                </a:lnTo>
                <a:lnTo>
                  <a:pt x="0" y="42"/>
                </a:lnTo>
                <a:lnTo>
                  <a:pt x="20" y="76"/>
                </a:lnTo>
                <a:lnTo>
                  <a:pt x="37" y="99"/>
                </a:lnTo>
                <a:lnTo>
                  <a:pt x="40" y="103"/>
                </a:lnTo>
                <a:lnTo>
                  <a:pt x="40" y="111"/>
                </a:lnTo>
                <a:lnTo>
                  <a:pt x="33" y="126"/>
                </a:lnTo>
                <a:lnTo>
                  <a:pt x="33" y="134"/>
                </a:lnTo>
                <a:lnTo>
                  <a:pt x="37" y="149"/>
                </a:lnTo>
                <a:lnTo>
                  <a:pt x="58" y="153"/>
                </a:lnTo>
                <a:lnTo>
                  <a:pt x="69" y="161"/>
                </a:lnTo>
                <a:lnTo>
                  <a:pt x="82" y="161"/>
                </a:lnTo>
                <a:lnTo>
                  <a:pt x="99" y="157"/>
                </a:lnTo>
                <a:lnTo>
                  <a:pt x="94" y="118"/>
                </a:lnTo>
                <a:lnTo>
                  <a:pt x="78" y="111"/>
                </a:lnTo>
                <a:lnTo>
                  <a:pt x="78" y="99"/>
                </a:lnTo>
                <a:lnTo>
                  <a:pt x="87" y="95"/>
                </a:lnTo>
                <a:lnTo>
                  <a:pt x="94" y="95"/>
                </a:lnTo>
                <a:lnTo>
                  <a:pt x="94" y="84"/>
                </a:lnTo>
                <a:lnTo>
                  <a:pt x="82" y="76"/>
                </a:lnTo>
                <a:lnTo>
                  <a:pt x="74" y="76"/>
                </a:lnTo>
                <a:lnTo>
                  <a:pt x="74" y="84"/>
                </a:lnTo>
              </a:path>
            </a:pathLst>
          </a:custGeom>
          <a:solidFill>
            <a:schemeClr val="bg1"/>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2" name="Freeform 11"/>
          <p:cNvSpPr>
            <a:spLocks/>
          </p:cNvSpPr>
          <p:nvPr/>
        </p:nvSpPr>
        <p:spPr bwMode="auto">
          <a:xfrm>
            <a:off x="6517829" y="2822562"/>
            <a:ext cx="126298" cy="140363"/>
          </a:xfrm>
          <a:custGeom>
            <a:avLst/>
            <a:gdLst/>
            <a:ahLst/>
            <a:cxnLst>
              <a:cxn ang="0">
                <a:pos x="36" y="0"/>
              </a:cxn>
              <a:cxn ang="0">
                <a:pos x="33" y="12"/>
              </a:cxn>
              <a:cxn ang="0">
                <a:pos x="40" y="20"/>
              </a:cxn>
              <a:cxn ang="0">
                <a:pos x="40" y="23"/>
              </a:cxn>
              <a:cxn ang="0">
                <a:pos x="45" y="20"/>
              </a:cxn>
              <a:cxn ang="0">
                <a:pos x="33" y="50"/>
              </a:cxn>
              <a:cxn ang="0">
                <a:pos x="4" y="50"/>
              </a:cxn>
              <a:cxn ang="0">
                <a:pos x="0" y="31"/>
              </a:cxn>
              <a:cxn ang="0">
                <a:pos x="4" y="16"/>
              </a:cxn>
              <a:cxn ang="0">
                <a:pos x="11" y="12"/>
              </a:cxn>
              <a:cxn ang="0">
                <a:pos x="24" y="4"/>
              </a:cxn>
              <a:cxn ang="0">
                <a:pos x="33" y="4"/>
              </a:cxn>
              <a:cxn ang="0">
                <a:pos x="36" y="0"/>
              </a:cxn>
            </a:cxnLst>
            <a:rect l="0" t="0" r="r" b="b"/>
            <a:pathLst>
              <a:path w="46" h="51">
                <a:moveTo>
                  <a:pt x="36" y="0"/>
                </a:moveTo>
                <a:lnTo>
                  <a:pt x="33" y="12"/>
                </a:lnTo>
                <a:lnTo>
                  <a:pt x="40" y="20"/>
                </a:lnTo>
                <a:lnTo>
                  <a:pt x="40" y="23"/>
                </a:lnTo>
                <a:lnTo>
                  <a:pt x="45" y="20"/>
                </a:lnTo>
                <a:lnTo>
                  <a:pt x="33" y="50"/>
                </a:lnTo>
                <a:lnTo>
                  <a:pt x="4" y="50"/>
                </a:lnTo>
                <a:lnTo>
                  <a:pt x="0" y="31"/>
                </a:lnTo>
                <a:lnTo>
                  <a:pt x="4" y="16"/>
                </a:lnTo>
                <a:lnTo>
                  <a:pt x="11" y="12"/>
                </a:lnTo>
                <a:lnTo>
                  <a:pt x="24" y="4"/>
                </a:lnTo>
                <a:lnTo>
                  <a:pt x="33" y="4"/>
                </a:lnTo>
                <a:lnTo>
                  <a:pt x="36" y="0"/>
                </a:lnTo>
              </a:path>
            </a:pathLst>
          </a:custGeom>
          <a:solidFill>
            <a:schemeClr val="bg1"/>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3" name="Freeform 12"/>
          <p:cNvSpPr>
            <a:spLocks/>
          </p:cNvSpPr>
          <p:nvPr/>
        </p:nvSpPr>
        <p:spPr bwMode="auto">
          <a:xfrm>
            <a:off x="3871987" y="1894849"/>
            <a:ext cx="329660" cy="179840"/>
          </a:xfrm>
          <a:custGeom>
            <a:avLst/>
            <a:gdLst/>
            <a:ahLst/>
            <a:cxnLst>
              <a:cxn ang="0">
                <a:pos x="11" y="35"/>
              </a:cxn>
              <a:cxn ang="0">
                <a:pos x="16" y="35"/>
              </a:cxn>
              <a:cxn ang="0">
                <a:pos x="24" y="27"/>
              </a:cxn>
              <a:cxn ang="0">
                <a:pos x="20" y="23"/>
              </a:cxn>
              <a:cxn ang="0">
                <a:pos x="4" y="23"/>
              </a:cxn>
              <a:cxn ang="0">
                <a:pos x="0" y="15"/>
              </a:cxn>
              <a:cxn ang="0">
                <a:pos x="7" y="8"/>
              </a:cxn>
              <a:cxn ang="0">
                <a:pos x="20" y="8"/>
              </a:cxn>
              <a:cxn ang="0">
                <a:pos x="20" y="4"/>
              </a:cxn>
              <a:cxn ang="0">
                <a:pos x="28" y="0"/>
              </a:cxn>
              <a:cxn ang="0">
                <a:pos x="32" y="8"/>
              </a:cxn>
              <a:cxn ang="0">
                <a:pos x="36" y="15"/>
              </a:cxn>
              <a:cxn ang="0">
                <a:pos x="36" y="23"/>
              </a:cxn>
              <a:cxn ang="0">
                <a:pos x="36" y="19"/>
              </a:cxn>
              <a:cxn ang="0">
                <a:pos x="45" y="8"/>
              </a:cxn>
              <a:cxn ang="0">
                <a:pos x="65" y="8"/>
              </a:cxn>
              <a:cxn ang="0">
                <a:pos x="73" y="4"/>
              </a:cxn>
              <a:cxn ang="0">
                <a:pos x="82" y="4"/>
              </a:cxn>
              <a:cxn ang="0">
                <a:pos x="94" y="0"/>
              </a:cxn>
              <a:cxn ang="0">
                <a:pos x="107" y="0"/>
              </a:cxn>
              <a:cxn ang="0">
                <a:pos x="114" y="15"/>
              </a:cxn>
              <a:cxn ang="0">
                <a:pos x="119" y="19"/>
              </a:cxn>
              <a:cxn ang="0">
                <a:pos x="119" y="35"/>
              </a:cxn>
              <a:cxn ang="0">
                <a:pos x="110" y="38"/>
              </a:cxn>
              <a:cxn ang="0">
                <a:pos x="98" y="46"/>
              </a:cxn>
              <a:cxn ang="0">
                <a:pos x="90" y="46"/>
              </a:cxn>
              <a:cxn ang="0">
                <a:pos x="69" y="61"/>
              </a:cxn>
              <a:cxn ang="0">
                <a:pos x="61" y="65"/>
              </a:cxn>
              <a:cxn ang="0">
                <a:pos x="36" y="54"/>
              </a:cxn>
              <a:cxn ang="0">
                <a:pos x="20" y="54"/>
              </a:cxn>
              <a:cxn ang="0">
                <a:pos x="16" y="38"/>
              </a:cxn>
              <a:cxn ang="0">
                <a:pos x="11" y="35"/>
              </a:cxn>
            </a:cxnLst>
            <a:rect l="0" t="0" r="r" b="b"/>
            <a:pathLst>
              <a:path w="120" h="66">
                <a:moveTo>
                  <a:pt x="11" y="35"/>
                </a:moveTo>
                <a:lnTo>
                  <a:pt x="16" y="35"/>
                </a:lnTo>
                <a:lnTo>
                  <a:pt x="24" y="27"/>
                </a:lnTo>
                <a:lnTo>
                  <a:pt x="20" y="23"/>
                </a:lnTo>
                <a:lnTo>
                  <a:pt x="4" y="23"/>
                </a:lnTo>
                <a:lnTo>
                  <a:pt x="0" y="15"/>
                </a:lnTo>
                <a:lnTo>
                  <a:pt x="7" y="8"/>
                </a:lnTo>
                <a:lnTo>
                  <a:pt x="20" y="8"/>
                </a:lnTo>
                <a:lnTo>
                  <a:pt x="20" y="4"/>
                </a:lnTo>
                <a:lnTo>
                  <a:pt x="28" y="0"/>
                </a:lnTo>
                <a:lnTo>
                  <a:pt x="32" y="8"/>
                </a:lnTo>
                <a:lnTo>
                  <a:pt x="36" y="15"/>
                </a:lnTo>
                <a:lnTo>
                  <a:pt x="36" y="23"/>
                </a:lnTo>
                <a:lnTo>
                  <a:pt x="36" y="19"/>
                </a:lnTo>
                <a:lnTo>
                  <a:pt x="45" y="8"/>
                </a:lnTo>
                <a:lnTo>
                  <a:pt x="65" y="8"/>
                </a:lnTo>
                <a:lnTo>
                  <a:pt x="73" y="4"/>
                </a:lnTo>
                <a:lnTo>
                  <a:pt x="82" y="4"/>
                </a:lnTo>
                <a:lnTo>
                  <a:pt x="94" y="0"/>
                </a:lnTo>
                <a:lnTo>
                  <a:pt x="107" y="0"/>
                </a:lnTo>
                <a:lnTo>
                  <a:pt x="114" y="15"/>
                </a:lnTo>
                <a:lnTo>
                  <a:pt x="119" y="19"/>
                </a:lnTo>
                <a:lnTo>
                  <a:pt x="119" y="35"/>
                </a:lnTo>
                <a:lnTo>
                  <a:pt x="110" y="38"/>
                </a:lnTo>
                <a:lnTo>
                  <a:pt x="98" y="46"/>
                </a:lnTo>
                <a:lnTo>
                  <a:pt x="90" y="46"/>
                </a:lnTo>
                <a:lnTo>
                  <a:pt x="69" y="61"/>
                </a:lnTo>
                <a:lnTo>
                  <a:pt x="61" y="65"/>
                </a:lnTo>
                <a:lnTo>
                  <a:pt x="36" y="54"/>
                </a:lnTo>
                <a:lnTo>
                  <a:pt x="20" y="54"/>
                </a:lnTo>
                <a:lnTo>
                  <a:pt x="16" y="38"/>
                </a:lnTo>
                <a:lnTo>
                  <a:pt x="11" y="3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4" name="Freeform 13"/>
          <p:cNvSpPr>
            <a:spLocks/>
          </p:cNvSpPr>
          <p:nvPr/>
        </p:nvSpPr>
        <p:spPr bwMode="auto">
          <a:xfrm>
            <a:off x="1870484" y="1978190"/>
            <a:ext cx="194799" cy="118431"/>
          </a:xfrm>
          <a:custGeom>
            <a:avLst/>
            <a:gdLst/>
            <a:ahLst/>
            <a:cxnLst>
              <a:cxn ang="0">
                <a:pos x="16" y="42"/>
              </a:cxn>
              <a:cxn ang="0">
                <a:pos x="7" y="34"/>
              </a:cxn>
              <a:cxn ang="0">
                <a:pos x="0" y="30"/>
              </a:cxn>
              <a:cxn ang="0">
                <a:pos x="3" y="27"/>
              </a:cxn>
              <a:cxn ang="0">
                <a:pos x="11" y="15"/>
              </a:cxn>
              <a:cxn ang="0">
                <a:pos x="16" y="4"/>
              </a:cxn>
              <a:cxn ang="0">
                <a:pos x="20" y="0"/>
              </a:cxn>
              <a:cxn ang="0">
                <a:pos x="24" y="4"/>
              </a:cxn>
              <a:cxn ang="0">
                <a:pos x="40" y="4"/>
              </a:cxn>
              <a:cxn ang="0">
                <a:pos x="49" y="15"/>
              </a:cxn>
              <a:cxn ang="0">
                <a:pos x="61" y="15"/>
              </a:cxn>
              <a:cxn ang="0">
                <a:pos x="70" y="27"/>
              </a:cxn>
              <a:cxn ang="0">
                <a:pos x="70" y="34"/>
              </a:cxn>
              <a:cxn ang="0">
                <a:pos x="57" y="34"/>
              </a:cxn>
              <a:cxn ang="0">
                <a:pos x="45" y="27"/>
              </a:cxn>
              <a:cxn ang="0">
                <a:pos x="28" y="34"/>
              </a:cxn>
              <a:cxn ang="0">
                <a:pos x="16" y="42"/>
              </a:cxn>
            </a:cxnLst>
            <a:rect l="0" t="0" r="r" b="b"/>
            <a:pathLst>
              <a:path w="71" h="43">
                <a:moveTo>
                  <a:pt x="16" y="42"/>
                </a:moveTo>
                <a:lnTo>
                  <a:pt x="7" y="34"/>
                </a:lnTo>
                <a:lnTo>
                  <a:pt x="0" y="30"/>
                </a:lnTo>
                <a:lnTo>
                  <a:pt x="3" y="27"/>
                </a:lnTo>
                <a:lnTo>
                  <a:pt x="11" y="15"/>
                </a:lnTo>
                <a:lnTo>
                  <a:pt x="16" y="4"/>
                </a:lnTo>
                <a:lnTo>
                  <a:pt x="20" y="0"/>
                </a:lnTo>
                <a:lnTo>
                  <a:pt x="24" y="4"/>
                </a:lnTo>
                <a:lnTo>
                  <a:pt x="40" y="4"/>
                </a:lnTo>
                <a:lnTo>
                  <a:pt x="49" y="15"/>
                </a:lnTo>
                <a:lnTo>
                  <a:pt x="61" y="15"/>
                </a:lnTo>
                <a:lnTo>
                  <a:pt x="70" y="27"/>
                </a:lnTo>
                <a:lnTo>
                  <a:pt x="70" y="34"/>
                </a:lnTo>
                <a:lnTo>
                  <a:pt x="57" y="34"/>
                </a:lnTo>
                <a:lnTo>
                  <a:pt x="45" y="27"/>
                </a:lnTo>
                <a:lnTo>
                  <a:pt x="28" y="34"/>
                </a:lnTo>
                <a:lnTo>
                  <a:pt x="16"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5" name="Freeform 14"/>
          <p:cNvSpPr>
            <a:spLocks/>
          </p:cNvSpPr>
          <p:nvPr/>
        </p:nvSpPr>
        <p:spPr bwMode="auto">
          <a:xfrm>
            <a:off x="2208707" y="1831247"/>
            <a:ext cx="70642" cy="54830"/>
          </a:xfrm>
          <a:custGeom>
            <a:avLst/>
            <a:gdLst/>
            <a:ahLst/>
            <a:cxnLst>
              <a:cxn ang="0">
                <a:pos x="0" y="12"/>
              </a:cxn>
              <a:cxn ang="0">
                <a:pos x="0" y="4"/>
              </a:cxn>
              <a:cxn ang="0">
                <a:pos x="11" y="0"/>
              </a:cxn>
              <a:cxn ang="0">
                <a:pos x="20" y="0"/>
              </a:cxn>
              <a:cxn ang="0">
                <a:pos x="25" y="12"/>
              </a:cxn>
              <a:cxn ang="0">
                <a:pos x="20" y="19"/>
              </a:cxn>
              <a:cxn ang="0">
                <a:pos x="7" y="19"/>
              </a:cxn>
              <a:cxn ang="0">
                <a:pos x="0" y="12"/>
              </a:cxn>
            </a:cxnLst>
            <a:rect l="0" t="0" r="r" b="b"/>
            <a:pathLst>
              <a:path w="26" h="20">
                <a:moveTo>
                  <a:pt x="0" y="12"/>
                </a:moveTo>
                <a:lnTo>
                  <a:pt x="0" y="4"/>
                </a:lnTo>
                <a:lnTo>
                  <a:pt x="11" y="0"/>
                </a:lnTo>
                <a:lnTo>
                  <a:pt x="20" y="0"/>
                </a:lnTo>
                <a:lnTo>
                  <a:pt x="25" y="12"/>
                </a:lnTo>
                <a:lnTo>
                  <a:pt x="20" y="19"/>
                </a:lnTo>
                <a:lnTo>
                  <a:pt x="7" y="19"/>
                </a:lnTo>
                <a:lnTo>
                  <a:pt x="0"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6" name="Freeform 15"/>
          <p:cNvSpPr>
            <a:spLocks/>
          </p:cNvSpPr>
          <p:nvPr/>
        </p:nvSpPr>
        <p:spPr bwMode="auto">
          <a:xfrm>
            <a:off x="2174456" y="1519816"/>
            <a:ext cx="115595" cy="52636"/>
          </a:xfrm>
          <a:custGeom>
            <a:avLst/>
            <a:gdLst/>
            <a:ahLst/>
            <a:cxnLst>
              <a:cxn ang="0">
                <a:pos x="19" y="0"/>
              </a:cxn>
              <a:cxn ang="0">
                <a:pos x="36" y="4"/>
              </a:cxn>
              <a:cxn ang="0">
                <a:pos x="41" y="12"/>
              </a:cxn>
              <a:cxn ang="0">
                <a:pos x="12" y="19"/>
              </a:cxn>
              <a:cxn ang="0">
                <a:pos x="8" y="15"/>
              </a:cxn>
              <a:cxn ang="0">
                <a:pos x="0" y="0"/>
              </a:cxn>
              <a:cxn ang="0">
                <a:pos x="19" y="0"/>
              </a:cxn>
            </a:cxnLst>
            <a:rect l="0" t="0" r="r" b="b"/>
            <a:pathLst>
              <a:path w="42" h="20">
                <a:moveTo>
                  <a:pt x="19" y="0"/>
                </a:moveTo>
                <a:lnTo>
                  <a:pt x="36" y="4"/>
                </a:lnTo>
                <a:lnTo>
                  <a:pt x="41" y="12"/>
                </a:lnTo>
                <a:lnTo>
                  <a:pt x="12" y="19"/>
                </a:lnTo>
                <a:lnTo>
                  <a:pt x="8" y="15"/>
                </a:lnTo>
                <a:lnTo>
                  <a:pt x="0" y="0"/>
                </a:lnTo>
                <a:lnTo>
                  <a:pt x="19"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7" name="Freeform 16"/>
          <p:cNvSpPr>
            <a:spLocks/>
          </p:cNvSpPr>
          <p:nvPr/>
        </p:nvSpPr>
        <p:spPr bwMode="auto">
          <a:xfrm>
            <a:off x="1870484" y="1497887"/>
            <a:ext cx="794180" cy="671111"/>
          </a:xfrm>
          <a:custGeom>
            <a:avLst/>
            <a:gdLst/>
            <a:ahLst/>
            <a:cxnLst>
              <a:cxn ang="0">
                <a:pos x="49" y="12"/>
              </a:cxn>
              <a:cxn ang="0">
                <a:pos x="40" y="43"/>
              </a:cxn>
              <a:cxn ang="0">
                <a:pos x="52" y="54"/>
              </a:cxn>
              <a:cxn ang="0">
                <a:pos x="56" y="27"/>
              </a:cxn>
              <a:cxn ang="0">
                <a:pos x="85" y="8"/>
              </a:cxn>
              <a:cxn ang="0">
                <a:pos x="106" y="31"/>
              </a:cxn>
              <a:cxn ang="0">
                <a:pos x="119" y="39"/>
              </a:cxn>
              <a:cxn ang="0">
                <a:pos x="160" y="35"/>
              </a:cxn>
              <a:cxn ang="0">
                <a:pos x="177" y="50"/>
              </a:cxn>
              <a:cxn ang="0">
                <a:pos x="197" y="46"/>
              </a:cxn>
              <a:cxn ang="0">
                <a:pos x="206" y="58"/>
              </a:cxn>
              <a:cxn ang="0">
                <a:pos x="242" y="85"/>
              </a:cxn>
              <a:cxn ang="0">
                <a:pos x="235" y="108"/>
              </a:cxn>
              <a:cxn ang="0">
                <a:pos x="242" y="119"/>
              </a:cxn>
              <a:cxn ang="0">
                <a:pos x="267" y="127"/>
              </a:cxn>
              <a:cxn ang="0">
                <a:pos x="289" y="146"/>
              </a:cxn>
              <a:cxn ang="0">
                <a:pos x="276" y="165"/>
              </a:cxn>
              <a:cxn ang="0">
                <a:pos x="263" y="173"/>
              </a:cxn>
              <a:cxn ang="0">
                <a:pos x="235" y="158"/>
              </a:cxn>
              <a:cxn ang="0">
                <a:pos x="230" y="161"/>
              </a:cxn>
              <a:cxn ang="0">
                <a:pos x="226" y="184"/>
              </a:cxn>
              <a:cxn ang="0">
                <a:pos x="251" y="204"/>
              </a:cxn>
              <a:cxn ang="0">
                <a:pos x="242" y="219"/>
              </a:cxn>
              <a:cxn ang="0">
                <a:pos x="213" y="215"/>
              </a:cxn>
              <a:cxn ang="0">
                <a:pos x="226" y="234"/>
              </a:cxn>
              <a:cxn ang="0">
                <a:pos x="222" y="242"/>
              </a:cxn>
              <a:cxn ang="0">
                <a:pos x="177" y="231"/>
              </a:cxn>
              <a:cxn ang="0">
                <a:pos x="152" y="200"/>
              </a:cxn>
              <a:cxn ang="0">
                <a:pos x="114" y="196"/>
              </a:cxn>
              <a:cxn ang="0">
                <a:pos x="110" y="181"/>
              </a:cxn>
              <a:cxn ang="0">
                <a:pos x="135" y="181"/>
              </a:cxn>
              <a:cxn ang="0">
                <a:pos x="152" y="161"/>
              </a:cxn>
              <a:cxn ang="0">
                <a:pos x="172" y="146"/>
              </a:cxn>
              <a:cxn ang="0">
                <a:pos x="168" y="115"/>
              </a:cxn>
              <a:cxn ang="0">
                <a:pos x="139" y="100"/>
              </a:cxn>
              <a:cxn ang="0">
                <a:pos x="110" y="85"/>
              </a:cxn>
              <a:cxn ang="0">
                <a:pos x="103" y="89"/>
              </a:cxn>
              <a:cxn ang="0">
                <a:pos x="61" y="85"/>
              </a:cxn>
              <a:cxn ang="0">
                <a:pos x="16" y="77"/>
              </a:cxn>
              <a:cxn ang="0">
                <a:pos x="3" y="54"/>
              </a:cxn>
              <a:cxn ang="0">
                <a:pos x="24" y="16"/>
              </a:cxn>
              <a:cxn ang="0">
                <a:pos x="61" y="8"/>
              </a:cxn>
            </a:cxnLst>
            <a:rect l="0" t="0" r="r" b="b"/>
            <a:pathLst>
              <a:path w="290" h="247">
                <a:moveTo>
                  <a:pt x="61" y="8"/>
                </a:moveTo>
                <a:lnTo>
                  <a:pt x="49" y="12"/>
                </a:lnTo>
                <a:lnTo>
                  <a:pt x="40" y="27"/>
                </a:lnTo>
                <a:lnTo>
                  <a:pt x="40" y="43"/>
                </a:lnTo>
                <a:lnTo>
                  <a:pt x="49" y="54"/>
                </a:lnTo>
                <a:lnTo>
                  <a:pt x="52" y="54"/>
                </a:lnTo>
                <a:lnTo>
                  <a:pt x="56" y="39"/>
                </a:lnTo>
                <a:lnTo>
                  <a:pt x="56" y="27"/>
                </a:lnTo>
                <a:lnTo>
                  <a:pt x="65" y="16"/>
                </a:lnTo>
                <a:lnTo>
                  <a:pt x="85" y="8"/>
                </a:lnTo>
                <a:lnTo>
                  <a:pt x="98" y="8"/>
                </a:lnTo>
                <a:lnTo>
                  <a:pt x="106" y="31"/>
                </a:lnTo>
                <a:lnTo>
                  <a:pt x="103" y="39"/>
                </a:lnTo>
                <a:lnTo>
                  <a:pt x="119" y="39"/>
                </a:lnTo>
                <a:lnTo>
                  <a:pt x="143" y="27"/>
                </a:lnTo>
                <a:lnTo>
                  <a:pt x="160" y="35"/>
                </a:lnTo>
                <a:lnTo>
                  <a:pt x="168" y="39"/>
                </a:lnTo>
                <a:lnTo>
                  <a:pt x="177" y="50"/>
                </a:lnTo>
                <a:lnTo>
                  <a:pt x="193" y="46"/>
                </a:lnTo>
                <a:lnTo>
                  <a:pt x="197" y="46"/>
                </a:lnTo>
                <a:lnTo>
                  <a:pt x="206" y="54"/>
                </a:lnTo>
                <a:lnTo>
                  <a:pt x="206" y="58"/>
                </a:lnTo>
                <a:lnTo>
                  <a:pt x="235" y="73"/>
                </a:lnTo>
                <a:lnTo>
                  <a:pt x="242" y="85"/>
                </a:lnTo>
                <a:lnTo>
                  <a:pt x="242" y="104"/>
                </a:lnTo>
                <a:lnTo>
                  <a:pt x="235" y="108"/>
                </a:lnTo>
                <a:lnTo>
                  <a:pt x="235" y="115"/>
                </a:lnTo>
                <a:lnTo>
                  <a:pt x="242" y="119"/>
                </a:lnTo>
                <a:lnTo>
                  <a:pt x="263" y="123"/>
                </a:lnTo>
                <a:lnTo>
                  <a:pt x="267" y="127"/>
                </a:lnTo>
                <a:lnTo>
                  <a:pt x="276" y="142"/>
                </a:lnTo>
                <a:lnTo>
                  <a:pt x="289" y="146"/>
                </a:lnTo>
                <a:lnTo>
                  <a:pt x="289" y="161"/>
                </a:lnTo>
                <a:lnTo>
                  <a:pt x="276" y="165"/>
                </a:lnTo>
                <a:lnTo>
                  <a:pt x="267" y="165"/>
                </a:lnTo>
                <a:lnTo>
                  <a:pt x="263" y="173"/>
                </a:lnTo>
                <a:lnTo>
                  <a:pt x="251" y="161"/>
                </a:lnTo>
                <a:lnTo>
                  <a:pt x="235" y="158"/>
                </a:lnTo>
                <a:lnTo>
                  <a:pt x="226" y="154"/>
                </a:lnTo>
                <a:lnTo>
                  <a:pt x="230" y="161"/>
                </a:lnTo>
                <a:lnTo>
                  <a:pt x="222" y="169"/>
                </a:lnTo>
                <a:lnTo>
                  <a:pt x="226" y="184"/>
                </a:lnTo>
                <a:lnTo>
                  <a:pt x="247" y="196"/>
                </a:lnTo>
                <a:lnTo>
                  <a:pt x="251" y="204"/>
                </a:lnTo>
                <a:lnTo>
                  <a:pt x="247" y="211"/>
                </a:lnTo>
                <a:lnTo>
                  <a:pt x="242" y="219"/>
                </a:lnTo>
                <a:lnTo>
                  <a:pt x="235" y="219"/>
                </a:lnTo>
                <a:lnTo>
                  <a:pt x="213" y="215"/>
                </a:lnTo>
                <a:lnTo>
                  <a:pt x="218" y="227"/>
                </a:lnTo>
                <a:lnTo>
                  <a:pt x="226" y="234"/>
                </a:lnTo>
                <a:lnTo>
                  <a:pt x="230" y="246"/>
                </a:lnTo>
                <a:lnTo>
                  <a:pt x="222" y="242"/>
                </a:lnTo>
                <a:lnTo>
                  <a:pt x="201" y="234"/>
                </a:lnTo>
                <a:lnTo>
                  <a:pt x="177" y="231"/>
                </a:lnTo>
                <a:lnTo>
                  <a:pt x="168" y="223"/>
                </a:lnTo>
                <a:lnTo>
                  <a:pt x="152" y="200"/>
                </a:lnTo>
                <a:lnTo>
                  <a:pt x="148" y="196"/>
                </a:lnTo>
                <a:lnTo>
                  <a:pt x="114" y="196"/>
                </a:lnTo>
                <a:lnTo>
                  <a:pt x="110" y="188"/>
                </a:lnTo>
                <a:lnTo>
                  <a:pt x="110" y="181"/>
                </a:lnTo>
                <a:lnTo>
                  <a:pt x="119" y="184"/>
                </a:lnTo>
                <a:lnTo>
                  <a:pt x="135" y="181"/>
                </a:lnTo>
                <a:lnTo>
                  <a:pt x="152" y="173"/>
                </a:lnTo>
                <a:lnTo>
                  <a:pt x="152" y="161"/>
                </a:lnTo>
                <a:lnTo>
                  <a:pt x="156" y="154"/>
                </a:lnTo>
                <a:lnTo>
                  <a:pt x="172" y="146"/>
                </a:lnTo>
                <a:lnTo>
                  <a:pt x="172" y="131"/>
                </a:lnTo>
                <a:lnTo>
                  <a:pt x="168" y="115"/>
                </a:lnTo>
                <a:lnTo>
                  <a:pt x="164" y="108"/>
                </a:lnTo>
                <a:lnTo>
                  <a:pt x="139" y="100"/>
                </a:lnTo>
                <a:lnTo>
                  <a:pt x="123" y="85"/>
                </a:lnTo>
                <a:lnTo>
                  <a:pt x="110" y="85"/>
                </a:lnTo>
                <a:lnTo>
                  <a:pt x="110" y="89"/>
                </a:lnTo>
                <a:lnTo>
                  <a:pt x="103" y="89"/>
                </a:lnTo>
                <a:lnTo>
                  <a:pt x="90" y="85"/>
                </a:lnTo>
                <a:lnTo>
                  <a:pt x="61" y="85"/>
                </a:lnTo>
                <a:lnTo>
                  <a:pt x="32" y="77"/>
                </a:lnTo>
                <a:lnTo>
                  <a:pt x="16" y="77"/>
                </a:lnTo>
                <a:lnTo>
                  <a:pt x="7" y="73"/>
                </a:lnTo>
                <a:lnTo>
                  <a:pt x="3" y="54"/>
                </a:lnTo>
                <a:lnTo>
                  <a:pt x="0" y="46"/>
                </a:lnTo>
                <a:lnTo>
                  <a:pt x="24" y="16"/>
                </a:lnTo>
                <a:lnTo>
                  <a:pt x="45" y="0"/>
                </a:lnTo>
                <a:lnTo>
                  <a:pt x="61"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8" name="Freeform 17"/>
          <p:cNvSpPr>
            <a:spLocks/>
          </p:cNvSpPr>
          <p:nvPr/>
        </p:nvSpPr>
        <p:spPr bwMode="auto">
          <a:xfrm>
            <a:off x="1722780" y="1414544"/>
            <a:ext cx="104892" cy="54830"/>
          </a:xfrm>
          <a:custGeom>
            <a:avLst/>
            <a:gdLst/>
            <a:ahLst/>
            <a:cxnLst>
              <a:cxn ang="0">
                <a:pos x="0" y="11"/>
              </a:cxn>
              <a:cxn ang="0">
                <a:pos x="7" y="7"/>
              </a:cxn>
              <a:cxn ang="0">
                <a:pos x="16" y="0"/>
              </a:cxn>
              <a:cxn ang="0">
                <a:pos x="25" y="0"/>
              </a:cxn>
              <a:cxn ang="0">
                <a:pos x="37" y="7"/>
              </a:cxn>
              <a:cxn ang="0">
                <a:pos x="37" y="19"/>
              </a:cxn>
              <a:cxn ang="0">
                <a:pos x="20" y="19"/>
              </a:cxn>
              <a:cxn ang="0">
                <a:pos x="0" y="11"/>
              </a:cxn>
            </a:cxnLst>
            <a:rect l="0" t="0" r="r" b="b"/>
            <a:pathLst>
              <a:path w="38" h="20">
                <a:moveTo>
                  <a:pt x="0" y="11"/>
                </a:moveTo>
                <a:lnTo>
                  <a:pt x="7" y="7"/>
                </a:lnTo>
                <a:lnTo>
                  <a:pt x="16" y="0"/>
                </a:lnTo>
                <a:lnTo>
                  <a:pt x="25" y="0"/>
                </a:lnTo>
                <a:lnTo>
                  <a:pt x="37" y="7"/>
                </a:lnTo>
                <a:lnTo>
                  <a:pt x="37" y="19"/>
                </a:lnTo>
                <a:lnTo>
                  <a:pt x="20" y="19"/>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29" name="Freeform 18"/>
          <p:cNvSpPr>
            <a:spLocks/>
          </p:cNvSpPr>
          <p:nvPr/>
        </p:nvSpPr>
        <p:spPr bwMode="auto">
          <a:xfrm>
            <a:off x="1517277" y="1519819"/>
            <a:ext cx="175533" cy="138171"/>
          </a:xfrm>
          <a:custGeom>
            <a:avLst/>
            <a:gdLst/>
            <a:ahLst/>
            <a:cxnLst>
              <a:cxn ang="0">
                <a:pos x="4" y="15"/>
              </a:cxn>
              <a:cxn ang="0">
                <a:pos x="17" y="19"/>
              </a:cxn>
              <a:cxn ang="0">
                <a:pos x="21" y="15"/>
              </a:cxn>
              <a:cxn ang="0">
                <a:pos x="21" y="0"/>
              </a:cxn>
              <a:cxn ang="0">
                <a:pos x="63" y="0"/>
              </a:cxn>
              <a:cxn ang="0">
                <a:pos x="54" y="8"/>
              </a:cxn>
              <a:cxn ang="0">
                <a:pos x="51" y="15"/>
              </a:cxn>
              <a:cxn ang="0">
                <a:pos x="54" y="27"/>
              </a:cxn>
              <a:cxn ang="0">
                <a:pos x="54" y="35"/>
              </a:cxn>
              <a:cxn ang="0">
                <a:pos x="38" y="46"/>
              </a:cxn>
              <a:cxn ang="0">
                <a:pos x="29" y="50"/>
              </a:cxn>
              <a:cxn ang="0">
                <a:pos x="21" y="46"/>
              </a:cxn>
              <a:cxn ang="0">
                <a:pos x="13" y="31"/>
              </a:cxn>
              <a:cxn ang="0">
                <a:pos x="0" y="23"/>
              </a:cxn>
              <a:cxn ang="0">
                <a:pos x="4" y="15"/>
              </a:cxn>
            </a:cxnLst>
            <a:rect l="0" t="0" r="r" b="b"/>
            <a:pathLst>
              <a:path w="64" h="51">
                <a:moveTo>
                  <a:pt x="4" y="15"/>
                </a:moveTo>
                <a:lnTo>
                  <a:pt x="17" y="19"/>
                </a:lnTo>
                <a:lnTo>
                  <a:pt x="21" y="15"/>
                </a:lnTo>
                <a:lnTo>
                  <a:pt x="21" y="0"/>
                </a:lnTo>
                <a:lnTo>
                  <a:pt x="63" y="0"/>
                </a:lnTo>
                <a:lnTo>
                  <a:pt x="54" y="8"/>
                </a:lnTo>
                <a:lnTo>
                  <a:pt x="51" y="15"/>
                </a:lnTo>
                <a:lnTo>
                  <a:pt x="54" y="27"/>
                </a:lnTo>
                <a:lnTo>
                  <a:pt x="54" y="35"/>
                </a:lnTo>
                <a:lnTo>
                  <a:pt x="38" y="46"/>
                </a:lnTo>
                <a:lnTo>
                  <a:pt x="29" y="50"/>
                </a:lnTo>
                <a:lnTo>
                  <a:pt x="21" y="46"/>
                </a:lnTo>
                <a:lnTo>
                  <a:pt x="13" y="31"/>
                </a:lnTo>
                <a:lnTo>
                  <a:pt x="0" y="23"/>
                </a:lnTo>
                <a:lnTo>
                  <a:pt x="4"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0" name="Freeform 19"/>
          <p:cNvSpPr>
            <a:spLocks/>
          </p:cNvSpPr>
          <p:nvPr/>
        </p:nvSpPr>
        <p:spPr bwMode="auto">
          <a:xfrm>
            <a:off x="1575075" y="1342169"/>
            <a:ext cx="139141" cy="105272"/>
          </a:xfrm>
          <a:custGeom>
            <a:avLst/>
            <a:gdLst/>
            <a:ahLst/>
            <a:cxnLst>
              <a:cxn ang="0">
                <a:pos x="29" y="38"/>
              </a:cxn>
              <a:cxn ang="0">
                <a:pos x="41" y="31"/>
              </a:cxn>
              <a:cxn ang="0">
                <a:pos x="50" y="27"/>
              </a:cxn>
              <a:cxn ang="0">
                <a:pos x="50" y="4"/>
              </a:cxn>
              <a:cxn ang="0">
                <a:pos x="29" y="0"/>
              </a:cxn>
              <a:cxn ang="0">
                <a:pos x="16" y="11"/>
              </a:cxn>
              <a:cxn ang="0">
                <a:pos x="7" y="15"/>
              </a:cxn>
              <a:cxn ang="0">
                <a:pos x="0" y="23"/>
              </a:cxn>
              <a:cxn ang="0">
                <a:pos x="11" y="31"/>
              </a:cxn>
              <a:cxn ang="0">
                <a:pos x="11" y="34"/>
              </a:cxn>
              <a:cxn ang="0">
                <a:pos x="29" y="38"/>
              </a:cxn>
            </a:cxnLst>
            <a:rect l="0" t="0" r="r" b="b"/>
            <a:pathLst>
              <a:path w="51" h="39">
                <a:moveTo>
                  <a:pt x="29" y="38"/>
                </a:moveTo>
                <a:lnTo>
                  <a:pt x="41" y="31"/>
                </a:lnTo>
                <a:lnTo>
                  <a:pt x="50" y="27"/>
                </a:lnTo>
                <a:lnTo>
                  <a:pt x="50" y="4"/>
                </a:lnTo>
                <a:lnTo>
                  <a:pt x="29" y="0"/>
                </a:lnTo>
                <a:lnTo>
                  <a:pt x="16" y="11"/>
                </a:lnTo>
                <a:lnTo>
                  <a:pt x="7" y="15"/>
                </a:lnTo>
                <a:lnTo>
                  <a:pt x="0" y="23"/>
                </a:lnTo>
                <a:lnTo>
                  <a:pt x="11" y="31"/>
                </a:lnTo>
                <a:lnTo>
                  <a:pt x="11" y="34"/>
                </a:lnTo>
                <a:lnTo>
                  <a:pt x="2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1" name="Freeform 20"/>
          <p:cNvSpPr>
            <a:spLocks/>
          </p:cNvSpPr>
          <p:nvPr/>
        </p:nvSpPr>
        <p:spPr bwMode="auto">
          <a:xfrm>
            <a:off x="1123399" y="1342169"/>
            <a:ext cx="353206" cy="149136"/>
          </a:xfrm>
          <a:custGeom>
            <a:avLst/>
            <a:gdLst/>
            <a:ahLst/>
            <a:cxnLst>
              <a:cxn ang="0">
                <a:pos x="49" y="38"/>
              </a:cxn>
              <a:cxn ang="0">
                <a:pos x="0" y="38"/>
              </a:cxn>
              <a:cxn ang="0">
                <a:pos x="0" y="31"/>
              </a:cxn>
              <a:cxn ang="0">
                <a:pos x="29" y="8"/>
              </a:cxn>
              <a:cxn ang="0">
                <a:pos x="49" y="11"/>
              </a:cxn>
              <a:cxn ang="0">
                <a:pos x="74" y="31"/>
              </a:cxn>
              <a:cxn ang="0">
                <a:pos x="82" y="27"/>
              </a:cxn>
              <a:cxn ang="0">
                <a:pos x="87" y="19"/>
              </a:cxn>
              <a:cxn ang="0">
                <a:pos x="82" y="8"/>
              </a:cxn>
              <a:cxn ang="0">
                <a:pos x="90" y="0"/>
              </a:cxn>
              <a:cxn ang="0">
                <a:pos x="98" y="0"/>
              </a:cxn>
              <a:cxn ang="0">
                <a:pos x="103" y="15"/>
              </a:cxn>
              <a:cxn ang="0">
                <a:pos x="111" y="19"/>
              </a:cxn>
              <a:cxn ang="0">
                <a:pos x="119" y="15"/>
              </a:cxn>
              <a:cxn ang="0">
                <a:pos x="128" y="19"/>
              </a:cxn>
              <a:cxn ang="0">
                <a:pos x="128" y="34"/>
              </a:cxn>
              <a:cxn ang="0">
                <a:pos x="119" y="42"/>
              </a:cxn>
              <a:cxn ang="0">
                <a:pos x="98" y="42"/>
              </a:cxn>
              <a:cxn ang="0">
                <a:pos x="82" y="38"/>
              </a:cxn>
              <a:cxn ang="0">
                <a:pos x="69" y="42"/>
              </a:cxn>
              <a:cxn ang="0">
                <a:pos x="53" y="50"/>
              </a:cxn>
              <a:cxn ang="0">
                <a:pos x="40" y="54"/>
              </a:cxn>
              <a:cxn ang="0">
                <a:pos x="33" y="50"/>
              </a:cxn>
              <a:cxn ang="0">
                <a:pos x="49" y="38"/>
              </a:cxn>
            </a:cxnLst>
            <a:rect l="0" t="0" r="r" b="b"/>
            <a:pathLst>
              <a:path w="129" h="55">
                <a:moveTo>
                  <a:pt x="49" y="38"/>
                </a:moveTo>
                <a:lnTo>
                  <a:pt x="0" y="38"/>
                </a:lnTo>
                <a:lnTo>
                  <a:pt x="0" y="31"/>
                </a:lnTo>
                <a:lnTo>
                  <a:pt x="29" y="8"/>
                </a:lnTo>
                <a:lnTo>
                  <a:pt x="49" y="11"/>
                </a:lnTo>
                <a:lnTo>
                  <a:pt x="74" y="31"/>
                </a:lnTo>
                <a:lnTo>
                  <a:pt x="82" y="27"/>
                </a:lnTo>
                <a:lnTo>
                  <a:pt x="87" y="19"/>
                </a:lnTo>
                <a:lnTo>
                  <a:pt x="82" y="8"/>
                </a:lnTo>
                <a:lnTo>
                  <a:pt x="90" y="0"/>
                </a:lnTo>
                <a:lnTo>
                  <a:pt x="98" y="0"/>
                </a:lnTo>
                <a:lnTo>
                  <a:pt x="103" y="15"/>
                </a:lnTo>
                <a:lnTo>
                  <a:pt x="111" y="19"/>
                </a:lnTo>
                <a:lnTo>
                  <a:pt x="119" y="15"/>
                </a:lnTo>
                <a:lnTo>
                  <a:pt x="128" y="19"/>
                </a:lnTo>
                <a:lnTo>
                  <a:pt x="128" y="34"/>
                </a:lnTo>
                <a:lnTo>
                  <a:pt x="119" y="42"/>
                </a:lnTo>
                <a:lnTo>
                  <a:pt x="98" y="42"/>
                </a:lnTo>
                <a:lnTo>
                  <a:pt x="82" y="38"/>
                </a:lnTo>
                <a:lnTo>
                  <a:pt x="69" y="42"/>
                </a:lnTo>
                <a:lnTo>
                  <a:pt x="53" y="50"/>
                </a:lnTo>
                <a:lnTo>
                  <a:pt x="40" y="54"/>
                </a:lnTo>
                <a:lnTo>
                  <a:pt x="33" y="50"/>
                </a:lnTo>
                <a:lnTo>
                  <a:pt x="4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2" name="Freeform 21"/>
          <p:cNvSpPr>
            <a:spLocks/>
          </p:cNvSpPr>
          <p:nvPr/>
        </p:nvSpPr>
        <p:spPr bwMode="auto">
          <a:xfrm>
            <a:off x="988539" y="1300499"/>
            <a:ext cx="216204" cy="96500"/>
          </a:xfrm>
          <a:custGeom>
            <a:avLst/>
            <a:gdLst/>
            <a:ahLst/>
            <a:cxnLst>
              <a:cxn ang="0">
                <a:pos x="49" y="30"/>
              </a:cxn>
              <a:cxn ang="0">
                <a:pos x="60" y="23"/>
              </a:cxn>
              <a:cxn ang="0">
                <a:pos x="69" y="15"/>
              </a:cxn>
              <a:cxn ang="0">
                <a:pos x="78" y="3"/>
              </a:cxn>
              <a:cxn ang="0">
                <a:pos x="73" y="0"/>
              </a:cxn>
              <a:cxn ang="0">
                <a:pos x="49" y="3"/>
              </a:cxn>
              <a:cxn ang="0">
                <a:pos x="16" y="11"/>
              </a:cxn>
              <a:cxn ang="0">
                <a:pos x="0" y="26"/>
              </a:cxn>
              <a:cxn ang="0">
                <a:pos x="0" y="34"/>
              </a:cxn>
              <a:cxn ang="0">
                <a:pos x="11" y="34"/>
              </a:cxn>
              <a:cxn ang="0">
                <a:pos x="24" y="30"/>
              </a:cxn>
              <a:cxn ang="0">
                <a:pos x="33" y="30"/>
              </a:cxn>
              <a:cxn ang="0">
                <a:pos x="40" y="23"/>
              </a:cxn>
              <a:cxn ang="0">
                <a:pos x="49" y="30"/>
              </a:cxn>
            </a:cxnLst>
            <a:rect l="0" t="0" r="r" b="b"/>
            <a:pathLst>
              <a:path w="79" h="35">
                <a:moveTo>
                  <a:pt x="49" y="30"/>
                </a:moveTo>
                <a:lnTo>
                  <a:pt x="60" y="23"/>
                </a:lnTo>
                <a:lnTo>
                  <a:pt x="69" y="15"/>
                </a:lnTo>
                <a:lnTo>
                  <a:pt x="78" y="3"/>
                </a:lnTo>
                <a:lnTo>
                  <a:pt x="73" y="0"/>
                </a:lnTo>
                <a:lnTo>
                  <a:pt x="49" y="3"/>
                </a:lnTo>
                <a:lnTo>
                  <a:pt x="16" y="11"/>
                </a:lnTo>
                <a:lnTo>
                  <a:pt x="0" y="26"/>
                </a:lnTo>
                <a:lnTo>
                  <a:pt x="0" y="34"/>
                </a:lnTo>
                <a:lnTo>
                  <a:pt x="11" y="34"/>
                </a:lnTo>
                <a:lnTo>
                  <a:pt x="24" y="30"/>
                </a:lnTo>
                <a:lnTo>
                  <a:pt x="33" y="30"/>
                </a:lnTo>
                <a:lnTo>
                  <a:pt x="40" y="23"/>
                </a:lnTo>
                <a:lnTo>
                  <a:pt x="49"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3" name="Freeform 22"/>
          <p:cNvSpPr>
            <a:spLocks/>
          </p:cNvSpPr>
          <p:nvPr/>
        </p:nvSpPr>
        <p:spPr bwMode="auto">
          <a:xfrm>
            <a:off x="1542965" y="1184261"/>
            <a:ext cx="149845" cy="98693"/>
          </a:xfrm>
          <a:custGeom>
            <a:avLst/>
            <a:gdLst/>
            <a:ahLst/>
            <a:cxnLst>
              <a:cxn ang="0">
                <a:pos x="0" y="4"/>
              </a:cxn>
              <a:cxn ang="0">
                <a:pos x="4" y="0"/>
              </a:cxn>
              <a:cxn ang="0">
                <a:pos x="20" y="0"/>
              </a:cxn>
              <a:cxn ang="0">
                <a:pos x="33" y="8"/>
              </a:cxn>
              <a:cxn ang="0">
                <a:pos x="45" y="12"/>
              </a:cxn>
              <a:cxn ang="0">
                <a:pos x="49" y="20"/>
              </a:cxn>
              <a:cxn ang="0">
                <a:pos x="49" y="23"/>
              </a:cxn>
              <a:cxn ang="0">
                <a:pos x="54" y="35"/>
              </a:cxn>
              <a:cxn ang="0">
                <a:pos x="37" y="35"/>
              </a:cxn>
              <a:cxn ang="0">
                <a:pos x="33" y="27"/>
              </a:cxn>
              <a:cxn ang="0">
                <a:pos x="8" y="27"/>
              </a:cxn>
              <a:cxn ang="0">
                <a:pos x="4" y="23"/>
              </a:cxn>
              <a:cxn ang="0">
                <a:pos x="8" y="16"/>
              </a:cxn>
              <a:cxn ang="0">
                <a:pos x="4" y="12"/>
              </a:cxn>
              <a:cxn ang="0">
                <a:pos x="0" y="4"/>
              </a:cxn>
            </a:cxnLst>
            <a:rect l="0" t="0" r="r" b="b"/>
            <a:pathLst>
              <a:path w="55" h="36">
                <a:moveTo>
                  <a:pt x="0" y="4"/>
                </a:moveTo>
                <a:lnTo>
                  <a:pt x="4" y="0"/>
                </a:lnTo>
                <a:lnTo>
                  <a:pt x="20" y="0"/>
                </a:lnTo>
                <a:lnTo>
                  <a:pt x="33" y="8"/>
                </a:lnTo>
                <a:lnTo>
                  <a:pt x="45" y="12"/>
                </a:lnTo>
                <a:lnTo>
                  <a:pt x="49" y="20"/>
                </a:lnTo>
                <a:lnTo>
                  <a:pt x="49" y="23"/>
                </a:lnTo>
                <a:lnTo>
                  <a:pt x="54" y="35"/>
                </a:lnTo>
                <a:lnTo>
                  <a:pt x="37" y="35"/>
                </a:lnTo>
                <a:lnTo>
                  <a:pt x="33" y="27"/>
                </a:lnTo>
                <a:lnTo>
                  <a:pt x="8" y="27"/>
                </a:lnTo>
                <a:lnTo>
                  <a:pt x="4" y="23"/>
                </a:lnTo>
                <a:lnTo>
                  <a:pt x="8" y="16"/>
                </a:lnTo>
                <a:lnTo>
                  <a:pt x="4" y="12"/>
                </a:lnTo>
                <a:lnTo>
                  <a:pt x="0" y="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4" name="Freeform 23"/>
          <p:cNvSpPr>
            <a:spLocks/>
          </p:cNvSpPr>
          <p:nvPr/>
        </p:nvSpPr>
        <p:spPr bwMode="auto">
          <a:xfrm>
            <a:off x="1281806" y="1256638"/>
            <a:ext cx="102752" cy="65795"/>
          </a:xfrm>
          <a:custGeom>
            <a:avLst/>
            <a:gdLst/>
            <a:ahLst/>
            <a:cxnLst>
              <a:cxn ang="0">
                <a:pos x="15" y="0"/>
              </a:cxn>
              <a:cxn ang="0">
                <a:pos x="7" y="8"/>
              </a:cxn>
              <a:cxn ang="0">
                <a:pos x="0" y="12"/>
              </a:cxn>
              <a:cxn ang="0">
                <a:pos x="0" y="16"/>
              </a:cxn>
              <a:cxn ang="0">
                <a:pos x="7" y="23"/>
              </a:cxn>
              <a:cxn ang="0">
                <a:pos x="24" y="23"/>
              </a:cxn>
              <a:cxn ang="0">
                <a:pos x="31" y="16"/>
              </a:cxn>
              <a:cxn ang="0">
                <a:pos x="31" y="12"/>
              </a:cxn>
              <a:cxn ang="0">
                <a:pos x="36" y="4"/>
              </a:cxn>
              <a:cxn ang="0">
                <a:pos x="31" y="0"/>
              </a:cxn>
              <a:cxn ang="0">
                <a:pos x="15" y="0"/>
              </a:cxn>
            </a:cxnLst>
            <a:rect l="0" t="0" r="r" b="b"/>
            <a:pathLst>
              <a:path w="37" h="24">
                <a:moveTo>
                  <a:pt x="15" y="0"/>
                </a:moveTo>
                <a:lnTo>
                  <a:pt x="7" y="8"/>
                </a:lnTo>
                <a:lnTo>
                  <a:pt x="0" y="12"/>
                </a:lnTo>
                <a:lnTo>
                  <a:pt x="0" y="16"/>
                </a:lnTo>
                <a:lnTo>
                  <a:pt x="7" y="23"/>
                </a:lnTo>
                <a:lnTo>
                  <a:pt x="24" y="23"/>
                </a:lnTo>
                <a:lnTo>
                  <a:pt x="31" y="16"/>
                </a:lnTo>
                <a:lnTo>
                  <a:pt x="31" y="12"/>
                </a:lnTo>
                <a:lnTo>
                  <a:pt x="36" y="4"/>
                </a:lnTo>
                <a:lnTo>
                  <a:pt x="31" y="0"/>
                </a:lnTo>
                <a:lnTo>
                  <a:pt x="15"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5" name="Freeform 24"/>
          <p:cNvSpPr>
            <a:spLocks/>
          </p:cNvSpPr>
          <p:nvPr/>
        </p:nvSpPr>
        <p:spPr bwMode="auto">
          <a:xfrm>
            <a:off x="1744185" y="1320239"/>
            <a:ext cx="477364" cy="171067"/>
          </a:xfrm>
          <a:custGeom>
            <a:avLst/>
            <a:gdLst/>
            <a:ahLst/>
            <a:cxnLst>
              <a:cxn ang="0">
                <a:pos x="0" y="8"/>
              </a:cxn>
              <a:cxn ang="0">
                <a:pos x="8" y="4"/>
              </a:cxn>
              <a:cxn ang="0">
                <a:pos x="20" y="0"/>
              </a:cxn>
              <a:cxn ang="0">
                <a:pos x="28" y="4"/>
              </a:cxn>
              <a:cxn ang="0">
                <a:pos x="41" y="8"/>
              </a:cxn>
              <a:cxn ang="0">
                <a:pos x="53" y="8"/>
              </a:cxn>
              <a:cxn ang="0">
                <a:pos x="61" y="12"/>
              </a:cxn>
              <a:cxn ang="0">
                <a:pos x="66" y="23"/>
              </a:cxn>
              <a:cxn ang="0">
                <a:pos x="57" y="27"/>
              </a:cxn>
              <a:cxn ang="0">
                <a:pos x="70" y="35"/>
              </a:cxn>
              <a:cxn ang="0">
                <a:pos x="102" y="39"/>
              </a:cxn>
              <a:cxn ang="0">
                <a:pos x="119" y="35"/>
              </a:cxn>
              <a:cxn ang="0">
                <a:pos x="139" y="27"/>
              </a:cxn>
              <a:cxn ang="0">
                <a:pos x="151" y="35"/>
              </a:cxn>
              <a:cxn ang="0">
                <a:pos x="168" y="42"/>
              </a:cxn>
              <a:cxn ang="0">
                <a:pos x="173" y="50"/>
              </a:cxn>
              <a:cxn ang="0">
                <a:pos x="164" y="58"/>
              </a:cxn>
              <a:cxn ang="0">
                <a:pos x="123" y="54"/>
              </a:cxn>
              <a:cxn ang="0">
                <a:pos x="90" y="62"/>
              </a:cxn>
              <a:cxn ang="0">
                <a:pos x="70" y="58"/>
              </a:cxn>
              <a:cxn ang="0">
                <a:pos x="66" y="54"/>
              </a:cxn>
              <a:cxn ang="0">
                <a:pos x="49" y="54"/>
              </a:cxn>
              <a:cxn ang="0">
                <a:pos x="41" y="46"/>
              </a:cxn>
              <a:cxn ang="0">
                <a:pos x="41" y="23"/>
              </a:cxn>
              <a:cxn ang="0">
                <a:pos x="20" y="16"/>
              </a:cxn>
              <a:cxn ang="0">
                <a:pos x="4" y="8"/>
              </a:cxn>
              <a:cxn ang="0">
                <a:pos x="0" y="8"/>
              </a:cxn>
            </a:cxnLst>
            <a:rect l="0" t="0" r="r" b="b"/>
            <a:pathLst>
              <a:path w="174" h="63">
                <a:moveTo>
                  <a:pt x="0" y="8"/>
                </a:moveTo>
                <a:lnTo>
                  <a:pt x="8" y="4"/>
                </a:lnTo>
                <a:lnTo>
                  <a:pt x="20" y="0"/>
                </a:lnTo>
                <a:lnTo>
                  <a:pt x="28" y="4"/>
                </a:lnTo>
                <a:lnTo>
                  <a:pt x="41" y="8"/>
                </a:lnTo>
                <a:lnTo>
                  <a:pt x="53" y="8"/>
                </a:lnTo>
                <a:lnTo>
                  <a:pt x="61" y="12"/>
                </a:lnTo>
                <a:lnTo>
                  <a:pt x="66" y="23"/>
                </a:lnTo>
                <a:lnTo>
                  <a:pt x="57" y="27"/>
                </a:lnTo>
                <a:lnTo>
                  <a:pt x="70" y="35"/>
                </a:lnTo>
                <a:lnTo>
                  <a:pt x="102" y="39"/>
                </a:lnTo>
                <a:lnTo>
                  <a:pt x="119" y="35"/>
                </a:lnTo>
                <a:lnTo>
                  <a:pt x="139" y="27"/>
                </a:lnTo>
                <a:lnTo>
                  <a:pt x="151" y="35"/>
                </a:lnTo>
                <a:lnTo>
                  <a:pt x="168" y="42"/>
                </a:lnTo>
                <a:lnTo>
                  <a:pt x="173" y="50"/>
                </a:lnTo>
                <a:lnTo>
                  <a:pt x="164" y="58"/>
                </a:lnTo>
                <a:lnTo>
                  <a:pt x="123" y="54"/>
                </a:lnTo>
                <a:lnTo>
                  <a:pt x="90" y="62"/>
                </a:lnTo>
                <a:lnTo>
                  <a:pt x="70" y="58"/>
                </a:lnTo>
                <a:lnTo>
                  <a:pt x="66" y="54"/>
                </a:lnTo>
                <a:lnTo>
                  <a:pt x="49" y="54"/>
                </a:lnTo>
                <a:lnTo>
                  <a:pt x="41" y="46"/>
                </a:lnTo>
                <a:lnTo>
                  <a:pt x="41" y="23"/>
                </a:lnTo>
                <a:lnTo>
                  <a:pt x="20" y="16"/>
                </a:lnTo>
                <a:lnTo>
                  <a:pt x="4" y="8"/>
                </a:lnTo>
                <a:lnTo>
                  <a:pt x="0"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6" name="Freeform 25"/>
          <p:cNvSpPr>
            <a:spLocks/>
          </p:cNvSpPr>
          <p:nvPr/>
        </p:nvSpPr>
        <p:spPr bwMode="auto">
          <a:xfrm>
            <a:off x="806583" y="1467181"/>
            <a:ext cx="714976" cy="357488"/>
          </a:xfrm>
          <a:custGeom>
            <a:avLst/>
            <a:gdLst/>
            <a:ahLst/>
            <a:cxnLst>
              <a:cxn ang="0">
                <a:pos x="120" y="88"/>
              </a:cxn>
              <a:cxn ang="0">
                <a:pos x="82" y="84"/>
              </a:cxn>
              <a:cxn ang="0">
                <a:pos x="82" y="69"/>
              </a:cxn>
              <a:cxn ang="0">
                <a:pos x="82" y="46"/>
              </a:cxn>
              <a:cxn ang="0">
                <a:pos x="107" y="31"/>
              </a:cxn>
              <a:cxn ang="0">
                <a:pos x="74" y="42"/>
              </a:cxn>
              <a:cxn ang="0">
                <a:pos x="58" y="57"/>
              </a:cxn>
              <a:cxn ang="0">
                <a:pos x="41" y="69"/>
              </a:cxn>
              <a:cxn ang="0">
                <a:pos x="12" y="57"/>
              </a:cxn>
              <a:cxn ang="0">
                <a:pos x="8" y="38"/>
              </a:cxn>
              <a:cxn ang="0">
                <a:pos x="24" y="23"/>
              </a:cxn>
              <a:cxn ang="0">
                <a:pos x="24" y="4"/>
              </a:cxn>
              <a:cxn ang="0">
                <a:pos x="74" y="4"/>
              </a:cxn>
              <a:cxn ang="0">
                <a:pos x="111" y="11"/>
              </a:cxn>
              <a:cxn ang="0">
                <a:pos x="116" y="27"/>
              </a:cxn>
              <a:cxn ang="0">
                <a:pos x="132" y="31"/>
              </a:cxn>
              <a:cxn ang="0">
                <a:pos x="161" y="42"/>
              </a:cxn>
              <a:cxn ang="0">
                <a:pos x="169" y="42"/>
              </a:cxn>
              <a:cxn ang="0">
                <a:pos x="185" y="38"/>
              </a:cxn>
              <a:cxn ang="0">
                <a:pos x="190" y="61"/>
              </a:cxn>
              <a:cxn ang="0">
                <a:pos x="198" y="34"/>
              </a:cxn>
              <a:cxn ang="0">
                <a:pos x="223" y="19"/>
              </a:cxn>
              <a:cxn ang="0">
                <a:pos x="239" y="31"/>
              </a:cxn>
              <a:cxn ang="0">
                <a:pos x="227" y="57"/>
              </a:cxn>
              <a:cxn ang="0">
                <a:pos x="227" y="73"/>
              </a:cxn>
              <a:cxn ang="0">
                <a:pos x="252" y="92"/>
              </a:cxn>
              <a:cxn ang="0">
                <a:pos x="256" y="100"/>
              </a:cxn>
              <a:cxn ang="0">
                <a:pos x="239" y="107"/>
              </a:cxn>
              <a:cxn ang="0">
                <a:pos x="243" y="123"/>
              </a:cxn>
              <a:cxn ang="0">
                <a:pos x="203" y="111"/>
              </a:cxn>
              <a:cxn ang="0">
                <a:pos x="169" y="119"/>
              </a:cxn>
              <a:cxn ang="0">
                <a:pos x="132" y="130"/>
              </a:cxn>
              <a:cxn ang="0">
                <a:pos x="111" y="111"/>
              </a:cxn>
              <a:cxn ang="0">
                <a:pos x="82" y="100"/>
              </a:cxn>
              <a:cxn ang="0">
                <a:pos x="116" y="88"/>
              </a:cxn>
            </a:cxnLst>
            <a:rect l="0" t="0" r="r" b="b"/>
            <a:pathLst>
              <a:path w="261" h="131">
                <a:moveTo>
                  <a:pt x="145" y="88"/>
                </a:moveTo>
                <a:lnTo>
                  <a:pt x="120" y="88"/>
                </a:lnTo>
                <a:lnTo>
                  <a:pt x="111" y="84"/>
                </a:lnTo>
                <a:lnTo>
                  <a:pt x="82" y="84"/>
                </a:lnTo>
                <a:lnTo>
                  <a:pt x="78" y="77"/>
                </a:lnTo>
                <a:lnTo>
                  <a:pt x="82" y="69"/>
                </a:lnTo>
                <a:lnTo>
                  <a:pt x="74" y="61"/>
                </a:lnTo>
                <a:lnTo>
                  <a:pt x="82" y="46"/>
                </a:lnTo>
                <a:lnTo>
                  <a:pt x="116" y="27"/>
                </a:lnTo>
                <a:lnTo>
                  <a:pt x="107" y="31"/>
                </a:lnTo>
                <a:lnTo>
                  <a:pt x="91" y="31"/>
                </a:lnTo>
                <a:lnTo>
                  <a:pt x="74" y="42"/>
                </a:lnTo>
                <a:lnTo>
                  <a:pt x="66" y="54"/>
                </a:lnTo>
                <a:lnTo>
                  <a:pt x="58" y="57"/>
                </a:lnTo>
                <a:lnTo>
                  <a:pt x="53" y="69"/>
                </a:lnTo>
                <a:lnTo>
                  <a:pt x="41" y="69"/>
                </a:lnTo>
                <a:lnTo>
                  <a:pt x="29" y="77"/>
                </a:lnTo>
                <a:lnTo>
                  <a:pt x="12" y="57"/>
                </a:lnTo>
                <a:lnTo>
                  <a:pt x="0" y="57"/>
                </a:lnTo>
                <a:lnTo>
                  <a:pt x="8" y="38"/>
                </a:lnTo>
                <a:lnTo>
                  <a:pt x="17" y="27"/>
                </a:lnTo>
                <a:lnTo>
                  <a:pt x="24" y="23"/>
                </a:lnTo>
                <a:lnTo>
                  <a:pt x="29" y="11"/>
                </a:lnTo>
                <a:lnTo>
                  <a:pt x="24" y="4"/>
                </a:lnTo>
                <a:lnTo>
                  <a:pt x="33" y="0"/>
                </a:lnTo>
                <a:lnTo>
                  <a:pt x="74" y="4"/>
                </a:lnTo>
                <a:lnTo>
                  <a:pt x="82" y="8"/>
                </a:lnTo>
                <a:lnTo>
                  <a:pt x="111" y="11"/>
                </a:lnTo>
                <a:lnTo>
                  <a:pt x="120" y="19"/>
                </a:lnTo>
                <a:lnTo>
                  <a:pt x="116" y="27"/>
                </a:lnTo>
                <a:lnTo>
                  <a:pt x="124" y="27"/>
                </a:lnTo>
                <a:lnTo>
                  <a:pt x="132" y="31"/>
                </a:lnTo>
                <a:lnTo>
                  <a:pt x="152" y="38"/>
                </a:lnTo>
                <a:lnTo>
                  <a:pt x="161" y="42"/>
                </a:lnTo>
                <a:lnTo>
                  <a:pt x="161" y="46"/>
                </a:lnTo>
                <a:lnTo>
                  <a:pt x="169" y="42"/>
                </a:lnTo>
                <a:lnTo>
                  <a:pt x="178" y="38"/>
                </a:lnTo>
                <a:lnTo>
                  <a:pt x="185" y="38"/>
                </a:lnTo>
                <a:lnTo>
                  <a:pt x="185" y="61"/>
                </a:lnTo>
                <a:lnTo>
                  <a:pt x="190" y="61"/>
                </a:lnTo>
                <a:lnTo>
                  <a:pt x="198" y="57"/>
                </a:lnTo>
                <a:lnTo>
                  <a:pt x="198" y="34"/>
                </a:lnTo>
                <a:lnTo>
                  <a:pt x="206" y="27"/>
                </a:lnTo>
                <a:lnTo>
                  <a:pt x="223" y="19"/>
                </a:lnTo>
                <a:lnTo>
                  <a:pt x="239" y="19"/>
                </a:lnTo>
                <a:lnTo>
                  <a:pt x="239" y="31"/>
                </a:lnTo>
                <a:lnTo>
                  <a:pt x="227" y="38"/>
                </a:lnTo>
                <a:lnTo>
                  <a:pt x="227" y="57"/>
                </a:lnTo>
                <a:lnTo>
                  <a:pt x="232" y="65"/>
                </a:lnTo>
                <a:lnTo>
                  <a:pt x="227" y="73"/>
                </a:lnTo>
                <a:lnTo>
                  <a:pt x="232" y="84"/>
                </a:lnTo>
                <a:lnTo>
                  <a:pt x="252" y="92"/>
                </a:lnTo>
                <a:lnTo>
                  <a:pt x="260" y="96"/>
                </a:lnTo>
                <a:lnTo>
                  <a:pt x="256" y="100"/>
                </a:lnTo>
                <a:lnTo>
                  <a:pt x="243" y="100"/>
                </a:lnTo>
                <a:lnTo>
                  <a:pt x="239" y="107"/>
                </a:lnTo>
                <a:lnTo>
                  <a:pt x="252" y="115"/>
                </a:lnTo>
                <a:lnTo>
                  <a:pt x="243" y="123"/>
                </a:lnTo>
                <a:lnTo>
                  <a:pt x="232" y="123"/>
                </a:lnTo>
                <a:lnTo>
                  <a:pt x="203" y="111"/>
                </a:lnTo>
                <a:lnTo>
                  <a:pt x="181" y="115"/>
                </a:lnTo>
                <a:lnTo>
                  <a:pt x="169" y="119"/>
                </a:lnTo>
                <a:lnTo>
                  <a:pt x="169" y="126"/>
                </a:lnTo>
                <a:lnTo>
                  <a:pt x="132" y="130"/>
                </a:lnTo>
                <a:lnTo>
                  <a:pt x="124" y="126"/>
                </a:lnTo>
                <a:lnTo>
                  <a:pt x="111" y="111"/>
                </a:lnTo>
                <a:lnTo>
                  <a:pt x="91" y="107"/>
                </a:lnTo>
                <a:lnTo>
                  <a:pt x="82" y="100"/>
                </a:lnTo>
                <a:lnTo>
                  <a:pt x="87" y="96"/>
                </a:lnTo>
                <a:lnTo>
                  <a:pt x="116" y="88"/>
                </a:lnTo>
                <a:lnTo>
                  <a:pt x="145" y="8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7" name="Freeform 26"/>
          <p:cNvSpPr>
            <a:spLocks/>
          </p:cNvSpPr>
          <p:nvPr/>
        </p:nvSpPr>
        <p:spPr bwMode="auto">
          <a:xfrm>
            <a:off x="2478427" y="903534"/>
            <a:ext cx="1770315" cy="1350994"/>
          </a:xfrm>
          <a:custGeom>
            <a:avLst/>
            <a:gdLst/>
            <a:ahLst/>
            <a:cxnLst>
              <a:cxn ang="0">
                <a:pos x="430" y="4"/>
              </a:cxn>
              <a:cxn ang="0">
                <a:pos x="363" y="4"/>
              </a:cxn>
              <a:cxn ang="0">
                <a:pos x="322" y="8"/>
              </a:cxn>
              <a:cxn ang="0">
                <a:pos x="264" y="15"/>
              </a:cxn>
              <a:cxn ang="0">
                <a:pos x="244" y="27"/>
              </a:cxn>
              <a:cxn ang="0">
                <a:pos x="226" y="46"/>
              </a:cxn>
              <a:cxn ang="0">
                <a:pos x="197" y="42"/>
              </a:cxn>
              <a:cxn ang="0">
                <a:pos x="148" y="31"/>
              </a:cxn>
              <a:cxn ang="0">
                <a:pos x="111" y="61"/>
              </a:cxn>
              <a:cxn ang="0">
                <a:pos x="66" y="73"/>
              </a:cxn>
              <a:cxn ang="0">
                <a:pos x="78" y="88"/>
              </a:cxn>
              <a:cxn ang="0">
                <a:pos x="53" y="107"/>
              </a:cxn>
              <a:cxn ang="0">
                <a:pos x="0" y="134"/>
              </a:cxn>
              <a:cxn ang="0">
                <a:pos x="62" y="142"/>
              </a:cxn>
              <a:cxn ang="0">
                <a:pos x="12" y="157"/>
              </a:cxn>
              <a:cxn ang="0">
                <a:pos x="66" y="172"/>
              </a:cxn>
              <a:cxn ang="0">
                <a:pos x="145" y="192"/>
              </a:cxn>
              <a:cxn ang="0">
                <a:pos x="156" y="268"/>
              </a:cxn>
              <a:cxn ang="0">
                <a:pos x="185" y="264"/>
              </a:cxn>
              <a:cxn ang="0">
                <a:pos x="185" y="287"/>
              </a:cxn>
              <a:cxn ang="0">
                <a:pos x="169" y="291"/>
              </a:cxn>
              <a:cxn ang="0">
                <a:pos x="152" y="303"/>
              </a:cxn>
              <a:cxn ang="0">
                <a:pos x="181" y="314"/>
              </a:cxn>
              <a:cxn ang="0">
                <a:pos x="197" y="307"/>
              </a:cxn>
              <a:cxn ang="0">
                <a:pos x="185" y="337"/>
              </a:cxn>
              <a:cxn ang="0">
                <a:pos x="161" y="379"/>
              </a:cxn>
              <a:cxn ang="0">
                <a:pos x="185" y="437"/>
              </a:cxn>
              <a:cxn ang="0">
                <a:pos x="231" y="475"/>
              </a:cxn>
              <a:cxn ang="0">
                <a:pos x="260" y="491"/>
              </a:cxn>
              <a:cxn ang="0">
                <a:pos x="277" y="449"/>
              </a:cxn>
              <a:cxn ang="0">
                <a:pos x="293" y="410"/>
              </a:cxn>
              <a:cxn ang="0">
                <a:pos x="322" y="383"/>
              </a:cxn>
              <a:cxn ang="0">
                <a:pos x="367" y="360"/>
              </a:cxn>
              <a:cxn ang="0">
                <a:pos x="417" y="333"/>
              </a:cxn>
              <a:cxn ang="0">
                <a:pos x="479" y="314"/>
              </a:cxn>
              <a:cxn ang="0">
                <a:pos x="533" y="295"/>
              </a:cxn>
              <a:cxn ang="0">
                <a:pos x="499" y="276"/>
              </a:cxn>
              <a:cxn ang="0">
                <a:pos x="537" y="287"/>
              </a:cxn>
              <a:cxn ang="0">
                <a:pos x="533" y="238"/>
              </a:cxn>
              <a:cxn ang="0">
                <a:pos x="574" y="211"/>
              </a:cxn>
              <a:cxn ang="0">
                <a:pos x="569" y="161"/>
              </a:cxn>
              <a:cxn ang="0">
                <a:pos x="582" y="138"/>
              </a:cxn>
              <a:cxn ang="0">
                <a:pos x="562" y="111"/>
              </a:cxn>
              <a:cxn ang="0">
                <a:pos x="586" y="80"/>
              </a:cxn>
              <a:cxn ang="0">
                <a:pos x="607" y="65"/>
              </a:cxn>
              <a:cxn ang="0">
                <a:pos x="627" y="34"/>
              </a:cxn>
              <a:cxn ang="0">
                <a:pos x="553" y="42"/>
              </a:cxn>
              <a:cxn ang="0">
                <a:pos x="545" y="42"/>
              </a:cxn>
              <a:cxn ang="0">
                <a:pos x="508" y="38"/>
              </a:cxn>
              <a:cxn ang="0">
                <a:pos x="504" y="34"/>
              </a:cxn>
              <a:cxn ang="0">
                <a:pos x="545" y="23"/>
              </a:cxn>
              <a:cxn ang="0">
                <a:pos x="537" y="11"/>
              </a:cxn>
              <a:cxn ang="0">
                <a:pos x="520" y="8"/>
              </a:cxn>
            </a:cxnLst>
            <a:rect l="0" t="0" r="r" b="b"/>
            <a:pathLst>
              <a:path w="646" h="496">
                <a:moveTo>
                  <a:pt x="466" y="11"/>
                </a:moveTo>
                <a:lnTo>
                  <a:pt x="459" y="4"/>
                </a:lnTo>
                <a:lnTo>
                  <a:pt x="430" y="4"/>
                </a:lnTo>
                <a:lnTo>
                  <a:pt x="421" y="0"/>
                </a:lnTo>
                <a:lnTo>
                  <a:pt x="367" y="0"/>
                </a:lnTo>
                <a:lnTo>
                  <a:pt x="363" y="4"/>
                </a:lnTo>
                <a:lnTo>
                  <a:pt x="355" y="4"/>
                </a:lnTo>
                <a:lnTo>
                  <a:pt x="347" y="8"/>
                </a:lnTo>
                <a:lnTo>
                  <a:pt x="322" y="8"/>
                </a:lnTo>
                <a:lnTo>
                  <a:pt x="318" y="4"/>
                </a:lnTo>
                <a:lnTo>
                  <a:pt x="289" y="8"/>
                </a:lnTo>
                <a:lnTo>
                  <a:pt x="264" y="15"/>
                </a:lnTo>
                <a:lnTo>
                  <a:pt x="264" y="23"/>
                </a:lnTo>
                <a:lnTo>
                  <a:pt x="273" y="38"/>
                </a:lnTo>
                <a:lnTo>
                  <a:pt x="244" y="27"/>
                </a:lnTo>
                <a:lnTo>
                  <a:pt x="231" y="27"/>
                </a:lnTo>
                <a:lnTo>
                  <a:pt x="231" y="38"/>
                </a:lnTo>
                <a:lnTo>
                  <a:pt x="226" y="46"/>
                </a:lnTo>
                <a:lnTo>
                  <a:pt x="219" y="46"/>
                </a:lnTo>
                <a:lnTo>
                  <a:pt x="206" y="38"/>
                </a:lnTo>
                <a:lnTo>
                  <a:pt x="197" y="42"/>
                </a:lnTo>
                <a:lnTo>
                  <a:pt x="197" y="34"/>
                </a:lnTo>
                <a:lnTo>
                  <a:pt x="190" y="27"/>
                </a:lnTo>
                <a:lnTo>
                  <a:pt x="148" y="31"/>
                </a:lnTo>
                <a:lnTo>
                  <a:pt x="136" y="42"/>
                </a:lnTo>
                <a:lnTo>
                  <a:pt x="119" y="46"/>
                </a:lnTo>
                <a:lnTo>
                  <a:pt x="111" y="61"/>
                </a:lnTo>
                <a:lnTo>
                  <a:pt x="98" y="61"/>
                </a:lnTo>
                <a:lnTo>
                  <a:pt x="82" y="65"/>
                </a:lnTo>
                <a:lnTo>
                  <a:pt x="66" y="73"/>
                </a:lnTo>
                <a:lnTo>
                  <a:pt x="62" y="80"/>
                </a:lnTo>
                <a:lnTo>
                  <a:pt x="62" y="84"/>
                </a:lnTo>
                <a:lnTo>
                  <a:pt x="78" y="88"/>
                </a:lnTo>
                <a:lnTo>
                  <a:pt x="78" y="92"/>
                </a:lnTo>
                <a:lnTo>
                  <a:pt x="74" y="100"/>
                </a:lnTo>
                <a:lnTo>
                  <a:pt x="53" y="107"/>
                </a:lnTo>
                <a:lnTo>
                  <a:pt x="29" y="111"/>
                </a:lnTo>
                <a:lnTo>
                  <a:pt x="0" y="123"/>
                </a:lnTo>
                <a:lnTo>
                  <a:pt x="0" y="134"/>
                </a:lnTo>
                <a:lnTo>
                  <a:pt x="29" y="142"/>
                </a:lnTo>
                <a:lnTo>
                  <a:pt x="49" y="138"/>
                </a:lnTo>
                <a:lnTo>
                  <a:pt x="62" y="142"/>
                </a:lnTo>
                <a:lnTo>
                  <a:pt x="58" y="149"/>
                </a:lnTo>
                <a:lnTo>
                  <a:pt x="24" y="149"/>
                </a:lnTo>
                <a:lnTo>
                  <a:pt x="12" y="157"/>
                </a:lnTo>
                <a:lnTo>
                  <a:pt x="24" y="161"/>
                </a:lnTo>
                <a:lnTo>
                  <a:pt x="49" y="180"/>
                </a:lnTo>
                <a:lnTo>
                  <a:pt x="66" y="172"/>
                </a:lnTo>
                <a:lnTo>
                  <a:pt x="87" y="169"/>
                </a:lnTo>
                <a:lnTo>
                  <a:pt x="136" y="184"/>
                </a:lnTo>
                <a:lnTo>
                  <a:pt x="145" y="192"/>
                </a:lnTo>
                <a:lnTo>
                  <a:pt x="148" y="215"/>
                </a:lnTo>
                <a:lnTo>
                  <a:pt x="161" y="234"/>
                </a:lnTo>
                <a:lnTo>
                  <a:pt x="156" y="268"/>
                </a:lnTo>
                <a:lnTo>
                  <a:pt x="161" y="272"/>
                </a:lnTo>
                <a:lnTo>
                  <a:pt x="169" y="268"/>
                </a:lnTo>
                <a:lnTo>
                  <a:pt x="185" y="264"/>
                </a:lnTo>
                <a:lnTo>
                  <a:pt x="190" y="272"/>
                </a:lnTo>
                <a:lnTo>
                  <a:pt x="197" y="287"/>
                </a:lnTo>
                <a:lnTo>
                  <a:pt x="185" y="287"/>
                </a:lnTo>
                <a:lnTo>
                  <a:pt x="177" y="291"/>
                </a:lnTo>
                <a:lnTo>
                  <a:pt x="177" y="295"/>
                </a:lnTo>
                <a:lnTo>
                  <a:pt x="169" y="291"/>
                </a:lnTo>
                <a:lnTo>
                  <a:pt x="161" y="291"/>
                </a:lnTo>
                <a:lnTo>
                  <a:pt x="156" y="295"/>
                </a:lnTo>
                <a:lnTo>
                  <a:pt x="152" y="303"/>
                </a:lnTo>
                <a:lnTo>
                  <a:pt x="156" y="310"/>
                </a:lnTo>
                <a:lnTo>
                  <a:pt x="173" y="314"/>
                </a:lnTo>
                <a:lnTo>
                  <a:pt x="181" y="314"/>
                </a:lnTo>
                <a:lnTo>
                  <a:pt x="181" y="299"/>
                </a:lnTo>
                <a:lnTo>
                  <a:pt x="194" y="303"/>
                </a:lnTo>
                <a:lnTo>
                  <a:pt x="197" y="307"/>
                </a:lnTo>
                <a:lnTo>
                  <a:pt x="190" y="318"/>
                </a:lnTo>
                <a:lnTo>
                  <a:pt x="185" y="330"/>
                </a:lnTo>
                <a:lnTo>
                  <a:pt x="185" y="337"/>
                </a:lnTo>
                <a:lnTo>
                  <a:pt x="169" y="337"/>
                </a:lnTo>
                <a:lnTo>
                  <a:pt x="161" y="345"/>
                </a:lnTo>
                <a:lnTo>
                  <a:pt x="161" y="379"/>
                </a:lnTo>
                <a:lnTo>
                  <a:pt x="169" y="399"/>
                </a:lnTo>
                <a:lnTo>
                  <a:pt x="173" y="418"/>
                </a:lnTo>
                <a:lnTo>
                  <a:pt x="185" y="437"/>
                </a:lnTo>
                <a:lnTo>
                  <a:pt x="202" y="472"/>
                </a:lnTo>
                <a:lnTo>
                  <a:pt x="210" y="479"/>
                </a:lnTo>
                <a:lnTo>
                  <a:pt x="231" y="475"/>
                </a:lnTo>
                <a:lnTo>
                  <a:pt x="239" y="487"/>
                </a:lnTo>
                <a:lnTo>
                  <a:pt x="251" y="495"/>
                </a:lnTo>
                <a:lnTo>
                  <a:pt x="260" y="491"/>
                </a:lnTo>
                <a:lnTo>
                  <a:pt x="264" y="479"/>
                </a:lnTo>
                <a:lnTo>
                  <a:pt x="273" y="460"/>
                </a:lnTo>
                <a:lnTo>
                  <a:pt x="277" y="449"/>
                </a:lnTo>
                <a:lnTo>
                  <a:pt x="280" y="433"/>
                </a:lnTo>
                <a:lnTo>
                  <a:pt x="293" y="422"/>
                </a:lnTo>
                <a:lnTo>
                  <a:pt x="293" y="410"/>
                </a:lnTo>
                <a:lnTo>
                  <a:pt x="297" y="399"/>
                </a:lnTo>
                <a:lnTo>
                  <a:pt x="305" y="395"/>
                </a:lnTo>
                <a:lnTo>
                  <a:pt x="322" y="383"/>
                </a:lnTo>
                <a:lnTo>
                  <a:pt x="347" y="376"/>
                </a:lnTo>
                <a:lnTo>
                  <a:pt x="363" y="368"/>
                </a:lnTo>
                <a:lnTo>
                  <a:pt x="367" y="360"/>
                </a:lnTo>
                <a:lnTo>
                  <a:pt x="388" y="345"/>
                </a:lnTo>
                <a:lnTo>
                  <a:pt x="392" y="337"/>
                </a:lnTo>
                <a:lnTo>
                  <a:pt x="417" y="333"/>
                </a:lnTo>
                <a:lnTo>
                  <a:pt x="450" y="330"/>
                </a:lnTo>
                <a:lnTo>
                  <a:pt x="466" y="318"/>
                </a:lnTo>
                <a:lnTo>
                  <a:pt x="479" y="314"/>
                </a:lnTo>
                <a:lnTo>
                  <a:pt x="499" y="314"/>
                </a:lnTo>
                <a:lnTo>
                  <a:pt x="524" y="299"/>
                </a:lnTo>
                <a:lnTo>
                  <a:pt x="533" y="295"/>
                </a:lnTo>
                <a:lnTo>
                  <a:pt x="524" y="295"/>
                </a:lnTo>
                <a:lnTo>
                  <a:pt x="499" y="287"/>
                </a:lnTo>
                <a:lnTo>
                  <a:pt x="499" y="276"/>
                </a:lnTo>
                <a:lnTo>
                  <a:pt x="508" y="272"/>
                </a:lnTo>
                <a:lnTo>
                  <a:pt x="520" y="284"/>
                </a:lnTo>
                <a:lnTo>
                  <a:pt x="537" y="287"/>
                </a:lnTo>
                <a:lnTo>
                  <a:pt x="549" y="284"/>
                </a:lnTo>
                <a:lnTo>
                  <a:pt x="549" y="268"/>
                </a:lnTo>
                <a:lnTo>
                  <a:pt x="533" y="238"/>
                </a:lnTo>
                <a:lnTo>
                  <a:pt x="553" y="226"/>
                </a:lnTo>
                <a:lnTo>
                  <a:pt x="553" y="218"/>
                </a:lnTo>
                <a:lnTo>
                  <a:pt x="574" y="211"/>
                </a:lnTo>
                <a:lnTo>
                  <a:pt x="574" y="176"/>
                </a:lnTo>
                <a:lnTo>
                  <a:pt x="562" y="165"/>
                </a:lnTo>
                <a:lnTo>
                  <a:pt x="569" y="161"/>
                </a:lnTo>
                <a:lnTo>
                  <a:pt x="578" y="157"/>
                </a:lnTo>
                <a:lnTo>
                  <a:pt x="582" y="149"/>
                </a:lnTo>
                <a:lnTo>
                  <a:pt x="582" y="138"/>
                </a:lnTo>
                <a:lnTo>
                  <a:pt x="562" y="130"/>
                </a:lnTo>
                <a:lnTo>
                  <a:pt x="557" y="126"/>
                </a:lnTo>
                <a:lnTo>
                  <a:pt x="562" y="111"/>
                </a:lnTo>
                <a:lnTo>
                  <a:pt x="578" y="100"/>
                </a:lnTo>
                <a:lnTo>
                  <a:pt x="582" y="88"/>
                </a:lnTo>
                <a:lnTo>
                  <a:pt x="586" y="80"/>
                </a:lnTo>
                <a:lnTo>
                  <a:pt x="603" y="77"/>
                </a:lnTo>
                <a:lnTo>
                  <a:pt x="603" y="65"/>
                </a:lnTo>
                <a:lnTo>
                  <a:pt x="607" y="65"/>
                </a:lnTo>
                <a:lnTo>
                  <a:pt x="640" y="46"/>
                </a:lnTo>
                <a:lnTo>
                  <a:pt x="645" y="42"/>
                </a:lnTo>
                <a:lnTo>
                  <a:pt x="627" y="34"/>
                </a:lnTo>
                <a:lnTo>
                  <a:pt x="607" y="27"/>
                </a:lnTo>
                <a:lnTo>
                  <a:pt x="591" y="42"/>
                </a:lnTo>
                <a:lnTo>
                  <a:pt x="553" y="42"/>
                </a:lnTo>
                <a:lnTo>
                  <a:pt x="540" y="50"/>
                </a:lnTo>
                <a:lnTo>
                  <a:pt x="533" y="65"/>
                </a:lnTo>
                <a:lnTo>
                  <a:pt x="545" y="42"/>
                </a:lnTo>
                <a:lnTo>
                  <a:pt x="545" y="38"/>
                </a:lnTo>
                <a:lnTo>
                  <a:pt x="533" y="31"/>
                </a:lnTo>
                <a:lnTo>
                  <a:pt x="508" y="38"/>
                </a:lnTo>
                <a:lnTo>
                  <a:pt x="470" y="46"/>
                </a:lnTo>
                <a:lnTo>
                  <a:pt x="486" y="34"/>
                </a:lnTo>
                <a:lnTo>
                  <a:pt x="504" y="34"/>
                </a:lnTo>
                <a:lnTo>
                  <a:pt x="520" y="27"/>
                </a:lnTo>
                <a:lnTo>
                  <a:pt x="537" y="27"/>
                </a:lnTo>
                <a:lnTo>
                  <a:pt x="545" y="23"/>
                </a:lnTo>
                <a:lnTo>
                  <a:pt x="557" y="19"/>
                </a:lnTo>
                <a:lnTo>
                  <a:pt x="553" y="11"/>
                </a:lnTo>
                <a:lnTo>
                  <a:pt x="537" y="11"/>
                </a:lnTo>
                <a:lnTo>
                  <a:pt x="528" y="15"/>
                </a:lnTo>
                <a:lnTo>
                  <a:pt x="520" y="15"/>
                </a:lnTo>
                <a:lnTo>
                  <a:pt x="520" y="8"/>
                </a:lnTo>
                <a:lnTo>
                  <a:pt x="508" y="8"/>
                </a:lnTo>
                <a:lnTo>
                  <a:pt x="466"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8" name="Freeform 27"/>
          <p:cNvSpPr>
            <a:spLocks/>
          </p:cNvSpPr>
          <p:nvPr/>
        </p:nvSpPr>
        <p:spPr bwMode="auto">
          <a:xfrm>
            <a:off x="1936844" y="2541836"/>
            <a:ext cx="51375" cy="46057"/>
          </a:xfrm>
          <a:custGeom>
            <a:avLst/>
            <a:gdLst/>
            <a:ahLst/>
            <a:cxnLst>
              <a:cxn ang="0">
                <a:pos x="18" y="0"/>
              </a:cxn>
              <a:cxn ang="0">
                <a:pos x="0" y="0"/>
              </a:cxn>
              <a:cxn ang="0">
                <a:pos x="18" y="16"/>
              </a:cxn>
              <a:cxn ang="0">
                <a:pos x="18" y="0"/>
              </a:cxn>
            </a:cxnLst>
            <a:rect l="0" t="0" r="r" b="b"/>
            <a:pathLst>
              <a:path w="19" h="17">
                <a:moveTo>
                  <a:pt x="18" y="0"/>
                </a:moveTo>
                <a:lnTo>
                  <a:pt x="0" y="0"/>
                </a:lnTo>
                <a:lnTo>
                  <a:pt x="18" y="16"/>
                </a:lnTo>
                <a:lnTo>
                  <a:pt x="1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39" name="Freeform 28"/>
          <p:cNvSpPr>
            <a:spLocks/>
          </p:cNvSpPr>
          <p:nvPr/>
        </p:nvSpPr>
        <p:spPr bwMode="auto">
          <a:xfrm>
            <a:off x="1825530" y="925467"/>
            <a:ext cx="1006104" cy="460566"/>
          </a:xfrm>
          <a:custGeom>
            <a:avLst/>
            <a:gdLst/>
            <a:ahLst/>
            <a:cxnLst>
              <a:cxn ang="0">
                <a:pos x="115" y="72"/>
              </a:cxn>
              <a:cxn ang="0">
                <a:pos x="103" y="57"/>
              </a:cxn>
              <a:cxn ang="0">
                <a:pos x="82" y="49"/>
              </a:cxn>
              <a:cxn ang="0">
                <a:pos x="66" y="46"/>
              </a:cxn>
              <a:cxn ang="0">
                <a:pos x="74" y="72"/>
              </a:cxn>
              <a:cxn ang="0">
                <a:pos x="103" y="95"/>
              </a:cxn>
              <a:cxn ang="0">
                <a:pos x="82" y="103"/>
              </a:cxn>
              <a:cxn ang="0">
                <a:pos x="41" y="122"/>
              </a:cxn>
              <a:cxn ang="0">
                <a:pos x="24" y="115"/>
              </a:cxn>
              <a:cxn ang="0">
                <a:pos x="41" y="95"/>
              </a:cxn>
              <a:cxn ang="0">
                <a:pos x="4" y="88"/>
              </a:cxn>
              <a:cxn ang="0">
                <a:pos x="8" y="72"/>
              </a:cxn>
              <a:cxn ang="0">
                <a:pos x="17" y="65"/>
              </a:cxn>
              <a:cxn ang="0">
                <a:pos x="57" y="46"/>
              </a:cxn>
              <a:cxn ang="0">
                <a:pos x="74" y="42"/>
              </a:cxn>
              <a:cxn ang="0">
                <a:pos x="98" y="26"/>
              </a:cxn>
              <a:cxn ang="0">
                <a:pos x="144" y="19"/>
              </a:cxn>
              <a:cxn ang="0">
                <a:pos x="148" y="19"/>
              </a:cxn>
              <a:cxn ang="0">
                <a:pos x="181" y="3"/>
              </a:cxn>
              <a:cxn ang="0">
                <a:pos x="201" y="0"/>
              </a:cxn>
              <a:cxn ang="0">
                <a:pos x="235" y="3"/>
              </a:cxn>
              <a:cxn ang="0">
                <a:pos x="263" y="0"/>
              </a:cxn>
              <a:cxn ang="0">
                <a:pos x="305" y="3"/>
              </a:cxn>
              <a:cxn ang="0">
                <a:pos x="346" y="7"/>
              </a:cxn>
              <a:cxn ang="0">
                <a:pos x="358" y="15"/>
              </a:cxn>
              <a:cxn ang="0">
                <a:pos x="333" y="34"/>
              </a:cxn>
              <a:cxn ang="0">
                <a:pos x="313" y="42"/>
              </a:cxn>
              <a:cxn ang="0">
                <a:pos x="284" y="61"/>
              </a:cxn>
              <a:cxn ang="0">
                <a:pos x="223" y="84"/>
              </a:cxn>
              <a:cxn ang="0">
                <a:pos x="210" y="95"/>
              </a:cxn>
              <a:cxn ang="0">
                <a:pos x="210" y="99"/>
              </a:cxn>
              <a:cxn ang="0">
                <a:pos x="201" y="115"/>
              </a:cxn>
              <a:cxn ang="0">
                <a:pos x="177" y="130"/>
              </a:cxn>
              <a:cxn ang="0">
                <a:pos x="165" y="141"/>
              </a:cxn>
              <a:cxn ang="0">
                <a:pos x="165" y="153"/>
              </a:cxn>
              <a:cxn ang="0">
                <a:pos x="140" y="168"/>
              </a:cxn>
              <a:cxn ang="0">
                <a:pos x="107" y="157"/>
              </a:cxn>
              <a:cxn ang="0">
                <a:pos x="95" y="164"/>
              </a:cxn>
              <a:cxn ang="0">
                <a:pos x="49" y="161"/>
              </a:cxn>
              <a:cxn ang="0">
                <a:pos x="53" y="145"/>
              </a:cxn>
              <a:cxn ang="0">
                <a:pos x="74" y="134"/>
              </a:cxn>
              <a:cxn ang="0">
                <a:pos x="82" y="130"/>
              </a:cxn>
              <a:cxn ang="0">
                <a:pos x="107" y="141"/>
              </a:cxn>
              <a:cxn ang="0">
                <a:pos x="103" y="130"/>
              </a:cxn>
              <a:cxn ang="0">
                <a:pos x="91" y="115"/>
              </a:cxn>
              <a:cxn ang="0">
                <a:pos x="107" y="103"/>
              </a:cxn>
              <a:cxn ang="0">
                <a:pos x="115" y="76"/>
              </a:cxn>
              <a:cxn ang="0">
                <a:pos x="127" y="72"/>
              </a:cxn>
            </a:cxnLst>
            <a:rect l="0" t="0" r="r" b="b"/>
            <a:pathLst>
              <a:path w="368" h="169">
                <a:moveTo>
                  <a:pt x="127" y="72"/>
                </a:moveTo>
                <a:lnTo>
                  <a:pt x="115" y="72"/>
                </a:lnTo>
                <a:lnTo>
                  <a:pt x="107" y="65"/>
                </a:lnTo>
                <a:lnTo>
                  <a:pt x="103" y="57"/>
                </a:lnTo>
                <a:lnTo>
                  <a:pt x="86" y="57"/>
                </a:lnTo>
                <a:lnTo>
                  <a:pt x="82" y="49"/>
                </a:lnTo>
                <a:lnTo>
                  <a:pt x="74" y="42"/>
                </a:lnTo>
                <a:lnTo>
                  <a:pt x="66" y="46"/>
                </a:lnTo>
                <a:lnTo>
                  <a:pt x="62" y="65"/>
                </a:lnTo>
                <a:lnTo>
                  <a:pt x="74" y="72"/>
                </a:lnTo>
                <a:lnTo>
                  <a:pt x="91" y="80"/>
                </a:lnTo>
                <a:lnTo>
                  <a:pt x="103" y="95"/>
                </a:lnTo>
                <a:lnTo>
                  <a:pt x="95" y="95"/>
                </a:lnTo>
                <a:lnTo>
                  <a:pt x="82" y="103"/>
                </a:lnTo>
                <a:lnTo>
                  <a:pt x="62" y="118"/>
                </a:lnTo>
                <a:lnTo>
                  <a:pt x="41" y="122"/>
                </a:lnTo>
                <a:lnTo>
                  <a:pt x="28" y="118"/>
                </a:lnTo>
                <a:lnTo>
                  <a:pt x="24" y="115"/>
                </a:lnTo>
                <a:lnTo>
                  <a:pt x="24" y="107"/>
                </a:lnTo>
                <a:lnTo>
                  <a:pt x="41" y="95"/>
                </a:lnTo>
                <a:lnTo>
                  <a:pt x="17" y="95"/>
                </a:lnTo>
                <a:lnTo>
                  <a:pt x="4" y="88"/>
                </a:lnTo>
                <a:lnTo>
                  <a:pt x="0" y="80"/>
                </a:lnTo>
                <a:lnTo>
                  <a:pt x="8" y="72"/>
                </a:lnTo>
                <a:lnTo>
                  <a:pt x="8" y="69"/>
                </a:lnTo>
                <a:lnTo>
                  <a:pt x="17" y="65"/>
                </a:lnTo>
                <a:lnTo>
                  <a:pt x="33" y="46"/>
                </a:lnTo>
                <a:lnTo>
                  <a:pt x="57" y="46"/>
                </a:lnTo>
                <a:lnTo>
                  <a:pt x="62" y="38"/>
                </a:lnTo>
                <a:lnTo>
                  <a:pt x="74" y="42"/>
                </a:lnTo>
                <a:lnTo>
                  <a:pt x="82" y="30"/>
                </a:lnTo>
                <a:lnTo>
                  <a:pt x="98" y="26"/>
                </a:lnTo>
                <a:lnTo>
                  <a:pt x="111" y="19"/>
                </a:lnTo>
                <a:lnTo>
                  <a:pt x="144" y="19"/>
                </a:lnTo>
                <a:lnTo>
                  <a:pt x="152" y="26"/>
                </a:lnTo>
                <a:lnTo>
                  <a:pt x="148" y="19"/>
                </a:lnTo>
                <a:lnTo>
                  <a:pt x="173" y="7"/>
                </a:lnTo>
                <a:lnTo>
                  <a:pt x="181" y="3"/>
                </a:lnTo>
                <a:lnTo>
                  <a:pt x="189" y="7"/>
                </a:lnTo>
                <a:lnTo>
                  <a:pt x="201" y="0"/>
                </a:lnTo>
                <a:lnTo>
                  <a:pt x="214" y="0"/>
                </a:lnTo>
                <a:lnTo>
                  <a:pt x="235" y="3"/>
                </a:lnTo>
                <a:lnTo>
                  <a:pt x="243" y="3"/>
                </a:lnTo>
                <a:lnTo>
                  <a:pt x="263" y="0"/>
                </a:lnTo>
                <a:lnTo>
                  <a:pt x="280" y="3"/>
                </a:lnTo>
                <a:lnTo>
                  <a:pt x="305" y="3"/>
                </a:lnTo>
                <a:lnTo>
                  <a:pt x="309" y="7"/>
                </a:lnTo>
                <a:lnTo>
                  <a:pt x="346" y="7"/>
                </a:lnTo>
                <a:lnTo>
                  <a:pt x="350" y="15"/>
                </a:lnTo>
                <a:lnTo>
                  <a:pt x="358" y="15"/>
                </a:lnTo>
                <a:lnTo>
                  <a:pt x="367" y="19"/>
                </a:lnTo>
                <a:lnTo>
                  <a:pt x="333" y="34"/>
                </a:lnTo>
                <a:lnTo>
                  <a:pt x="317" y="42"/>
                </a:lnTo>
                <a:lnTo>
                  <a:pt x="313" y="42"/>
                </a:lnTo>
                <a:lnTo>
                  <a:pt x="301" y="53"/>
                </a:lnTo>
                <a:lnTo>
                  <a:pt x="284" y="61"/>
                </a:lnTo>
                <a:lnTo>
                  <a:pt x="255" y="80"/>
                </a:lnTo>
                <a:lnTo>
                  <a:pt x="223" y="84"/>
                </a:lnTo>
                <a:lnTo>
                  <a:pt x="223" y="92"/>
                </a:lnTo>
                <a:lnTo>
                  <a:pt x="210" y="95"/>
                </a:lnTo>
                <a:lnTo>
                  <a:pt x="201" y="95"/>
                </a:lnTo>
                <a:lnTo>
                  <a:pt x="210" y="99"/>
                </a:lnTo>
                <a:lnTo>
                  <a:pt x="214" y="103"/>
                </a:lnTo>
                <a:lnTo>
                  <a:pt x="201" y="115"/>
                </a:lnTo>
                <a:lnTo>
                  <a:pt x="198" y="122"/>
                </a:lnTo>
                <a:lnTo>
                  <a:pt x="177" y="130"/>
                </a:lnTo>
                <a:lnTo>
                  <a:pt x="173" y="138"/>
                </a:lnTo>
                <a:lnTo>
                  <a:pt x="165" y="141"/>
                </a:lnTo>
                <a:lnTo>
                  <a:pt x="160" y="145"/>
                </a:lnTo>
                <a:lnTo>
                  <a:pt x="165" y="153"/>
                </a:lnTo>
                <a:lnTo>
                  <a:pt x="152" y="168"/>
                </a:lnTo>
                <a:lnTo>
                  <a:pt x="140" y="168"/>
                </a:lnTo>
                <a:lnTo>
                  <a:pt x="127" y="161"/>
                </a:lnTo>
                <a:lnTo>
                  <a:pt x="107" y="157"/>
                </a:lnTo>
                <a:lnTo>
                  <a:pt x="103" y="161"/>
                </a:lnTo>
                <a:lnTo>
                  <a:pt x="95" y="164"/>
                </a:lnTo>
                <a:lnTo>
                  <a:pt x="82" y="161"/>
                </a:lnTo>
                <a:lnTo>
                  <a:pt x="49" y="161"/>
                </a:lnTo>
                <a:lnTo>
                  <a:pt x="45" y="153"/>
                </a:lnTo>
                <a:lnTo>
                  <a:pt x="53" y="145"/>
                </a:lnTo>
                <a:lnTo>
                  <a:pt x="69" y="141"/>
                </a:lnTo>
                <a:lnTo>
                  <a:pt x="74" y="134"/>
                </a:lnTo>
                <a:lnTo>
                  <a:pt x="74" y="130"/>
                </a:lnTo>
                <a:lnTo>
                  <a:pt x="82" y="130"/>
                </a:lnTo>
                <a:lnTo>
                  <a:pt x="95" y="141"/>
                </a:lnTo>
                <a:lnTo>
                  <a:pt x="107" y="141"/>
                </a:lnTo>
                <a:lnTo>
                  <a:pt x="111" y="134"/>
                </a:lnTo>
                <a:lnTo>
                  <a:pt x="103" y="130"/>
                </a:lnTo>
                <a:lnTo>
                  <a:pt x="103" y="118"/>
                </a:lnTo>
                <a:lnTo>
                  <a:pt x="91" y="115"/>
                </a:lnTo>
                <a:lnTo>
                  <a:pt x="98" y="107"/>
                </a:lnTo>
                <a:lnTo>
                  <a:pt x="107" y="103"/>
                </a:lnTo>
                <a:lnTo>
                  <a:pt x="120" y="103"/>
                </a:lnTo>
                <a:lnTo>
                  <a:pt x="115" y="76"/>
                </a:lnTo>
                <a:lnTo>
                  <a:pt x="148" y="72"/>
                </a:lnTo>
                <a:lnTo>
                  <a:pt x="127" y="7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0" name="Freeform 29"/>
          <p:cNvSpPr>
            <a:spLocks/>
          </p:cNvSpPr>
          <p:nvPr/>
        </p:nvSpPr>
        <p:spPr bwMode="auto">
          <a:xfrm>
            <a:off x="9921456" y="1550521"/>
            <a:ext cx="100609" cy="54830"/>
          </a:xfrm>
          <a:custGeom>
            <a:avLst/>
            <a:gdLst/>
            <a:ahLst/>
            <a:cxnLst>
              <a:cxn ang="0">
                <a:pos x="0" y="15"/>
              </a:cxn>
              <a:cxn ang="0">
                <a:pos x="3" y="7"/>
              </a:cxn>
              <a:cxn ang="0">
                <a:pos x="7" y="0"/>
              </a:cxn>
              <a:cxn ang="0">
                <a:pos x="24" y="3"/>
              </a:cxn>
              <a:cxn ang="0">
                <a:pos x="36" y="11"/>
              </a:cxn>
              <a:cxn ang="0">
                <a:pos x="31" y="15"/>
              </a:cxn>
              <a:cxn ang="0">
                <a:pos x="11" y="15"/>
              </a:cxn>
              <a:cxn ang="0">
                <a:pos x="3" y="19"/>
              </a:cxn>
              <a:cxn ang="0">
                <a:pos x="0" y="15"/>
              </a:cxn>
            </a:cxnLst>
            <a:rect l="0" t="0" r="r" b="b"/>
            <a:pathLst>
              <a:path w="37" h="20">
                <a:moveTo>
                  <a:pt x="0" y="15"/>
                </a:moveTo>
                <a:lnTo>
                  <a:pt x="3" y="7"/>
                </a:lnTo>
                <a:lnTo>
                  <a:pt x="7" y="0"/>
                </a:lnTo>
                <a:lnTo>
                  <a:pt x="24" y="3"/>
                </a:lnTo>
                <a:lnTo>
                  <a:pt x="36" y="11"/>
                </a:lnTo>
                <a:lnTo>
                  <a:pt x="31" y="15"/>
                </a:lnTo>
                <a:lnTo>
                  <a:pt x="11" y="15"/>
                </a:lnTo>
                <a:lnTo>
                  <a:pt x="3" y="19"/>
                </a:lnTo>
                <a:lnTo>
                  <a:pt x="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1" name="Freeform 30"/>
          <p:cNvSpPr>
            <a:spLocks/>
          </p:cNvSpPr>
          <p:nvPr/>
        </p:nvSpPr>
        <p:spPr bwMode="auto">
          <a:xfrm>
            <a:off x="8857555" y="1331203"/>
            <a:ext cx="117735" cy="54830"/>
          </a:xfrm>
          <a:custGeom>
            <a:avLst/>
            <a:gdLst/>
            <a:ahLst/>
            <a:cxnLst>
              <a:cxn ang="0">
                <a:pos x="42" y="12"/>
              </a:cxn>
              <a:cxn ang="0">
                <a:pos x="8" y="4"/>
              </a:cxn>
              <a:cxn ang="0">
                <a:pos x="0" y="0"/>
              </a:cxn>
              <a:cxn ang="0">
                <a:pos x="17" y="12"/>
              </a:cxn>
              <a:cxn ang="0">
                <a:pos x="29" y="19"/>
              </a:cxn>
              <a:cxn ang="0">
                <a:pos x="42" y="12"/>
              </a:cxn>
            </a:cxnLst>
            <a:rect l="0" t="0" r="r" b="b"/>
            <a:pathLst>
              <a:path w="43" h="20">
                <a:moveTo>
                  <a:pt x="42" y="12"/>
                </a:moveTo>
                <a:lnTo>
                  <a:pt x="8" y="4"/>
                </a:lnTo>
                <a:lnTo>
                  <a:pt x="0" y="0"/>
                </a:lnTo>
                <a:lnTo>
                  <a:pt x="17" y="12"/>
                </a:lnTo>
                <a:lnTo>
                  <a:pt x="29" y="19"/>
                </a:lnTo>
                <a:lnTo>
                  <a:pt x="42"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2" name="Freeform 31"/>
          <p:cNvSpPr>
            <a:spLocks/>
          </p:cNvSpPr>
          <p:nvPr/>
        </p:nvSpPr>
        <p:spPr bwMode="auto">
          <a:xfrm>
            <a:off x="8733399" y="1434283"/>
            <a:ext cx="81344" cy="46057"/>
          </a:xfrm>
          <a:custGeom>
            <a:avLst/>
            <a:gdLst/>
            <a:ahLst/>
            <a:cxnLst>
              <a:cxn ang="0">
                <a:pos x="0" y="12"/>
              </a:cxn>
              <a:cxn ang="0">
                <a:pos x="4" y="0"/>
              </a:cxn>
              <a:cxn ang="0">
                <a:pos x="12" y="4"/>
              </a:cxn>
              <a:cxn ang="0">
                <a:pos x="20" y="4"/>
              </a:cxn>
              <a:cxn ang="0">
                <a:pos x="29" y="12"/>
              </a:cxn>
              <a:cxn ang="0">
                <a:pos x="20" y="16"/>
              </a:cxn>
              <a:cxn ang="0">
                <a:pos x="0" y="12"/>
              </a:cxn>
            </a:cxnLst>
            <a:rect l="0" t="0" r="r" b="b"/>
            <a:pathLst>
              <a:path w="30" h="17">
                <a:moveTo>
                  <a:pt x="0" y="12"/>
                </a:moveTo>
                <a:lnTo>
                  <a:pt x="4" y="0"/>
                </a:lnTo>
                <a:lnTo>
                  <a:pt x="12" y="4"/>
                </a:lnTo>
                <a:lnTo>
                  <a:pt x="20" y="4"/>
                </a:lnTo>
                <a:lnTo>
                  <a:pt x="29" y="12"/>
                </a:lnTo>
                <a:lnTo>
                  <a:pt x="20" y="16"/>
                </a:lnTo>
                <a:lnTo>
                  <a:pt x="0"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3" name="Freeform 32"/>
          <p:cNvSpPr>
            <a:spLocks/>
          </p:cNvSpPr>
          <p:nvPr/>
        </p:nvSpPr>
        <p:spPr bwMode="auto">
          <a:xfrm>
            <a:off x="8596396" y="1320238"/>
            <a:ext cx="229049" cy="76762"/>
          </a:xfrm>
          <a:custGeom>
            <a:avLst/>
            <a:gdLst/>
            <a:ahLst/>
            <a:cxnLst>
              <a:cxn ang="0">
                <a:pos x="29" y="8"/>
              </a:cxn>
              <a:cxn ang="0">
                <a:pos x="45" y="0"/>
              </a:cxn>
              <a:cxn ang="0">
                <a:pos x="65" y="16"/>
              </a:cxn>
              <a:cxn ang="0">
                <a:pos x="62" y="4"/>
              </a:cxn>
              <a:cxn ang="0">
                <a:pos x="74" y="4"/>
              </a:cxn>
              <a:cxn ang="0">
                <a:pos x="83" y="8"/>
              </a:cxn>
              <a:cxn ang="0">
                <a:pos x="74" y="16"/>
              </a:cxn>
              <a:cxn ang="0">
                <a:pos x="65" y="16"/>
              </a:cxn>
              <a:cxn ang="0">
                <a:pos x="58" y="23"/>
              </a:cxn>
              <a:cxn ang="0">
                <a:pos x="33" y="23"/>
              </a:cxn>
              <a:cxn ang="0">
                <a:pos x="20" y="27"/>
              </a:cxn>
              <a:cxn ang="0">
                <a:pos x="12" y="27"/>
              </a:cxn>
              <a:cxn ang="0">
                <a:pos x="4" y="19"/>
              </a:cxn>
              <a:cxn ang="0">
                <a:pos x="0" y="4"/>
              </a:cxn>
              <a:cxn ang="0">
                <a:pos x="29" y="8"/>
              </a:cxn>
            </a:cxnLst>
            <a:rect l="0" t="0" r="r" b="b"/>
            <a:pathLst>
              <a:path w="84" h="28">
                <a:moveTo>
                  <a:pt x="29" y="8"/>
                </a:moveTo>
                <a:lnTo>
                  <a:pt x="45" y="0"/>
                </a:lnTo>
                <a:lnTo>
                  <a:pt x="65" y="16"/>
                </a:lnTo>
                <a:lnTo>
                  <a:pt x="62" y="4"/>
                </a:lnTo>
                <a:lnTo>
                  <a:pt x="74" y="4"/>
                </a:lnTo>
                <a:lnTo>
                  <a:pt x="83" y="8"/>
                </a:lnTo>
                <a:lnTo>
                  <a:pt x="74" y="16"/>
                </a:lnTo>
                <a:lnTo>
                  <a:pt x="65" y="16"/>
                </a:lnTo>
                <a:lnTo>
                  <a:pt x="58" y="23"/>
                </a:lnTo>
                <a:lnTo>
                  <a:pt x="33" y="23"/>
                </a:lnTo>
                <a:lnTo>
                  <a:pt x="20" y="27"/>
                </a:lnTo>
                <a:lnTo>
                  <a:pt x="12" y="27"/>
                </a:lnTo>
                <a:lnTo>
                  <a:pt x="4" y="19"/>
                </a:lnTo>
                <a:lnTo>
                  <a:pt x="0" y="4"/>
                </a:lnTo>
                <a:lnTo>
                  <a:pt x="29"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4" name="Freeform 33"/>
          <p:cNvSpPr>
            <a:spLocks/>
          </p:cNvSpPr>
          <p:nvPr/>
        </p:nvSpPr>
        <p:spPr bwMode="auto">
          <a:xfrm>
            <a:off x="7455430" y="1120660"/>
            <a:ext cx="151986" cy="87727"/>
          </a:xfrm>
          <a:custGeom>
            <a:avLst/>
            <a:gdLst/>
            <a:ahLst/>
            <a:cxnLst>
              <a:cxn ang="0">
                <a:pos x="29" y="8"/>
              </a:cxn>
              <a:cxn ang="0">
                <a:pos x="41" y="4"/>
              </a:cxn>
              <a:cxn ang="0">
                <a:pos x="55" y="23"/>
              </a:cxn>
              <a:cxn ang="0">
                <a:pos x="46" y="23"/>
              </a:cxn>
              <a:cxn ang="0">
                <a:pos x="20" y="27"/>
              </a:cxn>
              <a:cxn ang="0">
                <a:pos x="4" y="31"/>
              </a:cxn>
              <a:cxn ang="0">
                <a:pos x="0" y="27"/>
              </a:cxn>
              <a:cxn ang="0">
                <a:pos x="4" y="12"/>
              </a:cxn>
              <a:cxn ang="0">
                <a:pos x="16" y="0"/>
              </a:cxn>
              <a:cxn ang="0">
                <a:pos x="20" y="0"/>
              </a:cxn>
              <a:cxn ang="0">
                <a:pos x="29" y="8"/>
              </a:cxn>
            </a:cxnLst>
            <a:rect l="0" t="0" r="r" b="b"/>
            <a:pathLst>
              <a:path w="56" h="32">
                <a:moveTo>
                  <a:pt x="29" y="8"/>
                </a:moveTo>
                <a:lnTo>
                  <a:pt x="41" y="4"/>
                </a:lnTo>
                <a:lnTo>
                  <a:pt x="55" y="23"/>
                </a:lnTo>
                <a:lnTo>
                  <a:pt x="46" y="23"/>
                </a:lnTo>
                <a:lnTo>
                  <a:pt x="20" y="27"/>
                </a:lnTo>
                <a:lnTo>
                  <a:pt x="4" y="31"/>
                </a:lnTo>
                <a:lnTo>
                  <a:pt x="0" y="27"/>
                </a:lnTo>
                <a:lnTo>
                  <a:pt x="4" y="12"/>
                </a:lnTo>
                <a:lnTo>
                  <a:pt x="16" y="0"/>
                </a:lnTo>
                <a:lnTo>
                  <a:pt x="20" y="0"/>
                </a:lnTo>
                <a:lnTo>
                  <a:pt x="29"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5" name="Freeform 34"/>
          <p:cNvSpPr>
            <a:spLocks/>
          </p:cNvSpPr>
          <p:nvPr/>
        </p:nvSpPr>
        <p:spPr bwMode="auto">
          <a:xfrm>
            <a:off x="7185710" y="1006614"/>
            <a:ext cx="250455" cy="149136"/>
          </a:xfrm>
          <a:custGeom>
            <a:avLst/>
            <a:gdLst/>
            <a:ahLst/>
            <a:cxnLst>
              <a:cxn ang="0">
                <a:pos x="49" y="23"/>
              </a:cxn>
              <a:cxn ang="0">
                <a:pos x="32" y="27"/>
              </a:cxn>
              <a:cxn ang="0">
                <a:pos x="24" y="39"/>
              </a:cxn>
              <a:cxn ang="0">
                <a:pos x="32" y="42"/>
              </a:cxn>
              <a:cxn ang="0">
                <a:pos x="36" y="46"/>
              </a:cxn>
              <a:cxn ang="0">
                <a:pos x="53" y="54"/>
              </a:cxn>
              <a:cxn ang="0">
                <a:pos x="90" y="54"/>
              </a:cxn>
              <a:cxn ang="0">
                <a:pos x="90" y="35"/>
              </a:cxn>
              <a:cxn ang="0">
                <a:pos x="85" y="27"/>
              </a:cxn>
              <a:cxn ang="0">
                <a:pos x="81" y="27"/>
              </a:cxn>
              <a:cxn ang="0">
                <a:pos x="69" y="35"/>
              </a:cxn>
              <a:cxn ang="0">
                <a:pos x="56" y="23"/>
              </a:cxn>
              <a:cxn ang="0">
                <a:pos x="56" y="12"/>
              </a:cxn>
              <a:cxn ang="0">
                <a:pos x="45" y="4"/>
              </a:cxn>
              <a:cxn ang="0">
                <a:pos x="36" y="0"/>
              </a:cxn>
              <a:cxn ang="0">
                <a:pos x="16" y="8"/>
              </a:cxn>
              <a:cxn ang="0">
                <a:pos x="0" y="19"/>
              </a:cxn>
              <a:cxn ang="0">
                <a:pos x="7" y="27"/>
              </a:cxn>
              <a:cxn ang="0">
                <a:pos x="28" y="27"/>
              </a:cxn>
              <a:cxn ang="0">
                <a:pos x="49" y="23"/>
              </a:cxn>
            </a:cxnLst>
            <a:rect l="0" t="0" r="r" b="b"/>
            <a:pathLst>
              <a:path w="91" h="55">
                <a:moveTo>
                  <a:pt x="49" y="23"/>
                </a:moveTo>
                <a:lnTo>
                  <a:pt x="32" y="27"/>
                </a:lnTo>
                <a:lnTo>
                  <a:pt x="24" y="39"/>
                </a:lnTo>
                <a:lnTo>
                  <a:pt x="32" y="42"/>
                </a:lnTo>
                <a:lnTo>
                  <a:pt x="36" y="46"/>
                </a:lnTo>
                <a:lnTo>
                  <a:pt x="53" y="54"/>
                </a:lnTo>
                <a:lnTo>
                  <a:pt x="90" y="54"/>
                </a:lnTo>
                <a:lnTo>
                  <a:pt x="90" y="35"/>
                </a:lnTo>
                <a:lnTo>
                  <a:pt x="85" y="27"/>
                </a:lnTo>
                <a:lnTo>
                  <a:pt x="81" y="27"/>
                </a:lnTo>
                <a:lnTo>
                  <a:pt x="69" y="35"/>
                </a:lnTo>
                <a:lnTo>
                  <a:pt x="56" y="23"/>
                </a:lnTo>
                <a:lnTo>
                  <a:pt x="56" y="12"/>
                </a:lnTo>
                <a:lnTo>
                  <a:pt x="45" y="4"/>
                </a:lnTo>
                <a:lnTo>
                  <a:pt x="36" y="0"/>
                </a:lnTo>
                <a:lnTo>
                  <a:pt x="16" y="8"/>
                </a:lnTo>
                <a:lnTo>
                  <a:pt x="0" y="19"/>
                </a:lnTo>
                <a:lnTo>
                  <a:pt x="7" y="27"/>
                </a:lnTo>
                <a:lnTo>
                  <a:pt x="28" y="27"/>
                </a:lnTo>
                <a:lnTo>
                  <a:pt x="49"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6" name="Freeform 35"/>
          <p:cNvSpPr>
            <a:spLocks/>
          </p:cNvSpPr>
          <p:nvPr/>
        </p:nvSpPr>
        <p:spPr bwMode="auto">
          <a:xfrm>
            <a:off x="6066153" y="1728168"/>
            <a:ext cx="47094" cy="46057"/>
          </a:xfrm>
          <a:custGeom>
            <a:avLst/>
            <a:gdLst/>
            <a:ahLst/>
            <a:cxnLst>
              <a:cxn ang="0">
                <a:pos x="0" y="10"/>
              </a:cxn>
              <a:cxn ang="0">
                <a:pos x="0" y="0"/>
              </a:cxn>
              <a:cxn ang="0">
                <a:pos x="12" y="0"/>
              </a:cxn>
              <a:cxn ang="0">
                <a:pos x="16" y="5"/>
              </a:cxn>
              <a:cxn ang="0">
                <a:pos x="8" y="16"/>
              </a:cxn>
              <a:cxn ang="0">
                <a:pos x="0" y="10"/>
              </a:cxn>
            </a:cxnLst>
            <a:rect l="0" t="0" r="r" b="b"/>
            <a:pathLst>
              <a:path w="17" h="17">
                <a:moveTo>
                  <a:pt x="0" y="10"/>
                </a:moveTo>
                <a:lnTo>
                  <a:pt x="0" y="0"/>
                </a:lnTo>
                <a:lnTo>
                  <a:pt x="12" y="0"/>
                </a:lnTo>
                <a:lnTo>
                  <a:pt x="16" y="5"/>
                </a:lnTo>
                <a:lnTo>
                  <a:pt x="8" y="16"/>
                </a:lnTo>
                <a:lnTo>
                  <a:pt x="0" y="1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7" name="Freeform 36"/>
          <p:cNvSpPr>
            <a:spLocks/>
          </p:cNvSpPr>
          <p:nvPr/>
        </p:nvSpPr>
        <p:spPr bwMode="auto">
          <a:xfrm>
            <a:off x="6258810" y="1050478"/>
            <a:ext cx="102752" cy="46057"/>
          </a:xfrm>
          <a:custGeom>
            <a:avLst/>
            <a:gdLst/>
            <a:ahLst/>
            <a:cxnLst>
              <a:cxn ang="0">
                <a:pos x="16" y="16"/>
              </a:cxn>
              <a:cxn ang="0">
                <a:pos x="37" y="10"/>
              </a:cxn>
              <a:cxn ang="0">
                <a:pos x="32" y="4"/>
              </a:cxn>
              <a:cxn ang="0">
                <a:pos x="11" y="0"/>
              </a:cxn>
              <a:cxn ang="0">
                <a:pos x="0" y="10"/>
              </a:cxn>
              <a:cxn ang="0">
                <a:pos x="16" y="16"/>
              </a:cxn>
            </a:cxnLst>
            <a:rect l="0" t="0" r="r" b="b"/>
            <a:pathLst>
              <a:path w="38" h="17">
                <a:moveTo>
                  <a:pt x="16" y="16"/>
                </a:moveTo>
                <a:lnTo>
                  <a:pt x="37" y="10"/>
                </a:lnTo>
                <a:lnTo>
                  <a:pt x="32" y="4"/>
                </a:lnTo>
                <a:lnTo>
                  <a:pt x="11" y="0"/>
                </a:lnTo>
                <a:lnTo>
                  <a:pt x="0" y="10"/>
                </a:lnTo>
                <a:lnTo>
                  <a:pt x="16"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8" name="Freeform 37"/>
          <p:cNvSpPr>
            <a:spLocks/>
          </p:cNvSpPr>
          <p:nvPr/>
        </p:nvSpPr>
        <p:spPr bwMode="auto">
          <a:xfrm>
            <a:off x="6359421" y="1017580"/>
            <a:ext cx="81344" cy="46057"/>
          </a:xfrm>
          <a:custGeom>
            <a:avLst/>
            <a:gdLst/>
            <a:ahLst/>
            <a:cxnLst>
              <a:cxn ang="0">
                <a:pos x="0" y="16"/>
              </a:cxn>
              <a:cxn ang="0">
                <a:pos x="16" y="16"/>
              </a:cxn>
              <a:cxn ang="0">
                <a:pos x="24" y="12"/>
              </a:cxn>
              <a:cxn ang="0">
                <a:pos x="29" y="8"/>
              </a:cxn>
              <a:cxn ang="0">
                <a:pos x="20" y="0"/>
              </a:cxn>
              <a:cxn ang="0">
                <a:pos x="12" y="8"/>
              </a:cxn>
              <a:cxn ang="0">
                <a:pos x="0" y="16"/>
              </a:cxn>
            </a:cxnLst>
            <a:rect l="0" t="0" r="r" b="b"/>
            <a:pathLst>
              <a:path w="30" h="17">
                <a:moveTo>
                  <a:pt x="0" y="16"/>
                </a:moveTo>
                <a:lnTo>
                  <a:pt x="16" y="16"/>
                </a:lnTo>
                <a:lnTo>
                  <a:pt x="24" y="12"/>
                </a:lnTo>
                <a:lnTo>
                  <a:pt x="29" y="8"/>
                </a:lnTo>
                <a:lnTo>
                  <a:pt x="20" y="0"/>
                </a:lnTo>
                <a:lnTo>
                  <a:pt x="12" y="8"/>
                </a:lnTo>
                <a:lnTo>
                  <a:pt x="0"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49" name="Freeform 38"/>
          <p:cNvSpPr>
            <a:spLocks/>
          </p:cNvSpPr>
          <p:nvPr/>
        </p:nvSpPr>
        <p:spPr bwMode="auto">
          <a:xfrm>
            <a:off x="6211715" y="1070216"/>
            <a:ext cx="49234" cy="46057"/>
          </a:xfrm>
          <a:custGeom>
            <a:avLst/>
            <a:gdLst/>
            <a:ahLst/>
            <a:cxnLst>
              <a:cxn ang="0">
                <a:pos x="0" y="5"/>
              </a:cxn>
              <a:cxn ang="0">
                <a:pos x="5" y="5"/>
              </a:cxn>
              <a:cxn ang="0">
                <a:pos x="17" y="0"/>
              </a:cxn>
              <a:cxn ang="0">
                <a:pos x="17" y="5"/>
              </a:cxn>
              <a:cxn ang="0">
                <a:pos x="11" y="16"/>
              </a:cxn>
              <a:cxn ang="0">
                <a:pos x="5" y="16"/>
              </a:cxn>
              <a:cxn ang="0">
                <a:pos x="0" y="5"/>
              </a:cxn>
            </a:cxnLst>
            <a:rect l="0" t="0" r="r" b="b"/>
            <a:pathLst>
              <a:path w="18" h="17">
                <a:moveTo>
                  <a:pt x="0" y="5"/>
                </a:moveTo>
                <a:lnTo>
                  <a:pt x="5" y="5"/>
                </a:lnTo>
                <a:lnTo>
                  <a:pt x="17" y="0"/>
                </a:lnTo>
                <a:lnTo>
                  <a:pt x="17" y="5"/>
                </a:lnTo>
                <a:lnTo>
                  <a:pt x="11" y="16"/>
                </a:lnTo>
                <a:lnTo>
                  <a:pt x="5" y="16"/>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0" name="Freeform 39"/>
          <p:cNvSpPr>
            <a:spLocks/>
          </p:cNvSpPr>
          <p:nvPr/>
        </p:nvSpPr>
        <p:spPr bwMode="auto">
          <a:xfrm>
            <a:off x="5886337" y="1050477"/>
            <a:ext cx="158408" cy="54830"/>
          </a:xfrm>
          <a:custGeom>
            <a:avLst/>
            <a:gdLst/>
            <a:ahLst/>
            <a:cxnLst>
              <a:cxn ang="0">
                <a:pos x="0" y="7"/>
              </a:cxn>
              <a:cxn ang="0">
                <a:pos x="15" y="0"/>
              </a:cxn>
              <a:cxn ang="0">
                <a:pos x="28" y="7"/>
              </a:cxn>
              <a:cxn ang="0">
                <a:pos x="24" y="19"/>
              </a:cxn>
              <a:cxn ang="0">
                <a:pos x="31" y="19"/>
              </a:cxn>
              <a:cxn ang="0">
                <a:pos x="35" y="11"/>
              </a:cxn>
              <a:cxn ang="0">
                <a:pos x="57" y="11"/>
              </a:cxn>
              <a:cxn ang="0">
                <a:pos x="52" y="7"/>
              </a:cxn>
              <a:cxn ang="0">
                <a:pos x="52" y="3"/>
              </a:cxn>
              <a:cxn ang="0">
                <a:pos x="44" y="0"/>
              </a:cxn>
              <a:cxn ang="0">
                <a:pos x="35" y="0"/>
              </a:cxn>
              <a:cxn ang="0">
                <a:pos x="31" y="7"/>
              </a:cxn>
              <a:cxn ang="0">
                <a:pos x="28" y="7"/>
              </a:cxn>
              <a:cxn ang="0">
                <a:pos x="24" y="19"/>
              </a:cxn>
              <a:cxn ang="0">
                <a:pos x="15" y="19"/>
              </a:cxn>
              <a:cxn ang="0">
                <a:pos x="11" y="7"/>
              </a:cxn>
              <a:cxn ang="0">
                <a:pos x="0" y="7"/>
              </a:cxn>
            </a:cxnLst>
            <a:rect l="0" t="0" r="r" b="b"/>
            <a:pathLst>
              <a:path w="58" h="20">
                <a:moveTo>
                  <a:pt x="0" y="7"/>
                </a:moveTo>
                <a:lnTo>
                  <a:pt x="15" y="0"/>
                </a:lnTo>
                <a:lnTo>
                  <a:pt x="28" y="7"/>
                </a:lnTo>
                <a:lnTo>
                  <a:pt x="24" y="19"/>
                </a:lnTo>
                <a:lnTo>
                  <a:pt x="31" y="19"/>
                </a:lnTo>
                <a:lnTo>
                  <a:pt x="35" y="11"/>
                </a:lnTo>
                <a:lnTo>
                  <a:pt x="57" y="11"/>
                </a:lnTo>
                <a:lnTo>
                  <a:pt x="52" y="7"/>
                </a:lnTo>
                <a:lnTo>
                  <a:pt x="52" y="3"/>
                </a:lnTo>
                <a:lnTo>
                  <a:pt x="44" y="0"/>
                </a:lnTo>
                <a:lnTo>
                  <a:pt x="35" y="0"/>
                </a:lnTo>
                <a:lnTo>
                  <a:pt x="31" y="7"/>
                </a:lnTo>
                <a:lnTo>
                  <a:pt x="28" y="7"/>
                </a:lnTo>
                <a:lnTo>
                  <a:pt x="24" y="19"/>
                </a:lnTo>
                <a:lnTo>
                  <a:pt x="15" y="19"/>
                </a:lnTo>
                <a:lnTo>
                  <a:pt x="11" y="7"/>
                </a:lnTo>
                <a:lnTo>
                  <a:pt x="0" y="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1" name="Freeform 40"/>
          <p:cNvSpPr>
            <a:spLocks/>
          </p:cNvSpPr>
          <p:nvPr/>
        </p:nvSpPr>
        <p:spPr bwMode="auto">
          <a:xfrm>
            <a:off x="5094299" y="1081182"/>
            <a:ext cx="259017" cy="96500"/>
          </a:xfrm>
          <a:custGeom>
            <a:avLst/>
            <a:gdLst/>
            <a:ahLst/>
            <a:cxnLst>
              <a:cxn ang="0">
                <a:pos x="73" y="27"/>
              </a:cxn>
              <a:cxn ang="0">
                <a:pos x="82" y="27"/>
              </a:cxn>
              <a:cxn ang="0">
                <a:pos x="94" y="15"/>
              </a:cxn>
              <a:cxn ang="0">
                <a:pos x="82" y="8"/>
              </a:cxn>
              <a:cxn ang="0">
                <a:pos x="73" y="8"/>
              </a:cxn>
              <a:cxn ang="0">
                <a:pos x="65" y="4"/>
              </a:cxn>
              <a:cxn ang="0">
                <a:pos x="57" y="8"/>
              </a:cxn>
              <a:cxn ang="0">
                <a:pos x="49" y="0"/>
              </a:cxn>
              <a:cxn ang="0">
                <a:pos x="40" y="8"/>
              </a:cxn>
              <a:cxn ang="0">
                <a:pos x="32" y="0"/>
              </a:cxn>
              <a:cxn ang="0">
                <a:pos x="16" y="0"/>
              </a:cxn>
              <a:cxn ang="0">
                <a:pos x="11" y="4"/>
              </a:cxn>
              <a:cxn ang="0">
                <a:pos x="0" y="8"/>
              </a:cxn>
              <a:cxn ang="0">
                <a:pos x="4" y="15"/>
              </a:cxn>
              <a:cxn ang="0">
                <a:pos x="24" y="23"/>
              </a:cxn>
              <a:cxn ang="0">
                <a:pos x="44" y="31"/>
              </a:cxn>
              <a:cxn ang="0">
                <a:pos x="53" y="35"/>
              </a:cxn>
              <a:cxn ang="0">
                <a:pos x="73" y="27"/>
              </a:cxn>
            </a:cxnLst>
            <a:rect l="0" t="0" r="r" b="b"/>
            <a:pathLst>
              <a:path w="95" h="36">
                <a:moveTo>
                  <a:pt x="73" y="27"/>
                </a:moveTo>
                <a:lnTo>
                  <a:pt x="82" y="27"/>
                </a:lnTo>
                <a:lnTo>
                  <a:pt x="94" y="15"/>
                </a:lnTo>
                <a:lnTo>
                  <a:pt x="82" y="8"/>
                </a:lnTo>
                <a:lnTo>
                  <a:pt x="73" y="8"/>
                </a:lnTo>
                <a:lnTo>
                  <a:pt x="65" y="4"/>
                </a:lnTo>
                <a:lnTo>
                  <a:pt x="57" y="8"/>
                </a:lnTo>
                <a:lnTo>
                  <a:pt x="49" y="0"/>
                </a:lnTo>
                <a:lnTo>
                  <a:pt x="40" y="8"/>
                </a:lnTo>
                <a:lnTo>
                  <a:pt x="32" y="0"/>
                </a:lnTo>
                <a:lnTo>
                  <a:pt x="16" y="0"/>
                </a:lnTo>
                <a:lnTo>
                  <a:pt x="11" y="4"/>
                </a:lnTo>
                <a:lnTo>
                  <a:pt x="0" y="8"/>
                </a:lnTo>
                <a:lnTo>
                  <a:pt x="4" y="15"/>
                </a:lnTo>
                <a:lnTo>
                  <a:pt x="24" y="23"/>
                </a:lnTo>
                <a:lnTo>
                  <a:pt x="44" y="31"/>
                </a:lnTo>
                <a:lnTo>
                  <a:pt x="53" y="35"/>
                </a:lnTo>
                <a:lnTo>
                  <a:pt x="73"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2" name="Freeform 41"/>
          <p:cNvSpPr>
            <a:spLocks/>
          </p:cNvSpPr>
          <p:nvPr/>
        </p:nvSpPr>
        <p:spPr bwMode="auto">
          <a:xfrm>
            <a:off x="4890936" y="1120659"/>
            <a:ext cx="408862" cy="212738"/>
          </a:xfrm>
          <a:custGeom>
            <a:avLst/>
            <a:gdLst/>
            <a:ahLst/>
            <a:cxnLst>
              <a:cxn ang="0">
                <a:pos x="0" y="4"/>
              </a:cxn>
              <a:cxn ang="0">
                <a:pos x="27" y="0"/>
              </a:cxn>
              <a:cxn ang="0">
                <a:pos x="24" y="4"/>
              </a:cxn>
              <a:cxn ang="0">
                <a:pos x="40" y="4"/>
              </a:cxn>
              <a:cxn ang="0">
                <a:pos x="53" y="12"/>
              </a:cxn>
              <a:cxn ang="0">
                <a:pos x="53" y="0"/>
              </a:cxn>
              <a:cxn ang="0">
                <a:pos x="69" y="0"/>
              </a:cxn>
              <a:cxn ang="0">
                <a:pos x="78" y="12"/>
              </a:cxn>
              <a:cxn ang="0">
                <a:pos x="90" y="12"/>
              </a:cxn>
              <a:cxn ang="0">
                <a:pos x="106" y="23"/>
              </a:cxn>
              <a:cxn ang="0">
                <a:pos x="119" y="23"/>
              </a:cxn>
              <a:cxn ang="0">
                <a:pos x="131" y="35"/>
              </a:cxn>
              <a:cxn ang="0">
                <a:pos x="139" y="46"/>
              </a:cxn>
              <a:cxn ang="0">
                <a:pos x="148" y="50"/>
              </a:cxn>
              <a:cxn ang="0">
                <a:pos x="143" y="58"/>
              </a:cxn>
              <a:cxn ang="0">
                <a:pos x="114" y="58"/>
              </a:cxn>
              <a:cxn ang="0">
                <a:pos x="110" y="50"/>
              </a:cxn>
              <a:cxn ang="0">
                <a:pos x="106" y="39"/>
              </a:cxn>
              <a:cxn ang="0">
                <a:pos x="98" y="31"/>
              </a:cxn>
              <a:cxn ang="0">
                <a:pos x="90" y="35"/>
              </a:cxn>
              <a:cxn ang="0">
                <a:pos x="78" y="69"/>
              </a:cxn>
              <a:cxn ang="0">
                <a:pos x="65" y="77"/>
              </a:cxn>
              <a:cxn ang="0">
                <a:pos x="49" y="62"/>
              </a:cxn>
              <a:cxn ang="0">
                <a:pos x="45" y="54"/>
              </a:cxn>
              <a:cxn ang="0">
                <a:pos x="36" y="50"/>
              </a:cxn>
              <a:cxn ang="0">
                <a:pos x="32" y="43"/>
              </a:cxn>
              <a:cxn ang="0">
                <a:pos x="56" y="39"/>
              </a:cxn>
              <a:cxn ang="0">
                <a:pos x="65" y="31"/>
              </a:cxn>
              <a:cxn ang="0">
                <a:pos x="61" y="23"/>
              </a:cxn>
              <a:cxn ang="0">
                <a:pos x="45" y="23"/>
              </a:cxn>
              <a:cxn ang="0">
                <a:pos x="32" y="39"/>
              </a:cxn>
              <a:cxn ang="0">
                <a:pos x="11" y="39"/>
              </a:cxn>
              <a:cxn ang="0">
                <a:pos x="7" y="31"/>
              </a:cxn>
              <a:cxn ang="0">
                <a:pos x="7" y="20"/>
              </a:cxn>
              <a:cxn ang="0">
                <a:pos x="0" y="4"/>
              </a:cxn>
            </a:cxnLst>
            <a:rect l="0" t="0" r="r" b="b"/>
            <a:pathLst>
              <a:path w="149" h="78">
                <a:moveTo>
                  <a:pt x="0" y="4"/>
                </a:moveTo>
                <a:lnTo>
                  <a:pt x="27" y="0"/>
                </a:lnTo>
                <a:lnTo>
                  <a:pt x="24" y="4"/>
                </a:lnTo>
                <a:lnTo>
                  <a:pt x="40" y="4"/>
                </a:lnTo>
                <a:lnTo>
                  <a:pt x="53" y="12"/>
                </a:lnTo>
                <a:lnTo>
                  <a:pt x="53" y="0"/>
                </a:lnTo>
                <a:lnTo>
                  <a:pt x="69" y="0"/>
                </a:lnTo>
                <a:lnTo>
                  <a:pt x="78" y="12"/>
                </a:lnTo>
                <a:lnTo>
                  <a:pt x="90" y="12"/>
                </a:lnTo>
                <a:lnTo>
                  <a:pt x="106" y="23"/>
                </a:lnTo>
                <a:lnTo>
                  <a:pt x="119" y="23"/>
                </a:lnTo>
                <a:lnTo>
                  <a:pt x="131" y="35"/>
                </a:lnTo>
                <a:lnTo>
                  <a:pt x="139" y="46"/>
                </a:lnTo>
                <a:lnTo>
                  <a:pt x="148" y="50"/>
                </a:lnTo>
                <a:lnTo>
                  <a:pt x="143" y="58"/>
                </a:lnTo>
                <a:lnTo>
                  <a:pt x="114" y="58"/>
                </a:lnTo>
                <a:lnTo>
                  <a:pt x="110" y="50"/>
                </a:lnTo>
                <a:lnTo>
                  <a:pt x="106" y="39"/>
                </a:lnTo>
                <a:lnTo>
                  <a:pt x="98" y="31"/>
                </a:lnTo>
                <a:lnTo>
                  <a:pt x="90" y="35"/>
                </a:lnTo>
                <a:lnTo>
                  <a:pt x="78" y="69"/>
                </a:lnTo>
                <a:lnTo>
                  <a:pt x="65" y="77"/>
                </a:lnTo>
                <a:lnTo>
                  <a:pt x="49" y="62"/>
                </a:lnTo>
                <a:lnTo>
                  <a:pt x="45" y="54"/>
                </a:lnTo>
                <a:lnTo>
                  <a:pt x="36" y="50"/>
                </a:lnTo>
                <a:lnTo>
                  <a:pt x="32" y="43"/>
                </a:lnTo>
                <a:lnTo>
                  <a:pt x="56" y="39"/>
                </a:lnTo>
                <a:lnTo>
                  <a:pt x="65" y="31"/>
                </a:lnTo>
                <a:lnTo>
                  <a:pt x="61" y="23"/>
                </a:lnTo>
                <a:lnTo>
                  <a:pt x="45" y="23"/>
                </a:lnTo>
                <a:lnTo>
                  <a:pt x="32" y="39"/>
                </a:lnTo>
                <a:lnTo>
                  <a:pt x="11" y="39"/>
                </a:lnTo>
                <a:lnTo>
                  <a:pt x="7" y="31"/>
                </a:lnTo>
                <a:lnTo>
                  <a:pt x="7" y="20"/>
                </a:lnTo>
                <a:lnTo>
                  <a:pt x="0" y="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3" name="Freeform 42"/>
          <p:cNvSpPr>
            <a:spLocks/>
          </p:cNvSpPr>
          <p:nvPr/>
        </p:nvSpPr>
        <p:spPr bwMode="auto">
          <a:xfrm>
            <a:off x="6128230" y="1289533"/>
            <a:ext cx="458099" cy="368453"/>
          </a:xfrm>
          <a:custGeom>
            <a:avLst/>
            <a:gdLst/>
            <a:ahLst/>
            <a:cxnLst>
              <a:cxn ang="0">
                <a:pos x="99" y="38"/>
              </a:cxn>
              <a:cxn ang="0">
                <a:pos x="91" y="42"/>
              </a:cxn>
              <a:cxn ang="0">
                <a:pos x="87" y="46"/>
              </a:cxn>
              <a:cxn ang="0">
                <a:pos x="83" y="46"/>
              </a:cxn>
              <a:cxn ang="0">
                <a:pos x="74" y="53"/>
              </a:cxn>
              <a:cxn ang="0">
                <a:pos x="66" y="57"/>
              </a:cxn>
              <a:cxn ang="0">
                <a:pos x="62" y="57"/>
              </a:cxn>
              <a:cxn ang="0">
                <a:pos x="62" y="65"/>
              </a:cxn>
              <a:cxn ang="0">
                <a:pos x="58" y="69"/>
              </a:cxn>
              <a:cxn ang="0">
                <a:pos x="58" y="73"/>
              </a:cxn>
              <a:cxn ang="0">
                <a:pos x="49" y="76"/>
              </a:cxn>
              <a:cxn ang="0">
                <a:pos x="49" y="115"/>
              </a:cxn>
              <a:cxn ang="0">
                <a:pos x="58" y="126"/>
              </a:cxn>
              <a:cxn ang="0">
                <a:pos x="66" y="134"/>
              </a:cxn>
              <a:cxn ang="0">
                <a:pos x="20" y="134"/>
              </a:cxn>
              <a:cxn ang="0">
                <a:pos x="20" y="115"/>
              </a:cxn>
              <a:cxn ang="0">
                <a:pos x="8" y="111"/>
              </a:cxn>
              <a:cxn ang="0">
                <a:pos x="0" y="103"/>
              </a:cxn>
              <a:cxn ang="0">
                <a:pos x="12" y="92"/>
              </a:cxn>
              <a:cxn ang="0">
                <a:pos x="12" y="84"/>
              </a:cxn>
              <a:cxn ang="0">
                <a:pos x="20" y="65"/>
              </a:cxn>
              <a:cxn ang="0">
                <a:pos x="33" y="50"/>
              </a:cxn>
              <a:cxn ang="0">
                <a:pos x="29" y="38"/>
              </a:cxn>
              <a:cxn ang="0">
                <a:pos x="37" y="34"/>
              </a:cxn>
              <a:cxn ang="0">
                <a:pos x="42" y="34"/>
              </a:cxn>
              <a:cxn ang="0">
                <a:pos x="66" y="23"/>
              </a:cxn>
              <a:cxn ang="0">
                <a:pos x="87" y="15"/>
              </a:cxn>
              <a:cxn ang="0">
                <a:pos x="128" y="11"/>
              </a:cxn>
              <a:cxn ang="0">
                <a:pos x="145" y="0"/>
              </a:cxn>
              <a:cxn ang="0">
                <a:pos x="166" y="0"/>
              </a:cxn>
              <a:cxn ang="0">
                <a:pos x="166" y="11"/>
              </a:cxn>
              <a:cxn ang="0">
                <a:pos x="161" y="15"/>
              </a:cxn>
              <a:cxn ang="0">
                <a:pos x="145" y="15"/>
              </a:cxn>
              <a:cxn ang="0">
                <a:pos x="120" y="23"/>
              </a:cxn>
              <a:cxn ang="0">
                <a:pos x="112" y="27"/>
              </a:cxn>
              <a:cxn ang="0">
                <a:pos x="99" y="38"/>
              </a:cxn>
            </a:cxnLst>
            <a:rect l="0" t="0" r="r" b="b"/>
            <a:pathLst>
              <a:path w="167" h="135">
                <a:moveTo>
                  <a:pt x="99" y="38"/>
                </a:moveTo>
                <a:lnTo>
                  <a:pt x="91" y="42"/>
                </a:lnTo>
                <a:lnTo>
                  <a:pt x="87" y="46"/>
                </a:lnTo>
                <a:lnTo>
                  <a:pt x="83" y="46"/>
                </a:lnTo>
                <a:lnTo>
                  <a:pt x="74" y="53"/>
                </a:lnTo>
                <a:lnTo>
                  <a:pt x="66" y="57"/>
                </a:lnTo>
                <a:lnTo>
                  <a:pt x="62" y="57"/>
                </a:lnTo>
                <a:lnTo>
                  <a:pt x="62" y="65"/>
                </a:lnTo>
                <a:lnTo>
                  <a:pt x="58" y="69"/>
                </a:lnTo>
                <a:lnTo>
                  <a:pt x="58" y="73"/>
                </a:lnTo>
                <a:lnTo>
                  <a:pt x="49" y="76"/>
                </a:lnTo>
                <a:lnTo>
                  <a:pt x="49" y="115"/>
                </a:lnTo>
                <a:lnTo>
                  <a:pt x="58" y="126"/>
                </a:lnTo>
                <a:lnTo>
                  <a:pt x="66" y="134"/>
                </a:lnTo>
                <a:lnTo>
                  <a:pt x="20" y="134"/>
                </a:lnTo>
                <a:lnTo>
                  <a:pt x="20" y="115"/>
                </a:lnTo>
                <a:lnTo>
                  <a:pt x="8" y="111"/>
                </a:lnTo>
                <a:lnTo>
                  <a:pt x="0" y="103"/>
                </a:lnTo>
                <a:lnTo>
                  <a:pt x="12" y="92"/>
                </a:lnTo>
                <a:lnTo>
                  <a:pt x="12" y="84"/>
                </a:lnTo>
                <a:lnTo>
                  <a:pt x="20" y="65"/>
                </a:lnTo>
                <a:lnTo>
                  <a:pt x="33" y="50"/>
                </a:lnTo>
                <a:lnTo>
                  <a:pt x="29" y="38"/>
                </a:lnTo>
                <a:lnTo>
                  <a:pt x="37" y="34"/>
                </a:lnTo>
                <a:lnTo>
                  <a:pt x="42" y="34"/>
                </a:lnTo>
                <a:lnTo>
                  <a:pt x="66" y="23"/>
                </a:lnTo>
                <a:lnTo>
                  <a:pt x="87" y="15"/>
                </a:lnTo>
                <a:lnTo>
                  <a:pt x="128" y="11"/>
                </a:lnTo>
                <a:lnTo>
                  <a:pt x="145" y="0"/>
                </a:lnTo>
                <a:lnTo>
                  <a:pt x="166" y="0"/>
                </a:lnTo>
                <a:lnTo>
                  <a:pt x="166" y="11"/>
                </a:lnTo>
                <a:lnTo>
                  <a:pt x="161" y="15"/>
                </a:lnTo>
                <a:lnTo>
                  <a:pt x="145" y="15"/>
                </a:lnTo>
                <a:lnTo>
                  <a:pt x="120" y="23"/>
                </a:lnTo>
                <a:lnTo>
                  <a:pt x="112" y="27"/>
                </a:lnTo>
                <a:lnTo>
                  <a:pt x="9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4" name="Freeform 43"/>
          <p:cNvSpPr>
            <a:spLocks/>
          </p:cNvSpPr>
          <p:nvPr/>
        </p:nvSpPr>
        <p:spPr bwMode="auto">
          <a:xfrm>
            <a:off x="297109" y="2530869"/>
            <a:ext cx="51375" cy="87727"/>
          </a:xfrm>
          <a:custGeom>
            <a:avLst/>
            <a:gdLst/>
            <a:ahLst/>
            <a:cxnLst>
              <a:cxn ang="0">
                <a:pos x="0" y="0"/>
              </a:cxn>
              <a:cxn ang="0">
                <a:pos x="9" y="19"/>
              </a:cxn>
              <a:cxn ang="0">
                <a:pos x="9" y="23"/>
              </a:cxn>
              <a:cxn ang="0">
                <a:pos x="13" y="31"/>
              </a:cxn>
              <a:cxn ang="0">
                <a:pos x="13" y="23"/>
              </a:cxn>
              <a:cxn ang="0">
                <a:pos x="18" y="4"/>
              </a:cxn>
              <a:cxn ang="0">
                <a:pos x="9" y="0"/>
              </a:cxn>
              <a:cxn ang="0">
                <a:pos x="0" y="0"/>
              </a:cxn>
            </a:cxnLst>
            <a:rect l="0" t="0" r="r" b="b"/>
            <a:pathLst>
              <a:path w="19" h="32">
                <a:moveTo>
                  <a:pt x="0" y="0"/>
                </a:moveTo>
                <a:lnTo>
                  <a:pt x="9" y="19"/>
                </a:lnTo>
                <a:lnTo>
                  <a:pt x="9" y="23"/>
                </a:lnTo>
                <a:lnTo>
                  <a:pt x="13" y="31"/>
                </a:lnTo>
                <a:lnTo>
                  <a:pt x="13" y="23"/>
                </a:lnTo>
                <a:lnTo>
                  <a:pt x="18" y="4"/>
                </a:lnTo>
                <a:lnTo>
                  <a:pt x="9" y="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5" name="Freeform 44"/>
          <p:cNvSpPr>
            <a:spLocks/>
          </p:cNvSpPr>
          <p:nvPr/>
        </p:nvSpPr>
        <p:spPr bwMode="auto">
          <a:xfrm>
            <a:off x="2638975" y="6667193"/>
            <a:ext cx="51375" cy="46057"/>
          </a:xfrm>
          <a:custGeom>
            <a:avLst/>
            <a:gdLst/>
            <a:ahLst/>
            <a:cxnLst>
              <a:cxn ang="0">
                <a:pos x="18" y="0"/>
              </a:cxn>
              <a:cxn ang="0">
                <a:pos x="4" y="0"/>
              </a:cxn>
              <a:cxn ang="0">
                <a:pos x="0" y="16"/>
              </a:cxn>
              <a:cxn ang="0">
                <a:pos x="4" y="16"/>
              </a:cxn>
              <a:cxn ang="0">
                <a:pos x="13" y="10"/>
              </a:cxn>
              <a:cxn ang="0">
                <a:pos x="18" y="0"/>
              </a:cxn>
            </a:cxnLst>
            <a:rect l="0" t="0" r="r" b="b"/>
            <a:pathLst>
              <a:path w="19" h="17">
                <a:moveTo>
                  <a:pt x="18" y="0"/>
                </a:moveTo>
                <a:lnTo>
                  <a:pt x="4" y="0"/>
                </a:lnTo>
                <a:lnTo>
                  <a:pt x="0" y="16"/>
                </a:lnTo>
                <a:lnTo>
                  <a:pt x="4" y="16"/>
                </a:lnTo>
                <a:lnTo>
                  <a:pt x="13" y="10"/>
                </a:lnTo>
                <a:lnTo>
                  <a:pt x="1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6" name="Freeform 45"/>
          <p:cNvSpPr>
            <a:spLocks/>
          </p:cNvSpPr>
          <p:nvPr/>
        </p:nvSpPr>
        <p:spPr bwMode="auto">
          <a:xfrm>
            <a:off x="2287909" y="3993716"/>
            <a:ext cx="51375" cy="46057"/>
          </a:xfrm>
          <a:custGeom>
            <a:avLst/>
            <a:gdLst/>
            <a:ahLst/>
            <a:cxnLst>
              <a:cxn ang="0">
                <a:pos x="0" y="0"/>
              </a:cxn>
              <a:cxn ang="0">
                <a:pos x="0" y="16"/>
              </a:cxn>
              <a:cxn ang="0">
                <a:pos x="13" y="16"/>
              </a:cxn>
              <a:cxn ang="0">
                <a:pos x="18" y="0"/>
              </a:cxn>
              <a:cxn ang="0">
                <a:pos x="0" y="0"/>
              </a:cxn>
            </a:cxnLst>
            <a:rect l="0" t="0" r="r" b="b"/>
            <a:pathLst>
              <a:path w="19" h="17">
                <a:moveTo>
                  <a:pt x="0" y="0"/>
                </a:moveTo>
                <a:lnTo>
                  <a:pt x="0" y="16"/>
                </a:lnTo>
                <a:lnTo>
                  <a:pt x="13" y="16"/>
                </a:lnTo>
                <a:lnTo>
                  <a:pt x="18" y="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7" name="Freeform 46"/>
          <p:cNvSpPr>
            <a:spLocks/>
          </p:cNvSpPr>
          <p:nvPr/>
        </p:nvSpPr>
        <p:spPr bwMode="auto">
          <a:xfrm>
            <a:off x="2116657" y="3941079"/>
            <a:ext cx="117735" cy="96500"/>
          </a:xfrm>
          <a:custGeom>
            <a:avLst/>
            <a:gdLst/>
            <a:ahLst/>
            <a:cxnLst>
              <a:cxn ang="0">
                <a:pos x="25" y="23"/>
              </a:cxn>
              <a:cxn ang="0">
                <a:pos x="38" y="19"/>
              </a:cxn>
              <a:cxn ang="0">
                <a:pos x="42" y="15"/>
              </a:cxn>
              <a:cxn ang="0">
                <a:pos x="25" y="0"/>
              </a:cxn>
              <a:cxn ang="0">
                <a:pos x="8" y="0"/>
              </a:cxn>
              <a:cxn ang="0">
                <a:pos x="0" y="7"/>
              </a:cxn>
              <a:cxn ang="0">
                <a:pos x="0" y="23"/>
              </a:cxn>
              <a:cxn ang="0">
                <a:pos x="8" y="34"/>
              </a:cxn>
              <a:cxn ang="0">
                <a:pos x="13" y="23"/>
              </a:cxn>
              <a:cxn ang="0">
                <a:pos x="25" y="23"/>
              </a:cxn>
            </a:cxnLst>
            <a:rect l="0" t="0" r="r" b="b"/>
            <a:pathLst>
              <a:path w="43" h="35">
                <a:moveTo>
                  <a:pt x="25" y="23"/>
                </a:moveTo>
                <a:lnTo>
                  <a:pt x="38" y="19"/>
                </a:lnTo>
                <a:lnTo>
                  <a:pt x="42" y="15"/>
                </a:lnTo>
                <a:lnTo>
                  <a:pt x="25" y="0"/>
                </a:lnTo>
                <a:lnTo>
                  <a:pt x="8" y="0"/>
                </a:lnTo>
                <a:lnTo>
                  <a:pt x="0" y="7"/>
                </a:lnTo>
                <a:lnTo>
                  <a:pt x="0" y="23"/>
                </a:lnTo>
                <a:lnTo>
                  <a:pt x="8" y="34"/>
                </a:lnTo>
                <a:lnTo>
                  <a:pt x="13" y="23"/>
                </a:lnTo>
                <a:lnTo>
                  <a:pt x="25"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8" name="Freeform 47"/>
          <p:cNvSpPr>
            <a:spLocks/>
          </p:cNvSpPr>
          <p:nvPr/>
        </p:nvSpPr>
        <p:spPr bwMode="auto">
          <a:xfrm>
            <a:off x="2026751" y="3941079"/>
            <a:ext cx="94188" cy="76762"/>
          </a:xfrm>
          <a:custGeom>
            <a:avLst/>
            <a:gdLst/>
            <a:ahLst/>
            <a:cxnLst>
              <a:cxn ang="0">
                <a:pos x="33" y="23"/>
              </a:cxn>
              <a:cxn ang="0">
                <a:pos x="8" y="27"/>
              </a:cxn>
              <a:cxn ang="0">
                <a:pos x="8" y="23"/>
              </a:cxn>
              <a:cxn ang="0">
                <a:pos x="0" y="19"/>
              </a:cxn>
              <a:cxn ang="0">
                <a:pos x="8" y="19"/>
              </a:cxn>
              <a:cxn ang="0">
                <a:pos x="17" y="11"/>
              </a:cxn>
              <a:cxn ang="0">
                <a:pos x="17" y="0"/>
              </a:cxn>
              <a:cxn ang="0">
                <a:pos x="28" y="4"/>
              </a:cxn>
              <a:cxn ang="0">
                <a:pos x="33" y="7"/>
              </a:cxn>
              <a:cxn ang="0">
                <a:pos x="33" y="23"/>
              </a:cxn>
            </a:cxnLst>
            <a:rect l="0" t="0" r="r" b="b"/>
            <a:pathLst>
              <a:path w="34" h="28">
                <a:moveTo>
                  <a:pt x="33" y="23"/>
                </a:moveTo>
                <a:lnTo>
                  <a:pt x="8" y="27"/>
                </a:lnTo>
                <a:lnTo>
                  <a:pt x="8" y="23"/>
                </a:lnTo>
                <a:lnTo>
                  <a:pt x="0" y="19"/>
                </a:lnTo>
                <a:lnTo>
                  <a:pt x="8" y="19"/>
                </a:lnTo>
                <a:lnTo>
                  <a:pt x="17" y="11"/>
                </a:lnTo>
                <a:lnTo>
                  <a:pt x="17" y="0"/>
                </a:lnTo>
                <a:lnTo>
                  <a:pt x="28" y="4"/>
                </a:lnTo>
                <a:lnTo>
                  <a:pt x="33" y="7"/>
                </a:lnTo>
                <a:lnTo>
                  <a:pt x="33"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59" name="Freeform 48"/>
          <p:cNvSpPr>
            <a:spLocks/>
          </p:cNvSpPr>
          <p:nvPr/>
        </p:nvSpPr>
        <p:spPr bwMode="auto">
          <a:xfrm>
            <a:off x="1881186" y="3982749"/>
            <a:ext cx="83485" cy="46057"/>
          </a:xfrm>
          <a:custGeom>
            <a:avLst/>
            <a:gdLst/>
            <a:ahLst/>
            <a:cxnLst>
              <a:cxn ang="0">
                <a:pos x="0" y="5"/>
              </a:cxn>
              <a:cxn ang="0">
                <a:pos x="12" y="16"/>
              </a:cxn>
              <a:cxn ang="0">
                <a:pos x="24" y="16"/>
              </a:cxn>
              <a:cxn ang="0">
                <a:pos x="29" y="10"/>
              </a:cxn>
              <a:cxn ang="0">
                <a:pos x="21" y="0"/>
              </a:cxn>
              <a:cxn ang="0">
                <a:pos x="8" y="0"/>
              </a:cxn>
              <a:cxn ang="0">
                <a:pos x="0" y="5"/>
              </a:cxn>
            </a:cxnLst>
            <a:rect l="0" t="0" r="r" b="b"/>
            <a:pathLst>
              <a:path w="30" h="17">
                <a:moveTo>
                  <a:pt x="0" y="5"/>
                </a:moveTo>
                <a:lnTo>
                  <a:pt x="12" y="16"/>
                </a:lnTo>
                <a:lnTo>
                  <a:pt x="24" y="16"/>
                </a:lnTo>
                <a:lnTo>
                  <a:pt x="29" y="10"/>
                </a:lnTo>
                <a:lnTo>
                  <a:pt x="21" y="0"/>
                </a:lnTo>
                <a:lnTo>
                  <a:pt x="8" y="0"/>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0" name="Freeform 49"/>
          <p:cNvSpPr>
            <a:spLocks/>
          </p:cNvSpPr>
          <p:nvPr/>
        </p:nvSpPr>
        <p:spPr bwMode="auto">
          <a:xfrm>
            <a:off x="2694632" y="6667193"/>
            <a:ext cx="49234" cy="46057"/>
          </a:xfrm>
          <a:custGeom>
            <a:avLst/>
            <a:gdLst/>
            <a:ahLst/>
            <a:cxnLst>
              <a:cxn ang="0">
                <a:pos x="8" y="0"/>
              </a:cxn>
              <a:cxn ang="0">
                <a:pos x="17" y="6"/>
              </a:cxn>
              <a:cxn ang="0">
                <a:pos x="17" y="16"/>
              </a:cxn>
              <a:cxn ang="0">
                <a:pos x="0" y="6"/>
              </a:cxn>
              <a:cxn ang="0">
                <a:pos x="8" y="0"/>
              </a:cxn>
            </a:cxnLst>
            <a:rect l="0" t="0" r="r" b="b"/>
            <a:pathLst>
              <a:path w="18" h="17">
                <a:moveTo>
                  <a:pt x="8" y="0"/>
                </a:moveTo>
                <a:lnTo>
                  <a:pt x="17" y="6"/>
                </a:lnTo>
                <a:lnTo>
                  <a:pt x="17" y="16"/>
                </a:lnTo>
                <a:lnTo>
                  <a:pt x="0" y="6"/>
                </a:lnTo>
                <a:lnTo>
                  <a:pt x="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1" name="Freeform 50"/>
          <p:cNvSpPr>
            <a:spLocks/>
          </p:cNvSpPr>
          <p:nvPr/>
        </p:nvSpPr>
        <p:spPr bwMode="auto">
          <a:xfrm>
            <a:off x="1701373" y="3816069"/>
            <a:ext cx="340362" cy="129398"/>
          </a:xfrm>
          <a:custGeom>
            <a:avLst/>
            <a:gdLst/>
            <a:ahLst/>
            <a:cxnLst>
              <a:cxn ang="0">
                <a:pos x="40" y="15"/>
              </a:cxn>
              <a:cxn ang="0">
                <a:pos x="49" y="15"/>
              </a:cxn>
              <a:cxn ang="0">
                <a:pos x="57" y="23"/>
              </a:cxn>
              <a:cxn ang="0">
                <a:pos x="65" y="23"/>
              </a:cxn>
              <a:cxn ang="0">
                <a:pos x="86" y="42"/>
              </a:cxn>
              <a:cxn ang="0">
                <a:pos x="86" y="46"/>
              </a:cxn>
              <a:cxn ang="0">
                <a:pos x="118" y="46"/>
              </a:cxn>
              <a:cxn ang="0">
                <a:pos x="123" y="38"/>
              </a:cxn>
              <a:cxn ang="0">
                <a:pos x="102" y="23"/>
              </a:cxn>
              <a:cxn ang="0">
                <a:pos x="82" y="15"/>
              </a:cxn>
              <a:cxn ang="0">
                <a:pos x="53" y="7"/>
              </a:cxn>
              <a:cxn ang="0">
                <a:pos x="44" y="0"/>
              </a:cxn>
              <a:cxn ang="0">
                <a:pos x="24" y="4"/>
              </a:cxn>
              <a:cxn ang="0">
                <a:pos x="8" y="4"/>
              </a:cxn>
              <a:cxn ang="0">
                <a:pos x="0" y="15"/>
              </a:cxn>
              <a:cxn ang="0">
                <a:pos x="4" y="11"/>
              </a:cxn>
              <a:cxn ang="0">
                <a:pos x="16" y="7"/>
              </a:cxn>
              <a:cxn ang="0">
                <a:pos x="24" y="7"/>
              </a:cxn>
              <a:cxn ang="0">
                <a:pos x="40" y="15"/>
              </a:cxn>
            </a:cxnLst>
            <a:rect l="0" t="0" r="r" b="b"/>
            <a:pathLst>
              <a:path w="124" h="47">
                <a:moveTo>
                  <a:pt x="40" y="15"/>
                </a:moveTo>
                <a:lnTo>
                  <a:pt x="49" y="15"/>
                </a:lnTo>
                <a:lnTo>
                  <a:pt x="57" y="23"/>
                </a:lnTo>
                <a:lnTo>
                  <a:pt x="65" y="23"/>
                </a:lnTo>
                <a:lnTo>
                  <a:pt x="86" y="42"/>
                </a:lnTo>
                <a:lnTo>
                  <a:pt x="86" y="46"/>
                </a:lnTo>
                <a:lnTo>
                  <a:pt x="118" y="46"/>
                </a:lnTo>
                <a:lnTo>
                  <a:pt x="123" y="38"/>
                </a:lnTo>
                <a:lnTo>
                  <a:pt x="102" y="23"/>
                </a:lnTo>
                <a:lnTo>
                  <a:pt x="82" y="15"/>
                </a:lnTo>
                <a:lnTo>
                  <a:pt x="53" y="7"/>
                </a:lnTo>
                <a:lnTo>
                  <a:pt x="44" y="0"/>
                </a:lnTo>
                <a:lnTo>
                  <a:pt x="24" y="4"/>
                </a:lnTo>
                <a:lnTo>
                  <a:pt x="8" y="4"/>
                </a:lnTo>
                <a:lnTo>
                  <a:pt x="0" y="15"/>
                </a:lnTo>
                <a:lnTo>
                  <a:pt x="4" y="11"/>
                </a:lnTo>
                <a:lnTo>
                  <a:pt x="16" y="7"/>
                </a:lnTo>
                <a:lnTo>
                  <a:pt x="24" y="7"/>
                </a:lnTo>
                <a:lnTo>
                  <a:pt x="4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2" name="Freeform 51"/>
          <p:cNvSpPr>
            <a:spLocks/>
          </p:cNvSpPr>
          <p:nvPr/>
        </p:nvSpPr>
        <p:spPr bwMode="auto">
          <a:xfrm>
            <a:off x="-336523" y="2383927"/>
            <a:ext cx="83485" cy="46057"/>
          </a:xfrm>
          <a:custGeom>
            <a:avLst/>
            <a:gdLst/>
            <a:ahLst/>
            <a:cxnLst>
              <a:cxn ang="0">
                <a:pos x="0" y="10"/>
              </a:cxn>
              <a:cxn ang="0">
                <a:pos x="8" y="0"/>
              </a:cxn>
              <a:cxn ang="0">
                <a:pos x="24" y="0"/>
              </a:cxn>
              <a:cxn ang="0">
                <a:pos x="29" y="5"/>
              </a:cxn>
              <a:cxn ang="0">
                <a:pos x="20" y="16"/>
              </a:cxn>
              <a:cxn ang="0">
                <a:pos x="0" y="16"/>
              </a:cxn>
              <a:cxn ang="0">
                <a:pos x="0" y="10"/>
              </a:cxn>
            </a:cxnLst>
            <a:rect l="0" t="0" r="r" b="b"/>
            <a:pathLst>
              <a:path w="30" h="17">
                <a:moveTo>
                  <a:pt x="0" y="10"/>
                </a:moveTo>
                <a:lnTo>
                  <a:pt x="8" y="0"/>
                </a:lnTo>
                <a:lnTo>
                  <a:pt x="24" y="0"/>
                </a:lnTo>
                <a:lnTo>
                  <a:pt x="29" y="5"/>
                </a:lnTo>
                <a:lnTo>
                  <a:pt x="20" y="16"/>
                </a:lnTo>
                <a:lnTo>
                  <a:pt x="0" y="16"/>
                </a:lnTo>
                <a:lnTo>
                  <a:pt x="0" y="1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3" name="Freeform 52"/>
          <p:cNvSpPr>
            <a:spLocks/>
          </p:cNvSpPr>
          <p:nvPr/>
        </p:nvSpPr>
        <p:spPr bwMode="auto">
          <a:xfrm>
            <a:off x="-698292" y="2469462"/>
            <a:ext cx="151986" cy="65795"/>
          </a:xfrm>
          <a:custGeom>
            <a:avLst/>
            <a:gdLst/>
            <a:ahLst/>
            <a:cxnLst>
              <a:cxn ang="0">
                <a:pos x="0" y="23"/>
              </a:cxn>
              <a:cxn ang="0">
                <a:pos x="24" y="15"/>
              </a:cxn>
              <a:cxn ang="0">
                <a:pos x="33" y="12"/>
              </a:cxn>
              <a:cxn ang="0">
                <a:pos x="54" y="8"/>
              </a:cxn>
              <a:cxn ang="0">
                <a:pos x="54" y="0"/>
              </a:cxn>
              <a:cxn ang="0">
                <a:pos x="49" y="0"/>
              </a:cxn>
              <a:cxn ang="0">
                <a:pos x="33" y="4"/>
              </a:cxn>
              <a:cxn ang="0">
                <a:pos x="20" y="15"/>
              </a:cxn>
              <a:cxn ang="0">
                <a:pos x="0" y="23"/>
              </a:cxn>
            </a:cxnLst>
            <a:rect l="0" t="0" r="r" b="b"/>
            <a:pathLst>
              <a:path w="55" h="24">
                <a:moveTo>
                  <a:pt x="0" y="23"/>
                </a:moveTo>
                <a:lnTo>
                  <a:pt x="24" y="15"/>
                </a:lnTo>
                <a:lnTo>
                  <a:pt x="33" y="12"/>
                </a:lnTo>
                <a:lnTo>
                  <a:pt x="54" y="8"/>
                </a:lnTo>
                <a:lnTo>
                  <a:pt x="54" y="0"/>
                </a:lnTo>
                <a:lnTo>
                  <a:pt x="49" y="0"/>
                </a:lnTo>
                <a:lnTo>
                  <a:pt x="33" y="4"/>
                </a:lnTo>
                <a:lnTo>
                  <a:pt x="20" y="15"/>
                </a:lnTo>
                <a:lnTo>
                  <a:pt x="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4" name="Freeform 53"/>
          <p:cNvSpPr>
            <a:spLocks/>
          </p:cNvSpPr>
          <p:nvPr/>
        </p:nvSpPr>
        <p:spPr bwMode="auto">
          <a:xfrm>
            <a:off x="-672604" y="2258916"/>
            <a:ext cx="49234" cy="46057"/>
          </a:xfrm>
          <a:custGeom>
            <a:avLst/>
            <a:gdLst/>
            <a:ahLst/>
            <a:cxnLst>
              <a:cxn ang="0">
                <a:pos x="0" y="0"/>
              </a:cxn>
              <a:cxn ang="0">
                <a:pos x="17" y="0"/>
              </a:cxn>
              <a:cxn ang="0">
                <a:pos x="12" y="16"/>
              </a:cxn>
              <a:cxn ang="0">
                <a:pos x="6" y="16"/>
              </a:cxn>
              <a:cxn ang="0">
                <a:pos x="0" y="0"/>
              </a:cxn>
            </a:cxnLst>
            <a:rect l="0" t="0" r="r" b="b"/>
            <a:pathLst>
              <a:path w="18" h="17">
                <a:moveTo>
                  <a:pt x="0" y="0"/>
                </a:moveTo>
                <a:lnTo>
                  <a:pt x="17" y="0"/>
                </a:lnTo>
                <a:lnTo>
                  <a:pt x="12" y="16"/>
                </a:lnTo>
                <a:lnTo>
                  <a:pt x="6" y="16"/>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5" name="Freeform 54"/>
          <p:cNvSpPr>
            <a:spLocks/>
          </p:cNvSpPr>
          <p:nvPr/>
        </p:nvSpPr>
        <p:spPr bwMode="auto">
          <a:xfrm>
            <a:off x="-741106" y="2094428"/>
            <a:ext cx="70642" cy="46057"/>
          </a:xfrm>
          <a:custGeom>
            <a:avLst/>
            <a:gdLst/>
            <a:ahLst/>
            <a:cxnLst>
              <a:cxn ang="0">
                <a:pos x="0" y="5"/>
              </a:cxn>
              <a:cxn ang="0">
                <a:pos x="0" y="0"/>
              </a:cxn>
              <a:cxn ang="0">
                <a:pos x="11" y="0"/>
              </a:cxn>
              <a:cxn ang="0">
                <a:pos x="25" y="5"/>
              </a:cxn>
              <a:cxn ang="0">
                <a:pos x="16" y="16"/>
              </a:cxn>
              <a:cxn ang="0">
                <a:pos x="0" y="5"/>
              </a:cxn>
            </a:cxnLst>
            <a:rect l="0" t="0" r="r" b="b"/>
            <a:pathLst>
              <a:path w="26" h="17">
                <a:moveTo>
                  <a:pt x="0" y="5"/>
                </a:moveTo>
                <a:lnTo>
                  <a:pt x="0" y="0"/>
                </a:lnTo>
                <a:lnTo>
                  <a:pt x="11" y="0"/>
                </a:lnTo>
                <a:lnTo>
                  <a:pt x="25" y="5"/>
                </a:lnTo>
                <a:lnTo>
                  <a:pt x="16" y="16"/>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6" name="Freeform 55"/>
          <p:cNvSpPr>
            <a:spLocks/>
          </p:cNvSpPr>
          <p:nvPr/>
        </p:nvSpPr>
        <p:spPr bwMode="auto">
          <a:xfrm>
            <a:off x="434110" y="2697550"/>
            <a:ext cx="113454" cy="98693"/>
          </a:xfrm>
          <a:custGeom>
            <a:avLst/>
            <a:gdLst/>
            <a:ahLst/>
            <a:cxnLst>
              <a:cxn ang="0">
                <a:pos x="12" y="0"/>
              </a:cxn>
              <a:cxn ang="0">
                <a:pos x="0" y="4"/>
              </a:cxn>
              <a:cxn ang="0">
                <a:pos x="0" y="8"/>
              </a:cxn>
              <a:cxn ang="0">
                <a:pos x="4" y="16"/>
              </a:cxn>
              <a:cxn ang="0">
                <a:pos x="25" y="23"/>
              </a:cxn>
              <a:cxn ang="0">
                <a:pos x="36" y="35"/>
              </a:cxn>
              <a:cxn ang="0">
                <a:pos x="41" y="35"/>
              </a:cxn>
              <a:cxn ang="0">
                <a:pos x="41" y="27"/>
              </a:cxn>
              <a:cxn ang="0">
                <a:pos x="28" y="20"/>
              </a:cxn>
              <a:cxn ang="0">
                <a:pos x="12" y="0"/>
              </a:cxn>
            </a:cxnLst>
            <a:rect l="0" t="0" r="r" b="b"/>
            <a:pathLst>
              <a:path w="42" h="36">
                <a:moveTo>
                  <a:pt x="12" y="0"/>
                </a:moveTo>
                <a:lnTo>
                  <a:pt x="0" y="4"/>
                </a:lnTo>
                <a:lnTo>
                  <a:pt x="0" y="8"/>
                </a:lnTo>
                <a:lnTo>
                  <a:pt x="4" y="16"/>
                </a:lnTo>
                <a:lnTo>
                  <a:pt x="25" y="23"/>
                </a:lnTo>
                <a:lnTo>
                  <a:pt x="36" y="35"/>
                </a:lnTo>
                <a:lnTo>
                  <a:pt x="41" y="35"/>
                </a:lnTo>
                <a:lnTo>
                  <a:pt x="41" y="27"/>
                </a:lnTo>
                <a:lnTo>
                  <a:pt x="28" y="20"/>
                </a:lnTo>
                <a:lnTo>
                  <a:pt x="12"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7" name="Freeform 56"/>
          <p:cNvSpPr>
            <a:spLocks/>
          </p:cNvSpPr>
          <p:nvPr/>
        </p:nvSpPr>
        <p:spPr bwMode="auto">
          <a:xfrm>
            <a:off x="8981712" y="3033108"/>
            <a:ext cx="318956" cy="337749"/>
          </a:xfrm>
          <a:custGeom>
            <a:avLst/>
            <a:gdLst/>
            <a:ahLst/>
            <a:cxnLst>
              <a:cxn ang="0">
                <a:pos x="7" y="108"/>
              </a:cxn>
              <a:cxn ang="0">
                <a:pos x="24" y="108"/>
              </a:cxn>
              <a:cxn ang="0">
                <a:pos x="16" y="119"/>
              </a:cxn>
              <a:cxn ang="0">
                <a:pos x="24" y="123"/>
              </a:cxn>
              <a:cxn ang="0">
                <a:pos x="45" y="108"/>
              </a:cxn>
              <a:cxn ang="0">
                <a:pos x="49" y="108"/>
              </a:cxn>
              <a:cxn ang="0">
                <a:pos x="45" y="104"/>
              </a:cxn>
              <a:cxn ang="0">
                <a:pos x="45" y="100"/>
              </a:cxn>
              <a:cxn ang="0">
                <a:pos x="49" y="100"/>
              </a:cxn>
              <a:cxn ang="0">
                <a:pos x="56" y="108"/>
              </a:cxn>
              <a:cxn ang="0">
                <a:pos x="65" y="104"/>
              </a:cxn>
              <a:cxn ang="0">
                <a:pos x="69" y="96"/>
              </a:cxn>
              <a:cxn ang="0">
                <a:pos x="98" y="96"/>
              </a:cxn>
              <a:cxn ang="0">
                <a:pos x="103" y="88"/>
              </a:cxn>
              <a:cxn ang="0">
                <a:pos x="110" y="81"/>
              </a:cxn>
              <a:cxn ang="0">
                <a:pos x="110" y="38"/>
              </a:cxn>
              <a:cxn ang="0">
                <a:pos x="115" y="31"/>
              </a:cxn>
              <a:cxn ang="0">
                <a:pos x="115" y="19"/>
              </a:cxn>
              <a:cxn ang="0">
                <a:pos x="103" y="0"/>
              </a:cxn>
              <a:cxn ang="0">
                <a:pos x="90" y="4"/>
              </a:cxn>
              <a:cxn ang="0">
                <a:pos x="90" y="15"/>
              </a:cxn>
              <a:cxn ang="0">
                <a:pos x="94" y="23"/>
              </a:cxn>
              <a:cxn ang="0">
                <a:pos x="85" y="46"/>
              </a:cxn>
              <a:cxn ang="0">
                <a:pos x="74" y="58"/>
              </a:cxn>
              <a:cxn ang="0">
                <a:pos x="69" y="65"/>
              </a:cxn>
              <a:cxn ang="0">
                <a:pos x="65" y="58"/>
              </a:cxn>
              <a:cxn ang="0">
                <a:pos x="53" y="77"/>
              </a:cxn>
              <a:cxn ang="0">
                <a:pos x="49" y="81"/>
              </a:cxn>
              <a:cxn ang="0">
                <a:pos x="24" y="81"/>
              </a:cxn>
              <a:cxn ang="0">
                <a:pos x="7" y="88"/>
              </a:cxn>
              <a:cxn ang="0">
                <a:pos x="0" y="100"/>
              </a:cxn>
              <a:cxn ang="0">
                <a:pos x="7" y="108"/>
              </a:cxn>
            </a:cxnLst>
            <a:rect l="0" t="0" r="r" b="b"/>
            <a:pathLst>
              <a:path w="116" h="124">
                <a:moveTo>
                  <a:pt x="7" y="108"/>
                </a:moveTo>
                <a:lnTo>
                  <a:pt x="24" y="108"/>
                </a:lnTo>
                <a:lnTo>
                  <a:pt x="16" y="119"/>
                </a:lnTo>
                <a:lnTo>
                  <a:pt x="24" y="123"/>
                </a:lnTo>
                <a:lnTo>
                  <a:pt x="45" y="108"/>
                </a:lnTo>
                <a:lnTo>
                  <a:pt x="49" y="108"/>
                </a:lnTo>
                <a:lnTo>
                  <a:pt x="45" y="104"/>
                </a:lnTo>
                <a:lnTo>
                  <a:pt x="45" y="100"/>
                </a:lnTo>
                <a:lnTo>
                  <a:pt x="49" y="100"/>
                </a:lnTo>
                <a:lnTo>
                  <a:pt x="56" y="108"/>
                </a:lnTo>
                <a:lnTo>
                  <a:pt x="65" y="104"/>
                </a:lnTo>
                <a:lnTo>
                  <a:pt x="69" y="96"/>
                </a:lnTo>
                <a:lnTo>
                  <a:pt x="98" y="96"/>
                </a:lnTo>
                <a:lnTo>
                  <a:pt x="103" y="88"/>
                </a:lnTo>
                <a:lnTo>
                  <a:pt x="110" y="81"/>
                </a:lnTo>
                <a:lnTo>
                  <a:pt x="110" y="38"/>
                </a:lnTo>
                <a:lnTo>
                  <a:pt x="115" y="31"/>
                </a:lnTo>
                <a:lnTo>
                  <a:pt x="115" y="19"/>
                </a:lnTo>
                <a:lnTo>
                  <a:pt x="103" y="0"/>
                </a:lnTo>
                <a:lnTo>
                  <a:pt x="90" y="4"/>
                </a:lnTo>
                <a:lnTo>
                  <a:pt x="90" y="15"/>
                </a:lnTo>
                <a:lnTo>
                  <a:pt x="94" y="23"/>
                </a:lnTo>
                <a:lnTo>
                  <a:pt x="85" y="46"/>
                </a:lnTo>
                <a:lnTo>
                  <a:pt x="74" y="58"/>
                </a:lnTo>
                <a:lnTo>
                  <a:pt x="69" y="65"/>
                </a:lnTo>
                <a:lnTo>
                  <a:pt x="65" y="58"/>
                </a:lnTo>
                <a:lnTo>
                  <a:pt x="53" y="77"/>
                </a:lnTo>
                <a:lnTo>
                  <a:pt x="49" y="81"/>
                </a:lnTo>
                <a:lnTo>
                  <a:pt x="24" y="81"/>
                </a:lnTo>
                <a:lnTo>
                  <a:pt x="7" y="88"/>
                </a:lnTo>
                <a:lnTo>
                  <a:pt x="0" y="100"/>
                </a:lnTo>
                <a:lnTo>
                  <a:pt x="7" y="10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8" name="Freeform 57"/>
          <p:cNvSpPr>
            <a:spLocks/>
          </p:cNvSpPr>
          <p:nvPr/>
        </p:nvSpPr>
        <p:spPr bwMode="auto">
          <a:xfrm>
            <a:off x="9195779" y="2855458"/>
            <a:ext cx="173391" cy="157908"/>
          </a:xfrm>
          <a:custGeom>
            <a:avLst/>
            <a:gdLst/>
            <a:ahLst/>
            <a:cxnLst>
              <a:cxn ang="0">
                <a:pos x="0" y="42"/>
              </a:cxn>
              <a:cxn ang="0">
                <a:pos x="3" y="31"/>
              </a:cxn>
              <a:cxn ang="0">
                <a:pos x="11" y="31"/>
              </a:cxn>
              <a:cxn ang="0">
                <a:pos x="16" y="23"/>
              </a:cxn>
              <a:cxn ang="0">
                <a:pos x="11" y="11"/>
              </a:cxn>
              <a:cxn ang="0">
                <a:pos x="11" y="4"/>
              </a:cxn>
              <a:cxn ang="0">
                <a:pos x="16" y="0"/>
              </a:cxn>
              <a:cxn ang="0">
                <a:pos x="25" y="4"/>
              </a:cxn>
              <a:cxn ang="0">
                <a:pos x="41" y="11"/>
              </a:cxn>
              <a:cxn ang="0">
                <a:pos x="57" y="15"/>
              </a:cxn>
              <a:cxn ang="0">
                <a:pos x="62" y="27"/>
              </a:cxn>
              <a:cxn ang="0">
                <a:pos x="50" y="42"/>
              </a:cxn>
              <a:cxn ang="0">
                <a:pos x="41" y="50"/>
              </a:cxn>
              <a:cxn ang="0">
                <a:pos x="32" y="42"/>
              </a:cxn>
              <a:cxn ang="0">
                <a:pos x="11" y="42"/>
              </a:cxn>
              <a:cxn ang="0">
                <a:pos x="11" y="54"/>
              </a:cxn>
              <a:cxn ang="0">
                <a:pos x="7" y="57"/>
              </a:cxn>
              <a:cxn ang="0">
                <a:pos x="3" y="50"/>
              </a:cxn>
              <a:cxn ang="0">
                <a:pos x="7" y="46"/>
              </a:cxn>
              <a:cxn ang="0">
                <a:pos x="3" y="46"/>
              </a:cxn>
              <a:cxn ang="0">
                <a:pos x="0" y="42"/>
              </a:cxn>
            </a:cxnLst>
            <a:rect l="0" t="0" r="r" b="b"/>
            <a:pathLst>
              <a:path w="63" h="58">
                <a:moveTo>
                  <a:pt x="0" y="42"/>
                </a:moveTo>
                <a:lnTo>
                  <a:pt x="3" y="31"/>
                </a:lnTo>
                <a:lnTo>
                  <a:pt x="11" y="31"/>
                </a:lnTo>
                <a:lnTo>
                  <a:pt x="16" y="23"/>
                </a:lnTo>
                <a:lnTo>
                  <a:pt x="11" y="11"/>
                </a:lnTo>
                <a:lnTo>
                  <a:pt x="11" y="4"/>
                </a:lnTo>
                <a:lnTo>
                  <a:pt x="16" y="0"/>
                </a:lnTo>
                <a:lnTo>
                  <a:pt x="25" y="4"/>
                </a:lnTo>
                <a:lnTo>
                  <a:pt x="41" y="11"/>
                </a:lnTo>
                <a:lnTo>
                  <a:pt x="57" y="15"/>
                </a:lnTo>
                <a:lnTo>
                  <a:pt x="62" y="27"/>
                </a:lnTo>
                <a:lnTo>
                  <a:pt x="50" y="42"/>
                </a:lnTo>
                <a:lnTo>
                  <a:pt x="41" y="50"/>
                </a:lnTo>
                <a:lnTo>
                  <a:pt x="32" y="42"/>
                </a:lnTo>
                <a:lnTo>
                  <a:pt x="11" y="42"/>
                </a:lnTo>
                <a:lnTo>
                  <a:pt x="11" y="54"/>
                </a:lnTo>
                <a:lnTo>
                  <a:pt x="7" y="57"/>
                </a:lnTo>
                <a:lnTo>
                  <a:pt x="3" y="50"/>
                </a:lnTo>
                <a:lnTo>
                  <a:pt x="7" y="46"/>
                </a:lnTo>
                <a:lnTo>
                  <a:pt x="3" y="46"/>
                </a:lnTo>
                <a:lnTo>
                  <a:pt x="0"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69" name="Freeform 58"/>
          <p:cNvSpPr>
            <a:spLocks/>
          </p:cNvSpPr>
          <p:nvPr/>
        </p:nvSpPr>
        <p:spPr bwMode="auto">
          <a:xfrm>
            <a:off x="5387567" y="3294092"/>
            <a:ext cx="139141" cy="54830"/>
          </a:xfrm>
          <a:custGeom>
            <a:avLst/>
            <a:gdLst/>
            <a:ahLst/>
            <a:cxnLst>
              <a:cxn ang="0">
                <a:pos x="50" y="19"/>
              </a:cxn>
              <a:cxn ang="0">
                <a:pos x="20" y="15"/>
              </a:cxn>
              <a:cxn ang="0">
                <a:pos x="11" y="12"/>
              </a:cxn>
              <a:cxn ang="0">
                <a:pos x="0" y="0"/>
              </a:cxn>
              <a:cxn ang="0">
                <a:pos x="16" y="12"/>
              </a:cxn>
              <a:cxn ang="0">
                <a:pos x="41" y="12"/>
              </a:cxn>
              <a:cxn ang="0">
                <a:pos x="50" y="19"/>
              </a:cxn>
            </a:cxnLst>
            <a:rect l="0" t="0" r="r" b="b"/>
            <a:pathLst>
              <a:path w="51" h="20">
                <a:moveTo>
                  <a:pt x="50" y="19"/>
                </a:moveTo>
                <a:lnTo>
                  <a:pt x="20" y="15"/>
                </a:lnTo>
                <a:lnTo>
                  <a:pt x="11" y="12"/>
                </a:lnTo>
                <a:lnTo>
                  <a:pt x="0" y="0"/>
                </a:lnTo>
                <a:lnTo>
                  <a:pt x="16" y="12"/>
                </a:lnTo>
                <a:lnTo>
                  <a:pt x="41" y="12"/>
                </a:lnTo>
                <a:lnTo>
                  <a:pt x="50" y="19"/>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0" name="Freeform 59"/>
          <p:cNvSpPr>
            <a:spLocks/>
          </p:cNvSpPr>
          <p:nvPr/>
        </p:nvSpPr>
        <p:spPr bwMode="auto">
          <a:xfrm>
            <a:off x="4890938" y="2991436"/>
            <a:ext cx="55656" cy="179840"/>
          </a:xfrm>
          <a:custGeom>
            <a:avLst/>
            <a:gdLst/>
            <a:ahLst/>
            <a:cxnLst>
              <a:cxn ang="0">
                <a:pos x="7" y="0"/>
              </a:cxn>
              <a:cxn ang="0">
                <a:pos x="15" y="7"/>
              </a:cxn>
              <a:cxn ang="0">
                <a:pos x="11" y="19"/>
              </a:cxn>
              <a:cxn ang="0">
                <a:pos x="7" y="30"/>
              </a:cxn>
              <a:cxn ang="0">
                <a:pos x="19" y="34"/>
              </a:cxn>
              <a:cxn ang="0">
                <a:pos x="19" y="57"/>
              </a:cxn>
              <a:cxn ang="0">
                <a:pos x="11" y="61"/>
              </a:cxn>
              <a:cxn ang="0">
                <a:pos x="3" y="65"/>
              </a:cxn>
              <a:cxn ang="0">
                <a:pos x="0" y="53"/>
              </a:cxn>
              <a:cxn ang="0">
                <a:pos x="0" y="34"/>
              </a:cxn>
              <a:cxn ang="0">
                <a:pos x="7" y="30"/>
              </a:cxn>
              <a:cxn ang="0">
                <a:pos x="7" y="23"/>
              </a:cxn>
              <a:cxn ang="0">
                <a:pos x="3" y="19"/>
              </a:cxn>
              <a:cxn ang="0">
                <a:pos x="7" y="7"/>
              </a:cxn>
              <a:cxn ang="0">
                <a:pos x="7" y="0"/>
              </a:cxn>
            </a:cxnLst>
            <a:rect l="0" t="0" r="r" b="b"/>
            <a:pathLst>
              <a:path w="20" h="66">
                <a:moveTo>
                  <a:pt x="7" y="0"/>
                </a:moveTo>
                <a:lnTo>
                  <a:pt x="15" y="7"/>
                </a:lnTo>
                <a:lnTo>
                  <a:pt x="11" y="19"/>
                </a:lnTo>
                <a:lnTo>
                  <a:pt x="7" y="30"/>
                </a:lnTo>
                <a:lnTo>
                  <a:pt x="19" y="34"/>
                </a:lnTo>
                <a:lnTo>
                  <a:pt x="19" y="57"/>
                </a:lnTo>
                <a:lnTo>
                  <a:pt x="11" y="61"/>
                </a:lnTo>
                <a:lnTo>
                  <a:pt x="3" y="65"/>
                </a:lnTo>
                <a:lnTo>
                  <a:pt x="0" y="53"/>
                </a:lnTo>
                <a:lnTo>
                  <a:pt x="0" y="34"/>
                </a:lnTo>
                <a:lnTo>
                  <a:pt x="7" y="30"/>
                </a:lnTo>
                <a:lnTo>
                  <a:pt x="7" y="23"/>
                </a:lnTo>
                <a:lnTo>
                  <a:pt x="3" y="19"/>
                </a:lnTo>
                <a:lnTo>
                  <a:pt x="7" y="7"/>
                </a:lnTo>
                <a:lnTo>
                  <a:pt x="7"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1" name="Freeform 60"/>
          <p:cNvSpPr>
            <a:spLocks/>
          </p:cNvSpPr>
          <p:nvPr/>
        </p:nvSpPr>
        <p:spPr bwMode="auto">
          <a:xfrm>
            <a:off x="4708982" y="3127412"/>
            <a:ext cx="49234" cy="46057"/>
          </a:xfrm>
          <a:custGeom>
            <a:avLst/>
            <a:gdLst/>
            <a:ahLst/>
            <a:cxnLst>
              <a:cxn ang="0">
                <a:pos x="0" y="0"/>
              </a:cxn>
              <a:cxn ang="0">
                <a:pos x="11" y="4"/>
              </a:cxn>
              <a:cxn ang="0">
                <a:pos x="17" y="16"/>
              </a:cxn>
              <a:cxn ang="0">
                <a:pos x="0" y="10"/>
              </a:cxn>
              <a:cxn ang="0">
                <a:pos x="0" y="0"/>
              </a:cxn>
            </a:cxnLst>
            <a:rect l="0" t="0" r="r" b="b"/>
            <a:pathLst>
              <a:path w="18" h="17">
                <a:moveTo>
                  <a:pt x="0" y="0"/>
                </a:moveTo>
                <a:lnTo>
                  <a:pt x="11" y="4"/>
                </a:lnTo>
                <a:lnTo>
                  <a:pt x="17" y="16"/>
                </a:lnTo>
                <a:lnTo>
                  <a:pt x="0" y="1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2" name="Freeform 61"/>
          <p:cNvSpPr>
            <a:spLocks/>
          </p:cNvSpPr>
          <p:nvPr/>
        </p:nvSpPr>
        <p:spPr bwMode="auto">
          <a:xfrm>
            <a:off x="4426416" y="2302778"/>
            <a:ext cx="237612" cy="379420"/>
          </a:xfrm>
          <a:custGeom>
            <a:avLst/>
            <a:gdLst/>
            <a:ahLst/>
            <a:cxnLst>
              <a:cxn ang="0">
                <a:pos x="12" y="138"/>
              </a:cxn>
              <a:cxn ang="0">
                <a:pos x="61" y="138"/>
              </a:cxn>
              <a:cxn ang="0">
                <a:pos x="77" y="130"/>
              </a:cxn>
              <a:cxn ang="0">
                <a:pos x="86" y="99"/>
              </a:cxn>
              <a:cxn ang="0">
                <a:pos x="77" y="96"/>
              </a:cxn>
              <a:cxn ang="0">
                <a:pos x="73" y="92"/>
              </a:cxn>
              <a:cxn ang="0">
                <a:pos x="77" y="99"/>
              </a:cxn>
              <a:cxn ang="0">
                <a:pos x="69" y="99"/>
              </a:cxn>
              <a:cxn ang="0">
                <a:pos x="69" y="80"/>
              </a:cxn>
              <a:cxn ang="0">
                <a:pos x="53" y="61"/>
              </a:cxn>
              <a:cxn ang="0">
                <a:pos x="48" y="50"/>
              </a:cxn>
              <a:cxn ang="0">
                <a:pos x="40" y="42"/>
              </a:cxn>
              <a:cxn ang="0">
                <a:pos x="37" y="27"/>
              </a:cxn>
              <a:cxn ang="0">
                <a:pos x="40" y="19"/>
              </a:cxn>
              <a:cxn ang="0">
                <a:pos x="20" y="11"/>
              </a:cxn>
              <a:cxn ang="0">
                <a:pos x="20" y="0"/>
              </a:cxn>
              <a:cxn ang="0">
                <a:pos x="8" y="4"/>
              </a:cxn>
              <a:cxn ang="0">
                <a:pos x="0" y="23"/>
              </a:cxn>
              <a:cxn ang="0">
                <a:pos x="0" y="38"/>
              </a:cxn>
              <a:cxn ang="0">
                <a:pos x="8" y="42"/>
              </a:cxn>
              <a:cxn ang="0">
                <a:pos x="8" y="50"/>
              </a:cxn>
              <a:cxn ang="0">
                <a:pos x="12" y="57"/>
              </a:cxn>
              <a:cxn ang="0">
                <a:pos x="15" y="65"/>
              </a:cxn>
              <a:cxn ang="0">
                <a:pos x="20" y="69"/>
              </a:cxn>
              <a:cxn ang="0">
                <a:pos x="24" y="69"/>
              </a:cxn>
              <a:cxn ang="0">
                <a:pos x="28" y="80"/>
              </a:cxn>
              <a:cxn ang="0">
                <a:pos x="32" y="80"/>
              </a:cxn>
              <a:cxn ang="0">
                <a:pos x="28" y="88"/>
              </a:cxn>
              <a:cxn ang="0">
                <a:pos x="15" y="96"/>
              </a:cxn>
              <a:cxn ang="0">
                <a:pos x="15" y="107"/>
              </a:cxn>
              <a:cxn ang="0">
                <a:pos x="8" y="119"/>
              </a:cxn>
              <a:cxn ang="0">
                <a:pos x="15" y="130"/>
              </a:cxn>
              <a:cxn ang="0">
                <a:pos x="12" y="138"/>
              </a:cxn>
            </a:cxnLst>
            <a:rect l="0" t="0" r="r" b="b"/>
            <a:pathLst>
              <a:path w="87" h="139">
                <a:moveTo>
                  <a:pt x="12" y="138"/>
                </a:moveTo>
                <a:lnTo>
                  <a:pt x="61" y="138"/>
                </a:lnTo>
                <a:lnTo>
                  <a:pt x="77" y="130"/>
                </a:lnTo>
                <a:lnTo>
                  <a:pt x="86" y="99"/>
                </a:lnTo>
                <a:lnTo>
                  <a:pt x="77" y="96"/>
                </a:lnTo>
                <a:lnTo>
                  <a:pt x="73" y="92"/>
                </a:lnTo>
                <a:lnTo>
                  <a:pt x="77" y="99"/>
                </a:lnTo>
                <a:lnTo>
                  <a:pt x="69" y="99"/>
                </a:lnTo>
                <a:lnTo>
                  <a:pt x="69" y="80"/>
                </a:lnTo>
                <a:lnTo>
                  <a:pt x="53" y="61"/>
                </a:lnTo>
                <a:lnTo>
                  <a:pt x="48" y="50"/>
                </a:lnTo>
                <a:lnTo>
                  <a:pt x="40" y="42"/>
                </a:lnTo>
                <a:lnTo>
                  <a:pt x="37" y="27"/>
                </a:lnTo>
                <a:lnTo>
                  <a:pt x="40" y="19"/>
                </a:lnTo>
                <a:lnTo>
                  <a:pt x="20" y="11"/>
                </a:lnTo>
                <a:lnTo>
                  <a:pt x="20" y="0"/>
                </a:lnTo>
                <a:lnTo>
                  <a:pt x="8" y="4"/>
                </a:lnTo>
                <a:lnTo>
                  <a:pt x="0" y="23"/>
                </a:lnTo>
                <a:lnTo>
                  <a:pt x="0" y="38"/>
                </a:lnTo>
                <a:lnTo>
                  <a:pt x="8" y="42"/>
                </a:lnTo>
                <a:lnTo>
                  <a:pt x="8" y="50"/>
                </a:lnTo>
                <a:lnTo>
                  <a:pt x="12" y="57"/>
                </a:lnTo>
                <a:lnTo>
                  <a:pt x="15" y="65"/>
                </a:lnTo>
                <a:lnTo>
                  <a:pt x="20" y="69"/>
                </a:lnTo>
                <a:lnTo>
                  <a:pt x="24" y="69"/>
                </a:lnTo>
                <a:lnTo>
                  <a:pt x="28" y="80"/>
                </a:lnTo>
                <a:lnTo>
                  <a:pt x="32" y="80"/>
                </a:lnTo>
                <a:lnTo>
                  <a:pt x="28" y="88"/>
                </a:lnTo>
                <a:lnTo>
                  <a:pt x="15" y="96"/>
                </a:lnTo>
                <a:lnTo>
                  <a:pt x="15" y="107"/>
                </a:lnTo>
                <a:lnTo>
                  <a:pt x="8" y="119"/>
                </a:lnTo>
                <a:lnTo>
                  <a:pt x="15" y="130"/>
                </a:lnTo>
                <a:lnTo>
                  <a:pt x="12" y="1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3" name="Freeform 62"/>
          <p:cNvSpPr>
            <a:spLocks/>
          </p:cNvSpPr>
          <p:nvPr/>
        </p:nvSpPr>
        <p:spPr bwMode="auto">
          <a:xfrm>
            <a:off x="4278711" y="2458497"/>
            <a:ext cx="160548" cy="171067"/>
          </a:xfrm>
          <a:custGeom>
            <a:avLst/>
            <a:gdLst/>
            <a:ahLst/>
            <a:cxnLst>
              <a:cxn ang="0">
                <a:pos x="0" y="58"/>
              </a:cxn>
              <a:cxn ang="0">
                <a:pos x="0" y="50"/>
              </a:cxn>
              <a:cxn ang="0">
                <a:pos x="8" y="39"/>
              </a:cxn>
              <a:cxn ang="0">
                <a:pos x="0" y="31"/>
              </a:cxn>
              <a:cxn ang="0">
                <a:pos x="12" y="16"/>
              </a:cxn>
              <a:cxn ang="0">
                <a:pos x="20" y="12"/>
              </a:cxn>
              <a:cxn ang="0">
                <a:pos x="20" y="4"/>
              </a:cxn>
              <a:cxn ang="0">
                <a:pos x="29" y="0"/>
              </a:cxn>
              <a:cxn ang="0">
                <a:pos x="45" y="0"/>
              </a:cxn>
              <a:cxn ang="0">
                <a:pos x="58" y="16"/>
              </a:cxn>
              <a:cxn ang="0">
                <a:pos x="49" y="23"/>
              </a:cxn>
              <a:cxn ang="0">
                <a:pos x="49" y="50"/>
              </a:cxn>
              <a:cxn ang="0">
                <a:pos x="29" y="62"/>
              </a:cxn>
              <a:cxn ang="0">
                <a:pos x="0" y="62"/>
              </a:cxn>
              <a:cxn ang="0">
                <a:pos x="0" y="58"/>
              </a:cxn>
            </a:cxnLst>
            <a:rect l="0" t="0" r="r" b="b"/>
            <a:pathLst>
              <a:path w="59" h="63">
                <a:moveTo>
                  <a:pt x="0" y="58"/>
                </a:moveTo>
                <a:lnTo>
                  <a:pt x="0" y="50"/>
                </a:lnTo>
                <a:lnTo>
                  <a:pt x="8" y="39"/>
                </a:lnTo>
                <a:lnTo>
                  <a:pt x="0" y="31"/>
                </a:lnTo>
                <a:lnTo>
                  <a:pt x="12" y="16"/>
                </a:lnTo>
                <a:lnTo>
                  <a:pt x="20" y="12"/>
                </a:lnTo>
                <a:lnTo>
                  <a:pt x="20" y="4"/>
                </a:lnTo>
                <a:lnTo>
                  <a:pt x="29" y="0"/>
                </a:lnTo>
                <a:lnTo>
                  <a:pt x="45" y="0"/>
                </a:lnTo>
                <a:lnTo>
                  <a:pt x="58" y="16"/>
                </a:lnTo>
                <a:lnTo>
                  <a:pt x="49" y="23"/>
                </a:lnTo>
                <a:lnTo>
                  <a:pt x="49" y="50"/>
                </a:lnTo>
                <a:lnTo>
                  <a:pt x="29" y="62"/>
                </a:lnTo>
                <a:lnTo>
                  <a:pt x="0" y="62"/>
                </a:lnTo>
                <a:lnTo>
                  <a:pt x="0" y="5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4" name="Freeform 63"/>
          <p:cNvSpPr>
            <a:spLocks/>
          </p:cNvSpPr>
          <p:nvPr/>
        </p:nvSpPr>
        <p:spPr bwMode="auto">
          <a:xfrm>
            <a:off x="8958166" y="3326991"/>
            <a:ext cx="59939" cy="105272"/>
          </a:xfrm>
          <a:custGeom>
            <a:avLst/>
            <a:gdLst/>
            <a:ahLst/>
            <a:cxnLst>
              <a:cxn ang="0">
                <a:pos x="0" y="11"/>
              </a:cxn>
              <a:cxn ang="0">
                <a:pos x="12" y="0"/>
              </a:cxn>
              <a:cxn ang="0">
                <a:pos x="16" y="3"/>
              </a:cxn>
              <a:cxn ang="0">
                <a:pos x="21" y="11"/>
              </a:cxn>
              <a:cxn ang="0">
                <a:pos x="16" y="19"/>
              </a:cxn>
              <a:cxn ang="0">
                <a:pos x="12" y="38"/>
              </a:cxn>
              <a:cxn ang="0">
                <a:pos x="0" y="11"/>
              </a:cxn>
            </a:cxnLst>
            <a:rect l="0" t="0" r="r" b="b"/>
            <a:pathLst>
              <a:path w="22" h="39">
                <a:moveTo>
                  <a:pt x="0" y="11"/>
                </a:moveTo>
                <a:lnTo>
                  <a:pt x="12" y="0"/>
                </a:lnTo>
                <a:lnTo>
                  <a:pt x="16" y="3"/>
                </a:lnTo>
                <a:lnTo>
                  <a:pt x="21" y="11"/>
                </a:lnTo>
                <a:lnTo>
                  <a:pt x="16" y="19"/>
                </a:lnTo>
                <a:lnTo>
                  <a:pt x="12" y="38"/>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5" name="Freeform 64"/>
          <p:cNvSpPr>
            <a:spLocks/>
          </p:cNvSpPr>
          <p:nvPr/>
        </p:nvSpPr>
        <p:spPr bwMode="auto">
          <a:xfrm>
            <a:off x="9148685" y="2458494"/>
            <a:ext cx="141282" cy="359680"/>
          </a:xfrm>
          <a:custGeom>
            <a:avLst/>
            <a:gdLst/>
            <a:ahLst/>
            <a:cxnLst>
              <a:cxn ang="0">
                <a:pos x="29" y="131"/>
              </a:cxn>
              <a:cxn ang="0">
                <a:pos x="25" y="111"/>
              </a:cxn>
              <a:cxn ang="0">
                <a:pos x="25" y="108"/>
              </a:cxn>
              <a:cxn ang="0">
                <a:pos x="17" y="104"/>
              </a:cxn>
              <a:cxn ang="0">
                <a:pos x="13" y="50"/>
              </a:cxn>
              <a:cxn ang="0">
                <a:pos x="4" y="39"/>
              </a:cxn>
              <a:cxn ang="0">
                <a:pos x="0" y="35"/>
              </a:cxn>
              <a:cxn ang="0">
                <a:pos x="0" y="0"/>
              </a:cxn>
              <a:cxn ang="0">
                <a:pos x="4" y="4"/>
              </a:cxn>
              <a:cxn ang="0">
                <a:pos x="13" y="19"/>
              </a:cxn>
              <a:cxn ang="0">
                <a:pos x="20" y="42"/>
              </a:cxn>
              <a:cxn ang="0">
                <a:pos x="42" y="77"/>
              </a:cxn>
              <a:cxn ang="0">
                <a:pos x="46" y="81"/>
              </a:cxn>
              <a:cxn ang="0">
                <a:pos x="46" y="88"/>
              </a:cxn>
              <a:cxn ang="0">
                <a:pos x="50" y="88"/>
              </a:cxn>
              <a:cxn ang="0">
                <a:pos x="46" y="88"/>
              </a:cxn>
              <a:cxn ang="0">
                <a:pos x="33" y="81"/>
              </a:cxn>
              <a:cxn ang="0">
                <a:pos x="25" y="88"/>
              </a:cxn>
              <a:cxn ang="0">
                <a:pos x="29" y="108"/>
              </a:cxn>
              <a:cxn ang="0">
                <a:pos x="38" y="111"/>
              </a:cxn>
              <a:cxn ang="0">
                <a:pos x="42" y="123"/>
              </a:cxn>
              <a:cxn ang="0">
                <a:pos x="29" y="131"/>
              </a:cxn>
            </a:cxnLst>
            <a:rect l="0" t="0" r="r" b="b"/>
            <a:pathLst>
              <a:path w="51" h="132">
                <a:moveTo>
                  <a:pt x="29" y="131"/>
                </a:moveTo>
                <a:lnTo>
                  <a:pt x="25" y="111"/>
                </a:lnTo>
                <a:lnTo>
                  <a:pt x="25" y="108"/>
                </a:lnTo>
                <a:lnTo>
                  <a:pt x="17" y="104"/>
                </a:lnTo>
                <a:lnTo>
                  <a:pt x="13" y="50"/>
                </a:lnTo>
                <a:lnTo>
                  <a:pt x="4" y="39"/>
                </a:lnTo>
                <a:lnTo>
                  <a:pt x="0" y="35"/>
                </a:lnTo>
                <a:lnTo>
                  <a:pt x="0" y="0"/>
                </a:lnTo>
                <a:lnTo>
                  <a:pt x="4" y="4"/>
                </a:lnTo>
                <a:lnTo>
                  <a:pt x="13" y="19"/>
                </a:lnTo>
                <a:lnTo>
                  <a:pt x="20" y="42"/>
                </a:lnTo>
                <a:lnTo>
                  <a:pt x="42" y="77"/>
                </a:lnTo>
                <a:lnTo>
                  <a:pt x="46" y="81"/>
                </a:lnTo>
                <a:lnTo>
                  <a:pt x="46" y="88"/>
                </a:lnTo>
                <a:lnTo>
                  <a:pt x="50" y="88"/>
                </a:lnTo>
                <a:lnTo>
                  <a:pt x="46" y="88"/>
                </a:lnTo>
                <a:lnTo>
                  <a:pt x="33" y="81"/>
                </a:lnTo>
                <a:lnTo>
                  <a:pt x="25" y="88"/>
                </a:lnTo>
                <a:lnTo>
                  <a:pt x="29" y="108"/>
                </a:lnTo>
                <a:lnTo>
                  <a:pt x="38" y="111"/>
                </a:lnTo>
                <a:lnTo>
                  <a:pt x="42" y="123"/>
                </a:lnTo>
                <a:lnTo>
                  <a:pt x="29" y="13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6" name="Freeform 65"/>
          <p:cNvSpPr>
            <a:spLocks/>
          </p:cNvSpPr>
          <p:nvPr/>
        </p:nvSpPr>
        <p:spPr bwMode="auto">
          <a:xfrm>
            <a:off x="5036500" y="3199788"/>
            <a:ext cx="89907" cy="57022"/>
          </a:xfrm>
          <a:custGeom>
            <a:avLst/>
            <a:gdLst/>
            <a:ahLst/>
            <a:cxnLst>
              <a:cxn ang="0">
                <a:pos x="27" y="0"/>
              </a:cxn>
              <a:cxn ang="0">
                <a:pos x="0" y="0"/>
              </a:cxn>
              <a:cxn ang="0">
                <a:pos x="16" y="16"/>
              </a:cxn>
              <a:cxn ang="0">
                <a:pos x="32" y="20"/>
              </a:cxn>
              <a:cxn ang="0">
                <a:pos x="27" y="0"/>
              </a:cxn>
            </a:cxnLst>
            <a:rect l="0" t="0" r="r" b="b"/>
            <a:pathLst>
              <a:path w="33" h="21">
                <a:moveTo>
                  <a:pt x="27" y="0"/>
                </a:moveTo>
                <a:lnTo>
                  <a:pt x="0" y="0"/>
                </a:lnTo>
                <a:lnTo>
                  <a:pt x="16" y="16"/>
                </a:lnTo>
                <a:lnTo>
                  <a:pt x="32" y="20"/>
                </a:lnTo>
                <a:lnTo>
                  <a:pt x="27"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7" name="Freeform 66"/>
          <p:cNvSpPr>
            <a:spLocks/>
          </p:cNvSpPr>
          <p:nvPr/>
        </p:nvSpPr>
        <p:spPr bwMode="auto">
          <a:xfrm>
            <a:off x="10407383" y="5862300"/>
            <a:ext cx="160548" cy="285112"/>
          </a:xfrm>
          <a:custGeom>
            <a:avLst/>
            <a:gdLst/>
            <a:ahLst/>
            <a:cxnLst>
              <a:cxn ang="0">
                <a:pos x="16" y="43"/>
              </a:cxn>
              <a:cxn ang="0">
                <a:pos x="11" y="62"/>
              </a:cxn>
              <a:cxn ang="0">
                <a:pos x="0" y="77"/>
              </a:cxn>
              <a:cxn ang="0">
                <a:pos x="11" y="92"/>
              </a:cxn>
              <a:cxn ang="0">
                <a:pos x="11" y="104"/>
              </a:cxn>
              <a:cxn ang="0">
                <a:pos x="45" y="66"/>
              </a:cxn>
              <a:cxn ang="0">
                <a:pos x="58" y="54"/>
              </a:cxn>
              <a:cxn ang="0">
                <a:pos x="36" y="46"/>
              </a:cxn>
              <a:cxn ang="0">
                <a:pos x="36" y="35"/>
              </a:cxn>
              <a:cxn ang="0">
                <a:pos x="24" y="35"/>
              </a:cxn>
              <a:cxn ang="0">
                <a:pos x="20" y="4"/>
              </a:cxn>
              <a:cxn ang="0">
                <a:pos x="4" y="0"/>
              </a:cxn>
              <a:cxn ang="0">
                <a:pos x="16" y="43"/>
              </a:cxn>
            </a:cxnLst>
            <a:rect l="0" t="0" r="r" b="b"/>
            <a:pathLst>
              <a:path w="59" h="105">
                <a:moveTo>
                  <a:pt x="16" y="43"/>
                </a:moveTo>
                <a:lnTo>
                  <a:pt x="11" y="62"/>
                </a:lnTo>
                <a:lnTo>
                  <a:pt x="0" y="77"/>
                </a:lnTo>
                <a:lnTo>
                  <a:pt x="11" y="92"/>
                </a:lnTo>
                <a:lnTo>
                  <a:pt x="11" y="104"/>
                </a:lnTo>
                <a:lnTo>
                  <a:pt x="45" y="66"/>
                </a:lnTo>
                <a:lnTo>
                  <a:pt x="58" y="54"/>
                </a:lnTo>
                <a:lnTo>
                  <a:pt x="36" y="46"/>
                </a:lnTo>
                <a:lnTo>
                  <a:pt x="36" y="35"/>
                </a:lnTo>
                <a:lnTo>
                  <a:pt x="24" y="35"/>
                </a:lnTo>
                <a:lnTo>
                  <a:pt x="20" y="4"/>
                </a:lnTo>
                <a:lnTo>
                  <a:pt x="4" y="0"/>
                </a:lnTo>
                <a:lnTo>
                  <a:pt x="16" y="4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78" name="Freeform 67"/>
          <p:cNvSpPr>
            <a:spLocks/>
          </p:cNvSpPr>
          <p:nvPr/>
        </p:nvSpPr>
        <p:spPr bwMode="auto">
          <a:xfrm>
            <a:off x="10214726" y="5331553"/>
            <a:ext cx="89907" cy="83341"/>
          </a:xfrm>
          <a:custGeom>
            <a:avLst/>
            <a:gdLst/>
            <a:ahLst/>
            <a:cxnLst>
              <a:cxn ang="0">
                <a:pos x="0" y="0"/>
              </a:cxn>
              <a:cxn ang="0">
                <a:pos x="11" y="0"/>
              </a:cxn>
              <a:cxn ang="0">
                <a:pos x="27" y="19"/>
              </a:cxn>
              <a:cxn ang="0">
                <a:pos x="32" y="27"/>
              </a:cxn>
              <a:cxn ang="0">
                <a:pos x="32" y="30"/>
              </a:cxn>
              <a:cxn ang="0">
                <a:pos x="24" y="23"/>
              </a:cxn>
              <a:cxn ang="0">
                <a:pos x="20" y="23"/>
              </a:cxn>
              <a:cxn ang="0">
                <a:pos x="3" y="7"/>
              </a:cxn>
              <a:cxn ang="0">
                <a:pos x="0" y="0"/>
              </a:cxn>
            </a:cxnLst>
            <a:rect l="0" t="0" r="r" b="b"/>
            <a:pathLst>
              <a:path w="33" h="31">
                <a:moveTo>
                  <a:pt x="0" y="0"/>
                </a:moveTo>
                <a:lnTo>
                  <a:pt x="11" y="0"/>
                </a:lnTo>
                <a:lnTo>
                  <a:pt x="27" y="19"/>
                </a:lnTo>
                <a:lnTo>
                  <a:pt x="32" y="27"/>
                </a:lnTo>
                <a:lnTo>
                  <a:pt x="32" y="30"/>
                </a:lnTo>
                <a:lnTo>
                  <a:pt x="24" y="23"/>
                </a:lnTo>
                <a:lnTo>
                  <a:pt x="20" y="23"/>
                </a:lnTo>
                <a:lnTo>
                  <a:pt x="3" y="7"/>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0" name="Freeform 69"/>
          <p:cNvSpPr>
            <a:spLocks/>
          </p:cNvSpPr>
          <p:nvPr/>
        </p:nvSpPr>
        <p:spPr bwMode="auto">
          <a:xfrm>
            <a:off x="9137980" y="4599031"/>
            <a:ext cx="661459" cy="388192"/>
          </a:xfrm>
          <a:custGeom>
            <a:avLst/>
            <a:gdLst/>
            <a:ahLst/>
            <a:cxnLst>
              <a:cxn ang="0">
                <a:pos x="240" y="142"/>
              </a:cxn>
              <a:cxn ang="0">
                <a:pos x="232" y="142"/>
              </a:cxn>
              <a:cxn ang="0">
                <a:pos x="207" y="135"/>
              </a:cxn>
              <a:cxn ang="0">
                <a:pos x="182" y="108"/>
              </a:cxn>
              <a:cxn ang="0">
                <a:pos x="174" y="100"/>
              </a:cxn>
              <a:cxn ang="0">
                <a:pos x="145" y="123"/>
              </a:cxn>
              <a:cxn ang="0">
                <a:pos x="111" y="123"/>
              </a:cxn>
              <a:cxn ang="0">
                <a:pos x="91" y="112"/>
              </a:cxn>
              <a:cxn ang="0">
                <a:pos x="82" y="112"/>
              </a:cxn>
              <a:cxn ang="0">
                <a:pos x="82" y="104"/>
              </a:cxn>
              <a:cxn ang="0">
                <a:pos x="91" y="92"/>
              </a:cxn>
              <a:cxn ang="0">
                <a:pos x="87" y="85"/>
              </a:cxn>
              <a:cxn ang="0">
                <a:pos x="75" y="69"/>
              </a:cxn>
              <a:cxn ang="0">
                <a:pos x="33" y="54"/>
              </a:cxn>
              <a:cxn ang="0">
                <a:pos x="21" y="54"/>
              </a:cxn>
              <a:cxn ang="0">
                <a:pos x="17" y="43"/>
              </a:cxn>
              <a:cxn ang="0">
                <a:pos x="21" y="35"/>
              </a:cxn>
              <a:cxn ang="0">
                <a:pos x="12" y="27"/>
              </a:cxn>
              <a:cxn ang="0">
                <a:pos x="0" y="23"/>
              </a:cxn>
              <a:cxn ang="0">
                <a:pos x="0" y="16"/>
              </a:cxn>
              <a:cxn ang="0">
                <a:pos x="8" y="4"/>
              </a:cxn>
              <a:cxn ang="0">
                <a:pos x="21" y="0"/>
              </a:cxn>
              <a:cxn ang="0">
                <a:pos x="33" y="12"/>
              </a:cxn>
              <a:cxn ang="0">
                <a:pos x="37" y="31"/>
              </a:cxn>
              <a:cxn ang="0">
                <a:pos x="50" y="35"/>
              </a:cxn>
              <a:cxn ang="0">
                <a:pos x="71" y="27"/>
              </a:cxn>
              <a:cxn ang="0">
                <a:pos x="78" y="20"/>
              </a:cxn>
              <a:cxn ang="0">
                <a:pos x="165" y="50"/>
              </a:cxn>
              <a:cxn ang="0">
                <a:pos x="174" y="58"/>
              </a:cxn>
              <a:cxn ang="0">
                <a:pos x="178" y="58"/>
              </a:cxn>
              <a:cxn ang="0">
                <a:pos x="182" y="69"/>
              </a:cxn>
              <a:cxn ang="0">
                <a:pos x="199" y="77"/>
              </a:cxn>
              <a:cxn ang="0">
                <a:pos x="207" y="85"/>
              </a:cxn>
              <a:cxn ang="0">
                <a:pos x="199" y="96"/>
              </a:cxn>
              <a:cxn ang="0">
                <a:pos x="215" y="115"/>
              </a:cxn>
              <a:cxn ang="0">
                <a:pos x="228" y="119"/>
              </a:cxn>
              <a:cxn ang="0">
                <a:pos x="240" y="135"/>
              </a:cxn>
              <a:cxn ang="0">
                <a:pos x="240" y="142"/>
              </a:cxn>
            </a:cxnLst>
            <a:rect l="0" t="0" r="r" b="b"/>
            <a:pathLst>
              <a:path w="241" h="143">
                <a:moveTo>
                  <a:pt x="240" y="142"/>
                </a:moveTo>
                <a:lnTo>
                  <a:pt x="232" y="142"/>
                </a:lnTo>
                <a:lnTo>
                  <a:pt x="207" y="135"/>
                </a:lnTo>
                <a:lnTo>
                  <a:pt x="182" y="108"/>
                </a:lnTo>
                <a:lnTo>
                  <a:pt x="174" y="100"/>
                </a:lnTo>
                <a:lnTo>
                  <a:pt x="145" y="123"/>
                </a:lnTo>
                <a:lnTo>
                  <a:pt x="111" y="123"/>
                </a:lnTo>
                <a:lnTo>
                  <a:pt x="91" y="112"/>
                </a:lnTo>
                <a:lnTo>
                  <a:pt x="82" y="112"/>
                </a:lnTo>
                <a:lnTo>
                  <a:pt x="82" y="104"/>
                </a:lnTo>
                <a:lnTo>
                  <a:pt x="91" y="92"/>
                </a:lnTo>
                <a:lnTo>
                  <a:pt x="87" y="85"/>
                </a:lnTo>
                <a:lnTo>
                  <a:pt x="75" y="69"/>
                </a:lnTo>
                <a:lnTo>
                  <a:pt x="33" y="54"/>
                </a:lnTo>
                <a:lnTo>
                  <a:pt x="21" y="54"/>
                </a:lnTo>
                <a:lnTo>
                  <a:pt x="17" y="43"/>
                </a:lnTo>
                <a:lnTo>
                  <a:pt x="21" y="35"/>
                </a:lnTo>
                <a:lnTo>
                  <a:pt x="12" y="27"/>
                </a:lnTo>
                <a:lnTo>
                  <a:pt x="0" y="23"/>
                </a:lnTo>
                <a:lnTo>
                  <a:pt x="0" y="16"/>
                </a:lnTo>
                <a:lnTo>
                  <a:pt x="8" y="4"/>
                </a:lnTo>
                <a:lnTo>
                  <a:pt x="21" y="0"/>
                </a:lnTo>
                <a:lnTo>
                  <a:pt x="33" y="12"/>
                </a:lnTo>
                <a:lnTo>
                  <a:pt x="37" y="31"/>
                </a:lnTo>
                <a:lnTo>
                  <a:pt x="50" y="35"/>
                </a:lnTo>
                <a:lnTo>
                  <a:pt x="71" y="27"/>
                </a:lnTo>
                <a:lnTo>
                  <a:pt x="78" y="20"/>
                </a:lnTo>
                <a:lnTo>
                  <a:pt x="165" y="50"/>
                </a:lnTo>
                <a:lnTo>
                  <a:pt x="174" y="58"/>
                </a:lnTo>
                <a:lnTo>
                  <a:pt x="178" y="58"/>
                </a:lnTo>
                <a:lnTo>
                  <a:pt x="182" y="69"/>
                </a:lnTo>
                <a:lnTo>
                  <a:pt x="199" y="77"/>
                </a:lnTo>
                <a:lnTo>
                  <a:pt x="207" y="85"/>
                </a:lnTo>
                <a:lnTo>
                  <a:pt x="199" y="96"/>
                </a:lnTo>
                <a:lnTo>
                  <a:pt x="215" y="115"/>
                </a:lnTo>
                <a:lnTo>
                  <a:pt x="228" y="119"/>
                </a:lnTo>
                <a:lnTo>
                  <a:pt x="240" y="135"/>
                </a:lnTo>
                <a:lnTo>
                  <a:pt x="240" y="1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1" name="Freeform 70"/>
          <p:cNvSpPr>
            <a:spLocks/>
          </p:cNvSpPr>
          <p:nvPr/>
        </p:nvSpPr>
        <p:spPr bwMode="auto">
          <a:xfrm>
            <a:off x="9726657" y="4767905"/>
            <a:ext cx="128439" cy="46057"/>
          </a:xfrm>
          <a:custGeom>
            <a:avLst/>
            <a:gdLst/>
            <a:ahLst/>
            <a:cxnLst>
              <a:cxn ang="0">
                <a:pos x="0" y="11"/>
              </a:cxn>
              <a:cxn ang="0">
                <a:pos x="4" y="7"/>
              </a:cxn>
              <a:cxn ang="0">
                <a:pos x="24" y="11"/>
              </a:cxn>
              <a:cxn ang="0">
                <a:pos x="33" y="7"/>
              </a:cxn>
              <a:cxn ang="0">
                <a:pos x="41" y="0"/>
              </a:cxn>
              <a:cxn ang="0">
                <a:pos x="46" y="4"/>
              </a:cxn>
              <a:cxn ang="0">
                <a:pos x="41" y="11"/>
              </a:cxn>
              <a:cxn ang="0">
                <a:pos x="28" y="16"/>
              </a:cxn>
              <a:cxn ang="0">
                <a:pos x="4" y="16"/>
              </a:cxn>
              <a:cxn ang="0">
                <a:pos x="0" y="11"/>
              </a:cxn>
            </a:cxnLst>
            <a:rect l="0" t="0" r="r" b="b"/>
            <a:pathLst>
              <a:path w="47" h="17">
                <a:moveTo>
                  <a:pt x="0" y="11"/>
                </a:moveTo>
                <a:lnTo>
                  <a:pt x="4" y="7"/>
                </a:lnTo>
                <a:lnTo>
                  <a:pt x="24" y="11"/>
                </a:lnTo>
                <a:lnTo>
                  <a:pt x="33" y="7"/>
                </a:lnTo>
                <a:lnTo>
                  <a:pt x="41" y="0"/>
                </a:lnTo>
                <a:lnTo>
                  <a:pt x="46" y="4"/>
                </a:lnTo>
                <a:lnTo>
                  <a:pt x="41" y="11"/>
                </a:lnTo>
                <a:lnTo>
                  <a:pt x="28" y="16"/>
                </a:lnTo>
                <a:lnTo>
                  <a:pt x="4" y="16"/>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2" name="Freeform 71"/>
          <p:cNvSpPr>
            <a:spLocks/>
          </p:cNvSpPr>
          <p:nvPr/>
        </p:nvSpPr>
        <p:spPr bwMode="auto">
          <a:xfrm>
            <a:off x="8857555" y="4903883"/>
            <a:ext cx="134860" cy="83341"/>
          </a:xfrm>
          <a:custGeom>
            <a:avLst/>
            <a:gdLst/>
            <a:ahLst/>
            <a:cxnLst>
              <a:cxn ang="0">
                <a:pos x="49" y="0"/>
              </a:cxn>
              <a:cxn ang="0">
                <a:pos x="41" y="11"/>
              </a:cxn>
              <a:cxn ang="0">
                <a:pos x="24" y="23"/>
              </a:cxn>
              <a:cxn ang="0">
                <a:pos x="17" y="23"/>
              </a:cxn>
              <a:cxn ang="0">
                <a:pos x="4" y="30"/>
              </a:cxn>
              <a:cxn ang="0">
                <a:pos x="0" y="23"/>
              </a:cxn>
              <a:cxn ang="0">
                <a:pos x="33" y="3"/>
              </a:cxn>
              <a:cxn ang="0">
                <a:pos x="49" y="0"/>
              </a:cxn>
            </a:cxnLst>
            <a:rect l="0" t="0" r="r" b="b"/>
            <a:pathLst>
              <a:path w="50" h="31">
                <a:moveTo>
                  <a:pt x="49" y="0"/>
                </a:moveTo>
                <a:lnTo>
                  <a:pt x="41" y="11"/>
                </a:lnTo>
                <a:lnTo>
                  <a:pt x="24" y="23"/>
                </a:lnTo>
                <a:lnTo>
                  <a:pt x="17" y="23"/>
                </a:lnTo>
                <a:lnTo>
                  <a:pt x="4" y="30"/>
                </a:lnTo>
                <a:lnTo>
                  <a:pt x="0" y="23"/>
                </a:lnTo>
                <a:lnTo>
                  <a:pt x="33" y="3"/>
                </a:lnTo>
                <a:lnTo>
                  <a:pt x="49"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3" name="Freeform 72"/>
          <p:cNvSpPr>
            <a:spLocks/>
          </p:cNvSpPr>
          <p:nvPr/>
        </p:nvSpPr>
        <p:spPr bwMode="auto">
          <a:xfrm>
            <a:off x="8632788" y="4903882"/>
            <a:ext cx="79204" cy="46057"/>
          </a:xfrm>
          <a:custGeom>
            <a:avLst/>
            <a:gdLst/>
            <a:ahLst/>
            <a:cxnLst>
              <a:cxn ang="0">
                <a:pos x="28" y="0"/>
              </a:cxn>
              <a:cxn ang="0">
                <a:pos x="0" y="4"/>
              </a:cxn>
              <a:cxn ang="0">
                <a:pos x="7" y="4"/>
              </a:cxn>
              <a:cxn ang="0">
                <a:pos x="11" y="16"/>
              </a:cxn>
              <a:cxn ang="0">
                <a:pos x="16" y="4"/>
              </a:cxn>
              <a:cxn ang="0">
                <a:pos x="28" y="0"/>
              </a:cxn>
            </a:cxnLst>
            <a:rect l="0" t="0" r="r" b="b"/>
            <a:pathLst>
              <a:path w="29" h="17">
                <a:moveTo>
                  <a:pt x="28" y="0"/>
                </a:moveTo>
                <a:lnTo>
                  <a:pt x="0" y="4"/>
                </a:lnTo>
                <a:lnTo>
                  <a:pt x="7" y="4"/>
                </a:lnTo>
                <a:lnTo>
                  <a:pt x="11" y="16"/>
                </a:lnTo>
                <a:lnTo>
                  <a:pt x="16" y="4"/>
                </a:lnTo>
                <a:lnTo>
                  <a:pt x="2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4" name="Freeform 73"/>
          <p:cNvSpPr>
            <a:spLocks/>
          </p:cNvSpPr>
          <p:nvPr/>
        </p:nvSpPr>
        <p:spPr bwMode="auto">
          <a:xfrm>
            <a:off x="9818706" y="4693339"/>
            <a:ext cx="55656" cy="65795"/>
          </a:xfrm>
          <a:custGeom>
            <a:avLst/>
            <a:gdLst/>
            <a:ahLst/>
            <a:cxnLst>
              <a:cxn ang="0">
                <a:pos x="0" y="0"/>
              </a:cxn>
              <a:cxn ang="0">
                <a:pos x="8" y="4"/>
              </a:cxn>
              <a:cxn ang="0">
                <a:pos x="20" y="15"/>
              </a:cxn>
              <a:cxn ang="0">
                <a:pos x="20" y="23"/>
              </a:cxn>
              <a:cxn ang="0">
                <a:pos x="12" y="15"/>
              </a:cxn>
              <a:cxn ang="0">
                <a:pos x="0" y="0"/>
              </a:cxn>
            </a:cxnLst>
            <a:rect l="0" t="0" r="r" b="b"/>
            <a:pathLst>
              <a:path w="21" h="24">
                <a:moveTo>
                  <a:pt x="0" y="0"/>
                </a:moveTo>
                <a:lnTo>
                  <a:pt x="8" y="4"/>
                </a:lnTo>
                <a:lnTo>
                  <a:pt x="20" y="15"/>
                </a:lnTo>
                <a:lnTo>
                  <a:pt x="20" y="23"/>
                </a:lnTo>
                <a:lnTo>
                  <a:pt x="12" y="15"/>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5" name="Freeform 74"/>
          <p:cNvSpPr>
            <a:spLocks/>
          </p:cNvSpPr>
          <p:nvPr/>
        </p:nvSpPr>
        <p:spPr bwMode="auto">
          <a:xfrm>
            <a:off x="9037370" y="4693337"/>
            <a:ext cx="92047" cy="46057"/>
          </a:xfrm>
          <a:custGeom>
            <a:avLst/>
            <a:gdLst/>
            <a:ahLst/>
            <a:cxnLst>
              <a:cxn ang="0">
                <a:pos x="33" y="16"/>
              </a:cxn>
              <a:cxn ang="0">
                <a:pos x="20" y="0"/>
              </a:cxn>
              <a:cxn ang="0">
                <a:pos x="8" y="0"/>
              </a:cxn>
              <a:cxn ang="0">
                <a:pos x="0" y="5"/>
              </a:cxn>
              <a:cxn ang="0">
                <a:pos x="0" y="11"/>
              </a:cxn>
              <a:cxn ang="0">
                <a:pos x="4" y="16"/>
              </a:cxn>
              <a:cxn ang="0">
                <a:pos x="33" y="16"/>
              </a:cxn>
            </a:cxnLst>
            <a:rect l="0" t="0" r="r" b="b"/>
            <a:pathLst>
              <a:path w="34" h="17">
                <a:moveTo>
                  <a:pt x="33" y="16"/>
                </a:moveTo>
                <a:lnTo>
                  <a:pt x="20" y="0"/>
                </a:lnTo>
                <a:lnTo>
                  <a:pt x="8" y="0"/>
                </a:lnTo>
                <a:lnTo>
                  <a:pt x="0" y="5"/>
                </a:lnTo>
                <a:lnTo>
                  <a:pt x="0" y="11"/>
                </a:lnTo>
                <a:lnTo>
                  <a:pt x="4" y="16"/>
                </a:lnTo>
                <a:lnTo>
                  <a:pt x="33"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6" name="Freeform 75"/>
          <p:cNvSpPr>
            <a:spLocks/>
          </p:cNvSpPr>
          <p:nvPr/>
        </p:nvSpPr>
        <p:spPr bwMode="auto">
          <a:xfrm>
            <a:off x="9015963" y="4535429"/>
            <a:ext cx="44953" cy="76762"/>
          </a:xfrm>
          <a:custGeom>
            <a:avLst/>
            <a:gdLst/>
            <a:ahLst/>
            <a:cxnLst>
              <a:cxn ang="0">
                <a:pos x="0" y="27"/>
              </a:cxn>
              <a:cxn ang="0">
                <a:pos x="0" y="0"/>
              </a:cxn>
              <a:cxn ang="0">
                <a:pos x="8" y="4"/>
              </a:cxn>
              <a:cxn ang="0">
                <a:pos x="16" y="4"/>
              </a:cxn>
              <a:cxn ang="0">
                <a:pos x="0" y="27"/>
              </a:cxn>
            </a:cxnLst>
            <a:rect l="0" t="0" r="r" b="b"/>
            <a:pathLst>
              <a:path w="17" h="28">
                <a:moveTo>
                  <a:pt x="0" y="27"/>
                </a:moveTo>
                <a:lnTo>
                  <a:pt x="0" y="0"/>
                </a:lnTo>
                <a:lnTo>
                  <a:pt x="8" y="4"/>
                </a:lnTo>
                <a:lnTo>
                  <a:pt x="16" y="4"/>
                </a:lnTo>
                <a:lnTo>
                  <a:pt x="0"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7" name="Freeform 76"/>
          <p:cNvSpPr>
            <a:spLocks/>
          </p:cNvSpPr>
          <p:nvPr/>
        </p:nvSpPr>
        <p:spPr bwMode="auto">
          <a:xfrm>
            <a:off x="8707709" y="4535429"/>
            <a:ext cx="231191" cy="263181"/>
          </a:xfrm>
          <a:custGeom>
            <a:avLst/>
            <a:gdLst/>
            <a:ahLst/>
            <a:cxnLst>
              <a:cxn ang="0">
                <a:pos x="29" y="62"/>
              </a:cxn>
              <a:cxn ang="0">
                <a:pos x="33" y="66"/>
              </a:cxn>
              <a:cxn ang="0">
                <a:pos x="33" y="69"/>
              </a:cxn>
              <a:cxn ang="0">
                <a:pos x="42" y="89"/>
              </a:cxn>
              <a:cxn ang="0">
                <a:pos x="46" y="85"/>
              </a:cxn>
              <a:cxn ang="0">
                <a:pos x="50" y="77"/>
              </a:cxn>
              <a:cxn ang="0">
                <a:pos x="46" y="66"/>
              </a:cxn>
              <a:cxn ang="0">
                <a:pos x="42" y="58"/>
              </a:cxn>
              <a:cxn ang="0">
                <a:pos x="42" y="50"/>
              </a:cxn>
              <a:cxn ang="0">
                <a:pos x="53" y="43"/>
              </a:cxn>
              <a:cxn ang="0">
                <a:pos x="53" y="31"/>
              </a:cxn>
              <a:cxn ang="0">
                <a:pos x="50" y="31"/>
              </a:cxn>
              <a:cxn ang="0">
                <a:pos x="29" y="35"/>
              </a:cxn>
              <a:cxn ang="0">
                <a:pos x="21" y="27"/>
              </a:cxn>
              <a:cxn ang="0">
                <a:pos x="33" y="20"/>
              </a:cxn>
              <a:cxn ang="0">
                <a:pos x="71" y="20"/>
              </a:cxn>
              <a:cxn ang="0">
                <a:pos x="78" y="8"/>
              </a:cxn>
              <a:cxn ang="0">
                <a:pos x="83" y="4"/>
              </a:cxn>
              <a:cxn ang="0">
                <a:pos x="58" y="4"/>
              </a:cxn>
              <a:cxn ang="0">
                <a:pos x="37" y="0"/>
              </a:cxn>
              <a:cxn ang="0">
                <a:pos x="21" y="8"/>
              </a:cxn>
              <a:cxn ang="0">
                <a:pos x="17" y="20"/>
              </a:cxn>
              <a:cxn ang="0">
                <a:pos x="17" y="27"/>
              </a:cxn>
              <a:cxn ang="0">
                <a:pos x="12" y="35"/>
              </a:cxn>
              <a:cxn ang="0">
                <a:pos x="4" y="54"/>
              </a:cxn>
              <a:cxn ang="0">
                <a:pos x="0" y="62"/>
              </a:cxn>
              <a:cxn ang="0">
                <a:pos x="8" y="73"/>
              </a:cxn>
              <a:cxn ang="0">
                <a:pos x="8" y="92"/>
              </a:cxn>
              <a:cxn ang="0">
                <a:pos x="12" y="96"/>
              </a:cxn>
              <a:cxn ang="0">
                <a:pos x="21" y="89"/>
              </a:cxn>
              <a:cxn ang="0">
                <a:pos x="29" y="62"/>
              </a:cxn>
            </a:cxnLst>
            <a:rect l="0" t="0" r="r" b="b"/>
            <a:pathLst>
              <a:path w="84" h="97">
                <a:moveTo>
                  <a:pt x="29" y="62"/>
                </a:moveTo>
                <a:lnTo>
                  <a:pt x="33" y="66"/>
                </a:lnTo>
                <a:lnTo>
                  <a:pt x="33" y="69"/>
                </a:lnTo>
                <a:lnTo>
                  <a:pt x="42" y="89"/>
                </a:lnTo>
                <a:lnTo>
                  <a:pt x="46" y="85"/>
                </a:lnTo>
                <a:lnTo>
                  <a:pt x="50" y="77"/>
                </a:lnTo>
                <a:lnTo>
                  <a:pt x="46" y="66"/>
                </a:lnTo>
                <a:lnTo>
                  <a:pt x="42" y="58"/>
                </a:lnTo>
                <a:lnTo>
                  <a:pt x="42" y="50"/>
                </a:lnTo>
                <a:lnTo>
                  <a:pt x="53" y="43"/>
                </a:lnTo>
                <a:lnTo>
                  <a:pt x="53" y="31"/>
                </a:lnTo>
                <a:lnTo>
                  <a:pt x="50" y="31"/>
                </a:lnTo>
                <a:lnTo>
                  <a:pt x="29" y="35"/>
                </a:lnTo>
                <a:lnTo>
                  <a:pt x="21" y="27"/>
                </a:lnTo>
                <a:lnTo>
                  <a:pt x="33" y="20"/>
                </a:lnTo>
                <a:lnTo>
                  <a:pt x="71" y="20"/>
                </a:lnTo>
                <a:lnTo>
                  <a:pt x="78" y="8"/>
                </a:lnTo>
                <a:lnTo>
                  <a:pt x="83" y="4"/>
                </a:lnTo>
                <a:lnTo>
                  <a:pt x="58" y="4"/>
                </a:lnTo>
                <a:lnTo>
                  <a:pt x="37" y="0"/>
                </a:lnTo>
                <a:lnTo>
                  <a:pt x="21" y="8"/>
                </a:lnTo>
                <a:lnTo>
                  <a:pt x="17" y="20"/>
                </a:lnTo>
                <a:lnTo>
                  <a:pt x="17" y="27"/>
                </a:lnTo>
                <a:lnTo>
                  <a:pt x="12" y="35"/>
                </a:lnTo>
                <a:lnTo>
                  <a:pt x="4" y="54"/>
                </a:lnTo>
                <a:lnTo>
                  <a:pt x="0" y="62"/>
                </a:lnTo>
                <a:lnTo>
                  <a:pt x="8" y="73"/>
                </a:lnTo>
                <a:lnTo>
                  <a:pt x="8" y="92"/>
                </a:lnTo>
                <a:lnTo>
                  <a:pt x="12" y="96"/>
                </a:lnTo>
                <a:lnTo>
                  <a:pt x="21" y="89"/>
                </a:lnTo>
                <a:lnTo>
                  <a:pt x="29" y="6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8" name="Freeform 77"/>
          <p:cNvSpPr>
            <a:spLocks/>
          </p:cNvSpPr>
          <p:nvPr/>
        </p:nvSpPr>
        <p:spPr bwMode="auto">
          <a:xfrm>
            <a:off x="8664896" y="4204261"/>
            <a:ext cx="59939" cy="83341"/>
          </a:xfrm>
          <a:custGeom>
            <a:avLst/>
            <a:gdLst/>
            <a:ahLst/>
            <a:cxnLst>
              <a:cxn ang="0">
                <a:pos x="0" y="30"/>
              </a:cxn>
              <a:cxn ang="0">
                <a:pos x="21" y="7"/>
              </a:cxn>
              <a:cxn ang="0">
                <a:pos x="21" y="0"/>
              </a:cxn>
              <a:cxn ang="0">
                <a:pos x="13" y="15"/>
              </a:cxn>
              <a:cxn ang="0">
                <a:pos x="0" y="30"/>
              </a:cxn>
            </a:cxnLst>
            <a:rect l="0" t="0" r="r" b="b"/>
            <a:pathLst>
              <a:path w="22" h="31">
                <a:moveTo>
                  <a:pt x="0" y="30"/>
                </a:moveTo>
                <a:lnTo>
                  <a:pt x="21" y="7"/>
                </a:lnTo>
                <a:lnTo>
                  <a:pt x="21" y="0"/>
                </a:lnTo>
                <a:lnTo>
                  <a:pt x="13" y="15"/>
                </a:lnTo>
                <a:lnTo>
                  <a:pt x="0"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89" name="Freeform 78"/>
          <p:cNvSpPr>
            <a:spLocks/>
          </p:cNvSpPr>
          <p:nvPr/>
        </p:nvSpPr>
        <p:spPr bwMode="auto">
          <a:xfrm>
            <a:off x="8902508" y="4140658"/>
            <a:ext cx="49234" cy="85534"/>
          </a:xfrm>
          <a:custGeom>
            <a:avLst/>
            <a:gdLst/>
            <a:ahLst/>
            <a:cxnLst>
              <a:cxn ang="0">
                <a:pos x="9" y="30"/>
              </a:cxn>
              <a:cxn ang="0">
                <a:pos x="9" y="11"/>
              </a:cxn>
              <a:cxn ang="0">
                <a:pos x="17" y="7"/>
              </a:cxn>
              <a:cxn ang="0">
                <a:pos x="9" y="0"/>
              </a:cxn>
              <a:cxn ang="0">
                <a:pos x="0" y="3"/>
              </a:cxn>
              <a:cxn ang="0">
                <a:pos x="0" y="19"/>
              </a:cxn>
              <a:cxn ang="0">
                <a:pos x="9" y="30"/>
              </a:cxn>
            </a:cxnLst>
            <a:rect l="0" t="0" r="r" b="b"/>
            <a:pathLst>
              <a:path w="18" h="31">
                <a:moveTo>
                  <a:pt x="9" y="30"/>
                </a:moveTo>
                <a:lnTo>
                  <a:pt x="9" y="11"/>
                </a:lnTo>
                <a:lnTo>
                  <a:pt x="17" y="7"/>
                </a:lnTo>
                <a:lnTo>
                  <a:pt x="9" y="0"/>
                </a:lnTo>
                <a:lnTo>
                  <a:pt x="0" y="3"/>
                </a:lnTo>
                <a:lnTo>
                  <a:pt x="0" y="19"/>
                </a:lnTo>
                <a:lnTo>
                  <a:pt x="9"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0" name="Freeform 79"/>
          <p:cNvSpPr>
            <a:spLocks/>
          </p:cNvSpPr>
          <p:nvPr/>
        </p:nvSpPr>
        <p:spPr bwMode="auto">
          <a:xfrm>
            <a:off x="8823305" y="4254703"/>
            <a:ext cx="151986" cy="140363"/>
          </a:xfrm>
          <a:custGeom>
            <a:avLst/>
            <a:gdLst/>
            <a:ahLst/>
            <a:cxnLst>
              <a:cxn ang="0">
                <a:pos x="8" y="15"/>
              </a:cxn>
              <a:cxn ang="0">
                <a:pos x="24" y="15"/>
              </a:cxn>
              <a:cxn ang="0">
                <a:pos x="33" y="7"/>
              </a:cxn>
              <a:cxn ang="0">
                <a:pos x="45" y="0"/>
              </a:cxn>
              <a:cxn ang="0">
                <a:pos x="54" y="19"/>
              </a:cxn>
              <a:cxn ang="0">
                <a:pos x="54" y="34"/>
              </a:cxn>
              <a:cxn ang="0">
                <a:pos x="45" y="38"/>
              </a:cxn>
              <a:cxn ang="0">
                <a:pos x="41" y="50"/>
              </a:cxn>
              <a:cxn ang="0">
                <a:pos x="36" y="50"/>
              </a:cxn>
              <a:cxn ang="0">
                <a:pos x="24" y="38"/>
              </a:cxn>
              <a:cxn ang="0">
                <a:pos x="29" y="27"/>
              </a:cxn>
              <a:cxn ang="0">
                <a:pos x="20" y="23"/>
              </a:cxn>
              <a:cxn ang="0">
                <a:pos x="11" y="27"/>
              </a:cxn>
              <a:cxn ang="0">
                <a:pos x="0" y="30"/>
              </a:cxn>
              <a:cxn ang="0">
                <a:pos x="8" y="15"/>
              </a:cxn>
            </a:cxnLst>
            <a:rect l="0" t="0" r="r" b="b"/>
            <a:pathLst>
              <a:path w="55" h="51">
                <a:moveTo>
                  <a:pt x="8" y="15"/>
                </a:moveTo>
                <a:lnTo>
                  <a:pt x="24" y="15"/>
                </a:lnTo>
                <a:lnTo>
                  <a:pt x="33" y="7"/>
                </a:lnTo>
                <a:lnTo>
                  <a:pt x="45" y="0"/>
                </a:lnTo>
                <a:lnTo>
                  <a:pt x="54" y="19"/>
                </a:lnTo>
                <a:lnTo>
                  <a:pt x="54" y="34"/>
                </a:lnTo>
                <a:lnTo>
                  <a:pt x="45" y="38"/>
                </a:lnTo>
                <a:lnTo>
                  <a:pt x="41" y="50"/>
                </a:lnTo>
                <a:lnTo>
                  <a:pt x="36" y="50"/>
                </a:lnTo>
                <a:lnTo>
                  <a:pt x="24" y="38"/>
                </a:lnTo>
                <a:lnTo>
                  <a:pt x="29" y="27"/>
                </a:lnTo>
                <a:lnTo>
                  <a:pt x="20" y="23"/>
                </a:lnTo>
                <a:lnTo>
                  <a:pt x="11" y="27"/>
                </a:lnTo>
                <a:lnTo>
                  <a:pt x="0" y="30"/>
                </a:lnTo>
                <a:lnTo>
                  <a:pt x="8"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1" name="Freeform 80"/>
          <p:cNvSpPr>
            <a:spLocks/>
          </p:cNvSpPr>
          <p:nvPr/>
        </p:nvSpPr>
        <p:spPr bwMode="auto">
          <a:xfrm>
            <a:off x="8823305" y="4182329"/>
            <a:ext cx="49234" cy="74568"/>
          </a:xfrm>
          <a:custGeom>
            <a:avLst/>
            <a:gdLst/>
            <a:ahLst/>
            <a:cxnLst>
              <a:cxn ang="0">
                <a:pos x="17" y="27"/>
              </a:cxn>
              <a:cxn ang="0">
                <a:pos x="12" y="23"/>
              </a:cxn>
              <a:cxn ang="0">
                <a:pos x="12" y="8"/>
              </a:cxn>
              <a:cxn ang="0">
                <a:pos x="0" y="11"/>
              </a:cxn>
              <a:cxn ang="0">
                <a:pos x="0" y="0"/>
              </a:cxn>
              <a:cxn ang="0">
                <a:pos x="12" y="0"/>
              </a:cxn>
              <a:cxn ang="0">
                <a:pos x="17" y="27"/>
              </a:cxn>
            </a:cxnLst>
            <a:rect l="0" t="0" r="r" b="b"/>
            <a:pathLst>
              <a:path w="18" h="28">
                <a:moveTo>
                  <a:pt x="17" y="27"/>
                </a:moveTo>
                <a:lnTo>
                  <a:pt x="12" y="23"/>
                </a:lnTo>
                <a:lnTo>
                  <a:pt x="12" y="8"/>
                </a:lnTo>
                <a:lnTo>
                  <a:pt x="0" y="11"/>
                </a:lnTo>
                <a:lnTo>
                  <a:pt x="0" y="0"/>
                </a:lnTo>
                <a:lnTo>
                  <a:pt x="12" y="0"/>
                </a:lnTo>
                <a:lnTo>
                  <a:pt x="17"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2" name="Freeform 81"/>
          <p:cNvSpPr>
            <a:spLocks/>
          </p:cNvSpPr>
          <p:nvPr/>
        </p:nvSpPr>
        <p:spPr bwMode="auto">
          <a:xfrm>
            <a:off x="8823305" y="4085829"/>
            <a:ext cx="59939" cy="46057"/>
          </a:xfrm>
          <a:custGeom>
            <a:avLst/>
            <a:gdLst/>
            <a:ahLst/>
            <a:cxnLst>
              <a:cxn ang="0">
                <a:pos x="0" y="0"/>
              </a:cxn>
              <a:cxn ang="0">
                <a:pos x="4" y="0"/>
              </a:cxn>
              <a:cxn ang="0">
                <a:pos x="8" y="5"/>
              </a:cxn>
              <a:cxn ang="0">
                <a:pos x="12" y="16"/>
              </a:cxn>
              <a:cxn ang="0">
                <a:pos x="21" y="10"/>
              </a:cxn>
              <a:cxn ang="0">
                <a:pos x="12" y="5"/>
              </a:cxn>
              <a:cxn ang="0">
                <a:pos x="0" y="0"/>
              </a:cxn>
            </a:cxnLst>
            <a:rect l="0" t="0" r="r" b="b"/>
            <a:pathLst>
              <a:path w="22" h="17">
                <a:moveTo>
                  <a:pt x="0" y="0"/>
                </a:moveTo>
                <a:lnTo>
                  <a:pt x="4" y="0"/>
                </a:lnTo>
                <a:lnTo>
                  <a:pt x="8" y="5"/>
                </a:lnTo>
                <a:lnTo>
                  <a:pt x="12" y="16"/>
                </a:lnTo>
                <a:lnTo>
                  <a:pt x="21" y="10"/>
                </a:lnTo>
                <a:lnTo>
                  <a:pt x="12" y="5"/>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3" name="Freeform 82"/>
          <p:cNvSpPr>
            <a:spLocks/>
          </p:cNvSpPr>
          <p:nvPr/>
        </p:nvSpPr>
        <p:spPr bwMode="auto">
          <a:xfrm>
            <a:off x="8722694" y="3910376"/>
            <a:ext cx="92047" cy="232476"/>
          </a:xfrm>
          <a:custGeom>
            <a:avLst/>
            <a:gdLst/>
            <a:ahLst/>
            <a:cxnLst>
              <a:cxn ang="0">
                <a:pos x="0" y="42"/>
              </a:cxn>
              <a:cxn ang="0">
                <a:pos x="4" y="35"/>
              </a:cxn>
              <a:cxn ang="0">
                <a:pos x="4" y="8"/>
              </a:cxn>
              <a:cxn ang="0">
                <a:pos x="8" y="0"/>
              </a:cxn>
              <a:cxn ang="0">
                <a:pos x="20" y="8"/>
              </a:cxn>
              <a:cxn ang="0">
                <a:pos x="24" y="8"/>
              </a:cxn>
              <a:cxn ang="0">
                <a:pos x="33" y="31"/>
              </a:cxn>
              <a:cxn ang="0">
                <a:pos x="24" y="46"/>
              </a:cxn>
              <a:cxn ang="0">
                <a:pos x="24" y="65"/>
              </a:cxn>
              <a:cxn ang="0">
                <a:pos x="28" y="73"/>
              </a:cxn>
              <a:cxn ang="0">
                <a:pos x="24" y="85"/>
              </a:cxn>
              <a:cxn ang="0">
                <a:pos x="20" y="85"/>
              </a:cxn>
              <a:cxn ang="0">
                <a:pos x="17" y="81"/>
              </a:cxn>
              <a:cxn ang="0">
                <a:pos x="8" y="58"/>
              </a:cxn>
              <a:cxn ang="0">
                <a:pos x="0" y="42"/>
              </a:cxn>
            </a:cxnLst>
            <a:rect l="0" t="0" r="r" b="b"/>
            <a:pathLst>
              <a:path w="34" h="86">
                <a:moveTo>
                  <a:pt x="0" y="42"/>
                </a:moveTo>
                <a:lnTo>
                  <a:pt x="4" y="35"/>
                </a:lnTo>
                <a:lnTo>
                  <a:pt x="4" y="8"/>
                </a:lnTo>
                <a:lnTo>
                  <a:pt x="8" y="0"/>
                </a:lnTo>
                <a:lnTo>
                  <a:pt x="20" y="8"/>
                </a:lnTo>
                <a:lnTo>
                  <a:pt x="24" y="8"/>
                </a:lnTo>
                <a:lnTo>
                  <a:pt x="33" y="31"/>
                </a:lnTo>
                <a:lnTo>
                  <a:pt x="24" y="46"/>
                </a:lnTo>
                <a:lnTo>
                  <a:pt x="24" y="65"/>
                </a:lnTo>
                <a:lnTo>
                  <a:pt x="28" y="73"/>
                </a:lnTo>
                <a:lnTo>
                  <a:pt x="24" y="85"/>
                </a:lnTo>
                <a:lnTo>
                  <a:pt x="20" y="85"/>
                </a:lnTo>
                <a:lnTo>
                  <a:pt x="17" y="81"/>
                </a:lnTo>
                <a:lnTo>
                  <a:pt x="8" y="58"/>
                </a:lnTo>
                <a:lnTo>
                  <a:pt x="0"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4" name="Freeform 83"/>
          <p:cNvSpPr>
            <a:spLocks/>
          </p:cNvSpPr>
          <p:nvPr/>
        </p:nvSpPr>
        <p:spPr bwMode="auto">
          <a:xfrm>
            <a:off x="8707709" y="3669128"/>
            <a:ext cx="49234" cy="118431"/>
          </a:xfrm>
          <a:custGeom>
            <a:avLst/>
            <a:gdLst/>
            <a:ahLst/>
            <a:cxnLst>
              <a:cxn ang="0">
                <a:pos x="11" y="42"/>
              </a:cxn>
              <a:cxn ang="0">
                <a:pos x="5" y="38"/>
              </a:cxn>
              <a:cxn ang="0">
                <a:pos x="0" y="31"/>
              </a:cxn>
              <a:cxn ang="0">
                <a:pos x="0" y="4"/>
              </a:cxn>
              <a:cxn ang="0">
                <a:pos x="11" y="0"/>
              </a:cxn>
              <a:cxn ang="0">
                <a:pos x="17" y="4"/>
              </a:cxn>
              <a:cxn ang="0">
                <a:pos x="17" y="31"/>
              </a:cxn>
              <a:cxn ang="0">
                <a:pos x="11" y="42"/>
              </a:cxn>
            </a:cxnLst>
            <a:rect l="0" t="0" r="r" b="b"/>
            <a:pathLst>
              <a:path w="18" h="43">
                <a:moveTo>
                  <a:pt x="11" y="42"/>
                </a:moveTo>
                <a:lnTo>
                  <a:pt x="5" y="38"/>
                </a:lnTo>
                <a:lnTo>
                  <a:pt x="0" y="31"/>
                </a:lnTo>
                <a:lnTo>
                  <a:pt x="0" y="4"/>
                </a:lnTo>
                <a:lnTo>
                  <a:pt x="11" y="0"/>
                </a:lnTo>
                <a:lnTo>
                  <a:pt x="17" y="4"/>
                </a:lnTo>
                <a:lnTo>
                  <a:pt x="17" y="31"/>
                </a:lnTo>
                <a:lnTo>
                  <a:pt x="11"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6" name="Freeform 85"/>
          <p:cNvSpPr>
            <a:spLocks/>
          </p:cNvSpPr>
          <p:nvPr/>
        </p:nvSpPr>
        <p:spPr bwMode="auto">
          <a:xfrm>
            <a:off x="8371629" y="4346818"/>
            <a:ext cx="363910" cy="401351"/>
          </a:xfrm>
          <a:custGeom>
            <a:avLst/>
            <a:gdLst/>
            <a:ahLst/>
            <a:cxnLst>
              <a:cxn ang="0">
                <a:pos x="0" y="77"/>
              </a:cxn>
              <a:cxn ang="0">
                <a:pos x="12" y="73"/>
              </a:cxn>
              <a:cxn ang="0">
                <a:pos x="33" y="54"/>
              </a:cxn>
              <a:cxn ang="0">
                <a:pos x="53" y="46"/>
              </a:cxn>
              <a:cxn ang="0">
                <a:pos x="69" y="31"/>
              </a:cxn>
              <a:cxn ang="0">
                <a:pos x="82" y="27"/>
              </a:cxn>
              <a:cxn ang="0">
                <a:pos x="95" y="4"/>
              </a:cxn>
              <a:cxn ang="0">
                <a:pos x="103" y="0"/>
              </a:cxn>
              <a:cxn ang="0">
                <a:pos x="127" y="16"/>
              </a:cxn>
              <a:cxn ang="0">
                <a:pos x="132" y="16"/>
              </a:cxn>
              <a:cxn ang="0">
                <a:pos x="132" y="23"/>
              </a:cxn>
              <a:cxn ang="0">
                <a:pos x="115" y="42"/>
              </a:cxn>
              <a:cxn ang="0">
                <a:pos x="120" y="62"/>
              </a:cxn>
              <a:cxn ang="0">
                <a:pos x="123" y="69"/>
              </a:cxn>
              <a:cxn ang="0">
                <a:pos x="132" y="73"/>
              </a:cxn>
              <a:cxn ang="0">
                <a:pos x="115" y="89"/>
              </a:cxn>
              <a:cxn ang="0">
                <a:pos x="111" y="100"/>
              </a:cxn>
              <a:cxn ang="0">
                <a:pos x="103" y="112"/>
              </a:cxn>
              <a:cxn ang="0">
                <a:pos x="95" y="135"/>
              </a:cxn>
              <a:cxn ang="0">
                <a:pos x="95" y="142"/>
              </a:cxn>
              <a:cxn ang="0">
                <a:pos x="82" y="146"/>
              </a:cxn>
              <a:cxn ang="0">
                <a:pos x="62" y="138"/>
              </a:cxn>
              <a:cxn ang="0">
                <a:pos x="41" y="138"/>
              </a:cxn>
              <a:cxn ang="0">
                <a:pos x="33" y="135"/>
              </a:cxn>
              <a:cxn ang="0">
                <a:pos x="28" y="138"/>
              </a:cxn>
              <a:cxn ang="0">
                <a:pos x="20" y="131"/>
              </a:cxn>
              <a:cxn ang="0">
                <a:pos x="16" y="123"/>
              </a:cxn>
              <a:cxn ang="0">
                <a:pos x="8" y="112"/>
              </a:cxn>
              <a:cxn ang="0">
                <a:pos x="4" y="92"/>
              </a:cxn>
              <a:cxn ang="0">
                <a:pos x="0" y="77"/>
              </a:cxn>
            </a:cxnLst>
            <a:rect l="0" t="0" r="r" b="b"/>
            <a:pathLst>
              <a:path w="133" h="147">
                <a:moveTo>
                  <a:pt x="0" y="77"/>
                </a:moveTo>
                <a:lnTo>
                  <a:pt x="12" y="73"/>
                </a:lnTo>
                <a:lnTo>
                  <a:pt x="33" y="54"/>
                </a:lnTo>
                <a:lnTo>
                  <a:pt x="53" y="46"/>
                </a:lnTo>
                <a:lnTo>
                  <a:pt x="69" y="31"/>
                </a:lnTo>
                <a:lnTo>
                  <a:pt x="82" y="27"/>
                </a:lnTo>
                <a:lnTo>
                  <a:pt x="95" y="4"/>
                </a:lnTo>
                <a:lnTo>
                  <a:pt x="103" y="0"/>
                </a:lnTo>
                <a:lnTo>
                  <a:pt x="127" y="16"/>
                </a:lnTo>
                <a:lnTo>
                  <a:pt x="132" y="16"/>
                </a:lnTo>
                <a:lnTo>
                  <a:pt x="132" y="23"/>
                </a:lnTo>
                <a:lnTo>
                  <a:pt x="115" y="42"/>
                </a:lnTo>
                <a:lnTo>
                  <a:pt x="120" y="62"/>
                </a:lnTo>
                <a:lnTo>
                  <a:pt x="123" y="69"/>
                </a:lnTo>
                <a:lnTo>
                  <a:pt x="132" y="73"/>
                </a:lnTo>
                <a:lnTo>
                  <a:pt x="115" y="89"/>
                </a:lnTo>
                <a:lnTo>
                  <a:pt x="111" y="100"/>
                </a:lnTo>
                <a:lnTo>
                  <a:pt x="103" y="112"/>
                </a:lnTo>
                <a:lnTo>
                  <a:pt x="95" y="135"/>
                </a:lnTo>
                <a:lnTo>
                  <a:pt x="95" y="142"/>
                </a:lnTo>
                <a:lnTo>
                  <a:pt x="82" y="146"/>
                </a:lnTo>
                <a:lnTo>
                  <a:pt x="62" y="138"/>
                </a:lnTo>
                <a:lnTo>
                  <a:pt x="41" y="138"/>
                </a:lnTo>
                <a:lnTo>
                  <a:pt x="33" y="135"/>
                </a:lnTo>
                <a:lnTo>
                  <a:pt x="28" y="138"/>
                </a:lnTo>
                <a:lnTo>
                  <a:pt x="20" y="131"/>
                </a:lnTo>
                <a:lnTo>
                  <a:pt x="16" y="123"/>
                </a:lnTo>
                <a:lnTo>
                  <a:pt x="8" y="112"/>
                </a:lnTo>
                <a:lnTo>
                  <a:pt x="4" y="92"/>
                </a:lnTo>
                <a:lnTo>
                  <a:pt x="0" y="7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7" name="Freeform 86"/>
          <p:cNvSpPr>
            <a:spLocks/>
          </p:cNvSpPr>
          <p:nvPr/>
        </p:nvSpPr>
        <p:spPr bwMode="auto">
          <a:xfrm>
            <a:off x="7352681" y="4265670"/>
            <a:ext cx="104892" cy="129398"/>
          </a:xfrm>
          <a:custGeom>
            <a:avLst/>
            <a:gdLst/>
            <a:ahLst/>
            <a:cxnLst>
              <a:cxn ang="0">
                <a:pos x="8" y="0"/>
              </a:cxn>
              <a:cxn ang="0">
                <a:pos x="0" y="30"/>
              </a:cxn>
              <a:cxn ang="0">
                <a:pos x="12" y="46"/>
              </a:cxn>
              <a:cxn ang="0">
                <a:pos x="20" y="46"/>
              </a:cxn>
              <a:cxn ang="0">
                <a:pos x="32" y="30"/>
              </a:cxn>
              <a:cxn ang="0">
                <a:pos x="37" y="23"/>
              </a:cxn>
              <a:cxn ang="0">
                <a:pos x="12" y="3"/>
              </a:cxn>
              <a:cxn ang="0">
                <a:pos x="8" y="0"/>
              </a:cxn>
            </a:cxnLst>
            <a:rect l="0" t="0" r="r" b="b"/>
            <a:pathLst>
              <a:path w="38" h="47">
                <a:moveTo>
                  <a:pt x="8" y="0"/>
                </a:moveTo>
                <a:lnTo>
                  <a:pt x="0" y="30"/>
                </a:lnTo>
                <a:lnTo>
                  <a:pt x="12" y="46"/>
                </a:lnTo>
                <a:lnTo>
                  <a:pt x="20" y="46"/>
                </a:lnTo>
                <a:lnTo>
                  <a:pt x="32" y="30"/>
                </a:lnTo>
                <a:lnTo>
                  <a:pt x="37" y="23"/>
                </a:lnTo>
                <a:lnTo>
                  <a:pt x="12" y="3"/>
                </a:lnTo>
                <a:lnTo>
                  <a:pt x="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8" name="Freeform 87"/>
          <p:cNvSpPr>
            <a:spLocks/>
          </p:cNvSpPr>
          <p:nvPr/>
        </p:nvSpPr>
        <p:spPr bwMode="auto">
          <a:xfrm>
            <a:off x="9921456" y="4785451"/>
            <a:ext cx="47094" cy="46057"/>
          </a:xfrm>
          <a:custGeom>
            <a:avLst/>
            <a:gdLst/>
            <a:ahLst/>
            <a:cxnLst>
              <a:cxn ang="0">
                <a:pos x="0" y="0"/>
              </a:cxn>
              <a:cxn ang="0">
                <a:pos x="16" y="16"/>
              </a:cxn>
              <a:cxn ang="0">
                <a:pos x="0" y="8"/>
              </a:cxn>
              <a:cxn ang="0">
                <a:pos x="0" y="0"/>
              </a:cxn>
            </a:cxnLst>
            <a:rect l="0" t="0" r="r" b="b"/>
            <a:pathLst>
              <a:path w="17" h="17">
                <a:moveTo>
                  <a:pt x="0" y="0"/>
                </a:moveTo>
                <a:lnTo>
                  <a:pt x="16" y="16"/>
                </a:lnTo>
                <a:lnTo>
                  <a:pt x="0" y="8"/>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99" name="Freeform 88"/>
          <p:cNvSpPr>
            <a:spLocks/>
          </p:cNvSpPr>
          <p:nvPr/>
        </p:nvSpPr>
        <p:spPr bwMode="auto">
          <a:xfrm>
            <a:off x="8765507" y="4903882"/>
            <a:ext cx="59939" cy="46057"/>
          </a:xfrm>
          <a:custGeom>
            <a:avLst/>
            <a:gdLst/>
            <a:ahLst/>
            <a:cxnLst>
              <a:cxn ang="0">
                <a:pos x="0" y="0"/>
              </a:cxn>
              <a:cxn ang="0">
                <a:pos x="21" y="4"/>
              </a:cxn>
              <a:cxn ang="0">
                <a:pos x="7" y="16"/>
              </a:cxn>
              <a:cxn ang="0">
                <a:pos x="3" y="10"/>
              </a:cxn>
              <a:cxn ang="0">
                <a:pos x="0" y="0"/>
              </a:cxn>
            </a:cxnLst>
            <a:rect l="0" t="0" r="r" b="b"/>
            <a:pathLst>
              <a:path w="22" h="17">
                <a:moveTo>
                  <a:pt x="0" y="0"/>
                </a:moveTo>
                <a:lnTo>
                  <a:pt x="21" y="4"/>
                </a:lnTo>
                <a:lnTo>
                  <a:pt x="7" y="16"/>
                </a:lnTo>
                <a:lnTo>
                  <a:pt x="3" y="1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00" name="Freeform 89"/>
          <p:cNvSpPr>
            <a:spLocks/>
          </p:cNvSpPr>
          <p:nvPr/>
        </p:nvSpPr>
        <p:spPr bwMode="auto">
          <a:xfrm>
            <a:off x="9224606" y="4943359"/>
            <a:ext cx="53516" cy="46057"/>
          </a:xfrm>
          <a:custGeom>
            <a:avLst/>
            <a:gdLst/>
            <a:ahLst/>
            <a:cxnLst>
              <a:cxn ang="0">
                <a:pos x="0" y="0"/>
              </a:cxn>
              <a:cxn ang="0">
                <a:pos x="16" y="0"/>
              </a:cxn>
              <a:cxn ang="0">
                <a:pos x="19" y="16"/>
              </a:cxn>
              <a:cxn ang="0">
                <a:pos x="0" y="0"/>
              </a:cxn>
            </a:cxnLst>
            <a:rect l="0" t="0" r="r" b="b"/>
            <a:pathLst>
              <a:path w="20" h="17">
                <a:moveTo>
                  <a:pt x="0" y="0"/>
                </a:moveTo>
                <a:lnTo>
                  <a:pt x="16" y="0"/>
                </a:lnTo>
                <a:lnTo>
                  <a:pt x="19" y="16"/>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01" name="Freeform 90"/>
          <p:cNvSpPr>
            <a:spLocks/>
          </p:cNvSpPr>
          <p:nvPr/>
        </p:nvSpPr>
        <p:spPr bwMode="auto">
          <a:xfrm>
            <a:off x="10088427" y="6123286"/>
            <a:ext cx="321097" cy="252216"/>
          </a:xfrm>
          <a:custGeom>
            <a:avLst/>
            <a:gdLst/>
            <a:ahLst/>
            <a:cxnLst>
              <a:cxn ang="0">
                <a:pos x="17" y="62"/>
              </a:cxn>
              <a:cxn ang="0">
                <a:pos x="24" y="58"/>
              </a:cxn>
              <a:cxn ang="0">
                <a:pos x="29" y="50"/>
              </a:cxn>
              <a:cxn ang="0">
                <a:pos x="37" y="46"/>
              </a:cxn>
              <a:cxn ang="0">
                <a:pos x="46" y="46"/>
              </a:cxn>
              <a:cxn ang="0">
                <a:pos x="49" y="42"/>
              </a:cxn>
              <a:cxn ang="0">
                <a:pos x="87" y="12"/>
              </a:cxn>
              <a:cxn ang="0">
                <a:pos x="91" y="0"/>
              </a:cxn>
              <a:cxn ang="0">
                <a:pos x="111" y="8"/>
              </a:cxn>
              <a:cxn ang="0">
                <a:pos x="116" y="8"/>
              </a:cxn>
              <a:cxn ang="0">
                <a:pos x="116" y="16"/>
              </a:cxn>
              <a:cxn ang="0">
                <a:pos x="95" y="39"/>
              </a:cxn>
              <a:cxn ang="0">
                <a:pos x="82" y="46"/>
              </a:cxn>
              <a:cxn ang="0">
                <a:pos x="66" y="54"/>
              </a:cxn>
              <a:cxn ang="0">
                <a:pos x="53" y="69"/>
              </a:cxn>
              <a:cxn ang="0">
                <a:pos x="37" y="85"/>
              </a:cxn>
              <a:cxn ang="0">
                <a:pos x="24" y="92"/>
              </a:cxn>
              <a:cxn ang="0">
                <a:pos x="17" y="92"/>
              </a:cxn>
              <a:cxn ang="0">
                <a:pos x="8" y="85"/>
              </a:cxn>
              <a:cxn ang="0">
                <a:pos x="0" y="81"/>
              </a:cxn>
              <a:cxn ang="0">
                <a:pos x="4" y="73"/>
              </a:cxn>
              <a:cxn ang="0">
                <a:pos x="17" y="62"/>
              </a:cxn>
            </a:cxnLst>
            <a:rect l="0" t="0" r="r" b="b"/>
            <a:pathLst>
              <a:path w="117" h="93">
                <a:moveTo>
                  <a:pt x="17" y="62"/>
                </a:moveTo>
                <a:lnTo>
                  <a:pt x="24" y="58"/>
                </a:lnTo>
                <a:lnTo>
                  <a:pt x="29" y="50"/>
                </a:lnTo>
                <a:lnTo>
                  <a:pt x="37" y="46"/>
                </a:lnTo>
                <a:lnTo>
                  <a:pt x="46" y="46"/>
                </a:lnTo>
                <a:lnTo>
                  <a:pt x="49" y="42"/>
                </a:lnTo>
                <a:lnTo>
                  <a:pt x="87" y="12"/>
                </a:lnTo>
                <a:lnTo>
                  <a:pt x="91" y="0"/>
                </a:lnTo>
                <a:lnTo>
                  <a:pt x="111" y="8"/>
                </a:lnTo>
                <a:lnTo>
                  <a:pt x="116" y="8"/>
                </a:lnTo>
                <a:lnTo>
                  <a:pt x="116" y="16"/>
                </a:lnTo>
                <a:lnTo>
                  <a:pt x="95" y="39"/>
                </a:lnTo>
                <a:lnTo>
                  <a:pt x="82" y="46"/>
                </a:lnTo>
                <a:lnTo>
                  <a:pt x="66" y="54"/>
                </a:lnTo>
                <a:lnTo>
                  <a:pt x="53" y="69"/>
                </a:lnTo>
                <a:lnTo>
                  <a:pt x="37" y="85"/>
                </a:lnTo>
                <a:lnTo>
                  <a:pt x="24" y="92"/>
                </a:lnTo>
                <a:lnTo>
                  <a:pt x="17" y="92"/>
                </a:lnTo>
                <a:lnTo>
                  <a:pt x="8" y="85"/>
                </a:lnTo>
                <a:lnTo>
                  <a:pt x="0" y="81"/>
                </a:lnTo>
                <a:lnTo>
                  <a:pt x="4" y="73"/>
                </a:lnTo>
                <a:lnTo>
                  <a:pt x="17" y="6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03" name="Freeform 92"/>
          <p:cNvSpPr>
            <a:spLocks/>
          </p:cNvSpPr>
          <p:nvPr/>
        </p:nvSpPr>
        <p:spPr bwMode="auto">
          <a:xfrm>
            <a:off x="8260314" y="4829315"/>
            <a:ext cx="303973" cy="85534"/>
          </a:xfrm>
          <a:custGeom>
            <a:avLst/>
            <a:gdLst/>
            <a:ahLst/>
            <a:cxnLst>
              <a:cxn ang="0">
                <a:pos x="40" y="23"/>
              </a:cxn>
              <a:cxn ang="0">
                <a:pos x="20" y="19"/>
              </a:cxn>
              <a:cxn ang="0">
                <a:pos x="16" y="15"/>
              </a:cxn>
              <a:cxn ang="0">
                <a:pos x="0" y="7"/>
              </a:cxn>
              <a:cxn ang="0">
                <a:pos x="7" y="0"/>
              </a:cxn>
              <a:cxn ang="0">
                <a:pos x="20" y="0"/>
              </a:cxn>
              <a:cxn ang="0">
                <a:pos x="40" y="7"/>
              </a:cxn>
              <a:cxn ang="0">
                <a:pos x="53" y="7"/>
              </a:cxn>
              <a:cxn ang="0">
                <a:pos x="69" y="0"/>
              </a:cxn>
              <a:cxn ang="0">
                <a:pos x="73" y="7"/>
              </a:cxn>
              <a:cxn ang="0">
                <a:pos x="93" y="11"/>
              </a:cxn>
              <a:cxn ang="0">
                <a:pos x="98" y="19"/>
              </a:cxn>
              <a:cxn ang="0">
                <a:pos x="110" y="27"/>
              </a:cxn>
              <a:cxn ang="0">
                <a:pos x="110" y="30"/>
              </a:cxn>
              <a:cxn ang="0">
                <a:pos x="60" y="30"/>
              </a:cxn>
              <a:cxn ang="0">
                <a:pos x="53" y="27"/>
              </a:cxn>
              <a:cxn ang="0">
                <a:pos x="49" y="27"/>
              </a:cxn>
              <a:cxn ang="0">
                <a:pos x="40" y="23"/>
              </a:cxn>
            </a:cxnLst>
            <a:rect l="0" t="0" r="r" b="b"/>
            <a:pathLst>
              <a:path w="111" h="31">
                <a:moveTo>
                  <a:pt x="40" y="23"/>
                </a:moveTo>
                <a:lnTo>
                  <a:pt x="20" y="19"/>
                </a:lnTo>
                <a:lnTo>
                  <a:pt x="16" y="15"/>
                </a:lnTo>
                <a:lnTo>
                  <a:pt x="0" y="7"/>
                </a:lnTo>
                <a:lnTo>
                  <a:pt x="7" y="0"/>
                </a:lnTo>
                <a:lnTo>
                  <a:pt x="20" y="0"/>
                </a:lnTo>
                <a:lnTo>
                  <a:pt x="40" y="7"/>
                </a:lnTo>
                <a:lnTo>
                  <a:pt x="53" y="7"/>
                </a:lnTo>
                <a:lnTo>
                  <a:pt x="69" y="0"/>
                </a:lnTo>
                <a:lnTo>
                  <a:pt x="73" y="7"/>
                </a:lnTo>
                <a:lnTo>
                  <a:pt x="93" y="11"/>
                </a:lnTo>
                <a:lnTo>
                  <a:pt x="98" y="19"/>
                </a:lnTo>
                <a:lnTo>
                  <a:pt x="110" y="27"/>
                </a:lnTo>
                <a:lnTo>
                  <a:pt x="110" y="30"/>
                </a:lnTo>
                <a:lnTo>
                  <a:pt x="60" y="30"/>
                </a:lnTo>
                <a:lnTo>
                  <a:pt x="53" y="27"/>
                </a:lnTo>
                <a:lnTo>
                  <a:pt x="49" y="27"/>
                </a:lnTo>
                <a:lnTo>
                  <a:pt x="4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04" name="Freeform 93"/>
          <p:cNvSpPr>
            <a:spLocks/>
          </p:cNvSpPr>
          <p:nvPr/>
        </p:nvSpPr>
        <p:spPr bwMode="auto">
          <a:xfrm>
            <a:off x="7898547" y="4399451"/>
            <a:ext cx="393879" cy="432056"/>
          </a:xfrm>
          <a:custGeom>
            <a:avLst/>
            <a:gdLst/>
            <a:ahLst/>
            <a:cxnLst>
              <a:cxn ang="0">
                <a:pos x="65" y="93"/>
              </a:cxn>
              <a:cxn ang="0">
                <a:pos x="65" y="89"/>
              </a:cxn>
              <a:cxn ang="0">
                <a:pos x="60" y="81"/>
              </a:cxn>
              <a:cxn ang="0">
                <a:pos x="57" y="77"/>
              </a:cxn>
              <a:cxn ang="0">
                <a:pos x="57" y="73"/>
              </a:cxn>
              <a:cxn ang="0">
                <a:pos x="53" y="66"/>
              </a:cxn>
              <a:cxn ang="0">
                <a:pos x="49" y="62"/>
              </a:cxn>
              <a:cxn ang="0">
                <a:pos x="44" y="54"/>
              </a:cxn>
              <a:cxn ang="0">
                <a:pos x="40" y="50"/>
              </a:cxn>
              <a:cxn ang="0">
                <a:pos x="36" y="43"/>
              </a:cxn>
              <a:cxn ang="0">
                <a:pos x="32" y="39"/>
              </a:cxn>
              <a:cxn ang="0">
                <a:pos x="28" y="31"/>
              </a:cxn>
              <a:cxn ang="0">
                <a:pos x="11" y="23"/>
              </a:cxn>
              <a:cxn ang="0">
                <a:pos x="0" y="8"/>
              </a:cxn>
              <a:cxn ang="0">
                <a:pos x="4" y="0"/>
              </a:cxn>
              <a:cxn ang="0">
                <a:pos x="7" y="4"/>
              </a:cxn>
              <a:cxn ang="0">
                <a:pos x="20" y="8"/>
              </a:cxn>
              <a:cxn ang="0">
                <a:pos x="32" y="8"/>
              </a:cxn>
              <a:cxn ang="0">
                <a:pos x="44" y="20"/>
              </a:cxn>
              <a:cxn ang="0">
                <a:pos x="49" y="27"/>
              </a:cxn>
              <a:cxn ang="0">
                <a:pos x="69" y="43"/>
              </a:cxn>
              <a:cxn ang="0">
                <a:pos x="93" y="58"/>
              </a:cxn>
              <a:cxn ang="0">
                <a:pos x="106" y="70"/>
              </a:cxn>
              <a:cxn ang="0">
                <a:pos x="109" y="89"/>
              </a:cxn>
              <a:cxn ang="0">
                <a:pos x="131" y="108"/>
              </a:cxn>
              <a:cxn ang="0">
                <a:pos x="143" y="116"/>
              </a:cxn>
              <a:cxn ang="0">
                <a:pos x="143" y="123"/>
              </a:cxn>
              <a:cxn ang="0">
                <a:pos x="135" y="131"/>
              </a:cxn>
              <a:cxn ang="0">
                <a:pos x="135" y="154"/>
              </a:cxn>
              <a:cxn ang="0">
                <a:pos x="126" y="154"/>
              </a:cxn>
              <a:cxn ang="0">
                <a:pos x="122" y="158"/>
              </a:cxn>
              <a:cxn ang="0">
                <a:pos x="118" y="146"/>
              </a:cxn>
              <a:cxn ang="0">
                <a:pos x="82" y="116"/>
              </a:cxn>
              <a:cxn ang="0">
                <a:pos x="65" y="93"/>
              </a:cxn>
            </a:cxnLst>
            <a:rect l="0" t="0" r="r" b="b"/>
            <a:pathLst>
              <a:path w="144" h="159">
                <a:moveTo>
                  <a:pt x="65" y="93"/>
                </a:moveTo>
                <a:lnTo>
                  <a:pt x="65" y="89"/>
                </a:lnTo>
                <a:lnTo>
                  <a:pt x="60" y="81"/>
                </a:lnTo>
                <a:lnTo>
                  <a:pt x="57" y="77"/>
                </a:lnTo>
                <a:lnTo>
                  <a:pt x="57" y="73"/>
                </a:lnTo>
                <a:lnTo>
                  <a:pt x="53" y="66"/>
                </a:lnTo>
                <a:lnTo>
                  <a:pt x="49" y="62"/>
                </a:lnTo>
                <a:lnTo>
                  <a:pt x="44" y="54"/>
                </a:lnTo>
                <a:lnTo>
                  <a:pt x="40" y="50"/>
                </a:lnTo>
                <a:lnTo>
                  <a:pt x="36" y="43"/>
                </a:lnTo>
                <a:lnTo>
                  <a:pt x="32" y="39"/>
                </a:lnTo>
                <a:lnTo>
                  <a:pt x="28" y="31"/>
                </a:lnTo>
                <a:lnTo>
                  <a:pt x="11" y="23"/>
                </a:lnTo>
                <a:lnTo>
                  <a:pt x="0" y="8"/>
                </a:lnTo>
                <a:lnTo>
                  <a:pt x="4" y="0"/>
                </a:lnTo>
                <a:lnTo>
                  <a:pt x="7" y="4"/>
                </a:lnTo>
                <a:lnTo>
                  <a:pt x="20" y="8"/>
                </a:lnTo>
                <a:lnTo>
                  <a:pt x="32" y="8"/>
                </a:lnTo>
                <a:lnTo>
                  <a:pt x="44" y="20"/>
                </a:lnTo>
                <a:lnTo>
                  <a:pt x="49" y="27"/>
                </a:lnTo>
                <a:lnTo>
                  <a:pt x="69" y="43"/>
                </a:lnTo>
                <a:lnTo>
                  <a:pt x="93" y="58"/>
                </a:lnTo>
                <a:lnTo>
                  <a:pt x="106" y="70"/>
                </a:lnTo>
                <a:lnTo>
                  <a:pt x="109" y="89"/>
                </a:lnTo>
                <a:lnTo>
                  <a:pt x="131" y="108"/>
                </a:lnTo>
                <a:lnTo>
                  <a:pt x="143" y="116"/>
                </a:lnTo>
                <a:lnTo>
                  <a:pt x="143" y="123"/>
                </a:lnTo>
                <a:lnTo>
                  <a:pt x="135" y="131"/>
                </a:lnTo>
                <a:lnTo>
                  <a:pt x="135" y="154"/>
                </a:lnTo>
                <a:lnTo>
                  <a:pt x="126" y="154"/>
                </a:lnTo>
                <a:lnTo>
                  <a:pt x="122" y="158"/>
                </a:lnTo>
                <a:lnTo>
                  <a:pt x="118" y="146"/>
                </a:lnTo>
                <a:lnTo>
                  <a:pt x="82" y="116"/>
                </a:lnTo>
                <a:lnTo>
                  <a:pt x="65" y="9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05" name="Freeform 94"/>
          <p:cNvSpPr>
            <a:spLocks/>
          </p:cNvSpPr>
          <p:nvPr/>
        </p:nvSpPr>
        <p:spPr bwMode="auto">
          <a:xfrm>
            <a:off x="8339519" y="3868706"/>
            <a:ext cx="57796" cy="65795"/>
          </a:xfrm>
          <a:custGeom>
            <a:avLst/>
            <a:gdLst/>
            <a:ahLst/>
            <a:cxnLst>
              <a:cxn ang="0">
                <a:pos x="0" y="8"/>
              </a:cxn>
              <a:cxn ang="0">
                <a:pos x="11" y="4"/>
              </a:cxn>
              <a:cxn ang="0">
                <a:pos x="15" y="0"/>
              </a:cxn>
              <a:cxn ang="0">
                <a:pos x="20" y="15"/>
              </a:cxn>
              <a:cxn ang="0">
                <a:pos x="11" y="23"/>
              </a:cxn>
              <a:cxn ang="0">
                <a:pos x="3" y="23"/>
              </a:cxn>
              <a:cxn ang="0">
                <a:pos x="0" y="8"/>
              </a:cxn>
            </a:cxnLst>
            <a:rect l="0" t="0" r="r" b="b"/>
            <a:pathLst>
              <a:path w="21" h="24">
                <a:moveTo>
                  <a:pt x="0" y="8"/>
                </a:moveTo>
                <a:lnTo>
                  <a:pt x="11" y="4"/>
                </a:lnTo>
                <a:lnTo>
                  <a:pt x="15" y="0"/>
                </a:lnTo>
                <a:lnTo>
                  <a:pt x="20" y="15"/>
                </a:lnTo>
                <a:lnTo>
                  <a:pt x="11" y="23"/>
                </a:lnTo>
                <a:lnTo>
                  <a:pt x="3" y="23"/>
                </a:lnTo>
                <a:lnTo>
                  <a:pt x="0"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09" name="Forma livre 108"/>
          <p:cNvSpPr/>
          <p:nvPr/>
        </p:nvSpPr>
        <p:spPr>
          <a:xfrm rot="21447933">
            <a:off x="1792663" y="2423260"/>
            <a:ext cx="3267061" cy="155603"/>
          </a:xfrm>
          <a:custGeom>
            <a:avLst/>
            <a:gdLst>
              <a:gd name="connsiteX0" fmla="*/ 0 w 2581275"/>
              <a:gd name="connsiteY0" fmla="*/ 381086 h 409661"/>
              <a:gd name="connsiteX1" fmla="*/ 1304925 w 2581275"/>
              <a:gd name="connsiteY1" fmla="*/ 86 h 409661"/>
              <a:gd name="connsiteX2" fmla="*/ 2581275 w 2581275"/>
              <a:gd name="connsiteY2" fmla="*/ 409661 h 409661"/>
            </a:gdLst>
            <a:ahLst/>
            <a:cxnLst>
              <a:cxn ang="0">
                <a:pos x="connsiteX0" y="connsiteY0"/>
              </a:cxn>
              <a:cxn ang="0">
                <a:pos x="connsiteX1" y="connsiteY1"/>
              </a:cxn>
              <a:cxn ang="0">
                <a:pos x="connsiteX2" y="connsiteY2"/>
              </a:cxn>
            </a:cxnLst>
            <a:rect l="l" t="t" r="r" b="b"/>
            <a:pathLst>
              <a:path w="2581275" h="409661">
                <a:moveTo>
                  <a:pt x="0" y="381086"/>
                </a:moveTo>
                <a:cubicBezTo>
                  <a:pt x="437356" y="188205"/>
                  <a:pt x="874713" y="-4676"/>
                  <a:pt x="1304925" y="86"/>
                </a:cubicBezTo>
                <a:cubicBezTo>
                  <a:pt x="1735137" y="4848"/>
                  <a:pt x="2158206" y="207254"/>
                  <a:pt x="2581275" y="409661"/>
                </a:cubicBezTo>
              </a:path>
            </a:pathLst>
          </a:custGeom>
          <a:noFill/>
          <a:ln w="63500">
            <a:solidFill>
              <a:schemeClr val="accent3">
                <a:lumMod val="75000"/>
              </a:schemeClr>
            </a:solidFill>
            <a:headEnd type="arrow"/>
            <a:tailEnd type="arrow"/>
          </a:ln>
          <a:effectLst/>
        </p:spPr>
        <p:txBody>
          <a:bodyPr rtlCol="0" anchor="ctr"/>
          <a:lstStyle/>
          <a:p>
            <a:pPr algn="ctr"/>
            <a:endParaRPr lang="pt-BR">
              <a:solidFill>
                <a:prstClr val="black"/>
              </a:solidFill>
            </a:endParaRPr>
          </a:p>
        </p:txBody>
      </p:sp>
      <p:sp>
        <p:nvSpPr>
          <p:cNvPr id="107" name="Forma livre 106"/>
          <p:cNvSpPr/>
          <p:nvPr/>
        </p:nvSpPr>
        <p:spPr>
          <a:xfrm rot="951210">
            <a:off x="5941198" y="2743147"/>
            <a:ext cx="2158207" cy="250938"/>
          </a:xfrm>
          <a:custGeom>
            <a:avLst/>
            <a:gdLst>
              <a:gd name="connsiteX0" fmla="*/ 0 w 2581275"/>
              <a:gd name="connsiteY0" fmla="*/ 381086 h 409661"/>
              <a:gd name="connsiteX1" fmla="*/ 1304925 w 2581275"/>
              <a:gd name="connsiteY1" fmla="*/ 86 h 409661"/>
              <a:gd name="connsiteX2" fmla="*/ 2581275 w 2581275"/>
              <a:gd name="connsiteY2" fmla="*/ 409661 h 409661"/>
            </a:gdLst>
            <a:ahLst/>
            <a:cxnLst>
              <a:cxn ang="0">
                <a:pos x="connsiteX0" y="connsiteY0"/>
              </a:cxn>
              <a:cxn ang="0">
                <a:pos x="connsiteX1" y="connsiteY1"/>
              </a:cxn>
              <a:cxn ang="0">
                <a:pos x="connsiteX2" y="connsiteY2"/>
              </a:cxn>
            </a:cxnLst>
            <a:rect l="l" t="t" r="r" b="b"/>
            <a:pathLst>
              <a:path w="2581275" h="409661">
                <a:moveTo>
                  <a:pt x="0" y="381086"/>
                </a:moveTo>
                <a:cubicBezTo>
                  <a:pt x="437356" y="188205"/>
                  <a:pt x="874713" y="-4676"/>
                  <a:pt x="1304925" y="86"/>
                </a:cubicBezTo>
                <a:cubicBezTo>
                  <a:pt x="1735137" y="4848"/>
                  <a:pt x="2158206" y="207254"/>
                  <a:pt x="2581275" y="409661"/>
                </a:cubicBezTo>
              </a:path>
            </a:pathLst>
          </a:custGeom>
          <a:noFill/>
          <a:ln w="63500">
            <a:solidFill>
              <a:schemeClr val="accent1">
                <a:lumMod val="50000"/>
              </a:schemeClr>
            </a:solidFill>
            <a:headEnd type="arrow"/>
            <a:tailEnd type="arrow"/>
          </a:ln>
          <a:effectLst/>
        </p:spPr>
        <p:txBody>
          <a:bodyPr rtlCol="0" anchor="ctr"/>
          <a:lstStyle/>
          <a:p>
            <a:pPr algn="ctr"/>
            <a:endParaRPr lang="pt-BR">
              <a:solidFill>
                <a:prstClr val="black"/>
              </a:solidFill>
            </a:endParaRPr>
          </a:p>
        </p:txBody>
      </p:sp>
      <p:sp>
        <p:nvSpPr>
          <p:cNvPr id="13" name="CaixaDeTexto 12"/>
          <p:cNvSpPr txBox="1"/>
          <p:nvPr/>
        </p:nvSpPr>
        <p:spPr>
          <a:xfrm>
            <a:off x="4918762" y="2564863"/>
            <a:ext cx="974844" cy="322396"/>
          </a:xfrm>
          <a:prstGeom prst="rect">
            <a:avLst/>
          </a:prstGeom>
          <a:noFill/>
          <a:ln>
            <a:noFill/>
          </a:ln>
        </p:spPr>
        <p:txBody>
          <a:bodyPr wrap="square" lIns="72000" tIns="36000" rIns="72000" bIns="36000" rtlCol="0" anchor="ctr">
            <a:noAutofit/>
          </a:bodyPr>
          <a:lstStyle/>
          <a:p>
            <a:pPr algn="ctr">
              <a:spcAft>
                <a:spcPts val="600"/>
              </a:spcAft>
            </a:pPr>
            <a:r>
              <a:rPr lang="pt-BR" sz="1600" b="1" dirty="0">
                <a:solidFill>
                  <a:prstClr val="black"/>
                </a:solidFill>
              </a:rPr>
              <a:t>Europa</a:t>
            </a:r>
          </a:p>
        </p:txBody>
      </p:sp>
      <p:sp>
        <p:nvSpPr>
          <p:cNvPr id="110" name="CaixaDeTexto 109"/>
          <p:cNvSpPr txBox="1"/>
          <p:nvPr/>
        </p:nvSpPr>
        <p:spPr>
          <a:xfrm>
            <a:off x="628852" y="2521000"/>
            <a:ext cx="1127983" cy="441924"/>
          </a:xfrm>
          <a:prstGeom prst="rect">
            <a:avLst/>
          </a:prstGeom>
          <a:noFill/>
          <a:ln>
            <a:noFill/>
          </a:ln>
        </p:spPr>
        <p:txBody>
          <a:bodyPr wrap="square" lIns="72000" tIns="36000" rIns="72000" bIns="36000" rtlCol="0" anchor="ctr">
            <a:noAutofit/>
          </a:bodyPr>
          <a:lstStyle/>
          <a:p>
            <a:pPr algn="ctr">
              <a:spcAft>
                <a:spcPts val="600"/>
              </a:spcAft>
            </a:pPr>
            <a:r>
              <a:rPr lang="pt-BR" sz="1600" b="1" dirty="0">
                <a:solidFill>
                  <a:prstClr val="black"/>
                </a:solidFill>
              </a:rPr>
              <a:t>América do Norte</a:t>
            </a:r>
          </a:p>
        </p:txBody>
      </p:sp>
      <p:sp>
        <p:nvSpPr>
          <p:cNvPr id="111" name="CaixaDeTexto 110"/>
          <p:cNvSpPr txBox="1"/>
          <p:nvPr/>
        </p:nvSpPr>
        <p:spPr>
          <a:xfrm>
            <a:off x="1988352" y="4931292"/>
            <a:ext cx="1250339" cy="441924"/>
          </a:xfrm>
          <a:prstGeom prst="rect">
            <a:avLst/>
          </a:prstGeom>
          <a:noFill/>
          <a:ln>
            <a:noFill/>
          </a:ln>
        </p:spPr>
        <p:txBody>
          <a:bodyPr wrap="square" lIns="72000" tIns="36000" rIns="72000" bIns="36000" rtlCol="0" anchor="ctr">
            <a:noAutofit/>
          </a:bodyPr>
          <a:lstStyle/>
          <a:p>
            <a:pPr algn="ctr">
              <a:spcAft>
                <a:spcPts val="600"/>
              </a:spcAft>
            </a:pPr>
            <a:r>
              <a:rPr lang="pt-BR" sz="1600" b="1" dirty="0">
                <a:solidFill>
                  <a:prstClr val="black"/>
                </a:solidFill>
              </a:rPr>
              <a:t>América do Sul e Central</a:t>
            </a:r>
          </a:p>
        </p:txBody>
      </p:sp>
      <p:sp>
        <p:nvSpPr>
          <p:cNvPr id="112" name="CaixaDeTexto 111"/>
          <p:cNvSpPr txBox="1"/>
          <p:nvPr/>
        </p:nvSpPr>
        <p:spPr>
          <a:xfrm>
            <a:off x="4359614" y="3695921"/>
            <a:ext cx="1250339" cy="441924"/>
          </a:xfrm>
          <a:prstGeom prst="rect">
            <a:avLst/>
          </a:prstGeom>
          <a:noFill/>
          <a:ln>
            <a:noFill/>
          </a:ln>
        </p:spPr>
        <p:txBody>
          <a:bodyPr wrap="square" lIns="72000" tIns="36000" rIns="72000" bIns="36000" rtlCol="0" anchor="ctr">
            <a:noAutofit/>
          </a:bodyPr>
          <a:lstStyle/>
          <a:p>
            <a:pPr algn="ctr">
              <a:spcAft>
                <a:spcPts val="600"/>
              </a:spcAft>
            </a:pPr>
            <a:r>
              <a:rPr lang="pt-BR" sz="1600" b="1" dirty="0">
                <a:solidFill>
                  <a:prstClr val="black"/>
                </a:solidFill>
              </a:rPr>
              <a:t>África</a:t>
            </a:r>
          </a:p>
        </p:txBody>
      </p:sp>
      <p:sp>
        <p:nvSpPr>
          <p:cNvPr id="115" name="CaixaDeTexto 114"/>
          <p:cNvSpPr txBox="1"/>
          <p:nvPr/>
        </p:nvSpPr>
        <p:spPr>
          <a:xfrm>
            <a:off x="7956343" y="3217081"/>
            <a:ext cx="768492" cy="322396"/>
          </a:xfrm>
          <a:prstGeom prst="rect">
            <a:avLst/>
          </a:prstGeom>
          <a:noFill/>
          <a:ln>
            <a:noFill/>
          </a:ln>
        </p:spPr>
        <p:txBody>
          <a:bodyPr wrap="square" lIns="72000" tIns="36000" rIns="72000" bIns="36000" rtlCol="0" anchor="ctr">
            <a:noAutofit/>
          </a:bodyPr>
          <a:lstStyle/>
          <a:p>
            <a:pPr algn="ctr">
              <a:spcAft>
                <a:spcPts val="600"/>
              </a:spcAft>
            </a:pPr>
            <a:r>
              <a:rPr lang="pt-BR" sz="1600" b="1" dirty="0">
                <a:solidFill>
                  <a:prstClr val="black"/>
                </a:solidFill>
              </a:rPr>
              <a:t>Ásia</a:t>
            </a:r>
          </a:p>
        </p:txBody>
      </p:sp>
      <p:sp>
        <p:nvSpPr>
          <p:cNvPr id="120" name="Forma livre 119"/>
          <p:cNvSpPr/>
          <p:nvPr/>
        </p:nvSpPr>
        <p:spPr>
          <a:xfrm flipH="1">
            <a:off x="4757047" y="2729990"/>
            <a:ext cx="49521" cy="1057569"/>
          </a:xfrm>
          <a:custGeom>
            <a:avLst/>
            <a:gdLst>
              <a:gd name="connsiteX0" fmla="*/ 261783 w 523040"/>
              <a:gd name="connsiteY0" fmla="*/ 0 h 1393372"/>
              <a:gd name="connsiteX1" fmla="*/ 526 w 523040"/>
              <a:gd name="connsiteY1" fmla="*/ 522515 h 1393372"/>
              <a:gd name="connsiteX2" fmla="*/ 203726 w 523040"/>
              <a:gd name="connsiteY2" fmla="*/ 1190172 h 1393372"/>
              <a:gd name="connsiteX3" fmla="*/ 523040 w 523040"/>
              <a:gd name="connsiteY3" fmla="*/ 1393372 h 1393372"/>
              <a:gd name="connsiteX0" fmla="*/ 280755 w 542012"/>
              <a:gd name="connsiteY0" fmla="*/ 0 h 1393372"/>
              <a:gd name="connsiteX1" fmla="*/ 19498 w 542012"/>
              <a:gd name="connsiteY1" fmla="*/ 522515 h 1393372"/>
              <a:gd name="connsiteX2" fmla="*/ 77555 w 542012"/>
              <a:gd name="connsiteY2" fmla="*/ 1103087 h 1393372"/>
              <a:gd name="connsiteX3" fmla="*/ 542012 w 542012"/>
              <a:gd name="connsiteY3" fmla="*/ 1393372 h 1393372"/>
            </a:gdLst>
            <a:ahLst/>
            <a:cxnLst>
              <a:cxn ang="0">
                <a:pos x="connsiteX0" y="connsiteY0"/>
              </a:cxn>
              <a:cxn ang="0">
                <a:pos x="connsiteX1" y="connsiteY1"/>
              </a:cxn>
              <a:cxn ang="0">
                <a:pos x="connsiteX2" y="connsiteY2"/>
              </a:cxn>
              <a:cxn ang="0">
                <a:pos x="connsiteX3" y="connsiteY3"/>
              </a:cxn>
            </a:cxnLst>
            <a:rect l="l" t="t" r="r" b="b"/>
            <a:pathLst>
              <a:path w="542012" h="1393372">
                <a:moveTo>
                  <a:pt x="280755" y="0"/>
                </a:moveTo>
                <a:cubicBezTo>
                  <a:pt x="154964" y="162076"/>
                  <a:pt x="53365" y="338667"/>
                  <a:pt x="19498" y="522515"/>
                </a:cubicBezTo>
                <a:cubicBezTo>
                  <a:pt x="-14369" y="706363"/>
                  <a:pt x="-9531" y="957944"/>
                  <a:pt x="77555" y="1103087"/>
                </a:cubicBezTo>
                <a:cubicBezTo>
                  <a:pt x="164641" y="1248230"/>
                  <a:pt x="425898" y="1364343"/>
                  <a:pt x="542012" y="1393372"/>
                </a:cubicBezTo>
              </a:path>
            </a:pathLst>
          </a:custGeom>
          <a:noFill/>
          <a:ln w="38100">
            <a:solidFill>
              <a:schemeClr val="accent3">
                <a:lumMod val="75000"/>
              </a:schemeClr>
            </a:solidFill>
            <a:headEnd type="arrow"/>
            <a:tailEnd type="arrow"/>
          </a:ln>
          <a:effectLst/>
        </p:spPr>
        <p:txBody>
          <a:bodyPr rtlCol="0" anchor="ctr"/>
          <a:lstStyle/>
          <a:p>
            <a:pPr algn="ctr"/>
            <a:endParaRPr lang="pt-BR">
              <a:solidFill>
                <a:prstClr val="black"/>
              </a:solidFill>
            </a:endParaRPr>
          </a:p>
        </p:txBody>
      </p:sp>
      <p:sp>
        <p:nvSpPr>
          <p:cNvPr id="213" name="Forma livre 212"/>
          <p:cNvSpPr/>
          <p:nvPr/>
        </p:nvSpPr>
        <p:spPr>
          <a:xfrm>
            <a:off x="5387567" y="3280396"/>
            <a:ext cx="2448732" cy="666427"/>
          </a:xfrm>
          <a:custGeom>
            <a:avLst/>
            <a:gdLst>
              <a:gd name="connsiteX0" fmla="*/ 0 w 2448732"/>
              <a:gd name="connsiteY0" fmla="*/ 666427 h 666427"/>
              <a:gd name="connsiteX1" fmla="*/ 1549831 w 2448732"/>
              <a:gd name="connsiteY1" fmla="*/ 371960 h 666427"/>
              <a:gd name="connsiteX2" fmla="*/ 2448732 w 2448732"/>
              <a:gd name="connsiteY2" fmla="*/ 0 h 666427"/>
            </a:gdLst>
            <a:ahLst/>
            <a:cxnLst>
              <a:cxn ang="0">
                <a:pos x="connsiteX0" y="connsiteY0"/>
              </a:cxn>
              <a:cxn ang="0">
                <a:pos x="connsiteX1" y="connsiteY1"/>
              </a:cxn>
              <a:cxn ang="0">
                <a:pos x="connsiteX2" y="connsiteY2"/>
              </a:cxn>
            </a:cxnLst>
            <a:rect l="l" t="t" r="r" b="b"/>
            <a:pathLst>
              <a:path w="2448732" h="666427">
                <a:moveTo>
                  <a:pt x="0" y="666427"/>
                </a:moveTo>
                <a:cubicBezTo>
                  <a:pt x="570854" y="574729"/>
                  <a:pt x="1141709" y="483031"/>
                  <a:pt x="1549831" y="371960"/>
                </a:cubicBezTo>
                <a:cubicBezTo>
                  <a:pt x="1957953" y="260889"/>
                  <a:pt x="2203342" y="130444"/>
                  <a:pt x="2448732" y="0"/>
                </a:cubicBezTo>
              </a:path>
            </a:pathLst>
          </a:custGeom>
          <a:noFill/>
          <a:ln w="38100">
            <a:solidFill>
              <a:schemeClr val="accent1">
                <a:lumMod val="50000"/>
              </a:schemeClr>
            </a:solidFill>
            <a:headEnd type="arrow"/>
            <a:tailEnd type="arrow"/>
          </a:ln>
          <a:effectLst/>
        </p:spPr>
        <p:txBody>
          <a:bodyPr rtlCol="0" anchor="ctr"/>
          <a:lstStyle/>
          <a:p>
            <a:pPr algn="ctr"/>
            <a:endParaRPr lang="pt-BR">
              <a:solidFill>
                <a:prstClr val="black"/>
              </a:solidFill>
            </a:endParaRPr>
          </a:p>
        </p:txBody>
      </p:sp>
      <p:grpSp>
        <p:nvGrpSpPr>
          <p:cNvPr id="233" name="Grupo 232"/>
          <p:cNvGrpSpPr/>
          <p:nvPr/>
        </p:nvGrpSpPr>
        <p:grpSpPr>
          <a:xfrm>
            <a:off x="6715188" y="2564904"/>
            <a:ext cx="781933" cy="360000"/>
            <a:chOff x="6199628" y="2633301"/>
            <a:chExt cx="721900" cy="360000"/>
          </a:xfrm>
        </p:grpSpPr>
        <p:sp>
          <p:nvSpPr>
            <p:cNvPr id="150" name="Elipse 149"/>
            <p:cNvSpPr/>
            <p:nvPr/>
          </p:nvSpPr>
          <p:spPr>
            <a:xfrm>
              <a:off x="6561528" y="2633301"/>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8,8</a:t>
              </a:r>
            </a:p>
          </p:txBody>
        </p:sp>
        <p:sp>
          <p:nvSpPr>
            <p:cNvPr id="151" name="Elipse 150"/>
            <p:cNvSpPr/>
            <p:nvPr/>
          </p:nvSpPr>
          <p:spPr>
            <a:xfrm>
              <a:off x="6199628" y="2633301"/>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8,1</a:t>
              </a:r>
            </a:p>
          </p:txBody>
        </p:sp>
      </p:grpSp>
      <p:grpSp>
        <p:nvGrpSpPr>
          <p:cNvPr id="277" name="Grupo 276"/>
          <p:cNvGrpSpPr/>
          <p:nvPr/>
        </p:nvGrpSpPr>
        <p:grpSpPr>
          <a:xfrm>
            <a:off x="4422821" y="2988111"/>
            <a:ext cx="781933" cy="360000"/>
            <a:chOff x="4054683" y="2975935"/>
            <a:chExt cx="721900" cy="360000"/>
          </a:xfrm>
        </p:grpSpPr>
        <p:sp>
          <p:nvSpPr>
            <p:cNvPr id="185" name="Elipse 184"/>
            <p:cNvSpPr/>
            <p:nvPr/>
          </p:nvSpPr>
          <p:spPr>
            <a:xfrm>
              <a:off x="4416583" y="2975935"/>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2,3</a:t>
              </a:r>
            </a:p>
          </p:txBody>
        </p:sp>
        <p:sp>
          <p:nvSpPr>
            <p:cNvPr id="186" name="Elipse 185"/>
            <p:cNvSpPr/>
            <p:nvPr/>
          </p:nvSpPr>
          <p:spPr>
            <a:xfrm>
              <a:off x="4054683" y="2975935"/>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3,4</a:t>
              </a:r>
            </a:p>
          </p:txBody>
        </p:sp>
      </p:grpSp>
      <p:grpSp>
        <p:nvGrpSpPr>
          <p:cNvPr id="234" name="Grupo 233"/>
          <p:cNvGrpSpPr/>
          <p:nvPr/>
        </p:nvGrpSpPr>
        <p:grpSpPr>
          <a:xfrm>
            <a:off x="6715188" y="3416863"/>
            <a:ext cx="781934" cy="360000"/>
            <a:chOff x="5816929" y="4049764"/>
            <a:chExt cx="721901" cy="360000"/>
          </a:xfrm>
        </p:grpSpPr>
        <p:sp>
          <p:nvSpPr>
            <p:cNvPr id="201" name="Elipse 200"/>
            <p:cNvSpPr/>
            <p:nvPr/>
          </p:nvSpPr>
          <p:spPr>
            <a:xfrm>
              <a:off x="6178830" y="4049764"/>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1,7</a:t>
              </a:r>
            </a:p>
          </p:txBody>
        </p:sp>
        <p:sp>
          <p:nvSpPr>
            <p:cNvPr id="202" name="Elipse 201"/>
            <p:cNvSpPr/>
            <p:nvPr/>
          </p:nvSpPr>
          <p:spPr>
            <a:xfrm>
              <a:off x="5816929" y="4049764"/>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0,6</a:t>
              </a:r>
            </a:p>
          </p:txBody>
        </p:sp>
      </p:grpSp>
      <p:grpSp>
        <p:nvGrpSpPr>
          <p:cNvPr id="354" name="Grupo 353"/>
          <p:cNvGrpSpPr/>
          <p:nvPr/>
        </p:nvGrpSpPr>
        <p:grpSpPr>
          <a:xfrm>
            <a:off x="340566" y="4092148"/>
            <a:ext cx="1298907" cy="1460460"/>
            <a:chOff x="165640" y="4245930"/>
            <a:chExt cx="1199183" cy="1460460"/>
          </a:xfrm>
        </p:grpSpPr>
        <p:sp>
          <p:nvSpPr>
            <p:cNvPr id="246" name="Retângulo 245"/>
            <p:cNvSpPr/>
            <p:nvPr/>
          </p:nvSpPr>
          <p:spPr>
            <a:xfrm>
              <a:off x="165640" y="4245930"/>
              <a:ext cx="1199183" cy="1460460"/>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r>
                <a:rPr lang="pt-BR" sz="1200" dirty="0">
                  <a:solidFill>
                    <a:prstClr val="black"/>
                  </a:solidFill>
                </a:rPr>
                <a:t>Comércio internacional</a:t>
              </a:r>
              <a:r>
                <a:rPr lang="pt-BR" sz="1200" baseline="30000" dirty="0">
                  <a:solidFill>
                    <a:prstClr val="black"/>
                  </a:solidFill>
                </a:rPr>
                <a:t>1</a:t>
              </a:r>
            </a:p>
          </p:txBody>
        </p:sp>
        <p:grpSp>
          <p:nvGrpSpPr>
            <p:cNvPr id="352" name="Grupo 351"/>
            <p:cNvGrpSpPr/>
            <p:nvPr/>
          </p:nvGrpSpPr>
          <p:grpSpPr>
            <a:xfrm>
              <a:off x="326343" y="4817580"/>
              <a:ext cx="877777" cy="360000"/>
              <a:chOff x="288583" y="4817580"/>
              <a:chExt cx="877777" cy="360000"/>
            </a:xfrm>
          </p:grpSpPr>
          <p:sp>
            <p:nvSpPr>
              <p:cNvPr id="207" name="Elipse 206"/>
              <p:cNvSpPr/>
              <p:nvPr/>
            </p:nvSpPr>
            <p:spPr>
              <a:xfrm>
                <a:off x="288583" y="4817580"/>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a:t>
                </a:r>
              </a:p>
            </p:txBody>
          </p:sp>
          <p:sp>
            <p:nvSpPr>
              <p:cNvPr id="210" name="CaixaDeTexto 209"/>
              <p:cNvSpPr txBox="1"/>
              <p:nvPr/>
            </p:nvSpPr>
            <p:spPr>
              <a:xfrm>
                <a:off x="659935" y="4824789"/>
                <a:ext cx="506425" cy="345582"/>
              </a:xfrm>
              <a:prstGeom prst="rect">
                <a:avLst/>
              </a:prstGeom>
              <a:noFill/>
              <a:ln>
                <a:noFill/>
              </a:ln>
            </p:spPr>
            <p:txBody>
              <a:bodyPr wrap="square" lIns="72000" tIns="36000" rIns="72000" bIns="36000" rtlCol="0" anchor="ctr">
                <a:noAutofit/>
              </a:bodyPr>
              <a:lstStyle/>
              <a:p>
                <a:pPr algn="ctr">
                  <a:spcAft>
                    <a:spcPts val="600"/>
                  </a:spcAft>
                </a:pPr>
                <a:r>
                  <a:rPr lang="pt-BR" sz="1200" dirty="0">
                    <a:solidFill>
                      <a:prstClr val="black"/>
                    </a:solidFill>
                  </a:rPr>
                  <a:t>1990</a:t>
                </a:r>
              </a:p>
            </p:txBody>
          </p:sp>
        </p:grpSp>
        <p:grpSp>
          <p:nvGrpSpPr>
            <p:cNvPr id="353" name="Grupo 352"/>
            <p:cNvGrpSpPr/>
            <p:nvPr/>
          </p:nvGrpSpPr>
          <p:grpSpPr>
            <a:xfrm>
              <a:off x="325755" y="5257343"/>
              <a:ext cx="878952" cy="360000"/>
              <a:chOff x="288583" y="5257343"/>
              <a:chExt cx="878952" cy="360000"/>
            </a:xfrm>
          </p:grpSpPr>
          <p:sp>
            <p:nvSpPr>
              <p:cNvPr id="206" name="Elipse 205"/>
              <p:cNvSpPr/>
              <p:nvPr/>
            </p:nvSpPr>
            <p:spPr>
              <a:xfrm>
                <a:off x="288583" y="5257343"/>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a:t>
                </a:r>
              </a:p>
            </p:txBody>
          </p:sp>
          <p:sp>
            <p:nvSpPr>
              <p:cNvPr id="211" name="CaixaDeTexto 210"/>
              <p:cNvSpPr txBox="1"/>
              <p:nvPr/>
            </p:nvSpPr>
            <p:spPr>
              <a:xfrm>
                <a:off x="659935" y="5264552"/>
                <a:ext cx="507600" cy="345582"/>
              </a:xfrm>
              <a:prstGeom prst="rect">
                <a:avLst/>
              </a:prstGeom>
              <a:noFill/>
              <a:ln>
                <a:noFill/>
              </a:ln>
            </p:spPr>
            <p:txBody>
              <a:bodyPr wrap="square" lIns="72000" tIns="36000" rIns="72000" bIns="36000" rtlCol="0" anchor="ctr">
                <a:noAutofit/>
              </a:bodyPr>
              <a:lstStyle/>
              <a:p>
                <a:pPr algn="ctr">
                  <a:spcAft>
                    <a:spcPts val="600"/>
                  </a:spcAft>
                </a:pPr>
                <a:r>
                  <a:rPr lang="pt-BR" sz="1200" dirty="0">
                    <a:solidFill>
                      <a:prstClr val="black"/>
                    </a:solidFill>
                  </a:rPr>
                  <a:t>2011</a:t>
                </a:r>
              </a:p>
            </p:txBody>
          </p:sp>
        </p:grpSp>
      </p:grpSp>
      <p:sp>
        <p:nvSpPr>
          <p:cNvPr id="235" name="CaixaDeTexto 234"/>
          <p:cNvSpPr txBox="1"/>
          <p:nvPr/>
        </p:nvSpPr>
        <p:spPr>
          <a:xfrm>
            <a:off x="7495" y="6587432"/>
            <a:ext cx="5069188" cy="288032"/>
          </a:xfrm>
          <a:prstGeom prst="rect">
            <a:avLst/>
          </a:prstGeom>
          <a:noFill/>
          <a:ln>
            <a:noFill/>
          </a:ln>
        </p:spPr>
        <p:txBody>
          <a:bodyPr wrap="square" lIns="72000" tIns="36000" rIns="72000" bIns="36000" rtlCol="0" anchor="t">
            <a:noAutofit/>
          </a:bodyPr>
          <a:lstStyle/>
          <a:p>
            <a:pPr>
              <a:spcAft>
                <a:spcPts val="600"/>
              </a:spcAft>
            </a:pPr>
            <a:r>
              <a:rPr lang="pt-BR" sz="1100" baseline="30000" dirty="0">
                <a:solidFill>
                  <a:prstClr val="black"/>
                </a:solidFill>
              </a:rPr>
              <a:t>1</a:t>
            </a:r>
            <a:r>
              <a:rPr lang="pt-BR" sz="1100" dirty="0">
                <a:solidFill>
                  <a:prstClr val="black"/>
                </a:solidFill>
              </a:rPr>
              <a:t>Principais Fluxos; </a:t>
            </a:r>
            <a:r>
              <a:rPr lang="pt-BR" sz="1100" baseline="30000" dirty="0">
                <a:solidFill>
                  <a:prstClr val="black"/>
                </a:solidFill>
              </a:rPr>
              <a:t>2</a:t>
            </a:r>
            <a:r>
              <a:rPr lang="pt-BR" sz="1100" dirty="0">
                <a:solidFill>
                  <a:prstClr val="black"/>
                </a:solidFill>
              </a:rPr>
              <a:t>Países desenvolvidos ; </a:t>
            </a:r>
            <a:r>
              <a:rPr lang="pt-BR" sz="1100" baseline="30000" dirty="0">
                <a:solidFill>
                  <a:prstClr val="black"/>
                </a:solidFill>
              </a:rPr>
              <a:t>3</a:t>
            </a:r>
            <a:r>
              <a:rPr lang="pt-BR" sz="1100" dirty="0">
                <a:solidFill>
                  <a:prstClr val="black"/>
                </a:solidFill>
              </a:rPr>
              <a:t>Emergentes Fonte: WTO</a:t>
            </a:r>
          </a:p>
        </p:txBody>
      </p:sp>
      <p:cxnSp>
        <p:nvCxnSpPr>
          <p:cNvPr id="135" name="Conector em curva 134"/>
          <p:cNvCxnSpPr/>
          <p:nvPr/>
        </p:nvCxnSpPr>
        <p:spPr>
          <a:xfrm rot="16200000" flipH="1">
            <a:off x="1275109" y="3369578"/>
            <a:ext cx="1631723" cy="1147385"/>
          </a:xfrm>
          <a:prstGeom prst="curvedConnector3">
            <a:avLst>
              <a:gd name="adj1" fmla="val -785"/>
            </a:avLst>
          </a:prstGeom>
          <a:ln w="38100">
            <a:solidFill>
              <a:srgbClr val="FF0000"/>
            </a:solidFill>
            <a:headEnd type="arrow"/>
            <a:tailEnd type="arrow"/>
          </a:ln>
          <a:effectLst/>
        </p:spPr>
        <p:style>
          <a:lnRef idx="1">
            <a:schemeClr val="accent1"/>
          </a:lnRef>
          <a:fillRef idx="0">
            <a:schemeClr val="accent1"/>
          </a:fillRef>
          <a:effectRef idx="0">
            <a:schemeClr val="accent1"/>
          </a:effectRef>
          <a:fontRef idx="minor">
            <a:schemeClr val="tx1"/>
          </a:fontRef>
        </p:style>
      </p:cxnSp>
      <p:grpSp>
        <p:nvGrpSpPr>
          <p:cNvPr id="267" name="Grupo 266"/>
          <p:cNvGrpSpPr/>
          <p:nvPr/>
        </p:nvGrpSpPr>
        <p:grpSpPr>
          <a:xfrm>
            <a:off x="1910356" y="2988111"/>
            <a:ext cx="781933" cy="360000"/>
            <a:chOff x="1921106" y="3656629"/>
            <a:chExt cx="721900" cy="360000"/>
          </a:xfrm>
        </p:grpSpPr>
        <p:sp>
          <p:nvSpPr>
            <p:cNvPr id="170" name="Elipse 169"/>
            <p:cNvSpPr/>
            <p:nvPr/>
          </p:nvSpPr>
          <p:spPr>
            <a:xfrm>
              <a:off x="2283006" y="3656629"/>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2,1</a:t>
              </a:r>
            </a:p>
          </p:txBody>
        </p:sp>
        <p:sp>
          <p:nvSpPr>
            <p:cNvPr id="171" name="Elipse 170"/>
            <p:cNvSpPr/>
            <p:nvPr/>
          </p:nvSpPr>
          <p:spPr>
            <a:xfrm>
              <a:off x="1921106" y="3656629"/>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2,6</a:t>
              </a:r>
            </a:p>
          </p:txBody>
        </p:sp>
      </p:grpSp>
      <p:sp>
        <p:nvSpPr>
          <p:cNvPr id="231" name="Forma livre 230"/>
          <p:cNvSpPr/>
          <p:nvPr/>
        </p:nvSpPr>
        <p:spPr>
          <a:xfrm>
            <a:off x="2339283" y="1781389"/>
            <a:ext cx="5984690" cy="1114434"/>
          </a:xfrm>
          <a:custGeom>
            <a:avLst/>
            <a:gdLst>
              <a:gd name="connsiteX0" fmla="*/ 0 w 5757862"/>
              <a:gd name="connsiteY0" fmla="*/ 1232909 h 1232909"/>
              <a:gd name="connsiteX1" fmla="*/ 2200275 w 5757862"/>
              <a:gd name="connsiteY1" fmla="*/ 4184 h 1232909"/>
              <a:gd name="connsiteX2" fmla="*/ 5757862 w 5757862"/>
              <a:gd name="connsiteY2" fmla="*/ 832859 h 1232909"/>
              <a:gd name="connsiteX0" fmla="*/ 0 w 5785926"/>
              <a:gd name="connsiteY0" fmla="*/ 1230142 h 2386455"/>
              <a:gd name="connsiteX1" fmla="*/ 2200275 w 5785926"/>
              <a:gd name="connsiteY1" fmla="*/ 1417 h 2386455"/>
              <a:gd name="connsiteX2" fmla="*/ 5785926 w 5785926"/>
              <a:gd name="connsiteY2" fmla="*/ 2386455 h 2386455"/>
              <a:gd name="connsiteX0" fmla="*/ 0 w 5785926"/>
              <a:gd name="connsiteY0" fmla="*/ 1233693 h 2390006"/>
              <a:gd name="connsiteX1" fmla="*/ 2200275 w 5785926"/>
              <a:gd name="connsiteY1" fmla="*/ 4968 h 2390006"/>
              <a:gd name="connsiteX2" fmla="*/ 5785926 w 5785926"/>
              <a:gd name="connsiteY2" fmla="*/ 2390006 h 2390006"/>
            </a:gdLst>
            <a:ahLst/>
            <a:cxnLst>
              <a:cxn ang="0">
                <a:pos x="connsiteX0" y="connsiteY0"/>
              </a:cxn>
              <a:cxn ang="0">
                <a:pos x="connsiteX1" y="connsiteY1"/>
              </a:cxn>
              <a:cxn ang="0">
                <a:pos x="connsiteX2" y="connsiteY2"/>
              </a:cxn>
            </a:cxnLst>
            <a:rect l="l" t="t" r="r" b="b"/>
            <a:pathLst>
              <a:path w="5785926" h="2390006">
                <a:moveTo>
                  <a:pt x="0" y="1233693"/>
                </a:moveTo>
                <a:cubicBezTo>
                  <a:pt x="620315" y="652668"/>
                  <a:pt x="1240631" y="71643"/>
                  <a:pt x="2200275" y="4968"/>
                </a:cubicBezTo>
                <a:cubicBezTo>
                  <a:pt x="3159919" y="-61707"/>
                  <a:pt x="5419637" y="532753"/>
                  <a:pt x="5785926" y="2390006"/>
                </a:cubicBezTo>
              </a:path>
            </a:pathLst>
          </a:custGeom>
          <a:noFill/>
          <a:ln w="63500">
            <a:solidFill>
              <a:srgbClr val="FF0000"/>
            </a:solidFill>
            <a:headEnd type="arrow" w="med" len="med"/>
            <a:tailEnd type="arrow" w="med" len="med"/>
          </a:ln>
          <a:effectLst/>
        </p:spPr>
        <p:txBody>
          <a:bodyPr rtlCol="0" anchor="ctr"/>
          <a:lstStyle/>
          <a:p>
            <a:pPr algn="ctr"/>
            <a:endParaRPr lang="pt-BR">
              <a:solidFill>
                <a:prstClr val="black"/>
              </a:solidFill>
            </a:endParaRPr>
          </a:p>
        </p:txBody>
      </p:sp>
      <p:grpSp>
        <p:nvGrpSpPr>
          <p:cNvPr id="232" name="Grupo 231"/>
          <p:cNvGrpSpPr/>
          <p:nvPr/>
        </p:nvGrpSpPr>
        <p:grpSpPr>
          <a:xfrm>
            <a:off x="6715188" y="1844824"/>
            <a:ext cx="781933" cy="360000"/>
            <a:chOff x="6523038" y="2175256"/>
            <a:chExt cx="721900" cy="360000"/>
          </a:xfrm>
        </p:grpSpPr>
        <p:sp>
          <p:nvSpPr>
            <p:cNvPr id="140" name="Elipse 139"/>
            <p:cNvSpPr/>
            <p:nvPr/>
          </p:nvSpPr>
          <p:spPr>
            <a:xfrm>
              <a:off x="6884938" y="2175256"/>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7,8</a:t>
              </a:r>
            </a:p>
          </p:txBody>
        </p:sp>
        <p:sp>
          <p:nvSpPr>
            <p:cNvPr id="141" name="Elipse 140"/>
            <p:cNvSpPr/>
            <p:nvPr/>
          </p:nvSpPr>
          <p:spPr>
            <a:xfrm>
              <a:off x="6523038" y="2175256"/>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10</a:t>
              </a:r>
            </a:p>
          </p:txBody>
        </p:sp>
      </p:grpSp>
      <p:cxnSp>
        <p:nvCxnSpPr>
          <p:cNvPr id="255" name="Conector em curva 254"/>
          <p:cNvCxnSpPr/>
          <p:nvPr/>
        </p:nvCxnSpPr>
        <p:spPr>
          <a:xfrm rot="5400000">
            <a:off x="2856103" y="2993549"/>
            <a:ext cx="2059515" cy="1556341"/>
          </a:xfrm>
          <a:prstGeom prst="curvedConnector3">
            <a:avLst>
              <a:gd name="adj1" fmla="val 51"/>
            </a:avLst>
          </a:prstGeom>
          <a:ln>
            <a:solidFill>
              <a:srgbClr val="FF0000"/>
            </a:solidFill>
            <a:headEnd type="arrow"/>
            <a:tailEnd type="arrow"/>
          </a:ln>
          <a:effectLst/>
        </p:spPr>
        <p:style>
          <a:lnRef idx="1">
            <a:schemeClr val="accent1"/>
          </a:lnRef>
          <a:fillRef idx="0">
            <a:schemeClr val="accent1"/>
          </a:fillRef>
          <a:effectRef idx="0">
            <a:schemeClr val="accent1"/>
          </a:effectRef>
          <a:fontRef idx="minor">
            <a:schemeClr val="tx1"/>
          </a:fontRef>
        </p:style>
      </p:cxnSp>
      <p:grpSp>
        <p:nvGrpSpPr>
          <p:cNvPr id="315" name="Grupo 314"/>
          <p:cNvGrpSpPr/>
          <p:nvPr/>
        </p:nvGrpSpPr>
        <p:grpSpPr>
          <a:xfrm>
            <a:off x="3002302" y="2988111"/>
            <a:ext cx="781933" cy="360000"/>
            <a:chOff x="2771800" y="2988111"/>
            <a:chExt cx="721900" cy="360000"/>
          </a:xfrm>
        </p:grpSpPr>
        <p:sp>
          <p:nvSpPr>
            <p:cNvPr id="195" name="Elipse 194"/>
            <p:cNvSpPr/>
            <p:nvPr/>
          </p:nvSpPr>
          <p:spPr>
            <a:xfrm>
              <a:off x="3133700" y="2988111"/>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1,4</a:t>
              </a:r>
            </a:p>
          </p:txBody>
        </p:sp>
        <p:sp>
          <p:nvSpPr>
            <p:cNvPr id="196" name="Elipse 195"/>
            <p:cNvSpPr/>
            <p:nvPr/>
          </p:nvSpPr>
          <p:spPr>
            <a:xfrm>
              <a:off x="2771800" y="2988111"/>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1,6</a:t>
              </a:r>
            </a:p>
          </p:txBody>
        </p:sp>
      </p:grpSp>
      <p:grpSp>
        <p:nvGrpSpPr>
          <p:cNvPr id="264" name="Grupo 263"/>
          <p:cNvGrpSpPr/>
          <p:nvPr/>
        </p:nvGrpSpPr>
        <p:grpSpPr>
          <a:xfrm>
            <a:off x="3002302" y="2264736"/>
            <a:ext cx="781933" cy="360000"/>
            <a:chOff x="2689095" y="1929076"/>
            <a:chExt cx="721900" cy="360000"/>
          </a:xfrm>
        </p:grpSpPr>
        <p:sp>
          <p:nvSpPr>
            <p:cNvPr id="165" name="Elipse 164"/>
            <p:cNvSpPr/>
            <p:nvPr/>
          </p:nvSpPr>
          <p:spPr>
            <a:xfrm>
              <a:off x="3050995" y="1929076"/>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4,8</a:t>
              </a:r>
            </a:p>
          </p:txBody>
        </p:sp>
        <p:sp>
          <p:nvSpPr>
            <p:cNvPr id="166" name="Elipse 165"/>
            <p:cNvSpPr/>
            <p:nvPr/>
          </p:nvSpPr>
          <p:spPr>
            <a:xfrm>
              <a:off x="2689095" y="1929076"/>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7,8</a:t>
              </a:r>
            </a:p>
          </p:txBody>
        </p:sp>
      </p:grpSp>
      <p:cxnSp>
        <p:nvCxnSpPr>
          <p:cNvPr id="298" name="Conector de seta reta 297"/>
          <p:cNvCxnSpPr/>
          <p:nvPr/>
        </p:nvCxnSpPr>
        <p:spPr>
          <a:xfrm flipV="1">
            <a:off x="3107689" y="3776863"/>
            <a:ext cx="4987798" cy="1484124"/>
          </a:xfrm>
          <a:prstGeom prst="straightConnector1">
            <a:avLst/>
          </a:prstGeom>
          <a:ln w="38100">
            <a:solidFill>
              <a:schemeClr val="accent1">
                <a:lumMod val="50000"/>
              </a:schemeClr>
            </a:solidFill>
            <a:headEnd type="arrow"/>
            <a:tailEnd type="arrow"/>
          </a:ln>
          <a:effectLst/>
        </p:spPr>
        <p:style>
          <a:lnRef idx="1">
            <a:schemeClr val="accent1"/>
          </a:lnRef>
          <a:fillRef idx="0">
            <a:schemeClr val="accent1"/>
          </a:fillRef>
          <a:effectRef idx="0">
            <a:schemeClr val="accent1"/>
          </a:effectRef>
          <a:fontRef idx="minor">
            <a:schemeClr val="tx1"/>
          </a:fontRef>
        </p:style>
      </p:cxnSp>
      <p:grpSp>
        <p:nvGrpSpPr>
          <p:cNvPr id="252" name="Grupo 251"/>
          <p:cNvGrpSpPr/>
          <p:nvPr/>
        </p:nvGrpSpPr>
        <p:grpSpPr>
          <a:xfrm>
            <a:off x="6715188" y="3912673"/>
            <a:ext cx="781933" cy="360000"/>
            <a:chOff x="4854637" y="4681172"/>
            <a:chExt cx="721900" cy="360000"/>
          </a:xfrm>
        </p:grpSpPr>
        <p:sp>
          <p:nvSpPr>
            <p:cNvPr id="137" name="Elipse 136"/>
            <p:cNvSpPr/>
            <p:nvPr/>
          </p:nvSpPr>
          <p:spPr>
            <a:xfrm>
              <a:off x="5216537" y="4681172"/>
              <a:ext cx="360000" cy="360000"/>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2,0</a:t>
              </a:r>
            </a:p>
          </p:txBody>
        </p:sp>
        <p:sp>
          <p:nvSpPr>
            <p:cNvPr id="134" name="Elipse 133"/>
            <p:cNvSpPr/>
            <p:nvPr/>
          </p:nvSpPr>
          <p:spPr>
            <a:xfrm>
              <a:off x="4854637" y="4681172"/>
              <a:ext cx="360000" cy="360000"/>
            </a:xfrm>
            <a:prstGeom prst="ellipse">
              <a:avLst/>
            </a:prstGeom>
            <a:solidFill>
              <a:schemeClr val="accent6"/>
            </a:solidFill>
            <a:ln>
              <a:solidFill>
                <a:schemeClr val="tx1">
                  <a:lumMod val="50000"/>
                  <a:lumOff val="50000"/>
                </a:schemeClr>
              </a:solidFill>
            </a:ln>
            <a:effectLst/>
          </p:spPr>
          <p:txBody>
            <a:bodyPr wrap="none" lIns="0" tIns="0" rIns="0" bIns="0" rtlCol="0" anchor="ctr" anchorCtr="1">
              <a:noAutofit/>
            </a:bodyPr>
            <a:lstStyle/>
            <a:p>
              <a:pPr algn="ctr">
                <a:spcAft>
                  <a:spcPts val="600"/>
                </a:spcAft>
              </a:pPr>
              <a:r>
                <a:rPr lang="pt-BR" sz="1200" dirty="0">
                  <a:solidFill>
                    <a:prstClr val="black"/>
                  </a:solidFill>
                </a:rPr>
                <a:t>0,8</a:t>
              </a:r>
            </a:p>
          </p:txBody>
        </p:sp>
      </p:grpSp>
      <p:grpSp>
        <p:nvGrpSpPr>
          <p:cNvPr id="316" name="Grupo 315"/>
          <p:cNvGrpSpPr/>
          <p:nvPr/>
        </p:nvGrpSpPr>
        <p:grpSpPr>
          <a:xfrm>
            <a:off x="272437" y="5573492"/>
            <a:ext cx="1423009" cy="883432"/>
            <a:chOff x="101155" y="5448713"/>
            <a:chExt cx="1313757" cy="883432"/>
          </a:xfrm>
        </p:grpSpPr>
        <p:sp>
          <p:nvSpPr>
            <p:cNvPr id="300" name="Retângulo 299"/>
            <p:cNvSpPr/>
            <p:nvPr/>
          </p:nvSpPr>
          <p:spPr>
            <a:xfrm>
              <a:off x="165639" y="5527868"/>
              <a:ext cx="1197599" cy="72152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ctr">
                <a:spcAft>
                  <a:spcPts val="600"/>
                </a:spcAft>
              </a:pPr>
              <a:endParaRPr lang="pt-BR" sz="1200" dirty="0">
                <a:solidFill>
                  <a:prstClr val="black"/>
                </a:solidFill>
              </a:endParaRPr>
            </a:p>
          </p:txBody>
        </p:sp>
        <p:grpSp>
          <p:nvGrpSpPr>
            <p:cNvPr id="293" name="Grupo 292"/>
            <p:cNvGrpSpPr/>
            <p:nvPr/>
          </p:nvGrpSpPr>
          <p:grpSpPr>
            <a:xfrm>
              <a:off x="101155" y="5448713"/>
              <a:ext cx="1313757" cy="883432"/>
              <a:chOff x="-3231420" y="1073944"/>
              <a:chExt cx="1539533" cy="1035255"/>
            </a:xfrm>
          </p:grpSpPr>
          <p:cxnSp>
            <p:nvCxnSpPr>
              <p:cNvPr id="280" name="Conector de seta reta 279"/>
              <p:cNvCxnSpPr/>
              <p:nvPr/>
            </p:nvCxnSpPr>
            <p:spPr>
              <a:xfrm flipV="1">
                <a:off x="-2776378" y="1227028"/>
                <a:ext cx="1" cy="561600"/>
              </a:xfrm>
              <a:prstGeom prst="straightConnector1">
                <a:avLst/>
              </a:prstGeom>
              <a:ln>
                <a:solidFill>
                  <a:srgbClr val="FF0000"/>
                </a:solidFill>
                <a:headEnd type="arrow"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2" name="Conector de seta reta 281"/>
              <p:cNvCxnSpPr/>
              <p:nvPr/>
            </p:nvCxnSpPr>
            <p:spPr>
              <a:xfrm>
                <a:off x="-2249327" y="1367829"/>
                <a:ext cx="0" cy="561247"/>
              </a:xfrm>
              <a:prstGeom prst="straightConnector1">
                <a:avLst/>
              </a:prstGeom>
              <a:ln>
                <a:solidFill>
                  <a:schemeClr val="accent1">
                    <a:lumMod val="50000"/>
                  </a:schemeClr>
                </a:solidFill>
                <a:headEnd type="arrow"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85" name="CaixaDeTexto 284"/>
              <p:cNvSpPr txBox="1"/>
              <p:nvPr/>
            </p:nvSpPr>
            <p:spPr>
              <a:xfrm>
                <a:off x="-2704370" y="1073944"/>
                <a:ext cx="1012483" cy="441924"/>
              </a:xfrm>
              <a:prstGeom prst="rect">
                <a:avLst/>
              </a:prstGeom>
              <a:noFill/>
              <a:ln>
                <a:noFill/>
              </a:ln>
            </p:spPr>
            <p:txBody>
              <a:bodyPr wrap="square" lIns="72000" tIns="36000" rIns="72000" bIns="36000" rtlCol="0" anchor="ctr">
                <a:noAutofit/>
              </a:bodyPr>
              <a:lstStyle/>
              <a:p>
                <a:pPr algn="ctr">
                  <a:spcAft>
                    <a:spcPts val="600"/>
                  </a:spcAft>
                </a:pPr>
                <a:r>
                  <a:rPr lang="pt-BR" sz="1200" dirty="0">
                    <a:solidFill>
                      <a:srgbClr val="99CCFF">
                        <a:lumMod val="50000"/>
                      </a:srgbClr>
                    </a:solidFill>
                  </a:rPr>
                  <a:t>Aumentou</a:t>
                </a:r>
              </a:p>
            </p:txBody>
          </p:sp>
          <p:sp>
            <p:nvSpPr>
              <p:cNvPr id="286" name="CaixaDeTexto 285"/>
              <p:cNvSpPr txBox="1"/>
              <p:nvPr/>
            </p:nvSpPr>
            <p:spPr>
              <a:xfrm>
                <a:off x="-3231420" y="1667275"/>
                <a:ext cx="910085" cy="441924"/>
              </a:xfrm>
              <a:prstGeom prst="rect">
                <a:avLst/>
              </a:prstGeom>
              <a:noFill/>
              <a:ln>
                <a:noFill/>
              </a:ln>
            </p:spPr>
            <p:txBody>
              <a:bodyPr wrap="square" lIns="72000" tIns="36000" rIns="72000" bIns="36000" rtlCol="0" anchor="ctr">
                <a:noAutofit/>
              </a:bodyPr>
              <a:lstStyle/>
              <a:p>
                <a:pPr algn="ctr">
                  <a:spcAft>
                    <a:spcPts val="600"/>
                  </a:spcAft>
                </a:pPr>
                <a:r>
                  <a:rPr lang="pt-BR" sz="1200" dirty="0">
                    <a:solidFill>
                      <a:srgbClr val="FF0000"/>
                    </a:solidFill>
                  </a:rPr>
                  <a:t>Diminuiu</a:t>
                </a:r>
              </a:p>
            </p:txBody>
          </p:sp>
        </p:grpSp>
      </p:grpSp>
      <p:sp>
        <p:nvSpPr>
          <p:cNvPr id="95" name="Freeform 84"/>
          <p:cNvSpPr>
            <a:spLocks/>
          </p:cNvSpPr>
          <p:nvPr/>
        </p:nvSpPr>
        <p:spPr bwMode="auto">
          <a:xfrm>
            <a:off x="6179398" y="4941168"/>
            <a:ext cx="254736" cy="482498"/>
          </a:xfrm>
          <a:custGeom>
            <a:avLst/>
            <a:gdLst/>
            <a:ahLst/>
            <a:cxnLst>
              <a:cxn ang="0">
                <a:pos x="0" y="157"/>
              </a:cxn>
              <a:cxn ang="0">
                <a:pos x="4" y="130"/>
              </a:cxn>
              <a:cxn ang="0">
                <a:pos x="4" y="115"/>
              </a:cxn>
              <a:cxn ang="0">
                <a:pos x="12" y="95"/>
              </a:cxn>
              <a:cxn ang="0">
                <a:pos x="8" y="69"/>
              </a:cxn>
              <a:cxn ang="0">
                <a:pos x="17" y="49"/>
              </a:cxn>
              <a:cxn ang="0">
                <a:pos x="33" y="46"/>
              </a:cxn>
              <a:cxn ang="0">
                <a:pos x="37" y="38"/>
              </a:cxn>
              <a:cxn ang="0">
                <a:pos x="49" y="30"/>
              </a:cxn>
              <a:cxn ang="0">
                <a:pos x="58" y="23"/>
              </a:cxn>
              <a:cxn ang="0">
                <a:pos x="62" y="11"/>
              </a:cxn>
              <a:cxn ang="0">
                <a:pos x="79" y="0"/>
              </a:cxn>
              <a:cxn ang="0">
                <a:pos x="92" y="19"/>
              </a:cxn>
              <a:cxn ang="0">
                <a:pos x="92" y="38"/>
              </a:cxn>
              <a:cxn ang="0">
                <a:pos x="83" y="53"/>
              </a:cxn>
              <a:cxn ang="0">
                <a:pos x="83" y="72"/>
              </a:cxn>
              <a:cxn ang="0">
                <a:pos x="62" y="107"/>
              </a:cxn>
              <a:cxn ang="0">
                <a:pos x="54" y="141"/>
              </a:cxn>
              <a:cxn ang="0">
                <a:pos x="49" y="168"/>
              </a:cxn>
              <a:cxn ang="0">
                <a:pos x="20" y="176"/>
              </a:cxn>
              <a:cxn ang="0">
                <a:pos x="8" y="172"/>
              </a:cxn>
              <a:cxn ang="0">
                <a:pos x="4" y="161"/>
              </a:cxn>
              <a:cxn ang="0">
                <a:pos x="0" y="157"/>
              </a:cxn>
            </a:cxnLst>
            <a:rect l="0" t="0" r="r" b="b"/>
            <a:pathLst>
              <a:path w="93" h="177">
                <a:moveTo>
                  <a:pt x="0" y="157"/>
                </a:moveTo>
                <a:lnTo>
                  <a:pt x="4" y="130"/>
                </a:lnTo>
                <a:lnTo>
                  <a:pt x="4" y="115"/>
                </a:lnTo>
                <a:lnTo>
                  <a:pt x="12" y="95"/>
                </a:lnTo>
                <a:lnTo>
                  <a:pt x="8" y="69"/>
                </a:lnTo>
                <a:lnTo>
                  <a:pt x="17" y="49"/>
                </a:lnTo>
                <a:lnTo>
                  <a:pt x="33" y="46"/>
                </a:lnTo>
                <a:lnTo>
                  <a:pt x="37" y="38"/>
                </a:lnTo>
                <a:lnTo>
                  <a:pt x="49" y="30"/>
                </a:lnTo>
                <a:lnTo>
                  <a:pt x="58" y="23"/>
                </a:lnTo>
                <a:lnTo>
                  <a:pt x="62" y="11"/>
                </a:lnTo>
                <a:lnTo>
                  <a:pt x="79" y="0"/>
                </a:lnTo>
                <a:lnTo>
                  <a:pt x="92" y="19"/>
                </a:lnTo>
                <a:lnTo>
                  <a:pt x="92" y="38"/>
                </a:lnTo>
                <a:lnTo>
                  <a:pt x="83" y="53"/>
                </a:lnTo>
                <a:lnTo>
                  <a:pt x="83" y="72"/>
                </a:lnTo>
                <a:lnTo>
                  <a:pt x="62" y="107"/>
                </a:lnTo>
                <a:lnTo>
                  <a:pt x="54" y="141"/>
                </a:lnTo>
                <a:lnTo>
                  <a:pt x="49" y="168"/>
                </a:lnTo>
                <a:lnTo>
                  <a:pt x="20" y="176"/>
                </a:lnTo>
                <a:lnTo>
                  <a:pt x="8" y="172"/>
                </a:lnTo>
                <a:lnTo>
                  <a:pt x="4" y="161"/>
                </a:lnTo>
                <a:lnTo>
                  <a:pt x="0" y="15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75" name="Freeform 68"/>
          <p:cNvSpPr>
            <a:spLocks/>
          </p:cNvSpPr>
          <p:nvPr/>
        </p:nvSpPr>
        <p:spPr bwMode="auto">
          <a:xfrm>
            <a:off x="9447386" y="5798915"/>
            <a:ext cx="92839" cy="92075"/>
          </a:xfrm>
          <a:custGeom>
            <a:avLst/>
            <a:gdLst/>
            <a:ahLst/>
            <a:cxnLst>
              <a:cxn ang="0">
                <a:pos x="0" y="15"/>
              </a:cxn>
              <a:cxn ang="0">
                <a:pos x="3" y="4"/>
              </a:cxn>
              <a:cxn ang="0">
                <a:pos x="20" y="4"/>
              </a:cxn>
              <a:cxn ang="0">
                <a:pos x="41" y="0"/>
              </a:cxn>
              <a:cxn ang="0">
                <a:pos x="41" y="23"/>
              </a:cxn>
              <a:cxn ang="0">
                <a:pos x="16" y="46"/>
              </a:cxn>
              <a:cxn ang="0">
                <a:pos x="7" y="42"/>
              </a:cxn>
              <a:cxn ang="0">
                <a:pos x="3" y="27"/>
              </a:cxn>
              <a:cxn ang="0">
                <a:pos x="0" y="15"/>
              </a:cxn>
            </a:cxnLst>
            <a:rect l="0" t="0" r="r" b="b"/>
            <a:pathLst>
              <a:path w="42" h="47">
                <a:moveTo>
                  <a:pt x="0" y="15"/>
                </a:moveTo>
                <a:lnTo>
                  <a:pt x="3" y="4"/>
                </a:lnTo>
                <a:lnTo>
                  <a:pt x="20" y="4"/>
                </a:lnTo>
                <a:lnTo>
                  <a:pt x="41" y="0"/>
                </a:lnTo>
                <a:lnTo>
                  <a:pt x="41" y="23"/>
                </a:lnTo>
                <a:lnTo>
                  <a:pt x="16" y="46"/>
                </a:lnTo>
                <a:lnTo>
                  <a:pt x="7" y="42"/>
                </a:lnTo>
                <a:lnTo>
                  <a:pt x="3" y="27"/>
                </a:lnTo>
                <a:lnTo>
                  <a:pt x="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sp>
        <p:nvSpPr>
          <p:cNvPr id="176" name="Freeform 91"/>
          <p:cNvSpPr>
            <a:spLocks/>
          </p:cNvSpPr>
          <p:nvPr/>
        </p:nvSpPr>
        <p:spPr bwMode="auto">
          <a:xfrm>
            <a:off x="8715164" y="4995068"/>
            <a:ext cx="1072806" cy="757238"/>
          </a:xfrm>
          <a:custGeom>
            <a:avLst/>
            <a:gdLst/>
            <a:ahLst/>
            <a:cxnLst>
              <a:cxn ang="0">
                <a:pos x="478" y="261"/>
              </a:cxn>
              <a:cxn ang="0">
                <a:pos x="487" y="211"/>
              </a:cxn>
              <a:cxn ang="0">
                <a:pos x="466" y="145"/>
              </a:cxn>
              <a:cxn ang="0">
                <a:pos x="441" y="119"/>
              </a:cxn>
              <a:cxn ang="0">
                <a:pos x="412" y="84"/>
              </a:cxn>
              <a:cxn ang="0">
                <a:pos x="404" y="46"/>
              </a:cxn>
              <a:cxn ang="0">
                <a:pos x="388" y="34"/>
              </a:cxn>
              <a:cxn ang="0">
                <a:pos x="370" y="4"/>
              </a:cxn>
              <a:cxn ang="0">
                <a:pos x="363" y="50"/>
              </a:cxn>
              <a:cxn ang="0">
                <a:pos x="309" y="57"/>
              </a:cxn>
              <a:cxn ang="0">
                <a:pos x="289" y="34"/>
              </a:cxn>
              <a:cxn ang="0">
                <a:pos x="296" y="7"/>
              </a:cxn>
              <a:cxn ang="0">
                <a:pos x="247" y="0"/>
              </a:cxn>
              <a:cxn ang="0">
                <a:pos x="222" y="15"/>
              </a:cxn>
              <a:cxn ang="0">
                <a:pos x="213" y="46"/>
              </a:cxn>
              <a:cxn ang="0">
                <a:pos x="197" y="53"/>
              </a:cxn>
              <a:cxn ang="0">
                <a:pos x="184" y="34"/>
              </a:cxn>
              <a:cxn ang="0">
                <a:pos x="164" y="38"/>
              </a:cxn>
              <a:cxn ang="0">
                <a:pos x="139" y="73"/>
              </a:cxn>
              <a:cxn ang="0">
                <a:pos x="119" y="80"/>
              </a:cxn>
              <a:cxn ang="0">
                <a:pos x="106" y="111"/>
              </a:cxn>
              <a:cxn ang="0">
                <a:pos x="32" y="142"/>
              </a:cxn>
              <a:cxn ang="0">
                <a:pos x="7" y="145"/>
              </a:cxn>
              <a:cxn ang="0">
                <a:pos x="0" y="203"/>
              </a:cxn>
              <a:cxn ang="0">
                <a:pos x="7" y="237"/>
              </a:cxn>
              <a:cxn ang="0">
                <a:pos x="7" y="314"/>
              </a:cxn>
              <a:cxn ang="0">
                <a:pos x="36" y="330"/>
              </a:cxn>
              <a:cxn ang="0">
                <a:pos x="61" y="314"/>
              </a:cxn>
              <a:cxn ang="0">
                <a:pos x="168" y="280"/>
              </a:cxn>
              <a:cxn ang="0">
                <a:pos x="238" y="287"/>
              </a:cxn>
              <a:cxn ang="0">
                <a:pos x="251" y="318"/>
              </a:cxn>
              <a:cxn ang="0">
                <a:pos x="271" y="307"/>
              </a:cxn>
              <a:cxn ang="0">
                <a:pos x="284" y="310"/>
              </a:cxn>
              <a:cxn ang="0">
                <a:pos x="284" y="333"/>
              </a:cxn>
              <a:cxn ang="0">
                <a:pos x="296" y="353"/>
              </a:cxn>
              <a:cxn ang="0">
                <a:pos x="309" y="372"/>
              </a:cxn>
              <a:cxn ang="0">
                <a:pos x="334" y="383"/>
              </a:cxn>
              <a:cxn ang="0">
                <a:pos x="359" y="376"/>
              </a:cxn>
              <a:cxn ang="0">
                <a:pos x="383" y="376"/>
              </a:cxn>
              <a:cxn ang="0">
                <a:pos x="412" y="364"/>
              </a:cxn>
              <a:cxn ang="0">
                <a:pos x="437" y="314"/>
              </a:cxn>
            </a:cxnLst>
            <a:rect l="0" t="0" r="r" b="b"/>
            <a:pathLst>
              <a:path w="488" h="384">
                <a:moveTo>
                  <a:pt x="474" y="280"/>
                </a:moveTo>
                <a:lnTo>
                  <a:pt x="478" y="261"/>
                </a:lnTo>
                <a:lnTo>
                  <a:pt x="482" y="249"/>
                </a:lnTo>
                <a:lnTo>
                  <a:pt x="487" y="211"/>
                </a:lnTo>
                <a:lnTo>
                  <a:pt x="466" y="153"/>
                </a:lnTo>
                <a:lnTo>
                  <a:pt x="466" y="145"/>
                </a:lnTo>
                <a:lnTo>
                  <a:pt x="446" y="142"/>
                </a:lnTo>
                <a:lnTo>
                  <a:pt x="441" y="119"/>
                </a:lnTo>
                <a:lnTo>
                  <a:pt x="417" y="96"/>
                </a:lnTo>
                <a:lnTo>
                  <a:pt x="412" y="84"/>
                </a:lnTo>
                <a:lnTo>
                  <a:pt x="404" y="65"/>
                </a:lnTo>
                <a:lnTo>
                  <a:pt x="404" y="46"/>
                </a:lnTo>
                <a:lnTo>
                  <a:pt x="395" y="38"/>
                </a:lnTo>
                <a:lnTo>
                  <a:pt x="388" y="34"/>
                </a:lnTo>
                <a:lnTo>
                  <a:pt x="379" y="0"/>
                </a:lnTo>
                <a:lnTo>
                  <a:pt x="370" y="4"/>
                </a:lnTo>
                <a:lnTo>
                  <a:pt x="363" y="23"/>
                </a:lnTo>
                <a:lnTo>
                  <a:pt x="363" y="50"/>
                </a:lnTo>
                <a:lnTo>
                  <a:pt x="342" y="88"/>
                </a:lnTo>
                <a:lnTo>
                  <a:pt x="309" y="57"/>
                </a:lnTo>
                <a:lnTo>
                  <a:pt x="289" y="46"/>
                </a:lnTo>
                <a:lnTo>
                  <a:pt x="289" y="34"/>
                </a:lnTo>
                <a:lnTo>
                  <a:pt x="301" y="15"/>
                </a:lnTo>
                <a:lnTo>
                  <a:pt x="296" y="7"/>
                </a:lnTo>
                <a:lnTo>
                  <a:pt x="263" y="0"/>
                </a:lnTo>
                <a:lnTo>
                  <a:pt x="247" y="0"/>
                </a:lnTo>
                <a:lnTo>
                  <a:pt x="235" y="7"/>
                </a:lnTo>
                <a:lnTo>
                  <a:pt x="222" y="15"/>
                </a:lnTo>
                <a:lnTo>
                  <a:pt x="210" y="34"/>
                </a:lnTo>
                <a:lnTo>
                  <a:pt x="213" y="46"/>
                </a:lnTo>
                <a:lnTo>
                  <a:pt x="206" y="50"/>
                </a:lnTo>
                <a:lnTo>
                  <a:pt x="197" y="53"/>
                </a:lnTo>
                <a:lnTo>
                  <a:pt x="193" y="50"/>
                </a:lnTo>
                <a:lnTo>
                  <a:pt x="184" y="34"/>
                </a:lnTo>
                <a:lnTo>
                  <a:pt x="177" y="34"/>
                </a:lnTo>
                <a:lnTo>
                  <a:pt x="164" y="38"/>
                </a:lnTo>
                <a:lnTo>
                  <a:pt x="144" y="65"/>
                </a:lnTo>
                <a:lnTo>
                  <a:pt x="139" y="73"/>
                </a:lnTo>
                <a:lnTo>
                  <a:pt x="123" y="73"/>
                </a:lnTo>
                <a:lnTo>
                  <a:pt x="119" y="80"/>
                </a:lnTo>
                <a:lnTo>
                  <a:pt x="110" y="99"/>
                </a:lnTo>
                <a:lnTo>
                  <a:pt x="106" y="111"/>
                </a:lnTo>
                <a:lnTo>
                  <a:pt x="49" y="130"/>
                </a:lnTo>
                <a:lnTo>
                  <a:pt x="32" y="142"/>
                </a:lnTo>
                <a:lnTo>
                  <a:pt x="20" y="145"/>
                </a:lnTo>
                <a:lnTo>
                  <a:pt x="7" y="145"/>
                </a:lnTo>
                <a:lnTo>
                  <a:pt x="7" y="203"/>
                </a:lnTo>
                <a:lnTo>
                  <a:pt x="0" y="203"/>
                </a:lnTo>
                <a:lnTo>
                  <a:pt x="0" y="211"/>
                </a:lnTo>
                <a:lnTo>
                  <a:pt x="7" y="237"/>
                </a:lnTo>
                <a:lnTo>
                  <a:pt x="16" y="295"/>
                </a:lnTo>
                <a:lnTo>
                  <a:pt x="7" y="314"/>
                </a:lnTo>
                <a:lnTo>
                  <a:pt x="16" y="326"/>
                </a:lnTo>
                <a:lnTo>
                  <a:pt x="36" y="330"/>
                </a:lnTo>
                <a:lnTo>
                  <a:pt x="45" y="326"/>
                </a:lnTo>
                <a:lnTo>
                  <a:pt x="61" y="314"/>
                </a:lnTo>
                <a:lnTo>
                  <a:pt x="103" y="314"/>
                </a:lnTo>
                <a:lnTo>
                  <a:pt x="168" y="280"/>
                </a:lnTo>
                <a:lnTo>
                  <a:pt x="197" y="280"/>
                </a:lnTo>
                <a:lnTo>
                  <a:pt x="238" y="287"/>
                </a:lnTo>
                <a:lnTo>
                  <a:pt x="247" y="307"/>
                </a:lnTo>
                <a:lnTo>
                  <a:pt x="251" y="318"/>
                </a:lnTo>
                <a:lnTo>
                  <a:pt x="260" y="314"/>
                </a:lnTo>
                <a:lnTo>
                  <a:pt x="271" y="307"/>
                </a:lnTo>
                <a:lnTo>
                  <a:pt x="284" y="299"/>
                </a:lnTo>
                <a:lnTo>
                  <a:pt x="284" y="310"/>
                </a:lnTo>
                <a:lnTo>
                  <a:pt x="280" y="326"/>
                </a:lnTo>
                <a:lnTo>
                  <a:pt x="284" y="333"/>
                </a:lnTo>
                <a:lnTo>
                  <a:pt x="289" y="337"/>
                </a:lnTo>
                <a:lnTo>
                  <a:pt x="296" y="353"/>
                </a:lnTo>
                <a:lnTo>
                  <a:pt x="296" y="364"/>
                </a:lnTo>
                <a:lnTo>
                  <a:pt x="309" y="372"/>
                </a:lnTo>
                <a:lnTo>
                  <a:pt x="321" y="372"/>
                </a:lnTo>
                <a:lnTo>
                  <a:pt x="334" y="383"/>
                </a:lnTo>
                <a:lnTo>
                  <a:pt x="346" y="376"/>
                </a:lnTo>
                <a:lnTo>
                  <a:pt x="359" y="376"/>
                </a:lnTo>
                <a:lnTo>
                  <a:pt x="370" y="383"/>
                </a:lnTo>
                <a:lnTo>
                  <a:pt x="383" y="376"/>
                </a:lnTo>
                <a:lnTo>
                  <a:pt x="399" y="364"/>
                </a:lnTo>
                <a:lnTo>
                  <a:pt x="412" y="364"/>
                </a:lnTo>
                <a:lnTo>
                  <a:pt x="417" y="356"/>
                </a:lnTo>
                <a:lnTo>
                  <a:pt x="437" y="314"/>
                </a:lnTo>
                <a:lnTo>
                  <a:pt x="474" y="28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solidFill>
                <a:prstClr val="black"/>
              </a:solidFill>
            </a:endParaRPr>
          </a:p>
        </p:txBody>
      </p:sp>
      <p:grpSp>
        <p:nvGrpSpPr>
          <p:cNvPr id="102" name="Grupo 101"/>
          <p:cNvGrpSpPr/>
          <p:nvPr/>
        </p:nvGrpSpPr>
        <p:grpSpPr>
          <a:xfrm>
            <a:off x="4864903" y="4443346"/>
            <a:ext cx="4894328" cy="2446085"/>
            <a:chOff x="5963962" y="4587719"/>
            <a:chExt cx="2391591" cy="2009633"/>
          </a:xfrm>
        </p:grpSpPr>
        <p:sp>
          <p:nvSpPr>
            <p:cNvPr id="247" name="Retângulo 246"/>
            <p:cNvSpPr/>
            <p:nvPr/>
          </p:nvSpPr>
          <p:spPr>
            <a:xfrm>
              <a:off x="6118541" y="4587719"/>
              <a:ext cx="2237012" cy="1942754"/>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endParaRPr lang="pt-BR" sz="1600" dirty="0">
                <a:solidFill>
                  <a:prstClr val="black"/>
                </a:solidFill>
              </a:endParaRPr>
            </a:p>
          </p:txBody>
        </p:sp>
        <p:graphicFrame>
          <p:nvGraphicFramePr>
            <p:cNvPr id="318" name="Gráfico 317"/>
            <p:cNvGraphicFramePr/>
            <p:nvPr/>
          </p:nvGraphicFramePr>
          <p:xfrm>
            <a:off x="5963962" y="5013569"/>
            <a:ext cx="1685030" cy="1583783"/>
          </p:xfrm>
          <a:graphic>
            <a:graphicData uri="http://schemas.openxmlformats.org/drawingml/2006/chart">
              <c:chart xmlns:c="http://schemas.openxmlformats.org/drawingml/2006/chart" xmlns:r="http://schemas.openxmlformats.org/officeDocument/2006/relationships" r:id="rId3"/>
            </a:graphicData>
          </a:graphic>
        </p:graphicFrame>
        <p:sp>
          <p:nvSpPr>
            <p:cNvPr id="323" name="CaixaDeTexto 322"/>
            <p:cNvSpPr txBox="1"/>
            <p:nvPr/>
          </p:nvSpPr>
          <p:spPr>
            <a:xfrm>
              <a:off x="6446032" y="5160813"/>
              <a:ext cx="396000" cy="148108"/>
            </a:xfrm>
            <a:prstGeom prst="rect">
              <a:avLst/>
            </a:prstGeom>
            <a:noFill/>
            <a:ln>
              <a:noFill/>
            </a:ln>
          </p:spPr>
          <p:txBody>
            <a:bodyPr wrap="square" lIns="72000" tIns="36000" rIns="72000" bIns="36000" rtlCol="0" anchor="ctr">
              <a:noAutofit/>
            </a:bodyPr>
            <a:lstStyle/>
            <a:p>
              <a:pPr algn="ctr">
                <a:spcAft>
                  <a:spcPts val="600"/>
                </a:spcAft>
              </a:pPr>
              <a:r>
                <a:rPr lang="pt-BR" sz="1200" dirty="0">
                  <a:solidFill>
                    <a:prstClr val="white">
                      <a:lumMod val="65000"/>
                    </a:prstClr>
                  </a:solidFill>
                </a:rPr>
                <a:t>4x</a:t>
              </a:r>
            </a:p>
          </p:txBody>
        </p:sp>
        <p:sp>
          <p:nvSpPr>
            <p:cNvPr id="338" name="Retângulo 337"/>
            <p:cNvSpPr/>
            <p:nvPr/>
          </p:nvSpPr>
          <p:spPr>
            <a:xfrm>
              <a:off x="6224894" y="4700671"/>
              <a:ext cx="2121201" cy="246362"/>
            </a:xfrm>
            <a:prstGeom prst="rect">
              <a:avLst/>
            </a:prstGeom>
            <a:noFill/>
            <a:ln>
              <a:noFill/>
            </a:ln>
            <a:effectLst/>
          </p:spPr>
          <p:txBody>
            <a:bodyPr wrap="square" lIns="72000" tIns="72000" rIns="72000" bIns="72000" rtlCol="0" anchor="ctr">
              <a:noAutofit/>
            </a:bodyPr>
            <a:lstStyle/>
            <a:p>
              <a:pPr algn="ctr">
                <a:spcAft>
                  <a:spcPts val="600"/>
                </a:spcAft>
              </a:pPr>
              <a:r>
                <a:rPr lang="pt-BR" sz="1400" b="1" i="1" dirty="0">
                  <a:solidFill>
                    <a:prstClr val="black"/>
                  </a:solidFill>
                </a:rPr>
                <a:t>% de trocas </a:t>
              </a:r>
              <a:r>
                <a:rPr lang="pt-BR" sz="1400" b="1" dirty="0">
                  <a:solidFill>
                    <a:prstClr val="black"/>
                  </a:solidFill>
                </a:rPr>
                <a:t>do comércio entre os países desenvolvidos e emergentes </a:t>
              </a:r>
            </a:p>
          </p:txBody>
        </p:sp>
        <p:cxnSp>
          <p:nvCxnSpPr>
            <p:cNvPr id="341" name="Conector reto 340"/>
            <p:cNvCxnSpPr/>
            <p:nvPr/>
          </p:nvCxnSpPr>
          <p:spPr>
            <a:xfrm>
              <a:off x="6224893" y="5051204"/>
              <a:ext cx="2088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 name="Conector de seta reta 3"/>
            <p:cNvCxnSpPr/>
            <p:nvPr/>
          </p:nvCxnSpPr>
          <p:spPr>
            <a:xfrm>
              <a:off x="6501784" y="5278015"/>
              <a:ext cx="291115" cy="115106"/>
            </a:xfrm>
            <a:prstGeom prst="straightConnector1">
              <a:avLst/>
            </a:prstGeom>
            <a:ln>
              <a:solidFill>
                <a:schemeClr val="bg1">
                  <a:lumMod val="65000"/>
                </a:schemeClr>
              </a:solidFill>
              <a:tailEnd type="arrow"/>
            </a:ln>
            <a:effectLst/>
          </p:spPr>
          <p:style>
            <a:lnRef idx="1">
              <a:schemeClr val="accent1"/>
            </a:lnRef>
            <a:fillRef idx="0">
              <a:schemeClr val="accent1"/>
            </a:fillRef>
            <a:effectRef idx="0">
              <a:schemeClr val="accent1"/>
            </a:effectRef>
            <a:fontRef idx="minor">
              <a:schemeClr val="tx1"/>
            </a:fontRef>
          </p:style>
        </p:cxnSp>
        <p:sp>
          <p:nvSpPr>
            <p:cNvPr id="162" name="CaixaDeTexto 161"/>
            <p:cNvSpPr txBox="1"/>
            <p:nvPr/>
          </p:nvSpPr>
          <p:spPr>
            <a:xfrm>
              <a:off x="6446032" y="5814753"/>
              <a:ext cx="396000" cy="177646"/>
            </a:xfrm>
            <a:prstGeom prst="rect">
              <a:avLst/>
            </a:prstGeom>
            <a:noFill/>
            <a:ln>
              <a:noFill/>
            </a:ln>
          </p:spPr>
          <p:txBody>
            <a:bodyPr wrap="square" lIns="72000" tIns="36000" rIns="72000" bIns="36000" rtlCol="0" anchor="ctr">
              <a:noAutofit/>
            </a:bodyPr>
            <a:lstStyle/>
            <a:p>
              <a:pPr algn="ctr">
                <a:spcAft>
                  <a:spcPts val="600"/>
                </a:spcAft>
              </a:pPr>
              <a:r>
                <a:rPr lang="pt-BR" sz="1200" dirty="0">
                  <a:solidFill>
                    <a:srgbClr val="00B050"/>
                  </a:solidFill>
                </a:rPr>
                <a:t>0,5x </a:t>
              </a:r>
            </a:p>
          </p:txBody>
        </p:sp>
      </p:grpSp>
      <p:sp>
        <p:nvSpPr>
          <p:cNvPr id="240" name="CaixaDeTexto 239"/>
          <p:cNvSpPr txBox="1"/>
          <p:nvPr/>
        </p:nvSpPr>
        <p:spPr>
          <a:xfrm>
            <a:off x="6905951" y="5139710"/>
            <a:ext cx="2587854" cy="362938"/>
          </a:xfrm>
          <a:prstGeom prst="rect">
            <a:avLst/>
          </a:prstGeom>
          <a:noFill/>
          <a:ln>
            <a:noFill/>
          </a:ln>
        </p:spPr>
        <p:txBody>
          <a:bodyPr wrap="square" lIns="72000" tIns="36000" rIns="72000" bIns="36000" rtlCol="0" anchor="t">
            <a:noAutofit/>
          </a:bodyPr>
          <a:lstStyle/>
          <a:p>
            <a:pPr>
              <a:spcAft>
                <a:spcPts val="600"/>
              </a:spcAft>
            </a:pPr>
            <a:r>
              <a:rPr lang="pt-BR" sz="1400" dirty="0">
                <a:solidFill>
                  <a:prstClr val="white">
                    <a:lumMod val="50000"/>
                  </a:prstClr>
                </a:solidFill>
              </a:rPr>
              <a:t>Emergentes para Emergentes</a:t>
            </a:r>
            <a:endParaRPr lang="pt-BR" sz="1400" baseline="30000" dirty="0">
              <a:solidFill>
                <a:prstClr val="white">
                  <a:lumMod val="50000"/>
                </a:prstClr>
              </a:solidFill>
            </a:endParaRPr>
          </a:p>
        </p:txBody>
      </p:sp>
      <p:cxnSp>
        <p:nvCxnSpPr>
          <p:cNvPr id="5" name="Conector de seta reta 4"/>
          <p:cNvCxnSpPr/>
          <p:nvPr/>
        </p:nvCxnSpPr>
        <p:spPr>
          <a:xfrm>
            <a:off x="5940356" y="5677330"/>
            <a:ext cx="620945" cy="343958"/>
          </a:xfrm>
          <a:prstGeom prst="straightConnector1">
            <a:avLst/>
          </a:prstGeom>
          <a:ln>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sp>
        <p:nvSpPr>
          <p:cNvPr id="3" name="Retângulo de cantos arredondados 2"/>
          <p:cNvSpPr/>
          <p:nvPr/>
        </p:nvSpPr>
        <p:spPr>
          <a:xfrm>
            <a:off x="8113723" y="1251387"/>
            <a:ext cx="1677153" cy="1003141"/>
          </a:xfrm>
          <a:prstGeom prst="round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600" dirty="0">
                <a:solidFill>
                  <a:prstClr val="black"/>
                </a:solidFill>
              </a:rPr>
              <a:t>Somente os principais fluxos (não somam 100%)</a:t>
            </a:r>
          </a:p>
        </p:txBody>
      </p:sp>
      <p:sp>
        <p:nvSpPr>
          <p:cNvPr id="6" name="Espaço Reservado para Número de Slide 5"/>
          <p:cNvSpPr>
            <a:spLocks noGrp="1"/>
          </p:cNvSpPr>
          <p:nvPr>
            <p:ph type="sldNum" sz="quarter" idx="10"/>
          </p:nvPr>
        </p:nvSpPr>
        <p:spPr/>
        <p:txBody>
          <a:bodyPr/>
          <a:lstStyle/>
          <a:p>
            <a:pPr>
              <a:defRPr/>
            </a:pPr>
            <a:fld id="{B66251D2-9488-44CD-87B4-F793A73C4A01}" type="slidenum">
              <a:rPr lang="pt-BR" smtClean="0">
                <a:solidFill>
                  <a:prstClr val="black"/>
                </a:solidFill>
              </a:rPr>
              <a:pPr>
                <a:defRPr/>
              </a:pPr>
              <a:t>35</a:t>
            </a:fld>
            <a:endParaRPr lang="pt-BR" sz="600">
              <a:solidFill>
                <a:prstClr val="black"/>
              </a:solidFill>
            </a:endParaRPr>
          </a:p>
        </p:txBody>
      </p:sp>
      <p:sp>
        <p:nvSpPr>
          <p:cNvPr id="167" name="CaixaDeTexto 166"/>
          <p:cNvSpPr txBox="1"/>
          <p:nvPr/>
        </p:nvSpPr>
        <p:spPr>
          <a:xfrm>
            <a:off x="6910156" y="5658350"/>
            <a:ext cx="3304570" cy="362938"/>
          </a:xfrm>
          <a:prstGeom prst="rect">
            <a:avLst/>
          </a:prstGeom>
          <a:noFill/>
          <a:ln>
            <a:noFill/>
          </a:ln>
        </p:spPr>
        <p:txBody>
          <a:bodyPr wrap="square" lIns="72000" tIns="36000" rIns="72000" bIns="36000" rtlCol="0" anchor="t">
            <a:noAutofit/>
          </a:bodyPr>
          <a:lstStyle/>
          <a:p>
            <a:pPr>
              <a:spcAft>
                <a:spcPts val="600"/>
              </a:spcAft>
            </a:pPr>
            <a:r>
              <a:rPr lang="pt-BR" sz="1400" dirty="0">
                <a:solidFill>
                  <a:srgbClr val="FFC000"/>
                </a:solidFill>
              </a:rPr>
              <a:t>Desenvolvidos para Emergentes</a:t>
            </a:r>
            <a:endParaRPr lang="pt-BR" sz="1400" baseline="30000" dirty="0">
              <a:solidFill>
                <a:srgbClr val="FFC000"/>
              </a:solidFill>
            </a:endParaRPr>
          </a:p>
        </p:txBody>
      </p:sp>
      <p:sp>
        <p:nvSpPr>
          <p:cNvPr id="168" name="CaixaDeTexto 167"/>
          <p:cNvSpPr txBox="1"/>
          <p:nvPr/>
        </p:nvSpPr>
        <p:spPr>
          <a:xfrm>
            <a:off x="6905952" y="6090398"/>
            <a:ext cx="3214788" cy="362938"/>
          </a:xfrm>
          <a:prstGeom prst="rect">
            <a:avLst/>
          </a:prstGeom>
          <a:noFill/>
          <a:ln>
            <a:noFill/>
          </a:ln>
        </p:spPr>
        <p:txBody>
          <a:bodyPr wrap="square" lIns="72000" tIns="36000" rIns="72000" bIns="36000" rtlCol="0" anchor="t">
            <a:noAutofit/>
          </a:bodyPr>
          <a:lstStyle/>
          <a:p>
            <a:pPr>
              <a:spcAft>
                <a:spcPts val="600"/>
              </a:spcAft>
            </a:pPr>
            <a:r>
              <a:rPr lang="pt-BR" sz="1400" dirty="0">
                <a:solidFill>
                  <a:srgbClr val="00B050"/>
                </a:solidFill>
              </a:rPr>
              <a:t>Desenvolvidos para Desenvolvidos</a:t>
            </a:r>
            <a:endParaRPr lang="pt-BR" sz="1400" baseline="30000" dirty="0">
              <a:solidFill>
                <a:srgbClr val="00B050"/>
              </a:solidFill>
            </a:endParaRPr>
          </a:p>
        </p:txBody>
      </p:sp>
      <p:sp>
        <p:nvSpPr>
          <p:cNvPr id="106" name="Texto explicativo retangular 105"/>
          <p:cNvSpPr/>
          <p:nvPr/>
        </p:nvSpPr>
        <p:spPr>
          <a:xfrm>
            <a:off x="4087338" y="5369761"/>
            <a:ext cx="1006961" cy="1134211"/>
          </a:xfrm>
          <a:prstGeom prst="wedgeRectCallout">
            <a:avLst>
              <a:gd name="adj1" fmla="val 62976"/>
              <a:gd name="adj2" fmla="val 3915"/>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prstClr val="black"/>
                </a:solidFill>
              </a:rPr>
              <a:t>54% do comércio é inter-regional (2011)</a:t>
            </a:r>
          </a:p>
        </p:txBody>
      </p:sp>
    </p:spTree>
    <p:extLst>
      <p:ext uri="{BB962C8B-B14F-4D97-AF65-F5344CB8AC3E}">
        <p14:creationId xmlns:p14="http://schemas.microsoft.com/office/powerpoint/2010/main" val="1867083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43683D-0686-4917-B0CD-895EE8B8FFC7}"/>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2BEF549E-7EDB-4F01-9ECA-F4962C48064F}"/>
              </a:ext>
            </a:extLst>
          </p:cNvPr>
          <p:cNvPicPr>
            <a:picLocks noChangeAspect="1"/>
          </p:cNvPicPr>
          <p:nvPr/>
        </p:nvPicPr>
        <p:blipFill>
          <a:blip r:embed="rId2"/>
          <a:stretch>
            <a:fillRect/>
          </a:stretch>
        </p:blipFill>
        <p:spPr>
          <a:xfrm>
            <a:off x="11069" y="-7462"/>
            <a:ext cx="9693319" cy="6350795"/>
          </a:xfrm>
          <a:prstGeom prst="rect">
            <a:avLst/>
          </a:prstGeom>
        </p:spPr>
      </p:pic>
    </p:spTree>
    <p:extLst>
      <p:ext uri="{BB962C8B-B14F-4D97-AF65-F5344CB8AC3E}">
        <p14:creationId xmlns:p14="http://schemas.microsoft.com/office/powerpoint/2010/main" val="2397997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509B90-4450-450D-8857-009FBA1F91CC}"/>
              </a:ext>
            </a:extLst>
          </p:cNvPr>
          <p:cNvSpPr>
            <a:spLocks noGrp="1"/>
          </p:cNvSpPr>
          <p:nvPr>
            <p:ph type="title"/>
          </p:nvPr>
        </p:nvSpPr>
        <p:spPr/>
        <p:txBody>
          <a:bodyPr/>
          <a:lstStyle/>
          <a:p>
            <a:r>
              <a:rPr lang="pt-BR" dirty="0"/>
              <a:t>Matriz Origem Destino na Pauta Brasileira – PNL 2035</a:t>
            </a:r>
          </a:p>
        </p:txBody>
      </p:sp>
      <p:pic>
        <p:nvPicPr>
          <p:cNvPr id="7" name="Imagem 6">
            <a:extLst>
              <a:ext uri="{FF2B5EF4-FFF2-40B4-BE49-F238E27FC236}">
                <a16:creationId xmlns:a16="http://schemas.microsoft.com/office/drawing/2014/main" id="{751FCDA6-D489-4730-8483-9541FEB38ADE}"/>
              </a:ext>
            </a:extLst>
          </p:cNvPr>
          <p:cNvPicPr>
            <a:picLocks noChangeAspect="1"/>
          </p:cNvPicPr>
          <p:nvPr/>
        </p:nvPicPr>
        <p:blipFill>
          <a:blip r:embed="rId2"/>
          <a:stretch>
            <a:fillRect/>
          </a:stretch>
        </p:blipFill>
        <p:spPr>
          <a:xfrm>
            <a:off x="5091840" y="2266751"/>
            <a:ext cx="4747053" cy="3034456"/>
          </a:xfrm>
          <a:prstGeom prst="rect">
            <a:avLst/>
          </a:prstGeom>
        </p:spPr>
      </p:pic>
      <p:pic>
        <p:nvPicPr>
          <p:cNvPr id="9" name="Imagem 8">
            <a:extLst>
              <a:ext uri="{FF2B5EF4-FFF2-40B4-BE49-F238E27FC236}">
                <a16:creationId xmlns:a16="http://schemas.microsoft.com/office/drawing/2014/main" id="{8130B516-9AE6-43BF-A926-99F89CF881A7}"/>
              </a:ext>
            </a:extLst>
          </p:cNvPr>
          <p:cNvPicPr>
            <a:picLocks noChangeAspect="1"/>
          </p:cNvPicPr>
          <p:nvPr/>
        </p:nvPicPr>
        <p:blipFill>
          <a:blip r:embed="rId3"/>
          <a:stretch>
            <a:fillRect/>
          </a:stretch>
        </p:blipFill>
        <p:spPr>
          <a:xfrm>
            <a:off x="200025" y="1295474"/>
            <a:ext cx="4883105" cy="4977011"/>
          </a:xfrm>
          <a:prstGeom prst="rect">
            <a:avLst/>
          </a:prstGeom>
        </p:spPr>
      </p:pic>
    </p:spTree>
    <p:extLst>
      <p:ext uri="{BB962C8B-B14F-4D97-AF65-F5344CB8AC3E}">
        <p14:creationId xmlns:p14="http://schemas.microsoft.com/office/powerpoint/2010/main" val="297014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76992"/>
            <a:ext cx="9505950" cy="637364"/>
          </a:xfrm>
        </p:spPr>
        <p:txBody>
          <a:bodyPr/>
          <a:lstStyle/>
          <a:p>
            <a:r>
              <a:rPr lang="pt-BR" dirty="0"/>
              <a:t>Atualmente a costa oeste da américa do sul responde por  8% dos volumes de cargas do comércio exterior, contra 1% da costa leste</a:t>
            </a:r>
          </a:p>
        </p:txBody>
      </p:sp>
      <p:sp>
        <p:nvSpPr>
          <p:cNvPr id="5" name="CaixaDeTexto 4"/>
          <p:cNvSpPr txBox="1"/>
          <p:nvPr/>
        </p:nvSpPr>
        <p:spPr>
          <a:xfrm>
            <a:off x="2643567" y="6215094"/>
            <a:ext cx="4452140" cy="428604"/>
          </a:xfrm>
          <a:prstGeom prst="rect">
            <a:avLst/>
          </a:prstGeom>
          <a:noFill/>
          <a:ln>
            <a:noFill/>
          </a:ln>
        </p:spPr>
        <p:txBody>
          <a:bodyPr wrap="square" lIns="72000" tIns="0" rIns="72000" bIns="0" rtlCol="0" anchor="t">
            <a:noAutofit/>
          </a:bodyPr>
          <a:lstStyle/>
          <a:p>
            <a:r>
              <a:rPr lang="en-US" sz="1400" b="1" dirty="0" err="1"/>
              <a:t>Comércio</a:t>
            </a:r>
            <a:r>
              <a:rPr lang="en-US" sz="1400" b="1" dirty="0"/>
              <a:t> </a:t>
            </a:r>
            <a:r>
              <a:rPr lang="en-US" sz="1400" b="1" dirty="0" err="1"/>
              <a:t>marítimo</a:t>
            </a:r>
            <a:r>
              <a:rPr lang="en-US" sz="1400" b="1" dirty="0"/>
              <a:t> </a:t>
            </a:r>
            <a:r>
              <a:rPr lang="en-US" sz="1400" b="1" dirty="0" err="1"/>
              <a:t>mundial</a:t>
            </a:r>
            <a:r>
              <a:rPr lang="en-US" sz="1400" b="1" dirty="0"/>
              <a:t> </a:t>
            </a:r>
            <a:r>
              <a:rPr lang="en-US" sz="1400" b="1" dirty="0" err="1"/>
              <a:t>por</a:t>
            </a:r>
            <a:r>
              <a:rPr lang="en-US" sz="1400" b="1" dirty="0"/>
              <a:t> </a:t>
            </a:r>
            <a:r>
              <a:rPr lang="en-US" sz="1400" b="1" dirty="0" err="1"/>
              <a:t>região</a:t>
            </a:r>
            <a:r>
              <a:rPr lang="en-US" sz="1400" b="1" dirty="0"/>
              <a:t>, </a:t>
            </a:r>
            <a:r>
              <a:rPr lang="en-US" sz="1400" b="1" dirty="0" err="1"/>
              <a:t>mostrando</a:t>
            </a:r>
            <a:r>
              <a:rPr lang="en-US" sz="1400" b="1" dirty="0"/>
              <a:t> o </a:t>
            </a:r>
            <a:r>
              <a:rPr lang="en-US" sz="1400" b="1" dirty="0" err="1"/>
              <a:t>percentual</a:t>
            </a:r>
            <a:r>
              <a:rPr lang="en-US" sz="1400" b="1" dirty="0"/>
              <a:t> de </a:t>
            </a:r>
            <a:r>
              <a:rPr lang="en-US" sz="1400" b="1" dirty="0" err="1"/>
              <a:t>importação</a:t>
            </a:r>
            <a:r>
              <a:rPr lang="en-US" sz="1400" b="1" dirty="0"/>
              <a:t> e </a:t>
            </a:r>
            <a:r>
              <a:rPr lang="en-US" sz="1400" b="1" dirty="0" err="1"/>
              <a:t>exportação</a:t>
            </a:r>
            <a:r>
              <a:rPr lang="en-US" sz="1400" b="1" dirty="0"/>
              <a:t> de 2005</a:t>
            </a:r>
            <a:endParaRPr lang="pt-BR" sz="1400" b="1" dirty="0"/>
          </a:p>
        </p:txBody>
      </p:sp>
      <p:grpSp>
        <p:nvGrpSpPr>
          <p:cNvPr id="3" name="Grupo 44"/>
          <p:cNvGrpSpPr/>
          <p:nvPr/>
        </p:nvGrpSpPr>
        <p:grpSpPr>
          <a:xfrm>
            <a:off x="389680" y="692696"/>
            <a:ext cx="8666982" cy="5357838"/>
            <a:chOff x="1364323" y="1285860"/>
            <a:chExt cx="7302659" cy="4214843"/>
          </a:xfrm>
        </p:grpSpPr>
        <p:pic>
          <p:nvPicPr>
            <p:cNvPr id="4" name="Imagem 3" descr="Imagem (30).jpg"/>
            <p:cNvPicPr>
              <a:picLocks noChangeAspect="1"/>
            </p:cNvPicPr>
            <p:nvPr/>
          </p:nvPicPr>
          <p:blipFill>
            <a:blip r:embed="rId2" cstate="print"/>
            <a:srcRect/>
            <a:stretch>
              <a:fillRect/>
            </a:stretch>
          </p:blipFill>
          <p:spPr>
            <a:xfrm>
              <a:off x="1364323" y="1285860"/>
              <a:ext cx="7302659" cy="4214843"/>
            </a:xfrm>
            <a:prstGeom prst="rect">
              <a:avLst/>
            </a:prstGeom>
          </p:spPr>
        </p:pic>
        <p:grpSp>
          <p:nvGrpSpPr>
            <p:cNvPr id="6" name="Grupo 19"/>
            <p:cNvGrpSpPr/>
            <p:nvPr/>
          </p:nvGrpSpPr>
          <p:grpSpPr>
            <a:xfrm>
              <a:off x="4482620" y="2173596"/>
              <a:ext cx="454346" cy="323929"/>
              <a:chOff x="7757336" y="821650"/>
              <a:chExt cx="425950" cy="303683"/>
            </a:xfrm>
          </p:grpSpPr>
          <p:sp>
            <p:nvSpPr>
              <p:cNvPr id="8" name="Elipse 7"/>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9" name="Retângulo 8"/>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23%</a:t>
                </a:r>
                <a:endParaRPr lang="pt-BR" sz="1400" dirty="0">
                  <a:solidFill>
                    <a:schemeClr val="tx1"/>
                  </a:solidFill>
                </a:endParaRPr>
              </a:p>
            </p:txBody>
          </p:sp>
        </p:grpSp>
        <p:grpSp>
          <p:nvGrpSpPr>
            <p:cNvPr id="7" name="Grupo 35"/>
            <p:cNvGrpSpPr/>
            <p:nvPr/>
          </p:nvGrpSpPr>
          <p:grpSpPr>
            <a:xfrm>
              <a:off x="1951810" y="3301364"/>
              <a:ext cx="381000" cy="304802"/>
              <a:chOff x="7771626" y="785794"/>
              <a:chExt cx="357190" cy="285752"/>
            </a:xfrm>
          </p:grpSpPr>
          <p:sp>
            <p:nvSpPr>
              <p:cNvPr id="11" name="Elipse 10"/>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12" name="Retângulo 11"/>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a:t>
                </a:r>
                <a:endParaRPr lang="pt-BR" sz="1400" dirty="0">
                  <a:solidFill>
                    <a:schemeClr val="tx1"/>
                  </a:solidFill>
                </a:endParaRPr>
              </a:p>
            </p:txBody>
          </p:sp>
        </p:grpSp>
        <p:grpSp>
          <p:nvGrpSpPr>
            <p:cNvPr id="10" name="Grupo 19"/>
            <p:cNvGrpSpPr/>
            <p:nvPr/>
          </p:nvGrpSpPr>
          <p:grpSpPr>
            <a:xfrm>
              <a:off x="4523578" y="3929066"/>
              <a:ext cx="454346" cy="323929"/>
              <a:chOff x="7757336" y="821650"/>
              <a:chExt cx="425950" cy="303683"/>
            </a:xfrm>
          </p:grpSpPr>
          <p:sp>
            <p:nvSpPr>
              <p:cNvPr id="16" name="Elipse 15"/>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17" name="Retângulo 16"/>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a:t>
                </a:r>
                <a:endParaRPr lang="pt-BR" sz="1400" dirty="0">
                  <a:solidFill>
                    <a:schemeClr val="tx1"/>
                  </a:solidFill>
                </a:endParaRPr>
              </a:p>
            </p:txBody>
          </p:sp>
        </p:grpSp>
        <p:grpSp>
          <p:nvGrpSpPr>
            <p:cNvPr id="13" name="Grupo 19"/>
            <p:cNvGrpSpPr/>
            <p:nvPr/>
          </p:nvGrpSpPr>
          <p:grpSpPr>
            <a:xfrm>
              <a:off x="5809462" y="3211828"/>
              <a:ext cx="454346" cy="323929"/>
              <a:chOff x="7757336" y="821650"/>
              <a:chExt cx="425950" cy="303683"/>
            </a:xfrm>
          </p:grpSpPr>
          <p:sp>
            <p:nvSpPr>
              <p:cNvPr id="19" name="Elipse 18"/>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0" name="Retângulo 19"/>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9%</a:t>
                </a:r>
                <a:endParaRPr lang="pt-BR" sz="1400" dirty="0">
                  <a:solidFill>
                    <a:schemeClr val="tx1"/>
                  </a:solidFill>
                </a:endParaRPr>
              </a:p>
            </p:txBody>
          </p:sp>
        </p:grpSp>
        <p:grpSp>
          <p:nvGrpSpPr>
            <p:cNvPr id="14" name="Grupo 19"/>
            <p:cNvGrpSpPr/>
            <p:nvPr/>
          </p:nvGrpSpPr>
          <p:grpSpPr>
            <a:xfrm>
              <a:off x="6023776" y="3857628"/>
              <a:ext cx="454346" cy="323929"/>
              <a:chOff x="7757336" y="821650"/>
              <a:chExt cx="425950" cy="303683"/>
            </a:xfrm>
          </p:grpSpPr>
          <p:sp>
            <p:nvSpPr>
              <p:cNvPr id="22" name="Elipse 21"/>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3" name="Retângulo 22"/>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2%</a:t>
                </a:r>
                <a:endParaRPr lang="pt-BR" sz="1400" dirty="0">
                  <a:solidFill>
                    <a:schemeClr val="tx1"/>
                  </a:solidFill>
                </a:endParaRPr>
              </a:p>
            </p:txBody>
          </p:sp>
        </p:grpSp>
        <p:grpSp>
          <p:nvGrpSpPr>
            <p:cNvPr id="15" name="Grupo 19"/>
            <p:cNvGrpSpPr/>
            <p:nvPr/>
          </p:nvGrpSpPr>
          <p:grpSpPr>
            <a:xfrm>
              <a:off x="5666586" y="4071942"/>
              <a:ext cx="454346" cy="323929"/>
              <a:chOff x="7757336" y="821650"/>
              <a:chExt cx="425950" cy="303683"/>
            </a:xfrm>
          </p:grpSpPr>
          <p:sp>
            <p:nvSpPr>
              <p:cNvPr id="25" name="Elipse 24"/>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6" name="Retângulo 25"/>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1%</a:t>
                </a:r>
                <a:endParaRPr lang="pt-BR" sz="1400" dirty="0">
                  <a:solidFill>
                    <a:schemeClr val="tx1"/>
                  </a:solidFill>
                </a:endParaRPr>
              </a:p>
            </p:txBody>
          </p:sp>
        </p:grpSp>
        <p:grpSp>
          <p:nvGrpSpPr>
            <p:cNvPr id="18" name="Grupo 19"/>
            <p:cNvGrpSpPr/>
            <p:nvPr/>
          </p:nvGrpSpPr>
          <p:grpSpPr>
            <a:xfrm>
              <a:off x="7381098" y="3589897"/>
              <a:ext cx="454346" cy="323929"/>
              <a:chOff x="7757336" y="821650"/>
              <a:chExt cx="425950" cy="303683"/>
            </a:xfrm>
          </p:grpSpPr>
          <p:sp>
            <p:nvSpPr>
              <p:cNvPr id="28" name="Elipse 27"/>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29" name="Retângulo 28"/>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30%</a:t>
                </a:r>
                <a:endParaRPr lang="pt-BR" sz="1400" dirty="0">
                  <a:solidFill>
                    <a:schemeClr val="tx1"/>
                  </a:solidFill>
                </a:endParaRPr>
              </a:p>
            </p:txBody>
          </p:sp>
        </p:grpSp>
        <p:grpSp>
          <p:nvGrpSpPr>
            <p:cNvPr id="21" name="Grupo 19"/>
            <p:cNvGrpSpPr/>
            <p:nvPr/>
          </p:nvGrpSpPr>
          <p:grpSpPr>
            <a:xfrm>
              <a:off x="7641132" y="5033897"/>
              <a:ext cx="454346" cy="323929"/>
              <a:chOff x="7757336" y="821650"/>
              <a:chExt cx="425950" cy="303683"/>
            </a:xfrm>
          </p:grpSpPr>
          <p:sp>
            <p:nvSpPr>
              <p:cNvPr id="31" name="Elipse 30"/>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32" name="Retângulo 31"/>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5%</a:t>
                </a:r>
                <a:endParaRPr lang="pt-BR" sz="1400" dirty="0">
                  <a:solidFill>
                    <a:schemeClr val="tx1"/>
                  </a:solidFill>
                </a:endParaRPr>
              </a:p>
            </p:txBody>
          </p:sp>
        </p:grpSp>
        <p:grpSp>
          <p:nvGrpSpPr>
            <p:cNvPr id="24" name="Grupo 19"/>
            <p:cNvGrpSpPr/>
            <p:nvPr/>
          </p:nvGrpSpPr>
          <p:grpSpPr>
            <a:xfrm>
              <a:off x="3523446" y="2989894"/>
              <a:ext cx="454346" cy="323929"/>
              <a:chOff x="7757336" y="821650"/>
              <a:chExt cx="425950" cy="303683"/>
            </a:xfrm>
          </p:grpSpPr>
          <p:sp>
            <p:nvSpPr>
              <p:cNvPr id="34" name="Elipse 33"/>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35" name="Retângulo 34"/>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9%</a:t>
                </a:r>
                <a:endParaRPr lang="pt-BR" sz="1400" dirty="0">
                  <a:solidFill>
                    <a:schemeClr val="tx1"/>
                  </a:solidFill>
                </a:endParaRPr>
              </a:p>
            </p:txBody>
          </p:sp>
        </p:grpSp>
        <p:grpSp>
          <p:nvGrpSpPr>
            <p:cNvPr id="27" name="Grupo 19"/>
            <p:cNvGrpSpPr/>
            <p:nvPr/>
          </p:nvGrpSpPr>
          <p:grpSpPr>
            <a:xfrm>
              <a:off x="3809198" y="4643446"/>
              <a:ext cx="454346" cy="323929"/>
              <a:chOff x="7757336" y="821650"/>
              <a:chExt cx="425950" cy="303683"/>
            </a:xfrm>
          </p:grpSpPr>
          <p:sp>
            <p:nvSpPr>
              <p:cNvPr id="37" name="Elipse 36"/>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2400" dirty="0">
                  <a:solidFill>
                    <a:schemeClr val="tx1"/>
                  </a:solidFill>
                </a:endParaRPr>
              </a:p>
            </p:txBody>
          </p:sp>
          <p:sp>
            <p:nvSpPr>
              <p:cNvPr id="38" name="Retângulo 37"/>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8%</a:t>
                </a:r>
                <a:endParaRPr lang="pt-BR" sz="1400" dirty="0">
                  <a:solidFill>
                    <a:schemeClr val="tx1"/>
                  </a:solidFill>
                </a:endParaRPr>
              </a:p>
            </p:txBody>
          </p:sp>
        </p:grpSp>
        <p:grpSp>
          <p:nvGrpSpPr>
            <p:cNvPr id="30" name="Grupo 19"/>
            <p:cNvGrpSpPr/>
            <p:nvPr/>
          </p:nvGrpSpPr>
          <p:grpSpPr>
            <a:xfrm>
              <a:off x="3523446" y="3500438"/>
              <a:ext cx="454346" cy="323929"/>
              <a:chOff x="7757336" y="821650"/>
              <a:chExt cx="425950" cy="303683"/>
            </a:xfrm>
          </p:grpSpPr>
          <p:sp>
            <p:nvSpPr>
              <p:cNvPr id="40" name="Elipse 39"/>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41" name="Retângulo 40"/>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3%</a:t>
                </a:r>
                <a:endParaRPr lang="pt-BR" sz="1400" dirty="0">
                  <a:solidFill>
                    <a:schemeClr val="tx1"/>
                  </a:solidFill>
                </a:endParaRPr>
              </a:p>
            </p:txBody>
          </p:sp>
        </p:grpSp>
        <p:grpSp>
          <p:nvGrpSpPr>
            <p:cNvPr id="33" name="Grupo 19"/>
            <p:cNvGrpSpPr/>
            <p:nvPr/>
          </p:nvGrpSpPr>
          <p:grpSpPr>
            <a:xfrm>
              <a:off x="2809066" y="4500570"/>
              <a:ext cx="454346" cy="323929"/>
              <a:chOff x="7757336" y="821650"/>
              <a:chExt cx="425950" cy="303683"/>
            </a:xfrm>
          </p:grpSpPr>
          <p:sp>
            <p:nvSpPr>
              <p:cNvPr id="43" name="Elipse 42"/>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400" dirty="0">
                  <a:solidFill>
                    <a:schemeClr val="tx1"/>
                  </a:solidFill>
                </a:endParaRPr>
              </a:p>
            </p:txBody>
          </p:sp>
          <p:sp>
            <p:nvSpPr>
              <p:cNvPr id="44" name="Retângulo 43"/>
              <p:cNvSpPr/>
              <p:nvPr/>
            </p:nvSpPr>
            <p:spPr>
              <a:xfrm>
                <a:off x="7757336" y="839581"/>
                <a:ext cx="42595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dirty="0"/>
                  <a:t>1%</a:t>
                </a:r>
                <a:endParaRPr lang="pt-BR" sz="1400" dirty="0">
                  <a:solidFill>
                    <a:schemeClr val="tx1"/>
                  </a:solidFill>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674" y="163574"/>
            <a:ext cx="7323949" cy="329588"/>
          </a:xfrm>
        </p:spPr>
        <p:txBody>
          <a:bodyPr/>
          <a:lstStyle/>
          <a:p>
            <a:r>
              <a:rPr lang="pt-BR" dirty="0"/>
              <a:t>A densidade de tráfego marítimo hoje e as grandes rotas </a:t>
            </a:r>
          </a:p>
        </p:txBody>
      </p:sp>
      <p:graphicFrame>
        <p:nvGraphicFramePr>
          <p:cNvPr id="6" name="Tabela 5"/>
          <p:cNvGraphicFramePr>
            <a:graphicFrameLocks noGrp="1"/>
          </p:cNvGraphicFramePr>
          <p:nvPr/>
        </p:nvGraphicFramePr>
        <p:xfrm>
          <a:off x="603816" y="3700205"/>
          <a:ext cx="8465052" cy="2073207"/>
        </p:xfrm>
        <a:graphic>
          <a:graphicData uri="http://schemas.openxmlformats.org/drawingml/2006/table">
            <a:tbl>
              <a:tblPr firstRow="1" bandRow="1">
                <a:tableStyleId>{5C22544A-7EE6-4342-B048-85BDC9FD1C3A}</a:tableStyleId>
              </a:tblPr>
              <a:tblGrid>
                <a:gridCol w="1908420">
                  <a:extLst>
                    <a:ext uri="{9D8B030D-6E8A-4147-A177-3AD203B41FA5}">
                      <a16:colId xmlns:a16="http://schemas.microsoft.com/office/drawing/2014/main" val="20000"/>
                    </a:ext>
                  </a:extLst>
                </a:gridCol>
                <a:gridCol w="62052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648072">
                  <a:extLst>
                    <a:ext uri="{9D8B030D-6E8A-4147-A177-3AD203B41FA5}">
                      <a16:colId xmlns:a16="http://schemas.microsoft.com/office/drawing/2014/main" val="20007"/>
                    </a:ext>
                  </a:extLst>
                </a:gridCol>
                <a:gridCol w="504056">
                  <a:extLst>
                    <a:ext uri="{9D8B030D-6E8A-4147-A177-3AD203B41FA5}">
                      <a16:colId xmlns:a16="http://schemas.microsoft.com/office/drawing/2014/main" val="20008"/>
                    </a:ext>
                  </a:extLst>
                </a:gridCol>
                <a:gridCol w="639404">
                  <a:extLst>
                    <a:ext uri="{9D8B030D-6E8A-4147-A177-3AD203B41FA5}">
                      <a16:colId xmlns:a16="http://schemas.microsoft.com/office/drawing/2014/main" val="20009"/>
                    </a:ext>
                  </a:extLst>
                </a:gridCol>
                <a:gridCol w="904212">
                  <a:extLst>
                    <a:ext uri="{9D8B030D-6E8A-4147-A177-3AD203B41FA5}">
                      <a16:colId xmlns:a16="http://schemas.microsoft.com/office/drawing/2014/main" val="20010"/>
                    </a:ext>
                  </a:extLst>
                </a:gridCol>
              </a:tblGrid>
              <a:tr h="577217">
                <a:tc>
                  <a:txBody>
                    <a:bodyPr/>
                    <a:lstStyle/>
                    <a:p>
                      <a:pPr algn="ctr">
                        <a:lnSpc>
                          <a:spcPts val="80"/>
                        </a:lnSpc>
                      </a:pPr>
                      <a:endParaRPr lang="pt-BR" sz="1400" dirty="0"/>
                    </a:p>
                  </a:txBody>
                  <a:tcPr marL="82174" marR="82174" marT="41088" marB="41088" anchor="ctr"/>
                </a:tc>
                <a:tc gridSpan="4">
                  <a:txBody>
                    <a:bodyPr/>
                    <a:lstStyle/>
                    <a:p>
                      <a:pPr algn="ctr">
                        <a:lnSpc>
                          <a:spcPts val="80"/>
                        </a:lnSpc>
                      </a:pPr>
                      <a:r>
                        <a:rPr lang="pt-BR" sz="1400" dirty="0"/>
                        <a:t>Exportação (</a:t>
                      </a:r>
                      <a:r>
                        <a:rPr lang="pt-BR" sz="1400" dirty="0" err="1"/>
                        <a:t>mt</a:t>
                      </a:r>
                      <a:r>
                        <a:rPr lang="pt-BR" sz="1400" dirty="0"/>
                        <a:t>)</a:t>
                      </a:r>
                    </a:p>
                  </a:txBody>
                  <a:tcPr marL="82174" marR="82174" marT="41088" marB="41088" anchor="ctr"/>
                </a:tc>
                <a:tc hMerge="1">
                  <a:txBody>
                    <a:bodyPr/>
                    <a:lstStyle/>
                    <a:p>
                      <a:endParaRPr lang="pt-BR" dirty="0"/>
                    </a:p>
                  </a:txBody>
                  <a:tcPr/>
                </a:tc>
                <a:tc hMerge="1">
                  <a:txBody>
                    <a:bodyPr/>
                    <a:lstStyle/>
                    <a:p>
                      <a:endParaRPr lang="pt-BR" dirty="0"/>
                    </a:p>
                  </a:txBody>
                  <a:tcPr/>
                </a:tc>
                <a:tc hMerge="1">
                  <a:txBody>
                    <a:bodyPr/>
                    <a:lstStyle/>
                    <a:p>
                      <a:endParaRPr lang="pt-BR" dirty="0"/>
                    </a:p>
                  </a:txBody>
                  <a:tcPr/>
                </a:tc>
                <a:tc gridSpan="4">
                  <a:txBody>
                    <a:bodyPr/>
                    <a:lstStyle/>
                    <a:p>
                      <a:pPr algn="ctr">
                        <a:lnSpc>
                          <a:spcPts val="80"/>
                        </a:lnSpc>
                      </a:pPr>
                      <a:r>
                        <a:rPr lang="pt-BR" sz="1400" dirty="0"/>
                        <a:t>Importação (</a:t>
                      </a:r>
                      <a:r>
                        <a:rPr lang="pt-BR" sz="1400" dirty="0" err="1"/>
                        <a:t>mt</a:t>
                      </a:r>
                      <a:r>
                        <a:rPr lang="pt-BR" sz="1400" dirty="0"/>
                        <a:t>)</a:t>
                      </a:r>
                    </a:p>
                  </a:txBody>
                  <a:tcPr marL="82174" marR="82174" marT="41088" marB="41088" anchor="ctr"/>
                </a:tc>
                <a:tc hMerge="1">
                  <a:txBody>
                    <a:bodyPr/>
                    <a:lstStyle/>
                    <a:p>
                      <a:endParaRPr lang="pt-BR" dirty="0"/>
                    </a:p>
                  </a:txBody>
                  <a:tcPr/>
                </a:tc>
                <a:tc hMerge="1">
                  <a:txBody>
                    <a:bodyPr/>
                    <a:lstStyle/>
                    <a:p>
                      <a:endParaRPr lang="pt-BR" dirty="0"/>
                    </a:p>
                  </a:txBody>
                  <a:tcPr/>
                </a:tc>
                <a:tc hMerge="1">
                  <a:txBody>
                    <a:bodyPr/>
                    <a:lstStyle/>
                    <a:p>
                      <a:endParaRPr lang="pt-BR" dirty="0"/>
                    </a:p>
                  </a:txBody>
                  <a:tcPr/>
                </a:tc>
                <a:tc gridSpan="2">
                  <a:txBody>
                    <a:bodyPr/>
                    <a:lstStyle/>
                    <a:p>
                      <a:pPr marL="0" marR="0" indent="0" algn="ctr" defTabSz="914400" rtl="0" eaLnBrk="1" fontAlgn="auto" latinLnBrk="0" hangingPunct="1">
                        <a:lnSpc>
                          <a:spcPts val="80"/>
                        </a:lnSpc>
                        <a:spcBef>
                          <a:spcPts val="0"/>
                        </a:spcBef>
                        <a:spcAft>
                          <a:spcPts val="0"/>
                        </a:spcAft>
                        <a:buClrTx/>
                        <a:buSzTx/>
                        <a:buFontTx/>
                        <a:buNone/>
                        <a:tabLst/>
                        <a:defRPr/>
                      </a:pPr>
                      <a:r>
                        <a:rPr lang="pt-BR" sz="1400" dirty="0"/>
                        <a:t>Comércio total</a:t>
                      </a:r>
                    </a:p>
                    <a:p>
                      <a:pPr algn="ctr">
                        <a:lnSpc>
                          <a:spcPts val="80"/>
                        </a:lnSpc>
                      </a:pPr>
                      <a:endParaRPr lang="pt-BR" sz="1400" dirty="0"/>
                    </a:p>
                  </a:txBody>
                  <a:tcPr marL="82174" marR="82174" marT="41088" marB="41088" anchor="ctr"/>
                </a:tc>
                <a:tc hMerge="1">
                  <a:txBody>
                    <a:bodyPr/>
                    <a:lstStyle/>
                    <a:p>
                      <a:endParaRPr lang="pt-BR" dirty="0"/>
                    </a:p>
                  </a:txBody>
                  <a:tcPr/>
                </a:tc>
                <a:extLst>
                  <a:ext uri="{0D108BD9-81ED-4DB2-BD59-A6C34878D82A}">
                    <a16:rowId xmlns:a16="http://schemas.microsoft.com/office/drawing/2014/main" val="10000"/>
                  </a:ext>
                </a:extLst>
              </a:tr>
              <a:tr h="359234">
                <a:tc>
                  <a:txBody>
                    <a:bodyPr/>
                    <a:lstStyle/>
                    <a:p>
                      <a:pPr algn="r"/>
                      <a:r>
                        <a:rPr lang="pt-BR" sz="1400" dirty="0"/>
                        <a:t>Região</a:t>
                      </a:r>
                    </a:p>
                  </a:txBody>
                  <a:tcPr marL="82174" marR="82174" marT="41088" marB="41088"/>
                </a:tc>
                <a:tc>
                  <a:txBody>
                    <a:bodyPr/>
                    <a:lstStyle/>
                    <a:p>
                      <a:r>
                        <a:rPr lang="pt-BR" sz="1400" dirty="0"/>
                        <a:t>Óleo</a:t>
                      </a:r>
                    </a:p>
                  </a:txBody>
                  <a:tcPr marL="82174" marR="82174" marT="41088" marB="41088"/>
                </a:tc>
                <a:tc>
                  <a:txBody>
                    <a:bodyPr/>
                    <a:lstStyle/>
                    <a:p>
                      <a:r>
                        <a:rPr lang="pt-BR" sz="1400" dirty="0"/>
                        <a:t>Seco</a:t>
                      </a:r>
                    </a:p>
                  </a:txBody>
                  <a:tcPr marL="82174" marR="82174" marT="41088" marB="41088"/>
                </a:tc>
                <a:tc>
                  <a:txBody>
                    <a:bodyPr/>
                    <a:lstStyle/>
                    <a:p>
                      <a:r>
                        <a:rPr lang="pt-BR" sz="1400" dirty="0"/>
                        <a:t>Total</a:t>
                      </a:r>
                    </a:p>
                  </a:txBody>
                  <a:tcPr marL="82174" marR="82174" marT="41088" marB="41088"/>
                </a:tc>
                <a:tc>
                  <a:txBody>
                    <a:bodyPr/>
                    <a:lstStyle/>
                    <a:p>
                      <a:r>
                        <a:rPr lang="pt-BR" sz="1400" dirty="0"/>
                        <a:t>%</a:t>
                      </a:r>
                    </a:p>
                  </a:txBody>
                  <a:tcPr marL="82174" marR="82174" marT="41088" marB="41088"/>
                </a:tc>
                <a:tc>
                  <a:txBody>
                    <a:bodyPr/>
                    <a:lstStyle/>
                    <a:p>
                      <a:r>
                        <a:rPr lang="pt-BR" sz="1400" dirty="0"/>
                        <a:t>Óleo</a:t>
                      </a:r>
                    </a:p>
                  </a:txBody>
                  <a:tcPr marL="82174" marR="82174" marT="41088" marB="41088"/>
                </a:tc>
                <a:tc>
                  <a:txBody>
                    <a:bodyPr/>
                    <a:lstStyle/>
                    <a:p>
                      <a:r>
                        <a:rPr lang="pt-BR" sz="1400" dirty="0"/>
                        <a:t>Seco</a:t>
                      </a:r>
                    </a:p>
                  </a:txBody>
                  <a:tcPr marL="82174" marR="82174" marT="41088" marB="41088"/>
                </a:tc>
                <a:tc>
                  <a:txBody>
                    <a:bodyPr/>
                    <a:lstStyle/>
                    <a:p>
                      <a:r>
                        <a:rPr lang="pt-BR" sz="1400" dirty="0"/>
                        <a:t>Total</a:t>
                      </a:r>
                    </a:p>
                  </a:txBody>
                  <a:tcPr marL="82174" marR="82174" marT="41088" marB="41088"/>
                </a:tc>
                <a:tc>
                  <a:txBody>
                    <a:bodyPr/>
                    <a:lstStyle/>
                    <a:p>
                      <a:r>
                        <a:rPr lang="pt-BR" sz="1400" dirty="0"/>
                        <a:t>%</a:t>
                      </a:r>
                    </a:p>
                  </a:txBody>
                  <a:tcPr marL="82174" marR="82174" marT="41088" marB="41088"/>
                </a:tc>
                <a:tc>
                  <a:txBody>
                    <a:bodyPr/>
                    <a:lstStyle/>
                    <a:p>
                      <a:r>
                        <a:rPr lang="pt-BR" sz="1400" dirty="0" err="1"/>
                        <a:t>mt</a:t>
                      </a:r>
                      <a:endParaRPr lang="pt-BR" sz="1400" dirty="0"/>
                    </a:p>
                  </a:txBody>
                  <a:tcPr marL="82174" marR="82174" marT="41088" marB="41088"/>
                </a:tc>
                <a:tc>
                  <a:txBody>
                    <a:bodyPr/>
                    <a:lstStyle/>
                    <a:p>
                      <a:r>
                        <a:rPr lang="pt-BR" sz="1400" dirty="0"/>
                        <a:t>%</a:t>
                      </a:r>
                    </a:p>
                  </a:txBody>
                  <a:tcPr marL="82174" marR="82174" marT="41088" marB="41088"/>
                </a:tc>
                <a:extLst>
                  <a:ext uri="{0D108BD9-81ED-4DB2-BD59-A6C34878D82A}">
                    <a16:rowId xmlns:a16="http://schemas.microsoft.com/office/drawing/2014/main" val="10001"/>
                  </a:ext>
                </a:extLst>
              </a:tr>
              <a:tr h="359234">
                <a:tc>
                  <a:txBody>
                    <a:bodyPr/>
                    <a:lstStyle/>
                    <a:p>
                      <a:pPr algn="r"/>
                      <a:r>
                        <a:rPr lang="pt-BR" sz="1400" baseline="0" dirty="0"/>
                        <a:t>Atlântico</a:t>
                      </a:r>
                      <a:endParaRPr lang="pt-BR" sz="1400" dirty="0"/>
                    </a:p>
                  </a:txBody>
                  <a:tcPr marL="82174" marR="82174" marT="41088" marB="41088"/>
                </a:tc>
                <a:tc>
                  <a:txBody>
                    <a:bodyPr/>
                    <a:lstStyle/>
                    <a:p>
                      <a:r>
                        <a:rPr lang="pt-BR" sz="1400"/>
                        <a:t>2.856</a:t>
                      </a:r>
                      <a:endParaRPr lang="pt-BR" sz="1400" dirty="0"/>
                    </a:p>
                  </a:txBody>
                  <a:tcPr marL="82174" marR="82174" marT="41088" marB="41088"/>
                </a:tc>
                <a:tc>
                  <a:txBody>
                    <a:bodyPr/>
                    <a:lstStyle/>
                    <a:p>
                      <a:r>
                        <a:rPr lang="pt-BR" sz="1400" dirty="0"/>
                        <a:t>1.263</a:t>
                      </a:r>
                    </a:p>
                  </a:txBody>
                  <a:tcPr marL="82174" marR="82174" marT="41088" marB="41088"/>
                </a:tc>
                <a:tc>
                  <a:txBody>
                    <a:bodyPr/>
                    <a:lstStyle/>
                    <a:p>
                      <a:r>
                        <a:rPr lang="pt-BR" sz="1400" dirty="0"/>
                        <a:t>3.389</a:t>
                      </a:r>
                    </a:p>
                  </a:txBody>
                  <a:tcPr marL="82174" marR="82174" marT="41088" marB="41088"/>
                </a:tc>
                <a:tc>
                  <a:txBody>
                    <a:bodyPr/>
                    <a:lstStyle/>
                    <a:p>
                      <a:r>
                        <a:rPr lang="pt-BR" sz="1400" dirty="0"/>
                        <a:t>48</a:t>
                      </a:r>
                    </a:p>
                  </a:txBody>
                  <a:tcPr marL="82174" marR="82174" marT="41088" marB="41088"/>
                </a:tc>
                <a:tc>
                  <a:txBody>
                    <a:bodyPr/>
                    <a:lstStyle/>
                    <a:p>
                      <a:r>
                        <a:rPr lang="pt-BR" sz="1400" dirty="0"/>
                        <a:t>1.447</a:t>
                      </a:r>
                    </a:p>
                  </a:txBody>
                  <a:tcPr marL="82174" marR="82174" marT="41088" marB="41088"/>
                </a:tc>
                <a:tc>
                  <a:txBody>
                    <a:bodyPr/>
                    <a:lstStyle/>
                    <a:p>
                      <a:r>
                        <a:rPr lang="pt-BR" sz="1400" dirty="0"/>
                        <a:t>2.340</a:t>
                      </a:r>
                    </a:p>
                  </a:txBody>
                  <a:tcPr marL="82174" marR="82174" marT="41088" marB="41088"/>
                </a:tc>
                <a:tc>
                  <a:txBody>
                    <a:bodyPr/>
                    <a:lstStyle/>
                    <a:p>
                      <a:r>
                        <a:rPr lang="pt-BR" sz="1400" dirty="0"/>
                        <a:t>3.787</a:t>
                      </a:r>
                    </a:p>
                  </a:txBody>
                  <a:tcPr marL="82174" marR="82174" marT="41088" marB="41088"/>
                </a:tc>
                <a:tc>
                  <a:txBody>
                    <a:bodyPr/>
                    <a:lstStyle/>
                    <a:p>
                      <a:r>
                        <a:rPr lang="pt-BR" sz="1400" dirty="0"/>
                        <a:t>53</a:t>
                      </a:r>
                    </a:p>
                  </a:txBody>
                  <a:tcPr marL="82174" marR="82174" marT="41088" marB="41088"/>
                </a:tc>
                <a:tc>
                  <a:txBody>
                    <a:bodyPr/>
                    <a:lstStyle/>
                    <a:p>
                      <a:r>
                        <a:rPr lang="pt-BR" sz="1400" dirty="0"/>
                        <a:t>7.176</a:t>
                      </a:r>
                    </a:p>
                  </a:txBody>
                  <a:tcPr marL="82174" marR="82174" marT="41088" marB="41088"/>
                </a:tc>
                <a:tc>
                  <a:txBody>
                    <a:bodyPr/>
                    <a:lstStyle/>
                    <a:p>
                      <a:r>
                        <a:rPr lang="pt-BR" sz="1400" dirty="0"/>
                        <a:t>50</a:t>
                      </a:r>
                    </a:p>
                  </a:txBody>
                  <a:tcPr marL="82174" marR="82174" marT="41088" marB="41088"/>
                </a:tc>
                <a:extLst>
                  <a:ext uri="{0D108BD9-81ED-4DB2-BD59-A6C34878D82A}">
                    <a16:rowId xmlns:a16="http://schemas.microsoft.com/office/drawing/2014/main" val="10002"/>
                  </a:ext>
                </a:extLst>
              </a:tr>
              <a:tr h="418288">
                <a:tc>
                  <a:txBody>
                    <a:bodyPr/>
                    <a:lstStyle/>
                    <a:p>
                      <a:pPr algn="r"/>
                      <a:r>
                        <a:rPr lang="pt-BR" sz="1400" dirty="0"/>
                        <a:t>Pacífico e Índico</a:t>
                      </a:r>
                    </a:p>
                  </a:txBody>
                  <a:tcPr marL="82174" marR="82174" marT="41088" marB="41088"/>
                </a:tc>
                <a:tc>
                  <a:txBody>
                    <a:bodyPr/>
                    <a:lstStyle/>
                    <a:p>
                      <a:r>
                        <a:rPr lang="pt-BR" sz="1400" dirty="0"/>
                        <a:t>1.314</a:t>
                      </a:r>
                    </a:p>
                  </a:txBody>
                  <a:tcPr marL="82174" marR="82174" marT="41088" marB="41088"/>
                </a:tc>
                <a:tc>
                  <a:txBody>
                    <a:bodyPr/>
                    <a:lstStyle/>
                    <a:p>
                      <a:r>
                        <a:rPr lang="pt-BR" sz="1400" dirty="0"/>
                        <a:t>2.406</a:t>
                      </a:r>
                    </a:p>
                  </a:txBody>
                  <a:tcPr marL="82174" marR="82174" marT="41088" marB="41088"/>
                </a:tc>
                <a:tc>
                  <a:txBody>
                    <a:bodyPr/>
                    <a:lstStyle/>
                    <a:p>
                      <a:r>
                        <a:rPr lang="pt-BR" sz="1400" dirty="0"/>
                        <a:t>3.720</a:t>
                      </a:r>
                    </a:p>
                  </a:txBody>
                  <a:tcPr marL="82174" marR="82174" marT="41088" marB="41088"/>
                </a:tc>
                <a:tc>
                  <a:txBody>
                    <a:bodyPr/>
                    <a:lstStyle/>
                    <a:p>
                      <a:r>
                        <a:rPr lang="pt-BR" sz="1400" dirty="0"/>
                        <a:t>52</a:t>
                      </a:r>
                    </a:p>
                  </a:txBody>
                  <a:tcPr marL="82174" marR="82174" marT="41088" marB="41088"/>
                </a:tc>
                <a:tc>
                  <a:txBody>
                    <a:bodyPr/>
                    <a:lstStyle/>
                    <a:p>
                      <a:r>
                        <a:rPr lang="pt-BR" sz="1400" dirty="0"/>
                        <a:t>979</a:t>
                      </a:r>
                    </a:p>
                  </a:txBody>
                  <a:tcPr marL="82174" marR="82174" marT="41088" marB="41088"/>
                </a:tc>
                <a:tc>
                  <a:txBody>
                    <a:bodyPr/>
                    <a:lstStyle/>
                    <a:p>
                      <a:r>
                        <a:rPr lang="pt-BR" sz="1400" dirty="0"/>
                        <a:t>2.356</a:t>
                      </a:r>
                    </a:p>
                  </a:txBody>
                  <a:tcPr marL="82174" marR="82174" marT="41088" marB="41088"/>
                </a:tc>
                <a:tc>
                  <a:txBody>
                    <a:bodyPr/>
                    <a:lstStyle/>
                    <a:p>
                      <a:r>
                        <a:rPr lang="pt-BR" sz="1400" dirty="0"/>
                        <a:t>3.335</a:t>
                      </a:r>
                    </a:p>
                  </a:txBody>
                  <a:tcPr marL="82174" marR="82174" marT="41088" marB="41088"/>
                </a:tc>
                <a:tc>
                  <a:txBody>
                    <a:bodyPr/>
                    <a:lstStyle/>
                    <a:p>
                      <a:r>
                        <a:rPr lang="pt-BR" sz="1400" dirty="0"/>
                        <a:t>47</a:t>
                      </a:r>
                    </a:p>
                  </a:txBody>
                  <a:tcPr marL="82174" marR="82174" marT="41088" marB="41088"/>
                </a:tc>
                <a:tc>
                  <a:txBody>
                    <a:bodyPr/>
                    <a:lstStyle/>
                    <a:p>
                      <a:r>
                        <a:rPr lang="pt-BR" sz="1400" dirty="0"/>
                        <a:t>7.055</a:t>
                      </a:r>
                    </a:p>
                  </a:txBody>
                  <a:tcPr marL="82174" marR="82174" marT="41088" marB="41088"/>
                </a:tc>
                <a:tc>
                  <a:txBody>
                    <a:bodyPr/>
                    <a:lstStyle/>
                    <a:p>
                      <a:r>
                        <a:rPr lang="pt-BR" sz="1400" dirty="0"/>
                        <a:t>50</a:t>
                      </a:r>
                    </a:p>
                  </a:txBody>
                  <a:tcPr marL="82174" marR="82174" marT="41088" marB="41088"/>
                </a:tc>
                <a:extLst>
                  <a:ext uri="{0D108BD9-81ED-4DB2-BD59-A6C34878D82A}">
                    <a16:rowId xmlns:a16="http://schemas.microsoft.com/office/drawing/2014/main" val="10003"/>
                  </a:ext>
                </a:extLst>
              </a:tr>
              <a:tr h="359234">
                <a:tc>
                  <a:txBody>
                    <a:bodyPr/>
                    <a:lstStyle/>
                    <a:p>
                      <a:pPr algn="r"/>
                      <a:r>
                        <a:rPr lang="pt-BR" sz="1400" dirty="0"/>
                        <a:t>Total</a:t>
                      </a:r>
                    </a:p>
                  </a:txBody>
                  <a:tcPr marL="82174" marR="82174" marT="41088" marB="41088"/>
                </a:tc>
                <a:tc>
                  <a:txBody>
                    <a:bodyPr/>
                    <a:lstStyle/>
                    <a:p>
                      <a:r>
                        <a:rPr lang="pt-BR" sz="1400" dirty="0"/>
                        <a:t>1.599</a:t>
                      </a:r>
                    </a:p>
                  </a:txBody>
                  <a:tcPr marL="82174" marR="82174" marT="41088" marB="41088"/>
                </a:tc>
                <a:tc>
                  <a:txBody>
                    <a:bodyPr/>
                    <a:lstStyle/>
                    <a:p>
                      <a:r>
                        <a:rPr lang="pt-BR" sz="1400" dirty="0"/>
                        <a:t>3.669</a:t>
                      </a:r>
                    </a:p>
                  </a:txBody>
                  <a:tcPr marL="82174" marR="82174" marT="41088" marB="41088"/>
                </a:tc>
                <a:tc>
                  <a:txBody>
                    <a:bodyPr/>
                    <a:lstStyle/>
                    <a:p>
                      <a:r>
                        <a:rPr lang="pt-BR" sz="1400" dirty="0"/>
                        <a:t>7.109</a:t>
                      </a:r>
                    </a:p>
                  </a:txBody>
                  <a:tcPr marL="82174" marR="82174" marT="41088" marB="41088"/>
                </a:tc>
                <a:tc>
                  <a:txBody>
                    <a:bodyPr/>
                    <a:lstStyle/>
                    <a:p>
                      <a:r>
                        <a:rPr lang="pt-BR" sz="1400" dirty="0"/>
                        <a:t>100</a:t>
                      </a:r>
                    </a:p>
                  </a:txBody>
                  <a:tcPr marL="82174" marR="82174" marT="41088" marB="41088"/>
                </a:tc>
                <a:tc>
                  <a:txBody>
                    <a:bodyPr/>
                    <a:lstStyle/>
                    <a:p>
                      <a:r>
                        <a:rPr lang="pt-BR" sz="1400" dirty="0"/>
                        <a:t>2.426</a:t>
                      </a:r>
                    </a:p>
                  </a:txBody>
                  <a:tcPr marL="82174" marR="82174" marT="41088" marB="41088"/>
                </a:tc>
                <a:tc>
                  <a:txBody>
                    <a:bodyPr/>
                    <a:lstStyle/>
                    <a:p>
                      <a:r>
                        <a:rPr lang="pt-BR" sz="1400" dirty="0"/>
                        <a:t>4.696</a:t>
                      </a:r>
                    </a:p>
                  </a:txBody>
                  <a:tcPr marL="82174" marR="82174" marT="41088" marB="41088"/>
                </a:tc>
                <a:tc>
                  <a:txBody>
                    <a:bodyPr/>
                    <a:lstStyle/>
                    <a:p>
                      <a:r>
                        <a:rPr lang="pt-BR" sz="1400" dirty="0"/>
                        <a:t>7.122</a:t>
                      </a:r>
                    </a:p>
                  </a:txBody>
                  <a:tcPr marL="82174" marR="82174" marT="41088" marB="41088"/>
                </a:tc>
                <a:tc>
                  <a:txBody>
                    <a:bodyPr/>
                    <a:lstStyle/>
                    <a:p>
                      <a:r>
                        <a:rPr lang="pt-BR" sz="1400" dirty="0"/>
                        <a:t>100</a:t>
                      </a:r>
                    </a:p>
                  </a:txBody>
                  <a:tcPr marL="82174" marR="82174" marT="41088" marB="41088"/>
                </a:tc>
                <a:tc>
                  <a:txBody>
                    <a:bodyPr/>
                    <a:lstStyle/>
                    <a:p>
                      <a:endParaRPr lang="pt-BR" sz="1400" dirty="0"/>
                    </a:p>
                  </a:txBody>
                  <a:tcPr marL="82174" marR="82174" marT="41088" marB="41088"/>
                </a:tc>
                <a:tc>
                  <a:txBody>
                    <a:bodyPr/>
                    <a:lstStyle/>
                    <a:p>
                      <a:endParaRPr lang="pt-BR" sz="1400" dirty="0"/>
                    </a:p>
                  </a:txBody>
                  <a:tcPr marL="82174" marR="82174" marT="41088" marB="41088"/>
                </a:tc>
                <a:extLst>
                  <a:ext uri="{0D108BD9-81ED-4DB2-BD59-A6C34878D82A}">
                    <a16:rowId xmlns:a16="http://schemas.microsoft.com/office/drawing/2014/main" val="10004"/>
                  </a:ext>
                </a:extLst>
              </a:tr>
            </a:tbl>
          </a:graphicData>
        </a:graphic>
      </p:graphicFrame>
      <p:sp>
        <p:nvSpPr>
          <p:cNvPr id="3" name="CaixaDeTexto 2">
            <a:extLst>
              <a:ext uri="{FF2B5EF4-FFF2-40B4-BE49-F238E27FC236}">
                <a16:creationId xmlns:a16="http://schemas.microsoft.com/office/drawing/2014/main" id="{7B4A4524-A81A-414F-87EA-94D58F9D508D}"/>
              </a:ext>
            </a:extLst>
          </p:cNvPr>
          <p:cNvSpPr txBox="1"/>
          <p:nvPr/>
        </p:nvSpPr>
        <p:spPr>
          <a:xfrm>
            <a:off x="187902" y="6489476"/>
            <a:ext cx="8280920" cy="503784"/>
          </a:xfrm>
          <a:prstGeom prst="rect">
            <a:avLst/>
          </a:prstGeom>
          <a:noFill/>
          <a:ln>
            <a:noFill/>
          </a:ln>
        </p:spPr>
        <p:txBody>
          <a:bodyPr wrap="square" lIns="72000" tIns="36000" rIns="72000" bIns="36000" rtlCol="0" anchor="t">
            <a:noAutofit/>
          </a:bodyPr>
          <a:lstStyle/>
          <a:p>
            <a:pPr>
              <a:spcAft>
                <a:spcPts val="600"/>
              </a:spcAft>
            </a:pPr>
            <a:r>
              <a:rPr lang="pt-BR" sz="1600" dirty="0"/>
              <a:t>https://www.marinetraffic.com/pt/ais/home/centerx:-78.1/centery:35.5/zoom:3</a:t>
            </a:r>
          </a:p>
        </p:txBody>
      </p:sp>
      <p:pic>
        <p:nvPicPr>
          <p:cNvPr id="356354" name="Picture 2" descr="https://www.researchgate.net/profile/Peter_Chu3/publication/282551464/figure/fig4/AS:340638525607971@1458225961533/Map-of-global-shipping-routes-illustrates-the-relative-density-of-commercial-shipping.png">
            <a:extLst>
              <a:ext uri="{FF2B5EF4-FFF2-40B4-BE49-F238E27FC236}">
                <a16:creationId xmlns:a16="http://schemas.microsoft.com/office/drawing/2014/main" id="{D805BCFD-A219-4383-A8EC-6F344CC09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74" y="1084588"/>
            <a:ext cx="9297336" cy="464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72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Exemplo de como causar o espanto</a:t>
            </a:r>
          </a:p>
        </p:txBody>
      </p:sp>
      <p:sp>
        <p:nvSpPr>
          <p:cNvPr id="18" name="Retângulo 17"/>
          <p:cNvSpPr/>
          <p:nvPr/>
        </p:nvSpPr>
        <p:spPr>
          <a:xfrm>
            <a:off x="991766" y="2383691"/>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hlinkClick r:id="rId2"/>
              </a:rPr>
              <a:t>https://www.youtube.com/watch?v=qu-crRXU78A</a:t>
            </a:r>
            <a:endParaRPr lang="pt-BR" sz="1600" b="1" dirty="0"/>
          </a:p>
          <a:p>
            <a:pPr marL="174625">
              <a:spcAft>
                <a:spcPts val="600"/>
              </a:spcAft>
            </a:pPr>
            <a:r>
              <a:rPr lang="pt-BR" sz="1600" b="1" dirty="0">
                <a:hlinkClick r:id="rId3"/>
              </a:rPr>
              <a:t>https://www.youtube.com/watch?v=afwaPzo2ei4</a:t>
            </a:r>
            <a:r>
              <a:rPr lang="pt-BR" sz="1600" b="1" dirty="0"/>
              <a:t> vale assistir inteiro</a:t>
            </a:r>
          </a:p>
        </p:txBody>
      </p:sp>
      <p:sp>
        <p:nvSpPr>
          <p:cNvPr id="19" name="Retângulo 18"/>
          <p:cNvSpPr/>
          <p:nvPr/>
        </p:nvSpPr>
        <p:spPr>
          <a:xfrm>
            <a:off x="991766" y="1628800"/>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https://www.youtube.com/watch?v=WOmtFN1bfZ8</a:t>
            </a:r>
          </a:p>
        </p:txBody>
      </p:sp>
      <p:sp>
        <p:nvSpPr>
          <p:cNvPr id="20" name="Retângulo 19"/>
          <p:cNvSpPr/>
          <p:nvPr/>
        </p:nvSpPr>
        <p:spPr>
          <a:xfrm>
            <a:off x="991766" y="3822166"/>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dirty="0">
                <a:hlinkClick r:id="rId4"/>
              </a:rPr>
              <a:t>http://www.youtube.com/watch?v=fiK5-oAaeUs#t=39</a:t>
            </a:r>
            <a:endParaRPr lang="pt-BR" sz="1600" dirty="0"/>
          </a:p>
          <a:p>
            <a:pPr marL="174625">
              <a:spcAft>
                <a:spcPts val="600"/>
              </a:spcAft>
            </a:pPr>
            <a:r>
              <a:rPr lang="pt-BR" sz="1600" b="1" dirty="0"/>
              <a:t>http://www.gapminder.org/videos/200-years-that-changed-the-world/</a:t>
            </a:r>
          </a:p>
        </p:txBody>
      </p:sp>
      <p:sp>
        <p:nvSpPr>
          <p:cNvPr id="21" name="Retângulo 20"/>
          <p:cNvSpPr/>
          <p:nvPr/>
        </p:nvSpPr>
        <p:spPr>
          <a:xfrm>
            <a:off x="991766" y="3097971"/>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https://www.youtube.com/watch?v=qhIaEEW63Sc</a:t>
            </a:r>
          </a:p>
        </p:txBody>
      </p:sp>
      <p:sp>
        <p:nvSpPr>
          <p:cNvPr id="22" name="Retângulo 21"/>
          <p:cNvSpPr/>
          <p:nvPr/>
        </p:nvSpPr>
        <p:spPr>
          <a:xfrm>
            <a:off x="991766" y="4546361"/>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hlinkClick r:id="rId5"/>
              </a:rPr>
              <a:t>https://www.ted.com/talks/robert_waldinger_what_makes_a_good_life_lessons_from_the_longest_study_on_happiness#t-300289</a:t>
            </a:r>
            <a:endParaRPr lang="pt-BR" sz="1600" b="1" dirty="0"/>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4</a:t>
            </a:fld>
            <a:endParaRPr lang="pt-BR" sz="600" noProof="0"/>
          </a:p>
        </p:txBody>
      </p:sp>
      <p:sp>
        <p:nvSpPr>
          <p:cNvPr id="9" name="Retângulo 8">
            <a:extLst>
              <a:ext uri="{FF2B5EF4-FFF2-40B4-BE49-F238E27FC236}">
                <a16:creationId xmlns:a16="http://schemas.microsoft.com/office/drawing/2014/main" id="{E55B2038-E56B-42DB-8ADC-FE08402F81AC}"/>
              </a:ext>
            </a:extLst>
          </p:cNvPr>
          <p:cNvSpPr/>
          <p:nvPr/>
        </p:nvSpPr>
        <p:spPr>
          <a:xfrm>
            <a:off x="991766" y="5270556"/>
            <a:ext cx="7634089"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hlinkClick r:id="rId6"/>
              </a:rPr>
              <a:t>https://esporte.uol.com.br/surfe/ultimas-noticias/2019/01/20/o-que-salvou-vida-de-surfista-brasileiro-que-quase-apagou-em-onda-gigante.htm</a:t>
            </a:r>
            <a:endParaRPr lang="pt-BR" sz="1600" b="1" dirty="0"/>
          </a:p>
        </p:txBody>
      </p:sp>
    </p:spTree>
    <p:extLst>
      <p:ext uri="{BB962C8B-B14F-4D97-AF65-F5344CB8AC3E}">
        <p14:creationId xmlns:p14="http://schemas.microsoft.com/office/powerpoint/2010/main" val="1220664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https://www.researchgate.net/profile/Peter_Chu3/publication/282551464/figure/fig4/AS:340638525607971@1458225961533/Map-of-global-shipping-routes-illustrates-the-relative-density-of-commercial-shipping.png">
            <a:extLst>
              <a:ext uri="{FF2B5EF4-FFF2-40B4-BE49-F238E27FC236}">
                <a16:creationId xmlns:a16="http://schemas.microsoft.com/office/drawing/2014/main" id="{27CB14DE-C9D1-4B5C-8816-C753857D6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75" y="1650138"/>
            <a:ext cx="6743700" cy="33718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00025" y="188912"/>
            <a:ext cx="7323949" cy="637364"/>
          </a:xfrm>
        </p:spPr>
        <p:txBody>
          <a:bodyPr/>
          <a:lstStyle/>
          <a:p>
            <a:r>
              <a:rPr lang="pt-BR" dirty="0"/>
              <a:t>Navegação: dos primórdios a globalização. Contornando o planeta (hoje)</a:t>
            </a:r>
          </a:p>
        </p:txBody>
      </p:sp>
      <p:grpSp>
        <p:nvGrpSpPr>
          <p:cNvPr id="3" name="Grupo 16"/>
          <p:cNvGrpSpPr/>
          <p:nvPr/>
        </p:nvGrpSpPr>
        <p:grpSpPr>
          <a:xfrm>
            <a:off x="7452536" y="3786190"/>
            <a:ext cx="2263032" cy="1824050"/>
            <a:chOff x="7475521" y="4572008"/>
            <a:chExt cx="2263032" cy="1824050"/>
          </a:xfrm>
        </p:grpSpPr>
        <p:sp>
          <p:nvSpPr>
            <p:cNvPr id="11" name="Retângulo 10"/>
            <p:cNvSpPr/>
            <p:nvPr/>
          </p:nvSpPr>
          <p:spPr>
            <a:xfrm>
              <a:off x="7475521" y="4572008"/>
              <a:ext cx="2263032" cy="1785950"/>
            </a:xfrm>
            <a:prstGeom prst="rect">
              <a:avLst/>
            </a:prstGeom>
            <a:solidFill>
              <a:schemeClr val="bg1">
                <a:lumMod val="95000"/>
              </a:schemeClr>
            </a:solidFill>
            <a:ln>
              <a:solidFill>
                <a:schemeClr val="bg1">
                  <a:lumMod val="85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 name="Retângulo 11"/>
            <p:cNvSpPr/>
            <p:nvPr/>
          </p:nvSpPr>
          <p:spPr>
            <a:xfrm>
              <a:off x="7952602" y="6038868"/>
              <a:ext cx="1500198" cy="357190"/>
            </a:xfrm>
            <a:prstGeom prst="rect">
              <a:avLst/>
            </a:prstGeom>
            <a:noFill/>
            <a:ln>
              <a:noFill/>
            </a:ln>
            <a:effectLst/>
          </p:spPr>
          <p:txBody>
            <a:bodyPr wrap="square" lIns="72000" tIns="72000" rIns="72000" bIns="72000" rtlCol="0" anchor="ctr">
              <a:noAutofit/>
            </a:bodyPr>
            <a:lstStyle/>
            <a:p>
              <a:pPr algn="l">
                <a:spcAft>
                  <a:spcPts val="600"/>
                </a:spcAft>
              </a:pPr>
              <a:r>
                <a:rPr lang="pt-BR" sz="1200" b="1" dirty="0">
                  <a:solidFill>
                    <a:schemeClr val="tx1"/>
                  </a:solidFill>
                </a:rPr>
                <a:t>Canal do Panamá</a:t>
              </a:r>
            </a:p>
          </p:txBody>
        </p:sp>
        <p:pic>
          <p:nvPicPr>
            <p:cNvPr id="103426" name="Picture 2" descr="http://3.bp.blogspot.com/_X2q8loiC3Xg/SH0_1XiO9VI/AAAAAAAAA0o/RWyrKMYeyPM/s400/0095%2520Panama%2520canal.jpg"/>
            <p:cNvPicPr>
              <a:picLocks noChangeAspect="1" noChangeArrowheads="1"/>
            </p:cNvPicPr>
            <p:nvPr/>
          </p:nvPicPr>
          <p:blipFill>
            <a:blip r:embed="rId4" cstate="print"/>
            <a:srcRect/>
            <a:stretch>
              <a:fillRect/>
            </a:stretch>
          </p:blipFill>
          <p:spPr bwMode="auto">
            <a:xfrm>
              <a:off x="7508734" y="4602488"/>
              <a:ext cx="2198617" cy="1462081"/>
            </a:xfrm>
            <a:prstGeom prst="rect">
              <a:avLst/>
            </a:prstGeom>
            <a:noFill/>
            <a:ln>
              <a:solidFill>
                <a:schemeClr val="tx1"/>
              </a:solidFill>
            </a:ln>
          </p:spPr>
        </p:pic>
      </p:grpSp>
      <p:grpSp>
        <p:nvGrpSpPr>
          <p:cNvPr id="5" name="Grupo 15"/>
          <p:cNvGrpSpPr/>
          <p:nvPr/>
        </p:nvGrpSpPr>
        <p:grpSpPr>
          <a:xfrm>
            <a:off x="7452536" y="33314"/>
            <a:ext cx="2263032" cy="1824050"/>
            <a:chOff x="7452536" y="2285992"/>
            <a:chExt cx="2263032" cy="1824050"/>
          </a:xfrm>
        </p:grpSpPr>
        <p:sp>
          <p:nvSpPr>
            <p:cNvPr id="13" name="Retângulo 12"/>
            <p:cNvSpPr/>
            <p:nvPr/>
          </p:nvSpPr>
          <p:spPr>
            <a:xfrm>
              <a:off x="7452536" y="2285992"/>
              <a:ext cx="2263032" cy="1785950"/>
            </a:xfrm>
            <a:prstGeom prst="rect">
              <a:avLst/>
            </a:prstGeom>
            <a:solidFill>
              <a:schemeClr val="bg1">
                <a:lumMod val="95000"/>
              </a:schemeClr>
            </a:solidFill>
            <a:ln>
              <a:solidFill>
                <a:schemeClr val="bg1">
                  <a:lumMod val="85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5" name="Retângulo 14"/>
            <p:cNvSpPr/>
            <p:nvPr/>
          </p:nvSpPr>
          <p:spPr>
            <a:xfrm>
              <a:off x="7929617" y="3752852"/>
              <a:ext cx="1500198" cy="357190"/>
            </a:xfrm>
            <a:prstGeom prst="rect">
              <a:avLst/>
            </a:prstGeom>
            <a:noFill/>
            <a:ln>
              <a:noFill/>
            </a:ln>
            <a:effectLst/>
          </p:spPr>
          <p:txBody>
            <a:bodyPr wrap="square" lIns="72000" tIns="72000" rIns="72000" bIns="72000" rtlCol="0" anchor="ctr">
              <a:noAutofit/>
            </a:bodyPr>
            <a:lstStyle/>
            <a:p>
              <a:pPr algn="l">
                <a:spcAft>
                  <a:spcPts val="600"/>
                </a:spcAft>
              </a:pPr>
              <a:r>
                <a:rPr lang="pt-BR" sz="1200" b="1" dirty="0">
                  <a:solidFill>
                    <a:schemeClr val="tx1"/>
                  </a:solidFill>
                </a:rPr>
                <a:t>Canal de Suez</a:t>
              </a:r>
            </a:p>
          </p:txBody>
        </p:sp>
        <p:pic>
          <p:nvPicPr>
            <p:cNvPr id="106498" name="Picture 2" descr="Suez Canal"/>
            <p:cNvPicPr>
              <a:picLocks noChangeAspect="1" noChangeArrowheads="1"/>
            </p:cNvPicPr>
            <p:nvPr/>
          </p:nvPicPr>
          <p:blipFill>
            <a:blip r:embed="rId5" cstate="print"/>
            <a:srcRect/>
            <a:stretch>
              <a:fillRect/>
            </a:stretch>
          </p:blipFill>
          <p:spPr bwMode="auto">
            <a:xfrm>
              <a:off x="7485874" y="2332030"/>
              <a:ext cx="2199600" cy="1420390"/>
            </a:xfrm>
            <a:prstGeom prst="rect">
              <a:avLst/>
            </a:prstGeom>
            <a:noFill/>
            <a:ln>
              <a:solidFill>
                <a:schemeClr val="tx1"/>
              </a:solidFill>
            </a:ln>
          </p:spPr>
        </p:pic>
      </p:grpSp>
      <p:cxnSp>
        <p:nvCxnSpPr>
          <p:cNvPr id="9" name="Conector de seta reta 8"/>
          <p:cNvCxnSpPr>
            <a:cxnSpLocks/>
            <a:endCxn id="13" idx="1"/>
          </p:cNvCxnSpPr>
          <p:nvPr/>
        </p:nvCxnSpPr>
        <p:spPr>
          <a:xfrm flipV="1">
            <a:off x="991766" y="926289"/>
            <a:ext cx="6460770" cy="1885963"/>
          </a:xfrm>
          <a:prstGeom prst="straightConnector1">
            <a:avLst/>
          </a:prstGeom>
          <a:ln w="28575">
            <a:solidFill>
              <a:srgbClr val="FFFF0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8" name="Conector de seta reta 7"/>
          <p:cNvCxnSpPr>
            <a:cxnSpLocks/>
          </p:cNvCxnSpPr>
          <p:nvPr/>
        </p:nvCxnSpPr>
        <p:spPr>
          <a:xfrm flipV="1">
            <a:off x="2192338" y="2643126"/>
            <a:ext cx="5132301" cy="714437"/>
          </a:xfrm>
          <a:prstGeom prst="straightConnector1">
            <a:avLst/>
          </a:prstGeom>
          <a:ln w="28575">
            <a:solidFill>
              <a:srgbClr val="FFFF00"/>
            </a:solidFill>
            <a:tailEnd type="arrow"/>
          </a:ln>
          <a:effectLst/>
        </p:spPr>
        <p:style>
          <a:lnRef idx="1">
            <a:schemeClr val="accent1"/>
          </a:lnRef>
          <a:fillRef idx="0">
            <a:schemeClr val="accent1"/>
          </a:fillRef>
          <a:effectRef idx="0">
            <a:schemeClr val="accent1"/>
          </a:effectRef>
          <a:fontRef idx="minor">
            <a:schemeClr val="tx1"/>
          </a:fontRef>
        </p:style>
      </p:cxnSp>
      <p:sp>
        <p:nvSpPr>
          <p:cNvPr id="20" name="Retângulo de cantos arredondados 19"/>
          <p:cNvSpPr/>
          <p:nvPr/>
        </p:nvSpPr>
        <p:spPr>
          <a:xfrm>
            <a:off x="7452536" y="5643578"/>
            <a:ext cx="2286016" cy="1143008"/>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400" dirty="0">
                <a:solidFill>
                  <a:schemeClr val="tx1"/>
                </a:solidFill>
              </a:rPr>
              <a:t>Tais passagens são os gargalos da navegação, por limitarem o tamanho do navio que passa em sua rota</a:t>
            </a:r>
          </a:p>
        </p:txBody>
      </p:sp>
      <p:sp>
        <p:nvSpPr>
          <p:cNvPr id="22" name="Retângulo 21"/>
          <p:cNvSpPr/>
          <p:nvPr/>
        </p:nvSpPr>
        <p:spPr>
          <a:xfrm>
            <a:off x="7452536" y="1909752"/>
            <a:ext cx="2263032" cy="1785950"/>
          </a:xfrm>
          <a:prstGeom prst="rect">
            <a:avLst/>
          </a:prstGeom>
          <a:solidFill>
            <a:schemeClr val="bg1">
              <a:lumMod val="95000"/>
            </a:schemeClr>
          </a:solidFill>
          <a:ln>
            <a:solidFill>
              <a:schemeClr val="bg1">
                <a:lumMod val="85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3" name="Retângulo 22"/>
          <p:cNvSpPr/>
          <p:nvPr/>
        </p:nvSpPr>
        <p:spPr>
          <a:xfrm>
            <a:off x="7929618" y="3376612"/>
            <a:ext cx="1594621" cy="338140"/>
          </a:xfrm>
          <a:prstGeom prst="rect">
            <a:avLst/>
          </a:prstGeom>
          <a:noFill/>
          <a:ln>
            <a:noFill/>
          </a:ln>
          <a:effectLst/>
        </p:spPr>
        <p:txBody>
          <a:bodyPr wrap="square" lIns="72000" tIns="72000" rIns="72000" bIns="72000" rtlCol="0" anchor="ctr">
            <a:noAutofit/>
          </a:bodyPr>
          <a:lstStyle/>
          <a:p>
            <a:pPr algn="l">
              <a:spcAft>
                <a:spcPts val="600"/>
              </a:spcAft>
            </a:pPr>
            <a:r>
              <a:rPr lang="pt-BR" sz="1200" b="1" dirty="0">
                <a:solidFill>
                  <a:schemeClr val="tx1"/>
                </a:solidFill>
              </a:rPr>
              <a:t>Estreito de </a:t>
            </a:r>
            <a:r>
              <a:rPr lang="pt-BR" sz="1200" b="1" dirty="0" err="1">
                <a:solidFill>
                  <a:schemeClr val="tx1"/>
                </a:solidFill>
              </a:rPr>
              <a:t>Malacca</a:t>
            </a:r>
            <a:endParaRPr lang="pt-BR" sz="1200" b="1" dirty="0">
              <a:solidFill>
                <a:schemeClr val="tx1"/>
              </a:solidFill>
            </a:endParaRPr>
          </a:p>
        </p:txBody>
      </p:sp>
      <p:pic>
        <p:nvPicPr>
          <p:cNvPr id="106499" name="Picture 3"/>
          <p:cNvPicPr>
            <a:picLocks noChangeAspect="1" noChangeArrowheads="1"/>
          </p:cNvPicPr>
          <p:nvPr/>
        </p:nvPicPr>
        <p:blipFill>
          <a:blip r:embed="rId6" cstate="print"/>
          <a:srcRect l="12184" r="9516"/>
          <a:stretch>
            <a:fillRect/>
          </a:stretch>
        </p:blipFill>
        <p:spPr bwMode="auto">
          <a:xfrm>
            <a:off x="7488154" y="1954202"/>
            <a:ext cx="2199600" cy="1492306"/>
          </a:xfrm>
          <a:prstGeom prst="rect">
            <a:avLst/>
          </a:prstGeom>
          <a:noFill/>
          <a:ln>
            <a:solidFill>
              <a:schemeClr val="tx1"/>
            </a:solidFill>
          </a:ln>
        </p:spPr>
      </p:pic>
      <p:cxnSp>
        <p:nvCxnSpPr>
          <p:cNvPr id="30" name="Conector de seta reta 29"/>
          <p:cNvCxnSpPr>
            <a:cxnSpLocks/>
          </p:cNvCxnSpPr>
          <p:nvPr/>
        </p:nvCxnSpPr>
        <p:spPr>
          <a:xfrm>
            <a:off x="5600278" y="3212976"/>
            <a:ext cx="1852258" cy="1204214"/>
          </a:xfrm>
          <a:prstGeom prst="straightConnector1">
            <a:avLst/>
          </a:prstGeom>
          <a:ln w="28575">
            <a:solidFill>
              <a:srgbClr val="FFFF00"/>
            </a:solidFill>
            <a:tailEnd type="arrow"/>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025"/>
            <a:ext cx="9505950" cy="637364"/>
          </a:xfrm>
        </p:spPr>
        <p:txBody>
          <a:bodyPr/>
          <a:lstStyle/>
          <a:p>
            <a:r>
              <a:rPr lang="pt-BR" dirty="0"/>
              <a:t>2. Rotas: O ganho dos tempos de trânsito nas passagens por Panamá e Suez são significativas</a:t>
            </a:r>
          </a:p>
        </p:txBody>
      </p:sp>
      <p:pic>
        <p:nvPicPr>
          <p:cNvPr id="376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87" t="20809" r="28127" b="262"/>
          <a:stretch/>
        </p:blipFill>
        <p:spPr bwMode="auto">
          <a:xfrm>
            <a:off x="1351806" y="1124744"/>
            <a:ext cx="7781759" cy="4956856"/>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Forma livre 116"/>
          <p:cNvSpPr/>
          <p:nvPr/>
        </p:nvSpPr>
        <p:spPr>
          <a:xfrm>
            <a:off x="1571622" y="2090057"/>
            <a:ext cx="1916192" cy="1512227"/>
          </a:xfrm>
          <a:custGeom>
            <a:avLst/>
            <a:gdLst>
              <a:gd name="connsiteX0" fmla="*/ 0 w 1916192"/>
              <a:gd name="connsiteY0" fmla="*/ 0 h 1512227"/>
              <a:gd name="connsiteX1" fmla="*/ 464457 w 1916192"/>
              <a:gd name="connsiteY1" fmla="*/ 1045029 h 1512227"/>
              <a:gd name="connsiteX2" fmla="*/ 1524000 w 1916192"/>
              <a:gd name="connsiteY2" fmla="*/ 1509486 h 1512227"/>
              <a:gd name="connsiteX3" fmla="*/ 1785257 w 1916192"/>
              <a:gd name="connsiteY3" fmla="*/ 856343 h 1512227"/>
              <a:gd name="connsiteX4" fmla="*/ 1915886 w 1916192"/>
              <a:gd name="connsiteY4" fmla="*/ 711200 h 1512227"/>
              <a:gd name="connsiteX5" fmla="*/ 1814286 w 1916192"/>
              <a:gd name="connsiteY5" fmla="*/ 261257 h 15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6192" h="1512227">
                <a:moveTo>
                  <a:pt x="0" y="0"/>
                </a:moveTo>
                <a:cubicBezTo>
                  <a:pt x="105228" y="396724"/>
                  <a:pt x="210457" y="793448"/>
                  <a:pt x="464457" y="1045029"/>
                </a:cubicBezTo>
                <a:cubicBezTo>
                  <a:pt x="718457" y="1296610"/>
                  <a:pt x="1303867" y="1540934"/>
                  <a:pt x="1524000" y="1509486"/>
                </a:cubicBezTo>
                <a:cubicBezTo>
                  <a:pt x="1744133" y="1478038"/>
                  <a:pt x="1719943" y="989391"/>
                  <a:pt x="1785257" y="856343"/>
                </a:cubicBezTo>
                <a:cubicBezTo>
                  <a:pt x="1850571" y="723295"/>
                  <a:pt x="1911048" y="810381"/>
                  <a:pt x="1915886" y="711200"/>
                </a:cubicBezTo>
                <a:cubicBezTo>
                  <a:pt x="1920724" y="612019"/>
                  <a:pt x="1867505" y="436638"/>
                  <a:pt x="1814286" y="261257"/>
                </a:cubicBezTo>
              </a:path>
            </a:pathLst>
          </a:custGeom>
          <a:noFill/>
          <a:ln w="57150">
            <a:solidFill>
              <a:schemeClr val="tx2">
                <a:lumMod val="40000"/>
                <a:lumOff val="60000"/>
              </a:schemeClr>
            </a:solidFill>
            <a:headEnd type="triangle"/>
            <a:tailEnd type="triangle"/>
          </a:ln>
          <a:effectLst/>
        </p:spPr>
        <p:txBody>
          <a:bodyPr rtlCol="0" anchor="ctr"/>
          <a:lstStyle/>
          <a:p>
            <a:pPr algn="ctr"/>
            <a:endParaRPr lang="pt-BR"/>
          </a:p>
        </p:txBody>
      </p:sp>
      <p:sp>
        <p:nvSpPr>
          <p:cNvPr id="127" name="Forma livre 126"/>
          <p:cNvSpPr/>
          <p:nvPr/>
        </p:nvSpPr>
        <p:spPr>
          <a:xfrm>
            <a:off x="1426479" y="2133600"/>
            <a:ext cx="3547439" cy="4311766"/>
          </a:xfrm>
          <a:custGeom>
            <a:avLst/>
            <a:gdLst>
              <a:gd name="connsiteX0" fmla="*/ 0 w 3547439"/>
              <a:gd name="connsiteY0" fmla="*/ 0 h 4239195"/>
              <a:gd name="connsiteX1" fmla="*/ 885371 w 3547439"/>
              <a:gd name="connsiteY1" fmla="*/ 1857829 h 4239195"/>
              <a:gd name="connsiteX2" fmla="*/ 2119086 w 3547439"/>
              <a:gd name="connsiteY2" fmla="*/ 3991429 h 4239195"/>
              <a:gd name="connsiteX3" fmla="*/ 2743200 w 3547439"/>
              <a:gd name="connsiteY3" fmla="*/ 4064000 h 4239195"/>
              <a:gd name="connsiteX4" fmla="*/ 3048000 w 3547439"/>
              <a:gd name="connsiteY4" fmla="*/ 2815772 h 4239195"/>
              <a:gd name="connsiteX5" fmla="*/ 3541486 w 3547439"/>
              <a:gd name="connsiteY5" fmla="*/ 1872343 h 4239195"/>
              <a:gd name="connsiteX6" fmla="*/ 3236686 w 3547439"/>
              <a:gd name="connsiteY6" fmla="*/ 1291772 h 4239195"/>
              <a:gd name="connsiteX7" fmla="*/ 2075543 w 3547439"/>
              <a:gd name="connsiteY7" fmla="*/ 159658 h 4239195"/>
              <a:gd name="connsiteX0" fmla="*/ 0 w 3547439"/>
              <a:gd name="connsiteY0" fmla="*/ 0 h 4311766"/>
              <a:gd name="connsiteX1" fmla="*/ 885371 w 3547439"/>
              <a:gd name="connsiteY1" fmla="*/ 1930400 h 4311766"/>
              <a:gd name="connsiteX2" fmla="*/ 2119086 w 3547439"/>
              <a:gd name="connsiteY2" fmla="*/ 4064000 h 4311766"/>
              <a:gd name="connsiteX3" fmla="*/ 2743200 w 3547439"/>
              <a:gd name="connsiteY3" fmla="*/ 4136571 h 4311766"/>
              <a:gd name="connsiteX4" fmla="*/ 3048000 w 3547439"/>
              <a:gd name="connsiteY4" fmla="*/ 2888343 h 4311766"/>
              <a:gd name="connsiteX5" fmla="*/ 3541486 w 3547439"/>
              <a:gd name="connsiteY5" fmla="*/ 1944914 h 4311766"/>
              <a:gd name="connsiteX6" fmla="*/ 3236686 w 3547439"/>
              <a:gd name="connsiteY6" fmla="*/ 1364343 h 4311766"/>
              <a:gd name="connsiteX7" fmla="*/ 2075543 w 3547439"/>
              <a:gd name="connsiteY7" fmla="*/ 232229 h 4311766"/>
              <a:gd name="connsiteX0" fmla="*/ 0 w 3547439"/>
              <a:gd name="connsiteY0" fmla="*/ 0 h 4311766"/>
              <a:gd name="connsiteX1" fmla="*/ 885371 w 3547439"/>
              <a:gd name="connsiteY1" fmla="*/ 1930400 h 4311766"/>
              <a:gd name="connsiteX2" fmla="*/ 2119086 w 3547439"/>
              <a:gd name="connsiteY2" fmla="*/ 4064000 h 4311766"/>
              <a:gd name="connsiteX3" fmla="*/ 2743200 w 3547439"/>
              <a:gd name="connsiteY3" fmla="*/ 4136571 h 4311766"/>
              <a:gd name="connsiteX4" fmla="*/ 3048000 w 3547439"/>
              <a:gd name="connsiteY4" fmla="*/ 2888343 h 4311766"/>
              <a:gd name="connsiteX5" fmla="*/ 3541486 w 3547439"/>
              <a:gd name="connsiteY5" fmla="*/ 1944914 h 4311766"/>
              <a:gd name="connsiteX6" fmla="*/ 3236686 w 3547439"/>
              <a:gd name="connsiteY6" fmla="*/ 1364343 h 4311766"/>
              <a:gd name="connsiteX7" fmla="*/ 2075543 w 3547439"/>
              <a:gd name="connsiteY7" fmla="*/ 232229 h 43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439" h="4311766">
                <a:moveTo>
                  <a:pt x="0" y="0"/>
                </a:moveTo>
                <a:cubicBezTo>
                  <a:pt x="193524" y="610809"/>
                  <a:pt x="532190" y="1253067"/>
                  <a:pt x="885371" y="1930400"/>
                </a:cubicBezTo>
                <a:cubicBezTo>
                  <a:pt x="1238552" y="2607733"/>
                  <a:pt x="1809448" y="3696305"/>
                  <a:pt x="2119086" y="4064000"/>
                </a:cubicBezTo>
                <a:cubicBezTo>
                  <a:pt x="2428724" y="4431695"/>
                  <a:pt x="2588381" y="4332514"/>
                  <a:pt x="2743200" y="4136571"/>
                </a:cubicBezTo>
                <a:cubicBezTo>
                  <a:pt x="2898019" y="3940628"/>
                  <a:pt x="2914952" y="3253619"/>
                  <a:pt x="3048000" y="2888343"/>
                </a:cubicBezTo>
                <a:cubicBezTo>
                  <a:pt x="3181048" y="2523067"/>
                  <a:pt x="3510038" y="2198914"/>
                  <a:pt x="3541486" y="1944914"/>
                </a:cubicBezTo>
                <a:cubicBezTo>
                  <a:pt x="3572934" y="1690914"/>
                  <a:pt x="3481010" y="1649791"/>
                  <a:pt x="3236686" y="1364343"/>
                </a:cubicBezTo>
                <a:cubicBezTo>
                  <a:pt x="2992362" y="1078896"/>
                  <a:pt x="2533952" y="655562"/>
                  <a:pt x="2075543" y="232229"/>
                </a:cubicBezTo>
              </a:path>
            </a:pathLst>
          </a:custGeom>
          <a:noFill/>
          <a:ln w="57150">
            <a:solidFill>
              <a:schemeClr val="accent3">
                <a:lumMod val="90000"/>
              </a:schemeClr>
            </a:solidFill>
            <a:headEnd type="triangle"/>
            <a:tailEnd type="triangle"/>
          </a:ln>
          <a:effectLst/>
        </p:spPr>
        <p:txBody>
          <a:bodyPr rtlCol="0" anchor="ctr"/>
          <a:lstStyle/>
          <a:p>
            <a:pPr algn="ctr"/>
            <a:endParaRPr lang="pt-BR"/>
          </a:p>
        </p:txBody>
      </p:sp>
      <p:grpSp>
        <p:nvGrpSpPr>
          <p:cNvPr id="118" name="Grupo 117"/>
          <p:cNvGrpSpPr/>
          <p:nvPr/>
        </p:nvGrpSpPr>
        <p:grpSpPr>
          <a:xfrm>
            <a:off x="3009495" y="3311036"/>
            <a:ext cx="346257" cy="319294"/>
            <a:chOff x="885572" y="3510338"/>
            <a:chExt cx="346257" cy="319294"/>
          </a:xfrm>
        </p:grpSpPr>
        <p:sp>
          <p:nvSpPr>
            <p:cNvPr id="119" name="Elipse 118"/>
            <p:cNvSpPr/>
            <p:nvPr/>
          </p:nvSpPr>
          <p:spPr>
            <a:xfrm>
              <a:off x="885572" y="3520185"/>
              <a:ext cx="332580" cy="309447"/>
            </a:xfrm>
            <a:prstGeom prst="ellipse">
              <a:avLst/>
            </a:prstGeom>
            <a:gradFill>
              <a:gsLst>
                <a:gs pos="0">
                  <a:srgbClr val="B33939"/>
                </a:gs>
                <a:gs pos="100000">
                  <a:srgbClr val="B33939"/>
                </a:gs>
                <a:gs pos="50000">
                  <a:srgbClr val="FF6F6F"/>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0" name="CaixaDeTexto 119"/>
            <p:cNvSpPr txBox="1"/>
            <p:nvPr/>
          </p:nvSpPr>
          <p:spPr>
            <a:xfrm>
              <a:off x="894784" y="3510338"/>
              <a:ext cx="337045" cy="311480"/>
            </a:xfrm>
            <a:prstGeom prst="rect">
              <a:avLst/>
            </a:prstGeom>
            <a:noFill/>
            <a:ln>
              <a:noFill/>
            </a:ln>
            <a:effectLst/>
          </p:spPr>
          <p:txBody>
            <a:bodyPr wrap="square" lIns="72000" tIns="36000" rIns="72000" bIns="36000" rtlCol="0" anchor="t">
              <a:noAutofit/>
            </a:bodyPr>
            <a:lstStyle/>
            <a:p>
              <a:pPr algn="ctr">
                <a:spcAft>
                  <a:spcPts val="600"/>
                </a:spcAft>
              </a:pPr>
              <a:r>
                <a:rPr lang="pt-BR" sz="1600" b="1" dirty="0">
                  <a:solidFill>
                    <a:schemeClr val="bg1"/>
                  </a:solidFill>
                </a:rPr>
                <a:t>1</a:t>
              </a:r>
            </a:p>
          </p:txBody>
        </p:sp>
      </p:grpSp>
      <p:sp>
        <p:nvSpPr>
          <p:cNvPr id="376832" name="Forma livre 376831"/>
          <p:cNvSpPr/>
          <p:nvPr/>
        </p:nvSpPr>
        <p:spPr>
          <a:xfrm>
            <a:off x="5388094" y="1596571"/>
            <a:ext cx="3173319" cy="4253014"/>
          </a:xfrm>
          <a:custGeom>
            <a:avLst/>
            <a:gdLst>
              <a:gd name="connsiteX0" fmla="*/ 871698 w 3173375"/>
              <a:gd name="connsiteY0" fmla="*/ 0 h 4209471"/>
              <a:gd name="connsiteX1" fmla="*/ 479812 w 3173375"/>
              <a:gd name="connsiteY1" fmla="*/ 145143 h 4209471"/>
              <a:gd name="connsiteX2" fmla="*/ 189527 w 3173375"/>
              <a:gd name="connsiteY2" fmla="*/ 566057 h 4209471"/>
              <a:gd name="connsiteX3" fmla="*/ 841 w 3173375"/>
              <a:gd name="connsiteY3" fmla="*/ 1378857 h 4209471"/>
              <a:gd name="connsiteX4" fmla="*/ 262098 w 3173375"/>
              <a:gd name="connsiteY4" fmla="*/ 2206172 h 4209471"/>
              <a:gd name="connsiteX5" fmla="*/ 813641 w 3173375"/>
              <a:gd name="connsiteY5" fmla="*/ 2598057 h 4209471"/>
              <a:gd name="connsiteX6" fmla="*/ 1220041 w 3173375"/>
              <a:gd name="connsiteY6" fmla="*/ 3628572 h 4209471"/>
              <a:gd name="connsiteX7" fmla="*/ 1757070 w 3173375"/>
              <a:gd name="connsiteY7" fmla="*/ 4209143 h 4209471"/>
              <a:gd name="connsiteX8" fmla="*/ 2671470 w 3173375"/>
              <a:gd name="connsiteY8" fmla="*/ 3556000 h 4209471"/>
              <a:gd name="connsiteX9" fmla="*/ 2990784 w 3173375"/>
              <a:gd name="connsiteY9" fmla="*/ 2656115 h 4209471"/>
              <a:gd name="connsiteX10" fmla="*/ 3164955 w 3173375"/>
              <a:gd name="connsiteY10" fmla="*/ 1567543 h 4209471"/>
              <a:gd name="connsiteX11" fmla="*/ 2729527 w 3173375"/>
              <a:gd name="connsiteY11" fmla="*/ 885372 h 4209471"/>
              <a:gd name="connsiteX0" fmla="*/ 755584 w 3173375"/>
              <a:gd name="connsiteY0" fmla="*/ 0 h 4253014"/>
              <a:gd name="connsiteX1" fmla="*/ 479812 w 3173375"/>
              <a:gd name="connsiteY1" fmla="*/ 188686 h 4253014"/>
              <a:gd name="connsiteX2" fmla="*/ 189527 w 3173375"/>
              <a:gd name="connsiteY2" fmla="*/ 609600 h 4253014"/>
              <a:gd name="connsiteX3" fmla="*/ 841 w 3173375"/>
              <a:gd name="connsiteY3" fmla="*/ 1422400 h 4253014"/>
              <a:gd name="connsiteX4" fmla="*/ 262098 w 3173375"/>
              <a:gd name="connsiteY4" fmla="*/ 2249715 h 4253014"/>
              <a:gd name="connsiteX5" fmla="*/ 813641 w 3173375"/>
              <a:gd name="connsiteY5" fmla="*/ 2641600 h 4253014"/>
              <a:gd name="connsiteX6" fmla="*/ 1220041 w 3173375"/>
              <a:gd name="connsiteY6" fmla="*/ 3672115 h 4253014"/>
              <a:gd name="connsiteX7" fmla="*/ 1757070 w 3173375"/>
              <a:gd name="connsiteY7" fmla="*/ 4252686 h 4253014"/>
              <a:gd name="connsiteX8" fmla="*/ 2671470 w 3173375"/>
              <a:gd name="connsiteY8" fmla="*/ 3599543 h 4253014"/>
              <a:gd name="connsiteX9" fmla="*/ 2990784 w 3173375"/>
              <a:gd name="connsiteY9" fmla="*/ 2699658 h 4253014"/>
              <a:gd name="connsiteX10" fmla="*/ 3164955 w 3173375"/>
              <a:gd name="connsiteY10" fmla="*/ 1611086 h 4253014"/>
              <a:gd name="connsiteX11" fmla="*/ 2729527 w 3173375"/>
              <a:gd name="connsiteY11" fmla="*/ 928915 h 4253014"/>
              <a:gd name="connsiteX0" fmla="*/ 755528 w 3173319"/>
              <a:gd name="connsiteY0" fmla="*/ 0 h 4253014"/>
              <a:gd name="connsiteX1" fmla="*/ 421699 w 3173319"/>
              <a:gd name="connsiteY1" fmla="*/ 174172 h 4253014"/>
              <a:gd name="connsiteX2" fmla="*/ 189471 w 3173319"/>
              <a:gd name="connsiteY2" fmla="*/ 609600 h 4253014"/>
              <a:gd name="connsiteX3" fmla="*/ 785 w 3173319"/>
              <a:gd name="connsiteY3" fmla="*/ 1422400 h 4253014"/>
              <a:gd name="connsiteX4" fmla="*/ 262042 w 3173319"/>
              <a:gd name="connsiteY4" fmla="*/ 2249715 h 4253014"/>
              <a:gd name="connsiteX5" fmla="*/ 813585 w 3173319"/>
              <a:gd name="connsiteY5" fmla="*/ 2641600 h 4253014"/>
              <a:gd name="connsiteX6" fmla="*/ 1219985 w 3173319"/>
              <a:gd name="connsiteY6" fmla="*/ 3672115 h 4253014"/>
              <a:gd name="connsiteX7" fmla="*/ 1757014 w 3173319"/>
              <a:gd name="connsiteY7" fmla="*/ 4252686 h 4253014"/>
              <a:gd name="connsiteX8" fmla="*/ 2671414 w 3173319"/>
              <a:gd name="connsiteY8" fmla="*/ 3599543 h 4253014"/>
              <a:gd name="connsiteX9" fmla="*/ 2990728 w 3173319"/>
              <a:gd name="connsiteY9" fmla="*/ 2699658 h 4253014"/>
              <a:gd name="connsiteX10" fmla="*/ 3164899 w 3173319"/>
              <a:gd name="connsiteY10" fmla="*/ 1611086 h 4253014"/>
              <a:gd name="connsiteX11" fmla="*/ 2729471 w 3173319"/>
              <a:gd name="connsiteY11" fmla="*/ 928915 h 425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3319" h="4253014">
                <a:moveTo>
                  <a:pt x="755528" y="0"/>
                </a:moveTo>
                <a:cubicBezTo>
                  <a:pt x="616432" y="25400"/>
                  <a:pt x="516042" y="72572"/>
                  <a:pt x="421699" y="174172"/>
                </a:cubicBezTo>
                <a:cubicBezTo>
                  <a:pt x="327356" y="275772"/>
                  <a:pt x="259623" y="401562"/>
                  <a:pt x="189471" y="609600"/>
                </a:cubicBezTo>
                <a:cubicBezTo>
                  <a:pt x="119319" y="817638"/>
                  <a:pt x="-11310" y="1149048"/>
                  <a:pt x="785" y="1422400"/>
                </a:cubicBezTo>
                <a:cubicBezTo>
                  <a:pt x="12880" y="1695752"/>
                  <a:pt x="126575" y="2046515"/>
                  <a:pt x="262042" y="2249715"/>
                </a:cubicBezTo>
                <a:cubicBezTo>
                  <a:pt x="397509" y="2452915"/>
                  <a:pt x="653928" y="2404533"/>
                  <a:pt x="813585" y="2641600"/>
                </a:cubicBezTo>
                <a:cubicBezTo>
                  <a:pt x="973242" y="2878667"/>
                  <a:pt x="1062747" y="3403601"/>
                  <a:pt x="1219985" y="3672115"/>
                </a:cubicBezTo>
                <a:cubicBezTo>
                  <a:pt x="1377223" y="3940629"/>
                  <a:pt x="1515109" y="4264781"/>
                  <a:pt x="1757014" y="4252686"/>
                </a:cubicBezTo>
                <a:cubicBezTo>
                  <a:pt x="1998919" y="4240591"/>
                  <a:pt x="2465795" y="3858381"/>
                  <a:pt x="2671414" y="3599543"/>
                </a:cubicBezTo>
                <a:cubicBezTo>
                  <a:pt x="2877033" y="3340705"/>
                  <a:pt x="2908481" y="3031068"/>
                  <a:pt x="2990728" y="2699658"/>
                </a:cubicBezTo>
                <a:cubicBezTo>
                  <a:pt x="3072976" y="2368249"/>
                  <a:pt x="3208442" y="1906210"/>
                  <a:pt x="3164899" y="1611086"/>
                </a:cubicBezTo>
                <a:cubicBezTo>
                  <a:pt x="3121356" y="1315962"/>
                  <a:pt x="2925413" y="1122438"/>
                  <a:pt x="2729471" y="928915"/>
                </a:cubicBezTo>
              </a:path>
            </a:pathLst>
          </a:custGeom>
          <a:noFill/>
          <a:ln w="57150">
            <a:solidFill>
              <a:schemeClr val="accent3">
                <a:lumMod val="90000"/>
              </a:schemeClr>
            </a:solidFill>
            <a:headEnd type="triangle"/>
            <a:tailEnd type="triangle"/>
          </a:ln>
          <a:effectLst/>
        </p:spPr>
        <p:txBody>
          <a:bodyPr rtlCol="0" anchor="ctr"/>
          <a:lstStyle/>
          <a:p>
            <a:pPr algn="ctr"/>
            <a:endParaRPr lang="pt-BR"/>
          </a:p>
        </p:txBody>
      </p:sp>
      <p:sp>
        <p:nvSpPr>
          <p:cNvPr id="376835" name="Forma livre 376834"/>
          <p:cNvSpPr/>
          <p:nvPr/>
        </p:nvSpPr>
        <p:spPr>
          <a:xfrm>
            <a:off x="5741463" y="1741713"/>
            <a:ext cx="2608584" cy="1532691"/>
          </a:xfrm>
          <a:custGeom>
            <a:avLst/>
            <a:gdLst>
              <a:gd name="connsiteX0" fmla="*/ 564553 w 2734460"/>
              <a:gd name="connsiteY0" fmla="*/ 0 h 1533880"/>
              <a:gd name="connsiteX1" fmla="*/ 317810 w 2734460"/>
              <a:gd name="connsiteY1" fmla="*/ 87086 h 1533880"/>
              <a:gd name="connsiteX2" fmla="*/ 85581 w 2734460"/>
              <a:gd name="connsiteY2" fmla="*/ 290286 h 1533880"/>
              <a:gd name="connsiteX3" fmla="*/ 42038 w 2734460"/>
              <a:gd name="connsiteY3" fmla="*/ 566057 h 1533880"/>
              <a:gd name="connsiteX4" fmla="*/ 666153 w 2734460"/>
              <a:gd name="connsiteY4" fmla="*/ 493486 h 1533880"/>
              <a:gd name="connsiteX5" fmla="*/ 999981 w 2734460"/>
              <a:gd name="connsiteY5" fmla="*/ 435429 h 1533880"/>
              <a:gd name="connsiteX6" fmla="*/ 1391867 w 2734460"/>
              <a:gd name="connsiteY6" fmla="*/ 682172 h 1533880"/>
              <a:gd name="connsiteX7" fmla="*/ 1653124 w 2734460"/>
              <a:gd name="connsiteY7" fmla="*/ 711200 h 1533880"/>
              <a:gd name="connsiteX8" fmla="*/ 1812781 w 2734460"/>
              <a:gd name="connsiteY8" fmla="*/ 1001486 h 1533880"/>
              <a:gd name="connsiteX9" fmla="*/ 2088553 w 2734460"/>
              <a:gd name="connsiteY9" fmla="*/ 1494972 h 1533880"/>
              <a:gd name="connsiteX10" fmla="*/ 2625581 w 2734460"/>
              <a:gd name="connsiteY10" fmla="*/ 1465943 h 1533880"/>
              <a:gd name="connsiteX11" fmla="*/ 2727181 w 2734460"/>
              <a:gd name="connsiteY11" fmla="*/ 1175657 h 1533880"/>
              <a:gd name="connsiteX12" fmla="*/ 2509467 w 2734460"/>
              <a:gd name="connsiteY12" fmla="*/ 928915 h 1533880"/>
              <a:gd name="connsiteX0" fmla="*/ 564553 w 2744749"/>
              <a:gd name="connsiteY0" fmla="*/ 0 h 1533880"/>
              <a:gd name="connsiteX1" fmla="*/ 317810 w 2744749"/>
              <a:gd name="connsiteY1" fmla="*/ 87086 h 1533880"/>
              <a:gd name="connsiteX2" fmla="*/ 85581 w 2744749"/>
              <a:gd name="connsiteY2" fmla="*/ 290286 h 1533880"/>
              <a:gd name="connsiteX3" fmla="*/ 42038 w 2744749"/>
              <a:gd name="connsiteY3" fmla="*/ 566057 h 1533880"/>
              <a:gd name="connsiteX4" fmla="*/ 666153 w 2744749"/>
              <a:gd name="connsiteY4" fmla="*/ 493486 h 1533880"/>
              <a:gd name="connsiteX5" fmla="*/ 999981 w 2744749"/>
              <a:gd name="connsiteY5" fmla="*/ 435429 h 1533880"/>
              <a:gd name="connsiteX6" fmla="*/ 1391867 w 2744749"/>
              <a:gd name="connsiteY6" fmla="*/ 682172 h 1533880"/>
              <a:gd name="connsiteX7" fmla="*/ 1653124 w 2744749"/>
              <a:gd name="connsiteY7" fmla="*/ 711200 h 1533880"/>
              <a:gd name="connsiteX8" fmla="*/ 1812781 w 2744749"/>
              <a:gd name="connsiteY8" fmla="*/ 1001486 h 1533880"/>
              <a:gd name="connsiteX9" fmla="*/ 2088553 w 2744749"/>
              <a:gd name="connsiteY9" fmla="*/ 1494972 h 1533880"/>
              <a:gd name="connsiteX10" fmla="*/ 2625581 w 2744749"/>
              <a:gd name="connsiteY10" fmla="*/ 1465943 h 1533880"/>
              <a:gd name="connsiteX11" fmla="*/ 2727181 w 2744749"/>
              <a:gd name="connsiteY11" fmla="*/ 1175657 h 1533880"/>
              <a:gd name="connsiteX12" fmla="*/ 2364324 w 2744749"/>
              <a:gd name="connsiteY12" fmla="*/ 885372 h 1533880"/>
              <a:gd name="connsiteX0" fmla="*/ 564553 w 2683892"/>
              <a:gd name="connsiteY0" fmla="*/ 0 h 1532691"/>
              <a:gd name="connsiteX1" fmla="*/ 317810 w 2683892"/>
              <a:gd name="connsiteY1" fmla="*/ 87086 h 1532691"/>
              <a:gd name="connsiteX2" fmla="*/ 85581 w 2683892"/>
              <a:gd name="connsiteY2" fmla="*/ 290286 h 1532691"/>
              <a:gd name="connsiteX3" fmla="*/ 42038 w 2683892"/>
              <a:gd name="connsiteY3" fmla="*/ 566057 h 1532691"/>
              <a:gd name="connsiteX4" fmla="*/ 666153 w 2683892"/>
              <a:gd name="connsiteY4" fmla="*/ 493486 h 1532691"/>
              <a:gd name="connsiteX5" fmla="*/ 999981 w 2683892"/>
              <a:gd name="connsiteY5" fmla="*/ 435429 h 1532691"/>
              <a:gd name="connsiteX6" fmla="*/ 1391867 w 2683892"/>
              <a:gd name="connsiteY6" fmla="*/ 682172 h 1532691"/>
              <a:gd name="connsiteX7" fmla="*/ 1653124 w 2683892"/>
              <a:gd name="connsiteY7" fmla="*/ 711200 h 1532691"/>
              <a:gd name="connsiteX8" fmla="*/ 1812781 w 2683892"/>
              <a:gd name="connsiteY8" fmla="*/ 1001486 h 1532691"/>
              <a:gd name="connsiteX9" fmla="*/ 2088553 w 2683892"/>
              <a:gd name="connsiteY9" fmla="*/ 1494972 h 1532691"/>
              <a:gd name="connsiteX10" fmla="*/ 2625581 w 2683892"/>
              <a:gd name="connsiteY10" fmla="*/ 1465943 h 1532691"/>
              <a:gd name="connsiteX11" fmla="*/ 2640096 w 2683892"/>
              <a:gd name="connsiteY11" fmla="*/ 1204686 h 1532691"/>
              <a:gd name="connsiteX12" fmla="*/ 2364324 w 2683892"/>
              <a:gd name="connsiteY12" fmla="*/ 885372 h 1532691"/>
              <a:gd name="connsiteX0" fmla="*/ 489245 w 2608584"/>
              <a:gd name="connsiteY0" fmla="*/ 0 h 1532691"/>
              <a:gd name="connsiteX1" fmla="*/ 242502 w 2608584"/>
              <a:gd name="connsiteY1" fmla="*/ 87086 h 1532691"/>
              <a:gd name="connsiteX2" fmla="*/ 10273 w 2608584"/>
              <a:gd name="connsiteY2" fmla="*/ 290286 h 1532691"/>
              <a:gd name="connsiteX3" fmla="*/ 97359 w 2608584"/>
              <a:gd name="connsiteY3" fmla="*/ 566057 h 1532691"/>
              <a:gd name="connsiteX4" fmla="*/ 590845 w 2608584"/>
              <a:gd name="connsiteY4" fmla="*/ 493486 h 1532691"/>
              <a:gd name="connsiteX5" fmla="*/ 924673 w 2608584"/>
              <a:gd name="connsiteY5" fmla="*/ 435429 h 1532691"/>
              <a:gd name="connsiteX6" fmla="*/ 1316559 w 2608584"/>
              <a:gd name="connsiteY6" fmla="*/ 682172 h 1532691"/>
              <a:gd name="connsiteX7" fmla="*/ 1577816 w 2608584"/>
              <a:gd name="connsiteY7" fmla="*/ 711200 h 1532691"/>
              <a:gd name="connsiteX8" fmla="*/ 1737473 w 2608584"/>
              <a:gd name="connsiteY8" fmla="*/ 1001486 h 1532691"/>
              <a:gd name="connsiteX9" fmla="*/ 2013245 w 2608584"/>
              <a:gd name="connsiteY9" fmla="*/ 1494972 h 1532691"/>
              <a:gd name="connsiteX10" fmla="*/ 2550273 w 2608584"/>
              <a:gd name="connsiteY10" fmla="*/ 1465943 h 1532691"/>
              <a:gd name="connsiteX11" fmla="*/ 2564788 w 2608584"/>
              <a:gd name="connsiteY11" fmla="*/ 1204686 h 1532691"/>
              <a:gd name="connsiteX12" fmla="*/ 2289016 w 2608584"/>
              <a:gd name="connsiteY12" fmla="*/ 885372 h 153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8584" h="1532691">
                <a:moveTo>
                  <a:pt x="489245" y="0"/>
                </a:moveTo>
                <a:cubicBezTo>
                  <a:pt x="405788" y="19352"/>
                  <a:pt x="322331" y="38705"/>
                  <a:pt x="242502" y="87086"/>
                </a:cubicBezTo>
                <a:cubicBezTo>
                  <a:pt x="162673" y="135467"/>
                  <a:pt x="34463" y="210458"/>
                  <a:pt x="10273" y="290286"/>
                </a:cubicBezTo>
                <a:cubicBezTo>
                  <a:pt x="-13917" y="370114"/>
                  <a:pt x="597" y="532190"/>
                  <a:pt x="97359" y="566057"/>
                </a:cubicBezTo>
                <a:cubicBezTo>
                  <a:pt x="194121" y="599924"/>
                  <a:pt x="452959" y="515257"/>
                  <a:pt x="590845" y="493486"/>
                </a:cubicBezTo>
                <a:cubicBezTo>
                  <a:pt x="728731" y="471715"/>
                  <a:pt x="803721" y="403981"/>
                  <a:pt x="924673" y="435429"/>
                </a:cubicBezTo>
                <a:cubicBezTo>
                  <a:pt x="1045625" y="466877"/>
                  <a:pt x="1207702" y="636210"/>
                  <a:pt x="1316559" y="682172"/>
                </a:cubicBezTo>
                <a:cubicBezTo>
                  <a:pt x="1425416" y="728134"/>
                  <a:pt x="1507664" y="657981"/>
                  <a:pt x="1577816" y="711200"/>
                </a:cubicBezTo>
                <a:cubicBezTo>
                  <a:pt x="1647968" y="764419"/>
                  <a:pt x="1664902" y="870857"/>
                  <a:pt x="1737473" y="1001486"/>
                </a:cubicBezTo>
                <a:cubicBezTo>
                  <a:pt x="1810045" y="1132115"/>
                  <a:pt x="1877778" y="1417563"/>
                  <a:pt x="2013245" y="1494972"/>
                </a:cubicBezTo>
                <a:cubicBezTo>
                  <a:pt x="2148712" y="1572381"/>
                  <a:pt x="2458349" y="1514324"/>
                  <a:pt x="2550273" y="1465943"/>
                </a:cubicBezTo>
                <a:cubicBezTo>
                  <a:pt x="2642197" y="1417562"/>
                  <a:pt x="2608331" y="1301448"/>
                  <a:pt x="2564788" y="1204686"/>
                </a:cubicBezTo>
                <a:cubicBezTo>
                  <a:pt x="2521245" y="1107924"/>
                  <a:pt x="2388197" y="963990"/>
                  <a:pt x="2289016" y="885372"/>
                </a:cubicBezTo>
              </a:path>
            </a:pathLst>
          </a:custGeom>
          <a:noFill/>
          <a:ln w="57150">
            <a:solidFill>
              <a:schemeClr val="tx2">
                <a:lumMod val="40000"/>
                <a:lumOff val="60000"/>
              </a:schemeClr>
            </a:solidFill>
            <a:headEnd type="triangle"/>
            <a:tailEnd type="triangle"/>
          </a:ln>
          <a:effectLst/>
        </p:spPr>
        <p:txBody>
          <a:bodyPr rtlCol="0" anchor="ctr"/>
          <a:lstStyle/>
          <a:p>
            <a:pPr algn="ctr"/>
            <a:endParaRPr lang="pt-BR"/>
          </a:p>
        </p:txBody>
      </p:sp>
      <p:grpSp>
        <p:nvGrpSpPr>
          <p:cNvPr id="121" name="Grupo 120"/>
          <p:cNvGrpSpPr/>
          <p:nvPr/>
        </p:nvGrpSpPr>
        <p:grpSpPr>
          <a:xfrm>
            <a:off x="7213189" y="2370890"/>
            <a:ext cx="346257" cy="319294"/>
            <a:chOff x="885572" y="3510338"/>
            <a:chExt cx="346257" cy="319294"/>
          </a:xfrm>
        </p:grpSpPr>
        <p:sp>
          <p:nvSpPr>
            <p:cNvPr id="122" name="Elipse 121"/>
            <p:cNvSpPr/>
            <p:nvPr/>
          </p:nvSpPr>
          <p:spPr>
            <a:xfrm>
              <a:off x="885572" y="3520185"/>
              <a:ext cx="332580" cy="309447"/>
            </a:xfrm>
            <a:prstGeom prst="ellipse">
              <a:avLst/>
            </a:prstGeom>
            <a:gradFill>
              <a:gsLst>
                <a:gs pos="0">
                  <a:srgbClr val="B33939"/>
                </a:gs>
                <a:gs pos="100000">
                  <a:srgbClr val="B33939"/>
                </a:gs>
                <a:gs pos="50000">
                  <a:srgbClr val="FF6F6F"/>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23" name="CaixaDeTexto 122"/>
            <p:cNvSpPr txBox="1"/>
            <p:nvPr/>
          </p:nvSpPr>
          <p:spPr>
            <a:xfrm>
              <a:off x="894784" y="3510338"/>
              <a:ext cx="337045" cy="311480"/>
            </a:xfrm>
            <a:prstGeom prst="rect">
              <a:avLst/>
            </a:prstGeom>
            <a:noFill/>
            <a:ln>
              <a:noFill/>
            </a:ln>
            <a:effectLst/>
          </p:spPr>
          <p:txBody>
            <a:bodyPr wrap="square" lIns="72000" tIns="36000" rIns="72000" bIns="36000" rtlCol="0" anchor="t">
              <a:noAutofit/>
            </a:bodyPr>
            <a:lstStyle/>
            <a:p>
              <a:pPr algn="ctr">
                <a:spcAft>
                  <a:spcPts val="600"/>
                </a:spcAft>
              </a:pPr>
              <a:r>
                <a:rPr lang="pt-BR" sz="1600" b="1" dirty="0">
                  <a:solidFill>
                    <a:schemeClr val="bg1"/>
                  </a:solidFill>
                </a:rPr>
                <a:t>2</a:t>
              </a:r>
            </a:p>
          </p:txBody>
        </p:sp>
      </p:grpSp>
      <p:sp>
        <p:nvSpPr>
          <p:cNvPr id="376836" name="CaixaDeTexto 376835"/>
          <p:cNvSpPr txBox="1"/>
          <p:nvPr/>
        </p:nvSpPr>
        <p:spPr>
          <a:xfrm>
            <a:off x="1846976" y="1932250"/>
            <a:ext cx="1027569" cy="450784"/>
          </a:xfrm>
          <a:prstGeom prst="rect">
            <a:avLst/>
          </a:prstGeom>
          <a:noFill/>
          <a:ln>
            <a:noFill/>
          </a:ln>
        </p:spPr>
        <p:txBody>
          <a:bodyPr wrap="square" lIns="72000" tIns="36000" rIns="72000" bIns="36000" rtlCol="0" anchor="t">
            <a:noAutofit/>
          </a:bodyPr>
          <a:lstStyle/>
          <a:p>
            <a:pPr algn="ctr"/>
            <a:r>
              <a:rPr lang="pt-BR" sz="1600" b="1" dirty="0">
                <a:solidFill>
                  <a:srgbClr val="55A2FF"/>
                </a:solidFill>
              </a:rPr>
              <a:t>6.000 </a:t>
            </a:r>
          </a:p>
          <a:p>
            <a:pPr algn="ctr"/>
            <a:r>
              <a:rPr lang="pt-BR" sz="1600" b="1" dirty="0" err="1">
                <a:solidFill>
                  <a:srgbClr val="55A2FF"/>
                </a:solidFill>
              </a:rPr>
              <a:t>mn</a:t>
            </a:r>
            <a:endParaRPr lang="pt-BR" sz="1600" b="1" dirty="0">
              <a:solidFill>
                <a:srgbClr val="55A2FF"/>
              </a:solidFill>
            </a:endParaRPr>
          </a:p>
        </p:txBody>
      </p:sp>
      <p:sp>
        <p:nvSpPr>
          <p:cNvPr id="133" name="CaixaDeTexto 132"/>
          <p:cNvSpPr txBox="1"/>
          <p:nvPr/>
        </p:nvSpPr>
        <p:spPr>
          <a:xfrm>
            <a:off x="2314506" y="4064091"/>
            <a:ext cx="1027569" cy="450784"/>
          </a:xfrm>
          <a:prstGeom prst="rect">
            <a:avLst/>
          </a:prstGeom>
          <a:noFill/>
          <a:ln>
            <a:noFill/>
          </a:ln>
        </p:spPr>
        <p:txBody>
          <a:bodyPr wrap="square" lIns="72000" tIns="36000" rIns="72000" bIns="36000" rtlCol="0" anchor="t">
            <a:noAutofit/>
          </a:bodyPr>
          <a:lstStyle/>
          <a:p>
            <a:pPr algn="ctr"/>
            <a:r>
              <a:rPr lang="pt-BR" sz="1600" b="1" dirty="0">
                <a:solidFill>
                  <a:schemeClr val="accent4">
                    <a:lumMod val="75000"/>
                  </a:schemeClr>
                </a:solidFill>
              </a:rPr>
              <a:t>14.000 </a:t>
            </a:r>
            <a:r>
              <a:rPr lang="pt-BR" sz="1600" b="1" dirty="0" err="1">
                <a:solidFill>
                  <a:schemeClr val="accent4">
                    <a:lumMod val="75000"/>
                  </a:schemeClr>
                </a:solidFill>
              </a:rPr>
              <a:t>mn</a:t>
            </a:r>
            <a:endParaRPr lang="pt-BR" sz="1600" b="1" dirty="0">
              <a:solidFill>
                <a:schemeClr val="accent4">
                  <a:lumMod val="75000"/>
                </a:schemeClr>
              </a:solidFill>
            </a:endParaRPr>
          </a:p>
        </p:txBody>
      </p:sp>
      <p:sp>
        <p:nvSpPr>
          <p:cNvPr id="376837" name="CaixaDeTexto 376836"/>
          <p:cNvSpPr txBox="1"/>
          <p:nvPr/>
        </p:nvSpPr>
        <p:spPr>
          <a:xfrm>
            <a:off x="1426479" y="4725144"/>
            <a:ext cx="1302922" cy="936104"/>
          </a:xfrm>
          <a:prstGeom prst="rect">
            <a:avLst/>
          </a:prstGeom>
          <a:noFill/>
          <a:ln>
            <a:noFill/>
          </a:ln>
        </p:spPr>
        <p:txBody>
          <a:bodyPr wrap="square" lIns="72000" tIns="36000" rIns="72000" bIns="36000" rtlCol="0" anchor="t">
            <a:noAutofit/>
          </a:bodyPr>
          <a:lstStyle/>
          <a:p>
            <a:pPr algn="ctr">
              <a:spcAft>
                <a:spcPts val="600"/>
              </a:spcAft>
            </a:pPr>
            <a:r>
              <a:rPr lang="pt-BR" sz="1600" dirty="0"/>
              <a:t>Rota</a:t>
            </a:r>
          </a:p>
          <a:p>
            <a:pPr algn="ctr">
              <a:spcAft>
                <a:spcPts val="600"/>
              </a:spcAft>
            </a:pPr>
            <a:r>
              <a:rPr lang="pt-BR" sz="1600" dirty="0"/>
              <a:t>Tacoma – New York</a:t>
            </a:r>
          </a:p>
        </p:txBody>
      </p:sp>
      <p:sp>
        <p:nvSpPr>
          <p:cNvPr id="135" name="CaixaDeTexto 134"/>
          <p:cNvSpPr txBox="1"/>
          <p:nvPr/>
        </p:nvSpPr>
        <p:spPr>
          <a:xfrm>
            <a:off x="5090002" y="4725144"/>
            <a:ext cx="1302922" cy="936104"/>
          </a:xfrm>
          <a:prstGeom prst="rect">
            <a:avLst/>
          </a:prstGeom>
          <a:noFill/>
          <a:ln>
            <a:noFill/>
          </a:ln>
        </p:spPr>
        <p:txBody>
          <a:bodyPr wrap="square" lIns="72000" tIns="36000" rIns="72000" bIns="36000" rtlCol="0" anchor="t">
            <a:noAutofit/>
          </a:bodyPr>
          <a:lstStyle/>
          <a:p>
            <a:pPr algn="ctr">
              <a:spcAft>
                <a:spcPts val="600"/>
              </a:spcAft>
            </a:pPr>
            <a:r>
              <a:rPr lang="pt-BR" sz="1600" dirty="0"/>
              <a:t>Rota</a:t>
            </a:r>
          </a:p>
          <a:p>
            <a:pPr algn="ctr">
              <a:spcAft>
                <a:spcPts val="600"/>
              </a:spcAft>
            </a:pPr>
            <a:r>
              <a:rPr lang="pt-BR" sz="1600" dirty="0"/>
              <a:t>Rotterdam - Dubai</a:t>
            </a:r>
          </a:p>
        </p:txBody>
      </p:sp>
      <p:sp>
        <p:nvSpPr>
          <p:cNvPr id="136" name="CaixaDeTexto 135"/>
          <p:cNvSpPr txBox="1"/>
          <p:nvPr/>
        </p:nvSpPr>
        <p:spPr>
          <a:xfrm>
            <a:off x="6520576" y="1496821"/>
            <a:ext cx="1027569" cy="450784"/>
          </a:xfrm>
          <a:prstGeom prst="rect">
            <a:avLst/>
          </a:prstGeom>
          <a:noFill/>
          <a:ln>
            <a:noFill/>
          </a:ln>
        </p:spPr>
        <p:txBody>
          <a:bodyPr wrap="square" lIns="72000" tIns="36000" rIns="72000" bIns="36000" rtlCol="0" anchor="t">
            <a:noAutofit/>
          </a:bodyPr>
          <a:lstStyle/>
          <a:p>
            <a:pPr algn="ctr"/>
            <a:r>
              <a:rPr lang="pt-BR" sz="1600" b="1" dirty="0">
                <a:solidFill>
                  <a:srgbClr val="55A2FF"/>
                </a:solidFill>
              </a:rPr>
              <a:t>6.200</a:t>
            </a:r>
          </a:p>
          <a:p>
            <a:pPr algn="ctr"/>
            <a:r>
              <a:rPr lang="pt-BR" sz="1600" b="1" dirty="0" err="1">
                <a:solidFill>
                  <a:srgbClr val="55A2FF"/>
                </a:solidFill>
              </a:rPr>
              <a:t>mn</a:t>
            </a:r>
            <a:endParaRPr lang="pt-BR" sz="1600" b="1" dirty="0">
              <a:solidFill>
                <a:srgbClr val="55A2FF"/>
              </a:solidFill>
            </a:endParaRPr>
          </a:p>
        </p:txBody>
      </p:sp>
      <p:sp>
        <p:nvSpPr>
          <p:cNvPr id="137" name="CaixaDeTexto 136"/>
          <p:cNvSpPr txBox="1"/>
          <p:nvPr/>
        </p:nvSpPr>
        <p:spPr>
          <a:xfrm>
            <a:off x="7836262" y="5435856"/>
            <a:ext cx="1027569" cy="450784"/>
          </a:xfrm>
          <a:prstGeom prst="rect">
            <a:avLst/>
          </a:prstGeom>
          <a:noFill/>
          <a:ln>
            <a:noFill/>
          </a:ln>
        </p:spPr>
        <p:txBody>
          <a:bodyPr wrap="square" lIns="72000" tIns="36000" rIns="72000" bIns="36000" rtlCol="0" anchor="t">
            <a:noAutofit/>
          </a:bodyPr>
          <a:lstStyle/>
          <a:p>
            <a:pPr algn="ctr"/>
            <a:r>
              <a:rPr lang="pt-BR" sz="1600" b="1" dirty="0">
                <a:solidFill>
                  <a:schemeClr val="accent4">
                    <a:lumMod val="75000"/>
                  </a:schemeClr>
                </a:solidFill>
              </a:rPr>
              <a:t>11.000 </a:t>
            </a:r>
            <a:r>
              <a:rPr lang="pt-BR" sz="1600" b="1" dirty="0" err="1">
                <a:solidFill>
                  <a:schemeClr val="accent4">
                    <a:lumMod val="75000"/>
                  </a:schemeClr>
                </a:solidFill>
              </a:rPr>
              <a:t>mn</a:t>
            </a:r>
            <a:endParaRPr lang="pt-BR" sz="1600" b="1" dirty="0">
              <a:solidFill>
                <a:schemeClr val="accent4">
                  <a:lumMod val="75000"/>
                </a:schemeClr>
              </a:solidFill>
            </a:endParaRPr>
          </a:p>
        </p:txBody>
      </p:sp>
      <p:sp>
        <p:nvSpPr>
          <p:cNvPr id="3" name="Elipse 2"/>
          <p:cNvSpPr/>
          <p:nvPr/>
        </p:nvSpPr>
        <p:spPr>
          <a:xfrm>
            <a:off x="489126" y="3405072"/>
            <a:ext cx="1357850" cy="648444"/>
          </a:xfrm>
          <a:prstGeom prst="ellipse">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Economia 8,000 </a:t>
            </a:r>
            <a:r>
              <a:rPr lang="pt-BR" sz="1200" dirty="0" err="1"/>
              <a:t>mn</a:t>
            </a:r>
            <a:endParaRPr lang="pt-BR" sz="1200" dirty="0">
              <a:solidFill>
                <a:schemeClr val="tx1"/>
              </a:solidFill>
            </a:endParaRPr>
          </a:p>
        </p:txBody>
      </p:sp>
      <p:sp>
        <p:nvSpPr>
          <p:cNvPr id="21" name="Elipse 20"/>
          <p:cNvSpPr/>
          <p:nvPr/>
        </p:nvSpPr>
        <p:spPr>
          <a:xfrm>
            <a:off x="6954182" y="3405072"/>
            <a:ext cx="1357850" cy="648444"/>
          </a:xfrm>
          <a:prstGeom prst="ellipse">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Economia 4,800 </a:t>
            </a:r>
            <a:r>
              <a:rPr lang="pt-BR" sz="1200" dirty="0" err="1"/>
              <a:t>mn</a:t>
            </a:r>
            <a:endParaRPr lang="pt-BR" sz="1200" dirty="0">
              <a:solidFill>
                <a:schemeClr val="tx1"/>
              </a:solidFill>
            </a:endParaRPr>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41</a:t>
            </a:fld>
            <a:endParaRPr lang="pt-BR" sz="600" noProof="0"/>
          </a:p>
        </p:txBody>
      </p:sp>
    </p:spTree>
    <p:extLst>
      <p:ext uri="{BB962C8B-B14F-4D97-AF65-F5344CB8AC3E}">
        <p14:creationId xmlns:p14="http://schemas.microsoft.com/office/powerpoint/2010/main" val="3052046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8" name="Conector reto 187"/>
          <p:cNvCxnSpPr>
            <a:stCxn id="186" idx="2"/>
            <a:endCxn id="187" idx="0"/>
          </p:cNvCxnSpPr>
          <p:nvPr/>
        </p:nvCxnSpPr>
        <p:spPr>
          <a:xfrm rot="16200000" flipH="1">
            <a:off x="5931718" y="4937121"/>
            <a:ext cx="798518" cy="900155"/>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200026" y="338937"/>
            <a:ext cx="2108975" cy="1868470"/>
          </a:xfrm>
        </p:spPr>
        <p:txBody>
          <a:bodyPr/>
          <a:lstStyle/>
          <a:p>
            <a:r>
              <a:rPr lang="pt-BR" dirty="0"/>
              <a:t>Os visionários e as maiores obras da humanidade: canais marítimos</a:t>
            </a:r>
          </a:p>
        </p:txBody>
      </p:sp>
      <p:grpSp>
        <p:nvGrpSpPr>
          <p:cNvPr id="3" name="Grupo 3"/>
          <p:cNvGrpSpPr/>
          <p:nvPr/>
        </p:nvGrpSpPr>
        <p:grpSpPr>
          <a:xfrm>
            <a:off x="2380439" y="-428652"/>
            <a:ext cx="8385418" cy="4310064"/>
            <a:chOff x="287292" y="1206500"/>
            <a:chExt cx="8385418" cy="4310064"/>
          </a:xfrm>
        </p:grpSpPr>
        <p:sp>
          <p:nvSpPr>
            <p:cNvPr id="5" name="Freeform 4"/>
            <p:cNvSpPr>
              <a:spLocks/>
            </p:cNvSpPr>
            <p:nvPr/>
          </p:nvSpPr>
          <p:spPr bwMode="auto">
            <a:xfrm>
              <a:off x="387289" y="1644651"/>
              <a:ext cx="2968149" cy="3871913"/>
            </a:xfrm>
            <a:custGeom>
              <a:avLst/>
              <a:gdLst/>
              <a:ahLst/>
              <a:cxnLst>
                <a:cxn ang="0">
                  <a:pos x="813" y="1036"/>
                </a:cxn>
                <a:cxn ang="0">
                  <a:pos x="672" y="951"/>
                </a:cxn>
                <a:cxn ang="0">
                  <a:pos x="532" y="844"/>
                </a:cxn>
                <a:cxn ang="0">
                  <a:pos x="466" y="779"/>
                </a:cxn>
                <a:cxn ang="0">
                  <a:pos x="383" y="610"/>
                </a:cxn>
                <a:cxn ang="0">
                  <a:pos x="400" y="441"/>
                </a:cxn>
                <a:cxn ang="0">
                  <a:pos x="276" y="284"/>
                </a:cxn>
                <a:cxn ang="0">
                  <a:pos x="119" y="296"/>
                </a:cxn>
                <a:cxn ang="0">
                  <a:pos x="20" y="303"/>
                </a:cxn>
                <a:cxn ang="0">
                  <a:pos x="20" y="219"/>
                </a:cxn>
                <a:cxn ang="0">
                  <a:pos x="8" y="177"/>
                </a:cxn>
                <a:cxn ang="0">
                  <a:pos x="45" y="119"/>
                </a:cxn>
                <a:cxn ang="0">
                  <a:pos x="611" y="104"/>
                </a:cxn>
                <a:cxn ang="0">
                  <a:pos x="743" y="127"/>
                </a:cxn>
                <a:cxn ang="0">
                  <a:pos x="808" y="88"/>
                </a:cxn>
                <a:cxn ang="0">
                  <a:pos x="846" y="115"/>
                </a:cxn>
                <a:cxn ang="0">
                  <a:pos x="907" y="0"/>
                </a:cxn>
                <a:cxn ang="0">
                  <a:pos x="862" y="46"/>
                </a:cxn>
                <a:cxn ang="0">
                  <a:pos x="912" y="138"/>
                </a:cxn>
                <a:cxn ang="0">
                  <a:pos x="924" y="150"/>
                </a:cxn>
                <a:cxn ang="0">
                  <a:pos x="804" y="315"/>
                </a:cxn>
                <a:cxn ang="0">
                  <a:pos x="957" y="418"/>
                </a:cxn>
                <a:cxn ang="0">
                  <a:pos x="1003" y="227"/>
                </a:cxn>
                <a:cxn ang="0">
                  <a:pos x="1106" y="303"/>
                </a:cxn>
                <a:cxn ang="0">
                  <a:pos x="1172" y="342"/>
                </a:cxn>
                <a:cxn ang="0">
                  <a:pos x="1250" y="457"/>
                </a:cxn>
                <a:cxn ang="0">
                  <a:pos x="1209" y="426"/>
                </a:cxn>
                <a:cxn ang="0">
                  <a:pos x="1068" y="476"/>
                </a:cxn>
                <a:cxn ang="0">
                  <a:pos x="1167" y="510"/>
                </a:cxn>
                <a:cxn ang="0">
                  <a:pos x="1032" y="556"/>
                </a:cxn>
                <a:cxn ang="0">
                  <a:pos x="1048" y="575"/>
                </a:cxn>
                <a:cxn ang="0">
                  <a:pos x="961" y="648"/>
                </a:cxn>
                <a:cxn ang="0">
                  <a:pos x="900" y="809"/>
                </a:cxn>
                <a:cxn ang="0">
                  <a:pos x="775" y="744"/>
                </a:cxn>
                <a:cxn ang="0">
                  <a:pos x="681" y="852"/>
                </a:cxn>
                <a:cxn ang="0">
                  <a:pos x="817" y="875"/>
                </a:cxn>
                <a:cxn ang="0">
                  <a:pos x="875" y="1039"/>
                </a:cxn>
                <a:cxn ang="0">
                  <a:pos x="999" y="993"/>
                </a:cxn>
                <a:cxn ang="0">
                  <a:pos x="1242" y="1174"/>
                </a:cxn>
                <a:cxn ang="0">
                  <a:pos x="1407" y="1335"/>
                </a:cxn>
                <a:cxn ang="0">
                  <a:pos x="1283" y="1515"/>
                </a:cxn>
                <a:cxn ang="0">
                  <a:pos x="1205" y="1665"/>
                </a:cxn>
                <a:cxn ang="0">
                  <a:pos x="1110" y="1745"/>
                </a:cxn>
                <a:cxn ang="0">
                  <a:pos x="1110" y="1841"/>
                </a:cxn>
                <a:cxn ang="0">
                  <a:pos x="1147" y="1948"/>
                </a:cxn>
                <a:cxn ang="0">
                  <a:pos x="1028" y="1910"/>
                </a:cxn>
                <a:cxn ang="0">
                  <a:pos x="1010" y="1745"/>
                </a:cxn>
                <a:cxn ang="0">
                  <a:pos x="941" y="1362"/>
                </a:cxn>
                <a:cxn ang="0">
                  <a:pos x="878" y="1212"/>
                </a:cxn>
                <a:cxn ang="0">
                  <a:pos x="900" y="1043"/>
                </a:cxn>
              </a:cxnLst>
              <a:rect l="0" t="0" r="r" b="b"/>
              <a:pathLst>
                <a:path w="1462" h="1965">
                  <a:moveTo>
                    <a:pt x="900" y="1043"/>
                  </a:moveTo>
                  <a:lnTo>
                    <a:pt x="878" y="1062"/>
                  </a:lnTo>
                  <a:lnTo>
                    <a:pt x="846" y="1051"/>
                  </a:lnTo>
                  <a:lnTo>
                    <a:pt x="813" y="1036"/>
                  </a:lnTo>
                  <a:lnTo>
                    <a:pt x="797" y="993"/>
                  </a:lnTo>
                  <a:lnTo>
                    <a:pt x="743" y="970"/>
                  </a:lnTo>
                  <a:lnTo>
                    <a:pt x="721" y="947"/>
                  </a:lnTo>
                  <a:lnTo>
                    <a:pt x="672" y="951"/>
                  </a:lnTo>
                  <a:lnTo>
                    <a:pt x="582" y="898"/>
                  </a:lnTo>
                  <a:lnTo>
                    <a:pt x="561" y="836"/>
                  </a:lnTo>
                  <a:lnTo>
                    <a:pt x="479" y="725"/>
                  </a:lnTo>
                  <a:lnTo>
                    <a:pt x="532" y="844"/>
                  </a:lnTo>
                  <a:lnTo>
                    <a:pt x="528" y="852"/>
                  </a:lnTo>
                  <a:lnTo>
                    <a:pt x="503" y="825"/>
                  </a:lnTo>
                  <a:lnTo>
                    <a:pt x="503" y="806"/>
                  </a:lnTo>
                  <a:lnTo>
                    <a:pt x="466" y="779"/>
                  </a:lnTo>
                  <a:lnTo>
                    <a:pt x="483" y="779"/>
                  </a:lnTo>
                  <a:lnTo>
                    <a:pt x="445" y="710"/>
                  </a:lnTo>
                  <a:lnTo>
                    <a:pt x="421" y="694"/>
                  </a:lnTo>
                  <a:lnTo>
                    <a:pt x="383" y="610"/>
                  </a:lnTo>
                  <a:lnTo>
                    <a:pt x="408" y="483"/>
                  </a:lnTo>
                  <a:lnTo>
                    <a:pt x="429" y="495"/>
                  </a:lnTo>
                  <a:lnTo>
                    <a:pt x="432" y="472"/>
                  </a:lnTo>
                  <a:lnTo>
                    <a:pt x="400" y="441"/>
                  </a:lnTo>
                  <a:lnTo>
                    <a:pt x="383" y="391"/>
                  </a:lnTo>
                  <a:lnTo>
                    <a:pt x="371" y="388"/>
                  </a:lnTo>
                  <a:lnTo>
                    <a:pt x="354" y="361"/>
                  </a:lnTo>
                  <a:lnTo>
                    <a:pt x="276" y="284"/>
                  </a:lnTo>
                  <a:lnTo>
                    <a:pt x="197" y="261"/>
                  </a:lnTo>
                  <a:lnTo>
                    <a:pt x="143" y="292"/>
                  </a:lnTo>
                  <a:lnTo>
                    <a:pt x="172" y="257"/>
                  </a:lnTo>
                  <a:lnTo>
                    <a:pt x="119" y="296"/>
                  </a:lnTo>
                  <a:lnTo>
                    <a:pt x="119" y="303"/>
                  </a:lnTo>
                  <a:lnTo>
                    <a:pt x="20" y="353"/>
                  </a:lnTo>
                  <a:lnTo>
                    <a:pt x="62" y="315"/>
                  </a:lnTo>
                  <a:lnTo>
                    <a:pt x="20" y="303"/>
                  </a:lnTo>
                  <a:lnTo>
                    <a:pt x="33" y="284"/>
                  </a:lnTo>
                  <a:lnTo>
                    <a:pt x="0" y="276"/>
                  </a:lnTo>
                  <a:lnTo>
                    <a:pt x="0" y="246"/>
                  </a:lnTo>
                  <a:lnTo>
                    <a:pt x="20" y="219"/>
                  </a:lnTo>
                  <a:lnTo>
                    <a:pt x="58" y="219"/>
                  </a:lnTo>
                  <a:lnTo>
                    <a:pt x="74" y="196"/>
                  </a:lnTo>
                  <a:lnTo>
                    <a:pt x="24" y="200"/>
                  </a:lnTo>
                  <a:lnTo>
                    <a:pt x="8" y="177"/>
                  </a:lnTo>
                  <a:lnTo>
                    <a:pt x="49" y="157"/>
                  </a:lnTo>
                  <a:lnTo>
                    <a:pt x="90" y="157"/>
                  </a:lnTo>
                  <a:lnTo>
                    <a:pt x="62" y="146"/>
                  </a:lnTo>
                  <a:lnTo>
                    <a:pt x="45" y="119"/>
                  </a:lnTo>
                  <a:lnTo>
                    <a:pt x="181" y="62"/>
                  </a:lnTo>
                  <a:lnTo>
                    <a:pt x="383" y="108"/>
                  </a:lnTo>
                  <a:lnTo>
                    <a:pt x="483" y="73"/>
                  </a:lnTo>
                  <a:lnTo>
                    <a:pt x="611" y="104"/>
                  </a:lnTo>
                  <a:lnTo>
                    <a:pt x="606" y="123"/>
                  </a:lnTo>
                  <a:lnTo>
                    <a:pt x="685" y="138"/>
                  </a:lnTo>
                  <a:lnTo>
                    <a:pt x="710" y="108"/>
                  </a:lnTo>
                  <a:lnTo>
                    <a:pt x="743" y="127"/>
                  </a:lnTo>
                  <a:lnTo>
                    <a:pt x="797" y="131"/>
                  </a:lnTo>
                  <a:lnTo>
                    <a:pt x="804" y="115"/>
                  </a:lnTo>
                  <a:lnTo>
                    <a:pt x="788" y="104"/>
                  </a:lnTo>
                  <a:lnTo>
                    <a:pt x="808" y="88"/>
                  </a:lnTo>
                  <a:lnTo>
                    <a:pt x="817" y="108"/>
                  </a:lnTo>
                  <a:lnTo>
                    <a:pt x="808" y="115"/>
                  </a:lnTo>
                  <a:lnTo>
                    <a:pt x="826" y="138"/>
                  </a:lnTo>
                  <a:lnTo>
                    <a:pt x="846" y="115"/>
                  </a:lnTo>
                  <a:lnTo>
                    <a:pt x="829" y="73"/>
                  </a:lnTo>
                  <a:lnTo>
                    <a:pt x="846" y="50"/>
                  </a:lnTo>
                  <a:lnTo>
                    <a:pt x="858" y="0"/>
                  </a:lnTo>
                  <a:lnTo>
                    <a:pt x="907" y="0"/>
                  </a:lnTo>
                  <a:lnTo>
                    <a:pt x="887" y="23"/>
                  </a:lnTo>
                  <a:lnTo>
                    <a:pt x="862" y="23"/>
                  </a:lnTo>
                  <a:lnTo>
                    <a:pt x="871" y="31"/>
                  </a:lnTo>
                  <a:lnTo>
                    <a:pt x="862" y="46"/>
                  </a:lnTo>
                  <a:lnTo>
                    <a:pt x="866" y="88"/>
                  </a:lnTo>
                  <a:lnTo>
                    <a:pt x="891" y="119"/>
                  </a:lnTo>
                  <a:lnTo>
                    <a:pt x="904" y="96"/>
                  </a:lnTo>
                  <a:lnTo>
                    <a:pt x="912" y="138"/>
                  </a:lnTo>
                  <a:lnTo>
                    <a:pt x="949" y="88"/>
                  </a:lnTo>
                  <a:lnTo>
                    <a:pt x="990" y="104"/>
                  </a:lnTo>
                  <a:lnTo>
                    <a:pt x="970" y="142"/>
                  </a:lnTo>
                  <a:lnTo>
                    <a:pt x="924" y="150"/>
                  </a:lnTo>
                  <a:lnTo>
                    <a:pt x="895" y="192"/>
                  </a:lnTo>
                  <a:lnTo>
                    <a:pt x="858" y="207"/>
                  </a:lnTo>
                  <a:lnTo>
                    <a:pt x="808" y="253"/>
                  </a:lnTo>
                  <a:lnTo>
                    <a:pt x="804" y="315"/>
                  </a:lnTo>
                  <a:lnTo>
                    <a:pt x="907" y="361"/>
                  </a:lnTo>
                  <a:lnTo>
                    <a:pt x="924" y="353"/>
                  </a:lnTo>
                  <a:lnTo>
                    <a:pt x="924" y="403"/>
                  </a:lnTo>
                  <a:lnTo>
                    <a:pt x="957" y="418"/>
                  </a:lnTo>
                  <a:lnTo>
                    <a:pt x="953" y="368"/>
                  </a:lnTo>
                  <a:lnTo>
                    <a:pt x="999" y="315"/>
                  </a:lnTo>
                  <a:lnTo>
                    <a:pt x="982" y="296"/>
                  </a:lnTo>
                  <a:lnTo>
                    <a:pt x="1003" y="227"/>
                  </a:lnTo>
                  <a:lnTo>
                    <a:pt x="1048" y="219"/>
                  </a:lnTo>
                  <a:lnTo>
                    <a:pt x="1089" y="253"/>
                  </a:lnTo>
                  <a:lnTo>
                    <a:pt x="1086" y="292"/>
                  </a:lnTo>
                  <a:lnTo>
                    <a:pt x="1106" y="303"/>
                  </a:lnTo>
                  <a:lnTo>
                    <a:pt x="1131" y="292"/>
                  </a:lnTo>
                  <a:lnTo>
                    <a:pt x="1139" y="265"/>
                  </a:lnTo>
                  <a:lnTo>
                    <a:pt x="1172" y="315"/>
                  </a:lnTo>
                  <a:lnTo>
                    <a:pt x="1172" y="342"/>
                  </a:lnTo>
                  <a:lnTo>
                    <a:pt x="1221" y="372"/>
                  </a:lnTo>
                  <a:lnTo>
                    <a:pt x="1230" y="403"/>
                  </a:lnTo>
                  <a:lnTo>
                    <a:pt x="1213" y="445"/>
                  </a:lnTo>
                  <a:lnTo>
                    <a:pt x="1250" y="457"/>
                  </a:lnTo>
                  <a:lnTo>
                    <a:pt x="1250" y="495"/>
                  </a:lnTo>
                  <a:lnTo>
                    <a:pt x="1221" y="495"/>
                  </a:lnTo>
                  <a:lnTo>
                    <a:pt x="1180" y="480"/>
                  </a:lnTo>
                  <a:lnTo>
                    <a:pt x="1209" y="426"/>
                  </a:lnTo>
                  <a:lnTo>
                    <a:pt x="1172" y="441"/>
                  </a:lnTo>
                  <a:lnTo>
                    <a:pt x="1126" y="430"/>
                  </a:lnTo>
                  <a:lnTo>
                    <a:pt x="1086" y="441"/>
                  </a:lnTo>
                  <a:lnTo>
                    <a:pt x="1068" y="476"/>
                  </a:lnTo>
                  <a:lnTo>
                    <a:pt x="1131" y="460"/>
                  </a:lnTo>
                  <a:lnTo>
                    <a:pt x="1118" y="506"/>
                  </a:lnTo>
                  <a:lnTo>
                    <a:pt x="1167" y="495"/>
                  </a:lnTo>
                  <a:lnTo>
                    <a:pt x="1167" y="510"/>
                  </a:lnTo>
                  <a:lnTo>
                    <a:pt x="1106" y="545"/>
                  </a:lnTo>
                  <a:lnTo>
                    <a:pt x="1122" y="522"/>
                  </a:lnTo>
                  <a:lnTo>
                    <a:pt x="1097" y="522"/>
                  </a:lnTo>
                  <a:lnTo>
                    <a:pt x="1032" y="556"/>
                  </a:lnTo>
                  <a:lnTo>
                    <a:pt x="1028" y="572"/>
                  </a:lnTo>
                  <a:lnTo>
                    <a:pt x="1044" y="575"/>
                  </a:lnTo>
                  <a:lnTo>
                    <a:pt x="1048" y="564"/>
                  </a:lnTo>
                  <a:lnTo>
                    <a:pt x="1048" y="575"/>
                  </a:lnTo>
                  <a:lnTo>
                    <a:pt x="1044" y="583"/>
                  </a:lnTo>
                  <a:lnTo>
                    <a:pt x="1023" y="583"/>
                  </a:lnTo>
                  <a:lnTo>
                    <a:pt x="994" y="595"/>
                  </a:lnTo>
                  <a:lnTo>
                    <a:pt x="961" y="648"/>
                  </a:lnTo>
                  <a:lnTo>
                    <a:pt x="965" y="671"/>
                  </a:lnTo>
                  <a:lnTo>
                    <a:pt x="929" y="698"/>
                  </a:lnTo>
                  <a:lnTo>
                    <a:pt x="887" y="744"/>
                  </a:lnTo>
                  <a:lnTo>
                    <a:pt x="900" y="809"/>
                  </a:lnTo>
                  <a:lnTo>
                    <a:pt x="887" y="825"/>
                  </a:lnTo>
                  <a:lnTo>
                    <a:pt x="866" y="786"/>
                  </a:lnTo>
                  <a:lnTo>
                    <a:pt x="858" y="756"/>
                  </a:lnTo>
                  <a:lnTo>
                    <a:pt x="775" y="744"/>
                  </a:lnTo>
                  <a:lnTo>
                    <a:pt x="788" y="760"/>
                  </a:lnTo>
                  <a:lnTo>
                    <a:pt x="726" y="760"/>
                  </a:lnTo>
                  <a:lnTo>
                    <a:pt x="689" y="786"/>
                  </a:lnTo>
                  <a:lnTo>
                    <a:pt x="681" y="852"/>
                  </a:lnTo>
                  <a:lnTo>
                    <a:pt x="693" y="901"/>
                  </a:lnTo>
                  <a:lnTo>
                    <a:pt x="750" y="905"/>
                  </a:lnTo>
                  <a:lnTo>
                    <a:pt x="768" y="878"/>
                  </a:lnTo>
                  <a:lnTo>
                    <a:pt x="817" y="875"/>
                  </a:lnTo>
                  <a:lnTo>
                    <a:pt x="788" y="947"/>
                  </a:lnTo>
                  <a:lnTo>
                    <a:pt x="846" y="951"/>
                  </a:lnTo>
                  <a:lnTo>
                    <a:pt x="846" y="1009"/>
                  </a:lnTo>
                  <a:lnTo>
                    <a:pt x="875" y="1039"/>
                  </a:lnTo>
                  <a:lnTo>
                    <a:pt x="904" y="1036"/>
                  </a:lnTo>
                  <a:lnTo>
                    <a:pt x="924" y="1051"/>
                  </a:lnTo>
                  <a:lnTo>
                    <a:pt x="945" y="1016"/>
                  </a:lnTo>
                  <a:lnTo>
                    <a:pt x="999" y="993"/>
                  </a:lnTo>
                  <a:lnTo>
                    <a:pt x="1102" y="1016"/>
                  </a:lnTo>
                  <a:lnTo>
                    <a:pt x="1230" y="1089"/>
                  </a:lnTo>
                  <a:lnTo>
                    <a:pt x="1263" y="1143"/>
                  </a:lnTo>
                  <a:lnTo>
                    <a:pt x="1242" y="1174"/>
                  </a:lnTo>
                  <a:lnTo>
                    <a:pt x="1267" y="1162"/>
                  </a:lnTo>
                  <a:lnTo>
                    <a:pt x="1444" y="1227"/>
                  </a:lnTo>
                  <a:lnTo>
                    <a:pt x="1461" y="1266"/>
                  </a:lnTo>
                  <a:lnTo>
                    <a:pt x="1407" y="1335"/>
                  </a:lnTo>
                  <a:lnTo>
                    <a:pt x="1391" y="1434"/>
                  </a:lnTo>
                  <a:lnTo>
                    <a:pt x="1362" y="1473"/>
                  </a:lnTo>
                  <a:lnTo>
                    <a:pt x="1333" y="1473"/>
                  </a:lnTo>
                  <a:lnTo>
                    <a:pt x="1283" y="1515"/>
                  </a:lnTo>
                  <a:lnTo>
                    <a:pt x="1283" y="1550"/>
                  </a:lnTo>
                  <a:lnTo>
                    <a:pt x="1225" y="1645"/>
                  </a:lnTo>
                  <a:lnTo>
                    <a:pt x="1180" y="1634"/>
                  </a:lnTo>
                  <a:lnTo>
                    <a:pt x="1205" y="1665"/>
                  </a:lnTo>
                  <a:lnTo>
                    <a:pt x="1180" y="1699"/>
                  </a:lnTo>
                  <a:lnTo>
                    <a:pt x="1147" y="1699"/>
                  </a:lnTo>
                  <a:lnTo>
                    <a:pt x="1139" y="1722"/>
                  </a:lnTo>
                  <a:lnTo>
                    <a:pt x="1110" y="1745"/>
                  </a:lnTo>
                  <a:lnTo>
                    <a:pt x="1126" y="1753"/>
                  </a:lnTo>
                  <a:lnTo>
                    <a:pt x="1115" y="1787"/>
                  </a:lnTo>
                  <a:lnTo>
                    <a:pt x="1093" y="1799"/>
                  </a:lnTo>
                  <a:lnTo>
                    <a:pt x="1110" y="1841"/>
                  </a:lnTo>
                  <a:lnTo>
                    <a:pt x="1086" y="1891"/>
                  </a:lnTo>
                  <a:lnTo>
                    <a:pt x="1110" y="1937"/>
                  </a:lnTo>
                  <a:lnTo>
                    <a:pt x="1126" y="1948"/>
                  </a:lnTo>
                  <a:lnTo>
                    <a:pt x="1147" y="1948"/>
                  </a:lnTo>
                  <a:lnTo>
                    <a:pt x="1115" y="1960"/>
                  </a:lnTo>
                  <a:lnTo>
                    <a:pt x="1086" y="1964"/>
                  </a:lnTo>
                  <a:lnTo>
                    <a:pt x="1048" y="1937"/>
                  </a:lnTo>
                  <a:lnTo>
                    <a:pt x="1028" y="1910"/>
                  </a:lnTo>
                  <a:lnTo>
                    <a:pt x="1003" y="1814"/>
                  </a:lnTo>
                  <a:lnTo>
                    <a:pt x="1015" y="1810"/>
                  </a:lnTo>
                  <a:lnTo>
                    <a:pt x="1028" y="1760"/>
                  </a:lnTo>
                  <a:lnTo>
                    <a:pt x="1010" y="1745"/>
                  </a:lnTo>
                  <a:lnTo>
                    <a:pt x="999" y="1684"/>
                  </a:lnTo>
                  <a:lnTo>
                    <a:pt x="1019" y="1645"/>
                  </a:lnTo>
                  <a:lnTo>
                    <a:pt x="1010" y="1411"/>
                  </a:lnTo>
                  <a:lnTo>
                    <a:pt x="941" y="1362"/>
                  </a:lnTo>
                  <a:lnTo>
                    <a:pt x="929" y="1327"/>
                  </a:lnTo>
                  <a:lnTo>
                    <a:pt x="878" y="1266"/>
                  </a:lnTo>
                  <a:lnTo>
                    <a:pt x="871" y="1220"/>
                  </a:lnTo>
                  <a:lnTo>
                    <a:pt x="878" y="1212"/>
                  </a:lnTo>
                  <a:lnTo>
                    <a:pt x="875" y="1170"/>
                  </a:lnTo>
                  <a:lnTo>
                    <a:pt x="912" y="1124"/>
                  </a:lnTo>
                  <a:lnTo>
                    <a:pt x="916" y="1062"/>
                  </a:lnTo>
                  <a:lnTo>
                    <a:pt x="900" y="104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 name="Freeform 5"/>
            <p:cNvSpPr>
              <a:spLocks/>
            </p:cNvSpPr>
            <p:nvPr/>
          </p:nvSpPr>
          <p:spPr bwMode="auto">
            <a:xfrm>
              <a:off x="2190400" y="2701925"/>
              <a:ext cx="185707" cy="77788"/>
            </a:xfrm>
            <a:custGeom>
              <a:avLst/>
              <a:gdLst/>
              <a:ahLst/>
              <a:cxnLst>
                <a:cxn ang="0">
                  <a:pos x="0" y="38"/>
                </a:cxn>
                <a:cxn ang="0">
                  <a:pos x="4" y="27"/>
                </a:cxn>
                <a:cxn ang="0">
                  <a:pos x="37" y="19"/>
                </a:cxn>
                <a:cxn ang="0">
                  <a:pos x="41" y="23"/>
                </a:cxn>
                <a:cxn ang="0">
                  <a:pos x="49" y="15"/>
                </a:cxn>
                <a:cxn ang="0">
                  <a:pos x="44" y="12"/>
                </a:cxn>
                <a:cxn ang="0">
                  <a:pos x="53" y="4"/>
                </a:cxn>
                <a:cxn ang="0">
                  <a:pos x="82" y="0"/>
                </a:cxn>
                <a:cxn ang="0">
                  <a:pos x="91" y="0"/>
                </a:cxn>
                <a:cxn ang="0">
                  <a:pos x="91" y="8"/>
                </a:cxn>
                <a:cxn ang="0">
                  <a:pos x="82" y="15"/>
                </a:cxn>
                <a:cxn ang="0">
                  <a:pos x="49" y="15"/>
                </a:cxn>
                <a:cxn ang="0">
                  <a:pos x="44" y="23"/>
                </a:cxn>
                <a:cxn ang="0">
                  <a:pos x="37" y="35"/>
                </a:cxn>
                <a:cxn ang="0">
                  <a:pos x="8" y="38"/>
                </a:cxn>
                <a:cxn ang="0">
                  <a:pos x="0" y="38"/>
                </a:cxn>
              </a:cxnLst>
              <a:rect l="0" t="0" r="r" b="b"/>
              <a:pathLst>
                <a:path w="92" h="39">
                  <a:moveTo>
                    <a:pt x="0" y="38"/>
                  </a:moveTo>
                  <a:lnTo>
                    <a:pt x="4" y="27"/>
                  </a:lnTo>
                  <a:lnTo>
                    <a:pt x="37" y="19"/>
                  </a:lnTo>
                  <a:lnTo>
                    <a:pt x="41" y="23"/>
                  </a:lnTo>
                  <a:lnTo>
                    <a:pt x="49" y="15"/>
                  </a:lnTo>
                  <a:lnTo>
                    <a:pt x="44" y="12"/>
                  </a:lnTo>
                  <a:lnTo>
                    <a:pt x="53" y="4"/>
                  </a:lnTo>
                  <a:lnTo>
                    <a:pt x="82" y="0"/>
                  </a:lnTo>
                  <a:lnTo>
                    <a:pt x="91" y="0"/>
                  </a:lnTo>
                  <a:lnTo>
                    <a:pt x="91" y="8"/>
                  </a:lnTo>
                  <a:lnTo>
                    <a:pt x="82" y="15"/>
                  </a:lnTo>
                  <a:lnTo>
                    <a:pt x="49" y="15"/>
                  </a:lnTo>
                  <a:lnTo>
                    <a:pt x="44" y="23"/>
                  </a:lnTo>
                  <a:lnTo>
                    <a:pt x="37" y="35"/>
                  </a:lnTo>
                  <a:lnTo>
                    <a:pt x="8" y="38"/>
                  </a:lnTo>
                  <a:lnTo>
                    <a:pt x="0"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 name="Freeform 6"/>
            <p:cNvSpPr>
              <a:spLocks/>
            </p:cNvSpPr>
            <p:nvPr/>
          </p:nvSpPr>
          <p:spPr bwMode="auto">
            <a:xfrm>
              <a:off x="2069769" y="2627313"/>
              <a:ext cx="215865" cy="152400"/>
            </a:xfrm>
            <a:custGeom>
              <a:avLst/>
              <a:gdLst/>
              <a:ahLst/>
              <a:cxnLst>
                <a:cxn ang="0">
                  <a:pos x="4" y="34"/>
                </a:cxn>
                <a:cxn ang="0">
                  <a:pos x="17" y="15"/>
                </a:cxn>
                <a:cxn ang="0">
                  <a:pos x="25" y="7"/>
                </a:cxn>
                <a:cxn ang="0">
                  <a:pos x="50" y="7"/>
                </a:cxn>
                <a:cxn ang="0">
                  <a:pos x="50" y="0"/>
                </a:cxn>
                <a:cxn ang="0">
                  <a:pos x="59" y="7"/>
                </a:cxn>
                <a:cxn ang="0">
                  <a:pos x="72" y="7"/>
                </a:cxn>
                <a:cxn ang="0">
                  <a:pos x="101" y="19"/>
                </a:cxn>
                <a:cxn ang="0">
                  <a:pos x="105" y="27"/>
                </a:cxn>
                <a:cxn ang="0">
                  <a:pos x="101" y="30"/>
                </a:cxn>
                <a:cxn ang="0">
                  <a:pos x="84" y="27"/>
                </a:cxn>
                <a:cxn ang="0">
                  <a:pos x="79" y="34"/>
                </a:cxn>
                <a:cxn ang="0">
                  <a:pos x="76" y="53"/>
                </a:cxn>
                <a:cxn ang="0">
                  <a:pos x="67" y="53"/>
                </a:cxn>
                <a:cxn ang="0">
                  <a:pos x="63" y="65"/>
                </a:cxn>
                <a:cxn ang="0">
                  <a:pos x="67" y="50"/>
                </a:cxn>
                <a:cxn ang="0">
                  <a:pos x="59" y="42"/>
                </a:cxn>
                <a:cxn ang="0">
                  <a:pos x="63" y="30"/>
                </a:cxn>
                <a:cxn ang="0">
                  <a:pos x="50" y="23"/>
                </a:cxn>
                <a:cxn ang="0">
                  <a:pos x="42" y="19"/>
                </a:cxn>
                <a:cxn ang="0">
                  <a:pos x="29" y="27"/>
                </a:cxn>
                <a:cxn ang="0">
                  <a:pos x="21" y="53"/>
                </a:cxn>
                <a:cxn ang="0">
                  <a:pos x="21" y="65"/>
                </a:cxn>
                <a:cxn ang="0">
                  <a:pos x="8" y="76"/>
                </a:cxn>
                <a:cxn ang="0">
                  <a:pos x="4" y="73"/>
                </a:cxn>
                <a:cxn ang="0">
                  <a:pos x="0" y="57"/>
                </a:cxn>
                <a:cxn ang="0">
                  <a:pos x="17" y="38"/>
                </a:cxn>
                <a:cxn ang="0">
                  <a:pos x="17" y="30"/>
                </a:cxn>
                <a:cxn ang="0">
                  <a:pos x="4" y="34"/>
                </a:cxn>
              </a:cxnLst>
              <a:rect l="0" t="0" r="r" b="b"/>
              <a:pathLst>
                <a:path w="106" h="77">
                  <a:moveTo>
                    <a:pt x="4" y="34"/>
                  </a:moveTo>
                  <a:lnTo>
                    <a:pt x="17" y="15"/>
                  </a:lnTo>
                  <a:lnTo>
                    <a:pt x="25" y="7"/>
                  </a:lnTo>
                  <a:lnTo>
                    <a:pt x="50" y="7"/>
                  </a:lnTo>
                  <a:lnTo>
                    <a:pt x="50" y="0"/>
                  </a:lnTo>
                  <a:lnTo>
                    <a:pt x="59" y="7"/>
                  </a:lnTo>
                  <a:lnTo>
                    <a:pt x="72" y="7"/>
                  </a:lnTo>
                  <a:lnTo>
                    <a:pt x="101" y="19"/>
                  </a:lnTo>
                  <a:lnTo>
                    <a:pt x="105" y="27"/>
                  </a:lnTo>
                  <a:lnTo>
                    <a:pt x="101" y="30"/>
                  </a:lnTo>
                  <a:lnTo>
                    <a:pt x="84" y="27"/>
                  </a:lnTo>
                  <a:lnTo>
                    <a:pt x="79" y="34"/>
                  </a:lnTo>
                  <a:lnTo>
                    <a:pt x="76" y="53"/>
                  </a:lnTo>
                  <a:lnTo>
                    <a:pt x="67" y="53"/>
                  </a:lnTo>
                  <a:lnTo>
                    <a:pt x="63" y="65"/>
                  </a:lnTo>
                  <a:lnTo>
                    <a:pt x="67" y="50"/>
                  </a:lnTo>
                  <a:lnTo>
                    <a:pt x="59" y="42"/>
                  </a:lnTo>
                  <a:lnTo>
                    <a:pt x="63" y="30"/>
                  </a:lnTo>
                  <a:lnTo>
                    <a:pt x="50" y="23"/>
                  </a:lnTo>
                  <a:lnTo>
                    <a:pt x="42" y="19"/>
                  </a:lnTo>
                  <a:lnTo>
                    <a:pt x="29" y="27"/>
                  </a:lnTo>
                  <a:lnTo>
                    <a:pt x="21" y="53"/>
                  </a:lnTo>
                  <a:lnTo>
                    <a:pt x="21" y="65"/>
                  </a:lnTo>
                  <a:lnTo>
                    <a:pt x="8" y="76"/>
                  </a:lnTo>
                  <a:lnTo>
                    <a:pt x="4" y="73"/>
                  </a:lnTo>
                  <a:lnTo>
                    <a:pt x="0" y="57"/>
                  </a:lnTo>
                  <a:lnTo>
                    <a:pt x="17" y="38"/>
                  </a:lnTo>
                  <a:lnTo>
                    <a:pt x="17" y="30"/>
                  </a:lnTo>
                  <a:lnTo>
                    <a:pt x="4" y="3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 name="Freeform 7"/>
            <p:cNvSpPr>
              <a:spLocks/>
            </p:cNvSpPr>
            <p:nvPr/>
          </p:nvSpPr>
          <p:spPr bwMode="auto">
            <a:xfrm>
              <a:off x="1996755" y="2559050"/>
              <a:ext cx="195231" cy="69850"/>
            </a:xfrm>
            <a:custGeom>
              <a:avLst/>
              <a:gdLst/>
              <a:ahLst/>
              <a:cxnLst>
                <a:cxn ang="0">
                  <a:pos x="33" y="23"/>
                </a:cxn>
                <a:cxn ang="0">
                  <a:pos x="45" y="31"/>
                </a:cxn>
                <a:cxn ang="0">
                  <a:pos x="70" y="31"/>
                </a:cxn>
                <a:cxn ang="0">
                  <a:pos x="86" y="35"/>
                </a:cxn>
                <a:cxn ang="0">
                  <a:pos x="95" y="31"/>
                </a:cxn>
                <a:cxn ang="0">
                  <a:pos x="86" y="19"/>
                </a:cxn>
                <a:cxn ang="0">
                  <a:pos x="74" y="12"/>
                </a:cxn>
                <a:cxn ang="0">
                  <a:pos x="65" y="4"/>
                </a:cxn>
                <a:cxn ang="0">
                  <a:pos x="58" y="0"/>
                </a:cxn>
                <a:cxn ang="0">
                  <a:pos x="36" y="0"/>
                </a:cxn>
                <a:cxn ang="0">
                  <a:pos x="24" y="12"/>
                </a:cxn>
                <a:cxn ang="0">
                  <a:pos x="16" y="16"/>
                </a:cxn>
                <a:cxn ang="0">
                  <a:pos x="0" y="31"/>
                </a:cxn>
                <a:cxn ang="0">
                  <a:pos x="4" y="35"/>
                </a:cxn>
                <a:cxn ang="0">
                  <a:pos x="16" y="35"/>
                </a:cxn>
                <a:cxn ang="0">
                  <a:pos x="24" y="23"/>
                </a:cxn>
                <a:cxn ang="0">
                  <a:pos x="33" y="23"/>
                </a:cxn>
              </a:cxnLst>
              <a:rect l="0" t="0" r="r" b="b"/>
              <a:pathLst>
                <a:path w="96" h="36">
                  <a:moveTo>
                    <a:pt x="33" y="23"/>
                  </a:moveTo>
                  <a:lnTo>
                    <a:pt x="45" y="31"/>
                  </a:lnTo>
                  <a:lnTo>
                    <a:pt x="70" y="31"/>
                  </a:lnTo>
                  <a:lnTo>
                    <a:pt x="86" y="35"/>
                  </a:lnTo>
                  <a:lnTo>
                    <a:pt x="95" y="31"/>
                  </a:lnTo>
                  <a:lnTo>
                    <a:pt x="86" y="19"/>
                  </a:lnTo>
                  <a:lnTo>
                    <a:pt x="74" y="12"/>
                  </a:lnTo>
                  <a:lnTo>
                    <a:pt x="65" y="4"/>
                  </a:lnTo>
                  <a:lnTo>
                    <a:pt x="58" y="0"/>
                  </a:lnTo>
                  <a:lnTo>
                    <a:pt x="36" y="0"/>
                  </a:lnTo>
                  <a:lnTo>
                    <a:pt x="24" y="12"/>
                  </a:lnTo>
                  <a:lnTo>
                    <a:pt x="16" y="16"/>
                  </a:lnTo>
                  <a:lnTo>
                    <a:pt x="0" y="31"/>
                  </a:lnTo>
                  <a:lnTo>
                    <a:pt x="4" y="35"/>
                  </a:lnTo>
                  <a:lnTo>
                    <a:pt x="16" y="35"/>
                  </a:lnTo>
                  <a:lnTo>
                    <a:pt x="24" y="23"/>
                  </a:lnTo>
                  <a:lnTo>
                    <a:pt x="33"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 name="Freeform 8"/>
            <p:cNvSpPr>
              <a:spLocks/>
            </p:cNvSpPr>
            <p:nvPr/>
          </p:nvSpPr>
          <p:spPr bwMode="auto">
            <a:xfrm>
              <a:off x="3831611" y="1449389"/>
              <a:ext cx="4688724" cy="3400425"/>
            </a:xfrm>
            <a:custGeom>
              <a:avLst/>
              <a:gdLst/>
              <a:ahLst/>
              <a:cxnLst>
                <a:cxn ang="0">
                  <a:pos x="678" y="989"/>
                </a:cxn>
                <a:cxn ang="0">
                  <a:pos x="714" y="1326"/>
                </a:cxn>
                <a:cxn ang="0">
                  <a:pos x="627" y="1599"/>
                </a:cxn>
                <a:cxn ang="0">
                  <a:pos x="367" y="1472"/>
                </a:cxn>
                <a:cxn ang="0">
                  <a:pos x="289" y="1184"/>
                </a:cxn>
                <a:cxn ang="0">
                  <a:pos x="0" y="970"/>
                </a:cxn>
                <a:cxn ang="0">
                  <a:pos x="335" y="782"/>
                </a:cxn>
                <a:cxn ang="0">
                  <a:pos x="648" y="747"/>
                </a:cxn>
                <a:cxn ang="0">
                  <a:pos x="710" y="671"/>
                </a:cxn>
                <a:cxn ang="0">
                  <a:pos x="636" y="605"/>
                </a:cxn>
                <a:cxn ang="0">
                  <a:pos x="553" y="674"/>
                </a:cxn>
                <a:cxn ang="0">
                  <a:pos x="438" y="655"/>
                </a:cxn>
                <a:cxn ang="0">
                  <a:pos x="409" y="690"/>
                </a:cxn>
                <a:cxn ang="0">
                  <a:pos x="206" y="701"/>
                </a:cxn>
                <a:cxn ang="0">
                  <a:pos x="107" y="644"/>
                </a:cxn>
                <a:cxn ang="0">
                  <a:pos x="260" y="510"/>
                </a:cxn>
                <a:cxn ang="0">
                  <a:pos x="326" y="460"/>
                </a:cxn>
                <a:cxn ang="0">
                  <a:pos x="545" y="364"/>
                </a:cxn>
                <a:cxn ang="0">
                  <a:pos x="388" y="433"/>
                </a:cxn>
                <a:cxn ang="0">
                  <a:pos x="264" y="341"/>
                </a:cxn>
                <a:cxn ang="0">
                  <a:pos x="624" y="241"/>
                </a:cxn>
                <a:cxn ang="0">
                  <a:pos x="689" y="195"/>
                </a:cxn>
                <a:cxn ang="0">
                  <a:pos x="846" y="161"/>
                </a:cxn>
                <a:cxn ang="0">
                  <a:pos x="987" y="134"/>
                </a:cxn>
                <a:cxn ang="0">
                  <a:pos x="1032" y="195"/>
                </a:cxn>
                <a:cxn ang="0">
                  <a:pos x="1007" y="95"/>
                </a:cxn>
                <a:cxn ang="0">
                  <a:pos x="1404" y="38"/>
                </a:cxn>
                <a:cxn ang="0">
                  <a:pos x="1726" y="122"/>
                </a:cxn>
                <a:cxn ang="0">
                  <a:pos x="2123" y="153"/>
                </a:cxn>
                <a:cxn ang="0">
                  <a:pos x="2193" y="260"/>
                </a:cxn>
                <a:cxn ang="0">
                  <a:pos x="2076" y="349"/>
                </a:cxn>
                <a:cxn ang="0">
                  <a:pos x="2060" y="467"/>
                </a:cxn>
                <a:cxn ang="0">
                  <a:pos x="2076" y="302"/>
                </a:cxn>
                <a:cxn ang="0">
                  <a:pos x="1991" y="318"/>
                </a:cxn>
                <a:cxn ang="0">
                  <a:pos x="1899" y="356"/>
                </a:cxn>
                <a:cxn ang="0">
                  <a:pos x="1870" y="536"/>
                </a:cxn>
                <a:cxn ang="0">
                  <a:pos x="1776" y="705"/>
                </a:cxn>
                <a:cxn ang="0">
                  <a:pos x="1738" y="713"/>
                </a:cxn>
                <a:cxn ang="0">
                  <a:pos x="1697" y="713"/>
                </a:cxn>
                <a:cxn ang="0">
                  <a:pos x="1590" y="947"/>
                </a:cxn>
                <a:cxn ang="0">
                  <a:pos x="1573" y="1031"/>
                </a:cxn>
                <a:cxn ang="0">
                  <a:pos x="1474" y="1050"/>
                </a:cxn>
                <a:cxn ang="0">
                  <a:pos x="1491" y="1196"/>
                </a:cxn>
                <a:cxn ang="0">
                  <a:pos x="1342" y="931"/>
                </a:cxn>
                <a:cxn ang="0">
                  <a:pos x="1180" y="1123"/>
                </a:cxn>
                <a:cxn ang="0">
                  <a:pos x="1082" y="951"/>
                </a:cxn>
                <a:cxn ang="0">
                  <a:pos x="896" y="878"/>
                </a:cxn>
                <a:cxn ang="0">
                  <a:pos x="925" y="920"/>
                </a:cxn>
                <a:cxn ang="0">
                  <a:pos x="763" y="1069"/>
                </a:cxn>
                <a:cxn ang="0">
                  <a:pos x="631" y="862"/>
                </a:cxn>
              </a:cxnLst>
              <a:rect l="0" t="0" r="r" b="b"/>
              <a:pathLst>
                <a:path w="2309" h="1726">
                  <a:moveTo>
                    <a:pt x="607" y="839"/>
                  </a:moveTo>
                  <a:lnTo>
                    <a:pt x="660" y="939"/>
                  </a:lnTo>
                  <a:lnTo>
                    <a:pt x="673" y="951"/>
                  </a:lnTo>
                  <a:lnTo>
                    <a:pt x="678" y="989"/>
                  </a:lnTo>
                  <a:lnTo>
                    <a:pt x="772" y="1104"/>
                  </a:lnTo>
                  <a:lnTo>
                    <a:pt x="855" y="1089"/>
                  </a:lnTo>
                  <a:lnTo>
                    <a:pt x="834" y="1165"/>
                  </a:lnTo>
                  <a:lnTo>
                    <a:pt x="714" y="1326"/>
                  </a:lnTo>
                  <a:lnTo>
                    <a:pt x="727" y="1453"/>
                  </a:lnTo>
                  <a:lnTo>
                    <a:pt x="656" y="1518"/>
                  </a:lnTo>
                  <a:lnTo>
                    <a:pt x="660" y="1579"/>
                  </a:lnTo>
                  <a:lnTo>
                    <a:pt x="627" y="1599"/>
                  </a:lnTo>
                  <a:lnTo>
                    <a:pt x="566" y="1706"/>
                  </a:lnTo>
                  <a:lnTo>
                    <a:pt x="463" y="1725"/>
                  </a:lnTo>
                  <a:lnTo>
                    <a:pt x="405" y="1610"/>
                  </a:lnTo>
                  <a:lnTo>
                    <a:pt x="367" y="1472"/>
                  </a:lnTo>
                  <a:lnTo>
                    <a:pt x="392" y="1399"/>
                  </a:lnTo>
                  <a:lnTo>
                    <a:pt x="338" y="1280"/>
                  </a:lnTo>
                  <a:lnTo>
                    <a:pt x="326" y="1184"/>
                  </a:lnTo>
                  <a:lnTo>
                    <a:pt x="289" y="1184"/>
                  </a:lnTo>
                  <a:lnTo>
                    <a:pt x="272" y="1165"/>
                  </a:lnTo>
                  <a:lnTo>
                    <a:pt x="116" y="1188"/>
                  </a:lnTo>
                  <a:lnTo>
                    <a:pt x="8" y="1085"/>
                  </a:lnTo>
                  <a:lnTo>
                    <a:pt x="0" y="970"/>
                  </a:lnTo>
                  <a:lnTo>
                    <a:pt x="95" y="801"/>
                  </a:lnTo>
                  <a:lnTo>
                    <a:pt x="149" y="759"/>
                  </a:lnTo>
                  <a:lnTo>
                    <a:pt x="342" y="736"/>
                  </a:lnTo>
                  <a:lnTo>
                    <a:pt x="335" y="782"/>
                  </a:lnTo>
                  <a:lnTo>
                    <a:pt x="450" y="836"/>
                  </a:lnTo>
                  <a:lnTo>
                    <a:pt x="458" y="809"/>
                  </a:lnTo>
                  <a:lnTo>
                    <a:pt x="636" y="816"/>
                  </a:lnTo>
                  <a:lnTo>
                    <a:pt x="648" y="747"/>
                  </a:lnTo>
                  <a:lnTo>
                    <a:pt x="557" y="736"/>
                  </a:lnTo>
                  <a:lnTo>
                    <a:pt x="553" y="686"/>
                  </a:lnTo>
                  <a:lnTo>
                    <a:pt x="599" y="659"/>
                  </a:lnTo>
                  <a:lnTo>
                    <a:pt x="710" y="671"/>
                  </a:lnTo>
                  <a:lnTo>
                    <a:pt x="660" y="613"/>
                  </a:lnTo>
                  <a:lnTo>
                    <a:pt x="673" y="579"/>
                  </a:lnTo>
                  <a:lnTo>
                    <a:pt x="627" y="590"/>
                  </a:lnTo>
                  <a:lnTo>
                    <a:pt x="636" y="605"/>
                  </a:lnTo>
                  <a:lnTo>
                    <a:pt x="607" y="621"/>
                  </a:lnTo>
                  <a:lnTo>
                    <a:pt x="595" y="582"/>
                  </a:lnTo>
                  <a:lnTo>
                    <a:pt x="573" y="590"/>
                  </a:lnTo>
                  <a:lnTo>
                    <a:pt x="553" y="674"/>
                  </a:lnTo>
                  <a:lnTo>
                    <a:pt x="483" y="682"/>
                  </a:lnTo>
                  <a:lnTo>
                    <a:pt x="495" y="720"/>
                  </a:lnTo>
                  <a:lnTo>
                    <a:pt x="483" y="747"/>
                  </a:lnTo>
                  <a:lnTo>
                    <a:pt x="438" y="655"/>
                  </a:lnTo>
                  <a:lnTo>
                    <a:pt x="367" y="598"/>
                  </a:lnTo>
                  <a:lnTo>
                    <a:pt x="359" y="625"/>
                  </a:lnTo>
                  <a:lnTo>
                    <a:pt x="425" y="690"/>
                  </a:lnTo>
                  <a:lnTo>
                    <a:pt x="409" y="690"/>
                  </a:lnTo>
                  <a:lnTo>
                    <a:pt x="396" y="717"/>
                  </a:lnTo>
                  <a:lnTo>
                    <a:pt x="396" y="690"/>
                  </a:lnTo>
                  <a:lnTo>
                    <a:pt x="322" y="628"/>
                  </a:lnTo>
                  <a:lnTo>
                    <a:pt x="206" y="701"/>
                  </a:lnTo>
                  <a:lnTo>
                    <a:pt x="185" y="740"/>
                  </a:lnTo>
                  <a:lnTo>
                    <a:pt x="120" y="740"/>
                  </a:lnTo>
                  <a:lnTo>
                    <a:pt x="95" y="709"/>
                  </a:lnTo>
                  <a:lnTo>
                    <a:pt x="107" y="644"/>
                  </a:lnTo>
                  <a:lnTo>
                    <a:pt x="185" y="636"/>
                  </a:lnTo>
                  <a:lnTo>
                    <a:pt x="190" y="594"/>
                  </a:lnTo>
                  <a:lnTo>
                    <a:pt x="156" y="559"/>
                  </a:lnTo>
                  <a:lnTo>
                    <a:pt x="260" y="510"/>
                  </a:lnTo>
                  <a:lnTo>
                    <a:pt x="310" y="467"/>
                  </a:lnTo>
                  <a:lnTo>
                    <a:pt x="301" y="425"/>
                  </a:lnTo>
                  <a:lnTo>
                    <a:pt x="326" y="418"/>
                  </a:lnTo>
                  <a:lnTo>
                    <a:pt x="326" y="460"/>
                  </a:lnTo>
                  <a:lnTo>
                    <a:pt x="450" y="448"/>
                  </a:lnTo>
                  <a:lnTo>
                    <a:pt x="454" y="410"/>
                  </a:lnTo>
                  <a:lnTo>
                    <a:pt x="483" y="414"/>
                  </a:lnTo>
                  <a:lnTo>
                    <a:pt x="545" y="364"/>
                  </a:lnTo>
                  <a:lnTo>
                    <a:pt x="454" y="356"/>
                  </a:lnTo>
                  <a:lnTo>
                    <a:pt x="487" y="272"/>
                  </a:lnTo>
                  <a:lnTo>
                    <a:pt x="450" y="249"/>
                  </a:lnTo>
                  <a:lnTo>
                    <a:pt x="388" y="433"/>
                  </a:lnTo>
                  <a:lnTo>
                    <a:pt x="364" y="441"/>
                  </a:lnTo>
                  <a:lnTo>
                    <a:pt x="335" y="368"/>
                  </a:lnTo>
                  <a:lnTo>
                    <a:pt x="281" y="395"/>
                  </a:lnTo>
                  <a:lnTo>
                    <a:pt x="264" y="341"/>
                  </a:lnTo>
                  <a:lnTo>
                    <a:pt x="409" y="172"/>
                  </a:lnTo>
                  <a:lnTo>
                    <a:pt x="499" y="145"/>
                  </a:lnTo>
                  <a:lnTo>
                    <a:pt x="653" y="214"/>
                  </a:lnTo>
                  <a:lnTo>
                    <a:pt x="624" y="241"/>
                  </a:lnTo>
                  <a:lnTo>
                    <a:pt x="573" y="230"/>
                  </a:lnTo>
                  <a:lnTo>
                    <a:pt x="627" y="291"/>
                  </a:lnTo>
                  <a:lnTo>
                    <a:pt x="694" y="237"/>
                  </a:lnTo>
                  <a:lnTo>
                    <a:pt x="689" y="195"/>
                  </a:lnTo>
                  <a:lnTo>
                    <a:pt x="718" y="207"/>
                  </a:lnTo>
                  <a:lnTo>
                    <a:pt x="718" y="226"/>
                  </a:lnTo>
                  <a:lnTo>
                    <a:pt x="871" y="191"/>
                  </a:lnTo>
                  <a:lnTo>
                    <a:pt x="846" y="161"/>
                  </a:lnTo>
                  <a:lnTo>
                    <a:pt x="958" y="199"/>
                  </a:lnTo>
                  <a:lnTo>
                    <a:pt x="954" y="103"/>
                  </a:lnTo>
                  <a:lnTo>
                    <a:pt x="987" y="103"/>
                  </a:lnTo>
                  <a:lnTo>
                    <a:pt x="987" y="134"/>
                  </a:lnTo>
                  <a:lnTo>
                    <a:pt x="1016" y="199"/>
                  </a:lnTo>
                  <a:lnTo>
                    <a:pt x="991" y="237"/>
                  </a:lnTo>
                  <a:lnTo>
                    <a:pt x="1032" y="222"/>
                  </a:lnTo>
                  <a:lnTo>
                    <a:pt x="1032" y="195"/>
                  </a:lnTo>
                  <a:lnTo>
                    <a:pt x="1061" y="203"/>
                  </a:lnTo>
                  <a:lnTo>
                    <a:pt x="1065" y="191"/>
                  </a:lnTo>
                  <a:lnTo>
                    <a:pt x="1020" y="164"/>
                  </a:lnTo>
                  <a:lnTo>
                    <a:pt x="1007" y="95"/>
                  </a:lnTo>
                  <a:lnTo>
                    <a:pt x="1115" y="149"/>
                  </a:lnTo>
                  <a:lnTo>
                    <a:pt x="1073" y="92"/>
                  </a:lnTo>
                  <a:lnTo>
                    <a:pt x="1288" y="0"/>
                  </a:lnTo>
                  <a:lnTo>
                    <a:pt x="1404" y="38"/>
                  </a:lnTo>
                  <a:lnTo>
                    <a:pt x="1379" y="72"/>
                  </a:lnTo>
                  <a:lnTo>
                    <a:pt x="1597" y="95"/>
                  </a:lnTo>
                  <a:lnTo>
                    <a:pt x="1602" y="118"/>
                  </a:lnTo>
                  <a:lnTo>
                    <a:pt x="1726" y="122"/>
                  </a:lnTo>
                  <a:lnTo>
                    <a:pt x="1734" y="95"/>
                  </a:lnTo>
                  <a:lnTo>
                    <a:pt x="1933" y="141"/>
                  </a:lnTo>
                  <a:lnTo>
                    <a:pt x="1973" y="168"/>
                  </a:lnTo>
                  <a:lnTo>
                    <a:pt x="2123" y="153"/>
                  </a:lnTo>
                  <a:lnTo>
                    <a:pt x="2308" y="222"/>
                  </a:lnTo>
                  <a:lnTo>
                    <a:pt x="2304" y="264"/>
                  </a:lnTo>
                  <a:lnTo>
                    <a:pt x="2217" y="241"/>
                  </a:lnTo>
                  <a:lnTo>
                    <a:pt x="2193" y="260"/>
                  </a:lnTo>
                  <a:lnTo>
                    <a:pt x="2229" y="295"/>
                  </a:lnTo>
                  <a:lnTo>
                    <a:pt x="2197" y="299"/>
                  </a:lnTo>
                  <a:lnTo>
                    <a:pt x="2151" y="341"/>
                  </a:lnTo>
                  <a:lnTo>
                    <a:pt x="2076" y="349"/>
                  </a:lnTo>
                  <a:lnTo>
                    <a:pt x="2069" y="375"/>
                  </a:lnTo>
                  <a:lnTo>
                    <a:pt x="2094" y="410"/>
                  </a:lnTo>
                  <a:lnTo>
                    <a:pt x="2076" y="464"/>
                  </a:lnTo>
                  <a:lnTo>
                    <a:pt x="2060" y="467"/>
                  </a:lnTo>
                  <a:lnTo>
                    <a:pt x="2040" y="494"/>
                  </a:lnTo>
                  <a:lnTo>
                    <a:pt x="2007" y="421"/>
                  </a:lnTo>
                  <a:lnTo>
                    <a:pt x="2011" y="383"/>
                  </a:lnTo>
                  <a:lnTo>
                    <a:pt x="2076" y="302"/>
                  </a:lnTo>
                  <a:lnTo>
                    <a:pt x="2056" y="299"/>
                  </a:lnTo>
                  <a:lnTo>
                    <a:pt x="2027" y="329"/>
                  </a:lnTo>
                  <a:lnTo>
                    <a:pt x="2018" y="318"/>
                  </a:lnTo>
                  <a:lnTo>
                    <a:pt x="1991" y="318"/>
                  </a:lnTo>
                  <a:lnTo>
                    <a:pt x="1973" y="337"/>
                  </a:lnTo>
                  <a:lnTo>
                    <a:pt x="1978" y="360"/>
                  </a:lnTo>
                  <a:lnTo>
                    <a:pt x="1949" y="364"/>
                  </a:lnTo>
                  <a:lnTo>
                    <a:pt x="1899" y="356"/>
                  </a:lnTo>
                  <a:lnTo>
                    <a:pt x="1834" y="364"/>
                  </a:lnTo>
                  <a:lnTo>
                    <a:pt x="1783" y="441"/>
                  </a:lnTo>
                  <a:lnTo>
                    <a:pt x="1862" y="479"/>
                  </a:lnTo>
                  <a:lnTo>
                    <a:pt x="1870" y="536"/>
                  </a:lnTo>
                  <a:lnTo>
                    <a:pt x="1825" y="621"/>
                  </a:lnTo>
                  <a:lnTo>
                    <a:pt x="1792" y="628"/>
                  </a:lnTo>
                  <a:lnTo>
                    <a:pt x="1747" y="690"/>
                  </a:lnTo>
                  <a:lnTo>
                    <a:pt x="1776" y="705"/>
                  </a:lnTo>
                  <a:lnTo>
                    <a:pt x="1783" y="740"/>
                  </a:lnTo>
                  <a:lnTo>
                    <a:pt x="1776" y="755"/>
                  </a:lnTo>
                  <a:lnTo>
                    <a:pt x="1755" y="763"/>
                  </a:lnTo>
                  <a:lnTo>
                    <a:pt x="1738" y="713"/>
                  </a:lnTo>
                  <a:lnTo>
                    <a:pt x="1722" y="682"/>
                  </a:lnTo>
                  <a:lnTo>
                    <a:pt x="1668" y="671"/>
                  </a:lnTo>
                  <a:lnTo>
                    <a:pt x="1635" y="701"/>
                  </a:lnTo>
                  <a:lnTo>
                    <a:pt x="1697" y="713"/>
                  </a:lnTo>
                  <a:lnTo>
                    <a:pt x="1680" y="767"/>
                  </a:lnTo>
                  <a:lnTo>
                    <a:pt x="1713" y="828"/>
                  </a:lnTo>
                  <a:lnTo>
                    <a:pt x="1655" y="924"/>
                  </a:lnTo>
                  <a:lnTo>
                    <a:pt x="1590" y="947"/>
                  </a:lnTo>
                  <a:lnTo>
                    <a:pt x="1581" y="970"/>
                  </a:lnTo>
                  <a:lnTo>
                    <a:pt x="1573" y="947"/>
                  </a:lnTo>
                  <a:lnTo>
                    <a:pt x="1532" y="993"/>
                  </a:lnTo>
                  <a:lnTo>
                    <a:pt x="1573" y="1031"/>
                  </a:lnTo>
                  <a:lnTo>
                    <a:pt x="1581" y="1066"/>
                  </a:lnTo>
                  <a:lnTo>
                    <a:pt x="1527" y="1115"/>
                  </a:lnTo>
                  <a:lnTo>
                    <a:pt x="1527" y="1096"/>
                  </a:lnTo>
                  <a:lnTo>
                    <a:pt x="1474" y="1050"/>
                  </a:lnTo>
                  <a:lnTo>
                    <a:pt x="1462" y="1104"/>
                  </a:lnTo>
                  <a:lnTo>
                    <a:pt x="1511" y="1169"/>
                  </a:lnTo>
                  <a:lnTo>
                    <a:pt x="1523" y="1215"/>
                  </a:lnTo>
                  <a:lnTo>
                    <a:pt x="1491" y="1196"/>
                  </a:lnTo>
                  <a:lnTo>
                    <a:pt x="1445" y="1123"/>
                  </a:lnTo>
                  <a:lnTo>
                    <a:pt x="1424" y="1012"/>
                  </a:lnTo>
                  <a:lnTo>
                    <a:pt x="1391" y="1027"/>
                  </a:lnTo>
                  <a:lnTo>
                    <a:pt x="1342" y="931"/>
                  </a:lnTo>
                  <a:lnTo>
                    <a:pt x="1292" y="951"/>
                  </a:lnTo>
                  <a:lnTo>
                    <a:pt x="1209" y="1039"/>
                  </a:lnTo>
                  <a:lnTo>
                    <a:pt x="1209" y="1089"/>
                  </a:lnTo>
                  <a:lnTo>
                    <a:pt x="1180" y="1123"/>
                  </a:lnTo>
                  <a:lnTo>
                    <a:pt x="1148" y="1050"/>
                  </a:lnTo>
                  <a:lnTo>
                    <a:pt x="1127" y="1027"/>
                  </a:lnTo>
                  <a:lnTo>
                    <a:pt x="1106" y="951"/>
                  </a:lnTo>
                  <a:lnTo>
                    <a:pt x="1082" y="951"/>
                  </a:lnTo>
                  <a:lnTo>
                    <a:pt x="1036" y="897"/>
                  </a:lnTo>
                  <a:lnTo>
                    <a:pt x="925" y="893"/>
                  </a:lnTo>
                  <a:lnTo>
                    <a:pt x="909" y="870"/>
                  </a:lnTo>
                  <a:lnTo>
                    <a:pt x="896" y="878"/>
                  </a:lnTo>
                  <a:lnTo>
                    <a:pt x="813" y="836"/>
                  </a:lnTo>
                  <a:lnTo>
                    <a:pt x="862" y="920"/>
                  </a:lnTo>
                  <a:lnTo>
                    <a:pt x="909" y="893"/>
                  </a:lnTo>
                  <a:lnTo>
                    <a:pt x="925" y="920"/>
                  </a:lnTo>
                  <a:lnTo>
                    <a:pt x="958" y="951"/>
                  </a:lnTo>
                  <a:lnTo>
                    <a:pt x="884" y="1012"/>
                  </a:lnTo>
                  <a:lnTo>
                    <a:pt x="867" y="1039"/>
                  </a:lnTo>
                  <a:lnTo>
                    <a:pt x="763" y="1069"/>
                  </a:lnTo>
                  <a:lnTo>
                    <a:pt x="694" y="924"/>
                  </a:lnTo>
                  <a:lnTo>
                    <a:pt x="681" y="916"/>
                  </a:lnTo>
                  <a:lnTo>
                    <a:pt x="648" y="843"/>
                  </a:lnTo>
                  <a:lnTo>
                    <a:pt x="631" y="862"/>
                  </a:lnTo>
                  <a:lnTo>
                    <a:pt x="607" y="839"/>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0" name="Freeform 9"/>
            <p:cNvSpPr>
              <a:spLocks/>
            </p:cNvSpPr>
            <p:nvPr/>
          </p:nvSpPr>
          <p:spPr bwMode="auto">
            <a:xfrm>
              <a:off x="6556912" y="1590676"/>
              <a:ext cx="69839" cy="47625"/>
            </a:xfrm>
            <a:custGeom>
              <a:avLst/>
              <a:gdLst/>
              <a:ahLst/>
              <a:cxnLst>
                <a:cxn ang="0">
                  <a:pos x="0" y="23"/>
                </a:cxn>
                <a:cxn ang="0">
                  <a:pos x="4" y="16"/>
                </a:cxn>
                <a:cxn ang="0">
                  <a:pos x="17" y="8"/>
                </a:cxn>
                <a:cxn ang="0">
                  <a:pos x="33" y="4"/>
                </a:cxn>
                <a:cxn ang="0">
                  <a:pos x="33" y="0"/>
                </a:cxn>
                <a:cxn ang="0">
                  <a:pos x="33" y="16"/>
                </a:cxn>
                <a:cxn ang="0">
                  <a:pos x="28" y="23"/>
                </a:cxn>
                <a:cxn ang="0">
                  <a:pos x="0" y="23"/>
                </a:cxn>
              </a:cxnLst>
              <a:rect l="0" t="0" r="r" b="b"/>
              <a:pathLst>
                <a:path w="34" h="24">
                  <a:moveTo>
                    <a:pt x="0" y="23"/>
                  </a:moveTo>
                  <a:lnTo>
                    <a:pt x="4" y="16"/>
                  </a:lnTo>
                  <a:lnTo>
                    <a:pt x="17" y="8"/>
                  </a:lnTo>
                  <a:lnTo>
                    <a:pt x="33" y="4"/>
                  </a:lnTo>
                  <a:lnTo>
                    <a:pt x="33" y="0"/>
                  </a:lnTo>
                  <a:lnTo>
                    <a:pt x="33" y="16"/>
                  </a:lnTo>
                  <a:lnTo>
                    <a:pt x="28" y="23"/>
                  </a:lnTo>
                  <a:lnTo>
                    <a:pt x="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1" name="Freeform 10"/>
            <p:cNvSpPr>
              <a:spLocks/>
            </p:cNvSpPr>
            <p:nvPr/>
          </p:nvSpPr>
          <p:spPr bwMode="auto">
            <a:xfrm>
              <a:off x="5401398" y="2589214"/>
              <a:ext cx="203167" cy="320675"/>
            </a:xfrm>
            <a:custGeom>
              <a:avLst/>
              <a:gdLst/>
              <a:ahLst/>
              <a:cxnLst>
                <a:cxn ang="0">
                  <a:pos x="74" y="84"/>
                </a:cxn>
                <a:cxn ang="0">
                  <a:pos x="69" y="69"/>
                </a:cxn>
                <a:cxn ang="0">
                  <a:pos x="62" y="65"/>
                </a:cxn>
                <a:cxn ang="0">
                  <a:pos x="53" y="61"/>
                </a:cxn>
                <a:cxn ang="0">
                  <a:pos x="49" y="53"/>
                </a:cxn>
                <a:cxn ang="0">
                  <a:pos x="40" y="46"/>
                </a:cxn>
                <a:cxn ang="0">
                  <a:pos x="40" y="38"/>
                </a:cxn>
                <a:cxn ang="0">
                  <a:pos x="49" y="38"/>
                </a:cxn>
                <a:cxn ang="0">
                  <a:pos x="49" y="26"/>
                </a:cxn>
                <a:cxn ang="0">
                  <a:pos x="74" y="23"/>
                </a:cxn>
                <a:cxn ang="0">
                  <a:pos x="74" y="15"/>
                </a:cxn>
                <a:cxn ang="0">
                  <a:pos x="69" y="0"/>
                </a:cxn>
                <a:cxn ang="0">
                  <a:pos x="33" y="0"/>
                </a:cxn>
                <a:cxn ang="0">
                  <a:pos x="4" y="19"/>
                </a:cxn>
                <a:cxn ang="0">
                  <a:pos x="0" y="34"/>
                </a:cxn>
                <a:cxn ang="0">
                  <a:pos x="0" y="42"/>
                </a:cxn>
                <a:cxn ang="0">
                  <a:pos x="20" y="76"/>
                </a:cxn>
                <a:cxn ang="0">
                  <a:pos x="37" y="99"/>
                </a:cxn>
                <a:cxn ang="0">
                  <a:pos x="40" y="103"/>
                </a:cxn>
                <a:cxn ang="0">
                  <a:pos x="40" y="111"/>
                </a:cxn>
                <a:cxn ang="0">
                  <a:pos x="33" y="126"/>
                </a:cxn>
                <a:cxn ang="0">
                  <a:pos x="33" y="134"/>
                </a:cxn>
                <a:cxn ang="0">
                  <a:pos x="37" y="149"/>
                </a:cxn>
                <a:cxn ang="0">
                  <a:pos x="58" y="153"/>
                </a:cxn>
                <a:cxn ang="0">
                  <a:pos x="69" y="161"/>
                </a:cxn>
                <a:cxn ang="0">
                  <a:pos x="82" y="161"/>
                </a:cxn>
                <a:cxn ang="0">
                  <a:pos x="99" y="157"/>
                </a:cxn>
                <a:cxn ang="0">
                  <a:pos x="94" y="118"/>
                </a:cxn>
                <a:cxn ang="0">
                  <a:pos x="78" y="111"/>
                </a:cxn>
                <a:cxn ang="0">
                  <a:pos x="78" y="99"/>
                </a:cxn>
                <a:cxn ang="0">
                  <a:pos x="87" y="95"/>
                </a:cxn>
                <a:cxn ang="0">
                  <a:pos x="94" y="95"/>
                </a:cxn>
                <a:cxn ang="0">
                  <a:pos x="94" y="84"/>
                </a:cxn>
                <a:cxn ang="0">
                  <a:pos x="82" y="76"/>
                </a:cxn>
                <a:cxn ang="0">
                  <a:pos x="74" y="76"/>
                </a:cxn>
                <a:cxn ang="0">
                  <a:pos x="74" y="84"/>
                </a:cxn>
              </a:cxnLst>
              <a:rect l="0" t="0" r="r" b="b"/>
              <a:pathLst>
                <a:path w="100" h="162">
                  <a:moveTo>
                    <a:pt x="74" y="84"/>
                  </a:moveTo>
                  <a:lnTo>
                    <a:pt x="69" y="69"/>
                  </a:lnTo>
                  <a:lnTo>
                    <a:pt x="62" y="65"/>
                  </a:lnTo>
                  <a:lnTo>
                    <a:pt x="53" y="61"/>
                  </a:lnTo>
                  <a:lnTo>
                    <a:pt x="49" y="53"/>
                  </a:lnTo>
                  <a:lnTo>
                    <a:pt x="40" y="46"/>
                  </a:lnTo>
                  <a:lnTo>
                    <a:pt x="40" y="38"/>
                  </a:lnTo>
                  <a:lnTo>
                    <a:pt x="49" y="38"/>
                  </a:lnTo>
                  <a:lnTo>
                    <a:pt x="49" y="26"/>
                  </a:lnTo>
                  <a:lnTo>
                    <a:pt x="74" y="23"/>
                  </a:lnTo>
                  <a:lnTo>
                    <a:pt x="74" y="15"/>
                  </a:lnTo>
                  <a:lnTo>
                    <a:pt x="69" y="0"/>
                  </a:lnTo>
                  <a:lnTo>
                    <a:pt x="33" y="0"/>
                  </a:lnTo>
                  <a:lnTo>
                    <a:pt x="4" y="19"/>
                  </a:lnTo>
                  <a:lnTo>
                    <a:pt x="0" y="34"/>
                  </a:lnTo>
                  <a:lnTo>
                    <a:pt x="0" y="42"/>
                  </a:lnTo>
                  <a:lnTo>
                    <a:pt x="20" y="76"/>
                  </a:lnTo>
                  <a:lnTo>
                    <a:pt x="37" y="99"/>
                  </a:lnTo>
                  <a:lnTo>
                    <a:pt x="40" y="103"/>
                  </a:lnTo>
                  <a:lnTo>
                    <a:pt x="40" y="111"/>
                  </a:lnTo>
                  <a:lnTo>
                    <a:pt x="33" y="126"/>
                  </a:lnTo>
                  <a:lnTo>
                    <a:pt x="33" y="134"/>
                  </a:lnTo>
                  <a:lnTo>
                    <a:pt x="37" y="149"/>
                  </a:lnTo>
                  <a:lnTo>
                    <a:pt x="58" y="153"/>
                  </a:lnTo>
                  <a:lnTo>
                    <a:pt x="69" y="161"/>
                  </a:lnTo>
                  <a:lnTo>
                    <a:pt x="82" y="161"/>
                  </a:lnTo>
                  <a:lnTo>
                    <a:pt x="99" y="157"/>
                  </a:lnTo>
                  <a:lnTo>
                    <a:pt x="94" y="118"/>
                  </a:lnTo>
                  <a:lnTo>
                    <a:pt x="78" y="111"/>
                  </a:lnTo>
                  <a:lnTo>
                    <a:pt x="78" y="99"/>
                  </a:lnTo>
                  <a:lnTo>
                    <a:pt x="87" y="95"/>
                  </a:lnTo>
                  <a:lnTo>
                    <a:pt x="94" y="95"/>
                  </a:lnTo>
                  <a:lnTo>
                    <a:pt x="94" y="84"/>
                  </a:lnTo>
                  <a:lnTo>
                    <a:pt x="82" y="76"/>
                  </a:lnTo>
                  <a:lnTo>
                    <a:pt x="74" y="76"/>
                  </a:lnTo>
                  <a:lnTo>
                    <a:pt x="74" y="84"/>
                  </a:lnTo>
                </a:path>
              </a:pathLst>
            </a:custGeom>
            <a:solidFill>
              <a:schemeClr val="bg1"/>
            </a:solidFill>
            <a:ln w="12700" cap="flat" cmpd="sng">
              <a:solidFill>
                <a:schemeClr val="bg1"/>
              </a:solidFill>
              <a:prstDash val="solid"/>
              <a:round/>
              <a:headEnd/>
              <a:tailEnd/>
            </a:ln>
            <a:effectLst/>
          </p:spPr>
          <p:txBody>
            <a:bodyPr anchor="ctr"/>
            <a:lstStyle/>
            <a:p>
              <a:endParaRPr lang="pt-BR"/>
            </a:p>
          </p:txBody>
        </p:sp>
        <p:sp>
          <p:nvSpPr>
            <p:cNvPr id="12" name="Freeform 11"/>
            <p:cNvSpPr>
              <a:spLocks/>
            </p:cNvSpPr>
            <p:nvPr/>
          </p:nvSpPr>
          <p:spPr bwMode="auto">
            <a:xfrm>
              <a:off x="5669642" y="2595563"/>
              <a:ext cx="93647" cy="101600"/>
            </a:xfrm>
            <a:custGeom>
              <a:avLst/>
              <a:gdLst/>
              <a:ahLst/>
              <a:cxnLst>
                <a:cxn ang="0">
                  <a:pos x="36" y="0"/>
                </a:cxn>
                <a:cxn ang="0">
                  <a:pos x="33" y="12"/>
                </a:cxn>
                <a:cxn ang="0">
                  <a:pos x="40" y="20"/>
                </a:cxn>
                <a:cxn ang="0">
                  <a:pos x="40" y="23"/>
                </a:cxn>
                <a:cxn ang="0">
                  <a:pos x="45" y="20"/>
                </a:cxn>
                <a:cxn ang="0">
                  <a:pos x="33" y="50"/>
                </a:cxn>
                <a:cxn ang="0">
                  <a:pos x="4" y="50"/>
                </a:cxn>
                <a:cxn ang="0">
                  <a:pos x="0" y="31"/>
                </a:cxn>
                <a:cxn ang="0">
                  <a:pos x="4" y="16"/>
                </a:cxn>
                <a:cxn ang="0">
                  <a:pos x="11" y="12"/>
                </a:cxn>
                <a:cxn ang="0">
                  <a:pos x="24" y="4"/>
                </a:cxn>
                <a:cxn ang="0">
                  <a:pos x="33" y="4"/>
                </a:cxn>
                <a:cxn ang="0">
                  <a:pos x="36" y="0"/>
                </a:cxn>
              </a:cxnLst>
              <a:rect l="0" t="0" r="r" b="b"/>
              <a:pathLst>
                <a:path w="46" h="51">
                  <a:moveTo>
                    <a:pt x="36" y="0"/>
                  </a:moveTo>
                  <a:lnTo>
                    <a:pt x="33" y="12"/>
                  </a:lnTo>
                  <a:lnTo>
                    <a:pt x="40" y="20"/>
                  </a:lnTo>
                  <a:lnTo>
                    <a:pt x="40" y="23"/>
                  </a:lnTo>
                  <a:lnTo>
                    <a:pt x="45" y="20"/>
                  </a:lnTo>
                  <a:lnTo>
                    <a:pt x="33" y="50"/>
                  </a:lnTo>
                  <a:lnTo>
                    <a:pt x="4" y="50"/>
                  </a:lnTo>
                  <a:lnTo>
                    <a:pt x="0" y="31"/>
                  </a:lnTo>
                  <a:lnTo>
                    <a:pt x="4" y="16"/>
                  </a:lnTo>
                  <a:lnTo>
                    <a:pt x="11" y="12"/>
                  </a:lnTo>
                  <a:lnTo>
                    <a:pt x="24" y="4"/>
                  </a:lnTo>
                  <a:lnTo>
                    <a:pt x="33" y="4"/>
                  </a:lnTo>
                  <a:lnTo>
                    <a:pt x="36" y="0"/>
                  </a:lnTo>
                </a:path>
              </a:pathLst>
            </a:custGeom>
            <a:solidFill>
              <a:schemeClr val="bg1"/>
            </a:solidFill>
            <a:ln w="12700" cap="flat" cmpd="sng">
              <a:solidFill>
                <a:schemeClr val="bg1"/>
              </a:solidFill>
              <a:prstDash val="solid"/>
              <a:round/>
              <a:headEnd/>
              <a:tailEnd/>
            </a:ln>
            <a:effectLst/>
          </p:spPr>
          <p:txBody>
            <a:bodyPr anchor="ctr"/>
            <a:lstStyle/>
            <a:p>
              <a:endParaRPr lang="pt-BR"/>
            </a:p>
          </p:txBody>
        </p:sp>
        <p:sp>
          <p:nvSpPr>
            <p:cNvPr id="13" name="Freeform 12"/>
            <p:cNvSpPr>
              <a:spLocks/>
            </p:cNvSpPr>
            <p:nvPr/>
          </p:nvSpPr>
          <p:spPr bwMode="auto">
            <a:xfrm>
              <a:off x="3707806" y="1924051"/>
              <a:ext cx="244436" cy="130175"/>
            </a:xfrm>
            <a:custGeom>
              <a:avLst/>
              <a:gdLst/>
              <a:ahLst/>
              <a:cxnLst>
                <a:cxn ang="0">
                  <a:pos x="11" y="35"/>
                </a:cxn>
                <a:cxn ang="0">
                  <a:pos x="16" y="35"/>
                </a:cxn>
                <a:cxn ang="0">
                  <a:pos x="24" y="27"/>
                </a:cxn>
                <a:cxn ang="0">
                  <a:pos x="20" y="23"/>
                </a:cxn>
                <a:cxn ang="0">
                  <a:pos x="4" y="23"/>
                </a:cxn>
                <a:cxn ang="0">
                  <a:pos x="0" y="15"/>
                </a:cxn>
                <a:cxn ang="0">
                  <a:pos x="7" y="8"/>
                </a:cxn>
                <a:cxn ang="0">
                  <a:pos x="20" y="8"/>
                </a:cxn>
                <a:cxn ang="0">
                  <a:pos x="20" y="4"/>
                </a:cxn>
                <a:cxn ang="0">
                  <a:pos x="28" y="0"/>
                </a:cxn>
                <a:cxn ang="0">
                  <a:pos x="32" y="8"/>
                </a:cxn>
                <a:cxn ang="0">
                  <a:pos x="36" y="15"/>
                </a:cxn>
                <a:cxn ang="0">
                  <a:pos x="36" y="23"/>
                </a:cxn>
                <a:cxn ang="0">
                  <a:pos x="36" y="19"/>
                </a:cxn>
                <a:cxn ang="0">
                  <a:pos x="45" y="8"/>
                </a:cxn>
                <a:cxn ang="0">
                  <a:pos x="65" y="8"/>
                </a:cxn>
                <a:cxn ang="0">
                  <a:pos x="73" y="4"/>
                </a:cxn>
                <a:cxn ang="0">
                  <a:pos x="82" y="4"/>
                </a:cxn>
                <a:cxn ang="0">
                  <a:pos x="94" y="0"/>
                </a:cxn>
                <a:cxn ang="0">
                  <a:pos x="107" y="0"/>
                </a:cxn>
                <a:cxn ang="0">
                  <a:pos x="114" y="15"/>
                </a:cxn>
                <a:cxn ang="0">
                  <a:pos x="119" y="19"/>
                </a:cxn>
                <a:cxn ang="0">
                  <a:pos x="119" y="35"/>
                </a:cxn>
                <a:cxn ang="0">
                  <a:pos x="110" y="38"/>
                </a:cxn>
                <a:cxn ang="0">
                  <a:pos x="98" y="46"/>
                </a:cxn>
                <a:cxn ang="0">
                  <a:pos x="90" y="46"/>
                </a:cxn>
                <a:cxn ang="0">
                  <a:pos x="69" y="61"/>
                </a:cxn>
                <a:cxn ang="0">
                  <a:pos x="61" y="65"/>
                </a:cxn>
                <a:cxn ang="0">
                  <a:pos x="36" y="54"/>
                </a:cxn>
                <a:cxn ang="0">
                  <a:pos x="20" y="54"/>
                </a:cxn>
                <a:cxn ang="0">
                  <a:pos x="16" y="38"/>
                </a:cxn>
                <a:cxn ang="0">
                  <a:pos x="11" y="35"/>
                </a:cxn>
              </a:cxnLst>
              <a:rect l="0" t="0" r="r" b="b"/>
              <a:pathLst>
                <a:path w="120" h="66">
                  <a:moveTo>
                    <a:pt x="11" y="35"/>
                  </a:moveTo>
                  <a:lnTo>
                    <a:pt x="16" y="35"/>
                  </a:lnTo>
                  <a:lnTo>
                    <a:pt x="24" y="27"/>
                  </a:lnTo>
                  <a:lnTo>
                    <a:pt x="20" y="23"/>
                  </a:lnTo>
                  <a:lnTo>
                    <a:pt x="4" y="23"/>
                  </a:lnTo>
                  <a:lnTo>
                    <a:pt x="0" y="15"/>
                  </a:lnTo>
                  <a:lnTo>
                    <a:pt x="7" y="8"/>
                  </a:lnTo>
                  <a:lnTo>
                    <a:pt x="20" y="8"/>
                  </a:lnTo>
                  <a:lnTo>
                    <a:pt x="20" y="4"/>
                  </a:lnTo>
                  <a:lnTo>
                    <a:pt x="28" y="0"/>
                  </a:lnTo>
                  <a:lnTo>
                    <a:pt x="32" y="8"/>
                  </a:lnTo>
                  <a:lnTo>
                    <a:pt x="36" y="15"/>
                  </a:lnTo>
                  <a:lnTo>
                    <a:pt x="36" y="23"/>
                  </a:lnTo>
                  <a:lnTo>
                    <a:pt x="36" y="19"/>
                  </a:lnTo>
                  <a:lnTo>
                    <a:pt x="45" y="8"/>
                  </a:lnTo>
                  <a:lnTo>
                    <a:pt x="65" y="8"/>
                  </a:lnTo>
                  <a:lnTo>
                    <a:pt x="73" y="4"/>
                  </a:lnTo>
                  <a:lnTo>
                    <a:pt x="82" y="4"/>
                  </a:lnTo>
                  <a:lnTo>
                    <a:pt x="94" y="0"/>
                  </a:lnTo>
                  <a:lnTo>
                    <a:pt x="107" y="0"/>
                  </a:lnTo>
                  <a:lnTo>
                    <a:pt x="114" y="15"/>
                  </a:lnTo>
                  <a:lnTo>
                    <a:pt x="119" y="19"/>
                  </a:lnTo>
                  <a:lnTo>
                    <a:pt x="119" y="35"/>
                  </a:lnTo>
                  <a:lnTo>
                    <a:pt x="110" y="38"/>
                  </a:lnTo>
                  <a:lnTo>
                    <a:pt x="98" y="46"/>
                  </a:lnTo>
                  <a:lnTo>
                    <a:pt x="90" y="46"/>
                  </a:lnTo>
                  <a:lnTo>
                    <a:pt x="69" y="61"/>
                  </a:lnTo>
                  <a:lnTo>
                    <a:pt x="61" y="65"/>
                  </a:lnTo>
                  <a:lnTo>
                    <a:pt x="36" y="54"/>
                  </a:lnTo>
                  <a:lnTo>
                    <a:pt x="20" y="54"/>
                  </a:lnTo>
                  <a:lnTo>
                    <a:pt x="16" y="38"/>
                  </a:lnTo>
                  <a:lnTo>
                    <a:pt x="11" y="3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4" name="Freeform 13"/>
            <p:cNvSpPr>
              <a:spLocks/>
            </p:cNvSpPr>
            <p:nvPr/>
          </p:nvSpPr>
          <p:spPr bwMode="auto">
            <a:xfrm>
              <a:off x="2223732" y="1984375"/>
              <a:ext cx="144439" cy="85725"/>
            </a:xfrm>
            <a:custGeom>
              <a:avLst/>
              <a:gdLst/>
              <a:ahLst/>
              <a:cxnLst>
                <a:cxn ang="0">
                  <a:pos x="16" y="42"/>
                </a:cxn>
                <a:cxn ang="0">
                  <a:pos x="7" y="34"/>
                </a:cxn>
                <a:cxn ang="0">
                  <a:pos x="0" y="30"/>
                </a:cxn>
                <a:cxn ang="0">
                  <a:pos x="3" y="27"/>
                </a:cxn>
                <a:cxn ang="0">
                  <a:pos x="11" y="15"/>
                </a:cxn>
                <a:cxn ang="0">
                  <a:pos x="16" y="4"/>
                </a:cxn>
                <a:cxn ang="0">
                  <a:pos x="20" y="0"/>
                </a:cxn>
                <a:cxn ang="0">
                  <a:pos x="24" y="4"/>
                </a:cxn>
                <a:cxn ang="0">
                  <a:pos x="40" y="4"/>
                </a:cxn>
                <a:cxn ang="0">
                  <a:pos x="49" y="15"/>
                </a:cxn>
                <a:cxn ang="0">
                  <a:pos x="61" y="15"/>
                </a:cxn>
                <a:cxn ang="0">
                  <a:pos x="70" y="27"/>
                </a:cxn>
                <a:cxn ang="0">
                  <a:pos x="70" y="34"/>
                </a:cxn>
                <a:cxn ang="0">
                  <a:pos x="57" y="34"/>
                </a:cxn>
                <a:cxn ang="0">
                  <a:pos x="45" y="27"/>
                </a:cxn>
                <a:cxn ang="0">
                  <a:pos x="28" y="34"/>
                </a:cxn>
                <a:cxn ang="0">
                  <a:pos x="16" y="42"/>
                </a:cxn>
              </a:cxnLst>
              <a:rect l="0" t="0" r="r" b="b"/>
              <a:pathLst>
                <a:path w="71" h="43">
                  <a:moveTo>
                    <a:pt x="16" y="42"/>
                  </a:moveTo>
                  <a:lnTo>
                    <a:pt x="7" y="34"/>
                  </a:lnTo>
                  <a:lnTo>
                    <a:pt x="0" y="30"/>
                  </a:lnTo>
                  <a:lnTo>
                    <a:pt x="3" y="27"/>
                  </a:lnTo>
                  <a:lnTo>
                    <a:pt x="11" y="15"/>
                  </a:lnTo>
                  <a:lnTo>
                    <a:pt x="16" y="4"/>
                  </a:lnTo>
                  <a:lnTo>
                    <a:pt x="20" y="0"/>
                  </a:lnTo>
                  <a:lnTo>
                    <a:pt x="24" y="4"/>
                  </a:lnTo>
                  <a:lnTo>
                    <a:pt x="40" y="4"/>
                  </a:lnTo>
                  <a:lnTo>
                    <a:pt x="49" y="15"/>
                  </a:lnTo>
                  <a:lnTo>
                    <a:pt x="61" y="15"/>
                  </a:lnTo>
                  <a:lnTo>
                    <a:pt x="70" y="27"/>
                  </a:lnTo>
                  <a:lnTo>
                    <a:pt x="70" y="34"/>
                  </a:lnTo>
                  <a:lnTo>
                    <a:pt x="57" y="34"/>
                  </a:lnTo>
                  <a:lnTo>
                    <a:pt x="45" y="27"/>
                  </a:lnTo>
                  <a:lnTo>
                    <a:pt x="28" y="34"/>
                  </a:lnTo>
                  <a:lnTo>
                    <a:pt x="16"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5" name="Freeform 14"/>
            <p:cNvSpPr>
              <a:spLocks/>
            </p:cNvSpPr>
            <p:nvPr/>
          </p:nvSpPr>
          <p:spPr bwMode="auto">
            <a:xfrm>
              <a:off x="2474517" y="1878013"/>
              <a:ext cx="52379" cy="39688"/>
            </a:xfrm>
            <a:custGeom>
              <a:avLst/>
              <a:gdLst/>
              <a:ahLst/>
              <a:cxnLst>
                <a:cxn ang="0">
                  <a:pos x="0" y="12"/>
                </a:cxn>
                <a:cxn ang="0">
                  <a:pos x="0" y="4"/>
                </a:cxn>
                <a:cxn ang="0">
                  <a:pos x="11" y="0"/>
                </a:cxn>
                <a:cxn ang="0">
                  <a:pos x="20" y="0"/>
                </a:cxn>
                <a:cxn ang="0">
                  <a:pos x="25" y="12"/>
                </a:cxn>
                <a:cxn ang="0">
                  <a:pos x="20" y="19"/>
                </a:cxn>
                <a:cxn ang="0">
                  <a:pos x="7" y="19"/>
                </a:cxn>
                <a:cxn ang="0">
                  <a:pos x="0" y="12"/>
                </a:cxn>
              </a:cxnLst>
              <a:rect l="0" t="0" r="r" b="b"/>
              <a:pathLst>
                <a:path w="26" h="20">
                  <a:moveTo>
                    <a:pt x="0" y="12"/>
                  </a:moveTo>
                  <a:lnTo>
                    <a:pt x="0" y="4"/>
                  </a:lnTo>
                  <a:lnTo>
                    <a:pt x="11" y="0"/>
                  </a:lnTo>
                  <a:lnTo>
                    <a:pt x="20" y="0"/>
                  </a:lnTo>
                  <a:lnTo>
                    <a:pt x="25" y="12"/>
                  </a:lnTo>
                  <a:lnTo>
                    <a:pt x="20" y="19"/>
                  </a:lnTo>
                  <a:lnTo>
                    <a:pt x="7" y="19"/>
                  </a:lnTo>
                  <a:lnTo>
                    <a:pt x="0"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6" name="Freeform 15"/>
            <p:cNvSpPr>
              <a:spLocks/>
            </p:cNvSpPr>
            <p:nvPr/>
          </p:nvSpPr>
          <p:spPr bwMode="auto">
            <a:xfrm>
              <a:off x="2449121" y="1652588"/>
              <a:ext cx="85711" cy="38100"/>
            </a:xfrm>
            <a:custGeom>
              <a:avLst/>
              <a:gdLst/>
              <a:ahLst/>
              <a:cxnLst>
                <a:cxn ang="0">
                  <a:pos x="19" y="0"/>
                </a:cxn>
                <a:cxn ang="0">
                  <a:pos x="36" y="4"/>
                </a:cxn>
                <a:cxn ang="0">
                  <a:pos x="41" y="12"/>
                </a:cxn>
                <a:cxn ang="0">
                  <a:pos x="12" y="19"/>
                </a:cxn>
                <a:cxn ang="0">
                  <a:pos x="8" y="15"/>
                </a:cxn>
                <a:cxn ang="0">
                  <a:pos x="0" y="0"/>
                </a:cxn>
                <a:cxn ang="0">
                  <a:pos x="19" y="0"/>
                </a:cxn>
              </a:cxnLst>
              <a:rect l="0" t="0" r="r" b="b"/>
              <a:pathLst>
                <a:path w="42" h="20">
                  <a:moveTo>
                    <a:pt x="19" y="0"/>
                  </a:moveTo>
                  <a:lnTo>
                    <a:pt x="36" y="4"/>
                  </a:lnTo>
                  <a:lnTo>
                    <a:pt x="41" y="12"/>
                  </a:lnTo>
                  <a:lnTo>
                    <a:pt x="12" y="19"/>
                  </a:lnTo>
                  <a:lnTo>
                    <a:pt x="8" y="15"/>
                  </a:lnTo>
                  <a:lnTo>
                    <a:pt x="0" y="0"/>
                  </a:lnTo>
                  <a:lnTo>
                    <a:pt x="19"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7" name="Freeform 16"/>
            <p:cNvSpPr>
              <a:spLocks/>
            </p:cNvSpPr>
            <p:nvPr/>
          </p:nvSpPr>
          <p:spPr bwMode="auto">
            <a:xfrm>
              <a:off x="2223732" y="1636714"/>
              <a:ext cx="588868" cy="485775"/>
            </a:xfrm>
            <a:custGeom>
              <a:avLst/>
              <a:gdLst/>
              <a:ahLst/>
              <a:cxnLst>
                <a:cxn ang="0">
                  <a:pos x="49" y="12"/>
                </a:cxn>
                <a:cxn ang="0">
                  <a:pos x="40" y="43"/>
                </a:cxn>
                <a:cxn ang="0">
                  <a:pos x="52" y="54"/>
                </a:cxn>
                <a:cxn ang="0">
                  <a:pos x="56" y="27"/>
                </a:cxn>
                <a:cxn ang="0">
                  <a:pos x="85" y="8"/>
                </a:cxn>
                <a:cxn ang="0">
                  <a:pos x="106" y="31"/>
                </a:cxn>
                <a:cxn ang="0">
                  <a:pos x="119" y="39"/>
                </a:cxn>
                <a:cxn ang="0">
                  <a:pos x="160" y="35"/>
                </a:cxn>
                <a:cxn ang="0">
                  <a:pos x="177" y="50"/>
                </a:cxn>
                <a:cxn ang="0">
                  <a:pos x="197" y="46"/>
                </a:cxn>
                <a:cxn ang="0">
                  <a:pos x="206" y="58"/>
                </a:cxn>
                <a:cxn ang="0">
                  <a:pos x="242" y="85"/>
                </a:cxn>
                <a:cxn ang="0">
                  <a:pos x="235" y="108"/>
                </a:cxn>
                <a:cxn ang="0">
                  <a:pos x="242" y="119"/>
                </a:cxn>
                <a:cxn ang="0">
                  <a:pos x="267" y="127"/>
                </a:cxn>
                <a:cxn ang="0">
                  <a:pos x="289" y="146"/>
                </a:cxn>
                <a:cxn ang="0">
                  <a:pos x="276" y="165"/>
                </a:cxn>
                <a:cxn ang="0">
                  <a:pos x="263" y="173"/>
                </a:cxn>
                <a:cxn ang="0">
                  <a:pos x="235" y="158"/>
                </a:cxn>
                <a:cxn ang="0">
                  <a:pos x="230" y="161"/>
                </a:cxn>
                <a:cxn ang="0">
                  <a:pos x="226" y="184"/>
                </a:cxn>
                <a:cxn ang="0">
                  <a:pos x="251" y="204"/>
                </a:cxn>
                <a:cxn ang="0">
                  <a:pos x="242" y="219"/>
                </a:cxn>
                <a:cxn ang="0">
                  <a:pos x="213" y="215"/>
                </a:cxn>
                <a:cxn ang="0">
                  <a:pos x="226" y="234"/>
                </a:cxn>
                <a:cxn ang="0">
                  <a:pos x="222" y="242"/>
                </a:cxn>
                <a:cxn ang="0">
                  <a:pos x="177" y="231"/>
                </a:cxn>
                <a:cxn ang="0">
                  <a:pos x="152" y="200"/>
                </a:cxn>
                <a:cxn ang="0">
                  <a:pos x="114" y="196"/>
                </a:cxn>
                <a:cxn ang="0">
                  <a:pos x="110" y="181"/>
                </a:cxn>
                <a:cxn ang="0">
                  <a:pos x="135" y="181"/>
                </a:cxn>
                <a:cxn ang="0">
                  <a:pos x="152" y="161"/>
                </a:cxn>
                <a:cxn ang="0">
                  <a:pos x="172" y="146"/>
                </a:cxn>
                <a:cxn ang="0">
                  <a:pos x="168" y="115"/>
                </a:cxn>
                <a:cxn ang="0">
                  <a:pos x="139" y="100"/>
                </a:cxn>
                <a:cxn ang="0">
                  <a:pos x="110" y="85"/>
                </a:cxn>
                <a:cxn ang="0">
                  <a:pos x="103" y="89"/>
                </a:cxn>
                <a:cxn ang="0">
                  <a:pos x="61" y="85"/>
                </a:cxn>
                <a:cxn ang="0">
                  <a:pos x="16" y="77"/>
                </a:cxn>
                <a:cxn ang="0">
                  <a:pos x="3" y="54"/>
                </a:cxn>
                <a:cxn ang="0">
                  <a:pos x="24" y="16"/>
                </a:cxn>
                <a:cxn ang="0">
                  <a:pos x="61" y="8"/>
                </a:cxn>
              </a:cxnLst>
              <a:rect l="0" t="0" r="r" b="b"/>
              <a:pathLst>
                <a:path w="290" h="247">
                  <a:moveTo>
                    <a:pt x="61" y="8"/>
                  </a:moveTo>
                  <a:lnTo>
                    <a:pt x="49" y="12"/>
                  </a:lnTo>
                  <a:lnTo>
                    <a:pt x="40" y="27"/>
                  </a:lnTo>
                  <a:lnTo>
                    <a:pt x="40" y="43"/>
                  </a:lnTo>
                  <a:lnTo>
                    <a:pt x="49" y="54"/>
                  </a:lnTo>
                  <a:lnTo>
                    <a:pt x="52" y="54"/>
                  </a:lnTo>
                  <a:lnTo>
                    <a:pt x="56" y="39"/>
                  </a:lnTo>
                  <a:lnTo>
                    <a:pt x="56" y="27"/>
                  </a:lnTo>
                  <a:lnTo>
                    <a:pt x="65" y="16"/>
                  </a:lnTo>
                  <a:lnTo>
                    <a:pt x="85" y="8"/>
                  </a:lnTo>
                  <a:lnTo>
                    <a:pt x="98" y="8"/>
                  </a:lnTo>
                  <a:lnTo>
                    <a:pt x="106" y="31"/>
                  </a:lnTo>
                  <a:lnTo>
                    <a:pt x="103" y="39"/>
                  </a:lnTo>
                  <a:lnTo>
                    <a:pt x="119" y="39"/>
                  </a:lnTo>
                  <a:lnTo>
                    <a:pt x="143" y="27"/>
                  </a:lnTo>
                  <a:lnTo>
                    <a:pt x="160" y="35"/>
                  </a:lnTo>
                  <a:lnTo>
                    <a:pt x="168" y="39"/>
                  </a:lnTo>
                  <a:lnTo>
                    <a:pt x="177" y="50"/>
                  </a:lnTo>
                  <a:lnTo>
                    <a:pt x="193" y="46"/>
                  </a:lnTo>
                  <a:lnTo>
                    <a:pt x="197" y="46"/>
                  </a:lnTo>
                  <a:lnTo>
                    <a:pt x="206" y="54"/>
                  </a:lnTo>
                  <a:lnTo>
                    <a:pt x="206" y="58"/>
                  </a:lnTo>
                  <a:lnTo>
                    <a:pt x="235" y="73"/>
                  </a:lnTo>
                  <a:lnTo>
                    <a:pt x="242" y="85"/>
                  </a:lnTo>
                  <a:lnTo>
                    <a:pt x="242" y="104"/>
                  </a:lnTo>
                  <a:lnTo>
                    <a:pt x="235" y="108"/>
                  </a:lnTo>
                  <a:lnTo>
                    <a:pt x="235" y="115"/>
                  </a:lnTo>
                  <a:lnTo>
                    <a:pt x="242" y="119"/>
                  </a:lnTo>
                  <a:lnTo>
                    <a:pt x="263" y="123"/>
                  </a:lnTo>
                  <a:lnTo>
                    <a:pt x="267" y="127"/>
                  </a:lnTo>
                  <a:lnTo>
                    <a:pt x="276" y="142"/>
                  </a:lnTo>
                  <a:lnTo>
                    <a:pt x="289" y="146"/>
                  </a:lnTo>
                  <a:lnTo>
                    <a:pt x="289" y="161"/>
                  </a:lnTo>
                  <a:lnTo>
                    <a:pt x="276" y="165"/>
                  </a:lnTo>
                  <a:lnTo>
                    <a:pt x="267" y="165"/>
                  </a:lnTo>
                  <a:lnTo>
                    <a:pt x="263" y="173"/>
                  </a:lnTo>
                  <a:lnTo>
                    <a:pt x="251" y="161"/>
                  </a:lnTo>
                  <a:lnTo>
                    <a:pt x="235" y="158"/>
                  </a:lnTo>
                  <a:lnTo>
                    <a:pt x="226" y="154"/>
                  </a:lnTo>
                  <a:lnTo>
                    <a:pt x="230" y="161"/>
                  </a:lnTo>
                  <a:lnTo>
                    <a:pt x="222" y="169"/>
                  </a:lnTo>
                  <a:lnTo>
                    <a:pt x="226" y="184"/>
                  </a:lnTo>
                  <a:lnTo>
                    <a:pt x="247" y="196"/>
                  </a:lnTo>
                  <a:lnTo>
                    <a:pt x="251" y="204"/>
                  </a:lnTo>
                  <a:lnTo>
                    <a:pt x="247" y="211"/>
                  </a:lnTo>
                  <a:lnTo>
                    <a:pt x="242" y="219"/>
                  </a:lnTo>
                  <a:lnTo>
                    <a:pt x="235" y="219"/>
                  </a:lnTo>
                  <a:lnTo>
                    <a:pt x="213" y="215"/>
                  </a:lnTo>
                  <a:lnTo>
                    <a:pt x="218" y="227"/>
                  </a:lnTo>
                  <a:lnTo>
                    <a:pt x="226" y="234"/>
                  </a:lnTo>
                  <a:lnTo>
                    <a:pt x="230" y="246"/>
                  </a:lnTo>
                  <a:lnTo>
                    <a:pt x="222" y="242"/>
                  </a:lnTo>
                  <a:lnTo>
                    <a:pt x="201" y="234"/>
                  </a:lnTo>
                  <a:lnTo>
                    <a:pt x="177" y="231"/>
                  </a:lnTo>
                  <a:lnTo>
                    <a:pt x="168" y="223"/>
                  </a:lnTo>
                  <a:lnTo>
                    <a:pt x="152" y="200"/>
                  </a:lnTo>
                  <a:lnTo>
                    <a:pt x="148" y="196"/>
                  </a:lnTo>
                  <a:lnTo>
                    <a:pt x="114" y="196"/>
                  </a:lnTo>
                  <a:lnTo>
                    <a:pt x="110" y="188"/>
                  </a:lnTo>
                  <a:lnTo>
                    <a:pt x="110" y="181"/>
                  </a:lnTo>
                  <a:lnTo>
                    <a:pt x="119" y="184"/>
                  </a:lnTo>
                  <a:lnTo>
                    <a:pt x="135" y="181"/>
                  </a:lnTo>
                  <a:lnTo>
                    <a:pt x="152" y="173"/>
                  </a:lnTo>
                  <a:lnTo>
                    <a:pt x="152" y="161"/>
                  </a:lnTo>
                  <a:lnTo>
                    <a:pt x="156" y="154"/>
                  </a:lnTo>
                  <a:lnTo>
                    <a:pt x="172" y="146"/>
                  </a:lnTo>
                  <a:lnTo>
                    <a:pt x="172" y="131"/>
                  </a:lnTo>
                  <a:lnTo>
                    <a:pt x="168" y="115"/>
                  </a:lnTo>
                  <a:lnTo>
                    <a:pt x="164" y="108"/>
                  </a:lnTo>
                  <a:lnTo>
                    <a:pt x="139" y="100"/>
                  </a:lnTo>
                  <a:lnTo>
                    <a:pt x="123" y="85"/>
                  </a:lnTo>
                  <a:lnTo>
                    <a:pt x="110" y="85"/>
                  </a:lnTo>
                  <a:lnTo>
                    <a:pt x="110" y="89"/>
                  </a:lnTo>
                  <a:lnTo>
                    <a:pt x="103" y="89"/>
                  </a:lnTo>
                  <a:lnTo>
                    <a:pt x="90" y="85"/>
                  </a:lnTo>
                  <a:lnTo>
                    <a:pt x="61" y="85"/>
                  </a:lnTo>
                  <a:lnTo>
                    <a:pt x="32" y="77"/>
                  </a:lnTo>
                  <a:lnTo>
                    <a:pt x="16" y="77"/>
                  </a:lnTo>
                  <a:lnTo>
                    <a:pt x="7" y="73"/>
                  </a:lnTo>
                  <a:lnTo>
                    <a:pt x="3" y="54"/>
                  </a:lnTo>
                  <a:lnTo>
                    <a:pt x="0" y="46"/>
                  </a:lnTo>
                  <a:lnTo>
                    <a:pt x="24" y="16"/>
                  </a:lnTo>
                  <a:lnTo>
                    <a:pt x="45" y="0"/>
                  </a:lnTo>
                  <a:lnTo>
                    <a:pt x="61"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8" name="Freeform 17"/>
            <p:cNvSpPr>
              <a:spLocks/>
            </p:cNvSpPr>
            <p:nvPr/>
          </p:nvSpPr>
          <p:spPr bwMode="auto">
            <a:xfrm>
              <a:off x="2114212" y="1576388"/>
              <a:ext cx="77775" cy="39688"/>
            </a:xfrm>
            <a:custGeom>
              <a:avLst/>
              <a:gdLst/>
              <a:ahLst/>
              <a:cxnLst>
                <a:cxn ang="0">
                  <a:pos x="0" y="11"/>
                </a:cxn>
                <a:cxn ang="0">
                  <a:pos x="7" y="7"/>
                </a:cxn>
                <a:cxn ang="0">
                  <a:pos x="16" y="0"/>
                </a:cxn>
                <a:cxn ang="0">
                  <a:pos x="25" y="0"/>
                </a:cxn>
                <a:cxn ang="0">
                  <a:pos x="37" y="7"/>
                </a:cxn>
                <a:cxn ang="0">
                  <a:pos x="37" y="19"/>
                </a:cxn>
                <a:cxn ang="0">
                  <a:pos x="20" y="19"/>
                </a:cxn>
                <a:cxn ang="0">
                  <a:pos x="0" y="11"/>
                </a:cxn>
              </a:cxnLst>
              <a:rect l="0" t="0" r="r" b="b"/>
              <a:pathLst>
                <a:path w="38" h="20">
                  <a:moveTo>
                    <a:pt x="0" y="11"/>
                  </a:moveTo>
                  <a:lnTo>
                    <a:pt x="7" y="7"/>
                  </a:lnTo>
                  <a:lnTo>
                    <a:pt x="16" y="0"/>
                  </a:lnTo>
                  <a:lnTo>
                    <a:pt x="25" y="0"/>
                  </a:lnTo>
                  <a:lnTo>
                    <a:pt x="37" y="7"/>
                  </a:lnTo>
                  <a:lnTo>
                    <a:pt x="37" y="19"/>
                  </a:lnTo>
                  <a:lnTo>
                    <a:pt x="20" y="19"/>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9" name="Freeform 18"/>
            <p:cNvSpPr>
              <a:spLocks/>
            </p:cNvSpPr>
            <p:nvPr/>
          </p:nvSpPr>
          <p:spPr bwMode="auto">
            <a:xfrm>
              <a:off x="1961836" y="1652589"/>
              <a:ext cx="130154" cy="100013"/>
            </a:xfrm>
            <a:custGeom>
              <a:avLst/>
              <a:gdLst/>
              <a:ahLst/>
              <a:cxnLst>
                <a:cxn ang="0">
                  <a:pos x="4" y="15"/>
                </a:cxn>
                <a:cxn ang="0">
                  <a:pos x="17" y="19"/>
                </a:cxn>
                <a:cxn ang="0">
                  <a:pos x="21" y="15"/>
                </a:cxn>
                <a:cxn ang="0">
                  <a:pos x="21" y="0"/>
                </a:cxn>
                <a:cxn ang="0">
                  <a:pos x="63" y="0"/>
                </a:cxn>
                <a:cxn ang="0">
                  <a:pos x="54" y="8"/>
                </a:cxn>
                <a:cxn ang="0">
                  <a:pos x="51" y="15"/>
                </a:cxn>
                <a:cxn ang="0">
                  <a:pos x="54" y="27"/>
                </a:cxn>
                <a:cxn ang="0">
                  <a:pos x="54" y="35"/>
                </a:cxn>
                <a:cxn ang="0">
                  <a:pos x="38" y="46"/>
                </a:cxn>
                <a:cxn ang="0">
                  <a:pos x="29" y="50"/>
                </a:cxn>
                <a:cxn ang="0">
                  <a:pos x="21" y="46"/>
                </a:cxn>
                <a:cxn ang="0">
                  <a:pos x="13" y="31"/>
                </a:cxn>
                <a:cxn ang="0">
                  <a:pos x="0" y="23"/>
                </a:cxn>
                <a:cxn ang="0">
                  <a:pos x="4" y="15"/>
                </a:cxn>
              </a:cxnLst>
              <a:rect l="0" t="0" r="r" b="b"/>
              <a:pathLst>
                <a:path w="64" h="51">
                  <a:moveTo>
                    <a:pt x="4" y="15"/>
                  </a:moveTo>
                  <a:lnTo>
                    <a:pt x="17" y="19"/>
                  </a:lnTo>
                  <a:lnTo>
                    <a:pt x="21" y="15"/>
                  </a:lnTo>
                  <a:lnTo>
                    <a:pt x="21" y="0"/>
                  </a:lnTo>
                  <a:lnTo>
                    <a:pt x="63" y="0"/>
                  </a:lnTo>
                  <a:lnTo>
                    <a:pt x="54" y="8"/>
                  </a:lnTo>
                  <a:lnTo>
                    <a:pt x="51" y="15"/>
                  </a:lnTo>
                  <a:lnTo>
                    <a:pt x="54" y="27"/>
                  </a:lnTo>
                  <a:lnTo>
                    <a:pt x="54" y="35"/>
                  </a:lnTo>
                  <a:lnTo>
                    <a:pt x="38" y="46"/>
                  </a:lnTo>
                  <a:lnTo>
                    <a:pt x="29" y="50"/>
                  </a:lnTo>
                  <a:lnTo>
                    <a:pt x="21" y="46"/>
                  </a:lnTo>
                  <a:lnTo>
                    <a:pt x="13" y="31"/>
                  </a:lnTo>
                  <a:lnTo>
                    <a:pt x="0" y="23"/>
                  </a:lnTo>
                  <a:lnTo>
                    <a:pt x="4"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0" name="Freeform 19"/>
            <p:cNvSpPr>
              <a:spLocks/>
            </p:cNvSpPr>
            <p:nvPr/>
          </p:nvSpPr>
          <p:spPr bwMode="auto">
            <a:xfrm>
              <a:off x="2004693" y="1524000"/>
              <a:ext cx="103170" cy="76200"/>
            </a:xfrm>
            <a:custGeom>
              <a:avLst/>
              <a:gdLst/>
              <a:ahLst/>
              <a:cxnLst>
                <a:cxn ang="0">
                  <a:pos x="29" y="38"/>
                </a:cxn>
                <a:cxn ang="0">
                  <a:pos x="41" y="31"/>
                </a:cxn>
                <a:cxn ang="0">
                  <a:pos x="50" y="27"/>
                </a:cxn>
                <a:cxn ang="0">
                  <a:pos x="50" y="4"/>
                </a:cxn>
                <a:cxn ang="0">
                  <a:pos x="29" y="0"/>
                </a:cxn>
                <a:cxn ang="0">
                  <a:pos x="16" y="11"/>
                </a:cxn>
                <a:cxn ang="0">
                  <a:pos x="7" y="15"/>
                </a:cxn>
                <a:cxn ang="0">
                  <a:pos x="0" y="23"/>
                </a:cxn>
                <a:cxn ang="0">
                  <a:pos x="11" y="31"/>
                </a:cxn>
                <a:cxn ang="0">
                  <a:pos x="11" y="34"/>
                </a:cxn>
                <a:cxn ang="0">
                  <a:pos x="29" y="38"/>
                </a:cxn>
              </a:cxnLst>
              <a:rect l="0" t="0" r="r" b="b"/>
              <a:pathLst>
                <a:path w="51" h="39">
                  <a:moveTo>
                    <a:pt x="29" y="38"/>
                  </a:moveTo>
                  <a:lnTo>
                    <a:pt x="41" y="31"/>
                  </a:lnTo>
                  <a:lnTo>
                    <a:pt x="50" y="27"/>
                  </a:lnTo>
                  <a:lnTo>
                    <a:pt x="50" y="4"/>
                  </a:lnTo>
                  <a:lnTo>
                    <a:pt x="29" y="0"/>
                  </a:lnTo>
                  <a:lnTo>
                    <a:pt x="16" y="11"/>
                  </a:lnTo>
                  <a:lnTo>
                    <a:pt x="7" y="15"/>
                  </a:lnTo>
                  <a:lnTo>
                    <a:pt x="0" y="23"/>
                  </a:lnTo>
                  <a:lnTo>
                    <a:pt x="11" y="31"/>
                  </a:lnTo>
                  <a:lnTo>
                    <a:pt x="11" y="34"/>
                  </a:lnTo>
                  <a:lnTo>
                    <a:pt x="2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1" name="Freeform 20"/>
            <p:cNvSpPr>
              <a:spLocks/>
            </p:cNvSpPr>
            <p:nvPr/>
          </p:nvSpPr>
          <p:spPr bwMode="auto">
            <a:xfrm>
              <a:off x="1669783" y="1524000"/>
              <a:ext cx="261895" cy="107950"/>
            </a:xfrm>
            <a:custGeom>
              <a:avLst/>
              <a:gdLst/>
              <a:ahLst/>
              <a:cxnLst>
                <a:cxn ang="0">
                  <a:pos x="49" y="38"/>
                </a:cxn>
                <a:cxn ang="0">
                  <a:pos x="0" y="38"/>
                </a:cxn>
                <a:cxn ang="0">
                  <a:pos x="0" y="31"/>
                </a:cxn>
                <a:cxn ang="0">
                  <a:pos x="29" y="8"/>
                </a:cxn>
                <a:cxn ang="0">
                  <a:pos x="49" y="11"/>
                </a:cxn>
                <a:cxn ang="0">
                  <a:pos x="74" y="31"/>
                </a:cxn>
                <a:cxn ang="0">
                  <a:pos x="82" y="27"/>
                </a:cxn>
                <a:cxn ang="0">
                  <a:pos x="87" y="19"/>
                </a:cxn>
                <a:cxn ang="0">
                  <a:pos x="82" y="8"/>
                </a:cxn>
                <a:cxn ang="0">
                  <a:pos x="90" y="0"/>
                </a:cxn>
                <a:cxn ang="0">
                  <a:pos x="98" y="0"/>
                </a:cxn>
                <a:cxn ang="0">
                  <a:pos x="103" y="15"/>
                </a:cxn>
                <a:cxn ang="0">
                  <a:pos x="111" y="19"/>
                </a:cxn>
                <a:cxn ang="0">
                  <a:pos x="119" y="15"/>
                </a:cxn>
                <a:cxn ang="0">
                  <a:pos x="128" y="19"/>
                </a:cxn>
                <a:cxn ang="0">
                  <a:pos x="128" y="34"/>
                </a:cxn>
                <a:cxn ang="0">
                  <a:pos x="119" y="42"/>
                </a:cxn>
                <a:cxn ang="0">
                  <a:pos x="98" y="42"/>
                </a:cxn>
                <a:cxn ang="0">
                  <a:pos x="82" y="38"/>
                </a:cxn>
                <a:cxn ang="0">
                  <a:pos x="69" y="42"/>
                </a:cxn>
                <a:cxn ang="0">
                  <a:pos x="53" y="50"/>
                </a:cxn>
                <a:cxn ang="0">
                  <a:pos x="40" y="54"/>
                </a:cxn>
                <a:cxn ang="0">
                  <a:pos x="33" y="50"/>
                </a:cxn>
                <a:cxn ang="0">
                  <a:pos x="49" y="38"/>
                </a:cxn>
              </a:cxnLst>
              <a:rect l="0" t="0" r="r" b="b"/>
              <a:pathLst>
                <a:path w="129" h="55">
                  <a:moveTo>
                    <a:pt x="49" y="38"/>
                  </a:moveTo>
                  <a:lnTo>
                    <a:pt x="0" y="38"/>
                  </a:lnTo>
                  <a:lnTo>
                    <a:pt x="0" y="31"/>
                  </a:lnTo>
                  <a:lnTo>
                    <a:pt x="29" y="8"/>
                  </a:lnTo>
                  <a:lnTo>
                    <a:pt x="49" y="11"/>
                  </a:lnTo>
                  <a:lnTo>
                    <a:pt x="74" y="31"/>
                  </a:lnTo>
                  <a:lnTo>
                    <a:pt x="82" y="27"/>
                  </a:lnTo>
                  <a:lnTo>
                    <a:pt x="87" y="19"/>
                  </a:lnTo>
                  <a:lnTo>
                    <a:pt x="82" y="8"/>
                  </a:lnTo>
                  <a:lnTo>
                    <a:pt x="90" y="0"/>
                  </a:lnTo>
                  <a:lnTo>
                    <a:pt x="98" y="0"/>
                  </a:lnTo>
                  <a:lnTo>
                    <a:pt x="103" y="15"/>
                  </a:lnTo>
                  <a:lnTo>
                    <a:pt x="111" y="19"/>
                  </a:lnTo>
                  <a:lnTo>
                    <a:pt x="119" y="15"/>
                  </a:lnTo>
                  <a:lnTo>
                    <a:pt x="128" y="19"/>
                  </a:lnTo>
                  <a:lnTo>
                    <a:pt x="128" y="34"/>
                  </a:lnTo>
                  <a:lnTo>
                    <a:pt x="119" y="42"/>
                  </a:lnTo>
                  <a:lnTo>
                    <a:pt x="98" y="42"/>
                  </a:lnTo>
                  <a:lnTo>
                    <a:pt x="82" y="38"/>
                  </a:lnTo>
                  <a:lnTo>
                    <a:pt x="69" y="42"/>
                  </a:lnTo>
                  <a:lnTo>
                    <a:pt x="53" y="50"/>
                  </a:lnTo>
                  <a:lnTo>
                    <a:pt x="40" y="54"/>
                  </a:lnTo>
                  <a:lnTo>
                    <a:pt x="33" y="50"/>
                  </a:lnTo>
                  <a:lnTo>
                    <a:pt x="4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2" name="Freeform 21"/>
            <p:cNvSpPr>
              <a:spLocks/>
            </p:cNvSpPr>
            <p:nvPr/>
          </p:nvSpPr>
          <p:spPr bwMode="auto">
            <a:xfrm>
              <a:off x="1569787" y="1493838"/>
              <a:ext cx="160311" cy="69850"/>
            </a:xfrm>
            <a:custGeom>
              <a:avLst/>
              <a:gdLst/>
              <a:ahLst/>
              <a:cxnLst>
                <a:cxn ang="0">
                  <a:pos x="49" y="30"/>
                </a:cxn>
                <a:cxn ang="0">
                  <a:pos x="60" y="23"/>
                </a:cxn>
                <a:cxn ang="0">
                  <a:pos x="69" y="15"/>
                </a:cxn>
                <a:cxn ang="0">
                  <a:pos x="78" y="3"/>
                </a:cxn>
                <a:cxn ang="0">
                  <a:pos x="73" y="0"/>
                </a:cxn>
                <a:cxn ang="0">
                  <a:pos x="49" y="3"/>
                </a:cxn>
                <a:cxn ang="0">
                  <a:pos x="16" y="11"/>
                </a:cxn>
                <a:cxn ang="0">
                  <a:pos x="0" y="26"/>
                </a:cxn>
                <a:cxn ang="0">
                  <a:pos x="0" y="34"/>
                </a:cxn>
                <a:cxn ang="0">
                  <a:pos x="11" y="34"/>
                </a:cxn>
                <a:cxn ang="0">
                  <a:pos x="24" y="30"/>
                </a:cxn>
                <a:cxn ang="0">
                  <a:pos x="33" y="30"/>
                </a:cxn>
                <a:cxn ang="0">
                  <a:pos x="40" y="23"/>
                </a:cxn>
                <a:cxn ang="0">
                  <a:pos x="49" y="30"/>
                </a:cxn>
              </a:cxnLst>
              <a:rect l="0" t="0" r="r" b="b"/>
              <a:pathLst>
                <a:path w="79" h="35">
                  <a:moveTo>
                    <a:pt x="49" y="30"/>
                  </a:moveTo>
                  <a:lnTo>
                    <a:pt x="60" y="23"/>
                  </a:lnTo>
                  <a:lnTo>
                    <a:pt x="69" y="15"/>
                  </a:lnTo>
                  <a:lnTo>
                    <a:pt x="78" y="3"/>
                  </a:lnTo>
                  <a:lnTo>
                    <a:pt x="73" y="0"/>
                  </a:lnTo>
                  <a:lnTo>
                    <a:pt x="49" y="3"/>
                  </a:lnTo>
                  <a:lnTo>
                    <a:pt x="16" y="11"/>
                  </a:lnTo>
                  <a:lnTo>
                    <a:pt x="0" y="26"/>
                  </a:lnTo>
                  <a:lnTo>
                    <a:pt x="0" y="34"/>
                  </a:lnTo>
                  <a:lnTo>
                    <a:pt x="11" y="34"/>
                  </a:lnTo>
                  <a:lnTo>
                    <a:pt x="24" y="30"/>
                  </a:lnTo>
                  <a:lnTo>
                    <a:pt x="33" y="30"/>
                  </a:lnTo>
                  <a:lnTo>
                    <a:pt x="40" y="23"/>
                  </a:lnTo>
                  <a:lnTo>
                    <a:pt x="49"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3" name="Freeform 22"/>
            <p:cNvSpPr>
              <a:spLocks/>
            </p:cNvSpPr>
            <p:nvPr/>
          </p:nvSpPr>
          <p:spPr bwMode="auto">
            <a:xfrm>
              <a:off x="1980883" y="1409700"/>
              <a:ext cx="111107" cy="71438"/>
            </a:xfrm>
            <a:custGeom>
              <a:avLst/>
              <a:gdLst/>
              <a:ahLst/>
              <a:cxnLst>
                <a:cxn ang="0">
                  <a:pos x="0" y="4"/>
                </a:cxn>
                <a:cxn ang="0">
                  <a:pos x="4" y="0"/>
                </a:cxn>
                <a:cxn ang="0">
                  <a:pos x="20" y="0"/>
                </a:cxn>
                <a:cxn ang="0">
                  <a:pos x="33" y="8"/>
                </a:cxn>
                <a:cxn ang="0">
                  <a:pos x="45" y="12"/>
                </a:cxn>
                <a:cxn ang="0">
                  <a:pos x="49" y="20"/>
                </a:cxn>
                <a:cxn ang="0">
                  <a:pos x="49" y="23"/>
                </a:cxn>
                <a:cxn ang="0">
                  <a:pos x="54" y="35"/>
                </a:cxn>
                <a:cxn ang="0">
                  <a:pos x="37" y="35"/>
                </a:cxn>
                <a:cxn ang="0">
                  <a:pos x="33" y="27"/>
                </a:cxn>
                <a:cxn ang="0">
                  <a:pos x="8" y="27"/>
                </a:cxn>
                <a:cxn ang="0">
                  <a:pos x="4" y="23"/>
                </a:cxn>
                <a:cxn ang="0">
                  <a:pos x="8" y="16"/>
                </a:cxn>
                <a:cxn ang="0">
                  <a:pos x="4" y="12"/>
                </a:cxn>
                <a:cxn ang="0">
                  <a:pos x="0" y="4"/>
                </a:cxn>
              </a:cxnLst>
              <a:rect l="0" t="0" r="r" b="b"/>
              <a:pathLst>
                <a:path w="55" h="36">
                  <a:moveTo>
                    <a:pt x="0" y="4"/>
                  </a:moveTo>
                  <a:lnTo>
                    <a:pt x="4" y="0"/>
                  </a:lnTo>
                  <a:lnTo>
                    <a:pt x="20" y="0"/>
                  </a:lnTo>
                  <a:lnTo>
                    <a:pt x="33" y="8"/>
                  </a:lnTo>
                  <a:lnTo>
                    <a:pt x="45" y="12"/>
                  </a:lnTo>
                  <a:lnTo>
                    <a:pt x="49" y="20"/>
                  </a:lnTo>
                  <a:lnTo>
                    <a:pt x="49" y="23"/>
                  </a:lnTo>
                  <a:lnTo>
                    <a:pt x="54" y="35"/>
                  </a:lnTo>
                  <a:lnTo>
                    <a:pt x="37" y="35"/>
                  </a:lnTo>
                  <a:lnTo>
                    <a:pt x="33" y="27"/>
                  </a:lnTo>
                  <a:lnTo>
                    <a:pt x="8" y="27"/>
                  </a:lnTo>
                  <a:lnTo>
                    <a:pt x="4" y="23"/>
                  </a:lnTo>
                  <a:lnTo>
                    <a:pt x="8" y="16"/>
                  </a:lnTo>
                  <a:lnTo>
                    <a:pt x="4" y="12"/>
                  </a:lnTo>
                  <a:lnTo>
                    <a:pt x="0" y="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4" name="Freeform 23"/>
            <p:cNvSpPr>
              <a:spLocks/>
            </p:cNvSpPr>
            <p:nvPr/>
          </p:nvSpPr>
          <p:spPr bwMode="auto">
            <a:xfrm>
              <a:off x="1787239" y="1462089"/>
              <a:ext cx="76188" cy="47625"/>
            </a:xfrm>
            <a:custGeom>
              <a:avLst/>
              <a:gdLst/>
              <a:ahLst/>
              <a:cxnLst>
                <a:cxn ang="0">
                  <a:pos x="15" y="0"/>
                </a:cxn>
                <a:cxn ang="0">
                  <a:pos x="7" y="8"/>
                </a:cxn>
                <a:cxn ang="0">
                  <a:pos x="0" y="12"/>
                </a:cxn>
                <a:cxn ang="0">
                  <a:pos x="0" y="16"/>
                </a:cxn>
                <a:cxn ang="0">
                  <a:pos x="7" y="23"/>
                </a:cxn>
                <a:cxn ang="0">
                  <a:pos x="24" y="23"/>
                </a:cxn>
                <a:cxn ang="0">
                  <a:pos x="31" y="16"/>
                </a:cxn>
                <a:cxn ang="0">
                  <a:pos x="31" y="12"/>
                </a:cxn>
                <a:cxn ang="0">
                  <a:pos x="36" y="4"/>
                </a:cxn>
                <a:cxn ang="0">
                  <a:pos x="31" y="0"/>
                </a:cxn>
                <a:cxn ang="0">
                  <a:pos x="15" y="0"/>
                </a:cxn>
              </a:cxnLst>
              <a:rect l="0" t="0" r="r" b="b"/>
              <a:pathLst>
                <a:path w="37" h="24">
                  <a:moveTo>
                    <a:pt x="15" y="0"/>
                  </a:moveTo>
                  <a:lnTo>
                    <a:pt x="7" y="8"/>
                  </a:lnTo>
                  <a:lnTo>
                    <a:pt x="0" y="12"/>
                  </a:lnTo>
                  <a:lnTo>
                    <a:pt x="0" y="16"/>
                  </a:lnTo>
                  <a:lnTo>
                    <a:pt x="7" y="23"/>
                  </a:lnTo>
                  <a:lnTo>
                    <a:pt x="24" y="23"/>
                  </a:lnTo>
                  <a:lnTo>
                    <a:pt x="31" y="16"/>
                  </a:lnTo>
                  <a:lnTo>
                    <a:pt x="31" y="12"/>
                  </a:lnTo>
                  <a:lnTo>
                    <a:pt x="36" y="4"/>
                  </a:lnTo>
                  <a:lnTo>
                    <a:pt x="31" y="0"/>
                  </a:lnTo>
                  <a:lnTo>
                    <a:pt x="15"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5" name="Freeform 24"/>
            <p:cNvSpPr>
              <a:spLocks/>
            </p:cNvSpPr>
            <p:nvPr/>
          </p:nvSpPr>
          <p:spPr bwMode="auto">
            <a:xfrm>
              <a:off x="2130084" y="1508126"/>
              <a:ext cx="353955" cy="123825"/>
            </a:xfrm>
            <a:custGeom>
              <a:avLst/>
              <a:gdLst/>
              <a:ahLst/>
              <a:cxnLst>
                <a:cxn ang="0">
                  <a:pos x="0" y="8"/>
                </a:cxn>
                <a:cxn ang="0">
                  <a:pos x="8" y="4"/>
                </a:cxn>
                <a:cxn ang="0">
                  <a:pos x="20" y="0"/>
                </a:cxn>
                <a:cxn ang="0">
                  <a:pos x="28" y="4"/>
                </a:cxn>
                <a:cxn ang="0">
                  <a:pos x="41" y="8"/>
                </a:cxn>
                <a:cxn ang="0">
                  <a:pos x="53" y="8"/>
                </a:cxn>
                <a:cxn ang="0">
                  <a:pos x="61" y="12"/>
                </a:cxn>
                <a:cxn ang="0">
                  <a:pos x="66" y="23"/>
                </a:cxn>
                <a:cxn ang="0">
                  <a:pos x="57" y="27"/>
                </a:cxn>
                <a:cxn ang="0">
                  <a:pos x="70" y="35"/>
                </a:cxn>
                <a:cxn ang="0">
                  <a:pos x="102" y="39"/>
                </a:cxn>
                <a:cxn ang="0">
                  <a:pos x="119" y="35"/>
                </a:cxn>
                <a:cxn ang="0">
                  <a:pos x="139" y="27"/>
                </a:cxn>
                <a:cxn ang="0">
                  <a:pos x="151" y="35"/>
                </a:cxn>
                <a:cxn ang="0">
                  <a:pos x="168" y="42"/>
                </a:cxn>
                <a:cxn ang="0">
                  <a:pos x="173" y="50"/>
                </a:cxn>
                <a:cxn ang="0">
                  <a:pos x="164" y="58"/>
                </a:cxn>
                <a:cxn ang="0">
                  <a:pos x="123" y="54"/>
                </a:cxn>
                <a:cxn ang="0">
                  <a:pos x="90" y="62"/>
                </a:cxn>
                <a:cxn ang="0">
                  <a:pos x="70" y="58"/>
                </a:cxn>
                <a:cxn ang="0">
                  <a:pos x="66" y="54"/>
                </a:cxn>
                <a:cxn ang="0">
                  <a:pos x="49" y="54"/>
                </a:cxn>
                <a:cxn ang="0">
                  <a:pos x="41" y="46"/>
                </a:cxn>
                <a:cxn ang="0">
                  <a:pos x="41" y="23"/>
                </a:cxn>
                <a:cxn ang="0">
                  <a:pos x="20" y="16"/>
                </a:cxn>
                <a:cxn ang="0">
                  <a:pos x="4" y="8"/>
                </a:cxn>
                <a:cxn ang="0">
                  <a:pos x="0" y="8"/>
                </a:cxn>
              </a:cxnLst>
              <a:rect l="0" t="0" r="r" b="b"/>
              <a:pathLst>
                <a:path w="174" h="63">
                  <a:moveTo>
                    <a:pt x="0" y="8"/>
                  </a:moveTo>
                  <a:lnTo>
                    <a:pt x="8" y="4"/>
                  </a:lnTo>
                  <a:lnTo>
                    <a:pt x="20" y="0"/>
                  </a:lnTo>
                  <a:lnTo>
                    <a:pt x="28" y="4"/>
                  </a:lnTo>
                  <a:lnTo>
                    <a:pt x="41" y="8"/>
                  </a:lnTo>
                  <a:lnTo>
                    <a:pt x="53" y="8"/>
                  </a:lnTo>
                  <a:lnTo>
                    <a:pt x="61" y="12"/>
                  </a:lnTo>
                  <a:lnTo>
                    <a:pt x="66" y="23"/>
                  </a:lnTo>
                  <a:lnTo>
                    <a:pt x="57" y="27"/>
                  </a:lnTo>
                  <a:lnTo>
                    <a:pt x="70" y="35"/>
                  </a:lnTo>
                  <a:lnTo>
                    <a:pt x="102" y="39"/>
                  </a:lnTo>
                  <a:lnTo>
                    <a:pt x="119" y="35"/>
                  </a:lnTo>
                  <a:lnTo>
                    <a:pt x="139" y="27"/>
                  </a:lnTo>
                  <a:lnTo>
                    <a:pt x="151" y="35"/>
                  </a:lnTo>
                  <a:lnTo>
                    <a:pt x="168" y="42"/>
                  </a:lnTo>
                  <a:lnTo>
                    <a:pt x="173" y="50"/>
                  </a:lnTo>
                  <a:lnTo>
                    <a:pt x="164" y="58"/>
                  </a:lnTo>
                  <a:lnTo>
                    <a:pt x="123" y="54"/>
                  </a:lnTo>
                  <a:lnTo>
                    <a:pt x="90" y="62"/>
                  </a:lnTo>
                  <a:lnTo>
                    <a:pt x="70" y="58"/>
                  </a:lnTo>
                  <a:lnTo>
                    <a:pt x="66" y="54"/>
                  </a:lnTo>
                  <a:lnTo>
                    <a:pt x="49" y="54"/>
                  </a:lnTo>
                  <a:lnTo>
                    <a:pt x="41" y="46"/>
                  </a:lnTo>
                  <a:lnTo>
                    <a:pt x="41" y="23"/>
                  </a:lnTo>
                  <a:lnTo>
                    <a:pt x="20" y="16"/>
                  </a:lnTo>
                  <a:lnTo>
                    <a:pt x="4" y="8"/>
                  </a:lnTo>
                  <a:lnTo>
                    <a:pt x="0"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6" name="Freeform 25"/>
            <p:cNvSpPr>
              <a:spLocks/>
            </p:cNvSpPr>
            <p:nvPr/>
          </p:nvSpPr>
          <p:spPr bwMode="auto">
            <a:xfrm>
              <a:off x="1434871" y="1614489"/>
              <a:ext cx="530140" cy="258763"/>
            </a:xfrm>
            <a:custGeom>
              <a:avLst/>
              <a:gdLst/>
              <a:ahLst/>
              <a:cxnLst>
                <a:cxn ang="0">
                  <a:pos x="120" y="88"/>
                </a:cxn>
                <a:cxn ang="0">
                  <a:pos x="82" y="84"/>
                </a:cxn>
                <a:cxn ang="0">
                  <a:pos x="82" y="69"/>
                </a:cxn>
                <a:cxn ang="0">
                  <a:pos x="82" y="46"/>
                </a:cxn>
                <a:cxn ang="0">
                  <a:pos x="107" y="31"/>
                </a:cxn>
                <a:cxn ang="0">
                  <a:pos x="74" y="42"/>
                </a:cxn>
                <a:cxn ang="0">
                  <a:pos x="58" y="57"/>
                </a:cxn>
                <a:cxn ang="0">
                  <a:pos x="41" y="69"/>
                </a:cxn>
                <a:cxn ang="0">
                  <a:pos x="12" y="57"/>
                </a:cxn>
                <a:cxn ang="0">
                  <a:pos x="8" y="38"/>
                </a:cxn>
                <a:cxn ang="0">
                  <a:pos x="24" y="23"/>
                </a:cxn>
                <a:cxn ang="0">
                  <a:pos x="24" y="4"/>
                </a:cxn>
                <a:cxn ang="0">
                  <a:pos x="74" y="4"/>
                </a:cxn>
                <a:cxn ang="0">
                  <a:pos x="111" y="11"/>
                </a:cxn>
                <a:cxn ang="0">
                  <a:pos x="116" y="27"/>
                </a:cxn>
                <a:cxn ang="0">
                  <a:pos x="132" y="31"/>
                </a:cxn>
                <a:cxn ang="0">
                  <a:pos x="161" y="42"/>
                </a:cxn>
                <a:cxn ang="0">
                  <a:pos x="169" y="42"/>
                </a:cxn>
                <a:cxn ang="0">
                  <a:pos x="185" y="38"/>
                </a:cxn>
                <a:cxn ang="0">
                  <a:pos x="190" y="61"/>
                </a:cxn>
                <a:cxn ang="0">
                  <a:pos x="198" y="34"/>
                </a:cxn>
                <a:cxn ang="0">
                  <a:pos x="223" y="19"/>
                </a:cxn>
                <a:cxn ang="0">
                  <a:pos x="239" y="31"/>
                </a:cxn>
                <a:cxn ang="0">
                  <a:pos x="227" y="57"/>
                </a:cxn>
                <a:cxn ang="0">
                  <a:pos x="227" y="73"/>
                </a:cxn>
                <a:cxn ang="0">
                  <a:pos x="252" y="92"/>
                </a:cxn>
                <a:cxn ang="0">
                  <a:pos x="256" y="100"/>
                </a:cxn>
                <a:cxn ang="0">
                  <a:pos x="239" y="107"/>
                </a:cxn>
                <a:cxn ang="0">
                  <a:pos x="243" y="123"/>
                </a:cxn>
                <a:cxn ang="0">
                  <a:pos x="203" y="111"/>
                </a:cxn>
                <a:cxn ang="0">
                  <a:pos x="169" y="119"/>
                </a:cxn>
                <a:cxn ang="0">
                  <a:pos x="132" y="130"/>
                </a:cxn>
                <a:cxn ang="0">
                  <a:pos x="111" y="111"/>
                </a:cxn>
                <a:cxn ang="0">
                  <a:pos x="82" y="100"/>
                </a:cxn>
                <a:cxn ang="0">
                  <a:pos x="116" y="88"/>
                </a:cxn>
              </a:cxnLst>
              <a:rect l="0" t="0" r="r" b="b"/>
              <a:pathLst>
                <a:path w="261" h="131">
                  <a:moveTo>
                    <a:pt x="145" y="88"/>
                  </a:moveTo>
                  <a:lnTo>
                    <a:pt x="120" y="88"/>
                  </a:lnTo>
                  <a:lnTo>
                    <a:pt x="111" y="84"/>
                  </a:lnTo>
                  <a:lnTo>
                    <a:pt x="82" y="84"/>
                  </a:lnTo>
                  <a:lnTo>
                    <a:pt x="78" y="77"/>
                  </a:lnTo>
                  <a:lnTo>
                    <a:pt x="82" y="69"/>
                  </a:lnTo>
                  <a:lnTo>
                    <a:pt x="74" y="61"/>
                  </a:lnTo>
                  <a:lnTo>
                    <a:pt x="82" y="46"/>
                  </a:lnTo>
                  <a:lnTo>
                    <a:pt x="116" y="27"/>
                  </a:lnTo>
                  <a:lnTo>
                    <a:pt x="107" y="31"/>
                  </a:lnTo>
                  <a:lnTo>
                    <a:pt x="91" y="31"/>
                  </a:lnTo>
                  <a:lnTo>
                    <a:pt x="74" y="42"/>
                  </a:lnTo>
                  <a:lnTo>
                    <a:pt x="66" y="54"/>
                  </a:lnTo>
                  <a:lnTo>
                    <a:pt x="58" y="57"/>
                  </a:lnTo>
                  <a:lnTo>
                    <a:pt x="53" y="69"/>
                  </a:lnTo>
                  <a:lnTo>
                    <a:pt x="41" y="69"/>
                  </a:lnTo>
                  <a:lnTo>
                    <a:pt x="29" y="77"/>
                  </a:lnTo>
                  <a:lnTo>
                    <a:pt x="12" y="57"/>
                  </a:lnTo>
                  <a:lnTo>
                    <a:pt x="0" y="57"/>
                  </a:lnTo>
                  <a:lnTo>
                    <a:pt x="8" y="38"/>
                  </a:lnTo>
                  <a:lnTo>
                    <a:pt x="17" y="27"/>
                  </a:lnTo>
                  <a:lnTo>
                    <a:pt x="24" y="23"/>
                  </a:lnTo>
                  <a:lnTo>
                    <a:pt x="29" y="11"/>
                  </a:lnTo>
                  <a:lnTo>
                    <a:pt x="24" y="4"/>
                  </a:lnTo>
                  <a:lnTo>
                    <a:pt x="33" y="0"/>
                  </a:lnTo>
                  <a:lnTo>
                    <a:pt x="74" y="4"/>
                  </a:lnTo>
                  <a:lnTo>
                    <a:pt x="82" y="8"/>
                  </a:lnTo>
                  <a:lnTo>
                    <a:pt x="111" y="11"/>
                  </a:lnTo>
                  <a:lnTo>
                    <a:pt x="120" y="19"/>
                  </a:lnTo>
                  <a:lnTo>
                    <a:pt x="116" y="27"/>
                  </a:lnTo>
                  <a:lnTo>
                    <a:pt x="124" y="27"/>
                  </a:lnTo>
                  <a:lnTo>
                    <a:pt x="132" y="31"/>
                  </a:lnTo>
                  <a:lnTo>
                    <a:pt x="152" y="38"/>
                  </a:lnTo>
                  <a:lnTo>
                    <a:pt x="161" y="42"/>
                  </a:lnTo>
                  <a:lnTo>
                    <a:pt x="161" y="46"/>
                  </a:lnTo>
                  <a:lnTo>
                    <a:pt x="169" y="42"/>
                  </a:lnTo>
                  <a:lnTo>
                    <a:pt x="178" y="38"/>
                  </a:lnTo>
                  <a:lnTo>
                    <a:pt x="185" y="38"/>
                  </a:lnTo>
                  <a:lnTo>
                    <a:pt x="185" y="61"/>
                  </a:lnTo>
                  <a:lnTo>
                    <a:pt x="190" y="61"/>
                  </a:lnTo>
                  <a:lnTo>
                    <a:pt x="198" y="57"/>
                  </a:lnTo>
                  <a:lnTo>
                    <a:pt x="198" y="34"/>
                  </a:lnTo>
                  <a:lnTo>
                    <a:pt x="206" y="27"/>
                  </a:lnTo>
                  <a:lnTo>
                    <a:pt x="223" y="19"/>
                  </a:lnTo>
                  <a:lnTo>
                    <a:pt x="239" y="19"/>
                  </a:lnTo>
                  <a:lnTo>
                    <a:pt x="239" y="31"/>
                  </a:lnTo>
                  <a:lnTo>
                    <a:pt x="227" y="38"/>
                  </a:lnTo>
                  <a:lnTo>
                    <a:pt x="227" y="57"/>
                  </a:lnTo>
                  <a:lnTo>
                    <a:pt x="232" y="65"/>
                  </a:lnTo>
                  <a:lnTo>
                    <a:pt x="227" y="73"/>
                  </a:lnTo>
                  <a:lnTo>
                    <a:pt x="232" y="84"/>
                  </a:lnTo>
                  <a:lnTo>
                    <a:pt x="252" y="92"/>
                  </a:lnTo>
                  <a:lnTo>
                    <a:pt x="260" y="96"/>
                  </a:lnTo>
                  <a:lnTo>
                    <a:pt x="256" y="100"/>
                  </a:lnTo>
                  <a:lnTo>
                    <a:pt x="243" y="100"/>
                  </a:lnTo>
                  <a:lnTo>
                    <a:pt x="239" y="107"/>
                  </a:lnTo>
                  <a:lnTo>
                    <a:pt x="252" y="115"/>
                  </a:lnTo>
                  <a:lnTo>
                    <a:pt x="243" y="123"/>
                  </a:lnTo>
                  <a:lnTo>
                    <a:pt x="232" y="123"/>
                  </a:lnTo>
                  <a:lnTo>
                    <a:pt x="203" y="111"/>
                  </a:lnTo>
                  <a:lnTo>
                    <a:pt x="181" y="115"/>
                  </a:lnTo>
                  <a:lnTo>
                    <a:pt x="169" y="119"/>
                  </a:lnTo>
                  <a:lnTo>
                    <a:pt x="169" y="126"/>
                  </a:lnTo>
                  <a:lnTo>
                    <a:pt x="132" y="130"/>
                  </a:lnTo>
                  <a:lnTo>
                    <a:pt x="124" y="126"/>
                  </a:lnTo>
                  <a:lnTo>
                    <a:pt x="111" y="111"/>
                  </a:lnTo>
                  <a:lnTo>
                    <a:pt x="91" y="107"/>
                  </a:lnTo>
                  <a:lnTo>
                    <a:pt x="82" y="100"/>
                  </a:lnTo>
                  <a:lnTo>
                    <a:pt x="87" y="96"/>
                  </a:lnTo>
                  <a:lnTo>
                    <a:pt x="116" y="88"/>
                  </a:lnTo>
                  <a:lnTo>
                    <a:pt x="145" y="8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7" name="Freeform 26"/>
            <p:cNvSpPr>
              <a:spLocks/>
            </p:cNvSpPr>
            <p:nvPr/>
          </p:nvSpPr>
          <p:spPr bwMode="auto">
            <a:xfrm>
              <a:off x="2674509" y="1206500"/>
              <a:ext cx="1312652" cy="977900"/>
            </a:xfrm>
            <a:custGeom>
              <a:avLst/>
              <a:gdLst/>
              <a:ahLst/>
              <a:cxnLst>
                <a:cxn ang="0">
                  <a:pos x="430" y="4"/>
                </a:cxn>
                <a:cxn ang="0">
                  <a:pos x="363" y="4"/>
                </a:cxn>
                <a:cxn ang="0">
                  <a:pos x="322" y="8"/>
                </a:cxn>
                <a:cxn ang="0">
                  <a:pos x="264" y="15"/>
                </a:cxn>
                <a:cxn ang="0">
                  <a:pos x="244" y="27"/>
                </a:cxn>
                <a:cxn ang="0">
                  <a:pos x="226" y="46"/>
                </a:cxn>
                <a:cxn ang="0">
                  <a:pos x="197" y="42"/>
                </a:cxn>
                <a:cxn ang="0">
                  <a:pos x="148" y="31"/>
                </a:cxn>
                <a:cxn ang="0">
                  <a:pos x="111" y="61"/>
                </a:cxn>
                <a:cxn ang="0">
                  <a:pos x="66" y="73"/>
                </a:cxn>
                <a:cxn ang="0">
                  <a:pos x="78" y="88"/>
                </a:cxn>
                <a:cxn ang="0">
                  <a:pos x="53" y="107"/>
                </a:cxn>
                <a:cxn ang="0">
                  <a:pos x="0" y="134"/>
                </a:cxn>
                <a:cxn ang="0">
                  <a:pos x="62" y="142"/>
                </a:cxn>
                <a:cxn ang="0">
                  <a:pos x="12" y="157"/>
                </a:cxn>
                <a:cxn ang="0">
                  <a:pos x="66" y="172"/>
                </a:cxn>
                <a:cxn ang="0">
                  <a:pos x="145" y="192"/>
                </a:cxn>
                <a:cxn ang="0">
                  <a:pos x="156" y="268"/>
                </a:cxn>
                <a:cxn ang="0">
                  <a:pos x="185" y="264"/>
                </a:cxn>
                <a:cxn ang="0">
                  <a:pos x="185" y="287"/>
                </a:cxn>
                <a:cxn ang="0">
                  <a:pos x="169" y="291"/>
                </a:cxn>
                <a:cxn ang="0">
                  <a:pos x="152" y="303"/>
                </a:cxn>
                <a:cxn ang="0">
                  <a:pos x="181" y="314"/>
                </a:cxn>
                <a:cxn ang="0">
                  <a:pos x="197" y="307"/>
                </a:cxn>
                <a:cxn ang="0">
                  <a:pos x="185" y="337"/>
                </a:cxn>
                <a:cxn ang="0">
                  <a:pos x="161" y="379"/>
                </a:cxn>
                <a:cxn ang="0">
                  <a:pos x="185" y="437"/>
                </a:cxn>
                <a:cxn ang="0">
                  <a:pos x="231" y="475"/>
                </a:cxn>
                <a:cxn ang="0">
                  <a:pos x="260" y="491"/>
                </a:cxn>
                <a:cxn ang="0">
                  <a:pos x="277" y="449"/>
                </a:cxn>
                <a:cxn ang="0">
                  <a:pos x="293" y="410"/>
                </a:cxn>
                <a:cxn ang="0">
                  <a:pos x="322" y="383"/>
                </a:cxn>
                <a:cxn ang="0">
                  <a:pos x="367" y="360"/>
                </a:cxn>
                <a:cxn ang="0">
                  <a:pos x="417" y="333"/>
                </a:cxn>
                <a:cxn ang="0">
                  <a:pos x="479" y="314"/>
                </a:cxn>
                <a:cxn ang="0">
                  <a:pos x="533" y="295"/>
                </a:cxn>
                <a:cxn ang="0">
                  <a:pos x="499" y="276"/>
                </a:cxn>
                <a:cxn ang="0">
                  <a:pos x="537" y="287"/>
                </a:cxn>
                <a:cxn ang="0">
                  <a:pos x="533" y="238"/>
                </a:cxn>
                <a:cxn ang="0">
                  <a:pos x="574" y="211"/>
                </a:cxn>
                <a:cxn ang="0">
                  <a:pos x="569" y="161"/>
                </a:cxn>
                <a:cxn ang="0">
                  <a:pos x="582" y="138"/>
                </a:cxn>
                <a:cxn ang="0">
                  <a:pos x="562" y="111"/>
                </a:cxn>
                <a:cxn ang="0">
                  <a:pos x="586" y="80"/>
                </a:cxn>
                <a:cxn ang="0">
                  <a:pos x="607" y="65"/>
                </a:cxn>
                <a:cxn ang="0">
                  <a:pos x="627" y="34"/>
                </a:cxn>
                <a:cxn ang="0">
                  <a:pos x="553" y="42"/>
                </a:cxn>
                <a:cxn ang="0">
                  <a:pos x="545" y="42"/>
                </a:cxn>
                <a:cxn ang="0">
                  <a:pos x="508" y="38"/>
                </a:cxn>
                <a:cxn ang="0">
                  <a:pos x="504" y="34"/>
                </a:cxn>
                <a:cxn ang="0">
                  <a:pos x="545" y="23"/>
                </a:cxn>
                <a:cxn ang="0">
                  <a:pos x="537" y="11"/>
                </a:cxn>
                <a:cxn ang="0">
                  <a:pos x="520" y="8"/>
                </a:cxn>
              </a:cxnLst>
              <a:rect l="0" t="0" r="r" b="b"/>
              <a:pathLst>
                <a:path w="646" h="496">
                  <a:moveTo>
                    <a:pt x="466" y="11"/>
                  </a:moveTo>
                  <a:lnTo>
                    <a:pt x="459" y="4"/>
                  </a:lnTo>
                  <a:lnTo>
                    <a:pt x="430" y="4"/>
                  </a:lnTo>
                  <a:lnTo>
                    <a:pt x="421" y="0"/>
                  </a:lnTo>
                  <a:lnTo>
                    <a:pt x="367" y="0"/>
                  </a:lnTo>
                  <a:lnTo>
                    <a:pt x="363" y="4"/>
                  </a:lnTo>
                  <a:lnTo>
                    <a:pt x="355" y="4"/>
                  </a:lnTo>
                  <a:lnTo>
                    <a:pt x="347" y="8"/>
                  </a:lnTo>
                  <a:lnTo>
                    <a:pt x="322" y="8"/>
                  </a:lnTo>
                  <a:lnTo>
                    <a:pt x="318" y="4"/>
                  </a:lnTo>
                  <a:lnTo>
                    <a:pt x="289" y="8"/>
                  </a:lnTo>
                  <a:lnTo>
                    <a:pt x="264" y="15"/>
                  </a:lnTo>
                  <a:lnTo>
                    <a:pt x="264" y="23"/>
                  </a:lnTo>
                  <a:lnTo>
                    <a:pt x="273" y="38"/>
                  </a:lnTo>
                  <a:lnTo>
                    <a:pt x="244" y="27"/>
                  </a:lnTo>
                  <a:lnTo>
                    <a:pt x="231" y="27"/>
                  </a:lnTo>
                  <a:lnTo>
                    <a:pt x="231" y="38"/>
                  </a:lnTo>
                  <a:lnTo>
                    <a:pt x="226" y="46"/>
                  </a:lnTo>
                  <a:lnTo>
                    <a:pt x="219" y="46"/>
                  </a:lnTo>
                  <a:lnTo>
                    <a:pt x="206" y="38"/>
                  </a:lnTo>
                  <a:lnTo>
                    <a:pt x="197" y="42"/>
                  </a:lnTo>
                  <a:lnTo>
                    <a:pt x="197" y="34"/>
                  </a:lnTo>
                  <a:lnTo>
                    <a:pt x="190" y="27"/>
                  </a:lnTo>
                  <a:lnTo>
                    <a:pt x="148" y="31"/>
                  </a:lnTo>
                  <a:lnTo>
                    <a:pt x="136" y="42"/>
                  </a:lnTo>
                  <a:lnTo>
                    <a:pt x="119" y="46"/>
                  </a:lnTo>
                  <a:lnTo>
                    <a:pt x="111" y="61"/>
                  </a:lnTo>
                  <a:lnTo>
                    <a:pt x="98" y="61"/>
                  </a:lnTo>
                  <a:lnTo>
                    <a:pt x="82" y="65"/>
                  </a:lnTo>
                  <a:lnTo>
                    <a:pt x="66" y="73"/>
                  </a:lnTo>
                  <a:lnTo>
                    <a:pt x="62" y="80"/>
                  </a:lnTo>
                  <a:lnTo>
                    <a:pt x="62" y="84"/>
                  </a:lnTo>
                  <a:lnTo>
                    <a:pt x="78" y="88"/>
                  </a:lnTo>
                  <a:lnTo>
                    <a:pt x="78" y="92"/>
                  </a:lnTo>
                  <a:lnTo>
                    <a:pt x="74" y="100"/>
                  </a:lnTo>
                  <a:lnTo>
                    <a:pt x="53" y="107"/>
                  </a:lnTo>
                  <a:lnTo>
                    <a:pt x="29" y="111"/>
                  </a:lnTo>
                  <a:lnTo>
                    <a:pt x="0" y="123"/>
                  </a:lnTo>
                  <a:lnTo>
                    <a:pt x="0" y="134"/>
                  </a:lnTo>
                  <a:lnTo>
                    <a:pt x="29" y="142"/>
                  </a:lnTo>
                  <a:lnTo>
                    <a:pt x="49" y="138"/>
                  </a:lnTo>
                  <a:lnTo>
                    <a:pt x="62" y="142"/>
                  </a:lnTo>
                  <a:lnTo>
                    <a:pt x="58" y="149"/>
                  </a:lnTo>
                  <a:lnTo>
                    <a:pt x="24" y="149"/>
                  </a:lnTo>
                  <a:lnTo>
                    <a:pt x="12" y="157"/>
                  </a:lnTo>
                  <a:lnTo>
                    <a:pt x="24" y="161"/>
                  </a:lnTo>
                  <a:lnTo>
                    <a:pt x="49" y="180"/>
                  </a:lnTo>
                  <a:lnTo>
                    <a:pt x="66" y="172"/>
                  </a:lnTo>
                  <a:lnTo>
                    <a:pt x="87" y="169"/>
                  </a:lnTo>
                  <a:lnTo>
                    <a:pt x="136" y="184"/>
                  </a:lnTo>
                  <a:lnTo>
                    <a:pt x="145" y="192"/>
                  </a:lnTo>
                  <a:lnTo>
                    <a:pt x="148" y="215"/>
                  </a:lnTo>
                  <a:lnTo>
                    <a:pt x="161" y="234"/>
                  </a:lnTo>
                  <a:lnTo>
                    <a:pt x="156" y="268"/>
                  </a:lnTo>
                  <a:lnTo>
                    <a:pt x="161" y="272"/>
                  </a:lnTo>
                  <a:lnTo>
                    <a:pt x="169" y="268"/>
                  </a:lnTo>
                  <a:lnTo>
                    <a:pt x="185" y="264"/>
                  </a:lnTo>
                  <a:lnTo>
                    <a:pt x="190" y="272"/>
                  </a:lnTo>
                  <a:lnTo>
                    <a:pt x="197" y="287"/>
                  </a:lnTo>
                  <a:lnTo>
                    <a:pt x="185" y="287"/>
                  </a:lnTo>
                  <a:lnTo>
                    <a:pt x="177" y="291"/>
                  </a:lnTo>
                  <a:lnTo>
                    <a:pt x="177" y="295"/>
                  </a:lnTo>
                  <a:lnTo>
                    <a:pt x="169" y="291"/>
                  </a:lnTo>
                  <a:lnTo>
                    <a:pt x="161" y="291"/>
                  </a:lnTo>
                  <a:lnTo>
                    <a:pt x="156" y="295"/>
                  </a:lnTo>
                  <a:lnTo>
                    <a:pt x="152" y="303"/>
                  </a:lnTo>
                  <a:lnTo>
                    <a:pt x="156" y="310"/>
                  </a:lnTo>
                  <a:lnTo>
                    <a:pt x="173" y="314"/>
                  </a:lnTo>
                  <a:lnTo>
                    <a:pt x="181" y="314"/>
                  </a:lnTo>
                  <a:lnTo>
                    <a:pt x="181" y="299"/>
                  </a:lnTo>
                  <a:lnTo>
                    <a:pt x="194" y="303"/>
                  </a:lnTo>
                  <a:lnTo>
                    <a:pt x="197" y="307"/>
                  </a:lnTo>
                  <a:lnTo>
                    <a:pt x="190" y="318"/>
                  </a:lnTo>
                  <a:lnTo>
                    <a:pt x="185" y="330"/>
                  </a:lnTo>
                  <a:lnTo>
                    <a:pt x="185" y="337"/>
                  </a:lnTo>
                  <a:lnTo>
                    <a:pt x="169" y="337"/>
                  </a:lnTo>
                  <a:lnTo>
                    <a:pt x="161" y="345"/>
                  </a:lnTo>
                  <a:lnTo>
                    <a:pt x="161" y="379"/>
                  </a:lnTo>
                  <a:lnTo>
                    <a:pt x="169" y="399"/>
                  </a:lnTo>
                  <a:lnTo>
                    <a:pt x="173" y="418"/>
                  </a:lnTo>
                  <a:lnTo>
                    <a:pt x="185" y="437"/>
                  </a:lnTo>
                  <a:lnTo>
                    <a:pt x="202" y="472"/>
                  </a:lnTo>
                  <a:lnTo>
                    <a:pt x="210" y="479"/>
                  </a:lnTo>
                  <a:lnTo>
                    <a:pt x="231" y="475"/>
                  </a:lnTo>
                  <a:lnTo>
                    <a:pt x="239" y="487"/>
                  </a:lnTo>
                  <a:lnTo>
                    <a:pt x="251" y="495"/>
                  </a:lnTo>
                  <a:lnTo>
                    <a:pt x="260" y="491"/>
                  </a:lnTo>
                  <a:lnTo>
                    <a:pt x="264" y="479"/>
                  </a:lnTo>
                  <a:lnTo>
                    <a:pt x="273" y="460"/>
                  </a:lnTo>
                  <a:lnTo>
                    <a:pt x="277" y="449"/>
                  </a:lnTo>
                  <a:lnTo>
                    <a:pt x="280" y="433"/>
                  </a:lnTo>
                  <a:lnTo>
                    <a:pt x="293" y="422"/>
                  </a:lnTo>
                  <a:lnTo>
                    <a:pt x="293" y="410"/>
                  </a:lnTo>
                  <a:lnTo>
                    <a:pt x="297" y="399"/>
                  </a:lnTo>
                  <a:lnTo>
                    <a:pt x="305" y="395"/>
                  </a:lnTo>
                  <a:lnTo>
                    <a:pt x="322" y="383"/>
                  </a:lnTo>
                  <a:lnTo>
                    <a:pt x="347" y="376"/>
                  </a:lnTo>
                  <a:lnTo>
                    <a:pt x="363" y="368"/>
                  </a:lnTo>
                  <a:lnTo>
                    <a:pt x="367" y="360"/>
                  </a:lnTo>
                  <a:lnTo>
                    <a:pt x="388" y="345"/>
                  </a:lnTo>
                  <a:lnTo>
                    <a:pt x="392" y="337"/>
                  </a:lnTo>
                  <a:lnTo>
                    <a:pt x="417" y="333"/>
                  </a:lnTo>
                  <a:lnTo>
                    <a:pt x="450" y="330"/>
                  </a:lnTo>
                  <a:lnTo>
                    <a:pt x="466" y="318"/>
                  </a:lnTo>
                  <a:lnTo>
                    <a:pt x="479" y="314"/>
                  </a:lnTo>
                  <a:lnTo>
                    <a:pt x="499" y="314"/>
                  </a:lnTo>
                  <a:lnTo>
                    <a:pt x="524" y="299"/>
                  </a:lnTo>
                  <a:lnTo>
                    <a:pt x="533" y="295"/>
                  </a:lnTo>
                  <a:lnTo>
                    <a:pt x="524" y="295"/>
                  </a:lnTo>
                  <a:lnTo>
                    <a:pt x="499" y="287"/>
                  </a:lnTo>
                  <a:lnTo>
                    <a:pt x="499" y="276"/>
                  </a:lnTo>
                  <a:lnTo>
                    <a:pt x="508" y="272"/>
                  </a:lnTo>
                  <a:lnTo>
                    <a:pt x="520" y="284"/>
                  </a:lnTo>
                  <a:lnTo>
                    <a:pt x="537" y="287"/>
                  </a:lnTo>
                  <a:lnTo>
                    <a:pt x="549" y="284"/>
                  </a:lnTo>
                  <a:lnTo>
                    <a:pt x="549" y="268"/>
                  </a:lnTo>
                  <a:lnTo>
                    <a:pt x="533" y="238"/>
                  </a:lnTo>
                  <a:lnTo>
                    <a:pt x="553" y="226"/>
                  </a:lnTo>
                  <a:lnTo>
                    <a:pt x="553" y="218"/>
                  </a:lnTo>
                  <a:lnTo>
                    <a:pt x="574" y="211"/>
                  </a:lnTo>
                  <a:lnTo>
                    <a:pt x="574" y="176"/>
                  </a:lnTo>
                  <a:lnTo>
                    <a:pt x="562" y="165"/>
                  </a:lnTo>
                  <a:lnTo>
                    <a:pt x="569" y="161"/>
                  </a:lnTo>
                  <a:lnTo>
                    <a:pt x="578" y="157"/>
                  </a:lnTo>
                  <a:lnTo>
                    <a:pt x="582" y="149"/>
                  </a:lnTo>
                  <a:lnTo>
                    <a:pt x="582" y="138"/>
                  </a:lnTo>
                  <a:lnTo>
                    <a:pt x="562" y="130"/>
                  </a:lnTo>
                  <a:lnTo>
                    <a:pt x="557" y="126"/>
                  </a:lnTo>
                  <a:lnTo>
                    <a:pt x="562" y="111"/>
                  </a:lnTo>
                  <a:lnTo>
                    <a:pt x="578" y="100"/>
                  </a:lnTo>
                  <a:lnTo>
                    <a:pt x="582" y="88"/>
                  </a:lnTo>
                  <a:lnTo>
                    <a:pt x="586" y="80"/>
                  </a:lnTo>
                  <a:lnTo>
                    <a:pt x="603" y="77"/>
                  </a:lnTo>
                  <a:lnTo>
                    <a:pt x="603" y="65"/>
                  </a:lnTo>
                  <a:lnTo>
                    <a:pt x="607" y="65"/>
                  </a:lnTo>
                  <a:lnTo>
                    <a:pt x="640" y="46"/>
                  </a:lnTo>
                  <a:lnTo>
                    <a:pt x="645" y="42"/>
                  </a:lnTo>
                  <a:lnTo>
                    <a:pt x="627" y="34"/>
                  </a:lnTo>
                  <a:lnTo>
                    <a:pt x="607" y="27"/>
                  </a:lnTo>
                  <a:lnTo>
                    <a:pt x="591" y="42"/>
                  </a:lnTo>
                  <a:lnTo>
                    <a:pt x="553" y="42"/>
                  </a:lnTo>
                  <a:lnTo>
                    <a:pt x="540" y="50"/>
                  </a:lnTo>
                  <a:lnTo>
                    <a:pt x="533" y="65"/>
                  </a:lnTo>
                  <a:lnTo>
                    <a:pt x="545" y="42"/>
                  </a:lnTo>
                  <a:lnTo>
                    <a:pt x="545" y="38"/>
                  </a:lnTo>
                  <a:lnTo>
                    <a:pt x="533" y="31"/>
                  </a:lnTo>
                  <a:lnTo>
                    <a:pt x="508" y="38"/>
                  </a:lnTo>
                  <a:lnTo>
                    <a:pt x="470" y="46"/>
                  </a:lnTo>
                  <a:lnTo>
                    <a:pt x="486" y="34"/>
                  </a:lnTo>
                  <a:lnTo>
                    <a:pt x="504" y="34"/>
                  </a:lnTo>
                  <a:lnTo>
                    <a:pt x="520" y="27"/>
                  </a:lnTo>
                  <a:lnTo>
                    <a:pt x="537" y="27"/>
                  </a:lnTo>
                  <a:lnTo>
                    <a:pt x="545" y="23"/>
                  </a:lnTo>
                  <a:lnTo>
                    <a:pt x="557" y="19"/>
                  </a:lnTo>
                  <a:lnTo>
                    <a:pt x="553" y="11"/>
                  </a:lnTo>
                  <a:lnTo>
                    <a:pt x="537" y="11"/>
                  </a:lnTo>
                  <a:lnTo>
                    <a:pt x="528" y="15"/>
                  </a:lnTo>
                  <a:lnTo>
                    <a:pt x="520" y="15"/>
                  </a:lnTo>
                  <a:lnTo>
                    <a:pt x="520" y="8"/>
                  </a:lnTo>
                  <a:lnTo>
                    <a:pt x="508" y="8"/>
                  </a:lnTo>
                  <a:lnTo>
                    <a:pt x="466"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8" name="Freeform 27"/>
            <p:cNvSpPr>
              <a:spLocks/>
            </p:cNvSpPr>
            <p:nvPr/>
          </p:nvSpPr>
          <p:spPr bwMode="auto">
            <a:xfrm>
              <a:off x="2272936" y="2392363"/>
              <a:ext cx="38094" cy="33338"/>
            </a:xfrm>
            <a:custGeom>
              <a:avLst/>
              <a:gdLst/>
              <a:ahLst/>
              <a:cxnLst>
                <a:cxn ang="0">
                  <a:pos x="18" y="0"/>
                </a:cxn>
                <a:cxn ang="0">
                  <a:pos x="0" y="0"/>
                </a:cxn>
                <a:cxn ang="0">
                  <a:pos x="18" y="16"/>
                </a:cxn>
                <a:cxn ang="0">
                  <a:pos x="18" y="0"/>
                </a:cxn>
              </a:cxnLst>
              <a:rect l="0" t="0" r="r" b="b"/>
              <a:pathLst>
                <a:path w="19" h="17">
                  <a:moveTo>
                    <a:pt x="18" y="0"/>
                  </a:moveTo>
                  <a:lnTo>
                    <a:pt x="0" y="0"/>
                  </a:lnTo>
                  <a:lnTo>
                    <a:pt x="18" y="16"/>
                  </a:lnTo>
                  <a:lnTo>
                    <a:pt x="1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9" name="Freeform 28"/>
            <p:cNvSpPr>
              <a:spLocks/>
            </p:cNvSpPr>
            <p:nvPr/>
          </p:nvSpPr>
          <p:spPr bwMode="auto">
            <a:xfrm>
              <a:off x="2190400" y="1222376"/>
              <a:ext cx="746005" cy="333375"/>
            </a:xfrm>
            <a:custGeom>
              <a:avLst/>
              <a:gdLst/>
              <a:ahLst/>
              <a:cxnLst>
                <a:cxn ang="0">
                  <a:pos x="115" y="72"/>
                </a:cxn>
                <a:cxn ang="0">
                  <a:pos x="103" y="57"/>
                </a:cxn>
                <a:cxn ang="0">
                  <a:pos x="82" y="49"/>
                </a:cxn>
                <a:cxn ang="0">
                  <a:pos x="66" y="46"/>
                </a:cxn>
                <a:cxn ang="0">
                  <a:pos x="74" y="72"/>
                </a:cxn>
                <a:cxn ang="0">
                  <a:pos x="103" y="95"/>
                </a:cxn>
                <a:cxn ang="0">
                  <a:pos x="82" y="103"/>
                </a:cxn>
                <a:cxn ang="0">
                  <a:pos x="41" y="122"/>
                </a:cxn>
                <a:cxn ang="0">
                  <a:pos x="24" y="115"/>
                </a:cxn>
                <a:cxn ang="0">
                  <a:pos x="41" y="95"/>
                </a:cxn>
                <a:cxn ang="0">
                  <a:pos x="4" y="88"/>
                </a:cxn>
                <a:cxn ang="0">
                  <a:pos x="8" y="72"/>
                </a:cxn>
                <a:cxn ang="0">
                  <a:pos x="17" y="65"/>
                </a:cxn>
                <a:cxn ang="0">
                  <a:pos x="57" y="46"/>
                </a:cxn>
                <a:cxn ang="0">
                  <a:pos x="74" y="42"/>
                </a:cxn>
                <a:cxn ang="0">
                  <a:pos x="98" y="26"/>
                </a:cxn>
                <a:cxn ang="0">
                  <a:pos x="144" y="19"/>
                </a:cxn>
                <a:cxn ang="0">
                  <a:pos x="148" y="19"/>
                </a:cxn>
                <a:cxn ang="0">
                  <a:pos x="181" y="3"/>
                </a:cxn>
                <a:cxn ang="0">
                  <a:pos x="201" y="0"/>
                </a:cxn>
                <a:cxn ang="0">
                  <a:pos x="235" y="3"/>
                </a:cxn>
                <a:cxn ang="0">
                  <a:pos x="263" y="0"/>
                </a:cxn>
                <a:cxn ang="0">
                  <a:pos x="305" y="3"/>
                </a:cxn>
                <a:cxn ang="0">
                  <a:pos x="346" y="7"/>
                </a:cxn>
                <a:cxn ang="0">
                  <a:pos x="358" y="15"/>
                </a:cxn>
                <a:cxn ang="0">
                  <a:pos x="333" y="34"/>
                </a:cxn>
                <a:cxn ang="0">
                  <a:pos x="313" y="42"/>
                </a:cxn>
                <a:cxn ang="0">
                  <a:pos x="284" y="61"/>
                </a:cxn>
                <a:cxn ang="0">
                  <a:pos x="223" y="84"/>
                </a:cxn>
                <a:cxn ang="0">
                  <a:pos x="210" y="95"/>
                </a:cxn>
                <a:cxn ang="0">
                  <a:pos x="210" y="99"/>
                </a:cxn>
                <a:cxn ang="0">
                  <a:pos x="201" y="115"/>
                </a:cxn>
                <a:cxn ang="0">
                  <a:pos x="177" y="130"/>
                </a:cxn>
                <a:cxn ang="0">
                  <a:pos x="165" y="141"/>
                </a:cxn>
                <a:cxn ang="0">
                  <a:pos x="165" y="153"/>
                </a:cxn>
                <a:cxn ang="0">
                  <a:pos x="140" y="168"/>
                </a:cxn>
                <a:cxn ang="0">
                  <a:pos x="107" y="157"/>
                </a:cxn>
                <a:cxn ang="0">
                  <a:pos x="95" y="164"/>
                </a:cxn>
                <a:cxn ang="0">
                  <a:pos x="49" y="161"/>
                </a:cxn>
                <a:cxn ang="0">
                  <a:pos x="53" y="145"/>
                </a:cxn>
                <a:cxn ang="0">
                  <a:pos x="74" y="134"/>
                </a:cxn>
                <a:cxn ang="0">
                  <a:pos x="82" y="130"/>
                </a:cxn>
                <a:cxn ang="0">
                  <a:pos x="107" y="141"/>
                </a:cxn>
                <a:cxn ang="0">
                  <a:pos x="103" y="130"/>
                </a:cxn>
                <a:cxn ang="0">
                  <a:pos x="91" y="115"/>
                </a:cxn>
                <a:cxn ang="0">
                  <a:pos x="107" y="103"/>
                </a:cxn>
                <a:cxn ang="0">
                  <a:pos x="115" y="76"/>
                </a:cxn>
                <a:cxn ang="0">
                  <a:pos x="127" y="72"/>
                </a:cxn>
              </a:cxnLst>
              <a:rect l="0" t="0" r="r" b="b"/>
              <a:pathLst>
                <a:path w="368" h="169">
                  <a:moveTo>
                    <a:pt x="127" y="72"/>
                  </a:moveTo>
                  <a:lnTo>
                    <a:pt x="115" y="72"/>
                  </a:lnTo>
                  <a:lnTo>
                    <a:pt x="107" y="65"/>
                  </a:lnTo>
                  <a:lnTo>
                    <a:pt x="103" y="57"/>
                  </a:lnTo>
                  <a:lnTo>
                    <a:pt x="86" y="57"/>
                  </a:lnTo>
                  <a:lnTo>
                    <a:pt x="82" y="49"/>
                  </a:lnTo>
                  <a:lnTo>
                    <a:pt x="74" y="42"/>
                  </a:lnTo>
                  <a:lnTo>
                    <a:pt x="66" y="46"/>
                  </a:lnTo>
                  <a:lnTo>
                    <a:pt x="62" y="65"/>
                  </a:lnTo>
                  <a:lnTo>
                    <a:pt x="74" y="72"/>
                  </a:lnTo>
                  <a:lnTo>
                    <a:pt x="91" y="80"/>
                  </a:lnTo>
                  <a:lnTo>
                    <a:pt x="103" y="95"/>
                  </a:lnTo>
                  <a:lnTo>
                    <a:pt x="95" y="95"/>
                  </a:lnTo>
                  <a:lnTo>
                    <a:pt x="82" y="103"/>
                  </a:lnTo>
                  <a:lnTo>
                    <a:pt x="62" y="118"/>
                  </a:lnTo>
                  <a:lnTo>
                    <a:pt x="41" y="122"/>
                  </a:lnTo>
                  <a:lnTo>
                    <a:pt x="28" y="118"/>
                  </a:lnTo>
                  <a:lnTo>
                    <a:pt x="24" y="115"/>
                  </a:lnTo>
                  <a:lnTo>
                    <a:pt x="24" y="107"/>
                  </a:lnTo>
                  <a:lnTo>
                    <a:pt x="41" y="95"/>
                  </a:lnTo>
                  <a:lnTo>
                    <a:pt x="17" y="95"/>
                  </a:lnTo>
                  <a:lnTo>
                    <a:pt x="4" y="88"/>
                  </a:lnTo>
                  <a:lnTo>
                    <a:pt x="0" y="80"/>
                  </a:lnTo>
                  <a:lnTo>
                    <a:pt x="8" y="72"/>
                  </a:lnTo>
                  <a:lnTo>
                    <a:pt x="8" y="69"/>
                  </a:lnTo>
                  <a:lnTo>
                    <a:pt x="17" y="65"/>
                  </a:lnTo>
                  <a:lnTo>
                    <a:pt x="33" y="46"/>
                  </a:lnTo>
                  <a:lnTo>
                    <a:pt x="57" y="46"/>
                  </a:lnTo>
                  <a:lnTo>
                    <a:pt x="62" y="38"/>
                  </a:lnTo>
                  <a:lnTo>
                    <a:pt x="74" y="42"/>
                  </a:lnTo>
                  <a:lnTo>
                    <a:pt x="82" y="30"/>
                  </a:lnTo>
                  <a:lnTo>
                    <a:pt x="98" y="26"/>
                  </a:lnTo>
                  <a:lnTo>
                    <a:pt x="111" y="19"/>
                  </a:lnTo>
                  <a:lnTo>
                    <a:pt x="144" y="19"/>
                  </a:lnTo>
                  <a:lnTo>
                    <a:pt x="152" y="26"/>
                  </a:lnTo>
                  <a:lnTo>
                    <a:pt x="148" y="19"/>
                  </a:lnTo>
                  <a:lnTo>
                    <a:pt x="173" y="7"/>
                  </a:lnTo>
                  <a:lnTo>
                    <a:pt x="181" y="3"/>
                  </a:lnTo>
                  <a:lnTo>
                    <a:pt x="189" y="7"/>
                  </a:lnTo>
                  <a:lnTo>
                    <a:pt x="201" y="0"/>
                  </a:lnTo>
                  <a:lnTo>
                    <a:pt x="214" y="0"/>
                  </a:lnTo>
                  <a:lnTo>
                    <a:pt x="235" y="3"/>
                  </a:lnTo>
                  <a:lnTo>
                    <a:pt x="243" y="3"/>
                  </a:lnTo>
                  <a:lnTo>
                    <a:pt x="263" y="0"/>
                  </a:lnTo>
                  <a:lnTo>
                    <a:pt x="280" y="3"/>
                  </a:lnTo>
                  <a:lnTo>
                    <a:pt x="305" y="3"/>
                  </a:lnTo>
                  <a:lnTo>
                    <a:pt x="309" y="7"/>
                  </a:lnTo>
                  <a:lnTo>
                    <a:pt x="346" y="7"/>
                  </a:lnTo>
                  <a:lnTo>
                    <a:pt x="350" y="15"/>
                  </a:lnTo>
                  <a:lnTo>
                    <a:pt x="358" y="15"/>
                  </a:lnTo>
                  <a:lnTo>
                    <a:pt x="367" y="19"/>
                  </a:lnTo>
                  <a:lnTo>
                    <a:pt x="333" y="34"/>
                  </a:lnTo>
                  <a:lnTo>
                    <a:pt x="317" y="42"/>
                  </a:lnTo>
                  <a:lnTo>
                    <a:pt x="313" y="42"/>
                  </a:lnTo>
                  <a:lnTo>
                    <a:pt x="301" y="53"/>
                  </a:lnTo>
                  <a:lnTo>
                    <a:pt x="284" y="61"/>
                  </a:lnTo>
                  <a:lnTo>
                    <a:pt x="255" y="80"/>
                  </a:lnTo>
                  <a:lnTo>
                    <a:pt x="223" y="84"/>
                  </a:lnTo>
                  <a:lnTo>
                    <a:pt x="223" y="92"/>
                  </a:lnTo>
                  <a:lnTo>
                    <a:pt x="210" y="95"/>
                  </a:lnTo>
                  <a:lnTo>
                    <a:pt x="201" y="95"/>
                  </a:lnTo>
                  <a:lnTo>
                    <a:pt x="210" y="99"/>
                  </a:lnTo>
                  <a:lnTo>
                    <a:pt x="214" y="103"/>
                  </a:lnTo>
                  <a:lnTo>
                    <a:pt x="201" y="115"/>
                  </a:lnTo>
                  <a:lnTo>
                    <a:pt x="198" y="122"/>
                  </a:lnTo>
                  <a:lnTo>
                    <a:pt x="177" y="130"/>
                  </a:lnTo>
                  <a:lnTo>
                    <a:pt x="173" y="138"/>
                  </a:lnTo>
                  <a:lnTo>
                    <a:pt x="165" y="141"/>
                  </a:lnTo>
                  <a:lnTo>
                    <a:pt x="160" y="145"/>
                  </a:lnTo>
                  <a:lnTo>
                    <a:pt x="165" y="153"/>
                  </a:lnTo>
                  <a:lnTo>
                    <a:pt x="152" y="168"/>
                  </a:lnTo>
                  <a:lnTo>
                    <a:pt x="140" y="168"/>
                  </a:lnTo>
                  <a:lnTo>
                    <a:pt x="127" y="161"/>
                  </a:lnTo>
                  <a:lnTo>
                    <a:pt x="107" y="157"/>
                  </a:lnTo>
                  <a:lnTo>
                    <a:pt x="103" y="161"/>
                  </a:lnTo>
                  <a:lnTo>
                    <a:pt x="95" y="164"/>
                  </a:lnTo>
                  <a:lnTo>
                    <a:pt x="82" y="161"/>
                  </a:lnTo>
                  <a:lnTo>
                    <a:pt x="49" y="161"/>
                  </a:lnTo>
                  <a:lnTo>
                    <a:pt x="45" y="153"/>
                  </a:lnTo>
                  <a:lnTo>
                    <a:pt x="53" y="145"/>
                  </a:lnTo>
                  <a:lnTo>
                    <a:pt x="69" y="141"/>
                  </a:lnTo>
                  <a:lnTo>
                    <a:pt x="74" y="134"/>
                  </a:lnTo>
                  <a:lnTo>
                    <a:pt x="74" y="130"/>
                  </a:lnTo>
                  <a:lnTo>
                    <a:pt x="82" y="130"/>
                  </a:lnTo>
                  <a:lnTo>
                    <a:pt x="95" y="141"/>
                  </a:lnTo>
                  <a:lnTo>
                    <a:pt x="107" y="141"/>
                  </a:lnTo>
                  <a:lnTo>
                    <a:pt x="111" y="134"/>
                  </a:lnTo>
                  <a:lnTo>
                    <a:pt x="103" y="130"/>
                  </a:lnTo>
                  <a:lnTo>
                    <a:pt x="103" y="118"/>
                  </a:lnTo>
                  <a:lnTo>
                    <a:pt x="91" y="115"/>
                  </a:lnTo>
                  <a:lnTo>
                    <a:pt x="98" y="107"/>
                  </a:lnTo>
                  <a:lnTo>
                    <a:pt x="107" y="103"/>
                  </a:lnTo>
                  <a:lnTo>
                    <a:pt x="120" y="103"/>
                  </a:lnTo>
                  <a:lnTo>
                    <a:pt x="115" y="76"/>
                  </a:lnTo>
                  <a:lnTo>
                    <a:pt x="148" y="72"/>
                  </a:lnTo>
                  <a:lnTo>
                    <a:pt x="127" y="7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0" name="Freeform 29"/>
            <p:cNvSpPr>
              <a:spLocks/>
            </p:cNvSpPr>
            <p:nvPr/>
          </p:nvSpPr>
          <p:spPr bwMode="auto">
            <a:xfrm>
              <a:off x="8193362" y="1674813"/>
              <a:ext cx="74600" cy="39688"/>
            </a:xfrm>
            <a:custGeom>
              <a:avLst/>
              <a:gdLst/>
              <a:ahLst/>
              <a:cxnLst>
                <a:cxn ang="0">
                  <a:pos x="0" y="15"/>
                </a:cxn>
                <a:cxn ang="0">
                  <a:pos x="3" y="7"/>
                </a:cxn>
                <a:cxn ang="0">
                  <a:pos x="7" y="0"/>
                </a:cxn>
                <a:cxn ang="0">
                  <a:pos x="24" y="3"/>
                </a:cxn>
                <a:cxn ang="0">
                  <a:pos x="36" y="11"/>
                </a:cxn>
                <a:cxn ang="0">
                  <a:pos x="31" y="15"/>
                </a:cxn>
                <a:cxn ang="0">
                  <a:pos x="11" y="15"/>
                </a:cxn>
                <a:cxn ang="0">
                  <a:pos x="3" y="19"/>
                </a:cxn>
                <a:cxn ang="0">
                  <a:pos x="0" y="15"/>
                </a:cxn>
              </a:cxnLst>
              <a:rect l="0" t="0" r="r" b="b"/>
              <a:pathLst>
                <a:path w="37" h="20">
                  <a:moveTo>
                    <a:pt x="0" y="15"/>
                  </a:moveTo>
                  <a:lnTo>
                    <a:pt x="3" y="7"/>
                  </a:lnTo>
                  <a:lnTo>
                    <a:pt x="7" y="0"/>
                  </a:lnTo>
                  <a:lnTo>
                    <a:pt x="24" y="3"/>
                  </a:lnTo>
                  <a:lnTo>
                    <a:pt x="36" y="11"/>
                  </a:lnTo>
                  <a:lnTo>
                    <a:pt x="31" y="15"/>
                  </a:lnTo>
                  <a:lnTo>
                    <a:pt x="11" y="15"/>
                  </a:lnTo>
                  <a:lnTo>
                    <a:pt x="3" y="19"/>
                  </a:lnTo>
                  <a:lnTo>
                    <a:pt x="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1" name="Freeform 30"/>
            <p:cNvSpPr>
              <a:spLocks/>
            </p:cNvSpPr>
            <p:nvPr/>
          </p:nvSpPr>
          <p:spPr bwMode="auto">
            <a:xfrm>
              <a:off x="7404502" y="1516063"/>
              <a:ext cx="87298" cy="39688"/>
            </a:xfrm>
            <a:custGeom>
              <a:avLst/>
              <a:gdLst/>
              <a:ahLst/>
              <a:cxnLst>
                <a:cxn ang="0">
                  <a:pos x="42" y="12"/>
                </a:cxn>
                <a:cxn ang="0">
                  <a:pos x="8" y="4"/>
                </a:cxn>
                <a:cxn ang="0">
                  <a:pos x="0" y="0"/>
                </a:cxn>
                <a:cxn ang="0">
                  <a:pos x="17" y="12"/>
                </a:cxn>
                <a:cxn ang="0">
                  <a:pos x="29" y="19"/>
                </a:cxn>
                <a:cxn ang="0">
                  <a:pos x="42" y="12"/>
                </a:cxn>
              </a:cxnLst>
              <a:rect l="0" t="0" r="r" b="b"/>
              <a:pathLst>
                <a:path w="43" h="20">
                  <a:moveTo>
                    <a:pt x="42" y="12"/>
                  </a:moveTo>
                  <a:lnTo>
                    <a:pt x="8" y="4"/>
                  </a:lnTo>
                  <a:lnTo>
                    <a:pt x="0" y="0"/>
                  </a:lnTo>
                  <a:lnTo>
                    <a:pt x="17" y="12"/>
                  </a:lnTo>
                  <a:lnTo>
                    <a:pt x="29" y="19"/>
                  </a:lnTo>
                  <a:lnTo>
                    <a:pt x="42"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2" name="Freeform 31"/>
            <p:cNvSpPr>
              <a:spLocks/>
            </p:cNvSpPr>
            <p:nvPr/>
          </p:nvSpPr>
          <p:spPr bwMode="auto">
            <a:xfrm>
              <a:off x="7312442" y="1590675"/>
              <a:ext cx="60315" cy="33338"/>
            </a:xfrm>
            <a:custGeom>
              <a:avLst/>
              <a:gdLst/>
              <a:ahLst/>
              <a:cxnLst>
                <a:cxn ang="0">
                  <a:pos x="0" y="12"/>
                </a:cxn>
                <a:cxn ang="0">
                  <a:pos x="4" y="0"/>
                </a:cxn>
                <a:cxn ang="0">
                  <a:pos x="12" y="4"/>
                </a:cxn>
                <a:cxn ang="0">
                  <a:pos x="20" y="4"/>
                </a:cxn>
                <a:cxn ang="0">
                  <a:pos x="29" y="12"/>
                </a:cxn>
                <a:cxn ang="0">
                  <a:pos x="20" y="16"/>
                </a:cxn>
                <a:cxn ang="0">
                  <a:pos x="0" y="12"/>
                </a:cxn>
              </a:cxnLst>
              <a:rect l="0" t="0" r="r" b="b"/>
              <a:pathLst>
                <a:path w="30" h="17">
                  <a:moveTo>
                    <a:pt x="0" y="12"/>
                  </a:moveTo>
                  <a:lnTo>
                    <a:pt x="4" y="0"/>
                  </a:lnTo>
                  <a:lnTo>
                    <a:pt x="12" y="4"/>
                  </a:lnTo>
                  <a:lnTo>
                    <a:pt x="20" y="4"/>
                  </a:lnTo>
                  <a:lnTo>
                    <a:pt x="29" y="12"/>
                  </a:lnTo>
                  <a:lnTo>
                    <a:pt x="20" y="16"/>
                  </a:lnTo>
                  <a:lnTo>
                    <a:pt x="0"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3" name="Freeform 32"/>
            <p:cNvSpPr>
              <a:spLocks/>
            </p:cNvSpPr>
            <p:nvPr/>
          </p:nvSpPr>
          <p:spPr bwMode="auto">
            <a:xfrm>
              <a:off x="7210857" y="1508126"/>
              <a:ext cx="169835" cy="55563"/>
            </a:xfrm>
            <a:custGeom>
              <a:avLst/>
              <a:gdLst/>
              <a:ahLst/>
              <a:cxnLst>
                <a:cxn ang="0">
                  <a:pos x="29" y="8"/>
                </a:cxn>
                <a:cxn ang="0">
                  <a:pos x="45" y="0"/>
                </a:cxn>
                <a:cxn ang="0">
                  <a:pos x="65" y="16"/>
                </a:cxn>
                <a:cxn ang="0">
                  <a:pos x="62" y="4"/>
                </a:cxn>
                <a:cxn ang="0">
                  <a:pos x="74" y="4"/>
                </a:cxn>
                <a:cxn ang="0">
                  <a:pos x="83" y="8"/>
                </a:cxn>
                <a:cxn ang="0">
                  <a:pos x="74" y="16"/>
                </a:cxn>
                <a:cxn ang="0">
                  <a:pos x="65" y="16"/>
                </a:cxn>
                <a:cxn ang="0">
                  <a:pos x="58" y="23"/>
                </a:cxn>
                <a:cxn ang="0">
                  <a:pos x="33" y="23"/>
                </a:cxn>
                <a:cxn ang="0">
                  <a:pos x="20" y="27"/>
                </a:cxn>
                <a:cxn ang="0">
                  <a:pos x="12" y="27"/>
                </a:cxn>
                <a:cxn ang="0">
                  <a:pos x="4" y="19"/>
                </a:cxn>
                <a:cxn ang="0">
                  <a:pos x="0" y="4"/>
                </a:cxn>
                <a:cxn ang="0">
                  <a:pos x="29" y="8"/>
                </a:cxn>
              </a:cxnLst>
              <a:rect l="0" t="0" r="r" b="b"/>
              <a:pathLst>
                <a:path w="84" h="28">
                  <a:moveTo>
                    <a:pt x="29" y="8"/>
                  </a:moveTo>
                  <a:lnTo>
                    <a:pt x="45" y="0"/>
                  </a:lnTo>
                  <a:lnTo>
                    <a:pt x="65" y="16"/>
                  </a:lnTo>
                  <a:lnTo>
                    <a:pt x="62" y="4"/>
                  </a:lnTo>
                  <a:lnTo>
                    <a:pt x="74" y="4"/>
                  </a:lnTo>
                  <a:lnTo>
                    <a:pt x="83" y="8"/>
                  </a:lnTo>
                  <a:lnTo>
                    <a:pt x="74" y="16"/>
                  </a:lnTo>
                  <a:lnTo>
                    <a:pt x="65" y="16"/>
                  </a:lnTo>
                  <a:lnTo>
                    <a:pt x="58" y="23"/>
                  </a:lnTo>
                  <a:lnTo>
                    <a:pt x="33" y="23"/>
                  </a:lnTo>
                  <a:lnTo>
                    <a:pt x="20" y="27"/>
                  </a:lnTo>
                  <a:lnTo>
                    <a:pt x="12" y="27"/>
                  </a:lnTo>
                  <a:lnTo>
                    <a:pt x="4" y="19"/>
                  </a:lnTo>
                  <a:lnTo>
                    <a:pt x="0" y="4"/>
                  </a:lnTo>
                  <a:lnTo>
                    <a:pt x="29"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4" name="Freeform 33"/>
            <p:cNvSpPr>
              <a:spLocks/>
            </p:cNvSpPr>
            <p:nvPr/>
          </p:nvSpPr>
          <p:spPr bwMode="auto">
            <a:xfrm>
              <a:off x="6364855" y="1363663"/>
              <a:ext cx="112694" cy="63500"/>
            </a:xfrm>
            <a:custGeom>
              <a:avLst/>
              <a:gdLst/>
              <a:ahLst/>
              <a:cxnLst>
                <a:cxn ang="0">
                  <a:pos x="29" y="8"/>
                </a:cxn>
                <a:cxn ang="0">
                  <a:pos x="41" y="4"/>
                </a:cxn>
                <a:cxn ang="0">
                  <a:pos x="55" y="23"/>
                </a:cxn>
                <a:cxn ang="0">
                  <a:pos x="46" y="23"/>
                </a:cxn>
                <a:cxn ang="0">
                  <a:pos x="20" y="27"/>
                </a:cxn>
                <a:cxn ang="0">
                  <a:pos x="4" y="31"/>
                </a:cxn>
                <a:cxn ang="0">
                  <a:pos x="0" y="27"/>
                </a:cxn>
                <a:cxn ang="0">
                  <a:pos x="4" y="12"/>
                </a:cxn>
                <a:cxn ang="0">
                  <a:pos x="16" y="0"/>
                </a:cxn>
                <a:cxn ang="0">
                  <a:pos x="20" y="0"/>
                </a:cxn>
                <a:cxn ang="0">
                  <a:pos x="29" y="8"/>
                </a:cxn>
              </a:cxnLst>
              <a:rect l="0" t="0" r="r" b="b"/>
              <a:pathLst>
                <a:path w="56" h="32">
                  <a:moveTo>
                    <a:pt x="29" y="8"/>
                  </a:moveTo>
                  <a:lnTo>
                    <a:pt x="41" y="4"/>
                  </a:lnTo>
                  <a:lnTo>
                    <a:pt x="55" y="23"/>
                  </a:lnTo>
                  <a:lnTo>
                    <a:pt x="46" y="23"/>
                  </a:lnTo>
                  <a:lnTo>
                    <a:pt x="20" y="27"/>
                  </a:lnTo>
                  <a:lnTo>
                    <a:pt x="4" y="31"/>
                  </a:lnTo>
                  <a:lnTo>
                    <a:pt x="0" y="27"/>
                  </a:lnTo>
                  <a:lnTo>
                    <a:pt x="4" y="12"/>
                  </a:lnTo>
                  <a:lnTo>
                    <a:pt x="16" y="0"/>
                  </a:lnTo>
                  <a:lnTo>
                    <a:pt x="20" y="0"/>
                  </a:lnTo>
                  <a:lnTo>
                    <a:pt x="29"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5" name="Freeform 34"/>
            <p:cNvSpPr>
              <a:spLocks/>
            </p:cNvSpPr>
            <p:nvPr/>
          </p:nvSpPr>
          <p:spPr bwMode="auto">
            <a:xfrm>
              <a:off x="6164863" y="1281113"/>
              <a:ext cx="185707" cy="107950"/>
            </a:xfrm>
            <a:custGeom>
              <a:avLst/>
              <a:gdLst/>
              <a:ahLst/>
              <a:cxnLst>
                <a:cxn ang="0">
                  <a:pos x="49" y="23"/>
                </a:cxn>
                <a:cxn ang="0">
                  <a:pos x="32" y="27"/>
                </a:cxn>
                <a:cxn ang="0">
                  <a:pos x="24" y="39"/>
                </a:cxn>
                <a:cxn ang="0">
                  <a:pos x="32" y="42"/>
                </a:cxn>
                <a:cxn ang="0">
                  <a:pos x="36" y="46"/>
                </a:cxn>
                <a:cxn ang="0">
                  <a:pos x="53" y="54"/>
                </a:cxn>
                <a:cxn ang="0">
                  <a:pos x="90" y="54"/>
                </a:cxn>
                <a:cxn ang="0">
                  <a:pos x="90" y="35"/>
                </a:cxn>
                <a:cxn ang="0">
                  <a:pos x="85" y="27"/>
                </a:cxn>
                <a:cxn ang="0">
                  <a:pos x="81" y="27"/>
                </a:cxn>
                <a:cxn ang="0">
                  <a:pos x="69" y="35"/>
                </a:cxn>
                <a:cxn ang="0">
                  <a:pos x="56" y="23"/>
                </a:cxn>
                <a:cxn ang="0">
                  <a:pos x="56" y="12"/>
                </a:cxn>
                <a:cxn ang="0">
                  <a:pos x="45" y="4"/>
                </a:cxn>
                <a:cxn ang="0">
                  <a:pos x="36" y="0"/>
                </a:cxn>
                <a:cxn ang="0">
                  <a:pos x="16" y="8"/>
                </a:cxn>
                <a:cxn ang="0">
                  <a:pos x="0" y="19"/>
                </a:cxn>
                <a:cxn ang="0">
                  <a:pos x="7" y="27"/>
                </a:cxn>
                <a:cxn ang="0">
                  <a:pos x="28" y="27"/>
                </a:cxn>
                <a:cxn ang="0">
                  <a:pos x="49" y="23"/>
                </a:cxn>
              </a:cxnLst>
              <a:rect l="0" t="0" r="r" b="b"/>
              <a:pathLst>
                <a:path w="91" h="55">
                  <a:moveTo>
                    <a:pt x="49" y="23"/>
                  </a:moveTo>
                  <a:lnTo>
                    <a:pt x="32" y="27"/>
                  </a:lnTo>
                  <a:lnTo>
                    <a:pt x="24" y="39"/>
                  </a:lnTo>
                  <a:lnTo>
                    <a:pt x="32" y="42"/>
                  </a:lnTo>
                  <a:lnTo>
                    <a:pt x="36" y="46"/>
                  </a:lnTo>
                  <a:lnTo>
                    <a:pt x="53" y="54"/>
                  </a:lnTo>
                  <a:lnTo>
                    <a:pt x="90" y="54"/>
                  </a:lnTo>
                  <a:lnTo>
                    <a:pt x="90" y="35"/>
                  </a:lnTo>
                  <a:lnTo>
                    <a:pt x="85" y="27"/>
                  </a:lnTo>
                  <a:lnTo>
                    <a:pt x="81" y="27"/>
                  </a:lnTo>
                  <a:lnTo>
                    <a:pt x="69" y="35"/>
                  </a:lnTo>
                  <a:lnTo>
                    <a:pt x="56" y="23"/>
                  </a:lnTo>
                  <a:lnTo>
                    <a:pt x="56" y="12"/>
                  </a:lnTo>
                  <a:lnTo>
                    <a:pt x="45" y="4"/>
                  </a:lnTo>
                  <a:lnTo>
                    <a:pt x="36" y="0"/>
                  </a:lnTo>
                  <a:lnTo>
                    <a:pt x="16" y="8"/>
                  </a:lnTo>
                  <a:lnTo>
                    <a:pt x="0" y="19"/>
                  </a:lnTo>
                  <a:lnTo>
                    <a:pt x="7" y="27"/>
                  </a:lnTo>
                  <a:lnTo>
                    <a:pt x="28" y="27"/>
                  </a:lnTo>
                  <a:lnTo>
                    <a:pt x="49"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6" name="Freeform 35"/>
            <p:cNvSpPr>
              <a:spLocks/>
            </p:cNvSpPr>
            <p:nvPr/>
          </p:nvSpPr>
          <p:spPr bwMode="auto">
            <a:xfrm>
              <a:off x="5334734" y="1803400"/>
              <a:ext cx="34919" cy="33338"/>
            </a:xfrm>
            <a:custGeom>
              <a:avLst/>
              <a:gdLst/>
              <a:ahLst/>
              <a:cxnLst>
                <a:cxn ang="0">
                  <a:pos x="0" y="10"/>
                </a:cxn>
                <a:cxn ang="0">
                  <a:pos x="0" y="0"/>
                </a:cxn>
                <a:cxn ang="0">
                  <a:pos x="12" y="0"/>
                </a:cxn>
                <a:cxn ang="0">
                  <a:pos x="16" y="5"/>
                </a:cxn>
                <a:cxn ang="0">
                  <a:pos x="8" y="16"/>
                </a:cxn>
                <a:cxn ang="0">
                  <a:pos x="0" y="10"/>
                </a:cxn>
              </a:cxnLst>
              <a:rect l="0" t="0" r="r" b="b"/>
              <a:pathLst>
                <a:path w="17" h="17">
                  <a:moveTo>
                    <a:pt x="0" y="10"/>
                  </a:moveTo>
                  <a:lnTo>
                    <a:pt x="0" y="0"/>
                  </a:lnTo>
                  <a:lnTo>
                    <a:pt x="12" y="0"/>
                  </a:lnTo>
                  <a:lnTo>
                    <a:pt x="16" y="5"/>
                  </a:lnTo>
                  <a:lnTo>
                    <a:pt x="8" y="16"/>
                  </a:lnTo>
                  <a:lnTo>
                    <a:pt x="0" y="1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7" name="Freeform 36"/>
            <p:cNvSpPr>
              <a:spLocks/>
            </p:cNvSpPr>
            <p:nvPr/>
          </p:nvSpPr>
          <p:spPr bwMode="auto">
            <a:xfrm>
              <a:off x="5477585" y="1312863"/>
              <a:ext cx="76188" cy="33338"/>
            </a:xfrm>
            <a:custGeom>
              <a:avLst/>
              <a:gdLst/>
              <a:ahLst/>
              <a:cxnLst>
                <a:cxn ang="0">
                  <a:pos x="16" y="16"/>
                </a:cxn>
                <a:cxn ang="0">
                  <a:pos x="37" y="10"/>
                </a:cxn>
                <a:cxn ang="0">
                  <a:pos x="32" y="4"/>
                </a:cxn>
                <a:cxn ang="0">
                  <a:pos x="11" y="0"/>
                </a:cxn>
                <a:cxn ang="0">
                  <a:pos x="0" y="10"/>
                </a:cxn>
                <a:cxn ang="0">
                  <a:pos x="16" y="16"/>
                </a:cxn>
              </a:cxnLst>
              <a:rect l="0" t="0" r="r" b="b"/>
              <a:pathLst>
                <a:path w="38" h="17">
                  <a:moveTo>
                    <a:pt x="16" y="16"/>
                  </a:moveTo>
                  <a:lnTo>
                    <a:pt x="37" y="10"/>
                  </a:lnTo>
                  <a:lnTo>
                    <a:pt x="32" y="4"/>
                  </a:lnTo>
                  <a:lnTo>
                    <a:pt x="11" y="0"/>
                  </a:lnTo>
                  <a:lnTo>
                    <a:pt x="0" y="10"/>
                  </a:lnTo>
                  <a:lnTo>
                    <a:pt x="16"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8" name="Freeform 37"/>
            <p:cNvSpPr>
              <a:spLocks/>
            </p:cNvSpPr>
            <p:nvPr/>
          </p:nvSpPr>
          <p:spPr bwMode="auto">
            <a:xfrm>
              <a:off x="5552186" y="1289050"/>
              <a:ext cx="60315" cy="33338"/>
            </a:xfrm>
            <a:custGeom>
              <a:avLst/>
              <a:gdLst/>
              <a:ahLst/>
              <a:cxnLst>
                <a:cxn ang="0">
                  <a:pos x="0" y="16"/>
                </a:cxn>
                <a:cxn ang="0">
                  <a:pos x="16" y="16"/>
                </a:cxn>
                <a:cxn ang="0">
                  <a:pos x="24" y="12"/>
                </a:cxn>
                <a:cxn ang="0">
                  <a:pos x="29" y="8"/>
                </a:cxn>
                <a:cxn ang="0">
                  <a:pos x="20" y="0"/>
                </a:cxn>
                <a:cxn ang="0">
                  <a:pos x="12" y="8"/>
                </a:cxn>
                <a:cxn ang="0">
                  <a:pos x="0" y="16"/>
                </a:cxn>
              </a:cxnLst>
              <a:rect l="0" t="0" r="r" b="b"/>
              <a:pathLst>
                <a:path w="30" h="17">
                  <a:moveTo>
                    <a:pt x="0" y="16"/>
                  </a:moveTo>
                  <a:lnTo>
                    <a:pt x="16" y="16"/>
                  </a:lnTo>
                  <a:lnTo>
                    <a:pt x="24" y="12"/>
                  </a:lnTo>
                  <a:lnTo>
                    <a:pt x="29" y="8"/>
                  </a:lnTo>
                  <a:lnTo>
                    <a:pt x="20" y="0"/>
                  </a:lnTo>
                  <a:lnTo>
                    <a:pt x="12" y="8"/>
                  </a:lnTo>
                  <a:lnTo>
                    <a:pt x="0"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9" name="Freeform 38"/>
            <p:cNvSpPr>
              <a:spLocks/>
            </p:cNvSpPr>
            <p:nvPr/>
          </p:nvSpPr>
          <p:spPr bwMode="auto">
            <a:xfrm>
              <a:off x="5442666" y="1327150"/>
              <a:ext cx="36506" cy="33338"/>
            </a:xfrm>
            <a:custGeom>
              <a:avLst/>
              <a:gdLst/>
              <a:ahLst/>
              <a:cxnLst>
                <a:cxn ang="0">
                  <a:pos x="0" y="5"/>
                </a:cxn>
                <a:cxn ang="0">
                  <a:pos x="5" y="5"/>
                </a:cxn>
                <a:cxn ang="0">
                  <a:pos x="17" y="0"/>
                </a:cxn>
                <a:cxn ang="0">
                  <a:pos x="17" y="5"/>
                </a:cxn>
                <a:cxn ang="0">
                  <a:pos x="11" y="16"/>
                </a:cxn>
                <a:cxn ang="0">
                  <a:pos x="5" y="16"/>
                </a:cxn>
                <a:cxn ang="0">
                  <a:pos x="0" y="5"/>
                </a:cxn>
              </a:cxnLst>
              <a:rect l="0" t="0" r="r" b="b"/>
              <a:pathLst>
                <a:path w="18" h="17">
                  <a:moveTo>
                    <a:pt x="0" y="5"/>
                  </a:moveTo>
                  <a:lnTo>
                    <a:pt x="5" y="5"/>
                  </a:lnTo>
                  <a:lnTo>
                    <a:pt x="17" y="0"/>
                  </a:lnTo>
                  <a:lnTo>
                    <a:pt x="17" y="5"/>
                  </a:lnTo>
                  <a:lnTo>
                    <a:pt x="11" y="16"/>
                  </a:lnTo>
                  <a:lnTo>
                    <a:pt x="5" y="16"/>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0" name="Freeform 39"/>
            <p:cNvSpPr>
              <a:spLocks/>
            </p:cNvSpPr>
            <p:nvPr/>
          </p:nvSpPr>
          <p:spPr bwMode="auto">
            <a:xfrm>
              <a:off x="5201405" y="1312863"/>
              <a:ext cx="117456" cy="39688"/>
            </a:xfrm>
            <a:custGeom>
              <a:avLst/>
              <a:gdLst/>
              <a:ahLst/>
              <a:cxnLst>
                <a:cxn ang="0">
                  <a:pos x="0" y="7"/>
                </a:cxn>
                <a:cxn ang="0">
                  <a:pos x="15" y="0"/>
                </a:cxn>
                <a:cxn ang="0">
                  <a:pos x="28" y="7"/>
                </a:cxn>
                <a:cxn ang="0">
                  <a:pos x="24" y="19"/>
                </a:cxn>
                <a:cxn ang="0">
                  <a:pos x="31" y="19"/>
                </a:cxn>
                <a:cxn ang="0">
                  <a:pos x="35" y="11"/>
                </a:cxn>
                <a:cxn ang="0">
                  <a:pos x="57" y="11"/>
                </a:cxn>
                <a:cxn ang="0">
                  <a:pos x="52" y="7"/>
                </a:cxn>
                <a:cxn ang="0">
                  <a:pos x="52" y="3"/>
                </a:cxn>
                <a:cxn ang="0">
                  <a:pos x="44" y="0"/>
                </a:cxn>
                <a:cxn ang="0">
                  <a:pos x="35" y="0"/>
                </a:cxn>
                <a:cxn ang="0">
                  <a:pos x="31" y="7"/>
                </a:cxn>
                <a:cxn ang="0">
                  <a:pos x="28" y="7"/>
                </a:cxn>
                <a:cxn ang="0">
                  <a:pos x="24" y="19"/>
                </a:cxn>
                <a:cxn ang="0">
                  <a:pos x="15" y="19"/>
                </a:cxn>
                <a:cxn ang="0">
                  <a:pos x="11" y="7"/>
                </a:cxn>
                <a:cxn ang="0">
                  <a:pos x="0" y="7"/>
                </a:cxn>
              </a:cxnLst>
              <a:rect l="0" t="0" r="r" b="b"/>
              <a:pathLst>
                <a:path w="58" h="20">
                  <a:moveTo>
                    <a:pt x="0" y="7"/>
                  </a:moveTo>
                  <a:lnTo>
                    <a:pt x="15" y="0"/>
                  </a:lnTo>
                  <a:lnTo>
                    <a:pt x="28" y="7"/>
                  </a:lnTo>
                  <a:lnTo>
                    <a:pt x="24" y="19"/>
                  </a:lnTo>
                  <a:lnTo>
                    <a:pt x="31" y="19"/>
                  </a:lnTo>
                  <a:lnTo>
                    <a:pt x="35" y="11"/>
                  </a:lnTo>
                  <a:lnTo>
                    <a:pt x="57" y="11"/>
                  </a:lnTo>
                  <a:lnTo>
                    <a:pt x="52" y="7"/>
                  </a:lnTo>
                  <a:lnTo>
                    <a:pt x="52" y="3"/>
                  </a:lnTo>
                  <a:lnTo>
                    <a:pt x="44" y="0"/>
                  </a:lnTo>
                  <a:lnTo>
                    <a:pt x="35" y="0"/>
                  </a:lnTo>
                  <a:lnTo>
                    <a:pt x="31" y="7"/>
                  </a:lnTo>
                  <a:lnTo>
                    <a:pt x="28" y="7"/>
                  </a:lnTo>
                  <a:lnTo>
                    <a:pt x="24" y="19"/>
                  </a:lnTo>
                  <a:lnTo>
                    <a:pt x="15" y="19"/>
                  </a:lnTo>
                  <a:lnTo>
                    <a:pt x="11" y="7"/>
                  </a:lnTo>
                  <a:lnTo>
                    <a:pt x="0" y="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1" name="Freeform 40"/>
            <p:cNvSpPr>
              <a:spLocks/>
            </p:cNvSpPr>
            <p:nvPr/>
          </p:nvSpPr>
          <p:spPr bwMode="auto">
            <a:xfrm>
              <a:off x="4614124" y="1335088"/>
              <a:ext cx="192056" cy="69850"/>
            </a:xfrm>
            <a:custGeom>
              <a:avLst/>
              <a:gdLst/>
              <a:ahLst/>
              <a:cxnLst>
                <a:cxn ang="0">
                  <a:pos x="73" y="27"/>
                </a:cxn>
                <a:cxn ang="0">
                  <a:pos x="82" y="27"/>
                </a:cxn>
                <a:cxn ang="0">
                  <a:pos x="94" y="15"/>
                </a:cxn>
                <a:cxn ang="0">
                  <a:pos x="82" y="8"/>
                </a:cxn>
                <a:cxn ang="0">
                  <a:pos x="73" y="8"/>
                </a:cxn>
                <a:cxn ang="0">
                  <a:pos x="65" y="4"/>
                </a:cxn>
                <a:cxn ang="0">
                  <a:pos x="57" y="8"/>
                </a:cxn>
                <a:cxn ang="0">
                  <a:pos x="49" y="0"/>
                </a:cxn>
                <a:cxn ang="0">
                  <a:pos x="40" y="8"/>
                </a:cxn>
                <a:cxn ang="0">
                  <a:pos x="32" y="0"/>
                </a:cxn>
                <a:cxn ang="0">
                  <a:pos x="16" y="0"/>
                </a:cxn>
                <a:cxn ang="0">
                  <a:pos x="11" y="4"/>
                </a:cxn>
                <a:cxn ang="0">
                  <a:pos x="0" y="8"/>
                </a:cxn>
                <a:cxn ang="0">
                  <a:pos x="4" y="15"/>
                </a:cxn>
                <a:cxn ang="0">
                  <a:pos x="24" y="23"/>
                </a:cxn>
                <a:cxn ang="0">
                  <a:pos x="44" y="31"/>
                </a:cxn>
                <a:cxn ang="0">
                  <a:pos x="53" y="35"/>
                </a:cxn>
                <a:cxn ang="0">
                  <a:pos x="73" y="27"/>
                </a:cxn>
              </a:cxnLst>
              <a:rect l="0" t="0" r="r" b="b"/>
              <a:pathLst>
                <a:path w="95" h="36">
                  <a:moveTo>
                    <a:pt x="73" y="27"/>
                  </a:moveTo>
                  <a:lnTo>
                    <a:pt x="82" y="27"/>
                  </a:lnTo>
                  <a:lnTo>
                    <a:pt x="94" y="15"/>
                  </a:lnTo>
                  <a:lnTo>
                    <a:pt x="82" y="8"/>
                  </a:lnTo>
                  <a:lnTo>
                    <a:pt x="73" y="8"/>
                  </a:lnTo>
                  <a:lnTo>
                    <a:pt x="65" y="4"/>
                  </a:lnTo>
                  <a:lnTo>
                    <a:pt x="57" y="8"/>
                  </a:lnTo>
                  <a:lnTo>
                    <a:pt x="49" y="0"/>
                  </a:lnTo>
                  <a:lnTo>
                    <a:pt x="40" y="8"/>
                  </a:lnTo>
                  <a:lnTo>
                    <a:pt x="32" y="0"/>
                  </a:lnTo>
                  <a:lnTo>
                    <a:pt x="16" y="0"/>
                  </a:lnTo>
                  <a:lnTo>
                    <a:pt x="11" y="4"/>
                  </a:lnTo>
                  <a:lnTo>
                    <a:pt x="0" y="8"/>
                  </a:lnTo>
                  <a:lnTo>
                    <a:pt x="4" y="15"/>
                  </a:lnTo>
                  <a:lnTo>
                    <a:pt x="24" y="23"/>
                  </a:lnTo>
                  <a:lnTo>
                    <a:pt x="44" y="31"/>
                  </a:lnTo>
                  <a:lnTo>
                    <a:pt x="53" y="35"/>
                  </a:lnTo>
                  <a:lnTo>
                    <a:pt x="73"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2" name="Freeform 41"/>
            <p:cNvSpPr>
              <a:spLocks/>
            </p:cNvSpPr>
            <p:nvPr/>
          </p:nvSpPr>
          <p:spPr bwMode="auto">
            <a:xfrm>
              <a:off x="4463335" y="1363663"/>
              <a:ext cx="303163" cy="153988"/>
            </a:xfrm>
            <a:custGeom>
              <a:avLst/>
              <a:gdLst/>
              <a:ahLst/>
              <a:cxnLst>
                <a:cxn ang="0">
                  <a:pos x="0" y="4"/>
                </a:cxn>
                <a:cxn ang="0">
                  <a:pos x="27" y="0"/>
                </a:cxn>
                <a:cxn ang="0">
                  <a:pos x="24" y="4"/>
                </a:cxn>
                <a:cxn ang="0">
                  <a:pos x="40" y="4"/>
                </a:cxn>
                <a:cxn ang="0">
                  <a:pos x="53" y="12"/>
                </a:cxn>
                <a:cxn ang="0">
                  <a:pos x="53" y="0"/>
                </a:cxn>
                <a:cxn ang="0">
                  <a:pos x="69" y="0"/>
                </a:cxn>
                <a:cxn ang="0">
                  <a:pos x="78" y="12"/>
                </a:cxn>
                <a:cxn ang="0">
                  <a:pos x="90" y="12"/>
                </a:cxn>
                <a:cxn ang="0">
                  <a:pos x="106" y="23"/>
                </a:cxn>
                <a:cxn ang="0">
                  <a:pos x="119" y="23"/>
                </a:cxn>
                <a:cxn ang="0">
                  <a:pos x="131" y="35"/>
                </a:cxn>
                <a:cxn ang="0">
                  <a:pos x="139" y="46"/>
                </a:cxn>
                <a:cxn ang="0">
                  <a:pos x="148" y="50"/>
                </a:cxn>
                <a:cxn ang="0">
                  <a:pos x="143" y="58"/>
                </a:cxn>
                <a:cxn ang="0">
                  <a:pos x="114" y="58"/>
                </a:cxn>
                <a:cxn ang="0">
                  <a:pos x="110" y="50"/>
                </a:cxn>
                <a:cxn ang="0">
                  <a:pos x="106" y="39"/>
                </a:cxn>
                <a:cxn ang="0">
                  <a:pos x="98" y="31"/>
                </a:cxn>
                <a:cxn ang="0">
                  <a:pos x="90" y="35"/>
                </a:cxn>
                <a:cxn ang="0">
                  <a:pos x="78" y="69"/>
                </a:cxn>
                <a:cxn ang="0">
                  <a:pos x="65" y="77"/>
                </a:cxn>
                <a:cxn ang="0">
                  <a:pos x="49" y="62"/>
                </a:cxn>
                <a:cxn ang="0">
                  <a:pos x="45" y="54"/>
                </a:cxn>
                <a:cxn ang="0">
                  <a:pos x="36" y="50"/>
                </a:cxn>
                <a:cxn ang="0">
                  <a:pos x="32" y="43"/>
                </a:cxn>
                <a:cxn ang="0">
                  <a:pos x="56" y="39"/>
                </a:cxn>
                <a:cxn ang="0">
                  <a:pos x="65" y="31"/>
                </a:cxn>
                <a:cxn ang="0">
                  <a:pos x="61" y="23"/>
                </a:cxn>
                <a:cxn ang="0">
                  <a:pos x="45" y="23"/>
                </a:cxn>
                <a:cxn ang="0">
                  <a:pos x="32" y="39"/>
                </a:cxn>
                <a:cxn ang="0">
                  <a:pos x="11" y="39"/>
                </a:cxn>
                <a:cxn ang="0">
                  <a:pos x="7" y="31"/>
                </a:cxn>
                <a:cxn ang="0">
                  <a:pos x="7" y="20"/>
                </a:cxn>
                <a:cxn ang="0">
                  <a:pos x="0" y="4"/>
                </a:cxn>
              </a:cxnLst>
              <a:rect l="0" t="0" r="r" b="b"/>
              <a:pathLst>
                <a:path w="149" h="78">
                  <a:moveTo>
                    <a:pt x="0" y="4"/>
                  </a:moveTo>
                  <a:lnTo>
                    <a:pt x="27" y="0"/>
                  </a:lnTo>
                  <a:lnTo>
                    <a:pt x="24" y="4"/>
                  </a:lnTo>
                  <a:lnTo>
                    <a:pt x="40" y="4"/>
                  </a:lnTo>
                  <a:lnTo>
                    <a:pt x="53" y="12"/>
                  </a:lnTo>
                  <a:lnTo>
                    <a:pt x="53" y="0"/>
                  </a:lnTo>
                  <a:lnTo>
                    <a:pt x="69" y="0"/>
                  </a:lnTo>
                  <a:lnTo>
                    <a:pt x="78" y="12"/>
                  </a:lnTo>
                  <a:lnTo>
                    <a:pt x="90" y="12"/>
                  </a:lnTo>
                  <a:lnTo>
                    <a:pt x="106" y="23"/>
                  </a:lnTo>
                  <a:lnTo>
                    <a:pt x="119" y="23"/>
                  </a:lnTo>
                  <a:lnTo>
                    <a:pt x="131" y="35"/>
                  </a:lnTo>
                  <a:lnTo>
                    <a:pt x="139" y="46"/>
                  </a:lnTo>
                  <a:lnTo>
                    <a:pt x="148" y="50"/>
                  </a:lnTo>
                  <a:lnTo>
                    <a:pt x="143" y="58"/>
                  </a:lnTo>
                  <a:lnTo>
                    <a:pt x="114" y="58"/>
                  </a:lnTo>
                  <a:lnTo>
                    <a:pt x="110" y="50"/>
                  </a:lnTo>
                  <a:lnTo>
                    <a:pt x="106" y="39"/>
                  </a:lnTo>
                  <a:lnTo>
                    <a:pt x="98" y="31"/>
                  </a:lnTo>
                  <a:lnTo>
                    <a:pt x="90" y="35"/>
                  </a:lnTo>
                  <a:lnTo>
                    <a:pt x="78" y="69"/>
                  </a:lnTo>
                  <a:lnTo>
                    <a:pt x="65" y="77"/>
                  </a:lnTo>
                  <a:lnTo>
                    <a:pt x="49" y="62"/>
                  </a:lnTo>
                  <a:lnTo>
                    <a:pt x="45" y="54"/>
                  </a:lnTo>
                  <a:lnTo>
                    <a:pt x="36" y="50"/>
                  </a:lnTo>
                  <a:lnTo>
                    <a:pt x="32" y="43"/>
                  </a:lnTo>
                  <a:lnTo>
                    <a:pt x="56" y="39"/>
                  </a:lnTo>
                  <a:lnTo>
                    <a:pt x="65" y="31"/>
                  </a:lnTo>
                  <a:lnTo>
                    <a:pt x="61" y="23"/>
                  </a:lnTo>
                  <a:lnTo>
                    <a:pt x="45" y="23"/>
                  </a:lnTo>
                  <a:lnTo>
                    <a:pt x="32" y="39"/>
                  </a:lnTo>
                  <a:lnTo>
                    <a:pt x="11" y="39"/>
                  </a:lnTo>
                  <a:lnTo>
                    <a:pt x="7" y="31"/>
                  </a:lnTo>
                  <a:lnTo>
                    <a:pt x="7" y="20"/>
                  </a:lnTo>
                  <a:lnTo>
                    <a:pt x="0" y="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3" name="Freeform 42"/>
            <p:cNvSpPr>
              <a:spLocks/>
            </p:cNvSpPr>
            <p:nvPr/>
          </p:nvSpPr>
          <p:spPr bwMode="auto">
            <a:xfrm>
              <a:off x="5380763" y="1485900"/>
              <a:ext cx="339671" cy="266700"/>
            </a:xfrm>
            <a:custGeom>
              <a:avLst/>
              <a:gdLst/>
              <a:ahLst/>
              <a:cxnLst>
                <a:cxn ang="0">
                  <a:pos x="99" y="38"/>
                </a:cxn>
                <a:cxn ang="0">
                  <a:pos x="91" y="42"/>
                </a:cxn>
                <a:cxn ang="0">
                  <a:pos x="87" y="46"/>
                </a:cxn>
                <a:cxn ang="0">
                  <a:pos x="83" y="46"/>
                </a:cxn>
                <a:cxn ang="0">
                  <a:pos x="74" y="53"/>
                </a:cxn>
                <a:cxn ang="0">
                  <a:pos x="66" y="57"/>
                </a:cxn>
                <a:cxn ang="0">
                  <a:pos x="62" y="57"/>
                </a:cxn>
                <a:cxn ang="0">
                  <a:pos x="62" y="65"/>
                </a:cxn>
                <a:cxn ang="0">
                  <a:pos x="58" y="69"/>
                </a:cxn>
                <a:cxn ang="0">
                  <a:pos x="58" y="73"/>
                </a:cxn>
                <a:cxn ang="0">
                  <a:pos x="49" y="76"/>
                </a:cxn>
                <a:cxn ang="0">
                  <a:pos x="49" y="115"/>
                </a:cxn>
                <a:cxn ang="0">
                  <a:pos x="58" y="126"/>
                </a:cxn>
                <a:cxn ang="0">
                  <a:pos x="66" y="134"/>
                </a:cxn>
                <a:cxn ang="0">
                  <a:pos x="20" y="134"/>
                </a:cxn>
                <a:cxn ang="0">
                  <a:pos x="20" y="115"/>
                </a:cxn>
                <a:cxn ang="0">
                  <a:pos x="8" y="111"/>
                </a:cxn>
                <a:cxn ang="0">
                  <a:pos x="0" y="103"/>
                </a:cxn>
                <a:cxn ang="0">
                  <a:pos x="12" y="92"/>
                </a:cxn>
                <a:cxn ang="0">
                  <a:pos x="12" y="84"/>
                </a:cxn>
                <a:cxn ang="0">
                  <a:pos x="20" y="65"/>
                </a:cxn>
                <a:cxn ang="0">
                  <a:pos x="33" y="50"/>
                </a:cxn>
                <a:cxn ang="0">
                  <a:pos x="29" y="38"/>
                </a:cxn>
                <a:cxn ang="0">
                  <a:pos x="37" y="34"/>
                </a:cxn>
                <a:cxn ang="0">
                  <a:pos x="42" y="34"/>
                </a:cxn>
                <a:cxn ang="0">
                  <a:pos x="66" y="23"/>
                </a:cxn>
                <a:cxn ang="0">
                  <a:pos x="87" y="15"/>
                </a:cxn>
                <a:cxn ang="0">
                  <a:pos x="128" y="11"/>
                </a:cxn>
                <a:cxn ang="0">
                  <a:pos x="145" y="0"/>
                </a:cxn>
                <a:cxn ang="0">
                  <a:pos x="166" y="0"/>
                </a:cxn>
                <a:cxn ang="0">
                  <a:pos x="166" y="11"/>
                </a:cxn>
                <a:cxn ang="0">
                  <a:pos x="161" y="15"/>
                </a:cxn>
                <a:cxn ang="0">
                  <a:pos x="145" y="15"/>
                </a:cxn>
                <a:cxn ang="0">
                  <a:pos x="120" y="23"/>
                </a:cxn>
                <a:cxn ang="0">
                  <a:pos x="112" y="27"/>
                </a:cxn>
                <a:cxn ang="0">
                  <a:pos x="99" y="38"/>
                </a:cxn>
              </a:cxnLst>
              <a:rect l="0" t="0" r="r" b="b"/>
              <a:pathLst>
                <a:path w="167" h="135">
                  <a:moveTo>
                    <a:pt x="99" y="38"/>
                  </a:moveTo>
                  <a:lnTo>
                    <a:pt x="91" y="42"/>
                  </a:lnTo>
                  <a:lnTo>
                    <a:pt x="87" y="46"/>
                  </a:lnTo>
                  <a:lnTo>
                    <a:pt x="83" y="46"/>
                  </a:lnTo>
                  <a:lnTo>
                    <a:pt x="74" y="53"/>
                  </a:lnTo>
                  <a:lnTo>
                    <a:pt x="66" y="57"/>
                  </a:lnTo>
                  <a:lnTo>
                    <a:pt x="62" y="57"/>
                  </a:lnTo>
                  <a:lnTo>
                    <a:pt x="62" y="65"/>
                  </a:lnTo>
                  <a:lnTo>
                    <a:pt x="58" y="69"/>
                  </a:lnTo>
                  <a:lnTo>
                    <a:pt x="58" y="73"/>
                  </a:lnTo>
                  <a:lnTo>
                    <a:pt x="49" y="76"/>
                  </a:lnTo>
                  <a:lnTo>
                    <a:pt x="49" y="115"/>
                  </a:lnTo>
                  <a:lnTo>
                    <a:pt x="58" y="126"/>
                  </a:lnTo>
                  <a:lnTo>
                    <a:pt x="66" y="134"/>
                  </a:lnTo>
                  <a:lnTo>
                    <a:pt x="20" y="134"/>
                  </a:lnTo>
                  <a:lnTo>
                    <a:pt x="20" y="115"/>
                  </a:lnTo>
                  <a:lnTo>
                    <a:pt x="8" y="111"/>
                  </a:lnTo>
                  <a:lnTo>
                    <a:pt x="0" y="103"/>
                  </a:lnTo>
                  <a:lnTo>
                    <a:pt x="12" y="92"/>
                  </a:lnTo>
                  <a:lnTo>
                    <a:pt x="12" y="84"/>
                  </a:lnTo>
                  <a:lnTo>
                    <a:pt x="20" y="65"/>
                  </a:lnTo>
                  <a:lnTo>
                    <a:pt x="33" y="50"/>
                  </a:lnTo>
                  <a:lnTo>
                    <a:pt x="29" y="38"/>
                  </a:lnTo>
                  <a:lnTo>
                    <a:pt x="37" y="34"/>
                  </a:lnTo>
                  <a:lnTo>
                    <a:pt x="42" y="34"/>
                  </a:lnTo>
                  <a:lnTo>
                    <a:pt x="66" y="23"/>
                  </a:lnTo>
                  <a:lnTo>
                    <a:pt x="87" y="15"/>
                  </a:lnTo>
                  <a:lnTo>
                    <a:pt x="128" y="11"/>
                  </a:lnTo>
                  <a:lnTo>
                    <a:pt x="145" y="0"/>
                  </a:lnTo>
                  <a:lnTo>
                    <a:pt x="166" y="0"/>
                  </a:lnTo>
                  <a:lnTo>
                    <a:pt x="166" y="11"/>
                  </a:lnTo>
                  <a:lnTo>
                    <a:pt x="161" y="15"/>
                  </a:lnTo>
                  <a:lnTo>
                    <a:pt x="145" y="15"/>
                  </a:lnTo>
                  <a:lnTo>
                    <a:pt x="120" y="23"/>
                  </a:lnTo>
                  <a:lnTo>
                    <a:pt x="112" y="27"/>
                  </a:lnTo>
                  <a:lnTo>
                    <a:pt x="9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4" name="Freeform 43"/>
            <p:cNvSpPr>
              <a:spLocks/>
            </p:cNvSpPr>
            <p:nvPr/>
          </p:nvSpPr>
          <p:spPr bwMode="auto">
            <a:xfrm>
              <a:off x="1057106" y="2384425"/>
              <a:ext cx="38094" cy="63500"/>
            </a:xfrm>
            <a:custGeom>
              <a:avLst/>
              <a:gdLst/>
              <a:ahLst/>
              <a:cxnLst>
                <a:cxn ang="0">
                  <a:pos x="0" y="0"/>
                </a:cxn>
                <a:cxn ang="0">
                  <a:pos x="9" y="19"/>
                </a:cxn>
                <a:cxn ang="0">
                  <a:pos x="9" y="23"/>
                </a:cxn>
                <a:cxn ang="0">
                  <a:pos x="13" y="31"/>
                </a:cxn>
                <a:cxn ang="0">
                  <a:pos x="13" y="23"/>
                </a:cxn>
                <a:cxn ang="0">
                  <a:pos x="18" y="4"/>
                </a:cxn>
                <a:cxn ang="0">
                  <a:pos x="9" y="0"/>
                </a:cxn>
                <a:cxn ang="0">
                  <a:pos x="0" y="0"/>
                </a:cxn>
              </a:cxnLst>
              <a:rect l="0" t="0" r="r" b="b"/>
              <a:pathLst>
                <a:path w="19" h="32">
                  <a:moveTo>
                    <a:pt x="0" y="0"/>
                  </a:moveTo>
                  <a:lnTo>
                    <a:pt x="9" y="19"/>
                  </a:lnTo>
                  <a:lnTo>
                    <a:pt x="9" y="23"/>
                  </a:lnTo>
                  <a:lnTo>
                    <a:pt x="13" y="31"/>
                  </a:lnTo>
                  <a:lnTo>
                    <a:pt x="13" y="23"/>
                  </a:lnTo>
                  <a:lnTo>
                    <a:pt x="18" y="4"/>
                  </a:lnTo>
                  <a:lnTo>
                    <a:pt x="9" y="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5" name="Freeform 44"/>
            <p:cNvSpPr>
              <a:spLocks/>
            </p:cNvSpPr>
            <p:nvPr/>
          </p:nvSpPr>
          <p:spPr bwMode="auto">
            <a:xfrm>
              <a:off x="2793552" y="5378450"/>
              <a:ext cx="38094" cy="33338"/>
            </a:xfrm>
            <a:custGeom>
              <a:avLst/>
              <a:gdLst/>
              <a:ahLst/>
              <a:cxnLst>
                <a:cxn ang="0">
                  <a:pos x="18" y="0"/>
                </a:cxn>
                <a:cxn ang="0">
                  <a:pos x="4" y="0"/>
                </a:cxn>
                <a:cxn ang="0">
                  <a:pos x="0" y="16"/>
                </a:cxn>
                <a:cxn ang="0">
                  <a:pos x="4" y="16"/>
                </a:cxn>
                <a:cxn ang="0">
                  <a:pos x="13" y="10"/>
                </a:cxn>
                <a:cxn ang="0">
                  <a:pos x="18" y="0"/>
                </a:cxn>
              </a:cxnLst>
              <a:rect l="0" t="0" r="r" b="b"/>
              <a:pathLst>
                <a:path w="19" h="17">
                  <a:moveTo>
                    <a:pt x="18" y="0"/>
                  </a:moveTo>
                  <a:lnTo>
                    <a:pt x="4" y="0"/>
                  </a:lnTo>
                  <a:lnTo>
                    <a:pt x="0" y="16"/>
                  </a:lnTo>
                  <a:lnTo>
                    <a:pt x="4" y="16"/>
                  </a:lnTo>
                  <a:lnTo>
                    <a:pt x="13" y="10"/>
                  </a:lnTo>
                  <a:lnTo>
                    <a:pt x="1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6" name="Freeform 45"/>
            <p:cNvSpPr>
              <a:spLocks/>
            </p:cNvSpPr>
            <p:nvPr/>
          </p:nvSpPr>
          <p:spPr bwMode="auto">
            <a:xfrm>
              <a:off x="2533244" y="3443288"/>
              <a:ext cx="38094" cy="33338"/>
            </a:xfrm>
            <a:custGeom>
              <a:avLst/>
              <a:gdLst/>
              <a:ahLst/>
              <a:cxnLst>
                <a:cxn ang="0">
                  <a:pos x="0" y="0"/>
                </a:cxn>
                <a:cxn ang="0">
                  <a:pos x="0" y="16"/>
                </a:cxn>
                <a:cxn ang="0">
                  <a:pos x="13" y="16"/>
                </a:cxn>
                <a:cxn ang="0">
                  <a:pos x="18" y="0"/>
                </a:cxn>
                <a:cxn ang="0">
                  <a:pos x="0" y="0"/>
                </a:cxn>
              </a:cxnLst>
              <a:rect l="0" t="0" r="r" b="b"/>
              <a:pathLst>
                <a:path w="19" h="17">
                  <a:moveTo>
                    <a:pt x="0" y="0"/>
                  </a:moveTo>
                  <a:lnTo>
                    <a:pt x="0" y="16"/>
                  </a:lnTo>
                  <a:lnTo>
                    <a:pt x="13" y="16"/>
                  </a:lnTo>
                  <a:lnTo>
                    <a:pt x="18" y="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7" name="Freeform 46"/>
            <p:cNvSpPr>
              <a:spLocks/>
            </p:cNvSpPr>
            <p:nvPr/>
          </p:nvSpPr>
          <p:spPr bwMode="auto">
            <a:xfrm>
              <a:off x="2406264" y="3405188"/>
              <a:ext cx="87298" cy="69850"/>
            </a:xfrm>
            <a:custGeom>
              <a:avLst/>
              <a:gdLst/>
              <a:ahLst/>
              <a:cxnLst>
                <a:cxn ang="0">
                  <a:pos x="25" y="23"/>
                </a:cxn>
                <a:cxn ang="0">
                  <a:pos x="38" y="19"/>
                </a:cxn>
                <a:cxn ang="0">
                  <a:pos x="42" y="15"/>
                </a:cxn>
                <a:cxn ang="0">
                  <a:pos x="25" y="0"/>
                </a:cxn>
                <a:cxn ang="0">
                  <a:pos x="8" y="0"/>
                </a:cxn>
                <a:cxn ang="0">
                  <a:pos x="0" y="7"/>
                </a:cxn>
                <a:cxn ang="0">
                  <a:pos x="0" y="23"/>
                </a:cxn>
                <a:cxn ang="0">
                  <a:pos x="8" y="34"/>
                </a:cxn>
                <a:cxn ang="0">
                  <a:pos x="13" y="23"/>
                </a:cxn>
                <a:cxn ang="0">
                  <a:pos x="25" y="23"/>
                </a:cxn>
              </a:cxnLst>
              <a:rect l="0" t="0" r="r" b="b"/>
              <a:pathLst>
                <a:path w="43" h="35">
                  <a:moveTo>
                    <a:pt x="25" y="23"/>
                  </a:moveTo>
                  <a:lnTo>
                    <a:pt x="38" y="19"/>
                  </a:lnTo>
                  <a:lnTo>
                    <a:pt x="42" y="15"/>
                  </a:lnTo>
                  <a:lnTo>
                    <a:pt x="25" y="0"/>
                  </a:lnTo>
                  <a:lnTo>
                    <a:pt x="8" y="0"/>
                  </a:lnTo>
                  <a:lnTo>
                    <a:pt x="0" y="7"/>
                  </a:lnTo>
                  <a:lnTo>
                    <a:pt x="0" y="23"/>
                  </a:lnTo>
                  <a:lnTo>
                    <a:pt x="8" y="34"/>
                  </a:lnTo>
                  <a:lnTo>
                    <a:pt x="13" y="23"/>
                  </a:lnTo>
                  <a:lnTo>
                    <a:pt x="25"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8" name="Freeform 47"/>
            <p:cNvSpPr>
              <a:spLocks/>
            </p:cNvSpPr>
            <p:nvPr/>
          </p:nvSpPr>
          <p:spPr bwMode="auto">
            <a:xfrm>
              <a:off x="2339600" y="3405188"/>
              <a:ext cx="69839" cy="55563"/>
            </a:xfrm>
            <a:custGeom>
              <a:avLst/>
              <a:gdLst/>
              <a:ahLst/>
              <a:cxnLst>
                <a:cxn ang="0">
                  <a:pos x="33" y="23"/>
                </a:cxn>
                <a:cxn ang="0">
                  <a:pos x="8" y="27"/>
                </a:cxn>
                <a:cxn ang="0">
                  <a:pos x="8" y="23"/>
                </a:cxn>
                <a:cxn ang="0">
                  <a:pos x="0" y="19"/>
                </a:cxn>
                <a:cxn ang="0">
                  <a:pos x="8" y="19"/>
                </a:cxn>
                <a:cxn ang="0">
                  <a:pos x="17" y="11"/>
                </a:cxn>
                <a:cxn ang="0">
                  <a:pos x="17" y="0"/>
                </a:cxn>
                <a:cxn ang="0">
                  <a:pos x="28" y="4"/>
                </a:cxn>
                <a:cxn ang="0">
                  <a:pos x="33" y="7"/>
                </a:cxn>
                <a:cxn ang="0">
                  <a:pos x="33" y="23"/>
                </a:cxn>
              </a:cxnLst>
              <a:rect l="0" t="0" r="r" b="b"/>
              <a:pathLst>
                <a:path w="34" h="28">
                  <a:moveTo>
                    <a:pt x="33" y="23"/>
                  </a:moveTo>
                  <a:lnTo>
                    <a:pt x="8" y="27"/>
                  </a:lnTo>
                  <a:lnTo>
                    <a:pt x="8" y="23"/>
                  </a:lnTo>
                  <a:lnTo>
                    <a:pt x="0" y="19"/>
                  </a:lnTo>
                  <a:lnTo>
                    <a:pt x="8" y="19"/>
                  </a:lnTo>
                  <a:lnTo>
                    <a:pt x="17" y="11"/>
                  </a:lnTo>
                  <a:lnTo>
                    <a:pt x="17" y="0"/>
                  </a:lnTo>
                  <a:lnTo>
                    <a:pt x="28" y="4"/>
                  </a:lnTo>
                  <a:lnTo>
                    <a:pt x="33" y="7"/>
                  </a:lnTo>
                  <a:lnTo>
                    <a:pt x="33"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9" name="Freeform 48"/>
            <p:cNvSpPr>
              <a:spLocks/>
            </p:cNvSpPr>
            <p:nvPr/>
          </p:nvSpPr>
          <p:spPr bwMode="auto">
            <a:xfrm>
              <a:off x="2231667" y="3435350"/>
              <a:ext cx="61902" cy="33338"/>
            </a:xfrm>
            <a:custGeom>
              <a:avLst/>
              <a:gdLst/>
              <a:ahLst/>
              <a:cxnLst>
                <a:cxn ang="0">
                  <a:pos x="0" y="5"/>
                </a:cxn>
                <a:cxn ang="0">
                  <a:pos x="12" y="16"/>
                </a:cxn>
                <a:cxn ang="0">
                  <a:pos x="24" y="16"/>
                </a:cxn>
                <a:cxn ang="0">
                  <a:pos x="29" y="10"/>
                </a:cxn>
                <a:cxn ang="0">
                  <a:pos x="21" y="0"/>
                </a:cxn>
                <a:cxn ang="0">
                  <a:pos x="8" y="0"/>
                </a:cxn>
                <a:cxn ang="0">
                  <a:pos x="0" y="5"/>
                </a:cxn>
              </a:cxnLst>
              <a:rect l="0" t="0" r="r" b="b"/>
              <a:pathLst>
                <a:path w="30" h="17">
                  <a:moveTo>
                    <a:pt x="0" y="5"/>
                  </a:moveTo>
                  <a:lnTo>
                    <a:pt x="12" y="16"/>
                  </a:lnTo>
                  <a:lnTo>
                    <a:pt x="24" y="16"/>
                  </a:lnTo>
                  <a:lnTo>
                    <a:pt x="29" y="10"/>
                  </a:lnTo>
                  <a:lnTo>
                    <a:pt x="21" y="0"/>
                  </a:lnTo>
                  <a:lnTo>
                    <a:pt x="8" y="0"/>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0" name="Freeform 49"/>
            <p:cNvSpPr>
              <a:spLocks/>
            </p:cNvSpPr>
            <p:nvPr/>
          </p:nvSpPr>
          <p:spPr bwMode="auto">
            <a:xfrm>
              <a:off x="2834821" y="5378450"/>
              <a:ext cx="36506" cy="33338"/>
            </a:xfrm>
            <a:custGeom>
              <a:avLst/>
              <a:gdLst/>
              <a:ahLst/>
              <a:cxnLst>
                <a:cxn ang="0">
                  <a:pos x="8" y="0"/>
                </a:cxn>
                <a:cxn ang="0">
                  <a:pos x="17" y="6"/>
                </a:cxn>
                <a:cxn ang="0">
                  <a:pos x="17" y="16"/>
                </a:cxn>
                <a:cxn ang="0">
                  <a:pos x="0" y="6"/>
                </a:cxn>
                <a:cxn ang="0">
                  <a:pos x="8" y="0"/>
                </a:cxn>
              </a:cxnLst>
              <a:rect l="0" t="0" r="r" b="b"/>
              <a:pathLst>
                <a:path w="18" h="17">
                  <a:moveTo>
                    <a:pt x="8" y="0"/>
                  </a:moveTo>
                  <a:lnTo>
                    <a:pt x="17" y="6"/>
                  </a:lnTo>
                  <a:lnTo>
                    <a:pt x="17" y="16"/>
                  </a:lnTo>
                  <a:lnTo>
                    <a:pt x="0" y="6"/>
                  </a:lnTo>
                  <a:lnTo>
                    <a:pt x="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1" name="Freeform 50"/>
            <p:cNvSpPr>
              <a:spLocks/>
            </p:cNvSpPr>
            <p:nvPr/>
          </p:nvSpPr>
          <p:spPr bwMode="auto">
            <a:xfrm>
              <a:off x="2098339" y="3314701"/>
              <a:ext cx="252372" cy="93663"/>
            </a:xfrm>
            <a:custGeom>
              <a:avLst/>
              <a:gdLst/>
              <a:ahLst/>
              <a:cxnLst>
                <a:cxn ang="0">
                  <a:pos x="40" y="15"/>
                </a:cxn>
                <a:cxn ang="0">
                  <a:pos x="49" y="15"/>
                </a:cxn>
                <a:cxn ang="0">
                  <a:pos x="57" y="23"/>
                </a:cxn>
                <a:cxn ang="0">
                  <a:pos x="65" y="23"/>
                </a:cxn>
                <a:cxn ang="0">
                  <a:pos x="86" y="42"/>
                </a:cxn>
                <a:cxn ang="0">
                  <a:pos x="86" y="46"/>
                </a:cxn>
                <a:cxn ang="0">
                  <a:pos x="118" y="46"/>
                </a:cxn>
                <a:cxn ang="0">
                  <a:pos x="123" y="38"/>
                </a:cxn>
                <a:cxn ang="0">
                  <a:pos x="102" y="23"/>
                </a:cxn>
                <a:cxn ang="0">
                  <a:pos x="82" y="15"/>
                </a:cxn>
                <a:cxn ang="0">
                  <a:pos x="53" y="7"/>
                </a:cxn>
                <a:cxn ang="0">
                  <a:pos x="44" y="0"/>
                </a:cxn>
                <a:cxn ang="0">
                  <a:pos x="24" y="4"/>
                </a:cxn>
                <a:cxn ang="0">
                  <a:pos x="8" y="4"/>
                </a:cxn>
                <a:cxn ang="0">
                  <a:pos x="0" y="15"/>
                </a:cxn>
                <a:cxn ang="0">
                  <a:pos x="4" y="11"/>
                </a:cxn>
                <a:cxn ang="0">
                  <a:pos x="16" y="7"/>
                </a:cxn>
                <a:cxn ang="0">
                  <a:pos x="24" y="7"/>
                </a:cxn>
                <a:cxn ang="0">
                  <a:pos x="40" y="15"/>
                </a:cxn>
              </a:cxnLst>
              <a:rect l="0" t="0" r="r" b="b"/>
              <a:pathLst>
                <a:path w="124" h="47">
                  <a:moveTo>
                    <a:pt x="40" y="15"/>
                  </a:moveTo>
                  <a:lnTo>
                    <a:pt x="49" y="15"/>
                  </a:lnTo>
                  <a:lnTo>
                    <a:pt x="57" y="23"/>
                  </a:lnTo>
                  <a:lnTo>
                    <a:pt x="65" y="23"/>
                  </a:lnTo>
                  <a:lnTo>
                    <a:pt x="86" y="42"/>
                  </a:lnTo>
                  <a:lnTo>
                    <a:pt x="86" y="46"/>
                  </a:lnTo>
                  <a:lnTo>
                    <a:pt x="118" y="46"/>
                  </a:lnTo>
                  <a:lnTo>
                    <a:pt x="123" y="38"/>
                  </a:lnTo>
                  <a:lnTo>
                    <a:pt x="102" y="23"/>
                  </a:lnTo>
                  <a:lnTo>
                    <a:pt x="82" y="15"/>
                  </a:lnTo>
                  <a:lnTo>
                    <a:pt x="53" y="7"/>
                  </a:lnTo>
                  <a:lnTo>
                    <a:pt x="44" y="0"/>
                  </a:lnTo>
                  <a:lnTo>
                    <a:pt x="24" y="4"/>
                  </a:lnTo>
                  <a:lnTo>
                    <a:pt x="8" y="4"/>
                  </a:lnTo>
                  <a:lnTo>
                    <a:pt x="0" y="15"/>
                  </a:lnTo>
                  <a:lnTo>
                    <a:pt x="4" y="11"/>
                  </a:lnTo>
                  <a:lnTo>
                    <a:pt x="16" y="7"/>
                  </a:lnTo>
                  <a:lnTo>
                    <a:pt x="24" y="7"/>
                  </a:lnTo>
                  <a:lnTo>
                    <a:pt x="4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2" name="Freeform 51"/>
            <p:cNvSpPr>
              <a:spLocks/>
            </p:cNvSpPr>
            <p:nvPr/>
          </p:nvSpPr>
          <p:spPr bwMode="auto">
            <a:xfrm>
              <a:off x="587281" y="2278063"/>
              <a:ext cx="61902" cy="33338"/>
            </a:xfrm>
            <a:custGeom>
              <a:avLst/>
              <a:gdLst/>
              <a:ahLst/>
              <a:cxnLst>
                <a:cxn ang="0">
                  <a:pos x="0" y="10"/>
                </a:cxn>
                <a:cxn ang="0">
                  <a:pos x="8" y="0"/>
                </a:cxn>
                <a:cxn ang="0">
                  <a:pos x="24" y="0"/>
                </a:cxn>
                <a:cxn ang="0">
                  <a:pos x="29" y="5"/>
                </a:cxn>
                <a:cxn ang="0">
                  <a:pos x="20" y="16"/>
                </a:cxn>
                <a:cxn ang="0">
                  <a:pos x="0" y="16"/>
                </a:cxn>
                <a:cxn ang="0">
                  <a:pos x="0" y="10"/>
                </a:cxn>
              </a:cxnLst>
              <a:rect l="0" t="0" r="r" b="b"/>
              <a:pathLst>
                <a:path w="30" h="17">
                  <a:moveTo>
                    <a:pt x="0" y="10"/>
                  </a:moveTo>
                  <a:lnTo>
                    <a:pt x="8" y="0"/>
                  </a:lnTo>
                  <a:lnTo>
                    <a:pt x="24" y="0"/>
                  </a:lnTo>
                  <a:lnTo>
                    <a:pt x="29" y="5"/>
                  </a:lnTo>
                  <a:lnTo>
                    <a:pt x="20" y="16"/>
                  </a:lnTo>
                  <a:lnTo>
                    <a:pt x="0" y="16"/>
                  </a:lnTo>
                  <a:lnTo>
                    <a:pt x="0" y="1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3" name="Freeform 52"/>
            <p:cNvSpPr>
              <a:spLocks/>
            </p:cNvSpPr>
            <p:nvPr/>
          </p:nvSpPr>
          <p:spPr bwMode="auto">
            <a:xfrm>
              <a:off x="319037" y="2339976"/>
              <a:ext cx="112694" cy="47625"/>
            </a:xfrm>
            <a:custGeom>
              <a:avLst/>
              <a:gdLst/>
              <a:ahLst/>
              <a:cxnLst>
                <a:cxn ang="0">
                  <a:pos x="0" y="23"/>
                </a:cxn>
                <a:cxn ang="0">
                  <a:pos x="24" y="15"/>
                </a:cxn>
                <a:cxn ang="0">
                  <a:pos x="33" y="12"/>
                </a:cxn>
                <a:cxn ang="0">
                  <a:pos x="54" y="8"/>
                </a:cxn>
                <a:cxn ang="0">
                  <a:pos x="54" y="0"/>
                </a:cxn>
                <a:cxn ang="0">
                  <a:pos x="49" y="0"/>
                </a:cxn>
                <a:cxn ang="0">
                  <a:pos x="33" y="4"/>
                </a:cxn>
                <a:cxn ang="0">
                  <a:pos x="20" y="15"/>
                </a:cxn>
                <a:cxn ang="0">
                  <a:pos x="0" y="23"/>
                </a:cxn>
              </a:cxnLst>
              <a:rect l="0" t="0" r="r" b="b"/>
              <a:pathLst>
                <a:path w="55" h="24">
                  <a:moveTo>
                    <a:pt x="0" y="23"/>
                  </a:moveTo>
                  <a:lnTo>
                    <a:pt x="24" y="15"/>
                  </a:lnTo>
                  <a:lnTo>
                    <a:pt x="33" y="12"/>
                  </a:lnTo>
                  <a:lnTo>
                    <a:pt x="54" y="8"/>
                  </a:lnTo>
                  <a:lnTo>
                    <a:pt x="54" y="0"/>
                  </a:lnTo>
                  <a:lnTo>
                    <a:pt x="49" y="0"/>
                  </a:lnTo>
                  <a:lnTo>
                    <a:pt x="33" y="4"/>
                  </a:lnTo>
                  <a:lnTo>
                    <a:pt x="20" y="15"/>
                  </a:lnTo>
                  <a:lnTo>
                    <a:pt x="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4" name="Freeform 53"/>
            <p:cNvSpPr>
              <a:spLocks/>
            </p:cNvSpPr>
            <p:nvPr/>
          </p:nvSpPr>
          <p:spPr bwMode="auto">
            <a:xfrm>
              <a:off x="338084" y="2187575"/>
              <a:ext cx="36506" cy="33338"/>
            </a:xfrm>
            <a:custGeom>
              <a:avLst/>
              <a:gdLst/>
              <a:ahLst/>
              <a:cxnLst>
                <a:cxn ang="0">
                  <a:pos x="0" y="0"/>
                </a:cxn>
                <a:cxn ang="0">
                  <a:pos x="17" y="0"/>
                </a:cxn>
                <a:cxn ang="0">
                  <a:pos x="12" y="16"/>
                </a:cxn>
                <a:cxn ang="0">
                  <a:pos x="6" y="16"/>
                </a:cxn>
                <a:cxn ang="0">
                  <a:pos x="0" y="0"/>
                </a:cxn>
              </a:cxnLst>
              <a:rect l="0" t="0" r="r" b="b"/>
              <a:pathLst>
                <a:path w="18" h="17">
                  <a:moveTo>
                    <a:pt x="0" y="0"/>
                  </a:moveTo>
                  <a:lnTo>
                    <a:pt x="17" y="0"/>
                  </a:lnTo>
                  <a:lnTo>
                    <a:pt x="12" y="16"/>
                  </a:lnTo>
                  <a:lnTo>
                    <a:pt x="6" y="16"/>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5" name="Freeform 54"/>
            <p:cNvSpPr>
              <a:spLocks/>
            </p:cNvSpPr>
            <p:nvPr/>
          </p:nvSpPr>
          <p:spPr bwMode="auto">
            <a:xfrm>
              <a:off x="287292" y="2068513"/>
              <a:ext cx="52379" cy="33338"/>
            </a:xfrm>
            <a:custGeom>
              <a:avLst/>
              <a:gdLst/>
              <a:ahLst/>
              <a:cxnLst>
                <a:cxn ang="0">
                  <a:pos x="0" y="5"/>
                </a:cxn>
                <a:cxn ang="0">
                  <a:pos x="0" y="0"/>
                </a:cxn>
                <a:cxn ang="0">
                  <a:pos x="11" y="0"/>
                </a:cxn>
                <a:cxn ang="0">
                  <a:pos x="25" y="5"/>
                </a:cxn>
                <a:cxn ang="0">
                  <a:pos x="16" y="16"/>
                </a:cxn>
                <a:cxn ang="0">
                  <a:pos x="0" y="5"/>
                </a:cxn>
              </a:cxnLst>
              <a:rect l="0" t="0" r="r" b="b"/>
              <a:pathLst>
                <a:path w="26" h="17">
                  <a:moveTo>
                    <a:pt x="0" y="5"/>
                  </a:moveTo>
                  <a:lnTo>
                    <a:pt x="0" y="0"/>
                  </a:lnTo>
                  <a:lnTo>
                    <a:pt x="11" y="0"/>
                  </a:lnTo>
                  <a:lnTo>
                    <a:pt x="25" y="5"/>
                  </a:lnTo>
                  <a:lnTo>
                    <a:pt x="16" y="16"/>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6" name="Freeform 55"/>
            <p:cNvSpPr>
              <a:spLocks/>
            </p:cNvSpPr>
            <p:nvPr/>
          </p:nvSpPr>
          <p:spPr bwMode="auto">
            <a:xfrm>
              <a:off x="1158690" y="2505075"/>
              <a:ext cx="84124" cy="71438"/>
            </a:xfrm>
            <a:custGeom>
              <a:avLst/>
              <a:gdLst/>
              <a:ahLst/>
              <a:cxnLst>
                <a:cxn ang="0">
                  <a:pos x="12" y="0"/>
                </a:cxn>
                <a:cxn ang="0">
                  <a:pos x="0" y="4"/>
                </a:cxn>
                <a:cxn ang="0">
                  <a:pos x="0" y="8"/>
                </a:cxn>
                <a:cxn ang="0">
                  <a:pos x="4" y="16"/>
                </a:cxn>
                <a:cxn ang="0">
                  <a:pos x="25" y="23"/>
                </a:cxn>
                <a:cxn ang="0">
                  <a:pos x="36" y="35"/>
                </a:cxn>
                <a:cxn ang="0">
                  <a:pos x="41" y="35"/>
                </a:cxn>
                <a:cxn ang="0">
                  <a:pos x="41" y="27"/>
                </a:cxn>
                <a:cxn ang="0">
                  <a:pos x="28" y="20"/>
                </a:cxn>
                <a:cxn ang="0">
                  <a:pos x="12" y="0"/>
                </a:cxn>
              </a:cxnLst>
              <a:rect l="0" t="0" r="r" b="b"/>
              <a:pathLst>
                <a:path w="42" h="36">
                  <a:moveTo>
                    <a:pt x="12" y="0"/>
                  </a:moveTo>
                  <a:lnTo>
                    <a:pt x="0" y="4"/>
                  </a:lnTo>
                  <a:lnTo>
                    <a:pt x="0" y="8"/>
                  </a:lnTo>
                  <a:lnTo>
                    <a:pt x="4" y="16"/>
                  </a:lnTo>
                  <a:lnTo>
                    <a:pt x="25" y="23"/>
                  </a:lnTo>
                  <a:lnTo>
                    <a:pt x="36" y="35"/>
                  </a:lnTo>
                  <a:lnTo>
                    <a:pt x="41" y="35"/>
                  </a:lnTo>
                  <a:lnTo>
                    <a:pt x="41" y="27"/>
                  </a:lnTo>
                  <a:lnTo>
                    <a:pt x="28" y="20"/>
                  </a:lnTo>
                  <a:lnTo>
                    <a:pt x="12"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7" name="Freeform 56"/>
            <p:cNvSpPr>
              <a:spLocks/>
            </p:cNvSpPr>
            <p:nvPr/>
          </p:nvSpPr>
          <p:spPr bwMode="auto">
            <a:xfrm>
              <a:off x="7496562" y="2747964"/>
              <a:ext cx="236499" cy="244475"/>
            </a:xfrm>
            <a:custGeom>
              <a:avLst/>
              <a:gdLst/>
              <a:ahLst/>
              <a:cxnLst>
                <a:cxn ang="0">
                  <a:pos x="7" y="108"/>
                </a:cxn>
                <a:cxn ang="0">
                  <a:pos x="24" y="108"/>
                </a:cxn>
                <a:cxn ang="0">
                  <a:pos x="16" y="119"/>
                </a:cxn>
                <a:cxn ang="0">
                  <a:pos x="24" y="123"/>
                </a:cxn>
                <a:cxn ang="0">
                  <a:pos x="45" y="108"/>
                </a:cxn>
                <a:cxn ang="0">
                  <a:pos x="49" y="108"/>
                </a:cxn>
                <a:cxn ang="0">
                  <a:pos x="45" y="104"/>
                </a:cxn>
                <a:cxn ang="0">
                  <a:pos x="45" y="100"/>
                </a:cxn>
                <a:cxn ang="0">
                  <a:pos x="49" y="100"/>
                </a:cxn>
                <a:cxn ang="0">
                  <a:pos x="56" y="108"/>
                </a:cxn>
                <a:cxn ang="0">
                  <a:pos x="65" y="104"/>
                </a:cxn>
                <a:cxn ang="0">
                  <a:pos x="69" y="96"/>
                </a:cxn>
                <a:cxn ang="0">
                  <a:pos x="98" y="96"/>
                </a:cxn>
                <a:cxn ang="0">
                  <a:pos x="103" y="88"/>
                </a:cxn>
                <a:cxn ang="0">
                  <a:pos x="110" y="81"/>
                </a:cxn>
                <a:cxn ang="0">
                  <a:pos x="110" y="38"/>
                </a:cxn>
                <a:cxn ang="0">
                  <a:pos x="115" y="31"/>
                </a:cxn>
                <a:cxn ang="0">
                  <a:pos x="115" y="19"/>
                </a:cxn>
                <a:cxn ang="0">
                  <a:pos x="103" y="0"/>
                </a:cxn>
                <a:cxn ang="0">
                  <a:pos x="90" y="4"/>
                </a:cxn>
                <a:cxn ang="0">
                  <a:pos x="90" y="15"/>
                </a:cxn>
                <a:cxn ang="0">
                  <a:pos x="94" y="23"/>
                </a:cxn>
                <a:cxn ang="0">
                  <a:pos x="85" y="46"/>
                </a:cxn>
                <a:cxn ang="0">
                  <a:pos x="74" y="58"/>
                </a:cxn>
                <a:cxn ang="0">
                  <a:pos x="69" y="65"/>
                </a:cxn>
                <a:cxn ang="0">
                  <a:pos x="65" y="58"/>
                </a:cxn>
                <a:cxn ang="0">
                  <a:pos x="53" y="77"/>
                </a:cxn>
                <a:cxn ang="0">
                  <a:pos x="49" y="81"/>
                </a:cxn>
                <a:cxn ang="0">
                  <a:pos x="24" y="81"/>
                </a:cxn>
                <a:cxn ang="0">
                  <a:pos x="7" y="88"/>
                </a:cxn>
                <a:cxn ang="0">
                  <a:pos x="0" y="100"/>
                </a:cxn>
                <a:cxn ang="0">
                  <a:pos x="7" y="108"/>
                </a:cxn>
              </a:cxnLst>
              <a:rect l="0" t="0" r="r" b="b"/>
              <a:pathLst>
                <a:path w="116" h="124">
                  <a:moveTo>
                    <a:pt x="7" y="108"/>
                  </a:moveTo>
                  <a:lnTo>
                    <a:pt x="24" y="108"/>
                  </a:lnTo>
                  <a:lnTo>
                    <a:pt x="16" y="119"/>
                  </a:lnTo>
                  <a:lnTo>
                    <a:pt x="24" y="123"/>
                  </a:lnTo>
                  <a:lnTo>
                    <a:pt x="45" y="108"/>
                  </a:lnTo>
                  <a:lnTo>
                    <a:pt x="49" y="108"/>
                  </a:lnTo>
                  <a:lnTo>
                    <a:pt x="45" y="104"/>
                  </a:lnTo>
                  <a:lnTo>
                    <a:pt x="45" y="100"/>
                  </a:lnTo>
                  <a:lnTo>
                    <a:pt x="49" y="100"/>
                  </a:lnTo>
                  <a:lnTo>
                    <a:pt x="56" y="108"/>
                  </a:lnTo>
                  <a:lnTo>
                    <a:pt x="65" y="104"/>
                  </a:lnTo>
                  <a:lnTo>
                    <a:pt x="69" y="96"/>
                  </a:lnTo>
                  <a:lnTo>
                    <a:pt x="98" y="96"/>
                  </a:lnTo>
                  <a:lnTo>
                    <a:pt x="103" y="88"/>
                  </a:lnTo>
                  <a:lnTo>
                    <a:pt x="110" y="81"/>
                  </a:lnTo>
                  <a:lnTo>
                    <a:pt x="110" y="38"/>
                  </a:lnTo>
                  <a:lnTo>
                    <a:pt x="115" y="31"/>
                  </a:lnTo>
                  <a:lnTo>
                    <a:pt x="115" y="19"/>
                  </a:lnTo>
                  <a:lnTo>
                    <a:pt x="103" y="0"/>
                  </a:lnTo>
                  <a:lnTo>
                    <a:pt x="90" y="4"/>
                  </a:lnTo>
                  <a:lnTo>
                    <a:pt x="90" y="15"/>
                  </a:lnTo>
                  <a:lnTo>
                    <a:pt x="94" y="23"/>
                  </a:lnTo>
                  <a:lnTo>
                    <a:pt x="85" y="46"/>
                  </a:lnTo>
                  <a:lnTo>
                    <a:pt x="74" y="58"/>
                  </a:lnTo>
                  <a:lnTo>
                    <a:pt x="69" y="65"/>
                  </a:lnTo>
                  <a:lnTo>
                    <a:pt x="65" y="58"/>
                  </a:lnTo>
                  <a:lnTo>
                    <a:pt x="53" y="77"/>
                  </a:lnTo>
                  <a:lnTo>
                    <a:pt x="49" y="81"/>
                  </a:lnTo>
                  <a:lnTo>
                    <a:pt x="24" y="81"/>
                  </a:lnTo>
                  <a:lnTo>
                    <a:pt x="7" y="88"/>
                  </a:lnTo>
                  <a:lnTo>
                    <a:pt x="0" y="100"/>
                  </a:lnTo>
                  <a:lnTo>
                    <a:pt x="7" y="10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8" name="Freeform 57"/>
            <p:cNvSpPr>
              <a:spLocks/>
            </p:cNvSpPr>
            <p:nvPr/>
          </p:nvSpPr>
          <p:spPr bwMode="auto">
            <a:xfrm>
              <a:off x="7655287" y="2619375"/>
              <a:ext cx="128566" cy="114300"/>
            </a:xfrm>
            <a:custGeom>
              <a:avLst/>
              <a:gdLst/>
              <a:ahLst/>
              <a:cxnLst>
                <a:cxn ang="0">
                  <a:pos x="0" y="42"/>
                </a:cxn>
                <a:cxn ang="0">
                  <a:pos x="3" y="31"/>
                </a:cxn>
                <a:cxn ang="0">
                  <a:pos x="11" y="31"/>
                </a:cxn>
                <a:cxn ang="0">
                  <a:pos x="16" y="23"/>
                </a:cxn>
                <a:cxn ang="0">
                  <a:pos x="11" y="11"/>
                </a:cxn>
                <a:cxn ang="0">
                  <a:pos x="11" y="4"/>
                </a:cxn>
                <a:cxn ang="0">
                  <a:pos x="16" y="0"/>
                </a:cxn>
                <a:cxn ang="0">
                  <a:pos x="25" y="4"/>
                </a:cxn>
                <a:cxn ang="0">
                  <a:pos x="41" y="11"/>
                </a:cxn>
                <a:cxn ang="0">
                  <a:pos x="57" y="15"/>
                </a:cxn>
                <a:cxn ang="0">
                  <a:pos x="62" y="27"/>
                </a:cxn>
                <a:cxn ang="0">
                  <a:pos x="50" y="42"/>
                </a:cxn>
                <a:cxn ang="0">
                  <a:pos x="41" y="50"/>
                </a:cxn>
                <a:cxn ang="0">
                  <a:pos x="32" y="42"/>
                </a:cxn>
                <a:cxn ang="0">
                  <a:pos x="11" y="42"/>
                </a:cxn>
                <a:cxn ang="0">
                  <a:pos x="11" y="54"/>
                </a:cxn>
                <a:cxn ang="0">
                  <a:pos x="7" y="57"/>
                </a:cxn>
                <a:cxn ang="0">
                  <a:pos x="3" y="50"/>
                </a:cxn>
                <a:cxn ang="0">
                  <a:pos x="7" y="46"/>
                </a:cxn>
                <a:cxn ang="0">
                  <a:pos x="3" y="46"/>
                </a:cxn>
                <a:cxn ang="0">
                  <a:pos x="0" y="42"/>
                </a:cxn>
              </a:cxnLst>
              <a:rect l="0" t="0" r="r" b="b"/>
              <a:pathLst>
                <a:path w="63" h="58">
                  <a:moveTo>
                    <a:pt x="0" y="42"/>
                  </a:moveTo>
                  <a:lnTo>
                    <a:pt x="3" y="31"/>
                  </a:lnTo>
                  <a:lnTo>
                    <a:pt x="11" y="31"/>
                  </a:lnTo>
                  <a:lnTo>
                    <a:pt x="16" y="23"/>
                  </a:lnTo>
                  <a:lnTo>
                    <a:pt x="11" y="11"/>
                  </a:lnTo>
                  <a:lnTo>
                    <a:pt x="11" y="4"/>
                  </a:lnTo>
                  <a:lnTo>
                    <a:pt x="16" y="0"/>
                  </a:lnTo>
                  <a:lnTo>
                    <a:pt x="25" y="4"/>
                  </a:lnTo>
                  <a:lnTo>
                    <a:pt x="41" y="11"/>
                  </a:lnTo>
                  <a:lnTo>
                    <a:pt x="57" y="15"/>
                  </a:lnTo>
                  <a:lnTo>
                    <a:pt x="62" y="27"/>
                  </a:lnTo>
                  <a:lnTo>
                    <a:pt x="50" y="42"/>
                  </a:lnTo>
                  <a:lnTo>
                    <a:pt x="41" y="50"/>
                  </a:lnTo>
                  <a:lnTo>
                    <a:pt x="32" y="42"/>
                  </a:lnTo>
                  <a:lnTo>
                    <a:pt x="11" y="42"/>
                  </a:lnTo>
                  <a:lnTo>
                    <a:pt x="11" y="54"/>
                  </a:lnTo>
                  <a:lnTo>
                    <a:pt x="7" y="57"/>
                  </a:lnTo>
                  <a:lnTo>
                    <a:pt x="3" y="50"/>
                  </a:lnTo>
                  <a:lnTo>
                    <a:pt x="7" y="46"/>
                  </a:lnTo>
                  <a:lnTo>
                    <a:pt x="3" y="46"/>
                  </a:lnTo>
                  <a:lnTo>
                    <a:pt x="0"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9" name="Freeform 58"/>
            <p:cNvSpPr>
              <a:spLocks/>
            </p:cNvSpPr>
            <p:nvPr/>
          </p:nvSpPr>
          <p:spPr bwMode="auto">
            <a:xfrm>
              <a:off x="4831577" y="2936875"/>
              <a:ext cx="103170" cy="39688"/>
            </a:xfrm>
            <a:custGeom>
              <a:avLst/>
              <a:gdLst/>
              <a:ahLst/>
              <a:cxnLst>
                <a:cxn ang="0">
                  <a:pos x="50" y="19"/>
                </a:cxn>
                <a:cxn ang="0">
                  <a:pos x="20" y="15"/>
                </a:cxn>
                <a:cxn ang="0">
                  <a:pos x="11" y="12"/>
                </a:cxn>
                <a:cxn ang="0">
                  <a:pos x="0" y="0"/>
                </a:cxn>
                <a:cxn ang="0">
                  <a:pos x="16" y="12"/>
                </a:cxn>
                <a:cxn ang="0">
                  <a:pos x="41" y="12"/>
                </a:cxn>
                <a:cxn ang="0">
                  <a:pos x="50" y="19"/>
                </a:cxn>
              </a:cxnLst>
              <a:rect l="0" t="0" r="r" b="b"/>
              <a:pathLst>
                <a:path w="51" h="20">
                  <a:moveTo>
                    <a:pt x="50" y="19"/>
                  </a:moveTo>
                  <a:lnTo>
                    <a:pt x="20" y="15"/>
                  </a:lnTo>
                  <a:lnTo>
                    <a:pt x="11" y="12"/>
                  </a:lnTo>
                  <a:lnTo>
                    <a:pt x="0" y="0"/>
                  </a:lnTo>
                  <a:lnTo>
                    <a:pt x="16" y="12"/>
                  </a:lnTo>
                  <a:lnTo>
                    <a:pt x="41" y="12"/>
                  </a:lnTo>
                  <a:lnTo>
                    <a:pt x="50" y="19"/>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0" name="Freeform 59"/>
            <p:cNvSpPr>
              <a:spLocks/>
            </p:cNvSpPr>
            <p:nvPr/>
          </p:nvSpPr>
          <p:spPr bwMode="auto">
            <a:xfrm>
              <a:off x="4463336" y="2717801"/>
              <a:ext cx="41268" cy="130175"/>
            </a:xfrm>
            <a:custGeom>
              <a:avLst/>
              <a:gdLst/>
              <a:ahLst/>
              <a:cxnLst>
                <a:cxn ang="0">
                  <a:pos x="7" y="0"/>
                </a:cxn>
                <a:cxn ang="0">
                  <a:pos x="15" y="7"/>
                </a:cxn>
                <a:cxn ang="0">
                  <a:pos x="11" y="19"/>
                </a:cxn>
                <a:cxn ang="0">
                  <a:pos x="7" y="30"/>
                </a:cxn>
                <a:cxn ang="0">
                  <a:pos x="19" y="34"/>
                </a:cxn>
                <a:cxn ang="0">
                  <a:pos x="19" y="57"/>
                </a:cxn>
                <a:cxn ang="0">
                  <a:pos x="11" y="61"/>
                </a:cxn>
                <a:cxn ang="0">
                  <a:pos x="3" y="65"/>
                </a:cxn>
                <a:cxn ang="0">
                  <a:pos x="0" y="53"/>
                </a:cxn>
                <a:cxn ang="0">
                  <a:pos x="0" y="34"/>
                </a:cxn>
                <a:cxn ang="0">
                  <a:pos x="7" y="30"/>
                </a:cxn>
                <a:cxn ang="0">
                  <a:pos x="7" y="23"/>
                </a:cxn>
                <a:cxn ang="0">
                  <a:pos x="3" y="19"/>
                </a:cxn>
                <a:cxn ang="0">
                  <a:pos x="7" y="7"/>
                </a:cxn>
                <a:cxn ang="0">
                  <a:pos x="7" y="0"/>
                </a:cxn>
              </a:cxnLst>
              <a:rect l="0" t="0" r="r" b="b"/>
              <a:pathLst>
                <a:path w="20" h="66">
                  <a:moveTo>
                    <a:pt x="7" y="0"/>
                  </a:moveTo>
                  <a:lnTo>
                    <a:pt x="15" y="7"/>
                  </a:lnTo>
                  <a:lnTo>
                    <a:pt x="11" y="19"/>
                  </a:lnTo>
                  <a:lnTo>
                    <a:pt x="7" y="30"/>
                  </a:lnTo>
                  <a:lnTo>
                    <a:pt x="19" y="34"/>
                  </a:lnTo>
                  <a:lnTo>
                    <a:pt x="19" y="57"/>
                  </a:lnTo>
                  <a:lnTo>
                    <a:pt x="11" y="61"/>
                  </a:lnTo>
                  <a:lnTo>
                    <a:pt x="3" y="65"/>
                  </a:lnTo>
                  <a:lnTo>
                    <a:pt x="0" y="53"/>
                  </a:lnTo>
                  <a:lnTo>
                    <a:pt x="0" y="34"/>
                  </a:lnTo>
                  <a:lnTo>
                    <a:pt x="7" y="30"/>
                  </a:lnTo>
                  <a:lnTo>
                    <a:pt x="7" y="23"/>
                  </a:lnTo>
                  <a:lnTo>
                    <a:pt x="3" y="19"/>
                  </a:lnTo>
                  <a:lnTo>
                    <a:pt x="7" y="7"/>
                  </a:lnTo>
                  <a:lnTo>
                    <a:pt x="7"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1" name="Freeform 60"/>
            <p:cNvSpPr>
              <a:spLocks/>
            </p:cNvSpPr>
            <p:nvPr/>
          </p:nvSpPr>
          <p:spPr bwMode="auto">
            <a:xfrm>
              <a:off x="4328420" y="2816225"/>
              <a:ext cx="36506" cy="33338"/>
            </a:xfrm>
            <a:custGeom>
              <a:avLst/>
              <a:gdLst/>
              <a:ahLst/>
              <a:cxnLst>
                <a:cxn ang="0">
                  <a:pos x="0" y="0"/>
                </a:cxn>
                <a:cxn ang="0">
                  <a:pos x="11" y="4"/>
                </a:cxn>
                <a:cxn ang="0">
                  <a:pos x="17" y="16"/>
                </a:cxn>
                <a:cxn ang="0">
                  <a:pos x="0" y="10"/>
                </a:cxn>
                <a:cxn ang="0">
                  <a:pos x="0" y="0"/>
                </a:cxn>
              </a:cxnLst>
              <a:rect l="0" t="0" r="r" b="b"/>
              <a:pathLst>
                <a:path w="18" h="17">
                  <a:moveTo>
                    <a:pt x="0" y="0"/>
                  </a:moveTo>
                  <a:lnTo>
                    <a:pt x="11" y="4"/>
                  </a:lnTo>
                  <a:lnTo>
                    <a:pt x="17" y="16"/>
                  </a:lnTo>
                  <a:lnTo>
                    <a:pt x="0" y="1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2" name="Freeform 61"/>
            <p:cNvSpPr>
              <a:spLocks/>
            </p:cNvSpPr>
            <p:nvPr/>
          </p:nvSpPr>
          <p:spPr bwMode="auto">
            <a:xfrm>
              <a:off x="4118903" y="2219325"/>
              <a:ext cx="176184" cy="274638"/>
            </a:xfrm>
            <a:custGeom>
              <a:avLst/>
              <a:gdLst/>
              <a:ahLst/>
              <a:cxnLst>
                <a:cxn ang="0">
                  <a:pos x="12" y="138"/>
                </a:cxn>
                <a:cxn ang="0">
                  <a:pos x="61" y="138"/>
                </a:cxn>
                <a:cxn ang="0">
                  <a:pos x="77" y="130"/>
                </a:cxn>
                <a:cxn ang="0">
                  <a:pos x="86" y="99"/>
                </a:cxn>
                <a:cxn ang="0">
                  <a:pos x="77" y="96"/>
                </a:cxn>
                <a:cxn ang="0">
                  <a:pos x="73" y="92"/>
                </a:cxn>
                <a:cxn ang="0">
                  <a:pos x="77" y="99"/>
                </a:cxn>
                <a:cxn ang="0">
                  <a:pos x="69" y="99"/>
                </a:cxn>
                <a:cxn ang="0">
                  <a:pos x="69" y="80"/>
                </a:cxn>
                <a:cxn ang="0">
                  <a:pos x="53" y="61"/>
                </a:cxn>
                <a:cxn ang="0">
                  <a:pos x="48" y="50"/>
                </a:cxn>
                <a:cxn ang="0">
                  <a:pos x="40" y="42"/>
                </a:cxn>
                <a:cxn ang="0">
                  <a:pos x="37" y="27"/>
                </a:cxn>
                <a:cxn ang="0">
                  <a:pos x="40" y="19"/>
                </a:cxn>
                <a:cxn ang="0">
                  <a:pos x="20" y="11"/>
                </a:cxn>
                <a:cxn ang="0">
                  <a:pos x="20" y="0"/>
                </a:cxn>
                <a:cxn ang="0">
                  <a:pos x="8" y="4"/>
                </a:cxn>
                <a:cxn ang="0">
                  <a:pos x="0" y="23"/>
                </a:cxn>
                <a:cxn ang="0">
                  <a:pos x="0" y="38"/>
                </a:cxn>
                <a:cxn ang="0">
                  <a:pos x="8" y="42"/>
                </a:cxn>
                <a:cxn ang="0">
                  <a:pos x="8" y="50"/>
                </a:cxn>
                <a:cxn ang="0">
                  <a:pos x="12" y="57"/>
                </a:cxn>
                <a:cxn ang="0">
                  <a:pos x="15" y="65"/>
                </a:cxn>
                <a:cxn ang="0">
                  <a:pos x="20" y="69"/>
                </a:cxn>
                <a:cxn ang="0">
                  <a:pos x="24" y="69"/>
                </a:cxn>
                <a:cxn ang="0">
                  <a:pos x="28" y="80"/>
                </a:cxn>
                <a:cxn ang="0">
                  <a:pos x="32" y="80"/>
                </a:cxn>
                <a:cxn ang="0">
                  <a:pos x="28" y="88"/>
                </a:cxn>
                <a:cxn ang="0">
                  <a:pos x="15" y="96"/>
                </a:cxn>
                <a:cxn ang="0">
                  <a:pos x="15" y="107"/>
                </a:cxn>
                <a:cxn ang="0">
                  <a:pos x="8" y="119"/>
                </a:cxn>
                <a:cxn ang="0">
                  <a:pos x="15" y="130"/>
                </a:cxn>
                <a:cxn ang="0">
                  <a:pos x="12" y="138"/>
                </a:cxn>
              </a:cxnLst>
              <a:rect l="0" t="0" r="r" b="b"/>
              <a:pathLst>
                <a:path w="87" h="139">
                  <a:moveTo>
                    <a:pt x="12" y="138"/>
                  </a:moveTo>
                  <a:lnTo>
                    <a:pt x="61" y="138"/>
                  </a:lnTo>
                  <a:lnTo>
                    <a:pt x="77" y="130"/>
                  </a:lnTo>
                  <a:lnTo>
                    <a:pt x="86" y="99"/>
                  </a:lnTo>
                  <a:lnTo>
                    <a:pt x="77" y="96"/>
                  </a:lnTo>
                  <a:lnTo>
                    <a:pt x="73" y="92"/>
                  </a:lnTo>
                  <a:lnTo>
                    <a:pt x="77" y="99"/>
                  </a:lnTo>
                  <a:lnTo>
                    <a:pt x="69" y="99"/>
                  </a:lnTo>
                  <a:lnTo>
                    <a:pt x="69" y="80"/>
                  </a:lnTo>
                  <a:lnTo>
                    <a:pt x="53" y="61"/>
                  </a:lnTo>
                  <a:lnTo>
                    <a:pt x="48" y="50"/>
                  </a:lnTo>
                  <a:lnTo>
                    <a:pt x="40" y="42"/>
                  </a:lnTo>
                  <a:lnTo>
                    <a:pt x="37" y="27"/>
                  </a:lnTo>
                  <a:lnTo>
                    <a:pt x="40" y="19"/>
                  </a:lnTo>
                  <a:lnTo>
                    <a:pt x="20" y="11"/>
                  </a:lnTo>
                  <a:lnTo>
                    <a:pt x="20" y="0"/>
                  </a:lnTo>
                  <a:lnTo>
                    <a:pt x="8" y="4"/>
                  </a:lnTo>
                  <a:lnTo>
                    <a:pt x="0" y="23"/>
                  </a:lnTo>
                  <a:lnTo>
                    <a:pt x="0" y="38"/>
                  </a:lnTo>
                  <a:lnTo>
                    <a:pt x="8" y="42"/>
                  </a:lnTo>
                  <a:lnTo>
                    <a:pt x="8" y="50"/>
                  </a:lnTo>
                  <a:lnTo>
                    <a:pt x="12" y="57"/>
                  </a:lnTo>
                  <a:lnTo>
                    <a:pt x="15" y="65"/>
                  </a:lnTo>
                  <a:lnTo>
                    <a:pt x="20" y="69"/>
                  </a:lnTo>
                  <a:lnTo>
                    <a:pt x="24" y="69"/>
                  </a:lnTo>
                  <a:lnTo>
                    <a:pt x="28" y="80"/>
                  </a:lnTo>
                  <a:lnTo>
                    <a:pt x="32" y="80"/>
                  </a:lnTo>
                  <a:lnTo>
                    <a:pt x="28" y="88"/>
                  </a:lnTo>
                  <a:lnTo>
                    <a:pt x="15" y="96"/>
                  </a:lnTo>
                  <a:lnTo>
                    <a:pt x="15" y="107"/>
                  </a:lnTo>
                  <a:lnTo>
                    <a:pt x="8" y="119"/>
                  </a:lnTo>
                  <a:lnTo>
                    <a:pt x="15" y="130"/>
                  </a:lnTo>
                  <a:lnTo>
                    <a:pt x="12" y="1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3" name="Freeform 62"/>
            <p:cNvSpPr>
              <a:spLocks/>
            </p:cNvSpPr>
            <p:nvPr/>
          </p:nvSpPr>
          <p:spPr bwMode="auto">
            <a:xfrm>
              <a:off x="4009383" y="2332039"/>
              <a:ext cx="119043" cy="123825"/>
            </a:xfrm>
            <a:custGeom>
              <a:avLst/>
              <a:gdLst/>
              <a:ahLst/>
              <a:cxnLst>
                <a:cxn ang="0">
                  <a:pos x="0" y="58"/>
                </a:cxn>
                <a:cxn ang="0">
                  <a:pos x="0" y="50"/>
                </a:cxn>
                <a:cxn ang="0">
                  <a:pos x="8" y="39"/>
                </a:cxn>
                <a:cxn ang="0">
                  <a:pos x="0" y="31"/>
                </a:cxn>
                <a:cxn ang="0">
                  <a:pos x="12" y="16"/>
                </a:cxn>
                <a:cxn ang="0">
                  <a:pos x="20" y="12"/>
                </a:cxn>
                <a:cxn ang="0">
                  <a:pos x="20" y="4"/>
                </a:cxn>
                <a:cxn ang="0">
                  <a:pos x="29" y="0"/>
                </a:cxn>
                <a:cxn ang="0">
                  <a:pos x="45" y="0"/>
                </a:cxn>
                <a:cxn ang="0">
                  <a:pos x="58" y="16"/>
                </a:cxn>
                <a:cxn ang="0">
                  <a:pos x="49" y="23"/>
                </a:cxn>
                <a:cxn ang="0">
                  <a:pos x="49" y="50"/>
                </a:cxn>
                <a:cxn ang="0">
                  <a:pos x="29" y="62"/>
                </a:cxn>
                <a:cxn ang="0">
                  <a:pos x="0" y="62"/>
                </a:cxn>
                <a:cxn ang="0">
                  <a:pos x="0" y="58"/>
                </a:cxn>
              </a:cxnLst>
              <a:rect l="0" t="0" r="r" b="b"/>
              <a:pathLst>
                <a:path w="59" h="63">
                  <a:moveTo>
                    <a:pt x="0" y="58"/>
                  </a:moveTo>
                  <a:lnTo>
                    <a:pt x="0" y="50"/>
                  </a:lnTo>
                  <a:lnTo>
                    <a:pt x="8" y="39"/>
                  </a:lnTo>
                  <a:lnTo>
                    <a:pt x="0" y="31"/>
                  </a:lnTo>
                  <a:lnTo>
                    <a:pt x="12" y="16"/>
                  </a:lnTo>
                  <a:lnTo>
                    <a:pt x="20" y="12"/>
                  </a:lnTo>
                  <a:lnTo>
                    <a:pt x="20" y="4"/>
                  </a:lnTo>
                  <a:lnTo>
                    <a:pt x="29" y="0"/>
                  </a:lnTo>
                  <a:lnTo>
                    <a:pt x="45" y="0"/>
                  </a:lnTo>
                  <a:lnTo>
                    <a:pt x="58" y="16"/>
                  </a:lnTo>
                  <a:lnTo>
                    <a:pt x="49" y="23"/>
                  </a:lnTo>
                  <a:lnTo>
                    <a:pt x="49" y="50"/>
                  </a:lnTo>
                  <a:lnTo>
                    <a:pt x="29" y="62"/>
                  </a:lnTo>
                  <a:lnTo>
                    <a:pt x="0" y="62"/>
                  </a:lnTo>
                  <a:lnTo>
                    <a:pt x="0" y="5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4" name="Freeform 63"/>
            <p:cNvSpPr>
              <a:spLocks/>
            </p:cNvSpPr>
            <p:nvPr/>
          </p:nvSpPr>
          <p:spPr bwMode="auto">
            <a:xfrm>
              <a:off x="7479102" y="2960688"/>
              <a:ext cx="44443" cy="76200"/>
            </a:xfrm>
            <a:custGeom>
              <a:avLst/>
              <a:gdLst/>
              <a:ahLst/>
              <a:cxnLst>
                <a:cxn ang="0">
                  <a:pos x="0" y="11"/>
                </a:cxn>
                <a:cxn ang="0">
                  <a:pos x="12" y="0"/>
                </a:cxn>
                <a:cxn ang="0">
                  <a:pos x="16" y="3"/>
                </a:cxn>
                <a:cxn ang="0">
                  <a:pos x="21" y="11"/>
                </a:cxn>
                <a:cxn ang="0">
                  <a:pos x="16" y="19"/>
                </a:cxn>
                <a:cxn ang="0">
                  <a:pos x="12" y="38"/>
                </a:cxn>
                <a:cxn ang="0">
                  <a:pos x="0" y="11"/>
                </a:cxn>
              </a:cxnLst>
              <a:rect l="0" t="0" r="r" b="b"/>
              <a:pathLst>
                <a:path w="22" h="39">
                  <a:moveTo>
                    <a:pt x="0" y="11"/>
                  </a:moveTo>
                  <a:lnTo>
                    <a:pt x="12" y="0"/>
                  </a:lnTo>
                  <a:lnTo>
                    <a:pt x="16" y="3"/>
                  </a:lnTo>
                  <a:lnTo>
                    <a:pt x="21" y="11"/>
                  </a:lnTo>
                  <a:lnTo>
                    <a:pt x="16" y="19"/>
                  </a:lnTo>
                  <a:lnTo>
                    <a:pt x="12" y="38"/>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5" name="Freeform 64"/>
            <p:cNvSpPr>
              <a:spLocks/>
            </p:cNvSpPr>
            <p:nvPr/>
          </p:nvSpPr>
          <p:spPr bwMode="auto">
            <a:xfrm>
              <a:off x="7620368" y="2332038"/>
              <a:ext cx="104758" cy="260350"/>
            </a:xfrm>
            <a:custGeom>
              <a:avLst/>
              <a:gdLst/>
              <a:ahLst/>
              <a:cxnLst>
                <a:cxn ang="0">
                  <a:pos x="29" y="131"/>
                </a:cxn>
                <a:cxn ang="0">
                  <a:pos x="25" y="111"/>
                </a:cxn>
                <a:cxn ang="0">
                  <a:pos x="25" y="108"/>
                </a:cxn>
                <a:cxn ang="0">
                  <a:pos x="17" y="104"/>
                </a:cxn>
                <a:cxn ang="0">
                  <a:pos x="13" y="50"/>
                </a:cxn>
                <a:cxn ang="0">
                  <a:pos x="4" y="39"/>
                </a:cxn>
                <a:cxn ang="0">
                  <a:pos x="0" y="35"/>
                </a:cxn>
                <a:cxn ang="0">
                  <a:pos x="0" y="0"/>
                </a:cxn>
                <a:cxn ang="0">
                  <a:pos x="4" y="4"/>
                </a:cxn>
                <a:cxn ang="0">
                  <a:pos x="13" y="19"/>
                </a:cxn>
                <a:cxn ang="0">
                  <a:pos x="20" y="42"/>
                </a:cxn>
                <a:cxn ang="0">
                  <a:pos x="42" y="77"/>
                </a:cxn>
                <a:cxn ang="0">
                  <a:pos x="46" y="81"/>
                </a:cxn>
                <a:cxn ang="0">
                  <a:pos x="46" y="88"/>
                </a:cxn>
                <a:cxn ang="0">
                  <a:pos x="50" y="88"/>
                </a:cxn>
                <a:cxn ang="0">
                  <a:pos x="46" y="88"/>
                </a:cxn>
                <a:cxn ang="0">
                  <a:pos x="33" y="81"/>
                </a:cxn>
                <a:cxn ang="0">
                  <a:pos x="25" y="88"/>
                </a:cxn>
                <a:cxn ang="0">
                  <a:pos x="29" y="108"/>
                </a:cxn>
                <a:cxn ang="0">
                  <a:pos x="38" y="111"/>
                </a:cxn>
                <a:cxn ang="0">
                  <a:pos x="42" y="123"/>
                </a:cxn>
                <a:cxn ang="0">
                  <a:pos x="29" y="131"/>
                </a:cxn>
              </a:cxnLst>
              <a:rect l="0" t="0" r="r" b="b"/>
              <a:pathLst>
                <a:path w="51" h="132">
                  <a:moveTo>
                    <a:pt x="29" y="131"/>
                  </a:moveTo>
                  <a:lnTo>
                    <a:pt x="25" y="111"/>
                  </a:lnTo>
                  <a:lnTo>
                    <a:pt x="25" y="108"/>
                  </a:lnTo>
                  <a:lnTo>
                    <a:pt x="17" y="104"/>
                  </a:lnTo>
                  <a:lnTo>
                    <a:pt x="13" y="50"/>
                  </a:lnTo>
                  <a:lnTo>
                    <a:pt x="4" y="39"/>
                  </a:lnTo>
                  <a:lnTo>
                    <a:pt x="0" y="35"/>
                  </a:lnTo>
                  <a:lnTo>
                    <a:pt x="0" y="0"/>
                  </a:lnTo>
                  <a:lnTo>
                    <a:pt x="4" y="4"/>
                  </a:lnTo>
                  <a:lnTo>
                    <a:pt x="13" y="19"/>
                  </a:lnTo>
                  <a:lnTo>
                    <a:pt x="20" y="42"/>
                  </a:lnTo>
                  <a:lnTo>
                    <a:pt x="42" y="77"/>
                  </a:lnTo>
                  <a:lnTo>
                    <a:pt x="46" y="81"/>
                  </a:lnTo>
                  <a:lnTo>
                    <a:pt x="46" y="88"/>
                  </a:lnTo>
                  <a:lnTo>
                    <a:pt x="50" y="88"/>
                  </a:lnTo>
                  <a:lnTo>
                    <a:pt x="46" y="88"/>
                  </a:lnTo>
                  <a:lnTo>
                    <a:pt x="33" y="81"/>
                  </a:lnTo>
                  <a:lnTo>
                    <a:pt x="25" y="88"/>
                  </a:lnTo>
                  <a:lnTo>
                    <a:pt x="29" y="108"/>
                  </a:lnTo>
                  <a:lnTo>
                    <a:pt x="38" y="111"/>
                  </a:lnTo>
                  <a:lnTo>
                    <a:pt x="42" y="123"/>
                  </a:lnTo>
                  <a:lnTo>
                    <a:pt x="29" y="13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6" name="Freeform 65"/>
            <p:cNvSpPr>
              <a:spLocks/>
            </p:cNvSpPr>
            <p:nvPr/>
          </p:nvSpPr>
          <p:spPr bwMode="auto">
            <a:xfrm>
              <a:off x="4571268" y="2868614"/>
              <a:ext cx="66664" cy="41275"/>
            </a:xfrm>
            <a:custGeom>
              <a:avLst/>
              <a:gdLst/>
              <a:ahLst/>
              <a:cxnLst>
                <a:cxn ang="0">
                  <a:pos x="27" y="0"/>
                </a:cxn>
                <a:cxn ang="0">
                  <a:pos x="0" y="0"/>
                </a:cxn>
                <a:cxn ang="0">
                  <a:pos x="16" y="16"/>
                </a:cxn>
                <a:cxn ang="0">
                  <a:pos x="32" y="20"/>
                </a:cxn>
                <a:cxn ang="0">
                  <a:pos x="27" y="0"/>
                </a:cxn>
              </a:cxnLst>
              <a:rect l="0" t="0" r="r" b="b"/>
              <a:pathLst>
                <a:path w="33" h="21">
                  <a:moveTo>
                    <a:pt x="27" y="0"/>
                  </a:moveTo>
                  <a:lnTo>
                    <a:pt x="0" y="0"/>
                  </a:lnTo>
                  <a:lnTo>
                    <a:pt x="16" y="16"/>
                  </a:lnTo>
                  <a:lnTo>
                    <a:pt x="32" y="20"/>
                  </a:lnTo>
                  <a:lnTo>
                    <a:pt x="27"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7" name="Freeform 66"/>
            <p:cNvSpPr>
              <a:spLocks/>
            </p:cNvSpPr>
            <p:nvPr/>
          </p:nvSpPr>
          <p:spPr bwMode="auto">
            <a:xfrm>
              <a:off x="8553667" y="4795839"/>
              <a:ext cx="119043" cy="206375"/>
            </a:xfrm>
            <a:custGeom>
              <a:avLst/>
              <a:gdLst/>
              <a:ahLst/>
              <a:cxnLst>
                <a:cxn ang="0">
                  <a:pos x="16" y="43"/>
                </a:cxn>
                <a:cxn ang="0">
                  <a:pos x="11" y="62"/>
                </a:cxn>
                <a:cxn ang="0">
                  <a:pos x="0" y="77"/>
                </a:cxn>
                <a:cxn ang="0">
                  <a:pos x="11" y="92"/>
                </a:cxn>
                <a:cxn ang="0">
                  <a:pos x="11" y="104"/>
                </a:cxn>
                <a:cxn ang="0">
                  <a:pos x="45" y="66"/>
                </a:cxn>
                <a:cxn ang="0">
                  <a:pos x="58" y="54"/>
                </a:cxn>
                <a:cxn ang="0">
                  <a:pos x="36" y="46"/>
                </a:cxn>
                <a:cxn ang="0">
                  <a:pos x="36" y="35"/>
                </a:cxn>
                <a:cxn ang="0">
                  <a:pos x="24" y="35"/>
                </a:cxn>
                <a:cxn ang="0">
                  <a:pos x="20" y="4"/>
                </a:cxn>
                <a:cxn ang="0">
                  <a:pos x="4" y="0"/>
                </a:cxn>
                <a:cxn ang="0">
                  <a:pos x="16" y="43"/>
                </a:cxn>
              </a:cxnLst>
              <a:rect l="0" t="0" r="r" b="b"/>
              <a:pathLst>
                <a:path w="59" h="105">
                  <a:moveTo>
                    <a:pt x="16" y="43"/>
                  </a:moveTo>
                  <a:lnTo>
                    <a:pt x="11" y="62"/>
                  </a:lnTo>
                  <a:lnTo>
                    <a:pt x="0" y="77"/>
                  </a:lnTo>
                  <a:lnTo>
                    <a:pt x="11" y="92"/>
                  </a:lnTo>
                  <a:lnTo>
                    <a:pt x="11" y="104"/>
                  </a:lnTo>
                  <a:lnTo>
                    <a:pt x="45" y="66"/>
                  </a:lnTo>
                  <a:lnTo>
                    <a:pt x="58" y="54"/>
                  </a:lnTo>
                  <a:lnTo>
                    <a:pt x="36" y="46"/>
                  </a:lnTo>
                  <a:lnTo>
                    <a:pt x="36" y="35"/>
                  </a:lnTo>
                  <a:lnTo>
                    <a:pt x="24" y="35"/>
                  </a:lnTo>
                  <a:lnTo>
                    <a:pt x="20" y="4"/>
                  </a:lnTo>
                  <a:lnTo>
                    <a:pt x="4" y="0"/>
                  </a:lnTo>
                  <a:lnTo>
                    <a:pt x="16" y="4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8" name="Freeform 67"/>
            <p:cNvSpPr>
              <a:spLocks/>
            </p:cNvSpPr>
            <p:nvPr/>
          </p:nvSpPr>
          <p:spPr bwMode="auto">
            <a:xfrm>
              <a:off x="8410816" y="4411664"/>
              <a:ext cx="66664" cy="60325"/>
            </a:xfrm>
            <a:custGeom>
              <a:avLst/>
              <a:gdLst/>
              <a:ahLst/>
              <a:cxnLst>
                <a:cxn ang="0">
                  <a:pos x="0" y="0"/>
                </a:cxn>
                <a:cxn ang="0">
                  <a:pos x="11" y="0"/>
                </a:cxn>
                <a:cxn ang="0">
                  <a:pos x="27" y="19"/>
                </a:cxn>
                <a:cxn ang="0">
                  <a:pos x="32" y="27"/>
                </a:cxn>
                <a:cxn ang="0">
                  <a:pos x="32" y="30"/>
                </a:cxn>
                <a:cxn ang="0">
                  <a:pos x="24" y="23"/>
                </a:cxn>
                <a:cxn ang="0">
                  <a:pos x="20" y="23"/>
                </a:cxn>
                <a:cxn ang="0">
                  <a:pos x="3" y="7"/>
                </a:cxn>
                <a:cxn ang="0">
                  <a:pos x="0" y="0"/>
                </a:cxn>
              </a:cxnLst>
              <a:rect l="0" t="0" r="r" b="b"/>
              <a:pathLst>
                <a:path w="33" h="31">
                  <a:moveTo>
                    <a:pt x="0" y="0"/>
                  </a:moveTo>
                  <a:lnTo>
                    <a:pt x="11" y="0"/>
                  </a:lnTo>
                  <a:lnTo>
                    <a:pt x="27" y="19"/>
                  </a:lnTo>
                  <a:lnTo>
                    <a:pt x="32" y="27"/>
                  </a:lnTo>
                  <a:lnTo>
                    <a:pt x="32" y="30"/>
                  </a:lnTo>
                  <a:lnTo>
                    <a:pt x="24" y="23"/>
                  </a:lnTo>
                  <a:lnTo>
                    <a:pt x="20" y="23"/>
                  </a:lnTo>
                  <a:lnTo>
                    <a:pt x="3" y="7"/>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9" name="Freeform 68"/>
            <p:cNvSpPr>
              <a:spLocks/>
            </p:cNvSpPr>
            <p:nvPr/>
          </p:nvSpPr>
          <p:spPr bwMode="auto">
            <a:xfrm>
              <a:off x="7823535" y="4992689"/>
              <a:ext cx="85711" cy="92075"/>
            </a:xfrm>
            <a:custGeom>
              <a:avLst/>
              <a:gdLst/>
              <a:ahLst/>
              <a:cxnLst>
                <a:cxn ang="0">
                  <a:pos x="0" y="15"/>
                </a:cxn>
                <a:cxn ang="0">
                  <a:pos x="3" y="4"/>
                </a:cxn>
                <a:cxn ang="0">
                  <a:pos x="20" y="4"/>
                </a:cxn>
                <a:cxn ang="0">
                  <a:pos x="41" y="0"/>
                </a:cxn>
                <a:cxn ang="0">
                  <a:pos x="41" y="23"/>
                </a:cxn>
                <a:cxn ang="0">
                  <a:pos x="16" y="46"/>
                </a:cxn>
                <a:cxn ang="0">
                  <a:pos x="7" y="42"/>
                </a:cxn>
                <a:cxn ang="0">
                  <a:pos x="3" y="27"/>
                </a:cxn>
                <a:cxn ang="0">
                  <a:pos x="0" y="15"/>
                </a:cxn>
              </a:cxnLst>
              <a:rect l="0" t="0" r="r" b="b"/>
              <a:pathLst>
                <a:path w="42" h="47">
                  <a:moveTo>
                    <a:pt x="0" y="15"/>
                  </a:moveTo>
                  <a:lnTo>
                    <a:pt x="3" y="4"/>
                  </a:lnTo>
                  <a:lnTo>
                    <a:pt x="20" y="4"/>
                  </a:lnTo>
                  <a:lnTo>
                    <a:pt x="41" y="0"/>
                  </a:lnTo>
                  <a:lnTo>
                    <a:pt x="41" y="23"/>
                  </a:lnTo>
                  <a:lnTo>
                    <a:pt x="16" y="46"/>
                  </a:lnTo>
                  <a:lnTo>
                    <a:pt x="7" y="42"/>
                  </a:lnTo>
                  <a:lnTo>
                    <a:pt x="3" y="27"/>
                  </a:lnTo>
                  <a:lnTo>
                    <a:pt x="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0" name="Freeform 69"/>
            <p:cNvSpPr>
              <a:spLocks/>
            </p:cNvSpPr>
            <p:nvPr/>
          </p:nvSpPr>
          <p:spPr bwMode="auto">
            <a:xfrm>
              <a:off x="7612431" y="3881438"/>
              <a:ext cx="490458" cy="280988"/>
            </a:xfrm>
            <a:custGeom>
              <a:avLst/>
              <a:gdLst/>
              <a:ahLst/>
              <a:cxnLst>
                <a:cxn ang="0">
                  <a:pos x="240" y="142"/>
                </a:cxn>
                <a:cxn ang="0">
                  <a:pos x="232" y="142"/>
                </a:cxn>
                <a:cxn ang="0">
                  <a:pos x="207" y="135"/>
                </a:cxn>
                <a:cxn ang="0">
                  <a:pos x="182" y="108"/>
                </a:cxn>
                <a:cxn ang="0">
                  <a:pos x="174" y="100"/>
                </a:cxn>
                <a:cxn ang="0">
                  <a:pos x="145" y="123"/>
                </a:cxn>
                <a:cxn ang="0">
                  <a:pos x="111" y="123"/>
                </a:cxn>
                <a:cxn ang="0">
                  <a:pos x="91" y="112"/>
                </a:cxn>
                <a:cxn ang="0">
                  <a:pos x="82" y="112"/>
                </a:cxn>
                <a:cxn ang="0">
                  <a:pos x="82" y="104"/>
                </a:cxn>
                <a:cxn ang="0">
                  <a:pos x="91" y="92"/>
                </a:cxn>
                <a:cxn ang="0">
                  <a:pos x="87" y="85"/>
                </a:cxn>
                <a:cxn ang="0">
                  <a:pos x="75" y="69"/>
                </a:cxn>
                <a:cxn ang="0">
                  <a:pos x="33" y="54"/>
                </a:cxn>
                <a:cxn ang="0">
                  <a:pos x="21" y="54"/>
                </a:cxn>
                <a:cxn ang="0">
                  <a:pos x="17" y="43"/>
                </a:cxn>
                <a:cxn ang="0">
                  <a:pos x="21" y="35"/>
                </a:cxn>
                <a:cxn ang="0">
                  <a:pos x="12" y="27"/>
                </a:cxn>
                <a:cxn ang="0">
                  <a:pos x="0" y="23"/>
                </a:cxn>
                <a:cxn ang="0">
                  <a:pos x="0" y="16"/>
                </a:cxn>
                <a:cxn ang="0">
                  <a:pos x="8" y="4"/>
                </a:cxn>
                <a:cxn ang="0">
                  <a:pos x="21" y="0"/>
                </a:cxn>
                <a:cxn ang="0">
                  <a:pos x="33" y="12"/>
                </a:cxn>
                <a:cxn ang="0">
                  <a:pos x="37" y="31"/>
                </a:cxn>
                <a:cxn ang="0">
                  <a:pos x="50" y="35"/>
                </a:cxn>
                <a:cxn ang="0">
                  <a:pos x="71" y="27"/>
                </a:cxn>
                <a:cxn ang="0">
                  <a:pos x="78" y="20"/>
                </a:cxn>
                <a:cxn ang="0">
                  <a:pos x="165" y="50"/>
                </a:cxn>
                <a:cxn ang="0">
                  <a:pos x="174" y="58"/>
                </a:cxn>
                <a:cxn ang="0">
                  <a:pos x="178" y="58"/>
                </a:cxn>
                <a:cxn ang="0">
                  <a:pos x="182" y="69"/>
                </a:cxn>
                <a:cxn ang="0">
                  <a:pos x="199" y="77"/>
                </a:cxn>
                <a:cxn ang="0">
                  <a:pos x="207" y="85"/>
                </a:cxn>
                <a:cxn ang="0">
                  <a:pos x="199" y="96"/>
                </a:cxn>
                <a:cxn ang="0">
                  <a:pos x="215" y="115"/>
                </a:cxn>
                <a:cxn ang="0">
                  <a:pos x="228" y="119"/>
                </a:cxn>
                <a:cxn ang="0">
                  <a:pos x="240" y="135"/>
                </a:cxn>
                <a:cxn ang="0">
                  <a:pos x="240" y="142"/>
                </a:cxn>
              </a:cxnLst>
              <a:rect l="0" t="0" r="r" b="b"/>
              <a:pathLst>
                <a:path w="241" h="143">
                  <a:moveTo>
                    <a:pt x="240" y="142"/>
                  </a:moveTo>
                  <a:lnTo>
                    <a:pt x="232" y="142"/>
                  </a:lnTo>
                  <a:lnTo>
                    <a:pt x="207" y="135"/>
                  </a:lnTo>
                  <a:lnTo>
                    <a:pt x="182" y="108"/>
                  </a:lnTo>
                  <a:lnTo>
                    <a:pt x="174" y="100"/>
                  </a:lnTo>
                  <a:lnTo>
                    <a:pt x="145" y="123"/>
                  </a:lnTo>
                  <a:lnTo>
                    <a:pt x="111" y="123"/>
                  </a:lnTo>
                  <a:lnTo>
                    <a:pt x="91" y="112"/>
                  </a:lnTo>
                  <a:lnTo>
                    <a:pt x="82" y="112"/>
                  </a:lnTo>
                  <a:lnTo>
                    <a:pt x="82" y="104"/>
                  </a:lnTo>
                  <a:lnTo>
                    <a:pt x="91" y="92"/>
                  </a:lnTo>
                  <a:lnTo>
                    <a:pt x="87" y="85"/>
                  </a:lnTo>
                  <a:lnTo>
                    <a:pt x="75" y="69"/>
                  </a:lnTo>
                  <a:lnTo>
                    <a:pt x="33" y="54"/>
                  </a:lnTo>
                  <a:lnTo>
                    <a:pt x="21" y="54"/>
                  </a:lnTo>
                  <a:lnTo>
                    <a:pt x="17" y="43"/>
                  </a:lnTo>
                  <a:lnTo>
                    <a:pt x="21" y="35"/>
                  </a:lnTo>
                  <a:lnTo>
                    <a:pt x="12" y="27"/>
                  </a:lnTo>
                  <a:lnTo>
                    <a:pt x="0" y="23"/>
                  </a:lnTo>
                  <a:lnTo>
                    <a:pt x="0" y="16"/>
                  </a:lnTo>
                  <a:lnTo>
                    <a:pt x="8" y="4"/>
                  </a:lnTo>
                  <a:lnTo>
                    <a:pt x="21" y="0"/>
                  </a:lnTo>
                  <a:lnTo>
                    <a:pt x="33" y="12"/>
                  </a:lnTo>
                  <a:lnTo>
                    <a:pt x="37" y="31"/>
                  </a:lnTo>
                  <a:lnTo>
                    <a:pt x="50" y="35"/>
                  </a:lnTo>
                  <a:lnTo>
                    <a:pt x="71" y="27"/>
                  </a:lnTo>
                  <a:lnTo>
                    <a:pt x="78" y="20"/>
                  </a:lnTo>
                  <a:lnTo>
                    <a:pt x="165" y="50"/>
                  </a:lnTo>
                  <a:lnTo>
                    <a:pt x="174" y="58"/>
                  </a:lnTo>
                  <a:lnTo>
                    <a:pt x="178" y="58"/>
                  </a:lnTo>
                  <a:lnTo>
                    <a:pt x="182" y="69"/>
                  </a:lnTo>
                  <a:lnTo>
                    <a:pt x="199" y="77"/>
                  </a:lnTo>
                  <a:lnTo>
                    <a:pt x="207" y="85"/>
                  </a:lnTo>
                  <a:lnTo>
                    <a:pt x="199" y="96"/>
                  </a:lnTo>
                  <a:lnTo>
                    <a:pt x="215" y="115"/>
                  </a:lnTo>
                  <a:lnTo>
                    <a:pt x="228" y="119"/>
                  </a:lnTo>
                  <a:lnTo>
                    <a:pt x="240" y="135"/>
                  </a:lnTo>
                  <a:lnTo>
                    <a:pt x="240" y="1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1" name="Freeform 70"/>
            <p:cNvSpPr>
              <a:spLocks/>
            </p:cNvSpPr>
            <p:nvPr/>
          </p:nvSpPr>
          <p:spPr bwMode="auto">
            <a:xfrm>
              <a:off x="8048923" y="4003675"/>
              <a:ext cx="95235" cy="33338"/>
            </a:xfrm>
            <a:custGeom>
              <a:avLst/>
              <a:gdLst/>
              <a:ahLst/>
              <a:cxnLst>
                <a:cxn ang="0">
                  <a:pos x="0" y="11"/>
                </a:cxn>
                <a:cxn ang="0">
                  <a:pos x="4" y="7"/>
                </a:cxn>
                <a:cxn ang="0">
                  <a:pos x="24" y="11"/>
                </a:cxn>
                <a:cxn ang="0">
                  <a:pos x="33" y="7"/>
                </a:cxn>
                <a:cxn ang="0">
                  <a:pos x="41" y="0"/>
                </a:cxn>
                <a:cxn ang="0">
                  <a:pos x="46" y="4"/>
                </a:cxn>
                <a:cxn ang="0">
                  <a:pos x="41" y="11"/>
                </a:cxn>
                <a:cxn ang="0">
                  <a:pos x="28" y="16"/>
                </a:cxn>
                <a:cxn ang="0">
                  <a:pos x="4" y="16"/>
                </a:cxn>
                <a:cxn ang="0">
                  <a:pos x="0" y="11"/>
                </a:cxn>
              </a:cxnLst>
              <a:rect l="0" t="0" r="r" b="b"/>
              <a:pathLst>
                <a:path w="47" h="17">
                  <a:moveTo>
                    <a:pt x="0" y="11"/>
                  </a:moveTo>
                  <a:lnTo>
                    <a:pt x="4" y="7"/>
                  </a:lnTo>
                  <a:lnTo>
                    <a:pt x="24" y="11"/>
                  </a:lnTo>
                  <a:lnTo>
                    <a:pt x="33" y="7"/>
                  </a:lnTo>
                  <a:lnTo>
                    <a:pt x="41" y="0"/>
                  </a:lnTo>
                  <a:lnTo>
                    <a:pt x="46" y="4"/>
                  </a:lnTo>
                  <a:lnTo>
                    <a:pt x="41" y="11"/>
                  </a:lnTo>
                  <a:lnTo>
                    <a:pt x="28" y="16"/>
                  </a:lnTo>
                  <a:lnTo>
                    <a:pt x="4" y="16"/>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2" name="Freeform 71"/>
            <p:cNvSpPr>
              <a:spLocks/>
            </p:cNvSpPr>
            <p:nvPr/>
          </p:nvSpPr>
          <p:spPr bwMode="auto">
            <a:xfrm>
              <a:off x="7404502" y="4102101"/>
              <a:ext cx="99996" cy="60325"/>
            </a:xfrm>
            <a:custGeom>
              <a:avLst/>
              <a:gdLst/>
              <a:ahLst/>
              <a:cxnLst>
                <a:cxn ang="0">
                  <a:pos x="49" y="0"/>
                </a:cxn>
                <a:cxn ang="0">
                  <a:pos x="41" y="11"/>
                </a:cxn>
                <a:cxn ang="0">
                  <a:pos x="24" y="23"/>
                </a:cxn>
                <a:cxn ang="0">
                  <a:pos x="17" y="23"/>
                </a:cxn>
                <a:cxn ang="0">
                  <a:pos x="4" y="30"/>
                </a:cxn>
                <a:cxn ang="0">
                  <a:pos x="0" y="23"/>
                </a:cxn>
                <a:cxn ang="0">
                  <a:pos x="33" y="3"/>
                </a:cxn>
                <a:cxn ang="0">
                  <a:pos x="49" y="0"/>
                </a:cxn>
              </a:cxnLst>
              <a:rect l="0" t="0" r="r" b="b"/>
              <a:pathLst>
                <a:path w="50" h="31">
                  <a:moveTo>
                    <a:pt x="49" y="0"/>
                  </a:moveTo>
                  <a:lnTo>
                    <a:pt x="41" y="11"/>
                  </a:lnTo>
                  <a:lnTo>
                    <a:pt x="24" y="23"/>
                  </a:lnTo>
                  <a:lnTo>
                    <a:pt x="17" y="23"/>
                  </a:lnTo>
                  <a:lnTo>
                    <a:pt x="4" y="30"/>
                  </a:lnTo>
                  <a:lnTo>
                    <a:pt x="0" y="23"/>
                  </a:lnTo>
                  <a:lnTo>
                    <a:pt x="33" y="3"/>
                  </a:lnTo>
                  <a:lnTo>
                    <a:pt x="49"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3" name="Freeform 72"/>
            <p:cNvSpPr>
              <a:spLocks/>
            </p:cNvSpPr>
            <p:nvPr/>
          </p:nvSpPr>
          <p:spPr bwMode="auto">
            <a:xfrm>
              <a:off x="7237841" y="4102100"/>
              <a:ext cx="58728" cy="33338"/>
            </a:xfrm>
            <a:custGeom>
              <a:avLst/>
              <a:gdLst/>
              <a:ahLst/>
              <a:cxnLst>
                <a:cxn ang="0">
                  <a:pos x="28" y="0"/>
                </a:cxn>
                <a:cxn ang="0">
                  <a:pos x="0" y="4"/>
                </a:cxn>
                <a:cxn ang="0">
                  <a:pos x="7" y="4"/>
                </a:cxn>
                <a:cxn ang="0">
                  <a:pos x="11" y="16"/>
                </a:cxn>
                <a:cxn ang="0">
                  <a:pos x="16" y="4"/>
                </a:cxn>
                <a:cxn ang="0">
                  <a:pos x="28" y="0"/>
                </a:cxn>
              </a:cxnLst>
              <a:rect l="0" t="0" r="r" b="b"/>
              <a:pathLst>
                <a:path w="29" h="17">
                  <a:moveTo>
                    <a:pt x="28" y="0"/>
                  </a:moveTo>
                  <a:lnTo>
                    <a:pt x="0" y="4"/>
                  </a:lnTo>
                  <a:lnTo>
                    <a:pt x="7" y="4"/>
                  </a:lnTo>
                  <a:lnTo>
                    <a:pt x="11" y="16"/>
                  </a:lnTo>
                  <a:lnTo>
                    <a:pt x="16" y="4"/>
                  </a:lnTo>
                  <a:lnTo>
                    <a:pt x="2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4" name="Freeform 73"/>
            <p:cNvSpPr>
              <a:spLocks/>
            </p:cNvSpPr>
            <p:nvPr/>
          </p:nvSpPr>
          <p:spPr bwMode="auto">
            <a:xfrm>
              <a:off x="8117175" y="3949701"/>
              <a:ext cx="41268" cy="47625"/>
            </a:xfrm>
            <a:custGeom>
              <a:avLst/>
              <a:gdLst/>
              <a:ahLst/>
              <a:cxnLst>
                <a:cxn ang="0">
                  <a:pos x="0" y="0"/>
                </a:cxn>
                <a:cxn ang="0">
                  <a:pos x="8" y="4"/>
                </a:cxn>
                <a:cxn ang="0">
                  <a:pos x="20" y="15"/>
                </a:cxn>
                <a:cxn ang="0">
                  <a:pos x="20" y="23"/>
                </a:cxn>
                <a:cxn ang="0">
                  <a:pos x="12" y="15"/>
                </a:cxn>
                <a:cxn ang="0">
                  <a:pos x="0" y="0"/>
                </a:cxn>
              </a:cxnLst>
              <a:rect l="0" t="0" r="r" b="b"/>
              <a:pathLst>
                <a:path w="21" h="24">
                  <a:moveTo>
                    <a:pt x="0" y="0"/>
                  </a:moveTo>
                  <a:lnTo>
                    <a:pt x="8" y="4"/>
                  </a:lnTo>
                  <a:lnTo>
                    <a:pt x="20" y="15"/>
                  </a:lnTo>
                  <a:lnTo>
                    <a:pt x="20" y="23"/>
                  </a:lnTo>
                  <a:lnTo>
                    <a:pt x="12" y="15"/>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5" name="Freeform 74"/>
            <p:cNvSpPr>
              <a:spLocks/>
            </p:cNvSpPr>
            <p:nvPr/>
          </p:nvSpPr>
          <p:spPr bwMode="auto">
            <a:xfrm>
              <a:off x="7537830" y="3949700"/>
              <a:ext cx="68251" cy="33338"/>
            </a:xfrm>
            <a:custGeom>
              <a:avLst/>
              <a:gdLst/>
              <a:ahLst/>
              <a:cxnLst>
                <a:cxn ang="0">
                  <a:pos x="33" y="16"/>
                </a:cxn>
                <a:cxn ang="0">
                  <a:pos x="20" y="0"/>
                </a:cxn>
                <a:cxn ang="0">
                  <a:pos x="8" y="0"/>
                </a:cxn>
                <a:cxn ang="0">
                  <a:pos x="0" y="5"/>
                </a:cxn>
                <a:cxn ang="0">
                  <a:pos x="0" y="11"/>
                </a:cxn>
                <a:cxn ang="0">
                  <a:pos x="4" y="16"/>
                </a:cxn>
                <a:cxn ang="0">
                  <a:pos x="33" y="16"/>
                </a:cxn>
              </a:cxnLst>
              <a:rect l="0" t="0" r="r" b="b"/>
              <a:pathLst>
                <a:path w="34" h="17">
                  <a:moveTo>
                    <a:pt x="33" y="16"/>
                  </a:moveTo>
                  <a:lnTo>
                    <a:pt x="20" y="0"/>
                  </a:lnTo>
                  <a:lnTo>
                    <a:pt x="8" y="0"/>
                  </a:lnTo>
                  <a:lnTo>
                    <a:pt x="0" y="5"/>
                  </a:lnTo>
                  <a:lnTo>
                    <a:pt x="0" y="11"/>
                  </a:lnTo>
                  <a:lnTo>
                    <a:pt x="4" y="16"/>
                  </a:lnTo>
                  <a:lnTo>
                    <a:pt x="33"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6" name="Freeform 75"/>
            <p:cNvSpPr>
              <a:spLocks/>
            </p:cNvSpPr>
            <p:nvPr/>
          </p:nvSpPr>
          <p:spPr bwMode="auto">
            <a:xfrm>
              <a:off x="7521958" y="3835401"/>
              <a:ext cx="33332" cy="55563"/>
            </a:xfrm>
            <a:custGeom>
              <a:avLst/>
              <a:gdLst/>
              <a:ahLst/>
              <a:cxnLst>
                <a:cxn ang="0">
                  <a:pos x="0" y="27"/>
                </a:cxn>
                <a:cxn ang="0">
                  <a:pos x="0" y="0"/>
                </a:cxn>
                <a:cxn ang="0">
                  <a:pos x="8" y="4"/>
                </a:cxn>
                <a:cxn ang="0">
                  <a:pos x="16" y="4"/>
                </a:cxn>
                <a:cxn ang="0">
                  <a:pos x="0" y="27"/>
                </a:cxn>
              </a:cxnLst>
              <a:rect l="0" t="0" r="r" b="b"/>
              <a:pathLst>
                <a:path w="17" h="28">
                  <a:moveTo>
                    <a:pt x="0" y="27"/>
                  </a:moveTo>
                  <a:lnTo>
                    <a:pt x="0" y="0"/>
                  </a:lnTo>
                  <a:lnTo>
                    <a:pt x="8" y="4"/>
                  </a:lnTo>
                  <a:lnTo>
                    <a:pt x="16" y="4"/>
                  </a:lnTo>
                  <a:lnTo>
                    <a:pt x="0"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7" name="Freeform 76"/>
            <p:cNvSpPr>
              <a:spLocks/>
            </p:cNvSpPr>
            <p:nvPr/>
          </p:nvSpPr>
          <p:spPr bwMode="auto">
            <a:xfrm>
              <a:off x="7293394" y="3835400"/>
              <a:ext cx="171423" cy="190500"/>
            </a:xfrm>
            <a:custGeom>
              <a:avLst/>
              <a:gdLst/>
              <a:ahLst/>
              <a:cxnLst>
                <a:cxn ang="0">
                  <a:pos x="29" y="62"/>
                </a:cxn>
                <a:cxn ang="0">
                  <a:pos x="33" y="66"/>
                </a:cxn>
                <a:cxn ang="0">
                  <a:pos x="33" y="69"/>
                </a:cxn>
                <a:cxn ang="0">
                  <a:pos x="42" y="89"/>
                </a:cxn>
                <a:cxn ang="0">
                  <a:pos x="46" y="85"/>
                </a:cxn>
                <a:cxn ang="0">
                  <a:pos x="50" y="77"/>
                </a:cxn>
                <a:cxn ang="0">
                  <a:pos x="46" y="66"/>
                </a:cxn>
                <a:cxn ang="0">
                  <a:pos x="42" y="58"/>
                </a:cxn>
                <a:cxn ang="0">
                  <a:pos x="42" y="50"/>
                </a:cxn>
                <a:cxn ang="0">
                  <a:pos x="53" y="43"/>
                </a:cxn>
                <a:cxn ang="0">
                  <a:pos x="53" y="31"/>
                </a:cxn>
                <a:cxn ang="0">
                  <a:pos x="50" y="31"/>
                </a:cxn>
                <a:cxn ang="0">
                  <a:pos x="29" y="35"/>
                </a:cxn>
                <a:cxn ang="0">
                  <a:pos x="21" y="27"/>
                </a:cxn>
                <a:cxn ang="0">
                  <a:pos x="33" y="20"/>
                </a:cxn>
                <a:cxn ang="0">
                  <a:pos x="71" y="20"/>
                </a:cxn>
                <a:cxn ang="0">
                  <a:pos x="78" y="8"/>
                </a:cxn>
                <a:cxn ang="0">
                  <a:pos x="83" y="4"/>
                </a:cxn>
                <a:cxn ang="0">
                  <a:pos x="58" y="4"/>
                </a:cxn>
                <a:cxn ang="0">
                  <a:pos x="37" y="0"/>
                </a:cxn>
                <a:cxn ang="0">
                  <a:pos x="21" y="8"/>
                </a:cxn>
                <a:cxn ang="0">
                  <a:pos x="17" y="20"/>
                </a:cxn>
                <a:cxn ang="0">
                  <a:pos x="17" y="27"/>
                </a:cxn>
                <a:cxn ang="0">
                  <a:pos x="12" y="35"/>
                </a:cxn>
                <a:cxn ang="0">
                  <a:pos x="4" y="54"/>
                </a:cxn>
                <a:cxn ang="0">
                  <a:pos x="0" y="62"/>
                </a:cxn>
                <a:cxn ang="0">
                  <a:pos x="8" y="73"/>
                </a:cxn>
                <a:cxn ang="0">
                  <a:pos x="8" y="92"/>
                </a:cxn>
                <a:cxn ang="0">
                  <a:pos x="12" y="96"/>
                </a:cxn>
                <a:cxn ang="0">
                  <a:pos x="21" y="89"/>
                </a:cxn>
                <a:cxn ang="0">
                  <a:pos x="29" y="62"/>
                </a:cxn>
              </a:cxnLst>
              <a:rect l="0" t="0" r="r" b="b"/>
              <a:pathLst>
                <a:path w="84" h="97">
                  <a:moveTo>
                    <a:pt x="29" y="62"/>
                  </a:moveTo>
                  <a:lnTo>
                    <a:pt x="33" y="66"/>
                  </a:lnTo>
                  <a:lnTo>
                    <a:pt x="33" y="69"/>
                  </a:lnTo>
                  <a:lnTo>
                    <a:pt x="42" y="89"/>
                  </a:lnTo>
                  <a:lnTo>
                    <a:pt x="46" y="85"/>
                  </a:lnTo>
                  <a:lnTo>
                    <a:pt x="50" y="77"/>
                  </a:lnTo>
                  <a:lnTo>
                    <a:pt x="46" y="66"/>
                  </a:lnTo>
                  <a:lnTo>
                    <a:pt x="42" y="58"/>
                  </a:lnTo>
                  <a:lnTo>
                    <a:pt x="42" y="50"/>
                  </a:lnTo>
                  <a:lnTo>
                    <a:pt x="53" y="43"/>
                  </a:lnTo>
                  <a:lnTo>
                    <a:pt x="53" y="31"/>
                  </a:lnTo>
                  <a:lnTo>
                    <a:pt x="50" y="31"/>
                  </a:lnTo>
                  <a:lnTo>
                    <a:pt x="29" y="35"/>
                  </a:lnTo>
                  <a:lnTo>
                    <a:pt x="21" y="27"/>
                  </a:lnTo>
                  <a:lnTo>
                    <a:pt x="33" y="20"/>
                  </a:lnTo>
                  <a:lnTo>
                    <a:pt x="71" y="20"/>
                  </a:lnTo>
                  <a:lnTo>
                    <a:pt x="78" y="8"/>
                  </a:lnTo>
                  <a:lnTo>
                    <a:pt x="83" y="4"/>
                  </a:lnTo>
                  <a:lnTo>
                    <a:pt x="58" y="4"/>
                  </a:lnTo>
                  <a:lnTo>
                    <a:pt x="37" y="0"/>
                  </a:lnTo>
                  <a:lnTo>
                    <a:pt x="21" y="8"/>
                  </a:lnTo>
                  <a:lnTo>
                    <a:pt x="17" y="20"/>
                  </a:lnTo>
                  <a:lnTo>
                    <a:pt x="17" y="27"/>
                  </a:lnTo>
                  <a:lnTo>
                    <a:pt x="12" y="35"/>
                  </a:lnTo>
                  <a:lnTo>
                    <a:pt x="4" y="54"/>
                  </a:lnTo>
                  <a:lnTo>
                    <a:pt x="0" y="62"/>
                  </a:lnTo>
                  <a:lnTo>
                    <a:pt x="8" y="73"/>
                  </a:lnTo>
                  <a:lnTo>
                    <a:pt x="8" y="92"/>
                  </a:lnTo>
                  <a:lnTo>
                    <a:pt x="12" y="96"/>
                  </a:lnTo>
                  <a:lnTo>
                    <a:pt x="21" y="89"/>
                  </a:lnTo>
                  <a:lnTo>
                    <a:pt x="29" y="6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8" name="Freeform 77"/>
            <p:cNvSpPr>
              <a:spLocks/>
            </p:cNvSpPr>
            <p:nvPr/>
          </p:nvSpPr>
          <p:spPr bwMode="auto">
            <a:xfrm>
              <a:off x="7261649" y="3595688"/>
              <a:ext cx="44443" cy="60325"/>
            </a:xfrm>
            <a:custGeom>
              <a:avLst/>
              <a:gdLst/>
              <a:ahLst/>
              <a:cxnLst>
                <a:cxn ang="0">
                  <a:pos x="0" y="30"/>
                </a:cxn>
                <a:cxn ang="0">
                  <a:pos x="21" y="7"/>
                </a:cxn>
                <a:cxn ang="0">
                  <a:pos x="21" y="0"/>
                </a:cxn>
                <a:cxn ang="0">
                  <a:pos x="13" y="15"/>
                </a:cxn>
                <a:cxn ang="0">
                  <a:pos x="0" y="30"/>
                </a:cxn>
              </a:cxnLst>
              <a:rect l="0" t="0" r="r" b="b"/>
              <a:pathLst>
                <a:path w="22" h="31">
                  <a:moveTo>
                    <a:pt x="0" y="30"/>
                  </a:moveTo>
                  <a:lnTo>
                    <a:pt x="21" y="7"/>
                  </a:lnTo>
                  <a:lnTo>
                    <a:pt x="21" y="0"/>
                  </a:lnTo>
                  <a:lnTo>
                    <a:pt x="13" y="15"/>
                  </a:lnTo>
                  <a:lnTo>
                    <a:pt x="0"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9" name="Freeform 78"/>
            <p:cNvSpPr>
              <a:spLocks/>
            </p:cNvSpPr>
            <p:nvPr/>
          </p:nvSpPr>
          <p:spPr bwMode="auto">
            <a:xfrm>
              <a:off x="7437833" y="3549651"/>
              <a:ext cx="36506" cy="61913"/>
            </a:xfrm>
            <a:custGeom>
              <a:avLst/>
              <a:gdLst/>
              <a:ahLst/>
              <a:cxnLst>
                <a:cxn ang="0">
                  <a:pos x="9" y="30"/>
                </a:cxn>
                <a:cxn ang="0">
                  <a:pos x="9" y="11"/>
                </a:cxn>
                <a:cxn ang="0">
                  <a:pos x="17" y="7"/>
                </a:cxn>
                <a:cxn ang="0">
                  <a:pos x="9" y="0"/>
                </a:cxn>
                <a:cxn ang="0">
                  <a:pos x="0" y="3"/>
                </a:cxn>
                <a:cxn ang="0">
                  <a:pos x="0" y="19"/>
                </a:cxn>
                <a:cxn ang="0">
                  <a:pos x="9" y="30"/>
                </a:cxn>
              </a:cxnLst>
              <a:rect l="0" t="0" r="r" b="b"/>
              <a:pathLst>
                <a:path w="18" h="31">
                  <a:moveTo>
                    <a:pt x="9" y="30"/>
                  </a:moveTo>
                  <a:lnTo>
                    <a:pt x="9" y="11"/>
                  </a:lnTo>
                  <a:lnTo>
                    <a:pt x="17" y="7"/>
                  </a:lnTo>
                  <a:lnTo>
                    <a:pt x="9" y="0"/>
                  </a:lnTo>
                  <a:lnTo>
                    <a:pt x="0" y="3"/>
                  </a:lnTo>
                  <a:lnTo>
                    <a:pt x="0" y="19"/>
                  </a:lnTo>
                  <a:lnTo>
                    <a:pt x="9"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0" name="Freeform 79"/>
            <p:cNvSpPr>
              <a:spLocks/>
            </p:cNvSpPr>
            <p:nvPr/>
          </p:nvSpPr>
          <p:spPr bwMode="auto">
            <a:xfrm>
              <a:off x="7379106" y="3632200"/>
              <a:ext cx="112694" cy="101600"/>
            </a:xfrm>
            <a:custGeom>
              <a:avLst/>
              <a:gdLst/>
              <a:ahLst/>
              <a:cxnLst>
                <a:cxn ang="0">
                  <a:pos x="8" y="15"/>
                </a:cxn>
                <a:cxn ang="0">
                  <a:pos x="24" y="15"/>
                </a:cxn>
                <a:cxn ang="0">
                  <a:pos x="33" y="7"/>
                </a:cxn>
                <a:cxn ang="0">
                  <a:pos x="45" y="0"/>
                </a:cxn>
                <a:cxn ang="0">
                  <a:pos x="54" y="19"/>
                </a:cxn>
                <a:cxn ang="0">
                  <a:pos x="54" y="34"/>
                </a:cxn>
                <a:cxn ang="0">
                  <a:pos x="45" y="38"/>
                </a:cxn>
                <a:cxn ang="0">
                  <a:pos x="41" y="50"/>
                </a:cxn>
                <a:cxn ang="0">
                  <a:pos x="36" y="50"/>
                </a:cxn>
                <a:cxn ang="0">
                  <a:pos x="24" y="38"/>
                </a:cxn>
                <a:cxn ang="0">
                  <a:pos x="29" y="27"/>
                </a:cxn>
                <a:cxn ang="0">
                  <a:pos x="20" y="23"/>
                </a:cxn>
                <a:cxn ang="0">
                  <a:pos x="11" y="27"/>
                </a:cxn>
                <a:cxn ang="0">
                  <a:pos x="0" y="30"/>
                </a:cxn>
                <a:cxn ang="0">
                  <a:pos x="8" y="15"/>
                </a:cxn>
              </a:cxnLst>
              <a:rect l="0" t="0" r="r" b="b"/>
              <a:pathLst>
                <a:path w="55" h="51">
                  <a:moveTo>
                    <a:pt x="8" y="15"/>
                  </a:moveTo>
                  <a:lnTo>
                    <a:pt x="24" y="15"/>
                  </a:lnTo>
                  <a:lnTo>
                    <a:pt x="33" y="7"/>
                  </a:lnTo>
                  <a:lnTo>
                    <a:pt x="45" y="0"/>
                  </a:lnTo>
                  <a:lnTo>
                    <a:pt x="54" y="19"/>
                  </a:lnTo>
                  <a:lnTo>
                    <a:pt x="54" y="34"/>
                  </a:lnTo>
                  <a:lnTo>
                    <a:pt x="45" y="38"/>
                  </a:lnTo>
                  <a:lnTo>
                    <a:pt x="41" y="50"/>
                  </a:lnTo>
                  <a:lnTo>
                    <a:pt x="36" y="50"/>
                  </a:lnTo>
                  <a:lnTo>
                    <a:pt x="24" y="38"/>
                  </a:lnTo>
                  <a:lnTo>
                    <a:pt x="29" y="27"/>
                  </a:lnTo>
                  <a:lnTo>
                    <a:pt x="20" y="23"/>
                  </a:lnTo>
                  <a:lnTo>
                    <a:pt x="11" y="27"/>
                  </a:lnTo>
                  <a:lnTo>
                    <a:pt x="0" y="30"/>
                  </a:lnTo>
                  <a:lnTo>
                    <a:pt x="8"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1" name="Freeform 80"/>
            <p:cNvSpPr>
              <a:spLocks/>
            </p:cNvSpPr>
            <p:nvPr/>
          </p:nvSpPr>
          <p:spPr bwMode="auto">
            <a:xfrm>
              <a:off x="7379106" y="3579814"/>
              <a:ext cx="36506" cy="53975"/>
            </a:xfrm>
            <a:custGeom>
              <a:avLst/>
              <a:gdLst/>
              <a:ahLst/>
              <a:cxnLst>
                <a:cxn ang="0">
                  <a:pos x="17" y="27"/>
                </a:cxn>
                <a:cxn ang="0">
                  <a:pos x="12" y="23"/>
                </a:cxn>
                <a:cxn ang="0">
                  <a:pos x="12" y="8"/>
                </a:cxn>
                <a:cxn ang="0">
                  <a:pos x="0" y="11"/>
                </a:cxn>
                <a:cxn ang="0">
                  <a:pos x="0" y="0"/>
                </a:cxn>
                <a:cxn ang="0">
                  <a:pos x="12" y="0"/>
                </a:cxn>
                <a:cxn ang="0">
                  <a:pos x="17" y="27"/>
                </a:cxn>
              </a:cxnLst>
              <a:rect l="0" t="0" r="r" b="b"/>
              <a:pathLst>
                <a:path w="18" h="28">
                  <a:moveTo>
                    <a:pt x="17" y="27"/>
                  </a:moveTo>
                  <a:lnTo>
                    <a:pt x="12" y="23"/>
                  </a:lnTo>
                  <a:lnTo>
                    <a:pt x="12" y="8"/>
                  </a:lnTo>
                  <a:lnTo>
                    <a:pt x="0" y="11"/>
                  </a:lnTo>
                  <a:lnTo>
                    <a:pt x="0" y="0"/>
                  </a:lnTo>
                  <a:lnTo>
                    <a:pt x="12" y="0"/>
                  </a:lnTo>
                  <a:lnTo>
                    <a:pt x="17"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2" name="Freeform 81"/>
            <p:cNvSpPr>
              <a:spLocks/>
            </p:cNvSpPr>
            <p:nvPr/>
          </p:nvSpPr>
          <p:spPr bwMode="auto">
            <a:xfrm>
              <a:off x="7379106" y="3509963"/>
              <a:ext cx="44443" cy="33338"/>
            </a:xfrm>
            <a:custGeom>
              <a:avLst/>
              <a:gdLst/>
              <a:ahLst/>
              <a:cxnLst>
                <a:cxn ang="0">
                  <a:pos x="0" y="0"/>
                </a:cxn>
                <a:cxn ang="0">
                  <a:pos x="4" y="0"/>
                </a:cxn>
                <a:cxn ang="0">
                  <a:pos x="8" y="5"/>
                </a:cxn>
                <a:cxn ang="0">
                  <a:pos x="12" y="16"/>
                </a:cxn>
                <a:cxn ang="0">
                  <a:pos x="21" y="10"/>
                </a:cxn>
                <a:cxn ang="0">
                  <a:pos x="12" y="5"/>
                </a:cxn>
                <a:cxn ang="0">
                  <a:pos x="0" y="0"/>
                </a:cxn>
              </a:cxnLst>
              <a:rect l="0" t="0" r="r" b="b"/>
              <a:pathLst>
                <a:path w="22" h="17">
                  <a:moveTo>
                    <a:pt x="0" y="0"/>
                  </a:moveTo>
                  <a:lnTo>
                    <a:pt x="4" y="0"/>
                  </a:lnTo>
                  <a:lnTo>
                    <a:pt x="8" y="5"/>
                  </a:lnTo>
                  <a:lnTo>
                    <a:pt x="12" y="16"/>
                  </a:lnTo>
                  <a:lnTo>
                    <a:pt x="21" y="10"/>
                  </a:lnTo>
                  <a:lnTo>
                    <a:pt x="12" y="5"/>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3" name="Freeform 82"/>
            <p:cNvSpPr>
              <a:spLocks/>
            </p:cNvSpPr>
            <p:nvPr/>
          </p:nvSpPr>
          <p:spPr bwMode="auto">
            <a:xfrm>
              <a:off x="7304505" y="3382964"/>
              <a:ext cx="68251" cy="168275"/>
            </a:xfrm>
            <a:custGeom>
              <a:avLst/>
              <a:gdLst/>
              <a:ahLst/>
              <a:cxnLst>
                <a:cxn ang="0">
                  <a:pos x="0" y="42"/>
                </a:cxn>
                <a:cxn ang="0">
                  <a:pos x="4" y="35"/>
                </a:cxn>
                <a:cxn ang="0">
                  <a:pos x="4" y="8"/>
                </a:cxn>
                <a:cxn ang="0">
                  <a:pos x="8" y="0"/>
                </a:cxn>
                <a:cxn ang="0">
                  <a:pos x="20" y="8"/>
                </a:cxn>
                <a:cxn ang="0">
                  <a:pos x="24" y="8"/>
                </a:cxn>
                <a:cxn ang="0">
                  <a:pos x="33" y="31"/>
                </a:cxn>
                <a:cxn ang="0">
                  <a:pos x="24" y="46"/>
                </a:cxn>
                <a:cxn ang="0">
                  <a:pos x="24" y="65"/>
                </a:cxn>
                <a:cxn ang="0">
                  <a:pos x="28" y="73"/>
                </a:cxn>
                <a:cxn ang="0">
                  <a:pos x="24" y="85"/>
                </a:cxn>
                <a:cxn ang="0">
                  <a:pos x="20" y="85"/>
                </a:cxn>
                <a:cxn ang="0">
                  <a:pos x="17" y="81"/>
                </a:cxn>
                <a:cxn ang="0">
                  <a:pos x="8" y="58"/>
                </a:cxn>
                <a:cxn ang="0">
                  <a:pos x="0" y="42"/>
                </a:cxn>
              </a:cxnLst>
              <a:rect l="0" t="0" r="r" b="b"/>
              <a:pathLst>
                <a:path w="34" h="86">
                  <a:moveTo>
                    <a:pt x="0" y="42"/>
                  </a:moveTo>
                  <a:lnTo>
                    <a:pt x="4" y="35"/>
                  </a:lnTo>
                  <a:lnTo>
                    <a:pt x="4" y="8"/>
                  </a:lnTo>
                  <a:lnTo>
                    <a:pt x="8" y="0"/>
                  </a:lnTo>
                  <a:lnTo>
                    <a:pt x="20" y="8"/>
                  </a:lnTo>
                  <a:lnTo>
                    <a:pt x="24" y="8"/>
                  </a:lnTo>
                  <a:lnTo>
                    <a:pt x="33" y="31"/>
                  </a:lnTo>
                  <a:lnTo>
                    <a:pt x="24" y="46"/>
                  </a:lnTo>
                  <a:lnTo>
                    <a:pt x="24" y="65"/>
                  </a:lnTo>
                  <a:lnTo>
                    <a:pt x="28" y="73"/>
                  </a:lnTo>
                  <a:lnTo>
                    <a:pt x="24" y="85"/>
                  </a:lnTo>
                  <a:lnTo>
                    <a:pt x="20" y="85"/>
                  </a:lnTo>
                  <a:lnTo>
                    <a:pt x="17" y="81"/>
                  </a:lnTo>
                  <a:lnTo>
                    <a:pt x="8" y="58"/>
                  </a:lnTo>
                  <a:lnTo>
                    <a:pt x="0"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4" name="Freeform 83"/>
            <p:cNvSpPr>
              <a:spLocks/>
            </p:cNvSpPr>
            <p:nvPr/>
          </p:nvSpPr>
          <p:spPr bwMode="auto">
            <a:xfrm>
              <a:off x="7293394" y="3208339"/>
              <a:ext cx="36506" cy="85725"/>
            </a:xfrm>
            <a:custGeom>
              <a:avLst/>
              <a:gdLst/>
              <a:ahLst/>
              <a:cxnLst>
                <a:cxn ang="0">
                  <a:pos x="11" y="42"/>
                </a:cxn>
                <a:cxn ang="0">
                  <a:pos x="5" y="38"/>
                </a:cxn>
                <a:cxn ang="0">
                  <a:pos x="0" y="31"/>
                </a:cxn>
                <a:cxn ang="0">
                  <a:pos x="0" y="4"/>
                </a:cxn>
                <a:cxn ang="0">
                  <a:pos x="11" y="0"/>
                </a:cxn>
                <a:cxn ang="0">
                  <a:pos x="17" y="4"/>
                </a:cxn>
                <a:cxn ang="0">
                  <a:pos x="17" y="31"/>
                </a:cxn>
                <a:cxn ang="0">
                  <a:pos x="11" y="42"/>
                </a:cxn>
              </a:cxnLst>
              <a:rect l="0" t="0" r="r" b="b"/>
              <a:pathLst>
                <a:path w="18" h="43">
                  <a:moveTo>
                    <a:pt x="11" y="42"/>
                  </a:moveTo>
                  <a:lnTo>
                    <a:pt x="5" y="38"/>
                  </a:lnTo>
                  <a:lnTo>
                    <a:pt x="0" y="31"/>
                  </a:lnTo>
                  <a:lnTo>
                    <a:pt x="0" y="4"/>
                  </a:lnTo>
                  <a:lnTo>
                    <a:pt x="11" y="0"/>
                  </a:lnTo>
                  <a:lnTo>
                    <a:pt x="17" y="4"/>
                  </a:lnTo>
                  <a:lnTo>
                    <a:pt x="17" y="31"/>
                  </a:lnTo>
                  <a:lnTo>
                    <a:pt x="11"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5" name="Freeform 84"/>
            <p:cNvSpPr>
              <a:spLocks/>
            </p:cNvSpPr>
            <p:nvPr/>
          </p:nvSpPr>
          <p:spPr bwMode="auto">
            <a:xfrm>
              <a:off x="5380763" y="4237038"/>
              <a:ext cx="188882" cy="349250"/>
            </a:xfrm>
            <a:custGeom>
              <a:avLst/>
              <a:gdLst/>
              <a:ahLst/>
              <a:cxnLst>
                <a:cxn ang="0">
                  <a:pos x="0" y="157"/>
                </a:cxn>
                <a:cxn ang="0">
                  <a:pos x="4" y="130"/>
                </a:cxn>
                <a:cxn ang="0">
                  <a:pos x="4" y="115"/>
                </a:cxn>
                <a:cxn ang="0">
                  <a:pos x="12" y="95"/>
                </a:cxn>
                <a:cxn ang="0">
                  <a:pos x="8" y="69"/>
                </a:cxn>
                <a:cxn ang="0">
                  <a:pos x="17" y="49"/>
                </a:cxn>
                <a:cxn ang="0">
                  <a:pos x="33" y="46"/>
                </a:cxn>
                <a:cxn ang="0">
                  <a:pos x="37" y="38"/>
                </a:cxn>
                <a:cxn ang="0">
                  <a:pos x="49" y="30"/>
                </a:cxn>
                <a:cxn ang="0">
                  <a:pos x="58" y="23"/>
                </a:cxn>
                <a:cxn ang="0">
                  <a:pos x="62" y="11"/>
                </a:cxn>
                <a:cxn ang="0">
                  <a:pos x="79" y="0"/>
                </a:cxn>
                <a:cxn ang="0">
                  <a:pos x="92" y="19"/>
                </a:cxn>
                <a:cxn ang="0">
                  <a:pos x="92" y="38"/>
                </a:cxn>
                <a:cxn ang="0">
                  <a:pos x="83" y="53"/>
                </a:cxn>
                <a:cxn ang="0">
                  <a:pos x="83" y="72"/>
                </a:cxn>
                <a:cxn ang="0">
                  <a:pos x="62" y="107"/>
                </a:cxn>
                <a:cxn ang="0">
                  <a:pos x="54" y="141"/>
                </a:cxn>
                <a:cxn ang="0">
                  <a:pos x="49" y="168"/>
                </a:cxn>
                <a:cxn ang="0">
                  <a:pos x="20" y="176"/>
                </a:cxn>
                <a:cxn ang="0">
                  <a:pos x="8" y="172"/>
                </a:cxn>
                <a:cxn ang="0">
                  <a:pos x="4" y="161"/>
                </a:cxn>
                <a:cxn ang="0">
                  <a:pos x="0" y="157"/>
                </a:cxn>
              </a:cxnLst>
              <a:rect l="0" t="0" r="r" b="b"/>
              <a:pathLst>
                <a:path w="93" h="177">
                  <a:moveTo>
                    <a:pt x="0" y="157"/>
                  </a:moveTo>
                  <a:lnTo>
                    <a:pt x="4" y="130"/>
                  </a:lnTo>
                  <a:lnTo>
                    <a:pt x="4" y="115"/>
                  </a:lnTo>
                  <a:lnTo>
                    <a:pt x="12" y="95"/>
                  </a:lnTo>
                  <a:lnTo>
                    <a:pt x="8" y="69"/>
                  </a:lnTo>
                  <a:lnTo>
                    <a:pt x="17" y="49"/>
                  </a:lnTo>
                  <a:lnTo>
                    <a:pt x="33" y="46"/>
                  </a:lnTo>
                  <a:lnTo>
                    <a:pt x="37" y="38"/>
                  </a:lnTo>
                  <a:lnTo>
                    <a:pt x="49" y="30"/>
                  </a:lnTo>
                  <a:lnTo>
                    <a:pt x="58" y="23"/>
                  </a:lnTo>
                  <a:lnTo>
                    <a:pt x="62" y="11"/>
                  </a:lnTo>
                  <a:lnTo>
                    <a:pt x="79" y="0"/>
                  </a:lnTo>
                  <a:lnTo>
                    <a:pt x="92" y="19"/>
                  </a:lnTo>
                  <a:lnTo>
                    <a:pt x="92" y="38"/>
                  </a:lnTo>
                  <a:lnTo>
                    <a:pt x="83" y="53"/>
                  </a:lnTo>
                  <a:lnTo>
                    <a:pt x="83" y="72"/>
                  </a:lnTo>
                  <a:lnTo>
                    <a:pt x="62" y="107"/>
                  </a:lnTo>
                  <a:lnTo>
                    <a:pt x="54" y="141"/>
                  </a:lnTo>
                  <a:lnTo>
                    <a:pt x="49" y="168"/>
                  </a:lnTo>
                  <a:lnTo>
                    <a:pt x="20" y="176"/>
                  </a:lnTo>
                  <a:lnTo>
                    <a:pt x="8" y="172"/>
                  </a:lnTo>
                  <a:lnTo>
                    <a:pt x="4" y="161"/>
                  </a:lnTo>
                  <a:lnTo>
                    <a:pt x="0" y="15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6" name="Freeform 85"/>
            <p:cNvSpPr>
              <a:spLocks/>
            </p:cNvSpPr>
            <p:nvPr/>
          </p:nvSpPr>
          <p:spPr bwMode="auto">
            <a:xfrm>
              <a:off x="7044197" y="3698876"/>
              <a:ext cx="269832" cy="290513"/>
            </a:xfrm>
            <a:custGeom>
              <a:avLst/>
              <a:gdLst/>
              <a:ahLst/>
              <a:cxnLst>
                <a:cxn ang="0">
                  <a:pos x="0" y="77"/>
                </a:cxn>
                <a:cxn ang="0">
                  <a:pos x="12" y="73"/>
                </a:cxn>
                <a:cxn ang="0">
                  <a:pos x="33" y="54"/>
                </a:cxn>
                <a:cxn ang="0">
                  <a:pos x="53" y="46"/>
                </a:cxn>
                <a:cxn ang="0">
                  <a:pos x="69" y="31"/>
                </a:cxn>
                <a:cxn ang="0">
                  <a:pos x="82" y="27"/>
                </a:cxn>
                <a:cxn ang="0">
                  <a:pos x="95" y="4"/>
                </a:cxn>
                <a:cxn ang="0">
                  <a:pos x="103" y="0"/>
                </a:cxn>
                <a:cxn ang="0">
                  <a:pos x="127" y="16"/>
                </a:cxn>
                <a:cxn ang="0">
                  <a:pos x="132" y="16"/>
                </a:cxn>
                <a:cxn ang="0">
                  <a:pos x="132" y="23"/>
                </a:cxn>
                <a:cxn ang="0">
                  <a:pos x="115" y="42"/>
                </a:cxn>
                <a:cxn ang="0">
                  <a:pos x="120" y="62"/>
                </a:cxn>
                <a:cxn ang="0">
                  <a:pos x="123" y="69"/>
                </a:cxn>
                <a:cxn ang="0">
                  <a:pos x="132" y="73"/>
                </a:cxn>
                <a:cxn ang="0">
                  <a:pos x="115" y="89"/>
                </a:cxn>
                <a:cxn ang="0">
                  <a:pos x="111" y="100"/>
                </a:cxn>
                <a:cxn ang="0">
                  <a:pos x="103" y="112"/>
                </a:cxn>
                <a:cxn ang="0">
                  <a:pos x="95" y="135"/>
                </a:cxn>
                <a:cxn ang="0">
                  <a:pos x="95" y="142"/>
                </a:cxn>
                <a:cxn ang="0">
                  <a:pos x="82" y="146"/>
                </a:cxn>
                <a:cxn ang="0">
                  <a:pos x="62" y="138"/>
                </a:cxn>
                <a:cxn ang="0">
                  <a:pos x="41" y="138"/>
                </a:cxn>
                <a:cxn ang="0">
                  <a:pos x="33" y="135"/>
                </a:cxn>
                <a:cxn ang="0">
                  <a:pos x="28" y="138"/>
                </a:cxn>
                <a:cxn ang="0">
                  <a:pos x="20" y="131"/>
                </a:cxn>
                <a:cxn ang="0">
                  <a:pos x="16" y="123"/>
                </a:cxn>
                <a:cxn ang="0">
                  <a:pos x="8" y="112"/>
                </a:cxn>
                <a:cxn ang="0">
                  <a:pos x="4" y="92"/>
                </a:cxn>
                <a:cxn ang="0">
                  <a:pos x="0" y="77"/>
                </a:cxn>
              </a:cxnLst>
              <a:rect l="0" t="0" r="r" b="b"/>
              <a:pathLst>
                <a:path w="133" h="147">
                  <a:moveTo>
                    <a:pt x="0" y="77"/>
                  </a:moveTo>
                  <a:lnTo>
                    <a:pt x="12" y="73"/>
                  </a:lnTo>
                  <a:lnTo>
                    <a:pt x="33" y="54"/>
                  </a:lnTo>
                  <a:lnTo>
                    <a:pt x="53" y="46"/>
                  </a:lnTo>
                  <a:lnTo>
                    <a:pt x="69" y="31"/>
                  </a:lnTo>
                  <a:lnTo>
                    <a:pt x="82" y="27"/>
                  </a:lnTo>
                  <a:lnTo>
                    <a:pt x="95" y="4"/>
                  </a:lnTo>
                  <a:lnTo>
                    <a:pt x="103" y="0"/>
                  </a:lnTo>
                  <a:lnTo>
                    <a:pt x="127" y="16"/>
                  </a:lnTo>
                  <a:lnTo>
                    <a:pt x="132" y="16"/>
                  </a:lnTo>
                  <a:lnTo>
                    <a:pt x="132" y="23"/>
                  </a:lnTo>
                  <a:lnTo>
                    <a:pt x="115" y="42"/>
                  </a:lnTo>
                  <a:lnTo>
                    <a:pt x="120" y="62"/>
                  </a:lnTo>
                  <a:lnTo>
                    <a:pt x="123" y="69"/>
                  </a:lnTo>
                  <a:lnTo>
                    <a:pt x="132" y="73"/>
                  </a:lnTo>
                  <a:lnTo>
                    <a:pt x="115" y="89"/>
                  </a:lnTo>
                  <a:lnTo>
                    <a:pt x="111" y="100"/>
                  </a:lnTo>
                  <a:lnTo>
                    <a:pt x="103" y="112"/>
                  </a:lnTo>
                  <a:lnTo>
                    <a:pt x="95" y="135"/>
                  </a:lnTo>
                  <a:lnTo>
                    <a:pt x="95" y="142"/>
                  </a:lnTo>
                  <a:lnTo>
                    <a:pt x="82" y="146"/>
                  </a:lnTo>
                  <a:lnTo>
                    <a:pt x="62" y="138"/>
                  </a:lnTo>
                  <a:lnTo>
                    <a:pt x="41" y="138"/>
                  </a:lnTo>
                  <a:lnTo>
                    <a:pt x="33" y="135"/>
                  </a:lnTo>
                  <a:lnTo>
                    <a:pt x="28" y="138"/>
                  </a:lnTo>
                  <a:lnTo>
                    <a:pt x="20" y="131"/>
                  </a:lnTo>
                  <a:lnTo>
                    <a:pt x="16" y="123"/>
                  </a:lnTo>
                  <a:lnTo>
                    <a:pt x="8" y="112"/>
                  </a:lnTo>
                  <a:lnTo>
                    <a:pt x="4" y="92"/>
                  </a:lnTo>
                  <a:lnTo>
                    <a:pt x="0" y="7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7" name="Freeform 86"/>
            <p:cNvSpPr>
              <a:spLocks/>
            </p:cNvSpPr>
            <p:nvPr/>
          </p:nvSpPr>
          <p:spPr bwMode="auto">
            <a:xfrm>
              <a:off x="6288668" y="3640139"/>
              <a:ext cx="77775" cy="93663"/>
            </a:xfrm>
            <a:custGeom>
              <a:avLst/>
              <a:gdLst/>
              <a:ahLst/>
              <a:cxnLst>
                <a:cxn ang="0">
                  <a:pos x="8" y="0"/>
                </a:cxn>
                <a:cxn ang="0">
                  <a:pos x="0" y="30"/>
                </a:cxn>
                <a:cxn ang="0">
                  <a:pos x="12" y="46"/>
                </a:cxn>
                <a:cxn ang="0">
                  <a:pos x="20" y="46"/>
                </a:cxn>
                <a:cxn ang="0">
                  <a:pos x="32" y="30"/>
                </a:cxn>
                <a:cxn ang="0">
                  <a:pos x="37" y="23"/>
                </a:cxn>
                <a:cxn ang="0">
                  <a:pos x="12" y="3"/>
                </a:cxn>
                <a:cxn ang="0">
                  <a:pos x="8" y="0"/>
                </a:cxn>
              </a:cxnLst>
              <a:rect l="0" t="0" r="r" b="b"/>
              <a:pathLst>
                <a:path w="38" h="47">
                  <a:moveTo>
                    <a:pt x="8" y="0"/>
                  </a:moveTo>
                  <a:lnTo>
                    <a:pt x="0" y="30"/>
                  </a:lnTo>
                  <a:lnTo>
                    <a:pt x="12" y="46"/>
                  </a:lnTo>
                  <a:lnTo>
                    <a:pt x="20" y="46"/>
                  </a:lnTo>
                  <a:lnTo>
                    <a:pt x="32" y="30"/>
                  </a:lnTo>
                  <a:lnTo>
                    <a:pt x="37" y="23"/>
                  </a:lnTo>
                  <a:lnTo>
                    <a:pt x="12" y="3"/>
                  </a:lnTo>
                  <a:lnTo>
                    <a:pt x="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8" name="Freeform 87"/>
            <p:cNvSpPr>
              <a:spLocks/>
            </p:cNvSpPr>
            <p:nvPr/>
          </p:nvSpPr>
          <p:spPr bwMode="auto">
            <a:xfrm>
              <a:off x="8193363" y="4016375"/>
              <a:ext cx="34919" cy="33338"/>
            </a:xfrm>
            <a:custGeom>
              <a:avLst/>
              <a:gdLst/>
              <a:ahLst/>
              <a:cxnLst>
                <a:cxn ang="0">
                  <a:pos x="0" y="0"/>
                </a:cxn>
                <a:cxn ang="0">
                  <a:pos x="16" y="16"/>
                </a:cxn>
                <a:cxn ang="0">
                  <a:pos x="0" y="8"/>
                </a:cxn>
                <a:cxn ang="0">
                  <a:pos x="0" y="0"/>
                </a:cxn>
              </a:cxnLst>
              <a:rect l="0" t="0" r="r" b="b"/>
              <a:pathLst>
                <a:path w="17" h="17">
                  <a:moveTo>
                    <a:pt x="0" y="0"/>
                  </a:moveTo>
                  <a:lnTo>
                    <a:pt x="16" y="16"/>
                  </a:lnTo>
                  <a:lnTo>
                    <a:pt x="0" y="8"/>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9" name="Freeform 88"/>
            <p:cNvSpPr>
              <a:spLocks/>
            </p:cNvSpPr>
            <p:nvPr/>
          </p:nvSpPr>
          <p:spPr bwMode="auto">
            <a:xfrm>
              <a:off x="7336249" y="4102100"/>
              <a:ext cx="44443" cy="33338"/>
            </a:xfrm>
            <a:custGeom>
              <a:avLst/>
              <a:gdLst/>
              <a:ahLst/>
              <a:cxnLst>
                <a:cxn ang="0">
                  <a:pos x="0" y="0"/>
                </a:cxn>
                <a:cxn ang="0">
                  <a:pos x="21" y="4"/>
                </a:cxn>
                <a:cxn ang="0">
                  <a:pos x="7" y="16"/>
                </a:cxn>
                <a:cxn ang="0">
                  <a:pos x="3" y="10"/>
                </a:cxn>
                <a:cxn ang="0">
                  <a:pos x="0" y="0"/>
                </a:cxn>
              </a:cxnLst>
              <a:rect l="0" t="0" r="r" b="b"/>
              <a:pathLst>
                <a:path w="22" h="17">
                  <a:moveTo>
                    <a:pt x="0" y="0"/>
                  </a:moveTo>
                  <a:lnTo>
                    <a:pt x="21" y="4"/>
                  </a:lnTo>
                  <a:lnTo>
                    <a:pt x="7" y="16"/>
                  </a:lnTo>
                  <a:lnTo>
                    <a:pt x="3" y="1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0" name="Freeform 89"/>
            <p:cNvSpPr>
              <a:spLocks/>
            </p:cNvSpPr>
            <p:nvPr/>
          </p:nvSpPr>
          <p:spPr bwMode="auto">
            <a:xfrm>
              <a:off x="7304505" y="4130675"/>
              <a:ext cx="39681" cy="33338"/>
            </a:xfrm>
            <a:custGeom>
              <a:avLst/>
              <a:gdLst/>
              <a:ahLst/>
              <a:cxnLst>
                <a:cxn ang="0">
                  <a:pos x="0" y="0"/>
                </a:cxn>
                <a:cxn ang="0">
                  <a:pos x="16" y="0"/>
                </a:cxn>
                <a:cxn ang="0">
                  <a:pos x="19" y="16"/>
                </a:cxn>
                <a:cxn ang="0">
                  <a:pos x="0" y="0"/>
                </a:cxn>
              </a:cxnLst>
              <a:rect l="0" t="0" r="r" b="b"/>
              <a:pathLst>
                <a:path w="20" h="17">
                  <a:moveTo>
                    <a:pt x="0" y="0"/>
                  </a:moveTo>
                  <a:lnTo>
                    <a:pt x="16" y="0"/>
                  </a:lnTo>
                  <a:lnTo>
                    <a:pt x="19" y="16"/>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1" name="Freeform 90"/>
            <p:cNvSpPr>
              <a:spLocks/>
            </p:cNvSpPr>
            <p:nvPr/>
          </p:nvSpPr>
          <p:spPr bwMode="auto">
            <a:xfrm>
              <a:off x="8317168" y="4984751"/>
              <a:ext cx="238087" cy="182563"/>
            </a:xfrm>
            <a:custGeom>
              <a:avLst/>
              <a:gdLst/>
              <a:ahLst/>
              <a:cxnLst>
                <a:cxn ang="0">
                  <a:pos x="17" y="62"/>
                </a:cxn>
                <a:cxn ang="0">
                  <a:pos x="24" y="58"/>
                </a:cxn>
                <a:cxn ang="0">
                  <a:pos x="29" y="50"/>
                </a:cxn>
                <a:cxn ang="0">
                  <a:pos x="37" y="46"/>
                </a:cxn>
                <a:cxn ang="0">
                  <a:pos x="46" y="46"/>
                </a:cxn>
                <a:cxn ang="0">
                  <a:pos x="49" y="42"/>
                </a:cxn>
                <a:cxn ang="0">
                  <a:pos x="87" y="12"/>
                </a:cxn>
                <a:cxn ang="0">
                  <a:pos x="91" y="0"/>
                </a:cxn>
                <a:cxn ang="0">
                  <a:pos x="111" y="8"/>
                </a:cxn>
                <a:cxn ang="0">
                  <a:pos x="116" y="8"/>
                </a:cxn>
                <a:cxn ang="0">
                  <a:pos x="116" y="16"/>
                </a:cxn>
                <a:cxn ang="0">
                  <a:pos x="95" y="39"/>
                </a:cxn>
                <a:cxn ang="0">
                  <a:pos x="82" y="46"/>
                </a:cxn>
                <a:cxn ang="0">
                  <a:pos x="66" y="54"/>
                </a:cxn>
                <a:cxn ang="0">
                  <a:pos x="53" y="69"/>
                </a:cxn>
                <a:cxn ang="0">
                  <a:pos x="37" y="85"/>
                </a:cxn>
                <a:cxn ang="0">
                  <a:pos x="24" y="92"/>
                </a:cxn>
                <a:cxn ang="0">
                  <a:pos x="17" y="92"/>
                </a:cxn>
                <a:cxn ang="0">
                  <a:pos x="8" y="85"/>
                </a:cxn>
                <a:cxn ang="0">
                  <a:pos x="0" y="81"/>
                </a:cxn>
                <a:cxn ang="0">
                  <a:pos x="4" y="73"/>
                </a:cxn>
                <a:cxn ang="0">
                  <a:pos x="17" y="62"/>
                </a:cxn>
              </a:cxnLst>
              <a:rect l="0" t="0" r="r" b="b"/>
              <a:pathLst>
                <a:path w="117" h="93">
                  <a:moveTo>
                    <a:pt x="17" y="62"/>
                  </a:moveTo>
                  <a:lnTo>
                    <a:pt x="24" y="58"/>
                  </a:lnTo>
                  <a:lnTo>
                    <a:pt x="29" y="50"/>
                  </a:lnTo>
                  <a:lnTo>
                    <a:pt x="37" y="46"/>
                  </a:lnTo>
                  <a:lnTo>
                    <a:pt x="46" y="46"/>
                  </a:lnTo>
                  <a:lnTo>
                    <a:pt x="49" y="42"/>
                  </a:lnTo>
                  <a:lnTo>
                    <a:pt x="87" y="12"/>
                  </a:lnTo>
                  <a:lnTo>
                    <a:pt x="91" y="0"/>
                  </a:lnTo>
                  <a:lnTo>
                    <a:pt x="111" y="8"/>
                  </a:lnTo>
                  <a:lnTo>
                    <a:pt x="116" y="8"/>
                  </a:lnTo>
                  <a:lnTo>
                    <a:pt x="116" y="16"/>
                  </a:lnTo>
                  <a:lnTo>
                    <a:pt x="95" y="39"/>
                  </a:lnTo>
                  <a:lnTo>
                    <a:pt x="82" y="46"/>
                  </a:lnTo>
                  <a:lnTo>
                    <a:pt x="66" y="54"/>
                  </a:lnTo>
                  <a:lnTo>
                    <a:pt x="53" y="69"/>
                  </a:lnTo>
                  <a:lnTo>
                    <a:pt x="37" y="85"/>
                  </a:lnTo>
                  <a:lnTo>
                    <a:pt x="24" y="92"/>
                  </a:lnTo>
                  <a:lnTo>
                    <a:pt x="17" y="92"/>
                  </a:lnTo>
                  <a:lnTo>
                    <a:pt x="8" y="85"/>
                  </a:lnTo>
                  <a:lnTo>
                    <a:pt x="0" y="81"/>
                  </a:lnTo>
                  <a:lnTo>
                    <a:pt x="4" y="73"/>
                  </a:lnTo>
                  <a:lnTo>
                    <a:pt x="17" y="6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2" name="Freeform 91"/>
            <p:cNvSpPr>
              <a:spLocks/>
            </p:cNvSpPr>
            <p:nvPr/>
          </p:nvSpPr>
          <p:spPr bwMode="auto">
            <a:xfrm>
              <a:off x="7128321" y="4184650"/>
              <a:ext cx="990441" cy="757238"/>
            </a:xfrm>
            <a:custGeom>
              <a:avLst/>
              <a:gdLst/>
              <a:ahLst/>
              <a:cxnLst>
                <a:cxn ang="0">
                  <a:pos x="478" y="261"/>
                </a:cxn>
                <a:cxn ang="0">
                  <a:pos x="487" y="211"/>
                </a:cxn>
                <a:cxn ang="0">
                  <a:pos x="466" y="145"/>
                </a:cxn>
                <a:cxn ang="0">
                  <a:pos x="441" y="119"/>
                </a:cxn>
                <a:cxn ang="0">
                  <a:pos x="412" y="84"/>
                </a:cxn>
                <a:cxn ang="0">
                  <a:pos x="404" y="46"/>
                </a:cxn>
                <a:cxn ang="0">
                  <a:pos x="388" y="34"/>
                </a:cxn>
                <a:cxn ang="0">
                  <a:pos x="370" y="4"/>
                </a:cxn>
                <a:cxn ang="0">
                  <a:pos x="363" y="50"/>
                </a:cxn>
                <a:cxn ang="0">
                  <a:pos x="309" y="57"/>
                </a:cxn>
                <a:cxn ang="0">
                  <a:pos x="289" y="34"/>
                </a:cxn>
                <a:cxn ang="0">
                  <a:pos x="296" y="7"/>
                </a:cxn>
                <a:cxn ang="0">
                  <a:pos x="247" y="0"/>
                </a:cxn>
                <a:cxn ang="0">
                  <a:pos x="222" y="15"/>
                </a:cxn>
                <a:cxn ang="0">
                  <a:pos x="213" y="46"/>
                </a:cxn>
                <a:cxn ang="0">
                  <a:pos x="197" y="53"/>
                </a:cxn>
                <a:cxn ang="0">
                  <a:pos x="184" y="34"/>
                </a:cxn>
                <a:cxn ang="0">
                  <a:pos x="164" y="38"/>
                </a:cxn>
                <a:cxn ang="0">
                  <a:pos x="139" y="73"/>
                </a:cxn>
                <a:cxn ang="0">
                  <a:pos x="119" y="80"/>
                </a:cxn>
                <a:cxn ang="0">
                  <a:pos x="106" y="111"/>
                </a:cxn>
                <a:cxn ang="0">
                  <a:pos x="32" y="142"/>
                </a:cxn>
                <a:cxn ang="0">
                  <a:pos x="7" y="145"/>
                </a:cxn>
                <a:cxn ang="0">
                  <a:pos x="0" y="203"/>
                </a:cxn>
                <a:cxn ang="0">
                  <a:pos x="7" y="237"/>
                </a:cxn>
                <a:cxn ang="0">
                  <a:pos x="7" y="314"/>
                </a:cxn>
                <a:cxn ang="0">
                  <a:pos x="36" y="330"/>
                </a:cxn>
                <a:cxn ang="0">
                  <a:pos x="61" y="314"/>
                </a:cxn>
                <a:cxn ang="0">
                  <a:pos x="168" y="280"/>
                </a:cxn>
                <a:cxn ang="0">
                  <a:pos x="238" y="287"/>
                </a:cxn>
                <a:cxn ang="0">
                  <a:pos x="251" y="318"/>
                </a:cxn>
                <a:cxn ang="0">
                  <a:pos x="271" y="307"/>
                </a:cxn>
                <a:cxn ang="0">
                  <a:pos x="284" y="310"/>
                </a:cxn>
                <a:cxn ang="0">
                  <a:pos x="284" y="333"/>
                </a:cxn>
                <a:cxn ang="0">
                  <a:pos x="296" y="353"/>
                </a:cxn>
                <a:cxn ang="0">
                  <a:pos x="309" y="372"/>
                </a:cxn>
                <a:cxn ang="0">
                  <a:pos x="334" y="383"/>
                </a:cxn>
                <a:cxn ang="0">
                  <a:pos x="359" y="376"/>
                </a:cxn>
                <a:cxn ang="0">
                  <a:pos x="383" y="376"/>
                </a:cxn>
                <a:cxn ang="0">
                  <a:pos x="412" y="364"/>
                </a:cxn>
                <a:cxn ang="0">
                  <a:pos x="437" y="314"/>
                </a:cxn>
              </a:cxnLst>
              <a:rect l="0" t="0" r="r" b="b"/>
              <a:pathLst>
                <a:path w="488" h="384">
                  <a:moveTo>
                    <a:pt x="474" y="280"/>
                  </a:moveTo>
                  <a:lnTo>
                    <a:pt x="478" y="261"/>
                  </a:lnTo>
                  <a:lnTo>
                    <a:pt x="482" y="249"/>
                  </a:lnTo>
                  <a:lnTo>
                    <a:pt x="487" y="211"/>
                  </a:lnTo>
                  <a:lnTo>
                    <a:pt x="466" y="153"/>
                  </a:lnTo>
                  <a:lnTo>
                    <a:pt x="466" y="145"/>
                  </a:lnTo>
                  <a:lnTo>
                    <a:pt x="446" y="142"/>
                  </a:lnTo>
                  <a:lnTo>
                    <a:pt x="441" y="119"/>
                  </a:lnTo>
                  <a:lnTo>
                    <a:pt x="417" y="96"/>
                  </a:lnTo>
                  <a:lnTo>
                    <a:pt x="412" y="84"/>
                  </a:lnTo>
                  <a:lnTo>
                    <a:pt x="404" y="65"/>
                  </a:lnTo>
                  <a:lnTo>
                    <a:pt x="404" y="46"/>
                  </a:lnTo>
                  <a:lnTo>
                    <a:pt x="395" y="38"/>
                  </a:lnTo>
                  <a:lnTo>
                    <a:pt x="388" y="34"/>
                  </a:lnTo>
                  <a:lnTo>
                    <a:pt x="379" y="0"/>
                  </a:lnTo>
                  <a:lnTo>
                    <a:pt x="370" y="4"/>
                  </a:lnTo>
                  <a:lnTo>
                    <a:pt x="363" y="23"/>
                  </a:lnTo>
                  <a:lnTo>
                    <a:pt x="363" y="50"/>
                  </a:lnTo>
                  <a:lnTo>
                    <a:pt x="342" y="88"/>
                  </a:lnTo>
                  <a:lnTo>
                    <a:pt x="309" y="57"/>
                  </a:lnTo>
                  <a:lnTo>
                    <a:pt x="289" y="46"/>
                  </a:lnTo>
                  <a:lnTo>
                    <a:pt x="289" y="34"/>
                  </a:lnTo>
                  <a:lnTo>
                    <a:pt x="301" y="15"/>
                  </a:lnTo>
                  <a:lnTo>
                    <a:pt x="296" y="7"/>
                  </a:lnTo>
                  <a:lnTo>
                    <a:pt x="263" y="0"/>
                  </a:lnTo>
                  <a:lnTo>
                    <a:pt x="247" y="0"/>
                  </a:lnTo>
                  <a:lnTo>
                    <a:pt x="235" y="7"/>
                  </a:lnTo>
                  <a:lnTo>
                    <a:pt x="222" y="15"/>
                  </a:lnTo>
                  <a:lnTo>
                    <a:pt x="210" y="34"/>
                  </a:lnTo>
                  <a:lnTo>
                    <a:pt x="213" y="46"/>
                  </a:lnTo>
                  <a:lnTo>
                    <a:pt x="206" y="50"/>
                  </a:lnTo>
                  <a:lnTo>
                    <a:pt x="197" y="53"/>
                  </a:lnTo>
                  <a:lnTo>
                    <a:pt x="193" y="50"/>
                  </a:lnTo>
                  <a:lnTo>
                    <a:pt x="184" y="34"/>
                  </a:lnTo>
                  <a:lnTo>
                    <a:pt x="177" y="34"/>
                  </a:lnTo>
                  <a:lnTo>
                    <a:pt x="164" y="38"/>
                  </a:lnTo>
                  <a:lnTo>
                    <a:pt x="144" y="65"/>
                  </a:lnTo>
                  <a:lnTo>
                    <a:pt x="139" y="73"/>
                  </a:lnTo>
                  <a:lnTo>
                    <a:pt x="123" y="73"/>
                  </a:lnTo>
                  <a:lnTo>
                    <a:pt x="119" y="80"/>
                  </a:lnTo>
                  <a:lnTo>
                    <a:pt x="110" y="99"/>
                  </a:lnTo>
                  <a:lnTo>
                    <a:pt x="106" y="111"/>
                  </a:lnTo>
                  <a:lnTo>
                    <a:pt x="49" y="130"/>
                  </a:lnTo>
                  <a:lnTo>
                    <a:pt x="32" y="142"/>
                  </a:lnTo>
                  <a:lnTo>
                    <a:pt x="20" y="145"/>
                  </a:lnTo>
                  <a:lnTo>
                    <a:pt x="7" y="145"/>
                  </a:lnTo>
                  <a:lnTo>
                    <a:pt x="7" y="203"/>
                  </a:lnTo>
                  <a:lnTo>
                    <a:pt x="0" y="203"/>
                  </a:lnTo>
                  <a:lnTo>
                    <a:pt x="0" y="211"/>
                  </a:lnTo>
                  <a:lnTo>
                    <a:pt x="7" y="237"/>
                  </a:lnTo>
                  <a:lnTo>
                    <a:pt x="16" y="295"/>
                  </a:lnTo>
                  <a:lnTo>
                    <a:pt x="7" y="314"/>
                  </a:lnTo>
                  <a:lnTo>
                    <a:pt x="16" y="326"/>
                  </a:lnTo>
                  <a:lnTo>
                    <a:pt x="36" y="330"/>
                  </a:lnTo>
                  <a:lnTo>
                    <a:pt x="45" y="326"/>
                  </a:lnTo>
                  <a:lnTo>
                    <a:pt x="61" y="314"/>
                  </a:lnTo>
                  <a:lnTo>
                    <a:pt x="103" y="314"/>
                  </a:lnTo>
                  <a:lnTo>
                    <a:pt x="168" y="280"/>
                  </a:lnTo>
                  <a:lnTo>
                    <a:pt x="197" y="280"/>
                  </a:lnTo>
                  <a:lnTo>
                    <a:pt x="238" y="287"/>
                  </a:lnTo>
                  <a:lnTo>
                    <a:pt x="247" y="307"/>
                  </a:lnTo>
                  <a:lnTo>
                    <a:pt x="251" y="318"/>
                  </a:lnTo>
                  <a:lnTo>
                    <a:pt x="260" y="314"/>
                  </a:lnTo>
                  <a:lnTo>
                    <a:pt x="271" y="307"/>
                  </a:lnTo>
                  <a:lnTo>
                    <a:pt x="284" y="299"/>
                  </a:lnTo>
                  <a:lnTo>
                    <a:pt x="284" y="310"/>
                  </a:lnTo>
                  <a:lnTo>
                    <a:pt x="280" y="326"/>
                  </a:lnTo>
                  <a:lnTo>
                    <a:pt x="284" y="333"/>
                  </a:lnTo>
                  <a:lnTo>
                    <a:pt x="289" y="337"/>
                  </a:lnTo>
                  <a:lnTo>
                    <a:pt x="296" y="353"/>
                  </a:lnTo>
                  <a:lnTo>
                    <a:pt x="296" y="364"/>
                  </a:lnTo>
                  <a:lnTo>
                    <a:pt x="309" y="372"/>
                  </a:lnTo>
                  <a:lnTo>
                    <a:pt x="321" y="372"/>
                  </a:lnTo>
                  <a:lnTo>
                    <a:pt x="334" y="383"/>
                  </a:lnTo>
                  <a:lnTo>
                    <a:pt x="346" y="376"/>
                  </a:lnTo>
                  <a:lnTo>
                    <a:pt x="359" y="376"/>
                  </a:lnTo>
                  <a:lnTo>
                    <a:pt x="370" y="383"/>
                  </a:lnTo>
                  <a:lnTo>
                    <a:pt x="383" y="376"/>
                  </a:lnTo>
                  <a:lnTo>
                    <a:pt x="399" y="364"/>
                  </a:lnTo>
                  <a:lnTo>
                    <a:pt x="412" y="364"/>
                  </a:lnTo>
                  <a:lnTo>
                    <a:pt x="417" y="356"/>
                  </a:lnTo>
                  <a:lnTo>
                    <a:pt x="437" y="314"/>
                  </a:lnTo>
                  <a:lnTo>
                    <a:pt x="474" y="28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3" name="Freeform 92"/>
            <p:cNvSpPr>
              <a:spLocks/>
            </p:cNvSpPr>
            <p:nvPr/>
          </p:nvSpPr>
          <p:spPr bwMode="auto">
            <a:xfrm>
              <a:off x="6961660" y="4048126"/>
              <a:ext cx="225389" cy="61913"/>
            </a:xfrm>
            <a:custGeom>
              <a:avLst/>
              <a:gdLst/>
              <a:ahLst/>
              <a:cxnLst>
                <a:cxn ang="0">
                  <a:pos x="40" y="23"/>
                </a:cxn>
                <a:cxn ang="0">
                  <a:pos x="20" y="19"/>
                </a:cxn>
                <a:cxn ang="0">
                  <a:pos x="16" y="15"/>
                </a:cxn>
                <a:cxn ang="0">
                  <a:pos x="0" y="7"/>
                </a:cxn>
                <a:cxn ang="0">
                  <a:pos x="7" y="0"/>
                </a:cxn>
                <a:cxn ang="0">
                  <a:pos x="20" y="0"/>
                </a:cxn>
                <a:cxn ang="0">
                  <a:pos x="40" y="7"/>
                </a:cxn>
                <a:cxn ang="0">
                  <a:pos x="53" y="7"/>
                </a:cxn>
                <a:cxn ang="0">
                  <a:pos x="69" y="0"/>
                </a:cxn>
                <a:cxn ang="0">
                  <a:pos x="73" y="7"/>
                </a:cxn>
                <a:cxn ang="0">
                  <a:pos x="93" y="11"/>
                </a:cxn>
                <a:cxn ang="0">
                  <a:pos x="98" y="19"/>
                </a:cxn>
                <a:cxn ang="0">
                  <a:pos x="110" y="27"/>
                </a:cxn>
                <a:cxn ang="0">
                  <a:pos x="110" y="30"/>
                </a:cxn>
                <a:cxn ang="0">
                  <a:pos x="60" y="30"/>
                </a:cxn>
                <a:cxn ang="0">
                  <a:pos x="53" y="27"/>
                </a:cxn>
                <a:cxn ang="0">
                  <a:pos x="49" y="27"/>
                </a:cxn>
                <a:cxn ang="0">
                  <a:pos x="40" y="23"/>
                </a:cxn>
              </a:cxnLst>
              <a:rect l="0" t="0" r="r" b="b"/>
              <a:pathLst>
                <a:path w="111" h="31">
                  <a:moveTo>
                    <a:pt x="40" y="23"/>
                  </a:moveTo>
                  <a:lnTo>
                    <a:pt x="20" y="19"/>
                  </a:lnTo>
                  <a:lnTo>
                    <a:pt x="16" y="15"/>
                  </a:lnTo>
                  <a:lnTo>
                    <a:pt x="0" y="7"/>
                  </a:lnTo>
                  <a:lnTo>
                    <a:pt x="7" y="0"/>
                  </a:lnTo>
                  <a:lnTo>
                    <a:pt x="20" y="0"/>
                  </a:lnTo>
                  <a:lnTo>
                    <a:pt x="40" y="7"/>
                  </a:lnTo>
                  <a:lnTo>
                    <a:pt x="53" y="7"/>
                  </a:lnTo>
                  <a:lnTo>
                    <a:pt x="69" y="0"/>
                  </a:lnTo>
                  <a:lnTo>
                    <a:pt x="73" y="7"/>
                  </a:lnTo>
                  <a:lnTo>
                    <a:pt x="93" y="11"/>
                  </a:lnTo>
                  <a:lnTo>
                    <a:pt x="98" y="19"/>
                  </a:lnTo>
                  <a:lnTo>
                    <a:pt x="110" y="27"/>
                  </a:lnTo>
                  <a:lnTo>
                    <a:pt x="110" y="30"/>
                  </a:lnTo>
                  <a:lnTo>
                    <a:pt x="60" y="30"/>
                  </a:lnTo>
                  <a:lnTo>
                    <a:pt x="53" y="27"/>
                  </a:lnTo>
                  <a:lnTo>
                    <a:pt x="49" y="27"/>
                  </a:lnTo>
                  <a:lnTo>
                    <a:pt x="4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4" name="Freeform 93"/>
            <p:cNvSpPr>
              <a:spLocks/>
            </p:cNvSpPr>
            <p:nvPr/>
          </p:nvSpPr>
          <p:spPr bwMode="auto">
            <a:xfrm>
              <a:off x="6693416" y="3736975"/>
              <a:ext cx="292053" cy="312738"/>
            </a:xfrm>
            <a:custGeom>
              <a:avLst/>
              <a:gdLst/>
              <a:ahLst/>
              <a:cxnLst>
                <a:cxn ang="0">
                  <a:pos x="65" y="93"/>
                </a:cxn>
                <a:cxn ang="0">
                  <a:pos x="65" y="89"/>
                </a:cxn>
                <a:cxn ang="0">
                  <a:pos x="60" y="81"/>
                </a:cxn>
                <a:cxn ang="0">
                  <a:pos x="57" y="77"/>
                </a:cxn>
                <a:cxn ang="0">
                  <a:pos x="57" y="73"/>
                </a:cxn>
                <a:cxn ang="0">
                  <a:pos x="53" y="66"/>
                </a:cxn>
                <a:cxn ang="0">
                  <a:pos x="49" y="62"/>
                </a:cxn>
                <a:cxn ang="0">
                  <a:pos x="44" y="54"/>
                </a:cxn>
                <a:cxn ang="0">
                  <a:pos x="40" y="50"/>
                </a:cxn>
                <a:cxn ang="0">
                  <a:pos x="36" y="43"/>
                </a:cxn>
                <a:cxn ang="0">
                  <a:pos x="32" y="39"/>
                </a:cxn>
                <a:cxn ang="0">
                  <a:pos x="28" y="31"/>
                </a:cxn>
                <a:cxn ang="0">
                  <a:pos x="11" y="23"/>
                </a:cxn>
                <a:cxn ang="0">
                  <a:pos x="0" y="8"/>
                </a:cxn>
                <a:cxn ang="0">
                  <a:pos x="4" y="0"/>
                </a:cxn>
                <a:cxn ang="0">
                  <a:pos x="7" y="4"/>
                </a:cxn>
                <a:cxn ang="0">
                  <a:pos x="20" y="8"/>
                </a:cxn>
                <a:cxn ang="0">
                  <a:pos x="32" y="8"/>
                </a:cxn>
                <a:cxn ang="0">
                  <a:pos x="44" y="20"/>
                </a:cxn>
                <a:cxn ang="0">
                  <a:pos x="49" y="27"/>
                </a:cxn>
                <a:cxn ang="0">
                  <a:pos x="69" y="43"/>
                </a:cxn>
                <a:cxn ang="0">
                  <a:pos x="93" y="58"/>
                </a:cxn>
                <a:cxn ang="0">
                  <a:pos x="106" y="70"/>
                </a:cxn>
                <a:cxn ang="0">
                  <a:pos x="109" y="89"/>
                </a:cxn>
                <a:cxn ang="0">
                  <a:pos x="131" y="108"/>
                </a:cxn>
                <a:cxn ang="0">
                  <a:pos x="143" y="116"/>
                </a:cxn>
                <a:cxn ang="0">
                  <a:pos x="143" y="123"/>
                </a:cxn>
                <a:cxn ang="0">
                  <a:pos x="135" y="131"/>
                </a:cxn>
                <a:cxn ang="0">
                  <a:pos x="135" y="154"/>
                </a:cxn>
                <a:cxn ang="0">
                  <a:pos x="126" y="154"/>
                </a:cxn>
                <a:cxn ang="0">
                  <a:pos x="122" y="158"/>
                </a:cxn>
                <a:cxn ang="0">
                  <a:pos x="118" y="146"/>
                </a:cxn>
                <a:cxn ang="0">
                  <a:pos x="82" y="116"/>
                </a:cxn>
                <a:cxn ang="0">
                  <a:pos x="65" y="93"/>
                </a:cxn>
              </a:cxnLst>
              <a:rect l="0" t="0" r="r" b="b"/>
              <a:pathLst>
                <a:path w="144" h="159">
                  <a:moveTo>
                    <a:pt x="65" y="93"/>
                  </a:moveTo>
                  <a:lnTo>
                    <a:pt x="65" y="89"/>
                  </a:lnTo>
                  <a:lnTo>
                    <a:pt x="60" y="81"/>
                  </a:lnTo>
                  <a:lnTo>
                    <a:pt x="57" y="77"/>
                  </a:lnTo>
                  <a:lnTo>
                    <a:pt x="57" y="73"/>
                  </a:lnTo>
                  <a:lnTo>
                    <a:pt x="53" y="66"/>
                  </a:lnTo>
                  <a:lnTo>
                    <a:pt x="49" y="62"/>
                  </a:lnTo>
                  <a:lnTo>
                    <a:pt x="44" y="54"/>
                  </a:lnTo>
                  <a:lnTo>
                    <a:pt x="40" y="50"/>
                  </a:lnTo>
                  <a:lnTo>
                    <a:pt x="36" y="43"/>
                  </a:lnTo>
                  <a:lnTo>
                    <a:pt x="32" y="39"/>
                  </a:lnTo>
                  <a:lnTo>
                    <a:pt x="28" y="31"/>
                  </a:lnTo>
                  <a:lnTo>
                    <a:pt x="11" y="23"/>
                  </a:lnTo>
                  <a:lnTo>
                    <a:pt x="0" y="8"/>
                  </a:lnTo>
                  <a:lnTo>
                    <a:pt x="4" y="0"/>
                  </a:lnTo>
                  <a:lnTo>
                    <a:pt x="7" y="4"/>
                  </a:lnTo>
                  <a:lnTo>
                    <a:pt x="20" y="8"/>
                  </a:lnTo>
                  <a:lnTo>
                    <a:pt x="32" y="8"/>
                  </a:lnTo>
                  <a:lnTo>
                    <a:pt x="44" y="20"/>
                  </a:lnTo>
                  <a:lnTo>
                    <a:pt x="49" y="27"/>
                  </a:lnTo>
                  <a:lnTo>
                    <a:pt x="69" y="43"/>
                  </a:lnTo>
                  <a:lnTo>
                    <a:pt x="93" y="58"/>
                  </a:lnTo>
                  <a:lnTo>
                    <a:pt x="106" y="70"/>
                  </a:lnTo>
                  <a:lnTo>
                    <a:pt x="109" y="89"/>
                  </a:lnTo>
                  <a:lnTo>
                    <a:pt x="131" y="108"/>
                  </a:lnTo>
                  <a:lnTo>
                    <a:pt x="143" y="116"/>
                  </a:lnTo>
                  <a:lnTo>
                    <a:pt x="143" y="123"/>
                  </a:lnTo>
                  <a:lnTo>
                    <a:pt x="135" y="131"/>
                  </a:lnTo>
                  <a:lnTo>
                    <a:pt x="135" y="154"/>
                  </a:lnTo>
                  <a:lnTo>
                    <a:pt x="126" y="154"/>
                  </a:lnTo>
                  <a:lnTo>
                    <a:pt x="122" y="158"/>
                  </a:lnTo>
                  <a:lnTo>
                    <a:pt x="118" y="146"/>
                  </a:lnTo>
                  <a:lnTo>
                    <a:pt x="82" y="116"/>
                  </a:lnTo>
                  <a:lnTo>
                    <a:pt x="65" y="9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5" name="Freeform 94"/>
            <p:cNvSpPr>
              <a:spLocks/>
            </p:cNvSpPr>
            <p:nvPr/>
          </p:nvSpPr>
          <p:spPr bwMode="auto">
            <a:xfrm>
              <a:off x="7020388" y="3352801"/>
              <a:ext cx="42855" cy="47625"/>
            </a:xfrm>
            <a:custGeom>
              <a:avLst/>
              <a:gdLst/>
              <a:ahLst/>
              <a:cxnLst>
                <a:cxn ang="0">
                  <a:pos x="0" y="8"/>
                </a:cxn>
                <a:cxn ang="0">
                  <a:pos x="11" y="4"/>
                </a:cxn>
                <a:cxn ang="0">
                  <a:pos x="15" y="0"/>
                </a:cxn>
                <a:cxn ang="0">
                  <a:pos x="20" y="15"/>
                </a:cxn>
                <a:cxn ang="0">
                  <a:pos x="11" y="23"/>
                </a:cxn>
                <a:cxn ang="0">
                  <a:pos x="3" y="23"/>
                </a:cxn>
                <a:cxn ang="0">
                  <a:pos x="0" y="8"/>
                </a:cxn>
              </a:cxnLst>
              <a:rect l="0" t="0" r="r" b="b"/>
              <a:pathLst>
                <a:path w="21" h="24">
                  <a:moveTo>
                    <a:pt x="0" y="8"/>
                  </a:moveTo>
                  <a:lnTo>
                    <a:pt x="11" y="4"/>
                  </a:lnTo>
                  <a:lnTo>
                    <a:pt x="15" y="0"/>
                  </a:lnTo>
                  <a:lnTo>
                    <a:pt x="20" y="15"/>
                  </a:lnTo>
                  <a:lnTo>
                    <a:pt x="11" y="23"/>
                  </a:lnTo>
                  <a:lnTo>
                    <a:pt x="3" y="23"/>
                  </a:lnTo>
                  <a:lnTo>
                    <a:pt x="0"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grpSp>
      <p:sp>
        <p:nvSpPr>
          <p:cNvPr id="106" name="Retângulo 105"/>
          <p:cNvSpPr/>
          <p:nvPr/>
        </p:nvSpPr>
        <p:spPr>
          <a:xfrm>
            <a:off x="5666588" y="1500174"/>
            <a:ext cx="1380306" cy="285752"/>
          </a:xfrm>
          <a:prstGeom prst="rect">
            <a:avLst/>
          </a:prstGeom>
          <a:noFill/>
          <a:ln>
            <a:noFill/>
          </a:ln>
          <a:effectLst/>
        </p:spPr>
        <p:txBody>
          <a:bodyPr wrap="square" lIns="72000" tIns="72000" rIns="72000" bIns="72000" rtlCol="0" anchor="ctr">
            <a:noAutofit/>
          </a:bodyPr>
          <a:lstStyle/>
          <a:p>
            <a:pPr algn="ctr">
              <a:spcAft>
                <a:spcPts val="600"/>
              </a:spcAft>
            </a:pPr>
            <a:r>
              <a:rPr lang="pt-BR" sz="1100" b="1" dirty="0">
                <a:solidFill>
                  <a:schemeClr val="tx1"/>
                </a:solidFill>
              </a:rPr>
              <a:t>Canal de Suez</a:t>
            </a:r>
          </a:p>
        </p:txBody>
      </p:sp>
      <p:sp>
        <p:nvSpPr>
          <p:cNvPr id="100" name="Elipse 99"/>
          <p:cNvSpPr/>
          <p:nvPr/>
        </p:nvSpPr>
        <p:spPr>
          <a:xfrm>
            <a:off x="7095346" y="1357298"/>
            <a:ext cx="214314" cy="214314"/>
          </a:xfrm>
          <a:prstGeom prst="ellipse">
            <a:avLst/>
          </a:prstGeom>
          <a:gradFill>
            <a:gsLst>
              <a:gs pos="0">
                <a:srgbClr val="B33939"/>
              </a:gs>
              <a:gs pos="100000">
                <a:srgbClr val="B33939"/>
              </a:gs>
              <a:gs pos="50000">
                <a:srgbClr val="FF6F6F"/>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3" name="Elipse 102"/>
          <p:cNvSpPr/>
          <p:nvPr/>
        </p:nvSpPr>
        <p:spPr>
          <a:xfrm>
            <a:off x="4166388" y="2000240"/>
            <a:ext cx="214314" cy="214314"/>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107" name="Conector de seta reta 106"/>
          <p:cNvCxnSpPr/>
          <p:nvPr/>
        </p:nvCxnSpPr>
        <p:spPr>
          <a:xfrm>
            <a:off x="2309000" y="4655352"/>
            <a:ext cx="6876000" cy="1588"/>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grpSp>
        <p:nvGrpSpPr>
          <p:cNvPr id="4" name="Grupo 149"/>
          <p:cNvGrpSpPr/>
          <p:nvPr/>
        </p:nvGrpSpPr>
        <p:grpSpPr>
          <a:xfrm>
            <a:off x="2237562" y="4298162"/>
            <a:ext cx="857256" cy="430546"/>
            <a:chOff x="2594752" y="4298162"/>
            <a:chExt cx="857256" cy="430546"/>
          </a:xfrm>
        </p:grpSpPr>
        <p:cxnSp>
          <p:nvCxnSpPr>
            <p:cNvPr id="109" name="Conector reto 108"/>
            <p:cNvCxnSpPr/>
            <p:nvPr/>
          </p:nvCxnSpPr>
          <p:spPr>
            <a:xfrm rot="5400000" flipH="1" flipV="1">
              <a:off x="2951380"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0" name="Retângulo 109"/>
            <p:cNvSpPr/>
            <p:nvPr/>
          </p:nvSpPr>
          <p:spPr>
            <a:xfrm>
              <a:off x="2594752" y="4298162"/>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1">
                      <a:lumMod val="50000"/>
                    </a:schemeClr>
                  </a:solidFill>
                </a:rPr>
                <a:t>1534</a:t>
              </a:r>
            </a:p>
          </p:txBody>
        </p:sp>
      </p:grpSp>
      <p:grpSp>
        <p:nvGrpSpPr>
          <p:cNvPr id="96" name="Grupo 178"/>
          <p:cNvGrpSpPr/>
          <p:nvPr/>
        </p:nvGrpSpPr>
        <p:grpSpPr>
          <a:xfrm>
            <a:off x="5166520" y="4298162"/>
            <a:ext cx="857256" cy="430546"/>
            <a:chOff x="5738024" y="4298162"/>
            <a:chExt cx="857256" cy="430546"/>
          </a:xfrm>
        </p:grpSpPr>
        <p:cxnSp>
          <p:nvCxnSpPr>
            <p:cNvPr id="111" name="Conector reto 110"/>
            <p:cNvCxnSpPr/>
            <p:nvPr/>
          </p:nvCxnSpPr>
          <p:spPr>
            <a:xfrm rot="5400000" flipH="1" flipV="1">
              <a:off x="6094652"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2" name="Retângulo 111"/>
            <p:cNvSpPr/>
            <p:nvPr/>
          </p:nvSpPr>
          <p:spPr>
            <a:xfrm>
              <a:off x="5738024" y="4298162"/>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1">
                      <a:lumMod val="50000"/>
                    </a:schemeClr>
                  </a:solidFill>
                </a:rPr>
                <a:t>1879</a:t>
              </a:r>
            </a:p>
          </p:txBody>
        </p:sp>
      </p:grpSp>
      <p:grpSp>
        <p:nvGrpSpPr>
          <p:cNvPr id="97" name="Grupo 179"/>
          <p:cNvGrpSpPr/>
          <p:nvPr/>
        </p:nvGrpSpPr>
        <p:grpSpPr>
          <a:xfrm>
            <a:off x="5809462" y="4298162"/>
            <a:ext cx="857256" cy="430546"/>
            <a:chOff x="6523842" y="4298162"/>
            <a:chExt cx="857256" cy="430546"/>
          </a:xfrm>
        </p:grpSpPr>
        <p:cxnSp>
          <p:nvCxnSpPr>
            <p:cNvPr id="116" name="Conector reto 115"/>
            <p:cNvCxnSpPr/>
            <p:nvPr/>
          </p:nvCxnSpPr>
          <p:spPr>
            <a:xfrm rot="5400000" flipH="1" flipV="1">
              <a:off x="6880470"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17" name="Retângulo 116"/>
            <p:cNvSpPr/>
            <p:nvPr/>
          </p:nvSpPr>
          <p:spPr>
            <a:xfrm>
              <a:off x="6523842" y="4298162"/>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1">
                      <a:lumMod val="50000"/>
                    </a:schemeClr>
                  </a:solidFill>
                </a:rPr>
                <a:t>1894</a:t>
              </a:r>
            </a:p>
          </p:txBody>
        </p:sp>
      </p:grpSp>
      <p:sp>
        <p:nvSpPr>
          <p:cNvPr id="124" name="Retângulo 123"/>
          <p:cNvSpPr/>
          <p:nvPr/>
        </p:nvSpPr>
        <p:spPr>
          <a:xfrm>
            <a:off x="71438" y="2285992"/>
            <a:ext cx="1808934" cy="1008000"/>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Rei Carlos V de Espanha ordenou os primeiros estudos topográficos na zona do canal do Panamá, No entanto, esta obra estava muito além das possibilidades técnicas da época</a:t>
            </a:r>
          </a:p>
        </p:txBody>
      </p:sp>
      <p:sp>
        <p:nvSpPr>
          <p:cNvPr id="125" name="Retângulo 124"/>
          <p:cNvSpPr/>
          <p:nvPr/>
        </p:nvSpPr>
        <p:spPr>
          <a:xfrm>
            <a:off x="2023250" y="2143116"/>
            <a:ext cx="2214578" cy="1690876"/>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O Francês de  Ferdinand  de </a:t>
            </a:r>
            <a:r>
              <a:rPr lang="pt-BR" sz="900" dirty="0" err="1"/>
              <a:t>Lesseps</a:t>
            </a:r>
            <a:r>
              <a:rPr lang="pt-BR" sz="900" dirty="0"/>
              <a:t>, obreiro do canal de Suez, organizou a Companhia Universal do Canal </a:t>
            </a:r>
            <a:r>
              <a:rPr lang="pt-BR" sz="900" dirty="0" err="1"/>
              <a:t>Interoceânico</a:t>
            </a:r>
            <a:r>
              <a:rPr lang="pt-BR" sz="900" dirty="0"/>
              <a:t> do Panamá,com o propósito de construir o canal. </a:t>
            </a:r>
            <a:br>
              <a:rPr lang="pt-BR" sz="900" dirty="0"/>
            </a:br>
            <a:r>
              <a:rPr lang="pt-BR" sz="900" dirty="0"/>
              <a:t>As obras iniciaram em 1880, mas o projeto fracassou em 1889, devido às dificuldades do clima,  doenças tropicais (febre amarela e malária), e por deficiente administração e capacidade </a:t>
            </a:r>
            <a:r>
              <a:rPr lang="pt-BR" sz="900"/>
              <a:t>técnica. Mais de  50.000 homens pereceram (checar)</a:t>
            </a:r>
            <a:endParaRPr lang="pt-BR" sz="900" dirty="0"/>
          </a:p>
        </p:txBody>
      </p:sp>
      <p:sp>
        <p:nvSpPr>
          <p:cNvPr id="126" name="Retângulo 125"/>
          <p:cNvSpPr/>
          <p:nvPr/>
        </p:nvSpPr>
        <p:spPr>
          <a:xfrm>
            <a:off x="4380702" y="2285992"/>
            <a:ext cx="2857520" cy="1440000"/>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Os franceses organizaram uma nova companhia do canal do Panamá, que com novas avaliações e estudos optaram por outra abordagem, utilizando eclusas, em vez de um canal totalmente aberto. Isso reduziria o montante de terra a escavar e facilitaria o controlo das águas que vinham dos rios. </a:t>
            </a:r>
            <a:br>
              <a:rPr lang="pt-BR" sz="900" dirty="0"/>
            </a:br>
            <a:r>
              <a:rPr lang="pt-BR" sz="900" dirty="0"/>
              <a:t>Não prosperou devido à falta de fundos, obrigando os representantes da companhia a vender as propriedades e os direitos que tinham sobre a construção do canal ao governo dos Estados Unidos.</a:t>
            </a:r>
          </a:p>
        </p:txBody>
      </p:sp>
      <p:sp>
        <p:nvSpPr>
          <p:cNvPr id="127" name="Retângulo 126"/>
          <p:cNvSpPr/>
          <p:nvPr/>
        </p:nvSpPr>
        <p:spPr>
          <a:xfrm>
            <a:off x="7381098" y="2285992"/>
            <a:ext cx="2357454" cy="1428760"/>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Após a compra de tais privilégios por 40 milhões de dólares, o canal do Panamá se iniciou novamente, já com administração Americana. Trabalharam no canal mais de 75.000 homens e mulheres, foram gastos aproximadamente 400 milhões de dólares, e apesar das enormes dificuldades, o canal do Panamá foi concluído e inaugurado em 15 de Agosto de 1914.</a:t>
            </a:r>
          </a:p>
        </p:txBody>
      </p:sp>
      <p:grpSp>
        <p:nvGrpSpPr>
          <p:cNvPr id="98" name="Grupo 184"/>
          <p:cNvGrpSpPr/>
          <p:nvPr/>
        </p:nvGrpSpPr>
        <p:grpSpPr>
          <a:xfrm>
            <a:off x="165860" y="4584708"/>
            <a:ext cx="857256" cy="415928"/>
            <a:chOff x="951678" y="4584708"/>
            <a:chExt cx="857256" cy="415928"/>
          </a:xfrm>
        </p:grpSpPr>
        <p:cxnSp>
          <p:nvCxnSpPr>
            <p:cNvPr id="129" name="Conector reto 128"/>
            <p:cNvCxnSpPr/>
            <p:nvPr/>
          </p:nvCxnSpPr>
          <p:spPr>
            <a:xfrm rot="5400000" flipH="1" flipV="1">
              <a:off x="1308306"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0" name="Retângulo 129"/>
            <p:cNvSpPr/>
            <p:nvPr/>
          </p:nvSpPr>
          <p:spPr>
            <a:xfrm>
              <a:off x="951678" y="4714884"/>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3">
                      <a:lumMod val="50000"/>
                    </a:schemeClr>
                  </a:solidFill>
                </a:rPr>
                <a:t>500 </a:t>
              </a:r>
              <a:r>
                <a:rPr lang="pt-BR" sz="1400" b="1" dirty="0" err="1">
                  <a:solidFill>
                    <a:schemeClr val="accent3">
                      <a:lumMod val="50000"/>
                    </a:schemeClr>
                  </a:solidFill>
                </a:rPr>
                <a:t>aC</a:t>
              </a:r>
              <a:endParaRPr lang="pt-BR" sz="1400" b="1" dirty="0">
                <a:solidFill>
                  <a:schemeClr val="accent3">
                    <a:lumMod val="50000"/>
                  </a:schemeClr>
                </a:solidFill>
              </a:endParaRPr>
            </a:p>
          </p:txBody>
        </p:sp>
      </p:grpSp>
      <p:sp>
        <p:nvSpPr>
          <p:cNvPr id="131" name="Retângulo 130"/>
          <p:cNvSpPr/>
          <p:nvPr/>
        </p:nvSpPr>
        <p:spPr>
          <a:xfrm>
            <a:off x="2" y="5786454"/>
            <a:ext cx="1380306" cy="1000132"/>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O primeiro esboço do canal surgiu em 500a.C., quando o  rei Dario I ordenou que escavassem uma passagem do Nilo para o Mar Vermelho</a:t>
            </a:r>
          </a:p>
        </p:txBody>
      </p:sp>
      <p:grpSp>
        <p:nvGrpSpPr>
          <p:cNvPr id="99" name="Grupo 183"/>
          <p:cNvGrpSpPr/>
          <p:nvPr/>
        </p:nvGrpSpPr>
        <p:grpSpPr>
          <a:xfrm>
            <a:off x="1023116" y="4584708"/>
            <a:ext cx="857256" cy="415928"/>
            <a:chOff x="2094686" y="4584708"/>
            <a:chExt cx="857256" cy="415928"/>
          </a:xfrm>
        </p:grpSpPr>
        <p:cxnSp>
          <p:nvCxnSpPr>
            <p:cNvPr id="133" name="Conector reto 132"/>
            <p:cNvCxnSpPr/>
            <p:nvPr/>
          </p:nvCxnSpPr>
          <p:spPr>
            <a:xfrm rot="5400000" flipH="1" flipV="1">
              <a:off x="2451314"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4" name="Retângulo 133"/>
            <p:cNvSpPr/>
            <p:nvPr/>
          </p:nvSpPr>
          <p:spPr>
            <a:xfrm>
              <a:off x="2094686" y="4714884"/>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3">
                      <a:lumMod val="50000"/>
                    </a:schemeClr>
                  </a:solidFill>
                </a:rPr>
                <a:t>250 </a:t>
              </a:r>
              <a:r>
                <a:rPr lang="pt-BR" sz="1400" b="1" dirty="0" err="1">
                  <a:solidFill>
                    <a:schemeClr val="accent3">
                      <a:lumMod val="50000"/>
                    </a:schemeClr>
                  </a:solidFill>
                </a:rPr>
                <a:t>aC</a:t>
              </a:r>
              <a:endParaRPr lang="pt-BR" sz="1400" b="1" dirty="0">
                <a:solidFill>
                  <a:schemeClr val="accent3">
                    <a:lumMod val="50000"/>
                  </a:schemeClr>
                </a:solidFill>
              </a:endParaRPr>
            </a:p>
          </p:txBody>
        </p:sp>
      </p:grpSp>
      <p:sp>
        <p:nvSpPr>
          <p:cNvPr id="135" name="Retângulo 134"/>
          <p:cNvSpPr/>
          <p:nvPr/>
        </p:nvSpPr>
        <p:spPr>
          <a:xfrm>
            <a:off x="1533598" y="5429264"/>
            <a:ext cx="1500198" cy="1357322"/>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O canal foi novamente restaurado por Ptolomeu II </a:t>
            </a:r>
            <a:r>
              <a:rPr lang="pt-BR" sz="900" dirty="0" err="1"/>
              <a:t>Filadelfo</a:t>
            </a:r>
            <a:r>
              <a:rPr lang="pt-BR" sz="900" dirty="0"/>
              <a:t>. Nos próximos 1000 anos ele será sucessivamente modificado, destruído, e reconstruído, até ser totalmente abandonado no século VIII pelo califa abássida Al-Mansur</a:t>
            </a:r>
          </a:p>
        </p:txBody>
      </p:sp>
      <p:grpSp>
        <p:nvGrpSpPr>
          <p:cNvPr id="101" name="Grupo 182"/>
          <p:cNvGrpSpPr/>
          <p:nvPr/>
        </p:nvGrpSpPr>
        <p:grpSpPr>
          <a:xfrm>
            <a:off x="4452140" y="4584708"/>
            <a:ext cx="857256" cy="415928"/>
            <a:chOff x="3666322" y="4584708"/>
            <a:chExt cx="857256" cy="415928"/>
          </a:xfrm>
        </p:grpSpPr>
        <p:cxnSp>
          <p:nvCxnSpPr>
            <p:cNvPr id="138" name="Conector reto 137"/>
            <p:cNvCxnSpPr/>
            <p:nvPr/>
          </p:nvCxnSpPr>
          <p:spPr>
            <a:xfrm rot="5400000" flipH="1" flipV="1">
              <a:off x="4022950"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9" name="Retângulo 138"/>
            <p:cNvSpPr/>
            <p:nvPr/>
          </p:nvSpPr>
          <p:spPr>
            <a:xfrm>
              <a:off x="3666322" y="4714884"/>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3">
                      <a:lumMod val="50000"/>
                    </a:schemeClr>
                  </a:solidFill>
                </a:rPr>
                <a:t>1859</a:t>
              </a:r>
            </a:p>
          </p:txBody>
        </p:sp>
      </p:grpSp>
      <p:sp>
        <p:nvSpPr>
          <p:cNvPr id="140" name="Retângulo 139"/>
          <p:cNvSpPr/>
          <p:nvPr/>
        </p:nvSpPr>
        <p:spPr>
          <a:xfrm>
            <a:off x="3187088" y="5715016"/>
            <a:ext cx="864000" cy="1071570"/>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A Companhia Suez de Ferdinand de </a:t>
            </a:r>
            <a:r>
              <a:rPr lang="pt-BR" sz="900" dirty="0" err="1"/>
              <a:t>Lesseps</a:t>
            </a:r>
            <a:r>
              <a:rPr lang="pt-BR" sz="900" dirty="0"/>
              <a:t> inicia a </a:t>
            </a:r>
            <a:r>
              <a:rPr lang="pt-BR" sz="900" dirty="0" err="1"/>
              <a:t>contrução</a:t>
            </a:r>
            <a:r>
              <a:rPr lang="pt-BR" sz="900" dirty="0"/>
              <a:t> do canal.</a:t>
            </a:r>
          </a:p>
        </p:txBody>
      </p:sp>
      <p:sp>
        <p:nvSpPr>
          <p:cNvPr id="141" name="Retângulo 140"/>
          <p:cNvSpPr/>
          <p:nvPr/>
        </p:nvSpPr>
        <p:spPr>
          <a:xfrm>
            <a:off x="4166390" y="1714488"/>
            <a:ext cx="1380306" cy="285752"/>
          </a:xfrm>
          <a:prstGeom prst="rect">
            <a:avLst/>
          </a:prstGeom>
          <a:noFill/>
          <a:ln>
            <a:noFill/>
          </a:ln>
          <a:effectLst/>
        </p:spPr>
        <p:txBody>
          <a:bodyPr wrap="square" lIns="72000" tIns="72000" rIns="72000" bIns="72000" rtlCol="0" anchor="ctr">
            <a:noAutofit/>
          </a:bodyPr>
          <a:lstStyle/>
          <a:p>
            <a:pPr algn="ctr">
              <a:spcAft>
                <a:spcPts val="600"/>
              </a:spcAft>
            </a:pPr>
            <a:r>
              <a:rPr lang="pt-BR" sz="1100" b="1" dirty="0">
                <a:solidFill>
                  <a:schemeClr val="tx1"/>
                </a:solidFill>
              </a:rPr>
              <a:t>Canal do Panamá</a:t>
            </a:r>
          </a:p>
        </p:txBody>
      </p:sp>
      <p:cxnSp>
        <p:nvCxnSpPr>
          <p:cNvPr id="143" name="Conector reto 142"/>
          <p:cNvCxnSpPr>
            <a:stCxn id="110" idx="0"/>
            <a:endCxn id="124" idx="2"/>
          </p:cNvCxnSpPr>
          <p:nvPr/>
        </p:nvCxnSpPr>
        <p:spPr>
          <a:xfrm rot="16200000" flipV="1">
            <a:off x="1318963" y="2950938"/>
            <a:ext cx="1004170" cy="1690285"/>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45" name="Conector reto 144"/>
          <p:cNvCxnSpPr>
            <a:stCxn id="112" idx="0"/>
            <a:endCxn id="125" idx="2"/>
          </p:cNvCxnSpPr>
          <p:nvPr/>
        </p:nvCxnSpPr>
        <p:spPr>
          <a:xfrm rot="16200000" flipV="1">
            <a:off x="4130758" y="2833771"/>
            <a:ext cx="464170" cy="2464611"/>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54" name="Conector reto 153"/>
          <p:cNvCxnSpPr>
            <a:stCxn id="117" idx="0"/>
            <a:endCxn id="126" idx="2"/>
          </p:cNvCxnSpPr>
          <p:nvPr/>
        </p:nvCxnSpPr>
        <p:spPr>
          <a:xfrm rot="16200000" flipV="1">
            <a:off x="5737691" y="3797763"/>
            <a:ext cx="572170" cy="428628"/>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57" name="Conector reto 156"/>
          <p:cNvCxnSpPr>
            <a:endCxn id="127" idx="2"/>
          </p:cNvCxnSpPr>
          <p:nvPr/>
        </p:nvCxnSpPr>
        <p:spPr>
          <a:xfrm flipV="1">
            <a:off x="7166784" y="3714752"/>
            <a:ext cx="1393041" cy="500066"/>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nvGrpSpPr>
          <p:cNvPr id="102" name="Grupo 171"/>
          <p:cNvGrpSpPr/>
          <p:nvPr/>
        </p:nvGrpSpPr>
        <p:grpSpPr>
          <a:xfrm>
            <a:off x="6380966" y="4210059"/>
            <a:ext cx="1571636" cy="518653"/>
            <a:chOff x="7095346" y="4210055"/>
            <a:chExt cx="1571636" cy="518653"/>
          </a:xfrm>
        </p:grpSpPr>
        <p:grpSp>
          <p:nvGrpSpPr>
            <p:cNvPr id="104" name="Grupo 180"/>
            <p:cNvGrpSpPr/>
            <p:nvPr/>
          </p:nvGrpSpPr>
          <p:grpSpPr>
            <a:xfrm>
              <a:off x="7095346" y="4298162"/>
              <a:ext cx="857256" cy="430546"/>
              <a:chOff x="7095346" y="4298162"/>
              <a:chExt cx="857256" cy="430546"/>
            </a:xfrm>
          </p:grpSpPr>
          <p:cxnSp>
            <p:nvCxnSpPr>
              <p:cNvPr id="119" name="Conector reto 118"/>
              <p:cNvCxnSpPr/>
              <p:nvPr/>
            </p:nvCxnSpPr>
            <p:spPr>
              <a:xfrm rot="5400000" flipH="1" flipV="1">
                <a:off x="7451974"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20" name="Retângulo 119"/>
              <p:cNvSpPr/>
              <p:nvPr/>
            </p:nvSpPr>
            <p:spPr>
              <a:xfrm>
                <a:off x="7095346" y="4298162"/>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1">
                        <a:lumMod val="50000"/>
                      </a:schemeClr>
                    </a:solidFill>
                  </a:rPr>
                  <a:t>1904</a:t>
                </a:r>
              </a:p>
            </p:txBody>
          </p:sp>
        </p:grpSp>
        <p:grpSp>
          <p:nvGrpSpPr>
            <p:cNvPr id="105" name="Grupo 181"/>
            <p:cNvGrpSpPr/>
            <p:nvPr/>
          </p:nvGrpSpPr>
          <p:grpSpPr>
            <a:xfrm>
              <a:off x="7809726" y="4298162"/>
              <a:ext cx="857256" cy="430546"/>
              <a:chOff x="7809726" y="4298162"/>
              <a:chExt cx="857256" cy="430546"/>
            </a:xfrm>
          </p:grpSpPr>
          <p:cxnSp>
            <p:nvCxnSpPr>
              <p:cNvPr id="122" name="Conector reto 121"/>
              <p:cNvCxnSpPr/>
              <p:nvPr/>
            </p:nvCxnSpPr>
            <p:spPr>
              <a:xfrm rot="5400000" flipH="1" flipV="1">
                <a:off x="8166354"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23" name="Retângulo 122"/>
              <p:cNvSpPr/>
              <p:nvPr/>
            </p:nvSpPr>
            <p:spPr>
              <a:xfrm>
                <a:off x="7809726" y="4298162"/>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1">
                        <a:lumMod val="50000"/>
                      </a:schemeClr>
                    </a:solidFill>
                  </a:rPr>
                  <a:t>1914</a:t>
                </a:r>
              </a:p>
            </p:txBody>
          </p:sp>
        </p:grpSp>
        <p:grpSp>
          <p:nvGrpSpPr>
            <p:cNvPr id="108" name="Grupo 171"/>
            <p:cNvGrpSpPr/>
            <p:nvPr/>
          </p:nvGrpSpPr>
          <p:grpSpPr>
            <a:xfrm>
              <a:off x="7557315" y="4210055"/>
              <a:ext cx="657230" cy="117526"/>
              <a:chOff x="7271563" y="4210055"/>
              <a:chExt cx="657230" cy="117526"/>
            </a:xfrm>
          </p:grpSpPr>
          <p:cxnSp>
            <p:nvCxnSpPr>
              <p:cNvPr id="162" name="Conector reto 161"/>
              <p:cNvCxnSpPr/>
              <p:nvPr/>
            </p:nvCxnSpPr>
            <p:spPr>
              <a:xfrm flipV="1">
                <a:off x="7271563" y="4214818"/>
                <a:ext cx="648000" cy="9524"/>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70" name="Conector reto 169"/>
              <p:cNvCxnSpPr/>
              <p:nvPr/>
            </p:nvCxnSpPr>
            <p:spPr>
              <a:xfrm rot="5400000" flipH="1" flipV="1">
                <a:off x="7218357" y="4272787"/>
                <a:ext cx="108000" cy="1588"/>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71" name="Conector reto 170"/>
              <p:cNvCxnSpPr/>
              <p:nvPr/>
            </p:nvCxnSpPr>
            <p:spPr>
              <a:xfrm rot="5400000" flipH="1" flipV="1">
                <a:off x="7873999" y="4263261"/>
                <a:ext cx="108000" cy="1588"/>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grpSp>
      <p:cxnSp>
        <p:nvCxnSpPr>
          <p:cNvPr id="146" name="Conector reto 145"/>
          <p:cNvCxnSpPr/>
          <p:nvPr/>
        </p:nvCxnSpPr>
        <p:spPr>
          <a:xfrm>
            <a:off x="291314" y="4655352"/>
            <a:ext cx="1872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7" name="Conector reto 146"/>
          <p:cNvCxnSpPr/>
          <p:nvPr/>
        </p:nvCxnSpPr>
        <p:spPr>
          <a:xfrm>
            <a:off x="2161726" y="4656147"/>
            <a:ext cx="144000" cy="1588"/>
          </a:xfrm>
          <a:prstGeom prst="line">
            <a:avLst/>
          </a:prstGeom>
          <a:ln>
            <a:solidFill>
              <a:schemeClr val="bg1">
                <a:lumMod val="75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149" name="Conector reto 148"/>
          <p:cNvCxnSpPr/>
          <p:nvPr/>
        </p:nvCxnSpPr>
        <p:spPr>
          <a:xfrm rot="5400000" flipH="1" flipV="1">
            <a:off x="2036520" y="4649537"/>
            <a:ext cx="252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1" name="Conector reto 150"/>
          <p:cNvCxnSpPr/>
          <p:nvPr/>
        </p:nvCxnSpPr>
        <p:spPr>
          <a:xfrm rot="5400000" flipH="1" flipV="1">
            <a:off x="2183794" y="4654765"/>
            <a:ext cx="252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2" name="Conector reto 151"/>
          <p:cNvCxnSpPr>
            <a:stCxn id="131" idx="0"/>
            <a:endCxn id="130" idx="2"/>
          </p:cNvCxnSpPr>
          <p:nvPr/>
        </p:nvCxnSpPr>
        <p:spPr>
          <a:xfrm rot="16200000" flipV="1">
            <a:off x="249412" y="5345714"/>
            <a:ext cx="785818" cy="95665"/>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56" name="Conector reto 155"/>
          <p:cNvCxnSpPr>
            <a:stCxn id="135" idx="0"/>
            <a:endCxn id="134" idx="2"/>
          </p:cNvCxnSpPr>
          <p:nvPr/>
        </p:nvCxnSpPr>
        <p:spPr>
          <a:xfrm rot="16200000" flipV="1">
            <a:off x="1683918" y="4768462"/>
            <a:ext cx="428628" cy="892976"/>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64" name="Conector reto 163"/>
          <p:cNvCxnSpPr>
            <a:stCxn id="139" idx="2"/>
            <a:endCxn id="140" idx="0"/>
          </p:cNvCxnSpPr>
          <p:nvPr/>
        </p:nvCxnSpPr>
        <p:spPr>
          <a:xfrm rot="5400000">
            <a:off x="3988745" y="4822997"/>
            <a:ext cx="714380" cy="1069667"/>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nvGrpSpPr>
          <p:cNvPr id="113" name="Grupo 182"/>
          <p:cNvGrpSpPr/>
          <p:nvPr/>
        </p:nvGrpSpPr>
        <p:grpSpPr>
          <a:xfrm>
            <a:off x="4952206" y="4584708"/>
            <a:ext cx="857256" cy="415928"/>
            <a:chOff x="3666322" y="4584708"/>
            <a:chExt cx="857256" cy="415928"/>
          </a:xfrm>
        </p:grpSpPr>
        <p:cxnSp>
          <p:nvCxnSpPr>
            <p:cNvPr id="175" name="Conector reto 174"/>
            <p:cNvCxnSpPr/>
            <p:nvPr/>
          </p:nvCxnSpPr>
          <p:spPr>
            <a:xfrm rot="5400000" flipH="1" flipV="1">
              <a:off x="4022950"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76" name="Retângulo 175"/>
            <p:cNvSpPr/>
            <p:nvPr/>
          </p:nvSpPr>
          <p:spPr>
            <a:xfrm>
              <a:off x="3666322" y="4714884"/>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3">
                      <a:lumMod val="50000"/>
                    </a:schemeClr>
                  </a:solidFill>
                </a:rPr>
                <a:t>1869</a:t>
              </a:r>
            </a:p>
          </p:txBody>
        </p:sp>
      </p:grpSp>
      <p:sp>
        <p:nvSpPr>
          <p:cNvPr id="177" name="Retângulo 176"/>
          <p:cNvSpPr/>
          <p:nvPr/>
        </p:nvSpPr>
        <p:spPr>
          <a:xfrm>
            <a:off x="4204380" y="5500702"/>
            <a:ext cx="2004805" cy="1285884"/>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O canal é inaugurado com presenças ilustres como Napoleão e Eça de Queirós. Ao final da obra, </a:t>
            </a:r>
            <a:r>
              <a:rPr lang="pt-BR" sz="900" dirty="0" err="1"/>
              <a:t>Egipto</a:t>
            </a:r>
            <a:r>
              <a:rPr lang="pt-BR" sz="900" dirty="0"/>
              <a:t> e a França eram os proprietários do canal.</a:t>
            </a:r>
            <a:br>
              <a:rPr lang="pt-BR" sz="900" dirty="0"/>
            </a:br>
            <a:r>
              <a:rPr lang="pt-BR" sz="900" dirty="0"/>
              <a:t>Estima-se que 1,5 milhões de egípcios tenham participado da construção do canal e que 125.000 morreram, principalmente da cólera.</a:t>
            </a:r>
          </a:p>
        </p:txBody>
      </p:sp>
      <p:cxnSp>
        <p:nvCxnSpPr>
          <p:cNvPr id="181" name="Conector reto 180"/>
          <p:cNvCxnSpPr>
            <a:stCxn id="176" idx="2"/>
            <a:endCxn id="177" idx="0"/>
          </p:cNvCxnSpPr>
          <p:nvPr/>
        </p:nvCxnSpPr>
        <p:spPr>
          <a:xfrm rot="5400000">
            <a:off x="5024780" y="5144652"/>
            <a:ext cx="500066" cy="212043"/>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pSp>
        <p:nvGrpSpPr>
          <p:cNvPr id="114" name="Grupo 182"/>
          <p:cNvGrpSpPr/>
          <p:nvPr/>
        </p:nvGrpSpPr>
        <p:grpSpPr>
          <a:xfrm>
            <a:off x="5452272" y="4572008"/>
            <a:ext cx="857256" cy="415928"/>
            <a:chOff x="3666322" y="4584708"/>
            <a:chExt cx="857256" cy="415928"/>
          </a:xfrm>
        </p:grpSpPr>
        <p:cxnSp>
          <p:nvCxnSpPr>
            <p:cNvPr id="185" name="Conector reto 184"/>
            <p:cNvCxnSpPr/>
            <p:nvPr/>
          </p:nvCxnSpPr>
          <p:spPr>
            <a:xfrm rot="5400000" flipH="1" flipV="1">
              <a:off x="4022950"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86" name="Retângulo 185"/>
            <p:cNvSpPr/>
            <p:nvPr/>
          </p:nvSpPr>
          <p:spPr>
            <a:xfrm>
              <a:off x="3666322" y="4714884"/>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3">
                      <a:lumMod val="50000"/>
                    </a:schemeClr>
                  </a:solidFill>
                </a:rPr>
                <a:t>1875</a:t>
              </a:r>
            </a:p>
          </p:txBody>
        </p:sp>
      </p:grpSp>
      <p:sp>
        <p:nvSpPr>
          <p:cNvPr id="187" name="Retângulo 186"/>
          <p:cNvSpPr/>
          <p:nvPr/>
        </p:nvSpPr>
        <p:spPr>
          <a:xfrm>
            <a:off x="6362478" y="5786454"/>
            <a:ext cx="935438" cy="1000132"/>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Devido à dívida externa, o Egito vende sua parte do canal para os britânicos.</a:t>
            </a:r>
          </a:p>
        </p:txBody>
      </p:sp>
      <p:grpSp>
        <p:nvGrpSpPr>
          <p:cNvPr id="115" name="Grupo 182"/>
          <p:cNvGrpSpPr/>
          <p:nvPr/>
        </p:nvGrpSpPr>
        <p:grpSpPr>
          <a:xfrm>
            <a:off x="7309660" y="4572008"/>
            <a:ext cx="857256" cy="415928"/>
            <a:chOff x="3666322" y="4584708"/>
            <a:chExt cx="857256" cy="415928"/>
          </a:xfrm>
        </p:grpSpPr>
        <p:cxnSp>
          <p:nvCxnSpPr>
            <p:cNvPr id="195" name="Conector reto 194"/>
            <p:cNvCxnSpPr/>
            <p:nvPr/>
          </p:nvCxnSpPr>
          <p:spPr>
            <a:xfrm rot="5400000" flipH="1" flipV="1">
              <a:off x="4022950"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96" name="Retângulo 195"/>
            <p:cNvSpPr/>
            <p:nvPr/>
          </p:nvSpPr>
          <p:spPr>
            <a:xfrm>
              <a:off x="3666322" y="4714884"/>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3">
                      <a:lumMod val="50000"/>
                    </a:schemeClr>
                  </a:solidFill>
                </a:rPr>
                <a:t>1956</a:t>
              </a:r>
            </a:p>
          </p:txBody>
        </p:sp>
      </p:grpSp>
      <p:sp>
        <p:nvSpPr>
          <p:cNvPr id="197" name="Retângulo 196"/>
          <p:cNvSpPr/>
          <p:nvPr/>
        </p:nvSpPr>
        <p:spPr>
          <a:xfrm>
            <a:off x="7451209" y="5929330"/>
            <a:ext cx="1090055" cy="857256"/>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O canal é devolvido ao Egito após várias disputas ocorridas ao longo desse ano</a:t>
            </a:r>
          </a:p>
        </p:txBody>
      </p:sp>
      <p:sp>
        <p:nvSpPr>
          <p:cNvPr id="201" name="Retângulo 200"/>
          <p:cNvSpPr/>
          <p:nvPr/>
        </p:nvSpPr>
        <p:spPr>
          <a:xfrm>
            <a:off x="8694552" y="6072206"/>
            <a:ext cx="1044000" cy="714380"/>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fontAlgn="base"/>
            <a:r>
              <a:rPr lang="pt-BR" sz="900" dirty="0"/>
              <a:t>Após a Guerra dos Seis Dias, o canal fecha e só é reaberto em 1975</a:t>
            </a:r>
          </a:p>
        </p:txBody>
      </p:sp>
      <p:grpSp>
        <p:nvGrpSpPr>
          <p:cNvPr id="118" name="Grupo 182"/>
          <p:cNvGrpSpPr/>
          <p:nvPr/>
        </p:nvGrpSpPr>
        <p:grpSpPr>
          <a:xfrm>
            <a:off x="7809726" y="4572008"/>
            <a:ext cx="857256" cy="415928"/>
            <a:chOff x="3666322" y="4584708"/>
            <a:chExt cx="857256" cy="415928"/>
          </a:xfrm>
        </p:grpSpPr>
        <p:cxnSp>
          <p:nvCxnSpPr>
            <p:cNvPr id="204" name="Conector reto 203"/>
            <p:cNvCxnSpPr/>
            <p:nvPr/>
          </p:nvCxnSpPr>
          <p:spPr>
            <a:xfrm rot="5400000" flipH="1" flipV="1">
              <a:off x="4022950" y="4655914"/>
              <a:ext cx="144000" cy="15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05" name="Retângulo 204"/>
            <p:cNvSpPr/>
            <p:nvPr/>
          </p:nvSpPr>
          <p:spPr>
            <a:xfrm>
              <a:off x="3666322" y="4714884"/>
              <a:ext cx="857256"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400" b="1" dirty="0">
                  <a:solidFill>
                    <a:schemeClr val="accent3">
                      <a:lumMod val="50000"/>
                    </a:schemeClr>
                  </a:solidFill>
                </a:rPr>
                <a:t>1967</a:t>
              </a:r>
            </a:p>
          </p:txBody>
        </p:sp>
      </p:grpSp>
      <p:cxnSp>
        <p:nvCxnSpPr>
          <p:cNvPr id="206" name="Conector reto 205"/>
          <p:cNvCxnSpPr>
            <a:stCxn id="196" idx="2"/>
            <a:endCxn id="197" idx="0"/>
          </p:cNvCxnSpPr>
          <p:nvPr/>
        </p:nvCxnSpPr>
        <p:spPr>
          <a:xfrm rot="16200000" flipH="1">
            <a:off x="7397229" y="5328995"/>
            <a:ext cx="941394" cy="259276"/>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07" name="Conector reto 206"/>
          <p:cNvCxnSpPr>
            <a:stCxn id="205" idx="2"/>
            <a:endCxn id="201" idx="0"/>
          </p:cNvCxnSpPr>
          <p:nvPr/>
        </p:nvCxnSpPr>
        <p:spPr>
          <a:xfrm rot="16200000" flipH="1">
            <a:off x="8185318" y="5040974"/>
            <a:ext cx="1084270" cy="978198"/>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213" name="Retângulo 212"/>
          <p:cNvSpPr/>
          <p:nvPr/>
        </p:nvSpPr>
        <p:spPr>
          <a:xfrm>
            <a:off x="8524106" y="4714884"/>
            <a:ext cx="1380306" cy="285752"/>
          </a:xfrm>
          <a:prstGeom prst="rect">
            <a:avLst/>
          </a:prstGeom>
          <a:noFill/>
          <a:ln>
            <a:noFill/>
          </a:ln>
          <a:effectLst/>
        </p:spPr>
        <p:txBody>
          <a:bodyPr wrap="square" lIns="72000" tIns="72000" rIns="72000" bIns="72000" rtlCol="0" anchor="ctr">
            <a:noAutofit/>
          </a:bodyPr>
          <a:lstStyle/>
          <a:p>
            <a:pPr algn="r">
              <a:spcAft>
                <a:spcPts val="600"/>
              </a:spcAft>
            </a:pPr>
            <a:r>
              <a:rPr lang="pt-BR" sz="1100" b="1" dirty="0">
                <a:solidFill>
                  <a:schemeClr val="accent3">
                    <a:lumMod val="50000"/>
                  </a:schemeClr>
                </a:solidFill>
              </a:rPr>
              <a:t>Canal de Suez</a:t>
            </a:r>
          </a:p>
        </p:txBody>
      </p:sp>
      <p:sp>
        <p:nvSpPr>
          <p:cNvPr id="214" name="Retângulo 213"/>
          <p:cNvSpPr/>
          <p:nvPr/>
        </p:nvSpPr>
        <p:spPr>
          <a:xfrm>
            <a:off x="8524106" y="4286256"/>
            <a:ext cx="1380306" cy="285752"/>
          </a:xfrm>
          <a:prstGeom prst="rect">
            <a:avLst/>
          </a:prstGeom>
          <a:noFill/>
          <a:ln>
            <a:noFill/>
          </a:ln>
          <a:effectLst/>
        </p:spPr>
        <p:txBody>
          <a:bodyPr wrap="square" lIns="72000" tIns="72000" rIns="72000" bIns="72000" rtlCol="0" anchor="ctr">
            <a:noAutofit/>
          </a:bodyPr>
          <a:lstStyle/>
          <a:p>
            <a:pPr algn="r">
              <a:spcAft>
                <a:spcPts val="600"/>
              </a:spcAft>
            </a:pPr>
            <a:r>
              <a:rPr lang="pt-BR" sz="1100" b="1" dirty="0">
                <a:solidFill>
                  <a:schemeClr val="accent1">
                    <a:lumMod val="50000"/>
                  </a:schemeClr>
                </a:solidFill>
              </a:rPr>
              <a:t>Canal do Panamá</a:t>
            </a:r>
          </a:p>
        </p:txBody>
      </p:sp>
      <p:sp>
        <p:nvSpPr>
          <p:cNvPr id="121" name="Título 1">
            <a:extLst>
              <a:ext uri="{FF2B5EF4-FFF2-40B4-BE49-F238E27FC236}">
                <a16:creationId xmlns:a16="http://schemas.microsoft.com/office/drawing/2014/main" id="{07F021E7-8196-0EFE-489C-6530BD9D57D9}"/>
              </a:ext>
            </a:extLst>
          </p:cNvPr>
          <p:cNvSpPr txBox="1">
            <a:spLocks/>
          </p:cNvSpPr>
          <p:nvPr/>
        </p:nvSpPr>
        <p:spPr bwMode="auto">
          <a:xfrm>
            <a:off x="5228582" y="584659"/>
            <a:ext cx="4137962" cy="206477"/>
          </a:xfrm>
          <a:prstGeom prst="rect">
            <a:avLst/>
          </a:prstGeom>
          <a:noFill/>
          <a:ln w="9525" algn="ctr">
            <a:noFill/>
            <a:miter lim="800000"/>
            <a:headEnd/>
            <a:tailEnd/>
          </a:ln>
        </p:spPr>
        <p:txBody>
          <a:bodyPr vert="horz" wrap="square" lIns="54000" tIns="10800" rIns="54000" bIns="10800" numCol="1" anchor="ctr" anchorCtr="0" compatLnSpc="1">
            <a:prstTxWarp prst="textNoShape">
              <a:avLst/>
            </a:prstTxWarp>
            <a:spAutoFit/>
          </a:bodyPr>
          <a:lstStyle>
            <a:lvl1pPr algn="l" defTabSz="914400" rtl="0" eaLnBrk="1" latinLnBrk="0" hangingPunct="1">
              <a:spcBef>
                <a:spcPct val="0"/>
              </a:spcBef>
              <a:buNone/>
              <a:defRPr sz="2000" b="1" kern="1200">
                <a:solidFill>
                  <a:srgbClr val="0070C0"/>
                </a:solidFill>
                <a:latin typeface="+mj-lt"/>
                <a:ea typeface="+mj-ea"/>
                <a:cs typeface="+mj-cs"/>
              </a:defRPr>
            </a:lvl1pPr>
          </a:lstStyle>
          <a:p>
            <a:r>
              <a:rPr lang="pt-BR" sz="1200" dirty="0"/>
              <a:t>https://www.youtube.com/watch?v=_9eA4TB77iA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Rectangle 3"/>
          <p:cNvSpPr>
            <a:spLocks noChangeArrowheads="1"/>
          </p:cNvSpPr>
          <p:nvPr/>
        </p:nvSpPr>
        <p:spPr bwMode="auto">
          <a:xfrm>
            <a:off x="-808434" y="-171400"/>
            <a:ext cx="8915400" cy="633413"/>
          </a:xfrm>
          <a:prstGeom prst="rect">
            <a:avLst/>
          </a:prstGeom>
          <a:noFill/>
          <a:ln w="9525" algn="ctr">
            <a:noFill/>
            <a:miter lim="800000"/>
            <a:headEnd/>
            <a:tailEnd/>
          </a:ln>
        </p:spPr>
        <p:txBody>
          <a:bodyPr vert="horz" wrap="square" lIns="91440" tIns="13716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PT" sz="2400" b="1" i="0" u="none" strike="noStrike" cap="none" normalizeH="0" baseline="0" dirty="0">
                <a:ln>
                  <a:noFill/>
                </a:ln>
                <a:solidFill>
                  <a:srgbClr val="000000"/>
                </a:solidFill>
                <a:effectLst/>
                <a:latin typeface="Arial" pitchFamily="34" charset="0"/>
              </a:rPr>
              <a:t>A maioria dos navios respeitam os limites físicos</a:t>
            </a:r>
            <a:endParaRPr kumimoji="0" lang="en-US" sz="4400" b="0" i="0" u="none" strike="noStrike" cap="none" normalizeH="0" baseline="0" dirty="0">
              <a:ln>
                <a:noFill/>
              </a:ln>
              <a:solidFill>
                <a:schemeClr val="tx2"/>
              </a:solidFill>
              <a:effectLst/>
              <a:latin typeface="Arial" pitchFamily="34" charset="0"/>
            </a:endParaRPr>
          </a:p>
        </p:txBody>
      </p:sp>
      <p:grpSp>
        <p:nvGrpSpPr>
          <p:cNvPr id="3" name="Grupo 2"/>
          <p:cNvGrpSpPr/>
          <p:nvPr/>
        </p:nvGrpSpPr>
        <p:grpSpPr>
          <a:xfrm>
            <a:off x="7766" y="172090"/>
            <a:ext cx="11672742" cy="6744355"/>
            <a:chOff x="7765" y="172087"/>
            <a:chExt cx="11672742" cy="6744355"/>
          </a:xfrm>
        </p:grpSpPr>
        <p:sp>
          <p:nvSpPr>
            <p:cNvPr id="190466" name="Text Box 2"/>
            <p:cNvSpPr txBox="1">
              <a:spLocks noChangeArrowheads="1"/>
            </p:cNvSpPr>
            <p:nvPr/>
          </p:nvSpPr>
          <p:spPr bwMode="ltGray">
            <a:xfrm>
              <a:off x="937625" y="328312"/>
              <a:ext cx="10742882" cy="583998"/>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a:ln>
                    <a:noFill/>
                  </a:ln>
                  <a:solidFill>
                    <a:srgbClr val="000000"/>
                  </a:solidFill>
                  <a:effectLst/>
                  <a:latin typeface="Arial" pitchFamily="34" charset="0"/>
                </a:rPr>
                <a:t>Distribuição de navios entregues entre 1978-2006</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a:ln>
                    <a:noFill/>
                  </a:ln>
                  <a:solidFill>
                    <a:srgbClr val="000000"/>
                  </a:solidFill>
                  <a:effectLst/>
                  <a:latin typeface="Arial" pitchFamily="34" charset="0"/>
                </a:rPr>
                <a:t>(29.714 navios classificados + 576 navios sem padrão)</a:t>
              </a:r>
              <a:endParaRPr kumimoji="0" lang="en-US" sz="1800" b="0" i="0" u="none" strike="noStrike" cap="none" normalizeH="0" baseline="0" dirty="0">
                <a:ln>
                  <a:noFill/>
                </a:ln>
                <a:solidFill>
                  <a:schemeClr val="tx1"/>
                </a:solidFill>
                <a:effectLst/>
                <a:latin typeface="Arial" pitchFamily="34" charset="0"/>
              </a:endParaRPr>
            </a:p>
          </p:txBody>
        </p:sp>
        <p:grpSp>
          <p:nvGrpSpPr>
            <p:cNvPr id="190473" name="Group 10"/>
            <p:cNvGrpSpPr>
              <a:grpSpLocks/>
            </p:cNvGrpSpPr>
            <p:nvPr/>
          </p:nvGrpSpPr>
          <p:grpSpPr bwMode="auto">
            <a:xfrm>
              <a:off x="912388" y="1748333"/>
              <a:ext cx="6862321" cy="4446807"/>
              <a:chOff x="481" y="1479"/>
              <a:chExt cx="3535" cy="2429"/>
            </a:xfrm>
          </p:grpSpPr>
          <p:sp>
            <p:nvSpPr>
              <p:cNvPr id="190474" name="Rectangle 11"/>
              <p:cNvSpPr>
                <a:spLocks noChangeArrowheads="1"/>
              </p:cNvSpPr>
              <p:nvPr/>
            </p:nvSpPr>
            <p:spPr bwMode="auto">
              <a:xfrm>
                <a:off x="487" y="1479"/>
                <a:ext cx="2636" cy="2426"/>
              </a:xfrm>
              <a:prstGeom prst="rect">
                <a:avLst/>
              </a:prstGeom>
              <a:solidFill>
                <a:srgbClr val="CCFFCC"/>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90475" name="Rectangle 12"/>
              <p:cNvSpPr>
                <a:spLocks noChangeArrowheads="1"/>
              </p:cNvSpPr>
              <p:nvPr/>
            </p:nvSpPr>
            <p:spPr bwMode="auto">
              <a:xfrm>
                <a:off x="487" y="1717"/>
                <a:ext cx="3529" cy="2187"/>
              </a:xfrm>
              <a:prstGeom prst="rect">
                <a:avLst/>
              </a:prstGeom>
              <a:solidFill>
                <a:srgbClr val="99CCFF">
                  <a:alpha val="85097"/>
                </a:srgbClr>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90476" name="Rectangle 13"/>
              <p:cNvSpPr>
                <a:spLocks noChangeArrowheads="1"/>
              </p:cNvSpPr>
              <p:nvPr/>
            </p:nvSpPr>
            <p:spPr bwMode="auto">
              <a:xfrm>
                <a:off x="481" y="2516"/>
                <a:ext cx="1422" cy="1392"/>
              </a:xfrm>
              <a:prstGeom prst="rect">
                <a:avLst/>
              </a:prstGeom>
              <a:solidFill>
                <a:srgbClr val="FF9797"/>
              </a:solidFill>
              <a:ln w="9525" algn="ctr">
                <a:noFill/>
                <a:miter lim="800000"/>
                <a:headEnd/>
                <a:tailEnd/>
              </a:ln>
            </p:spPr>
            <p:txBody>
              <a:bodyPr vert="horz" wrap="non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190477" name="Text Box 25"/>
            <p:cNvSpPr txBox="1">
              <a:spLocks noChangeArrowheads="1"/>
            </p:cNvSpPr>
            <p:nvPr/>
          </p:nvSpPr>
          <p:spPr bwMode="ltGray">
            <a:xfrm>
              <a:off x="7832433" y="172087"/>
              <a:ext cx="783355" cy="338554"/>
            </a:xfrm>
            <a:prstGeom prst="rect">
              <a:avLst/>
            </a:prstGeom>
            <a:noFill/>
            <a:ln w="9525" algn="ctr">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a:ln>
                    <a:noFill/>
                  </a:ln>
                  <a:solidFill>
                    <a:srgbClr val="00FF00"/>
                  </a:solidFill>
                  <a:effectLst/>
                  <a:latin typeface="Arial" pitchFamily="34" charset="0"/>
                </a:rPr>
                <a:t>Todos</a:t>
              </a:r>
              <a:endParaRPr kumimoji="0" lang="en-US" sz="1800" b="0" i="0" u="none" strike="noStrike" cap="none" normalizeH="0" baseline="0">
                <a:ln>
                  <a:noFill/>
                </a:ln>
                <a:solidFill>
                  <a:schemeClr val="tx1"/>
                </a:solidFill>
                <a:effectLst/>
                <a:latin typeface="Arial" pitchFamily="34" charset="0"/>
              </a:endParaRPr>
            </a:p>
          </p:txBody>
        </p:sp>
        <p:grpSp>
          <p:nvGrpSpPr>
            <p:cNvPr id="190478" name="Group 27"/>
            <p:cNvGrpSpPr>
              <a:grpSpLocks/>
            </p:cNvGrpSpPr>
            <p:nvPr/>
          </p:nvGrpSpPr>
          <p:grpSpPr bwMode="auto">
            <a:xfrm>
              <a:off x="7765" y="745101"/>
              <a:ext cx="9461657" cy="6171341"/>
              <a:chOff x="15" y="931"/>
              <a:chExt cx="4874" cy="3371"/>
            </a:xfrm>
          </p:grpSpPr>
          <p:sp>
            <p:nvSpPr>
              <p:cNvPr id="190479" name="Text Box 28"/>
              <p:cNvSpPr txBox="1">
                <a:spLocks noChangeArrowheads="1"/>
              </p:cNvSpPr>
              <p:nvPr/>
            </p:nvSpPr>
            <p:spPr bwMode="ltGray">
              <a:xfrm rot="16200000">
                <a:off x="-274" y="1220"/>
                <a:ext cx="752" cy="174"/>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rgbClr val="000000"/>
                    </a:solidFill>
                    <a:effectLst/>
                    <a:latin typeface="Arial" pitchFamily="34" charset="0"/>
                  </a:rPr>
                  <a:t>Calado [m]</a:t>
                </a:r>
                <a:endParaRPr kumimoji="0" lang="en-US" sz="1800" b="0" i="0" u="none" strike="noStrike" cap="none" normalizeH="0" baseline="0">
                  <a:ln>
                    <a:noFill/>
                  </a:ln>
                  <a:solidFill>
                    <a:schemeClr val="tx1"/>
                  </a:solidFill>
                  <a:effectLst/>
                  <a:latin typeface="Arial" pitchFamily="34" charset="0"/>
                </a:endParaRPr>
              </a:p>
            </p:txBody>
          </p:sp>
          <p:sp>
            <p:nvSpPr>
              <p:cNvPr id="190480" name="Text Box 29"/>
              <p:cNvSpPr txBox="1">
                <a:spLocks noChangeArrowheads="1"/>
              </p:cNvSpPr>
              <p:nvPr/>
            </p:nvSpPr>
            <p:spPr bwMode="ltGray">
              <a:xfrm>
                <a:off x="3528" y="4117"/>
                <a:ext cx="652" cy="185"/>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a:ln>
                      <a:noFill/>
                    </a:ln>
                    <a:solidFill>
                      <a:srgbClr val="000000"/>
                    </a:solidFill>
                    <a:effectLst/>
                    <a:latin typeface="Arial" pitchFamily="34" charset="0"/>
                  </a:rPr>
                  <a:t>Boca [m]</a:t>
                </a:r>
                <a:endParaRPr kumimoji="0" lang="en-US" sz="1800" b="0" i="0" u="none" strike="noStrike" cap="none" normalizeH="0" baseline="0">
                  <a:ln>
                    <a:noFill/>
                  </a:ln>
                  <a:solidFill>
                    <a:schemeClr val="tx1"/>
                  </a:solidFill>
                  <a:effectLst/>
                  <a:latin typeface="Arial" pitchFamily="34" charset="0"/>
                </a:endParaRPr>
              </a:p>
            </p:txBody>
          </p:sp>
          <p:sp>
            <p:nvSpPr>
              <p:cNvPr id="190481" name="Text Box 30"/>
              <p:cNvSpPr txBox="1">
                <a:spLocks noChangeArrowheads="1"/>
              </p:cNvSpPr>
              <p:nvPr/>
            </p:nvSpPr>
            <p:spPr bwMode="ltGray">
              <a:xfrm>
                <a:off x="454" y="2505"/>
                <a:ext cx="988" cy="25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F30D0D"/>
                    </a:solidFill>
                    <a:effectLst/>
                    <a:latin typeface="Arial" pitchFamily="34" charset="0"/>
                  </a:rPr>
                  <a:t>Restrição Canal do </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F30D0D"/>
                    </a:solidFill>
                    <a:effectLst/>
                    <a:latin typeface="Arial" pitchFamily="34" charset="0"/>
                  </a:rPr>
                  <a:t>Panamá – 78.7%</a:t>
                </a:r>
                <a:endParaRPr kumimoji="0" lang="en-US" sz="1800" b="0" i="0" u="none" strike="noStrike" cap="none" normalizeH="0" baseline="0">
                  <a:ln>
                    <a:noFill/>
                  </a:ln>
                  <a:solidFill>
                    <a:schemeClr val="tx1"/>
                  </a:solidFill>
                  <a:effectLst/>
                  <a:latin typeface="Arial" pitchFamily="34" charset="0"/>
                </a:endParaRPr>
              </a:p>
            </p:txBody>
          </p:sp>
          <p:sp>
            <p:nvSpPr>
              <p:cNvPr id="190482" name="Text Box 31"/>
              <p:cNvSpPr txBox="1">
                <a:spLocks noChangeArrowheads="1"/>
              </p:cNvSpPr>
              <p:nvPr/>
            </p:nvSpPr>
            <p:spPr bwMode="ltGray">
              <a:xfrm>
                <a:off x="454" y="1469"/>
                <a:ext cx="1124" cy="25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chemeClr val="accent2"/>
                    </a:solidFill>
                    <a:effectLst/>
                    <a:latin typeface="Arial" pitchFamily="34" charset="0"/>
                  </a:rPr>
                  <a:t>Restrição Estreito </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chemeClr val="accent2"/>
                    </a:solidFill>
                    <a:effectLst/>
                    <a:latin typeface="Arial" pitchFamily="34" charset="0"/>
                  </a:rPr>
                  <a:t>de Malacca – 99.0%</a:t>
                </a:r>
                <a:endParaRPr kumimoji="0" lang="en-US" sz="1800" b="0" i="0" u="none" strike="noStrike" cap="none" normalizeH="0" baseline="0">
                  <a:ln>
                    <a:noFill/>
                  </a:ln>
                  <a:solidFill>
                    <a:schemeClr val="tx1"/>
                  </a:solidFill>
                  <a:effectLst/>
                  <a:latin typeface="Arial" pitchFamily="34" charset="0"/>
                </a:endParaRPr>
              </a:p>
            </p:txBody>
          </p:sp>
          <p:sp>
            <p:nvSpPr>
              <p:cNvPr id="190483" name="Text Box 32"/>
              <p:cNvSpPr txBox="1">
                <a:spLocks noChangeArrowheads="1"/>
              </p:cNvSpPr>
              <p:nvPr/>
            </p:nvSpPr>
            <p:spPr bwMode="ltGray">
              <a:xfrm>
                <a:off x="3120" y="1723"/>
                <a:ext cx="862" cy="252"/>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66FF"/>
                    </a:solidFill>
                    <a:effectLst/>
                    <a:latin typeface="Arial" pitchFamily="34" charset="0"/>
                  </a:rPr>
                  <a:t>Restrição Canal </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66FF"/>
                    </a:solidFill>
                    <a:effectLst/>
                    <a:latin typeface="Arial" pitchFamily="34" charset="0"/>
                  </a:rPr>
                  <a:t>de Suez – 98.3%</a:t>
                </a:r>
                <a:endParaRPr kumimoji="0" lang="en-US" sz="1800" b="0" i="0" u="none" strike="noStrike" cap="none" normalizeH="0" baseline="0">
                  <a:ln>
                    <a:noFill/>
                  </a:ln>
                  <a:solidFill>
                    <a:schemeClr val="tx1"/>
                  </a:solidFill>
                  <a:effectLst/>
                  <a:latin typeface="Arial" pitchFamily="34" charset="0"/>
                </a:endParaRPr>
              </a:p>
            </p:txBody>
          </p:sp>
          <p:sp>
            <p:nvSpPr>
              <p:cNvPr id="1031201" name="AutoShape 33"/>
              <p:cNvSpPr>
                <a:spLocks noChangeArrowheads="1"/>
              </p:cNvSpPr>
              <p:nvPr/>
            </p:nvSpPr>
            <p:spPr bwMode="ltGray">
              <a:xfrm>
                <a:off x="2167" y="3563"/>
                <a:ext cx="1094" cy="319"/>
              </a:xfrm>
              <a:prstGeom prst="wedgeRectCallout">
                <a:avLst>
                  <a:gd name="adj1" fmla="val -119287"/>
                  <a:gd name="adj2" fmla="val -115204"/>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3 Gaseiros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Small Tanker</a:t>
                </a:r>
                <a:endParaRPr kumimoji="0" lang="en-US" sz="1800" b="0" i="0" u="none" strike="noStrike" cap="none" normalizeH="0" baseline="0">
                  <a:ln>
                    <a:noFill/>
                  </a:ln>
                  <a:solidFill>
                    <a:schemeClr val="tx1"/>
                  </a:solidFill>
                  <a:effectLst/>
                  <a:latin typeface="Arial" pitchFamily="34" charset="0"/>
                </a:endParaRPr>
              </a:p>
            </p:txBody>
          </p:sp>
          <p:sp>
            <p:nvSpPr>
              <p:cNvPr id="1031202" name="AutoShape 34"/>
              <p:cNvSpPr>
                <a:spLocks noChangeArrowheads="1"/>
              </p:cNvSpPr>
              <p:nvPr/>
            </p:nvSpPr>
            <p:spPr bwMode="ltGray">
              <a:xfrm>
                <a:off x="580" y="1794"/>
                <a:ext cx="1094" cy="319"/>
              </a:xfrm>
              <a:prstGeom prst="wedgeRectCallout">
                <a:avLst>
                  <a:gd name="adj1" fmla="val 67731"/>
                  <a:gd name="adj2" fmla="val 154389"/>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4 Tanq. de Produtos</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Handymax</a:t>
                </a:r>
                <a:endParaRPr kumimoji="0" lang="en-US" sz="1800" b="0" i="0" u="none" strike="noStrike" cap="none" normalizeH="0" baseline="0">
                  <a:ln>
                    <a:noFill/>
                  </a:ln>
                  <a:solidFill>
                    <a:schemeClr val="tx1"/>
                  </a:solidFill>
                  <a:effectLst/>
                  <a:latin typeface="Arial" pitchFamily="34" charset="0"/>
                </a:endParaRPr>
              </a:p>
            </p:txBody>
          </p:sp>
          <p:sp>
            <p:nvSpPr>
              <p:cNvPr id="1031203" name="AutoShape 35"/>
              <p:cNvSpPr>
                <a:spLocks noChangeArrowheads="1"/>
              </p:cNvSpPr>
              <p:nvPr/>
            </p:nvSpPr>
            <p:spPr bwMode="ltGray">
              <a:xfrm>
                <a:off x="3664" y="3472"/>
                <a:ext cx="1225" cy="319"/>
              </a:xfrm>
              <a:prstGeom prst="wedgeRectCallout">
                <a:avLst>
                  <a:gd name="adj1" fmla="val -164778"/>
                  <a:gd name="adj2" fmla="val -345926"/>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4 Petroleiros Panamax</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Sem Padrão</a:t>
                </a:r>
                <a:endParaRPr kumimoji="0" lang="en-US" sz="1800" b="0" i="0" u="none" strike="noStrike" cap="none" normalizeH="0" baseline="0">
                  <a:ln>
                    <a:noFill/>
                  </a:ln>
                  <a:solidFill>
                    <a:schemeClr val="tx1"/>
                  </a:solidFill>
                  <a:effectLst/>
                  <a:latin typeface="Arial" pitchFamily="34" charset="0"/>
                </a:endParaRPr>
              </a:p>
            </p:txBody>
          </p:sp>
          <p:sp>
            <p:nvSpPr>
              <p:cNvPr id="1031204" name="AutoShape 36"/>
              <p:cNvSpPr>
                <a:spLocks noChangeArrowheads="1"/>
              </p:cNvSpPr>
              <p:nvPr/>
            </p:nvSpPr>
            <p:spPr bwMode="ltGray">
              <a:xfrm>
                <a:off x="535" y="1114"/>
                <a:ext cx="1094" cy="319"/>
              </a:xfrm>
              <a:prstGeom prst="wedgeRectCallout">
                <a:avLst>
                  <a:gd name="adj1" fmla="val 115903"/>
                  <a:gd name="adj2" fmla="val 296394"/>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5 Petroleiros Aframax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Aframax</a:t>
                </a:r>
                <a:endParaRPr kumimoji="0" lang="en-US" sz="1800" b="0" i="0" u="none" strike="noStrike" cap="none" normalizeH="0" baseline="0">
                  <a:ln>
                    <a:noFill/>
                  </a:ln>
                  <a:solidFill>
                    <a:schemeClr val="tx1"/>
                  </a:solidFill>
                  <a:effectLst/>
                  <a:latin typeface="Arial" pitchFamily="34" charset="0"/>
                </a:endParaRPr>
              </a:p>
            </p:txBody>
          </p:sp>
          <p:sp>
            <p:nvSpPr>
              <p:cNvPr id="1031205" name="AutoShape 37"/>
              <p:cNvSpPr>
                <a:spLocks noChangeArrowheads="1"/>
              </p:cNvSpPr>
              <p:nvPr/>
            </p:nvSpPr>
            <p:spPr bwMode="ltGray">
              <a:xfrm>
                <a:off x="3664" y="1159"/>
                <a:ext cx="1225" cy="319"/>
              </a:xfrm>
              <a:prstGeom prst="wedgeRectCallout">
                <a:avLst>
                  <a:gd name="adj1" fmla="val -133755"/>
                  <a:gd name="adj2" fmla="val 196083"/>
                </a:avLst>
              </a:prstGeom>
              <a:noFill/>
              <a:ln w="9525" algn="ctr">
                <a:solidFill>
                  <a:srgbClr val="5F5F5F"/>
                </a:solidFill>
                <a:miter lim="800000"/>
                <a:headEnd/>
                <a:tailEnd/>
              </a:ln>
              <a:effectLst/>
            </p:spPr>
            <p:txBody>
              <a:bodyPr vert="horz" wrap="square" lIns="45720" tIns="45720" rIns="4572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10 Petroleiros Suezmax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a:ln>
                      <a:noFill/>
                    </a:ln>
                    <a:solidFill>
                      <a:srgbClr val="000000"/>
                    </a:solidFill>
                    <a:effectLst>
                      <a:outerShdw blurRad="38100" dist="38100" dir="2700000" algn="tl">
                        <a:srgbClr val="C0C0C0"/>
                      </a:outerShdw>
                    </a:effectLst>
                    <a:latin typeface="Arial" pitchFamily="34" charset="0"/>
                  </a:rPr>
                  <a:t>Suezmax</a:t>
                </a:r>
                <a:endParaRPr kumimoji="0" lang="en-US" sz="1800" b="0" i="0" u="none" strike="noStrike" cap="none" normalizeH="0" baseline="0">
                  <a:ln>
                    <a:noFill/>
                  </a:ln>
                  <a:solidFill>
                    <a:schemeClr val="tx1"/>
                  </a:solidFill>
                  <a:effectLst/>
                  <a:latin typeface="Arial" pitchFamily="34" charset="0"/>
                </a:endParaRPr>
              </a:p>
            </p:txBody>
          </p:sp>
        </p:grpSp>
        <p:pic>
          <p:nvPicPr>
            <p:cNvPr id="190489" name="Picture 39"/>
            <p:cNvPicPr>
              <a:picLocks noChangeArrowheads="1"/>
            </p:cNvPicPr>
            <p:nvPr/>
          </p:nvPicPr>
          <p:blipFill>
            <a:blip r:embed="rId2" cstate="print">
              <a:clrChange>
                <a:clrFrom>
                  <a:srgbClr val="FFFFFF"/>
                </a:clrFrom>
                <a:clrTo>
                  <a:srgbClr val="FFFFFF">
                    <a:alpha val="0"/>
                  </a:srgbClr>
                </a:clrTo>
              </a:clrChange>
            </a:blip>
            <a:srcRect/>
            <a:stretch>
              <a:fillRect/>
            </a:stretch>
          </p:blipFill>
          <p:spPr bwMode="ltGray">
            <a:xfrm>
              <a:off x="446488" y="774393"/>
              <a:ext cx="9110290" cy="5850966"/>
            </a:xfrm>
            <a:prstGeom prst="rect">
              <a:avLst/>
            </a:prstGeom>
            <a:noFill/>
            <a:ln w="9525" algn="ctr">
              <a:noFill/>
              <a:miter lim="800000"/>
              <a:headEnd/>
              <a:tailEnd/>
            </a:ln>
          </p:spPr>
        </p:pic>
      </p:grpSp>
    </p:spTree>
    <p:extLst>
      <p:ext uri="{BB962C8B-B14F-4D97-AF65-F5344CB8AC3E}">
        <p14:creationId xmlns:p14="http://schemas.microsoft.com/office/powerpoint/2010/main" val="2995935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6" y="338937"/>
            <a:ext cx="2108975" cy="1868470"/>
          </a:xfrm>
        </p:spPr>
        <p:txBody>
          <a:bodyPr/>
          <a:lstStyle/>
          <a:p>
            <a:r>
              <a:rPr lang="pt-BR" dirty="0"/>
              <a:t>Os visionários e as maiores obras da humanidade: canais marítimos</a:t>
            </a:r>
          </a:p>
        </p:txBody>
      </p:sp>
      <p:grpSp>
        <p:nvGrpSpPr>
          <p:cNvPr id="3" name="Grupo 3"/>
          <p:cNvGrpSpPr/>
          <p:nvPr/>
        </p:nvGrpSpPr>
        <p:grpSpPr>
          <a:xfrm>
            <a:off x="2380439" y="-428652"/>
            <a:ext cx="8385418" cy="4310064"/>
            <a:chOff x="287292" y="1206500"/>
            <a:chExt cx="8385418" cy="4310064"/>
          </a:xfrm>
        </p:grpSpPr>
        <p:sp>
          <p:nvSpPr>
            <p:cNvPr id="5" name="Freeform 4"/>
            <p:cNvSpPr>
              <a:spLocks/>
            </p:cNvSpPr>
            <p:nvPr/>
          </p:nvSpPr>
          <p:spPr bwMode="auto">
            <a:xfrm>
              <a:off x="387289" y="1644651"/>
              <a:ext cx="2968149" cy="3871913"/>
            </a:xfrm>
            <a:custGeom>
              <a:avLst/>
              <a:gdLst/>
              <a:ahLst/>
              <a:cxnLst>
                <a:cxn ang="0">
                  <a:pos x="813" y="1036"/>
                </a:cxn>
                <a:cxn ang="0">
                  <a:pos x="672" y="951"/>
                </a:cxn>
                <a:cxn ang="0">
                  <a:pos x="532" y="844"/>
                </a:cxn>
                <a:cxn ang="0">
                  <a:pos x="466" y="779"/>
                </a:cxn>
                <a:cxn ang="0">
                  <a:pos x="383" y="610"/>
                </a:cxn>
                <a:cxn ang="0">
                  <a:pos x="400" y="441"/>
                </a:cxn>
                <a:cxn ang="0">
                  <a:pos x="276" y="284"/>
                </a:cxn>
                <a:cxn ang="0">
                  <a:pos x="119" y="296"/>
                </a:cxn>
                <a:cxn ang="0">
                  <a:pos x="20" y="303"/>
                </a:cxn>
                <a:cxn ang="0">
                  <a:pos x="20" y="219"/>
                </a:cxn>
                <a:cxn ang="0">
                  <a:pos x="8" y="177"/>
                </a:cxn>
                <a:cxn ang="0">
                  <a:pos x="45" y="119"/>
                </a:cxn>
                <a:cxn ang="0">
                  <a:pos x="611" y="104"/>
                </a:cxn>
                <a:cxn ang="0">
                  <a:pos x="743" y="127"/>
                </a:cxn>
                <a:cxn ang="0">
                  <a:pos x="808" y="88"/>
                </a:cxn>
                <a:cxn ang="0">
                  <a:pos x="846" y="115"/>
                </a:cxn>
                <a:cxn ang="0">
                  <a:pos x="907" y="0"/>
                </a:cxn>
                <a:cxn ang="0">
                  <a:pos x="862" y="46"/>
                </a:cxn>
                <a:cxn ang="0">
                  <a:pos x="912" y="138"/>
                </a:cxn>
                <a:cxn ang="0">
                  <a:pos x="924" y="150"/>
                </a:cxn>
                <a:cxn ang="0">
                  <a:pos x="804" y="315"/>
                </a:cxn>
                <a:cxn ang="0">
                  <a:pos x="957" y="418"/>
                </a:cxn>
                <a:cxn ang="0">
                  <a:pos x="1003" y="227"/>
                </a:cxn>
                <a:cxn ang="0">
                  <a:pos x="1106" y="303"/>
                </a:cxn>
                <a:cxn ang="0">
                  <a:pos x="1172" y="342"/>
                </a:cxn>
                <a:cxn ang="0">
                  <a:pos x="1250" y="457"/>
                </a:cxn>
                <a:cxn ang="0">
                  <a:pos x="1209" y="426"/>
                </a:cxn>
                <a:cxn ang="0">
                  <a:pos x="1068" y="476"/>
                </a:cxn>
                <a:cxn ang="0">
                  <a:pos x="1167" y="510"/>
                </a:cxn>
                <a:cxn ang="0">
                  <a:pos x="1032" y="556"/>
                </a:cxn>
                <a:cxn ang="0">
                  <a:pos x="1048" y="575"/>
                </a:cxn>
                <a:cxn ang="0">
                  <a:pos x="961" y="648"/>
                </a:cxn>
                <a:cxn ang="0">
                  <a:pos x="900" y="809"/>
                </a:cxn>
                <a:cxn ang="0">
                  <a:pos x="775" y="744"/>
                </a:cxn>
                <a:cxn ang="0">
                  <a:pos x="681" y="852"/>
                </a:cxn>
                <a:cxn ang="0">
                  <a:pos x="817" y="875"/>
                </a:cxn>
                <a:cxn ang="0">
                  <a:pos x="875" y="1039"/>
                </a:cxn>
                <a:cxn ang="0">
                  <a:pos x="999" y="993"/>
                </a:cxn>
                <a:cxn ang="0">
                  <a:pos x="1242" y="1174"/>
                </a:cxn>
                <a:cxn ang="0">
                  <a:pos x="1407" y="1335"/>
                </a:cxn>
                <a:cxn ang="0">
                  <a:pos x="1283" y="1515"/>
                </a:cxn>
                <a:cxn ang="0">
                  <a:pos x="1205" y="1665"/>
                </a:cxn>
                <a:cxn ang="0">
                  <a:pos x="1110" y="1745"/>
                </a:cxn>
                <a:cxn ang="0">
                  <a:pos x="1110" y="1841"/>
                </a:cxn>
                <a:cxn ang="0">
                  <a:pos x="1147" y="1948"/>
                </a:cxn>
                <a:cxn ang="0">
                  <a:pos x="1028" y="1910"/>
                </a:cxn>
                <a:cxn ang="0">
                  <a:pos x="1010" y="1745"/>
                </a:cxn>
                <a:cxn ang="0">
                  <a:pos x="941" y="1362"/>
                </a:cxn>
                <a:cxn ang="0">
                  <a:pos x="878" y="1212"/>
                </a:cxn>
                <a:cxn ang="0">
                  <a:pos x="900" y="1043"/>
                </a:cxn>
              </a:cxnLst>
              <a:rect l="0" t="0" r="r" b="b"/>
              <a:pathLst>
                <a:path w="1462" h="1965">
                  <a:moveTo>
                    <a:pt x="900" y="1043"/>
                  </a:moveTo>
                  <a:lnTo>
                    <a:pt x="878" y="1062"/>
                  </a:lnTo>
                  <a:lnTo>
                    <a:pt x="846" y="1051"/>
                  </a:lnTo>
                  <a:lnTo>
                    <a:pt x="813" y="1036"/>
                  </a:lnTo>
                  <a:lnTo>
                    <a:pt x="797" y="993"/>
                  </a:lnTo>
                  <a:lnTo>
                    <a:pt x="743" y="970"/>
                  </a:lnTo>
                  <a:lnTo>
                    <a:pt x="721" y="947"/>
                  </a:lnTo>
                  <a:lnTo>
                    <a:pt x="672" y="951"/>
                  </a:lnTo>
                  <a:lnTo>
                    <a:pt x="582" y="898"/>
                  </a:lnTo>
                  <a:lnTo>
                    <a:pt x="561" y="836"/>
                  </a:lnTo>
                  <a:lnTo>
                    <a:pt x="479" y="725"/>
                  </a:lnTo>
                  <a:lnTo>
                    <a:pt x="532" y="844"/>
                  </a:lnTo>
                  <a:lnTo>
                    <a:pt x="528" y="852"/>
                  </a:lnTo>
                  <a:lnTo>
                    <a:pt x="503" y="825"/>
                  </a:lnTo>
                  <a:lnTo>
                    <a:pt x="503" y="806"/>
                  </a:lnTo>
                  <a:lnTo>
                    <a:pt x="466" y="779"/>
                  </a:lnTo>
                  <a:lnTo>
                    <a:pt x="483" y="779"/>
                  </a:lnTo>
                  <a:lnTo>
                    <a:pt x="445" y="710"/>
                  </a:lnTo>
                  <a:lnTo>
                    <a:pt x="421" y="694"/>
                  </a:lnTo>
                  <a:lnTo>
                    <a:pt x="383" y="610"/>
                  </a:lnTo>
                  <a:lnTo>
                    <a:pt x="408" y="483"/>
                  </a:lnTo>
                  <a:lnTo>
                    <a:pt x="429" y="495"/>
                  </a:lnTo>
                  <a:lnTo>
                    <a:pt x="432" y="472"/>
                  </a:lnTo>
                  <a:lnTo>
                    <a:pt x="400" y="441"/>
                  </a:lnTo>
                  <a:lnTo>
                    <a:pt x="383" y="391"/>
                  </a:lnTo>
                  <a:lnTo>
                    <a:pt x="371" y="388"/>
                  </a:lnTo>
                  <a:lnTo>
                    <a:pt x="354" y="361"/>
                  </a:lnTo>
                  <a:lnTo>
                    <a:pt x="276" y="284"/>
                  </a:lnTo>
                  <a:lnTo>
                    <a:pt x="197" y="261"/>
                  </a:lnTo>
                  <a:lnTo>
                    <a:pt x="143" y="292"/>
                  </a:lnTo>
                  <a:lnTo>
                    <a:pt x="172" y="257"/>
                  </a:lnTo>
                  <a:lnTo>
                    <a:pt x="119" y="296"/>
                  </a:lnTo>
                  <a:lnTo>
                    <a:pt x="119" y="303"/>
                  </a:lnTo>
                  <a:lnTo>
                    <a:pt x="20" y="353"/>
                  </a:lnTo>
                  <a:lnTo>
                    <a:pt x="62" y="315"/>
                  </a:lnTo>
                  <a:lnTo>
                    <a:pt x="20" y="303"/>
                  </a:lnTo>
                  <a:lnTo>
                    <a:pt x="33" y="284"/>
                  </a:lnTo>
                  <a:lnTo>
                    <a:pt x="0" y="276"/>
                  </a:lnTo>
                  <a:lnTo>
                    <a:pt x="0" y="246"/>
                  </a:lnTo>
                  <a:lnTo>
                    <a:pt x="20" y="219"/>
                  </a:lnTo>
                  <a:lnTo>
                    <a:pt x="58" y="219"/>
                  </a:lnTo>
                  <a:lnTo>
                    <a:pt x="74" y="196"/>
                  </a:lnTo>
                  <a:lnTo>
                    <a:pt x="24" y="200"/>
                  </a:lnTo>
                  <a:lnTo>
                    <a:pt x="8" y="177"/>
                  </a:lnTo>
                  <a:lnTo>
                    <a:pt x="49" y="157"/>
                  </a:lnTo>
                  <a:lnTo>
                    <a:pt x="90" y="157"/>
                  </a:lnTo>
                  <a:lnTo>
                    <a:pt x="62" y="146"/>
                  </a:lnTo>
                  <a:lnTo>
                    <a:pt x="45" y="119"/>
                  </a:lnTo>
                  <a:lnTo>
                    <a:pt x="181" y="62"/>
                  </a:lnTo>
                  <a:lnTo>
                    <a:pt x="383" y="108"/>
                  </a:lnTo>
                  <a:lnTo>
                    <a:pt x="483" y="73"/>
                  </a:lnTo>
                  <a:lnTo>
                    <a:pt x="611" y="104"/>
                  </a:lnTo>
                  <a:lnTo>
                    <a:pt x="606" y="123"/>
                  </a:lnTo>
                  <a:lnTo>
                    <a:pt x="685" y="138"/>
                  </a:lnTo>
                  <a:lnTo>
                    <a:pt x="710" y="108"/>
                  </a:lnTo>
                  <a:lnTo>
                    <a:pt x="743" y="127"/>
                  </a:lnTo>
                  <a:lnTo>
                    <a:pt x="797" y="131"/>
                  </a:lnTo>
                  <a:lnTo>
                    <a:pt x="804" y="115"/>
                  </a:lnTo>
                  <a:lnTo>
                    <a:pt x="788" y="104"/>
                  </a:lnTo>
                  <a:lnTo>
                    <a:pt x="808" y="88"/>
                  </a:lnTo>
                  <a:lnTo>
                    <a:pt x="817" y="108"/>
                  </a:lnTo>
                  <a:lnTo>
                    <a:pt x="808" y="115"/>
                  </a:lnTo>
                  <a:lnTo>
                    <a:pt x="826" y="138"/>
                  </a:lnTo>
                  <a:lnTo>
                    <a:pt x="846" y="115"/>
                  </a:lnTo>
                  <a:lnTo>
                    <a:pt x="829" y="73"/>
                  </a:lnTo>
                  <a:lnTo>
                    <a:pt x="846" y="50"/>
                  </a:lnTo>
                  <a:lnTo>
                    <a:pt x="858" y="0"/>
                  </a:lnTo>
                  <a:lnTo>
                    <a:pt x="907" y="0"/>
                  </a:lnTo>
                  <a:lnTo>
                    <a:pt x="887" y="23"/>
                  </a:lnTo>
                  <a:lnTo>
                    <a:pt x="862" y="23"/>
                  </a:lnTo>
                  <a:lnTo>
                    <a:pt x="871" y="31"/>
                  </a:lnTo>
                  <a:lnTo>
                    <a:pt x="862" y="46"/>
                  </a:lnTo>
                  <a:lnTo>
                    <a:pt x="866" y="88"/>
                  </a:lnTo>
                  <a:lnTo>
                    <a:pt x="891" y="119"/>
                  </a:lnTo>
                  <a:lnTo>
                    <a:pt x="904" y="96"/>
                  </a:lnTo>
                  <a:lnTo>
                    <a:pt x="912" y="138"/>
                  </a:lnTo>
                  <a:lnTo>
                    <a:pt x="949" y="88"/>
                  </a:lnTo>
                  <a:lnTo>
                    <a:pt x="990" y="104"/>
                  </a:lnTo>
                  <a:lnTo>
                    <a:pt x="970" y="142"/>
                  </a:lnTo>
                  <a:lnTo>
                    <a:pt x="924" y="150"/>
                  </a:lnTo>
                  <a:lnTo>
                    <a:pt x="895" y="192"/>
                  </a:lnTo>
                  <a:lnTo>
                    <a:pt x="858" y="207"/>
                  </a:lnTo>
                  <a:lnTo>
                    <a:pt x="808" y="253"/>
                  </a:lnTo>
                  <a:lnTo>
                    <a:pt x="804" y="315"/>
                  </a:lnTo>
                  <a:lnTo>
                    <a:pt x="907" y="361"/>
                  </a:lnTo>
                  <a:lnTo>
                    <a:pt x="924" y="353"/>
                  </a:lnTo>
                  <a:lnTo>
                    <a:pt x="924" y="403"/>
                  </a:lnTo>
                  <a:lnTo>
                    <a:pt x="957" y="418"/>
                  </a:lnTo>
                  <a:lnTo>
                    <a:pt x="953" y="368"/>
                  </a:lnTo>
                  <a:lnTo>
                    <a:pt x="999" y="315"/>
                  </a:lnTo>
                  <a:lnTo>
                    <a:pt x="982" y="296"/>
                  </a:lnTo>
                  <a:lnTo>
                    <a:pt x="1003" y="227"/>
                  </a:lnTo>
                  <a:lnTo>
                    <a:pt x="1048" y="219"/>
                  </a:lnTo>
                  <a:lnTo>
                    <a:pt x="1089" y="253"/>
                  </a:lnTo>
                  <a:lnTo>
                    <a:pt x="1086" y="292"/>
                  </a:lnTo>
                  <a:lnTo>
                    <a:pt x="1106" y="303"/>
                  </a:lnTo>
                  <a:lnTo>
                    <a:pt x="1131" y="292"/>
                  </a:lnTo>
                  <a:lnTo>
                    <a:pt x="1139" y="265"/>
                  </a:lnTo>
                  <a:lnTo>
                    <a:pt x="1172" y="315"/>
                  </a:lnTo>
                  <a:lnTo>
                    <a:pt x="1172" y="342"/>
                  </a:lnTo>
                  <a:lnTo>
                    <a:pt x="1221" y="372"/>
                  </a:lnTo>
                  <a:lnTo>
                    <a:pt x="1230" y="403"/>
                  </a:lnTo>
                  <a:lnTo>
                    <a:pt x="1213" y="445"/>
                  </a:lnTo>
                  <a:lnTo>
                    <a:pt x="1250" y="457"/>
                  </a:lnTo>
                  <a:lnTo>
                    <a:pt x="1250" y="495"/>
                  </a:lnTo>
                  <a:lnTo>
                    <a:pt x="1221" y="495"/>
                  </a:lnTo>
                  <a:lnTo>
                    <a:pt x="1180" y="480"/>
                  </a:lnTo>
                  <a:lnTo>
                    <a:pt x="1209" y="426"/>
                  </a:lnTo>
                  <a:lnTo>
                    <a:pt x="1172" y="441"/>
                  </a:lnTo>
                  <a:lnTo>
                    <a:pt x="1126" y="430"/>
                  </a:lnTo>
                  <a:lnTo>
                    <a:pt x="1086" y="441"/>
                  </a:lnTo>
                  <a:lnTo>
                    <a:pt x="1068" y="476"/>
                  </a:lnTo>
                  <a:lnTo>
                    <a:pt x="1131" y="460"/>
                  </a:lnTo>
                  <a:lnTo>
                    <a:pt x="1118" y="506"/>
                  </a:lnTo>
                  <a:lnTo>
                    <a:pt x="1167" y="495"/>
                  </a:lnTo>
                  <a:lnTo>
                    <a:pt x="1167" y="510"/>
                  </a:lnTo>
                  <a:lnTo>
                    <a:pt x="1106" y="545"/>
                  </a:lnTo>
                  <a:lnTo>
                    <a:pt x="1122" y="522"/>
                  </a:lnTo>
                  <a:lnTo>
                    <a:pt x="1097" y="522"/>
                  </a:lnTo>
                  <a:lnTo>
                    <a:pt x="1032" y="556"/>
                  </a:lnTo>
                  <a:lnTo>
                    <a:pt x="1028" y="572"/>
                  </a:lnTo>
                  <a:lnTo>
                    <a:pt x="1044" y="575"/>
                  </a:lnTo>
                  <a:lnTo>
                    <a:pt x="1048" y="564"/>
                  </a:lnTo>
                  <a:lnTo>
                    <a:pt x="1048" y="575"/>
                  </a:lnTo>
                  <a:lnTo>
                    <a:pt x="1044" y="583"/>
                  </a:lnTo>
                  <a:lnTo>
                    <a:pt x="1023" y="583"/>
                  </a:lnTo>
                  <a:lnTo>
                    <a:pt x="994" y="595"/>
                  </a:lnTo>
                  <a:lnTo>
                    <a:pt x="961" y="648"/>
                  </a:lnTo>
                  <a:lnTo>
                    <a:pt x="965" y="671"/>
                  </a:lnTo>
                  <a:lnTo>
                    <a:pt x="929" y="698"/>
                  </a:lnTo>
                  <a:lnTo>
                    <a:pt x="887" y="744"/>
                  </a:lnTo>
                  <a:lnTo>
                    <a:pt x="900" y="809"/>
                  </a:lnTo>
                  <a:lnTo>
                    <a:pt x="887" y="825"/>
                  </a:lnTo>
                  <a:lnTo>
                    <a:pt x="866" y="786"/>
                  </a:lnTo>
                  <a:lnTo>
                    <a:pt x="858" y="756"/>
                  </a:lnTo>
                  <a:lnTo>
                    <a:pt x="775" y="744"/>
                  </a:lnTo>
                  <a:lnTo>
                    <a:pt x="788" y="760"/>
                  </a:lnTo>
                  <a:lnTo>
                    <a:pt x="726" y="760"/>
                  </a:lnTo>
                  <a:lnTo>
                    <a:pt x="689" y="786"/>
                  </a:lnTo>
                  <a:lnTo>
                    <a:pt x="681" y="852"/>
                  </a:lnTo>
                  <a:lnTo>
                    <a:pt x="693" y="901"/>
                  </a:lnTo>
                  <a:lnTo>
                    <a:pt x="750" y="905"/>
                  </a:lnTo>
                  <a:lnTo>
                    <a:pt x="768" y="878"/>
                  </a:lnTo>
                  <a:lnTo>
                    <a:pt x="817" y="875"/>
                  </a:lnTo>
                  <a:lnTo>
                    <a:pt x="788" y="947"/>
                  </a:lnTo>
                  <a:lnTo>
                    <a:pt x="846" y="951"/>
                  </a:lnTo>
                  <a:lnTo>
                    <a:pt x="846" y="1009"/>
                  </a:lnTo>
                  <a:lnTo>
                    <a:pt x="875" y="1039"/>
                  </a:lnTo>
                  <a:lnTo>
                    <a:pt x="904" y="1036"/>
                  </a:lnTo>
                  <a:lnTo>
                    <a:pt x="924" y="1051"/>
                  </a:lnTo>
                  <a:lnTo>
                    <a:pt x="945" y="1016"/>
                  </a:lnTo>
                  <a:lnTo>
                    <a:pt x="999" y="993"/>
                  </a:lnTo>
                  <a:lnTo>
                    <a:pt x="1102" y="1016"/>
                  </a:lnTo>
                  <a:lnTo>
                    <a:pt x="1230" y="1089"/>
                  </a:lnTo>
                  <a:lnTo>
                    <a:pt x="1263" y="1143"/>
                  </a:lnTo>
                  <a:lnTo>
                    <a:pt x="1242" y="1174"/>
                  </a:lnTo>
                  <a:lnTo>
                    <a:pt x="1267" y="1162"/>
                  </a:lnTo>
                  <a:lnTo>
                    <a:pt x="1444" y="1227"/>
                  </a:lnTo>
                  <a:lnTo>
                    <a:pt x="1461" y="1266"/>
                  </a:lnTo>
                  <a:lnTo>
                    <a:pt x="1407" y="1335"/>
                  </a:lnTo>
                  <a:lnTo>
                    <a:pt x="1391" y="1434"/>
                  </a:lnTo>
                  <a:lnTo>
                    <a:pt x="1362" y="1473"/>
                  </a:lnTo>
                  <a:lnTo>
                    <a:pt x="1333" y="1473"/>
                  </a:lnTo>
                  <a:lnTo>
                    <a:pt x="1283" y="1515"/>
                  </a:lnTo>
                  <a:lnTo>
                    <a:pt x="1283" y="1550"/>
                  </a:lnTo>
                  <a:lnTo>
                    <a:pt x="1225" y="1645"/>
                  </a:lnTo>
                  <a:lnTo>
                    <a:pt x="1180" y="1634"/>
                  </a:lnTo>
                  <a:lnTo>
                    <a:pt x="1205" y="1665"/>
                  </a:lnTo>
                  <a:lnTo>
                    <a:pt x="1180" y="1699"/>
                  </a:lnTo>
                  <a:lnTo>
                    <a:pt x="1147" y="1699"/>
                  </a:lnTo>
                  <a:lnTo>
                    <a:pt x="1139" y="1722"/>
                  </a:lnTo>
                  <a:lnTo>
                    <a:pt x="1110" y="1745"/>
                  </a:lnTo>
                  <a:lnTo>
                    <a:pt x="1126" y="1753"/>
                  </a:lnTo>
                  <a:lnTo>
                    <a:pt x="1115" y="1787"/>
                  </a:lnTo>
                  <a:lnTo>
                    <a:pt x="1093" y="1799"/>
                  </a:lnTo>
                  <a:lnTo>
                    <a:pt x="1110" y="1841"/>
                  </a:lnTo>
                  <a:lnTo>
                    <a:pt x="1086" y="1891"/>
                  </a:lnTo>
                  <a:lnTo>
                    <a:pt x="1110" y="1937"/>
                  </a:lnTo>
                  <a:lnTo>
                    <a:pt x="1126" y="1948"/>
                  </a:lnTo>
                  <a:lnTo>
                    <a:pt x="1147" y="1948"/>
                  </a:lnTo>
                  <a:lnTo>
                    <a:pt x="1115" y="1960"/>
                  </a:lnTo>
                  <a:lnTo>
                    <a:pt x="1086" y="1964"/>
                  </a:lnTo>
                  <a:lnTo>
                    <a:pt x="1048" y="1937"/>
                  </a:lnTo>
                  <a:lnTo>
                    <a:pt x="1028" y="1910"/>
                  </a:lnTo>
                  <a:lnTo>
                    <a:pt x="1003" y="1814"/>
                  </a:lnTo>
                  <a:lnTo>
                    <a:pt x="1015" y="1810"/>
                  </a:lnTo>
                  <a:lnTo>
                    <a:pt x="1028" y="1760"/>
                  </a:lnTo>
                  <a:lnTo>
                    <a:pt x="1010" y="1745"/>
                  </a:lnTo>
                  <a:lnTo>
                    <a:pt x="999" y="1684"/>
                  </a:lnTo>
                  <a:lnTo>
                    <a:pt x="1019" y="1645"/>
                  </a:lnTo>
                  <a:lnTo>
                    <a:pt x="1010" y="1411"/>
                  </a:lnTo>
                  <a:lnTo>
                    <a:pt x="941" y="1362"/>
                  </a:lnTo>
                  <a:lnTo>
                    <a:pt x="929" y="1327"/>
                  </a:lnTo>
                  <a:lnTo>
                    <a:pt x="878" y="1266"/>
                  </a:lnTo>
                  <a:lnTo>
                    <a:pt x="871" y="1220"/>
                  </a:lnTo>
                  <a:lnTo>
                    <a:pt x="878" y="1212"/>
                  </a:lnTo>
                  <a:lnTo>
                    <a:pt x="875" y="1170"/>
                  </a:lnTo>
                  <a:lnTo>
                    <a:pt x="912" y="1124"/>
                  </a:lnTo>
                  <a:lnTo>
                    <a:pt x="916" y="1062"/>
                  </a:lnTo>
                  <a:lnTo>
                    <a:pt x="900" y="104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 name="Freeform 5"/>
            <p:cNvSpPr>
              <a:spLocks/>
            </p:cNvSpPr>
            <p:nvPr/>
          </p:nvSpPr>
          <p:spPr bwMode="auto">
            <a:xfrm>
              <a:off x="2190400" y="2701925"/>
              <a:ext cx="185707" cy="77788"/>
            </a:xfrm>
            <a:custGeom>
              <a:avLst/>
              <a:gdLst/>
              <a:ahLst/>
              <a:cxnLst>
                <a:cxn ang="0">
                  <a:pos x="0" y="38"/>
                </a:cxn>
                <a:cxn ang="0">
                  <a:pos x="4" y="27"/>
                </a:cxn>
                <a:cxn ang="0">
                  <a:pos x="37" y="19"/>
                </a:cxn>
                <a:cxn ang="0">
                  <a:pos x="41" y="23"/>
                </a:cxn>
                <a:cxn ang="0">
                  <a:pos x="49" y="15"/>
                </a:cxn>
                <a:cxn ang="0">
                  <a:pos x="44" y="12"/>
                </a:cxn>
                <a:cxn ang="0">
                  <a:pos x="53" y="4"/>
                </a:cxn>
                <a:cxn ang="0">
                  <a:pos x="82" y="0"/>
                </a:cxn>
                <a:cxn ang="0">
                  <a:pos x="91" y="0"/>
                </a:cxn>
                <a:cxn ang="0">
                  <a:pos x="91" y="8"/>
                </a:cxn>
                <a:cxn ang="0">
                  <a:pos x="82" y="15"/>
                </a:cxn>
                <a:cxn ang="0">
                  <a:pos x="49" y="15"/>
                </a:cxn>
                <a:cxn ang="0">
                  <a:pos x="44" y="23"/>
                </a:cxn>
                <a:cxn ang="0">
                  <a:pos x="37" y="35"/>
                </a:cxn>
                <a:cxn ang="0">
                  <a:pos x="8" y="38"/>
                </a:cxn>
                <a:cxn ang="0">
                  <a:pos x="0" y="38"/>
                </a:cxn>
              </a:cxnLst>
              <a:rect l="0" t="0" r="r" b="b"/>
              <a:pathLst>
                <a:path w="92" h="39">
                  <a:moveTo>
                    <a:pt x="0" y="38"/>
                  </a:moveTo>
                  <a:lnTo>
                    <a:pt x="4" y="27"/>
                  </a:lnTo>
                  <a:lnTo>
                    <a:pt x="37" y="19"/>
                  </a:lnTo>
                  <a:lnTo>
                    <a:pt x="41" y="23"/>
                  </a:lnTo>
                  <a:lnTo>
                    <a:pt x="49" y="15"/>
                  </a:lnTo>
                  <a:lnTo>
                    <a:pt x="44" y="12"/>
                  </a:lnTo>
                  <a:lnTo>
                    <a:pt x="53" y="4"/>
                  </a:lnTo>
                  <a:lnTo>
                    <a:pt x="82" y="0"/>
                  </a:lnTo>
                  <a:lnTo>
                    <a:pt x="91" y="0"/>
                  </a:lnTo>
                  <a:lnTo>
                    <a:pt x="91" y="8"/>
                  </a:lnTo>
                  <a:lnTo>
                    <a:pt x="82" y="15"/>
                  </a:lnTo>
                  <a:lnTo>
                    <a:pt x="49" y="15"/>
                  </a:lnTo>
                  <a:lnTo>
                    <a:pt x="44" y="23"/>
                  </a:lnTo>
                  <a:lnTo>
                    <a:pt x="37" y="35"/>
                  </a:lnTo>
                  <a:lnTo>
                    <a:pt x="8" y="38"/>
                  </a:lnTo>
                  <a:lnTo>
                    <a:pt x="0"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 name="Freeform 6"/>
            <p:cNvSpPr>
              <a:spLocks/>
            </p:cNvSpPr>
            <p:nvPr/>
          </p:nvSpPr>
          <p:spPr bwMode="auto">
            <a:xfrm>
              <a:off x="2069769" y="2627313"/>
              <a:ext cx="215865" cy="152400"/>
            </a:xfrm>
            <a:custGeom>
              <a:avLst/>
              <a:gdLst/>
              <a:ahLst/>
              <a:cxnLst>
                <a:cxn ang="0">
                  <a:pos x="4" y="34"/>
                </a:cxn>
                <a:cxn ang="0">
                  <a:pos x="17" y="15"/>
                </a:cxn>
                <a:cxn ang="0">
                  <a:pos x="25" y="7"/>
                </a:cxn>
                <a:cxn ang="0">
                  <a:pos x="50" y="7"/>
                </a:cxn>
                <a:cxn ang="0">
                  <a:pos x="50" y="0"/>
                </a:cxn>
                <a:cxn ang="0">
                  <a:pos x="59" y="7"/>
                </a:cxn>
                <a:cxn ang="0">
                  <a:pos x="72" y="7"/>
                </a:cxn>
                <a:cxn ang="0">
                  <a:pos x="101" y="19"/>
                </a:cxn>
                <a:cxn ang="0">
                  <a:pos x="105" y="27"/>
                </a:cxn>
                <a:cxn ang="0">
                  <a:pos x="101" y="30"/>
                </a:cxn>
                <a:cxn ang="0">
                  <a:pos x="84" y="27"/>
                </a:cxn>
                <a:cxn ang="0">
                  <a:pos x="79" y="34"/>
                </a:cxn>
                <a:cxn ang="0">
                  <a:pos x="76" y="53"/>
                </a:cxn>
                <a:cxn ang="0">
                  <a:pos x="67" y="53"/>
                </a:cxn>
                <a:cxn ang="0">
                  <a:pos x="63" y="65"/>
                </a:cxn>
                <a:cxn ang="0">
                  <a:pos x="67" y="50"/>
                </a:cxn>
                <a:cxn ang="0">
                  <a:pos x="59" y="42"/>
                </a:cxn>
                <a:cxn ang="0">
                  <a:pos x="63" y="30"/>
                </a:cxn>
                <a:cxn ang="0">
                  <a:pos x="50" y="23"/>
                </a:cxn>
                <a:cxn ang="0">
                  <a:pos x="42" y="19"/>
                </a:cxn>
                <a:cxn ang="0">
                  <a:pos x="29" y="27"/>
                </a:cxn>
                <a:cxn ang="0">
                  <a:pos x="21" y="53"/>
                </a:cxn>
                <a:cxn ang="0">
                  <a:pos x="21" y="65"/>
                </a:cxn>
                <a:cxn ang="0">
                  <a:pos x="8" y="76"/>
                </a:cxn>
                <a:cxn ang="0">
                  <a:pos x="4" y="73"/>
                </a:cxn>
                <a:cxn ang="0">
                  <a:pos x="0" y="57"/>
                </a:cxn>
                <a:cxn ang="0">
                  <a:pos x="17" y="38"/>
                </a:cxn>
                <a:cxn ang="0">
                  <a:pos x="17" y="30"/>
                </a:cxn>
                <a:cxn ang="0">
                  <a:pos x="4" y="34"/>
                </a:cxn>
              </a:cxnLst>
              <a:rect l="0" t="0" r="r" b="b"/>
              <a:pathLst>
                <a:path w="106" h="77">
                  <a:moveTo>
                    <a:pt x="4" y="34"/>
                  </a:moveTo>
                  <a:lnTo>
                    <a:pt x="17" y="15"/>
                  </a:lnTo>
                  <a:lnTo>
                    <a:pt x="25" y="7"/>
                  </a:lnTo>
                  <a:lnTo>
                    <a:pt x="50" y="7"/>
                  </a:lnTo>
                  <a:lnTo>
                    <a:pt x="50" y="0"/>
                  </a:lnTo>
                  <a:lnTo>
                    <a:pt x="59" y="7"/>
                  </a:lnTo>
                  <a:lnTo>
                    <a:pt x="72" y="7"/>
                  </a:lnTo>
                  <a:lnTo>
                    <a:pt x="101" y="19"/>
                  </a:lnTo>
                  <a:lnTo>
                    <a:pt x="105" y="27"/>
                  </a:lnTo>
                  <a:lnTo>
                    <a:pt x="101" y="30"/>
                  </a:lnTo>
                  <a:lnTo>
                    <a:pt x="84" y="27"/>
                  </a:lnTo>
                  <a:lnTo>
                    <a:pt x="79" y="34"/>
                  </a:lnTo>
                  <a:lnTo>
                    <a:pt x="76" y="53"/>
                  </a:lnTo>
                  <a:lnTo>
                    <a:pt x="67" y="53"/>
                  </a:lnTo>
                  <a:lnTo>
                    <a:pt x="63" y="65"/>
                  </a:lnTo>
                  <a:lnTo>
                    <a:pt x="67" y="50"/>
                  </a:lnTo>
                  <a:lnTo>
                    <a:pt x="59" y="42"/>
                  </a:lnTo>
                  <a:lnTo>
                    <a:pt x="63" y="30"/>
                  </a:lnTo>
                  <a:lnTo>
                    <a:pt x="50" y="23"/>
                  </a:lnTo>
                  <a:lnTo>
                    <a:pt x="42" y="19"/>
                  </a:lnTo>
                  <a:lnTo>
                    <a:pt x="29" y="27"/>
                  </a:lnTo>
                  <a:lnTo>
                    <a:pt x="21" y="53"/>
                  </a:lnTo>
                  <a:lnTo>
                    <a:pt x="21" y="65"/>
                  </a:lnTo>
                  <a:lnTo>
                    <a:pt x="8" y="76"/>
                  </a:lnTo>
                  <a:lnTo>
                    <a:pt x="4" y="73"/>
                  </a:lnTo>
                  <a:lnTo>
                    <a:pt x="0" y="57"/>
                  </a:lnTo>
                  <a:lnTo>
                    <a:pt x="17" y="38"/>
                  </a:lnTo>
                  <a:lnTo>
                    <a:pt x="17" y="30"/>
                  </a:lnTo>
                  <a:lnTo>
                    <a:pt x="4" y="3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 name="Freeform 7"/>
            <p:cNvSpPr>
              <a:spLocks/>
            </p:cNvSpPr>
            <p:nvPr/>
          </p:nvSpPr>
          <p:spPr bwMode="auto">
            <a:xfrm>
              <a:off x="1996755" y="2559050"/>
              <a:ext cx="195231" cy="69850"/>
            </a:xfrm>
            <a:custGeom>
              <a:avLst/>
              <a:gdLst/>
              <a:ahLst/>
              <a:cxnLst>
                <a:cxn ang="0">
                  <a:pos x="33" y="23"/>
                </a:cxn>
                <a:cxn ang="0">
                  <a:pos x="45" y="31"/>
                </a:cxn>
                <a:cxn ang="0">
                  <a:pos x="70" y="31"/>
                </a:cxn>
                <a:cxn ang="0">
                  <a:pos x="86" y="35"/>
                </a:cxn>
                <a:cxn ang="0">
                  <a:pos x="95" y="31"/>
                </a:cxn>
                <a:cxn ang="0">
                  <a:pos x="86" y="19"/>
                </a:cxn>
                <a:cxn ang="0">
                  <a:pos x="74" y="12"/>
                </a:cxn>
                <a:cxn ang="0">
                  <a:pos x="65" y="4"/>
                </a:cxn>
                <a:cxn ang="0">
                  <a:pos x="58" y="0"/>
                </a:cxn>
                <a:cxn ang="0">
                  <a:pos x="36" y="0"/>
                </a:cxn>
                <a:cxn ang="0">
                  <a:pos x="24" y="12"/>
                </a:cxn>
                <a:cxn ang="0">
                  <a:pos x="16" y="16"/>
                </a:cxn>
                <a:cxn ang="0">
                  <a:pos x="0" y="31"/>
                </a:cxn>
                <a:cxn ang="0">
                  <a:pos x="4" y="35"/>
                </a:cxn>
                <a:cxn ang="0">
                  <a:pos x="16" y="35"/>
                </a:cxn>
                <a:cxn ang="0">
                  <a:pos x="24" y="23"/>
                </a:cxn>
                <a:cxn ang="0">
                  <a:pos x="33" y="23"/>
                </a:cxn>
              </a:cxnLst>
              <a:rect l="0" t="0" r="r" b="b"/>
              <a:pathLst>
                <a:path w="96" h="36">
                  <a:moveTo>
                    <a:pt x="33" y="23"/>
                  </a:moveTo>
                  <a:lnTo>
                    <a:pt x="45" y="31"/>
                  </a:lnTo>
                  <a:lnTo>
                    <a:pt x="70" y="31"/>
                  </a:lnTo>
                  <a:lnTo>
                    <a:pt x="86" y="35"/>
                  </a:lnTo>
                  <a:lnTo>
                    <a:pt x="95" y="31"/>
                  </a:lnTo>
                  <a:lnTo>
                    <a:pt x="86" y="19"/>
                  </a:lnTo>
                  <a:lnTo>
                    <a:pt x="74" y="12"/>
                  </a:lnTo>
                  <a:lnTo>
                    <a:pt x="65" y="4"/>
                  </a:lnTo>
                  <a:lnTo>
                    <a:pt x="58" y="0"/>
                  </a:lnTo>
                  <a:lnTo>
                    <a:pt x="36" y="0"/>
                  </a:lnTo>
                  <a:lnTo>
                    <a:pt x="24" y="12"/>
                  </a:lnTo>
                  <a:lnTo>
                    <a:pt x="16" y="16"/>
                  </a:lnTo>
                  <a:lnTo>
                    <a:pt x="0" y="31"/>
                  </a:lnTo>
                  <a:lnTo>
                    <a:pt x="4" y="35"/>
                  </a:lnTo>
                  <a:lnTo>
                    <a:pt x="16" y="35"/>
                  </a:lnTo>
                  <a:lnTo>
                    <a:pt x="24" y="23"/>
                  </a:lnTo>
                  <a:lnTo>
                    <a:pt x="33"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 name="Freeform 8"/>
            <p:cNvSpPr>
              <a:spLocks/>
            </p:cNvSpPr>
            <p:nvPr/>
          </p:nvSpPr>
          <p:spPr bwMode="auto">
            <a:xfrm>
              <a:off x="3831611" y="1449389"/>
              <a:ext cx="4688724" cy="3400425"/>
            </a:xfrm>
            <a:custGeom>
              <a:avLst/>
              <a:gdLst/>
              <a:ahLst/>
              <a:cxnLst>
                <a:cxn ang="0">
                  <a:pos x="678" y="989"/>
                </a:cxn>
                <a:cxn ang="0">
                  <a:pos x="714" y="1326"/>
                </a:cxn>
                <a:cxn ang="0">
                  <a:pos x="627" y="1599"/>
                </a:cxn>
                <a:cxn ang="0">
                  <a:pos x="367" y="1472"/>
                </a:cxn>
                <a:cxn ang="0">
                  <a:pos x="289" y="1184"/>
                </a:cxn>
                <a:cxn ang="0">
                  <a:pos x="0" y="970"/>
                </a:cxn>
                <a:cxn ang="0">
                  <a:pos x="335" y="782"/>
                </a:cxn>
                <a:cxn ang="0">
                  <a:pos x="648" y="747"/>
                </a:cxn>
                <a:cxn ang="0">
                  <a:pos x="710" y="671"/>
                </a:cxn>
                <a:cxn ang="0">
                  <a:pos x="636" y="605"/>
                </a:cxn>
                <a:cxn ang="0">
                  <a:pos x="553" y="674"/>
                </a:cxn>
                <a:cxn ang="0">
                  <a:pos x="438" y="655"/>
                </a:cxn>
                <a:cxn ang="0">
                  <a:pos x="409" y="690"/>
                </a:cxn>
                <a:cxn ang="0">
                  <a:pos x="206" y="701"/>
                </a:cxn>
                <a:cxn ang="0">
                  <a:pos x="107" y="644"/>
                </a:cxn>
                <a:cxn ang="0">
                  <a:pos x="260" y="510"/>
                </a:cxn>
                <a:cxn ang="0">
                  <a:pos x="326" y="460"/>
                </a:cxn>
                <a:cxn ang="0">
                  <a:pos x="545" y="364"/>
                </a:cxn>
                <a:cxn ang="0">
                  <a:pos x="388" y="433"/>
                </a:cxn>
                <a:cxn ang="0">
                  <a:pos x="264" y="341"/>
                </a:cxn>
                <a:cxn ang="0">
                  <a:pos x="624" y="241"/>
                </a:cxn>
                <a:cxn ang="0">
                  <a:pos x="689" y="195"/>
                </a:cxn>
                <a:cxn ang="0">
                  <a:pos x="846" y="161"/>
                </a:cxn>
                <a:cxn ang="0">
                  <a:pos x="987" y="134"/>
                </a:cxn>
                <a:cxn ang="0">
                  <a:pos x="1032" y="195"/>
                </a:cxn>
                <a:cxn ang="0">
                  <a:pos x="1007" y="95"/>
                </a:cxn>
                <a:cxn ang="0">
                  <a:pos x="1404" y="38"/>
                </a:cxn>
                <a:cxn ang="0">
                  <a:pos x="1726" y="122"/>
                </a:cxn>
                <a:cxn ang="0">
                  <a:pos x="2123" y="153"/>
                </a:cxn>
                <a:cxn ang="0">
                  <a:pos x="2193" y="260"/>
                </a:cxn>
                <a:cxn ang="0">
                  <a:pos x="2076" y="349"/>
                </a:cxn>
                <a:cxn ang="0">
                  <a:pos x="2060" y="467"/>
                </a:cxn>
                <a:cxn ang="0">
                  <a:pos x="2076" y="302"/>
                </a:cxn>
                <a:cxn ang="0">
                  <a:pos x="1991" y="318"/>
                </a:cxn>
                <a:cxn ang="0">
                  <a:pos x="1899" y="356"/>
                </a:cxn>
                <a:cxn ang="0">
                  <a:pos x="1870" y="536"/>
                </a:cxn>
                <a:cxn ang="0">
                  <a:pos x="1776" y="705"/>
                </a:cxn>
                <a:cxn ang="0">
                  <a:pos x="1738" y="713"/>
                </a:cxn>
                <a:cxn ang="0">
                  <a:pos x="1697" y="713"/>
                </a:cxn>
                <a:cxn ang="0">
                  <a:pos x="1590" y="947"/>
                </a:cxn>
                <a:cxn ang="0">
                  <a:pos x="1573" y="1031"/>
                </a:cxn>
                <a:cxn ang="0">
                  <a:pos x="1474" y="1050"/>
                </a:cxn>
                <a:cxn ang="0">
                  <a:pos x="1491" y="1196"/>
                </a:cxn>
                <a:cxn ang="0">
                  <a:pos x="1342" y="931"/>
                </a:cxn>
                <a:cxn ang="0">
                  <a:pos x="1180" y="1123"/>
                </a:cxn>
                <a:cxn ang="0">
                  <a:pos x="1082" y="951"/>
                </a:cxn>
                <a:cxn ang="0">
                  <a:pos x="896" y="878"/>
                </a:cxn>
                <a:cxn ang="0">
                  <a:pos x="925" y="920"/>
                </a:cxn>
                <a:cxn ang="0">
                  <a:pos x="763" y="1069"/>
                </a:cxn>
                <a:cxn ang="0">
                  <a:pos x="631" y="862"/>
                </a:cxn>
              </a:cxnLst>
              <a:rect l="0" t="0" r="r" b="b"/>
              <a:pathLst>
                <a:path w="2309" h="1726">
                  <a:moveTo>
                    <a:pt x="607" y="839"/>
                  </a:moveTo>
                  <a:lnTo>
                    <a:pt x="660" y="939"/>
                  </a:lnTo>
                  <a:lnTo>
                    <a:pt x="673" y="951"/>
                  </a:lnTo>
                  <a:lnTo>
                    <a:pt x="678" y="989"/>
                  </a:lnTo>
                  <a:lnTo>
                    <a:pt x="772" y="1104"/>
                  </a:lnTo>
                  <a:lnTo>
                    <a:pt x="855" y="1089"/>
                  </a:lnTo>
                  <a:lnTo>
                    <a:pt x="834" y="1165"/>
                  </a:lnTo>
                  <a:lnTo>
                    <a:pt x="714" y="1326"/>
                  </a:lnTo>
                  <a:lnTo>
                    <a:pt x="727" y="1453"/>
                  </a:lnTo>
                  <a:lnTo>
                    <a:pt x="656" y="1518"/>
                  </a:lnTo>
                  <a:lnTo>
                    <a:pt x="660" y="1579"/>
                  </a:lnTo>
                  <a:lnTo>
                    <a:pt x="627" y="1599"/>
                  </a:lnTo>
                  <a:lnTo>
                    <a:pt x="566" y="1706"/>
                  </a:lnTo>
                  <a:lnTo>
                    <a:pt x="463" y="1725"/>
                  </a:lnTo>
                  <a:lnTo>
                    <a:pt x="405" y="1610"/>
                  </a:lnTo>
                  <a:lnTo>
                    <a:pt x="367" y="1472"/>
                  </a:lnTo>
                  <a:lnTo>
                    <a:pt x="392" y="1399"/>
                  </a:lnTo>
                  <a:lnTo>
                    <a:pt x="338" y="1280"/>
                  </a:lnTo>
                  <a:lnTo>
                    <a:pt x="326" y="1184"/>
                  </a:lnTo>
                  <a:lnTo>
                    <a:pt x="289" y="1184"/>
                  </a:lnTo>
                  <a:lnTo>
                    <a:pt x="272" y="1165"/>
                  </a:lnTo>
                  <a:lnTo>
                    <a:pt x="116" y="1188"/>
                  </a:lnTo>
                  <a:lnTo>
                    <a:pt x="8" y="1085"/>
                  </a:lnTo>
                  <a:lnTo>
                    <a:pt x="0" y="970"/>
                  </a:lnTo>
                  <a:lnTo>
                    <a:pt x="95" y="801"/>
                  </a:lnTo>
                  <a:lnTo>
                    <a:pt x="149" y="759"/>
                  </a:lnTo>
                  <a:lnTo>
                    <a:pt x="342" y="736"/>
                  </a:lnTo>
                  <a:lnTo>
                    <a:pt x="335" y="782"/>
                  </a:lnTo>
                  <a:lnTo>
                    <a:pt x="450" y="836"/>
                  </a:lnTo>
                  <a:lnTo>
                    <a:pt x="458" y="809"/>
                  </a:lnTo>
                  <a:lnTo>
                    <a:pt x="636" y="816"/>
                  </a:lnTo>
                  <a:lnTo>
                    <a:pt x="648" y="747"/>
                  </a:lnTo>
                  <a:lnTo>
                    <a:pt x="557" y="736"/>
                  </a:lnTo>
                  <a:lnTo>
                    <a:pt x="553" y="686"/>
                  </a:lnTo>
                  <a:lnTo>
                    <a:pt x="599" y="659"/>
                  </a:lnTo>
                  <a:lnTo>
                    <a:pt x="710" y="671"/>
                  </a:lnTo>
                  <a:lnTo>
                    <a:pt x="660" y="613"/>
                  </a:lnTo>
                  <a:lnTo>
                    <a:pt x="673" y="579"/>
                  </a:lnTo>
                  <a:lnTo>
                    <a:pt x="627" y="590"/>
                  </a:lnTo>
                  <a:lnTo>
                    <a:pt x="636" y="605"/>
                  </a:lnTo>
                  <a:lnTo>
                    <a:pt x="607" y="621"/>
                  </a:lnTo>
                  <a:lnTo>
                    <a:pt x="595" y="582"/>
                  </a:lnTo>
                  <a:lnTo>
                    <a:pt x="573" y="590"/>
                  </a:lnTo>
                  <a:lnTo>
                    <a:pt x="553" y="674"/>
                  </a:lnTo>
                  <a:lnTo>
                    <a:pt x="483" y="682"/>
                  </a:lnTo>
                  <a:lnTo>
                    <a:pt x="495" y="720"/>
                  </a:lnTo>
                  <a:lnTo>
                    <a:pt x="483" y="747"/>
                  </a:lnTo>
                  <a:lnTo>
                    <a:pt x="438" y="655"/>
                  </a:lnTo>
                  <a:lnTo>
                    <a:pt x="367" y="598"/>
                  </a:lnTo>
                  <a:lnTo>
                    <a:pt x="359" y="625"/>
                  </a:lnTo>
                  <a:lnTo>
                    <a:pt x="425" y="690"/>
                  </a:lnTo>
                  <a:lnTo>
                    <a:pt x="409" y="690"/>
                  </a:lnTo>
                  <a:lnTo>
                    <a:pt x="396" y="717"/>
                  </a:lnTo>
                  <a:lnTo>
                    <a:pt x="396" y="690"/>
                  </a:lnTo>
                  <a:lnTo>
                    <a:pt x="322" y="628"/>
                  </a:lnTo>
                  <a:lnTo>
                    <a:pt x="206" y="701"/>
                  </a:lnTo>
                  <a:lnTo>
                    <a:pt x="185" y="740"/>
                  </a:lnTo>
                  <a:lnTo>
                    <a:pt x="120" y="740"/>
                  </a:lnTo>
                  <a:lnTo>
                    <a:pt x="95" y="709"/>
                  </a:lnTo>
                  <a:lnTo>
                    <a:pt x="107" y="644"/>
                  </a:lnTo>
                  <a:lnTo>
                    <a:pt x="185" y="636"/>
                  </a:lnTo>
                  <a:lnTo>
                    <a:pt x="190" y="594"/>
                  </a:lnTo>
                  <a:lnTo>
                    <a:pt x="156" y="559"/>
                  </a:lnTo>
                  <a:lnTo>
                    <a:pt x="260" y="510"/>
                  </a:lnTo>
                  <a:lnTo>
                    <a:pt x="310" y="467"/>
                  </a:lnTo>
                  <a:lnTo>
                    <a:pt x="301" y="425"/>
                  </a:lnTo>
                  <a:lnTo>
                    <a:pt x="326" y="418"/>
                  </a:lnTo>
                  <a:lnTo>
                    <a:pt x="326" y="460"/>
                  </a:lnTo>
                  <a:lnTo>
                    <a:pt x="450" y="448"/>
                  </a:lnTo>
                  <a:lnTo>
                    <a:pt x="454" y="410"/>
                  </a:lnTo>
                  <a:lnTo>
                    <a:pt x="483" y="414"/>
                  </a:lnTo>
                  <a:lnTo>
                    <a:pt x="545" y="364"/>
                  </a:lnTo>
                  <a:lnTo>
                    <a:pt x="454" y="356"/>
                  </a:lnTo>
                  <a:lnTo>
                    <a:pt x="487" y="272"/>
                  </a:lnTo>
                  <a:lnTo>
                    <a:pt x="450" y="249"/>
                  </a:lnTo>
                  <a:lnTo>
                    <a:pt x="388" y="433"/>
                  </a:lnTo>
                  <a:lnTo>
                    <a:pt x="364" y="441"/>
                  </a:lnTo>
                  <a:lnTo>
                    <a:pt x="335" y="368"/>
                  </a:lnTo>
                  <a:lnTo>
                    <a:pt x="281" y="395"/>
                  </a:lnTo>
                  <a:lnTo>
                    <a:pt x="264" y="341"/>
                  </a:lnTo>
                  <a:lnTo>
                    <a:pt x="409" y="172"/>
                  </a:lnTo>
                  <a:lnTo>
                    <a:pt x="499" y="145"/>
                  </a:lnTo>
                  <a:lnTo>
                    <a:pt x="653" y="214"/>
                  </a:lnTo>
                  <a:lnTo>
                    <a:pt x="624" y="241"/>
                  </a:lnTo>
                  <a:lnTo>
                    <a:pt x="573" y="230"/>
                  </a:lnTo>
                  <a:lnTo>
                    <a:pt x="627" y="291"/>
                  </a:lnTo>
                  <a:lnTo>
                    <a:pt x="694" y="237"/>
                  </a:lnTo>
                  <a:lnTo>
                    <a:pt x="689" y="195"/>
                  </a:lnTo>
                  <a:lnTo>
                    <a:pt x="718" y="207"/>
                  </a:lnTo>
                  <a:lnTo>
                    <a:pt x="718" y="226"/>
                  </a:lnTo>
                  <a:lnTo>
                    <a:pt x="871" y="191"/>
                  </a:lnTo>
                  <a:lnTo>
                    <a:pt x="846" y="161"/>
                  </a:lnTo>
                  <a:lnTo>
                    <a:pt x="958" y="199"/>
                  </a:lnTo>
                  <a:lnTo>
                    <a:pt x="954" y="103"/>
                  </a:lnTo>
                  <a:lnTo>
                    <a:pt x="987" y="103"/>
                  </a:lnTo>
                  <a:lnTo>
                    <a:pt x="987" y="134"/>
                  </a:lnTo>
                  <a:lnTo>
                    <a:pt x="1016" y="199"/>
                  </a:lnTo>
                  <a:lnTo>
                    <a:pt x="991" y="237"/>
                  </a:lnTo>
                  <a:lnTo>
                    <a:pt x="1032" y="222"/>
                  </a:lnTo>
                  <a:lnTo>
                    <a:pt x="1032" y="195"/>
                  </a:lnTo>
                  <a:lnTo>
                    <a:pt x="1061" y="203"/>
                  </a:lnTo>
                  <a:lnTo>
                    <a:pt x="1065" y="191"/>
                  </a:lnTo>
                  <a:lnTo>
                    <a:pt x="1020" y="164"/>
                  </a:lnTo>
                  <a:lnTo>
                    <a:pt x="1007" y="95"/>
                  </a:lnTo>
                  <a:lnTo>
                    <a:pt x="1115" y="149"/>
                  </a:lnTo>
                  <a:lnTo>
                    <a:pt x="1073" y="92"/>
                  </a:lnTo>
                  <a:lnTo>
                    <a:pt x="1288" y="0"/>
                  </a:lnTo>
                  <a:lnTo>
                    <a:pt x="1404" y="38"/>
                  </a:lnTo>
                  <a:lnTo>
                    <a:pt x="1379" y="72"/>
                  </a:lnTo>
                  <a:lnTo>
                    <a:pt x="1597" y="95"/>
                  </a:lnTo>
                  <a:lnTo>
                    <a:pt x="1602" y="118"/>
                  </a:lnTo>
                  <a:lnTo>
                    <a:pt x="1726" y="122"/>
                  </a:lnTo>
                  <a:lnTo>
                    <a:pt x="1734" y="95"/>
                  </a:lnTo>
                  <a:lnTo>
                    <a:pt x="1933" y="141"/>
                  </a:lnTo>
                  <a:lnTo>
                    <a:pt x="1973" y="168"/>
                  </a:lnTo>
                  <a:lnTo>
                    <a:pt x="2123" y="153"/>
                  </a:lnTo>
                  <a:lnTo>
                    <a:pt x="2308" y="222"/>
                  </a:lnTo>
                  <a:lnTo>
                    <a:pt x="2304" y="264"/>
                  </a:lnTo>
                  <a:lnTo>
                    <a:pt x="2217" y="241"/>
                  </a:lnTo>
                  <a:lnTo>
                    <a:pt x="2193" y="260"/>
                  </a:lnTo>
                  <a:lnTo>
                    <a:pt x="2229" y="295"/>
                  </a:lnTo>
                  <a:lnTo>
                    <a:pt x="2197" y="299"/>
                  </a:lnTo>
                  <a:lnTo>
                    <a:pt x="2151" y="341"/>
                  </a:lnTo>
                  <a:lnTo>
                    <a:pt x="2076" y="349"/>
                  </a:lnTo>
                  <a:lnTo>
                    <a:pt x="2069" y="375"/>
                  </a:lnTo>
                  <a:lnTo>
                    <a:pt x="2094" y="410"/>
                  </a:lnTo>
                  <a:lnTo>
                    <a:pt x="2076" y="464"/>
                  </a:lnTo>
                  <a:lnTo>
                    <a:pt x="2060" y="467"/>
                  </a:lnTo>
                  <a:lnTo>
                    <a:pt x="2040" y="494"/>
                  </a:lnTo>
                  <a:lnTo>
                    <a:pt x="2007" y="421"/>
                  </a:lnTo>
                  <a:lnTo>
                    <a:pt x="2011" y="383"/>
                  </a:lnTo>
                  <a:lnTo>
                    <a:pt x="2076" y="302"/>
                  </a:lnTo>
                  <a:lnTo>
                    <a:pt x="2056" y="299"/>
                  </a:lnTo>
                  <a:lnTo>
                    <a:pt x="2027" y="329"/>
                  </a:lnTo>
                  <a:lnTo>
                    <a:pt x="2018" y="318"/>
                  </a:lnTo>
                  <a:lnTo>
                    <a:pt x="1991" y="318"/>
                  </a:lnTo>
                  <a:lnTo>
                    <a:pt x="1973" y="337"/>
                  </a:lnTo>
                  <a:lnTo>
                    <a:pt x="1978" y="360"/>
                  </a:lnTo>
                  <a:lnTo>
                    <a:pt x="1949" y="364"/>
                  </a:lnTo>
                  <a:lnTo>
                    <a:pt x="1899" y="356"/>
                  </a:lnTo>
                  <a:lnTo>
                    <a:pt x="1834" y="364"/>
                  </a:lnTo>
                  <a:lnTo>
                    <a:pt x="1783" y="441"/>
                  </a:lnTo>
                  <a:lnTo>
                    <a:pt x="1862" y="479"/>
                  </a:lnTo>
                  <a:lnTo>
                    <a:pt x="1870" y="536"/>
                  </a:lnTo>
                  <a:lnTo>
                    <a:pt x="1825" y="621"/>
                  </a:lnTo>
                  <a:lnTo>
                    <a:pt x="1792" y="628"/>
                  </a:lnTo>
                  <a:lnTo>
                    <a:pt x="1747" y="690"/>
                  </a:lnTo>
                  <a:lnTo>
                    <a:pt x="1776" y="705"/>
                  </a:lnTo>
                  <a:lnTo>
                    <a:pt x="1783" y="740"/>
                  </a:lnTo>
                  <a:lnTo>
                    <a:pt x="1776" y="755"/>
                  </a:lnTo>
                  <a:lnTo>
                    <a:pt x="1755" y="763"/>
                  </a:lnTo>
                  <a:lnTo>
                    <a:pt x="1738" y="713"/>
                  </a:lnTo>
                  <a:lnTo>
                    <a:pt x="1722" y="682"/>
                  </a:lnTo>
                  <a:lnTo>
                    <a:pt x="1668" y="671"/>
                  </a:lnTo>
                  <a:lnTo>
                    <a:pt x="1635" y="701"/>
                  </a:lnTo>
                  <a:lnTo>
                    <a:pt x="1697" y="713"/>
                  </a:lnTo>
                  <a:lnTo>
                    <a:pt x="1680" y="767"/>
                  </a:lnTo>
                  <a:lnTo>
                    <a:pt x="1713" y="828"/>
                  </a:lnTo>
                  <a:lnTo>
                    <a:pt x="1655" y="924"/>
                  </a:lnTo>
                  <a:lnTo>
                    <a:pt x="1590" y="947"/>
                  </a:lnTo>
                  <a:lnTo>
                    <a:pt x="1581" y="970"/>
                  </a:lnTo>
                  <a:lnTo>
                    <a:pt x="1573" y="947"/>
                  </a:lnTo>
                  <a:lnTo>
                    <a:pt x="1532" y="993"/>
                  </a:lnTo>
                  <a:lnTo>
                    <a:pt x="1573" y="1031"/>
                  </a:lnTo>
                  <a:lnTo>
                    <a:pt x="1581" y="1066"/>
                  </a:lnTo>
                  <a:lnTo>
                    <a:pt x="1527" y="1115"/>
                  </a:lnTo>
                  <a:lnTo>
                    <a:pt x="1527" y="1096"/>
                  </a:lnTo>
                  <a:lnTo>
                    <a:pt x="1474" y="1050"/>
                  </a:lnTo>
                  <a:lnTo>
                    <a:pt x="1462" y="1104"/>
                  </a:lnTo>
                  <a:lnTo>
                    <a:pt x="1511" y="1169"/>
                  </a:lnTo>
                  <a:lnTo>
                    <a:pt x="1523" y="1215"/>
                  </a:lnTo>
                  <a:lnTo>
                    <a:pt x="1491" y="1196"/>
                  </a:lnTo>
                  <a:lnTo>
                    <a:pt x="1445" y="1123"/>
                  </a:lnTo>
                  <a:lnTo>
                    <a:pt x="1424" y="1012"/>
                  </a:lnTo>
                  <a:lnTo>
                    <a:pt x="1391" y="1027"/>
                  </a:lnTo>
                  <a:lnTo>
                    <a:pt x="1342" y="931"/>
                  </a:lnTo>
                  <a:lnTo>
                    <a:pt x="1292" y="951"/>
                  </a:lnTo>
                  <a:lnTo>
                    <a:pt x="1209" y="1039"/>
                  </a:lnTo>
                  <a:lnTo>
                    <a:pt x="1209" y="1089"/>
                  </a:lnTo>
                  <a:lnTo>
                    <a:pt x="1180" y="1123"/>
                  </a:lnTo>
                  <a:lnTo>
                    <a:pt x="1148" y="1050"/>
                  </a:lnTo>
                  <a:lnTo>
                    <a:pt x="1127" y="1027"/>
                  </a:lnTo>
                  <a:lnTo>
                    <a:pt x="1106" y="951"/>
                  </a:lnTo>
                  <a:lnTo>
                    <a:pt x="1082" y="951"/>
                  </a:lnTo>
                  <a:lnTo>
                    <a:pt x="1036" y="897"/>
                  </a:lnTo>
                  <a:lnTo>
                    <a:pt x="925" y="893"/>
                  </a:lnTo>
                  <a:lnTo>
                    <a:pt x="909" y="870"/>
                  </a:lnTo>
                  <a:lnTo>
                    <a:pt x="896" y="878"/>
                  </a:lnTo>
                  <a:lnTo>
                    <a:pt x="813" y="836"/>
                  </a:lnTo>
                  <a:lnTo>
                    <a:pt x="862" y="920"/>
                  </a:lnTo>
                  <a:lnTo>
                    <a:pt x="909" y="893"/>
                  </a:lnTo>
                  <a:lnTo>
                    <a:pt x="925" y="920"/>
                  </a:lnTo>
                  <a:lnTo>
                    <a:pt x="958" y="951"/>
                  </a:lnTo>
                  <a:lnTo>
                    <a:pt x="884" y="1012"/>
                  </a:lnTo>
                  <a:lnTo>
                    <a:pt x="867" y="1039"/>
                  </a:lnTo>
                  <a:lnTo>
                    <a:pt x="763" y="1069"/>
                  </a:lnTo>
                  <a:lnTo>
                    <a:pt x="694" y="924"/>
                  </a:lnTo>
                  <a:lnTo>
                    <a:pt x="681" y="916"/>
                  </a:lnTo>
                  <a:lnTo>
                    <a:pt x="648" y="843"/>
                  </a:lnTo>
                  <a:lnTo>
                    <a:pt x="631" y="862"/>
                  </a:lnTo>
                  <a:lnTo>
                    <a:pt x="607" y="839"/>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0" name="Freeform 9"/>
            <p:cNvSpPr>
              <a:spLocks/>
            </p:cNvSpPr>
            <p:nvPr/>
          </p:nvSpPr>
          <p:spPr bwMode="auto">
            <a:xfrm>
              <a:off x="6556912" y="1590676"/>
              <a:ext cx="69839" cy="47625"/>
            </a:xfrm>
            <a:custGeom>
              <a:avLst/>
              <a:gdLst/>
              <a:ahLst/>
              <a:cxnLst>
                <a:cxn ang="0">
                  <a:pos x="0" y="23"/>
                </a:cxn>
                <a:cxn ang="0">
                  <a:pos x="4" y="16"/>
                </a:cxn>
                <a:cxn ang="0">
                  <a:pos x="17" y="8"/>
                </a:cxn>
                <a:cxn ang="0">
                  <a:pos x="33" y="4"/>
                </a:cxn>
                <a:cxn ang="0">
                  <a:pos x="33" y="0"/>
                </a:cxn>
                <a:cxn ang="0">
                  <a:pos x="33" y="16"/>
                </a:cxn>
                <a:cxn ang="0">
                  <a:pos x="28" y="23"/>
                </a:cxn>
                <a:cxn ang="0">
                  <a:pos x="0" y="23"/>
                </a:cxn>
              </a:cxnLst>
              <a:rect l="0" t="0" r="r" b="b"/>
              <a:pathLst>
                <a:path w="34" h="24">
                  <a:moveTo>
                    <a:pt x="0" y="23"/>
                  </a:moveTo>
                  <a:lnTo>
                    <a:pt x="4" y="16"/>
                  </a:lnTo>
                  <a:lnTo>
                    <a:pt x="17" y="8"/>
                  </a:lnTo>
                  <a:lnTo>
                    <a:pt x="33" y="4"/>
                  </a:lnTo>
                  <a:lnTo>
                    <a:pt x="33" y="0"/>
                  </a:lnTo>
                  <a:lnTo>
                    <a:pt x="33" y="16"/>
                  </a:lnTo>
                  <a:lnTo>
                    <a:pt x="28" y="23"/>
                  </a:lnTo>
                  <a:lnTo>
                    <a:pt x="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1" name="Freeform 10"/>
            <p:cNvSpPr>
              <a:spLocks/>
            </p:cNvSpPr>
            <p:nvPr/>
          </p:nvSpPr>
          <p:spPr bwMode="auto">
            <a:xfrm>
              <a:off x="5401398" y="2589214"/>
              <a:ext cx="203167" cy="320675"/>
            </a:xfrm>
            <a:custGeom>
              <a:avLst/>
              <a:gdLst/>
              <a:ahLst/>
              <a:cxnLst>
                <a:cxn ang="0">
                  <a:pos x="74" y="84"/>
                </a:cxn>
                <a:cxn ang="0">
                  <a:pos x="69" y="69"/>
                </a:cxn>
                <a:cxn ang="0">
                  <a:pos x="62" y="65"/>
                </a:cxn>
                <a:cxn ang="0">
                  <a:pos x="53" y="61"/>
                </a:cxn>
                <a:cxn ang="0">
                  <a:pos x="49" y="53"/>
                </a:cxn>
                <a:cxn ang="0">
                  <a:pos x="40" y="46"/>
                </a:cxn>
                <a:cxn ang="0">
                  <a:pos x="40" y="38"/>
                </a:cxn>
                <a:cxn ang="0">
                  <a:pos x="49" y="38"/>
                </a:cxn>
                <a:cxn ang="0">
                  <a:pos x="49" y="26"/>
                </a:cxn>
                <a:cxn ang="0">
                  <a:pos x="74" y="23"/>
                </a:cxn>
                <a:cxn ang="0">
                  <a:pos x="74" y="15"/>
                </a:cxn>
                <a:cxn ang="0">
                  <a:pos x="69" y="0"/>
                </a:cxn>
                <a:cxn ang="0">
                  <a:pos x="33" y="0"/>
                </a:cxn>
                <a:cxn ang="0">
                  <a:pos x="4" y="19"/>
                </a:cxn>
                <a:cxn ang="0">
                  <a:pos x="0" y="34"/>
                </a:cxn>
                <a:cxn ang="0">
                  <a:pos x="0" y="42"/>
                </a:cxn>
                <a:cxn ang="0">
                  <a:pos x="20" y="76"/>
                </a:cxn>
                <a:cxn ang="0">
                  <a:pos x="37" y="99"/>
                </a:cxn>
                <a:cxn ang="0">
                  <a:pos x="40" y="103"/>
                </a:cxn>
                <a:cxn ang="0">
                  <a:pos x="40" y="111"/>
                </a:cxn>
                <a:cxn ang="0">
                  <a:pos x="33" y="126"/>
                </a:cxn>
                <a:cxn ang="0">
                  <a:pos x="33" y="134"/>
                </a:cxn>
                <a:cxn ang="0">
                  <a:pos x="37" y="149"/>
                </a:cxn>
                <a:cxn ang="0">
                  <a:pos x="58" y="153"/>
                </a:cxn>
                <a:cxn ang="0">
                  <a:pos x="69" y="161"/>
                </a:cxn>
                <a:cxn ang="0">
                  <a:pos x="82" y="161"/>
                </a:cxn>
                <a:cxn ang="0">
                  <a:pos x="99" y="157"/>
                </a:cxn>
                <a:cxn ang="0">
                  <a:pos x="94" y="118"/>
                </a:cxn>
                <a:cxn ang="0">
                  <a:pos x="78" y="111"/>
                </a:cxn>
                <a:cxn ang="0">
                  <a:pos x="78" y="99"/>
                </a:cxn>
                <a:cxn ang="0">
                  <a:pos x="87" y="95"/>
                </a:cxn>
                <a:cxn ang="0">
                  <a:pos x="94" y="95"/>
                </a:cxn>
                <a:cxn ang="0">
                  <a:pos x="94" y="84"/>
                </a:cxn>
                <a:cxn ang="0">
                  <a:pos x="82" y="76"/>
                </a:cxn>
                <a:cxn ang="0">
                  <a:pos x="74" y="76"/>
                </a:cxn>
                <a:cxn ang="0">
                  <a:pos x="74" y="84"/>
                </a:cxn>
              </a:cxnLst>
              <a:rect l="0" t="0" r="r" b="b"/>
              <a:pathLst>
                <a:path w="100" h="162">
                  <a:moveTo>
                    <a:pt x="74" y="84"/>
                  </a:moveTo>
                  <a:lnTo>
                    <a:pt x="69" y="69"/>
                  </a:lnTo>
                  <a:lnTo>
                    <a:pt x="62" y="65"/>
                  </a:lnTo>
                  <a:lnTo>
                    <a:pt x="53" y="61"/>
                  </a:lnTo>
                  <a:lnTo>
                    <a:pt x="49" y="53"/>
                  </a:lnTo>
                  <a:lnTo>
                    <a:pt x="40" y="46"/>
                  </a:lnTo>
                  <a:lnTo>
                    <a:pt x="40" y="38"/>
                  </a:lnTo>
                  <a:lnTo>
                    <a:pt x="49" y="38"/>
                  </a:lnTo>
                  <a:lnTo>
                    <a:pt x="49" y="26"/>
                  </a:lnTo>
                  <a:lnTo>
                    <a:pt x="74" y="23"/>
                  </a:lnTo>
                  <a:lnTo>
                    <a:pt x="74" y="15"/>
                  </a:lnTo>
                  <a:lnTo>
                    <a:pt x="69" y="0"/>
                  </a:lnTo>
                  <a:lnTo>
                    <a:pt x="33" y="0"/>
                  </a:lnTo>
                  <a:lnTo>
                    <a:pt x="4" y="19"/>
                  </a:lnTo>
                  <a:lnTo>
                    <a:pt x="0" y="34"/>
                  </a:lnTo>
                  <a:lnTo>
                    <a:pt x="0" y="42"/>
                  </a:lnTo>
                  <a:lnTo>
                    <a:pt x="20" y="76"/>
                  </a:lnTo>
                  <a:lnTo>
                    <a:pt x="37" y="99"/>
                  </a:lnTo>
                  <a:lnTo>
                    <a:pt x="40" y="103"/>
                  </a:lnTo>
                  <a:lnTo>
                    <a:pt x="40" y="111"/>
                  </a:lnTo>
                  <a:lnTo>
                    <a:pt x="33" y="126"/>
                  </a:lnTo>
                  <a:lnTo>
                    <a:pt x="33" y="134"/>
                  </a:lnTo>
                  <a:lnTo>
                    <a:pt x="37" y="149"/>
                  </a:lnTo>
                  <a:lnTo>
                    <a:pt x="58" y="153"/>
                  </a:lnTo>
                  <a:lnTo>
                    <a:pt x="69" y="161"/>
                  </a:lnTo>
                  <a:lnTo>
                    <a:pt x="82" y="161"/>
                  </a:lnTo>
                  <a:lnTo>
                    <a:pt x="99" y="157"/>
                  </a:lnTo>
                  <a:lnTo>
                    <a:pt x="94" y="118"/>
                  </a:lnTo>
                  <a:lnTo>
                    <a:pt x="78" y="111"/>
                  </a:lnTo>
                  <a:lnTo>
                    <a:pt x="78" y="99"/>
                  </a:lnTo>
                  <a:lnTo>
                    <a:pt x="87" y="95"/>
                  </a:lnTo>
                  <a:lnTo>
                    <a:pt x="94" y="95"/>
                  </a:lnTo>
                  <a:lnTo>
                    <a:pt x="94" y="84"/>
                  </a:lnTo>
                  <a:lnTo>
                    <a:pt x="82" y="76"/>
                  </a:lnTo>
                  <a:lnTo>
                    <a:pt x="74" y="76"/>
                  </a:lnTo>
                  <a:lnTo>
                    <a:pt x="74" y="84"/>
                  </a:lnTo>
                </a:path>
              </a:pathLst>
            </a:custGeom>
            <a:solidFill>
              <a:schemeClr val="bg1"/>
            </a:solidFill>
            <a:ln w="12700" cap="flat" cmpd="sng">
              <a:solidFill>
                <a:schemeClr val="bg1"/>
              </a:solidFill>
              <a:prstDash val="solid"/>
              <a:round/>
              <a:headEnd/>
              <a:tailEnd/>
            </a:ln>
            <a:effectLst/>
          </p:spPr>
          <p:txBody>
            <a:bodyPr anchor="ctr"/>
            <a:lstStyle/>
            <a:p>
              <a:endParaRPr lang="pt-BR"/>
            </a:p>
          </p:txBody>
        </p:sp>
        <p:sp>
          <p:nvSpPr>
            <p:cNvPr id="12" name="Freeform 11"/>
            <p:cNvSpPr>
              <a:spLocks/>
            </p:cNvSpPr>
            <p:nvPr/>
          </p:nvSpPr>
          <p:spPr bwMode="auto">
            <a:xfrm>
              <a:off x="5669642" y="2595563"/>
              <a:ext cx="93647" cy="101600"/>
            </a:xfrm>
            <a:custGeom>
              <a:avLst/>
              <a:gdLst/>
              <a:ahLst/>
              <a:cxnLst>
                <a:cxn ang="0">
                  <a:pos x="36" y="0"/>
                </a:cxn>
                <a:cxn ang="0">
                  <a:pos x="33" y="12"/>
                </a:cxn>
                <a:cxn ang="0">
                  <a:pos x="40" y="20"/>
                </a:cxn>
                <a:cxn ang="0">
                  <a:pos x="40" y="23"/>
                </a:cxn>
                <a:cxn ang="0">
                  <a:pos x="45" y="20"/>
                </a:cxn>
                <a:cxn ang="0">
                  <a:pos x="33" y="50"/>
                </a:cxn>
                <a:cxn ang="0">
                  <a:pos x="4" y="50"/>
                </a:cxn>
                <a:cxn ang="0">
                  <a:pos x="0" y="31"/>
                </a:cxn>
                <a:cxn ang="0">
                  <a:pos x="4" y="16"/>
                </a:cxn>
                <a:cxn ang="0">
                  <a:pos x="11" y="12"/>
                </a:cxn>
                <a:cxn ang="0">
                  <a:pos x="24" y="4"/>
                </a:cxn>
                <a:cxn ang="0">
                  <a:pos x="33" y="4"/>
                </a:cxn>
                <a:cxn ang="0">
                  <a:pos x="36" y="0"/>
                </a:cxn>
              </a:cxnLst>
              <a:rect l="0" t="0" r="r" b="b"/>
              <a:pathLst>
                <a:path w="46" h="51">
                  <a:moveTo>
                    <a:pt x="36" y="0"/>
                  </a:moveTo>
                  <a:lnTo>
                    <a:pt x="33" y="12"/>
                  </a:lnTo>
                  <a:lnTo>
                    <a:pt x="40" y="20"/>
                  </a:lnTo>
                  <a:lnTo>
                    <a:pt x="40" y="23"/>
                  </a:lnTo>
                  <a:lnTo>
                    <a:pt x="45" y="20"/>
                  </a:lnTo>
                  <a:lnTo>
                    <a:pt x="33" y="50"/>
                  </a:lnTo>
                  <a:lnTo>
                    <a:pt x="4" y="50"/>
                  </a:lnTo>
                  <a:lnTo>
                    <a:pt x="0" y="31"/>
                  </a:lnTo>
                  <a:lnTo>
                    <a:pt x="4" y="16"/>
                  </a:lnTo>
                  <a:lnTo>
                    <a:pt x="11" y="12"/>
                  </a:lnTo>
                  <a:lnTo>
                    <a:pt x="24" y="4"/>
                  </a:lnTo>
                  <a:lnTo>
                    <a:pt x="33" y="4"/>
                  </a:lnTo>
                  <a:lnTo>
                    <a:pt x="36" y="0"/>
                  </a:lnTo>
                </a:path>
              </a:pathLst>
            </a:custGeom>
            <a:solidFill>
              <a:schemeClr val="bg1"/>
            </a:solidFill>
            <a:ln w="12700" cap="flat" cmpd="sng">
              <a:solidFill>
                <a:schemeClr val="bg1"/>
              </a:solidFill>
              <a:prstDash val="solid"/>
              <a:round/>
              <a:headEnd/>
              <a:tailEnd/>
            </a:ln>
            <a:effectLst/>
          </p:spPr>
          <p:txBody>
            <a:bodyPr anchor="ctr"/>
            <a:lstStyle/>
            <a:p>
              <a:endParaRPr lang="pt-BR"/>
            </a:p>
          </p:txBody>
        </p:sp>
        <p:sp>
          <p:nvSpPr>
            <p:cNvPr id="13" name="Freeform 12"/>
            <p:cNvSpPr>
              <a:spLocks/>
            </p:cNvSpPr>
            <p:nvPr/>
          </p:nvSpPr>
          <p:spPr bwMode="auto">
            <a:xfrm>
              <a:off x="3707806" y="1924051"/>
              <a:ext cx="244436" cy="130175"/>
            </a:xfrm>
            <a:custGeom>
              <a:avLst/>
              <a:gdLst/>
              <a:ahLst/>
              <a:cxnLst>
                <a:cxn ang="0">
                  <a:pos x="11" y="35"/>
                </a:cxn>
                <a:cxn ang="0">
                  <a:pos x="16" y="35"/>
                </a:cxn>
                <a:cxn ang="0">
                  <a:pos x="24" y="27"/>
                </a:cxn>
                <a:cxn ang="0">
                  <a:pos x="20" y="23"/>
                </a:cxn>
                <a:cxn ang="0">
                  <a:pos x="4" y="23"/>
                </a:cxn>
                <a:cxn ang="0">
                  <a:pos x="0" y="15"/>
                </a:cxn>
                <a:cxn ang="0">
                  <a:pos x="7" y="8"/>
                </a:cxn>
                <a:cxn ang="0">
                  <a:pos x="20" y="8"/>
                </a:cxn>
                <a:cxn ang="0">
                  <a:pos x="20" y="4"/>
                </a:cxn>
                <a:cxn ang="0">
                  <a:pos x="28" y="0"/>
                </a:cxn>
                <a:cxn ang="0">
                  <a:pos x="32" y="8"/>
                </a:cxn>
                <a:cxn ang="0">
                  <a:pos x="36" y="15"/>
                </a:cxn>
                <a:cxn ang="0">
                  <a:pos x="36" y="23"/>
                </a:cxn>
                <a:cxn ang="0">
                  <a:pos x="36" y="19"/>
                </a:cxn>
                <a:cxn ang="0">
                  <a:pos x="45" y="8"/>
                </a:cxn>
                <a:cxn ang="0">
                  <a:pos x="65" y="8"/>
                </a:cxn>
                <a:cxn ang="0">
                  <a:pos x="73" y="4"/>
                </a:cxn>
                <a:cxn ang="0">
                  <a:pos x="82" y="4"/>
                </a:cxn>
                <a:cxn ang="0">
                  <a:pos x="94" y="0"/>
                </a:cxn>
                <a:cxn ang="0">
                  <a:pos x="107" y="0"/>
                </a:cxn>
                <a:cxn ang="0">
                  <a:pos x="114" y="15"/>
                </a:cxn>
                <a:cxn ang="0">
                  <a:pos x="119" y="19"/>
                </a:cxn>
                <a:cxn ang="0">
                  <a:pos x="119" y="35"/>
                </a:cxn>
                <a:cxn ang="0">
                  <a:pos x="110" y="38"/>
                </a:cxn>
                <a:cxn ang="0">
                  <a:pos x="98" y="46"/>
                </a:cxn>
                <a:cxn ang="0">
                  <a:pos x="90" y="46"/>
                </a:cxn>
                <a:cxn ang="0">
                  <a:pos x="69" y="61"/>
                </a:cxn>
                <a:cxn ang="0">
                  <a:pos x="61" y="65"/>
                </a:cxn>
                <a:cxn ang="0">
                  <a:pos x="36" y="54"/>
                </a:cxn>
                <a:cxn ang="0">
                  <a:pos x="20" y="54"/>
                </a:cxn>
                <a:cxn ang="0">
                  <a:pos x="16" y="38"/>
                </a:cxn>
                <a:cxn ang="0">
                  <a:pos x="11" y="35"/>
                </a:cxn>
              </a:cxnLst>
              <a:rect l="0" t="0" r="r" b="b"/>
              <a:pathLst>
                <a:path w="120" h="66">
                  <a:moveTo>
                    <a:pt x="11" y="35"/>
                  </a:moveTo>
                  <a:lnTo>
                    <a:pt x="16" y="35"/>
                  </a:lnTo>
                  <a:lnTo>
                    <a:pt x="24" y="27"/>
                  </a:lnTo>
                  <a:lnTo>
                    <a:pt x="20" y="23"/>
                  </a:lnTo>
                  <a:lnTo>
                    <a:pt x="4" y="23"/>
                  </a:lnTo>
                  <a:lnTo>
                    <a:pt x="0" y="15"/>
                  </a:lnTo>
                  <a:lnTo>
                    <a:pt x="7" y="8"/>
                  </a:lnTo>
                  <a:lnTo>
                    <a:pt x="20" y="8"/>
                  </a:lnTo>
                  <a:lnTo>
                    <a:pt x="20" y="4"/>
                  </a:lnTo>
                  <a:lnTo>
                    <a:pt x="28" y="0"/>
                  </a:lnTo>
                  <a:lnTo>
                    <a:pt x="32" y="8"/>
                  </a:lnTo>
                  <a:lnTo>
                    <a:pt x="36" y="15"/>
                  </a:lnTo>
                  <a:lnTo>
                    <a:pt x="36" y="23"/>
                  </a:lnTo>
                  <a:lnTo>
                    <a:pt x="36" y="19"/>
                  </a:lnTo>
                  <a:lnTo>
                    <a:pt x="45" y="8"/>
                  </a:lnTo>
                  <a:lnTo>
                    <a:pt x="65" y="8"/>
                  </a:lnTo>
                  <a:lnTo>
                    <a:pt x="73" y="4"/>
                  </a:lnTo>
                  <a:lnTo>
                    <a:pt x="82" y="4"/>
                  </a:lnTo>
                  <a:lnTo>
                    <a:pt x="94" y="0"/>
                  </a:lnTo>
                  <a:lnTo>
                    <a:pt x="107" y="0"/>
                  </a:lnTo>
                  <a:lnTo>
                    <a:pt x="114" y="15"/>
                  </a:lnTo>
                  <a:lnTo>
                    <a:pt x="119" y="19"/>
                  </a:lnTo>
                  <a:lnTo>
                    <a:pt x="119" y="35"/>
                  </a:lnTo>
                  <a:lnTo>
                    <a:pt x="110" y="38"/>
                  </a:lnTo>
                  <a:lnTo>
                    <a:pt x="98" y="46"/>
                  </a:lnTo>
                  <a:lnTo>
                    <a:pt x="90" y="46"/>
                  </a:lnTo>
                  <a:lnTo>
                    <a:pt x="69" y="61"/>
                  </a:lnTo>
                  <a:lnTo>
                    <a:pt x="61" y="65"/>
                  </a:lnTo>
                  <a:lnTo>
                    <a:pt x="36" y="54"/>
                  </a:lnTo>
                  <a:lnTo>
                    <a:pt x="20" y="54"/>
                  </a:lnTo>
                  <a:lnTo>
                    <a:pt x="16" y="38"/>
                  </a:lnTo>
                  <a:lnTo>
                    <a:pt x="11" y="3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4" name="Freeform 13"/>
            <p:cNvSpPr>
              <a:spLocks/>
            </p:cNvSpPr>
            <p:nvPr/>
          </p:nvSpPr>
          <p:spPr bwMode="auto">
            <a:xfrm>
              <a:off x="2223732" y="1984375"/>
              <a:ext cx="144439" cy="85725"/>
            </a:xfrm>
            <a:custGeom>
              <a:avLst/>
              <a:gdLst/>
              <a:ahLst/>
              <a:cxnLst>
                <a:cxn ang="0">
                  <a:pos x="16" y="42"/>
                </a:cxn>
                <a:cxn ang="0">
                  <a:pos x="7" y="34"/>
                </a:cxn>
                <a:cxn ang="0">
                  <a:pos x="0" y="30"/>
                </a:cxn>
                <a:cxn ang="0">
                  <a:pos x="3" y="27"/>
                </a:cxn>
                <a:cxn ang="0">
                  <a:pos x="11" y="15"/>
                </a:cxn>
                <a:cxn ang="0">
                  <a:pos x="16" y="4"/>
                </a:cxn>
                <a:cxn ang="0">
                  <a:pos x="20" y="0"/>
                </a:cxn>
                <a:cxn ang="0">
                  <a:pos x="24" y="4"/>
                </a:cxn>
                <a:cxn ang="0">
                  <a:pos x="40" y="4"/>
                </a:cxn>
                <a:cxn ang="0">
                  <a:pos x="49" y="15"/>
                </a:cxn>
                <a:cxn ang="0">
                  <a:pos x="61" y="15"/>
                </a:cxn>
                <a:cxn ang="0">
                  <a:pos x="70" y="27"/>
                </a:cxn>
                <a:cxn ang="0">
                  <a:pos x="70" y="34"/>
                </a:cxn>
                <a:cxn ang="0">
                  <a:pos x="57" y="34"/>
                </a:cxn>
                <a:cxn ang="0">
                  <a:pos x="45" y="27"/>
                </a:cxn>
                <a:cxn ang="0">
                  <a:pos x="28" y="34"/>
                </a:cxn>
                <a:cxn ang="0">
                  <a:pos x="16" y="42"/>
                </a:cxn>
              </a:cxnLst>
              <a:rect l="0" t="0" r="r" b="b"/>
              <a:pathLst>
                <a:path w="71" h="43">
                  <a:moveTo>
                    <a:pt x="16" y="42"/>
                  </a:moveTo>
                  <a:lnTo>
                    <a:pt x="7" y="34"/>
                  </a:lnTo>
                  <a:lnTo>
                    <a:pt x="0" y="30"/>
                  </a:lnTo>
                  <a:lnTo>
                    <a:pt x="3" y="27"/>
                  </a:lnTo>
                  <a:lnTo>
                    <a:pt x="11" y="15"/>
                  </a:lnTo>
                  <a:lnTo>
                    <a:pt x="16" y="4"/>
                  </a:lnTo>
                  <a:lnTo>
                    <a:pt x="20" y="0"/>
                  </a:lnTo>
                  <a:lnTo>
                    <a:pt x="24" y="4"/>
                  </a:lnTo>
                  <a:lnTo>
                    <a:pt x="40" y="4"/>
                  </a:lnTo>
                  <a:lnTo>
                    <a:pt x="49" y="15"/>
                  </a:lnTo>
                  <a:lnTo>
                    <a:pt x="61" y="15"/>
                  </a:lnTo>
                  <a:lnTo>
                    <a:pt x="70" y="27"/>
                  </a:lnTo>
                  <a:lnTo>
                    <a:pt x="70" y="34"/>
                  </a:lnTo>
                  <a:lnTo>
                    <a:pt x="57" y="34"/>
                  </a:lnTo>
                  <a:lnTo>
                    <a:pt x="45" y="27"/>
                  </a:lnTo>
                  <a:lnTo>
                    <a:pt x="28" y="34"/>
                  </a:lnTo>
                  <a:lnTo>
                    <a:pt x="16"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5" name="Freeform 14"/>
            <p:cNvSpPr>
              <a:spLocks/>
            </p:cNvSpPr>
            <p:nvPr/>
          </p:nvSpPr>
          <p:spPr bwMode="auto">
            <a:xfrm>
              <a:off x="2474517" y="1878013"/>
              <a:ext cx="52379" cy="39688"/>
            </a:xfrm>
            <a:custGeom>
              <a:avLst/>
              <a:gdLst/>
              <a:ahLst/>
              <a:cxnLst>
                <a:cxn ang="0">
                  <a:pos x="0" y="12"/>
                </a:cxn>
                <a:cxn ang="0">
                  <a:pos x="0" y="4"/>
                </a:cxn>
                <a:cxn ang="0">
                  <a:pos x="11" y="0"/>
                </a:cxn>
                <a:cxn ang="0">
                  <a:pos x="20" y="0"/>
                </a:cxn>
                <a:cxn ang="0">
                  <a:pos x="25" y="12"/>
                </a:cxn>
                <a:cxn ang="0">
                  <a:pos x="20" y="19"/>
                </a:cxn>
                <a:cxn ang="0">
                  <a:pos x="7" y="19"/>
                </a:cxn>
                <a:cxn ang="0">
                  <a:pos x="0" y="12"/>
                </a:cxn>
              </a:cxnLst>
              <a:rect l="0" t="0" r="r" b="b"/>
              <a:pathLst>
                <a:path w="26" h="20">
                  <a:moveTo>
                    <a:pt x="0" y="12"/>
                  </a:moveTo>
                  <a:lnTo>
                    <a:pt x="0" y="4"/>
                  </a:lnTo>
                  <a:lnTo>
                    <a:pt x="11" y="0"/>
                  </a:lnTo>
                  <a:lnTo>
                    <a:pt x="20" y="0"/>
                  </a:lnTo>
                  <a:lnTo>
                    <a:pt x="25" y="12"/>
                  </a:lnTo>
                  <a:lnTo>
                    <a:pt x="20" y="19"/>
                  </a:lnTo>
                  <a:lnTo>
                    <a:pt x="7" y="19"/>
                  </a:lnTo>
                  <a:lnTo>
                    <a:pt x="0"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6" name="Freeform 15"/>
            <p:cNvSpPr>
              <a:spLocks/>
            </p:cNvSpPr>
            <p:nvPr/>
          </p:nvSpPr>
          <p:spPr bwMode="auto">
            <a:xfrm>
              <a:off x="2449121" y="1652588"/>
              <a:ext cx="85711" cy="38100"/>
            </a:xfrm>
            <a:custGeom>
              <a:avLst/>
              <a:gdLst/>
              <a:ahLst/>
              <a:cxnLst>
                <a:cxn ang="0">
                  <a:pos x="19" y="0"/>
                </a:cxn>
                <a:cxn ang="0">
                  <a:pos x="36" y="4"/>
                </a:cxn>
                <a:cxn ang="0">
                  <a:pos x="41" y="12"/>
                </a:cxn>
                <a:cxn ang="0">
                  <a:pos x="12" y="19"/>
                </a:cxn>
                <a:cxn ang="0">
                  <a:pos x="8" y="15"/>
                </a:cxn>
                <a:cxn ang="0">
                  <a:pos x="0" y="0"/>
                </a:cxn>
                <a:cxn ang="0">
                  <a:pos x="19" y="0"/>
                </a:cxn>
              </a:cxnLst>
              <a:rect l="0" t="0" r="r" b="b"/>
              <a:pathLst>
                <a:path w="42" h="20">
                  <a:moveTo>
                    <a:pt x="19" y="0"/>
                  </a:moveTo>
                  <a:lnTo>
                    <a:pt x="36" y="4"/>
                  </a:lnTo>
                  <a:lnTo>
                    <a:pt x="41" y="12"/>
                  </a:lnTo>
                  <a:lnTo>
                    <a:pt x="12" y="19"/>
                  </a:lnTo>
                  <a:lnTo>
                    <a:pt x="8" y="15"/>
                  </a:lnTo>
                  <a:lnTo>
                    <a:pt x="0" y="0"/>
                  </a:lnTo>
                  <a:lnTo>
                    <a:pt x="19"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7" name="Freeform 16"/>
            <p:cNvSpPr>
              <a:spLocks/>
            </p:cNvSpPr>
            <p:nvPr/>
          </p:nvSpPr>
          <p:spPr bwMode="auto">
            <a:xfrm>
              <a:off x="2223732" y="1636714"/>
              <a:ext cx="588868" cy="485775"/>
            </a:xfrm>
            <a:custGeom>
              <a:avLst/>
              <a:gdLst/>
              <a:ahLst/>
              <a:cxnLst>
                <a:cxn ang="0">
                  <a:pos x="49" y="12"/>
                </a:cxn>
                <a:cxn ang="0">
                  <a:pos x="40" y="43"/>
                </a:cxn>
                <a:cxn ang="0">
                  <a:pos x="52" y="54"/>
                </a:cxn>
                <a:cxn ang="0">
                  <a:pos x="56" y="27"/>
                </a:cxn>
                <a:cxn ang="0">
                  <a:pos x="85" y="8"/>
                </a:cxn>
                <a:cxn ang="0">
                  <a:pos x="106" y="31"/>
                </a:cxn>
                <a:cxn ang="0">
                  <a:pos x="119" y="39"/>
                </a:cxn>
                <a:cxn ang="0">
                  <a:pos x="160" y="35"/>
                </a:cxn>
                <a:cxn ang="0">
                  <a:pos x="177" y="50"/>
                </a:cxn>
                <a:cxn ang="0">
                  <a:pos x="197" y="46"/>
                </a:cxn>
                <a:cxn ang="0">
                  <a:pos x="206" y="58"/>
                </a:cxn>
                <a:cxn ang="0">
                  <a:pos x="242" y="85"/>
                </a:cxn>
                <a:cxn ang="0">
                  <a:pos x="235" y="108"/>
                </a:cxn>
                <a:cxn ang="0">
                  <a:pos x="242" y="119"/>
                </a:cxn>
                <a:cxn ang="0">
                  <a:pos x="267" y="127"/>
                </a:cxn>
                <a:cxn ang="0">
                  <a:pos x="289" y="146"/>
                </a:cxn>
                <a:cxn ang="0">
                  <a:pos x="276" y="165"/>
                </a:cxn>
                <a:cxn ang="0">
                  <a:pos x="263" y="173"/>
                </a:cxn>
                <a:cxn ang="0">
                  <a:pos x="235" y="158"/>
                </a:cxn>
                <a:cxn ang="0">
                  <a:pos x="230" y="161"/>
                </a:cxn>
                <a:cxn ang="0">
                  <a:pos x="226" y="184"/>
                </a:cxn>
                <a:cxn ang="0">
                  <a:pos x="251" y="204"/>
                </a:cxn>
                <a:cxn ang="0">
                  <a:pos x="242" y="219"/>
                </a:cxn>
                <a:cxn ang="0">
                  <a:pos x="213" y="215"/>
                </a:cxn>
                <a:cxn ang="0">
                  <a:pos x="226" y="234"/>
                </a:cxn>
                <a:cxn ang="0">
                  <a:pos x="222" y="242"/>
                </a:cxn>
                <a:cxn ang="0">
                  <a:pos x="177" y="231"/>
                </a:cxn>
                <a:cxn ang="0">
                  <a:pos x="152" y="200"/>
                </a:cxn>
                <a:cxn ang="0">
                  <a:pos x="114" y="196"/>
                </a:cxn>
                <a:cxn ang="0">
                  <a:pos x="110" y="181"/>
                </a:cxn>
                <a:cxn ang="0">
                  <a:pos x="135" y="181"/>
                </a:cxn>
                <a:cxn ang="0">
                  <a:pos x="152" y="161"/>
                </a:cxn>
                <a:cxn ang="0">
                  <a:pos x="172" y="146"/>
                </a:cxn>
                <a:cxn ang="0">
                  <a:pos x="168" y="115"/>
                </a:cxn>
                <a:cxn ang="0">
                  <a:pos x="139" y="100"/>
                </a:cxn>
                <a:cxn ang="0">
                  <a:pos x="110" y="85"/>
                </a:cxn>
                <a:cxn ang="0">
                  <a:pos x="103" y="89"/>
                </a:cxn>
                <a:cxn ang="0">
                  <a:pos x="61" y="85"/>
                </a:cxn>
                <a:cxn ang="0">
                  <a:pos x="16" y="77"/>
                </a:cxn>
                <a:cxn ang="0">
                  <a:pos x="3" y="54"/>
                </a:cxn>
                <a:cxn ang="0">
                  <a:pos x="24" y="16"/>
                </a:cxn>
                <a:cxn ang="0">
                  <a:pos x="61" y="8"/>
                </a:cxn>
              </a:cxnLst>
              <a:rect l="0" t="0" r="r" b="b"/>
              <a:pathLst>
                <a:path w="290" h="247">
                  <a:moveTo>
                    <a:pt x="61" y="8"/>
                  </a:moveTo>
                  <a:lnTo>
                    <a:pt x="49" y="12"/>
                  </a:lnTo>
                  <a:lnTo>
                    <a:pt x="40" y="27"/>
                  </a:lnTo>
                  <a:lnTo>
                    <a:pt x="40" y="43"/>
                  </a:lnTo>
                  <a:lnTo>
                    <a:pt x="49" y="54"/>
                  </a:lnTo>
                  <a:lnTo>
                    <a:pt x="52" y="54"/>
                  </a:lnTo>
                  <a:lnTo>
                    <a:pt x="56" y="39"/>
                  </a:lnTo>
                  <a:lnTo>
                    <a:pt x="56" y="27"/>
                  </a:lnTo>
                  <a:lnTo>
                    <a:pt x="65" y="16"/>
                  </a:lnTo>
                  <a:lnTo>
                    <a:pt x="85" y="8"/>
                  </a:lnTo>
                  <a:lnTo>
                    <a:pt x="98" y="8"/>
                  </a:lnTo>
                  <a:lnTo>
                    <a:pt x="106" y="31"/>
                  </a:lnTo>
                  <a:lnTo>
                    <a:pt x="103" y="39"/>
                  </a:lnTo>
                  <a:lnTo>
                    <a:pt x="119" y="39"/>
                  </a:lnTo>
                  <a:lnTo>
                    <a:pt x="143" y="27"/>
                  </a:lnTo>
                  <a:lnTo>
                    <a:pt x="160" y="35"/>
                  </a:lnTo>
                  <a:lnTo>
                    <a:pt x="168" y="39"/>
                  </a:lnTo>
                  <a:lnTo>
                    <a:pt x="177" y="50"/>
                  </a:lnTo>
                  <a:lnTo>
                    <a:pt x="193" y="46"/>
                  </a:lnTo>
                  <a:lnTo>
                    <a:pt x="197" y="46"/>
                  </a:lnTo>
                  <a:lnTo>
                    <a:pt x="206" y="54"/>
                  </a:lnTo>
                  <a:lnTo>
                    <a:pt x="206" y="58"/>
                  </a:lnTo>
                  <a:lnTo>
                    <a:pt x="235" y="73"/>
                  </a:lnTo>
                  <a:lnTo>
                    <a:pt x="242" y="85"/>
                  </a:lnTo>
                  <a:lnTo>
                    <a:pt x="242" y="104"/>
                  </a:lnTo>
                  <a:lnTo>
                    <a:pt x="235" y="108"/>
                  </a:lnTo>
                  <a:lnTo>
                    <a:pt x="235" y="115"/>
                  </a:lnTo>
                  <a:lnTo>
                    <a:pt x="242" y="119"/>
                  </a:lnTo>
                  <a:lnTo>
                    <a:pt x="263" y="123"/>
                  </a:lnTo>
                  <a:lnTo>
                    <a:pt x="267" y="127"/>
                  </a:lnTo>
                  <a:lnTo>
                    <a:pt x="276" y="142"/>
                  </a:lnTo>
                  <a:lnTo>
                    <a:pt x="289" y="146"/>
                  </a:lnTo>
                  <a:lnTo>
                    <a:pt x="289" y="161"/>
                  </a:lnTo>
                  <a:lnTo>
                    <a:pt x="276" y="165"/>
                  </a:lnTo>
                  <a:lnTo>
                    <a:pt x="267" y="165"/>
                  </a:lnTo>
                  <a:lnTo>
                    <a:pt x="263" y="173"/>
                  </a:lnTo>
                  <a:lnTo>
                    <a:pt x="251" y="161"/>
                  </a:lnTo>
                  <a:lnTo>
                    <a:pt x="235" y="158"/>
                  </a:lnTo>
                  <a:lnTo>
                    <a:pt x="226" y="154"/>
                  </a:lnTo>
                  <a:lnTo>
                    <a:pt x="230" y="161"/>
                  </a:lnTo>
                  <a:lnTo>
                    <a:pt x="222" y="169"/>
                  </a:lnTo>
                  <a:lnTo>
                    <a:pt x="226" y="184"/>
                  </a:lnTo>
                  <a:lnTo>
                    <a:pt x="247" y="196"/>
                  </a:lnTo>
                  <a:lnTo>
                    <a:pt x="251" y="204"/>
                  </a:lnTo>
                  <a:lnTo>
                    <a:pt x="247" y="211"/>
                  </a:lnTo>
                  <a:lnTo>
                    <a:pt x="242" y="219"/>
                  </a:lnTo>
                  <a:lnTo>
                    <a:pt x="235" y="219"/>
                  </a:lnTo>
                  <a:lnTo>
                    <a:pt x="213" y="215"/>
                  </a:lnTo>
                  <a:lnTo>
                    <a:pt x="218" y="227"/>
                  </a:lnTo>
                  <a:lnTo>
                    <a:pt x="226" y="234"/>
                  </a:lnTo>
                  <a:lnTo>
                    <a:pt x="230" y="246"/>
                  </a:lnTo>
                  <a:lnTo>
                    <a:pt x="222" y="242"/>
                  </a:lnTo>
                  <a:lnTo>
                    <a:pt x="201" y="234"/>
                  </a:lnTo>
                  <a:lnTo>
                    <a:pt x="177" y="231"/>
                  </a:lnTo>
                  <a:lnTo>
                    <a:pt x="168" y="223"/>
                  </a:lnTo>
                  <a:lnTo>
                    <a:pt x="152" y="200"/>
                  </a:lnTo>
                  <a:lnTo>
                    <a:pt x="148" y="196"/>
                  </a:lnTo>
                  <a:lnTo>
                    <a:pt x="114" y="196"/>
                  </a:lnTo>
                  <a:lnTo>
                    <a:pt x="110" y="188"/>
                  </a:lnTo>
                  <a:lnTo>
                    <a:pt x="110" y="181"/>
                  </a:lnTo>
                  <a:lnTo>
                    <a:pt x="119" y="184"/>
                  </a:lnTo>
                  <a:lnTo>
                    <a:pt x="135" y="181"/>
                  </a:lnTo>
                  <a:lnTo>
                    <a:pt x="152" y="173"/>
                  </a:lnTo>
                  <a:lnTo>
                    <a:pt x="152" y="161"/>
                  </a:lnTo>
                  <a:lnTo>
                    <a:pt x="156" y="154"/>
                  </a:lnTo>
                  <a:lnTo>
                    <a:pt x="172" y="146"/>
                  </a:lnTo>
                  <a:lnTo>
                    <a:pt x="172" y="131"/>
                  </a:lnTo>
                  <a:lnTo>
                    <a:pt x="168" y="115"/>
                  </a:lnTo>
                  <a:lnTo>
                    <a:pt x="164" y="108"/>
                  </a:lnTo>
                  <a:lnTo>
                    <a:pt x="139" y="100"/>
                  </a:lnTo>
                  <a:lnTo>
                    <a:pt x="123" y="85"/>
                  </a:lnTo>
                  <a:lnTo>
                    <a:pt x="110" y="85"/>
                  </a:lnTo>
                  <a:lnTo>
                    <a:pt x="110" y="89"/>
                  </a:lnTo>
                  <a:lnTo>
                    <a:pt x="103" y="89"/>
                  </a:lnTo>
                  <a:lnTo>
                    <a:pt x="90" y="85"/>
                  </a:lnTo>
                  <a:lnTo>
                    <a:pt x="61" y="85"/>
                  </a:lnTo>
                  <a:lnTo>
                    <a:pt x="32" y="77"/>
                  </a:lnTo>
                  <a:lnTo>
                    <a:pt x="16" y="77"/>
                  </a:lnTo>
                  <a:lnTo>
                    <a:pt x="7" y="73"/>
                  </a:lnTo>
                  <a:lnTo>
                    <a:pt x="3" y="54"/>
                  </a:lnTo>
                  <a:lnTo>
                    <a:pt x="0" y="46"/>
                  </a:lnTo>
                  <a:lnTo>
                    <a:pt x="24" y="16"/>
                  </a:lnTo>
                  <a:lnTo>
                    <a:pt x="45" y="0"/>
                  </a:lnTo>
                  <a:lnTo>
                    <a:pt x="61"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8" name="Freeform 17"/>
            <p:cNvSpPr>
              <a:spLocks/>
            </p:cNvSpPr>
            <p:nvPr/>
          </p:nvSpPr>
          <p:spPr bwMode="auto">
            <a:xfrm>
              <a:off x="2114212" y="1576388"/>
              <a:ext cx="77775" cy="39688"/>
            </a:xfrm>
            <a:custGeom>
              <a:avLst/>
              <a:gdLst/>
              <a:ahLst/>
              <a:cxnLst>
                <a:cxn ang="0">
                  <a:pos x="0" y="11"/>
                </a:cxn>
                <a:cxn ang="0">
                  <a:pos x="7" y="7"/>
                </a:cxn>
                <a:cxn ang="0">
                  <a:pos x="16" y="0"/>
                </a:cxn>
                <a:cxn ang="0">
                  <a:pos x="25" y="0"/>
                </a:cxn>
                <a:cxn ang="0">
                  <a:pos x="37" y="7"/>
                </a:cxn>
                <a:cxn ang="0">
                  <a:pos x="37" y="19"/>
                </a:cxn>
                <a:cxn ang="0">
                  <a:pos x="20" y="19"/>
                </a:cxn>
                <a:cxn ang="0">
                  <a:pos x="0" y="11"/>
                </a:cxn>
              </a:cxnLst>
              <a:rect l="0" t="0" r="r" b="b"/>
              <a:pathLst>
                <a:path w="38" h="20">
                  <a:moveTo>
                    <a:pt x="0" y="11"/>
                  </a:moveTo>
                  <a:lnTo>
                    <a:pt x="7" y="7"/>
                  </a:lnTo>
                  <a:lnTo>
                    <a:pt x="16" y="0"/>
                  </a:lnTo>
                  <a:lnTo>
                    <a:pt x="25" y="0"/>
                  </a:lnTo>
                  <a:lnTo>
                    <a:pt x="37" y="7"/>
                  </a:lnTo>
                  <a:lnTo>
                    <a:pt x="37" y="19"/>
                  </a:lnTo>
                  <a:lnTo>
                    <a:pt x="20" y="19"/>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19" name="Freeform 18"/>
            <p:cNvSpPr>
              <a:spLocks/>
            </p:cNvSpPr>
            <p:nvPr/>
          </p:nvSpPr>
          <p:spPr bwMode="auto">
            <a:xfrm>
              <a:off x="1961836" y="1652589"/>
              <a:ext cx="130154" cy="100013"/>
            </a:xfrm>
            <a:custGeom>
              <a:avLst/>
              <a:gdLst/>
              <a:ahLst/>
              <a:cxnLst>
                <a:cxn ang="0">
                  <a:pos x="4" y="15"/>
                </a:cxn>
                <a:cxn ang="0">
                  <a:pos x="17" y="19"/>
                </a:cxn>
                <a:cxn ang="0">
                  <a:pos x="21" y="15"/>
                </a:cxn>
                <a:cxn ang="0">
                  <a:pos x="21" y="0"/>
                </a:cxn>
                <a:cxn ang="0">
                  <a:pos x="63" y="0"/>
                </a:cxn>
                <a:cxn ang="0">
                  <a:pos x="54" y="8"/>
                </a:cxn>
                <a:cxn ang="0">
                  <a:pos x="51" y="15"/>
                </a:cxn>
                <a:cxn ang="0">
                  <a:pos x="54" y="27"/>
                </a:cxn>
                <a:cxn ang="0">
                  <a:pos x="54" y="35"/>
                </a:cxn>
                <a:cxn ang="0">
                  <a:pos x="38" y="46"/>
                </a:cxn>
                <a:cxn ang="0">
                  <a:pos x="29" y="50"/>
                </a:cxn>
                <a:cxn ang="0">
                  <a:pos x="21" y="46"/>
                </a:cxn>
                <a:cxn ang="0">
                  <a:pos x="13" y="31"/>
                </a:cxn>
                <a:cxn ang="0">
                  <a:pos x="0" y="23"/>
                </a:cxn>
                <a:cxn ang="0">
                  <a:pos x="4" y="15"/>
                </a:cxn>
              </a:cxnLst>
              <a:rect l="0" t="0" r="r" b="b"/>
              <a:pathLst>
                <a:path w="64" h="51">
                  <a:moveTo>
                    <a:pt x="4" y="15"/>
                  </a:moveTo>
                  <a:lnTo>
                    <a:pt x="17" y="19"/>
                  </a:lnTo>
                  <a:lnTo>
                    <a:pt x="21" y="15"/>
                  </a:lnTo>
                  <a:lnTo>
                    <a:pt x="21" y="0"/>
                  </a:lnTo>
                  <a:lnTo>
                    <a:pt x="63" y="0"/>
                  </a:lnTo>
                  <a:lnTo>
                    <a:pt x="54" y="8"/>
                  </a:lnTo>
                  <a:lnTo>
                    <a:pt x="51" y="15"/>
                  </a:lnTo>
                  <a:lnTo>
                    <a:pt x="54" y="27"/>
                  </a:lnTo>
                  <a:lnTo>
                    <a:pt x="54" y="35"/>
                  </a:lnTo>
                  <a:lnTo>
                    <a:pt x="38" y="46"/>
                  </a:lnTo>
                  <a:lnTo>
                    <a:pt x="29" y="50"/>
                  </a:lnTo>
                  <a:lnTo>
                    <a:pt x="21" y="46"/>
                  </a:lnTo>
                  <a:lnTo>
                    <a:pt x="13" y="31"/>
                  </a:lnTo>
                  <a:lnTo>
                    <a:pt x="0" y="23"/>
                  </a:lnTo>
                  <a:lnTo>
                    <a:pt x="4"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0" name="Freeform 19"/>
            <p:cNvSpPr>
              <a:spLocks/>
            </p:cNvSpPr>
            <p:nvPr/>
          </p:nvSpPr>
          <p:spPr bwMode="auto">
            <a:xfrm>
              <a:off x="2004693" y="1524000"/>
              <a:ext cx="103170" cy="76200"/>
            </a:xfrm>
            <a:custGeom>
              <a:avLst/>
              <a:gdLst/>
              <a:ahLst/>
              <a:cxnLst>
                <a:cxn ang="0">
                  <a:pos x="29" y="38"/>
                </a:cxn>
                <a:cxn ang="0">
                  <a:pos x="41" y="31"/>
                </a:cxn>
                <a:cxn ang="0">
                  <a:pos x="50" y="27"/>
                </a:cxn>
                <a:cxn ang="0">
                  <a:pos x="50" y="4"/>
                </a:cxn>
                <a:cxn ang="0">
                  <a:pos x="29" y="0"/>
                </a:cxn>
                <a:cxn ang="0">
                  <a:pos x="16" y="11"/>
                </a:cxn>
                <a:cxn ang="0">
                  <a:pos x="7" y="15"/>
                </a:cxn>
                <a:cxn ang="0">
                  <a:pos x="0" y="23"/>
                </a:cxn>
                <a:cxn ang="0">
                  <a:pos x="11" y="31"/>
                </a:cxn>
                <a:cxn ang="0">
                  <a:pos x="11" y="34"/>
                </a:cxn>
                <a:cxn ang="0">
                  <a:pos x="29" y="38"/>
                </a:cxn>
              </a:cxnLst>
              <a:rect l="0" t="0" r="r" b="b"/>
              <a:pathLst>
                <a:path w="51" h="39">
                  <a:moveTo>
                    <a:pt x="29" y="38"/>
                  </a:moveTo>
                  <a:lnTo>
                    <a:pt x="41" y="31"/>
                  </a:lnTo>
                  <a:lnTo>
                    <a:pt x="50" y="27"/>
                  </a:lnTo>
                  <a:lnTo>
                    <a:pt x="50" y="4"/>
                  </a:lnTo>
                  <a:lnTo>
                    <a:pt x="29" y="0"/>
                  </a:lnTo>
                  <a:lnTo>
                    <a:pt x="16" y="11"/>
                  </a:lnTo>
                  <a:lnTo>
                    <a:pt x="7" y="15"/>
                  </a:lnTo>
                  <a:lnTo>
                    <a:pt x="0" y="23"/>
                  </a:lnTo>
                  <a:lnTo>
                    <a:pt x="11" y="31"/>
                  </a:lnTo>
                  <a:lnTo>
                    <a:pt x="11" y="34"/>
                  </a:lnTo>
                  <a:lnTo>
                    <a:pt x="2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1" name="Freeform 20"/>
            <p:cNvSpPr>
              <a:spLocks/>
            </p:cNvSpPr>
            <p:nvPr/>
          </p:nvSpPr>
          <p:spPr bwMode="auto">
            <a:xfrm>
              <a:off x="1669783" y="1524000"/>
              <a:ext cx="261895" cy="107950"/>
            </a:xfrm>
            <a:custGeom>
              <a:avLst/>
              <a:gdLst/>
              <a:ahLst/>
              <a:cxnLst>
                <a:cxn ang="0">
                  <a:pos x="49" y="38"/>
                </a:cxn>
                <a:cxn ang="0">
                  <a:pos x="0" y="38"/>
                </a:cxn>
                <a:cxn ang="0">
                  <a:pos x="0" y="31"/>
                </a:cxn>
                <a:cxn ang="0">
                  <a:pos x="29" y="8"/>
                </a:cxn>
                <a:cxn ang="0">
                  <a:pos x="49" y="11"/>
                </a:cxn>
                <a:cxn ang="0">
                  <a:pos x="74" y="31"/>
                </a:cxn>
                <a:cxn ang="0">
                  <a:pos x="82" y="27"/>
                </a:cxn>
                <a:cxn ang="0">
                  <a:pos x="87" y="19"/>
                </a:cxn>
                <a:cxn ang="0">
                  <a:pos x="82" y="8"/>
                </a:cxn>
                <a:cxn ang="0">
                  <a:pos x="90" y="0"/>
                </a:cxn>
                <a:cxn ang="0">
                  <a:pos x="98" y="0"/>
                </a:cxn>
                <a:cxn ang="0">
                  <a:pos x="103" y="15"/>
                </a:cxn>
                <a:cxn ang="0">
                  <a:pos x="111" y="19"/>
                </a:cxn>
                <a:cxn ang="0">
                  <a:pos x="119" y="15"/>
                </a:cxn>
                <a:cxn ang="0">
                  <a:pos x="128" y="19"/>
                </a:cxn>
                <a:cxn ang="0">
                  <a:pos x="128" y="34"/>
                </a:cxn>
                <a:cxn ang="0">
                  <a:pos x="119" y="42"/>
                </a:cxn>
                <a:cxn ang="0">
                  <a:pos x="98" y="42"/>
                </a:cxn>
                <a:cxn ang="0">
                  <a:pos x="82" y="38"/>
                </a:cxn>
                <a:cxn ang="0">
                  <a:pos x="69" y="42"/>
                </a:cxn>
                <a:cxn ang="0">
                  <a:pos x="53" y="50"/>
                </a:cxn>
                <a:cxn ang="0">
                  <a:pos x="40" y="54"/>
                </a:cxn>
                <a:cxn ang="0">
                  <a:pos x="33" y="50"/>
                </a:cxn>
                <a:cxn ang="0">
                  <a:pos x="49" y="38"/>
                </a:cxn>
              </a:cxnLst>
              <a:rect l="0" t="0" r="r" b="b"/>
              <a:pathLst>
                <a:path w="129" h="55">
                  <a:moveTo>
                    <a:pt x="49" y="38"/>
                  </a:moveTo>
                  <a:lnTo>
                    <a:pt x="0" y="38"/>
                  </a:lnTo>
                  <a:lnTo>
                    <a:pt x="0" y="31"/>
                  </a:lnTo>
                  <a:lnTo>
                    <a:pt x="29" y="8"/>
                  </a:lnTo>
                  <a:lnTo>
                    <a:pt x="49" y="11"/>
                  </a:lnTo>
                  <a:lnTo>
                    <a:pt x="74" y="31"/>
                  </a:lnTo>
                  <a:lnTo>
                    <a:pt x="82" y="27"/>
                  </a:lnTo>
                  <a:lnTo>
                    <a:pt x="87" y="19"/>
                  </a:lnTo>
                  <a:lnTo>
                    <a:pt x="82" y="8"/>
                  </a:lnTo>
                  <a:lnTo>
                    <a:pt x="90" y="0"/>
                  </a:lnTo>
                  <a:lnTo>
                    <a:pt x="98" y="0"/>
                  </a:lnTo>
                  <a:lnTo>
                    <a:pt x="103" y="15"/>
                  </a:lnTo>
                  <a:lnTo>
                    <a:pt x="111" y="19"/>
                  </a:lnTo>
                  <a:lnTo>
                    <a:pt x="119" y="15"/>
                  </a:lnTo>
                  <a:lnTo>
                    <a:pt x="128" y="19"/>
                  </a:lnTo>
                  <a:lnTo>
                    <a:pt x="128" y="34"/>
                  </a:lnTo>
                  <a:lnTo>
                    <a:pt x="119" y="42"/>
                  </a:lnTo>
                  <a:lnTo>
                    <a:pt x="98" y="42"/>
                  </a:lnTo>
                  <a:lnTo>
                    <a:pt x="82" y="38"/>
                  </a:lnTo>
                  <a:lnTo>
                    <a:pt x="69" y="42"/>
                  </a:lnTo>
                  <a:lnTo>
                    <a:pt x="53" y="50"/>
                  </a:lnTo>
                  <a:lnTo>
                    <a:pt x="40" y="54"/>
                  </a:lnTo>
                  <a:lnTo>
                    <a:pt x="33" y="50"/>
                  </a:lnTo>
                  <a:lnTo>
                    <a:pt x="4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2" name="Freeform 21"/>
            <p:cNvSpPr>
              <a:spLocks/>
            </p:cNvSpPr>
            <p:nvPr/>
          </p:nvSpPr>
          <p:spPr bwMode="auto">
            <a:xfrm>
              <a:off x="1569787" y="1493838"/>
              <a:ext cx="160311" cy="69850"/>
            </a:xfrm>
            <a:custGeom>
              <a:avLst/>
              <a:gdLst/>
              <a:ahLst/>
              <a:cxnLst>
                <a:cxn ang="0">
                  <a:pos x="49" y="30"/>
                </a:cxn>
                <a:cxn ang="0">
                  <a:pos x="60" y="23"/>
                </a:cxn>
                <a:cxn ang="0">
                  <a:pos x="69" y="15"/>
                </a:cxn>
                <a:cxn ang="0">
                  <a:pos x="78" y="3"/>
                </a:cxn>
                <a:cxn ang="0">
                  <a:pos x="73" y="0"/>
                </a:cxn>
                <a:cxn ang="0">
                  <a:pos x="49" y="3"/>
                </a:cxn>
                <a:cxn ang="0">
                  <a:pos x="16" y="11"/>
                </a:cxn>
                <a:cxn ang="0">
                  <a:pos x="0" y="26"/>
                </a:cxn>
                <a:cxn ang="0">
                  <a:pos x="0" y="34"/>
                </a:cxn>
                <a:cxn ang="0">
                  <a:pos x="11" y="34"/>
                </a:cxn>
                <a:cxn ang="0">
                  <a:pos x="24" y="30"/>
                </a:cxn>
                <a:cxn ang="0">
                  <a:pos x="33" y="30"/>
                </a:cxn>
                <a:cxn ang="0">
                  <a:pos x="40" y="23"/>
                </a:cxn>
                <a:cxn ang="0">
                  <a:pos x="49" y="30"/>
                </a:cxn>
              </a:cxnLst>
              <a:rect l="0" t="0" r="r" b="b"/>
              <a:pathLst>
                <a:path w="79" h="35">
                  <a:moveTo>
                    <a:pt x="49" y="30"/>
                  </a:moveTo>
                  <a:lnTo>
                    <a:pt x="60" y="23"/>
                  </a:lnTo>
                  <a:lnTo>
                    <a:pt x="69" y="15"/>
                  </a:lnTo>
                  <a:lnTo>
                    <a:pt x="78" y="3"/>
                  </a:lnTo>
                  <a:lnTo>
                    <a:pt x="73" y="0"/>
                  </a:lnTo>
                  <a:lnTo>
                    <a:pt x="49" y="3"/>
                  </a:lnTo>
                  <a:lnTo>
                    <a:pt x="16" y="11"/>
                  </a:lnTo>
                  <a:lnTo>
                    <a:pt x="0" y="26"/>
                  </a:lnTo>
                  <a:lnTo>
                    <a:pt x="0" y="34"/>
                  </a:lnTo>
                  <a:lnTo>
                    <a:pt x="11" y="34"/>
                  </a:lnTo>
                  <a:lnTo>
                    <a:pt x="24" y="30"/>
                  </a:lnTo>
                  <a:lnTo>
                    <a:pt x="33" y="30"/>
                  </a:lnTo>
                  <a:lnTo>
                    <a:pt x="40" y="23"/>
                  </a:lnTo>
                  <a:lnTo>
                    <a:pt x="49"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3" name="Freeform 22"/>
            <p:cNvSpPr>
              <a:spLocks/>
            </p:cNvSpPr>
            <p:nvPr/>
          </p:nvSpPr>
          <p:spPr bwMode="auto">
            <a:xfrm>
              <a:off x="1980883" y="1409700"/>
              <a:ext cx="111107" cy="71438"/>
            </a:xfrm>
            <a:custGeom>
              <a:avLst/>
              <a:gdLst/>
              <a:ahLst/>
              <a:cxnLst>
                <a:cxn ang="0">
                  <a:pos x="0" y="4"/>
                </a:cxn>
                <a:cxn ang="0">
                  <a:pos x="4" y="0"/>
                </a:cxn>
                <a:cxn ang="0">
                  <a:pos x="20" y="0"/>
                </a:cxn>
                <a:cxn ang="0">
                  <a:pos x="33" y="8"/>
                </a:cxn>
                <a:cxn ang="0">
                  <a:pos x="45" y="12"/>
                </a:cxn>
                <a:cxn ang="0">
                  <a:pos x="49" y="20"/>
                </a:cxn>
                <a:cxn ang="0">
                  <a:pos x="49" y="23"/>
                </a:cxn>
                <a:cxn ang="0">
                  <a:pos x="54" y="35"/>
                </a:cxn>
                <a:cxn ang="0">
                  <a:pos x="37" y="35"/>
                </a:cxn>
                <a:cxn ang="0">
                  <a:pos x="33" y="27"/>
                </a:cxn>
                <a:cxn ang="0">
                  <a:pos x="8" y="27"/>
                </a:cxn>
                <a:cxn ang="0">
                  <a:pos x="4" y="23"/>
                </a:cxn>
                <a:cxn ang="0">
                  <a:pos x="8" y="16"/>
                </a:cxn>
                <a:cxn ang="0">
                  <a:pos x="4" y="12"/>
                </a:cxn>
                <a:cxn ang="0">
                  <a:pos x="0" y="4"/>
                </a:cxn>
              </a:cxnLst>
              <a:rect l="0" t="0" r="r" b="b"/>
              <a:pathLst>
                <a:path w="55" h="36">
                  <a:moveTo>
                    <a:pt x="0" y="4"/>
                  </a:moveTo>
                  <a:lnTo>
                    <a:pt x="4" y="0"/>
                  </a:lnTo>
                  <a:lnTo>
                    <a:pt x="20" y="0"/>
                  </a:lnTo>
                  <a:lnTo>
                    <a:pt x="33" y="8"/>
                  </a:lnTo>
                  <a:lnTo>
                    <a:pt x="45" y="12"/>
                  </a:lnTo>
                  <a:lnTo>
                    <a:pt x="49" y="20"/>
                  </a:lnTo>
                  <a:lnTo>
                    <a:pt x="49" y="23"/>
                  </a:lnTo>
                  <a:lnTo>
                    <a:pt x="54" y="35"/>
                  </a:lnTo>
                  <a:lnTo>
                    <a:pt x="37" y="35"/>
                  </a:lnTo>
                  <a:lnTo>
                    <a:pt x="33" y="27"/>
                  </a:lnTo>
                  <a:lnTo>
                    <a:pt x="8" y="27"/>
                  </a:lnTo>
                  <a:lnTo>
                    <a:pt x="4" y="23"/>
                  </a:lnTo>
                  <a:lnTo>
                    <a:pt x="8" y="16"/>
                  </a:lnTo>
                  <a:lnTo>
                    <a:pt x="4" y="12"/>
                  </a:lnTo>
                  <a:lnTo>
                    <a:pt x="0" y="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4" name="Freeform 23"/>
            <p:cNvSpPr>
              <a:spLocks/>
            </p:cNvSpPr>
            <p:nvPr/>
          </p:nvSpPr>
          <p:spPr bwMode="auto">
            <a:xfrm>
              <a:off x="1787239" y="1462089"/>
              <a:ext cx="76188" cy="47625"/>
            </a:xfrm>
            <a:custGeom>
              <a:avLst/>
              <a:gdLst/>
              <a:ahLst/>
              <a:cxnLst>
                <a:cxn ang="0">
                  <a:pos x="15" y="0"/>
                </a:cxn>
                <a:cxn ang="0">
                  <a:pos x="7" y="8"/>
                </a:cxn>
                <a:cxn ang="0">
                  <a:pos x="0" y="12"/>
                </a:cxn>
                <a:cxn ang="0">
                  <a:pos x="0" y="16"/>
                </a:cxn>
                <a:cxn ang="0">
                  <a:pos x="7" y="23"/>
                </a:cxn>
                <a:cxn ang="0">
                  <a:pos x="24" y="23"/>
                </a:cxn>
                <a:cxn ang="0">
                  <a:pos x="31" y="16"/>
                </a:cxn>
                <a:cxn ang="0">
                  <a:pos x="31" y="12"/>
                </a:cxn>
                <a:cxn ang="0">
                  <a:pos x="36" y="4"/>
                </a:cxn>
                <a:cxn ang="0">
                  <a:pos x="31" y="0"/>
                </a:cxn>
                <a:cxn ang="0">
                  <a:pos x="15" y="0"/>
                </a:cxn>
              </a:cxnLst>
              <a:rect l="0" t="0" r="r" b="b"/>
              <a:pathLst>
                <a:path w="37" h="24">
                  <a:moveTo>
                    <a:pt x="15" y="0"/>
                  </a:moveTo>
                  <a:lnTo>
                    <a:pt x="7" y="8"/>
                  </a:lnTo>
                  <a:lnTo>
                    <a:pt x="0" y="12"/>
                  </a:lnTo>
                  <a:lnTo>
                    <a:pt x="0" y="16"/>
                  </a:lnTo>
                  <a:lnTo>
                    <a:pt x="7" y="23"/>
                  </a:lnTo>
                  <a:lnTo>
                    <a:pt x="24" y="23"/>
                  </a:lnTo>
                  <a:lnTo>
                    <a:pt x="31" y="16"/>
                  </a:lnTo>
                  <a:lnTo>
                    <a:pt x="31" y="12"/>
                  </a:lnTo>
                  <a:lnTo>
                    <a:pt x="36" y="4"/>
                  </a:lnTo>
                  <a:lnTo>
                    <a:pt x="31" y="0"/>
                  </a:lnTo>
                  <a:lnTo>
                    <a:pt x="15"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5" name="Freeform 24"/>
            <p:cNvSpPr>
              <a:spLocks/>
            </p:cNvSpPr>
            <p:nvPr/>
          </p:nvSpPr>
          <p:spPr bwMode="auto">
            <a:xfrm>
              <a:off x="2130084" y="1508126"/>
              <a:ext cx="353955" cy="123825"/>
            </a:xfrm>
            <a:custGeom>
              <a:avLst/>
              <a:gdLst/>
              <a:ahLst/>
              <a:cxnLst>
                <a:cxn ang="0">
                  <a:pos x="0" y="8"/>
                </a:cxn>
                <a:cxn ang="0">
                  <a:pos x="8" y="4"/>
                </a:cxn>
                <a:cxn ang="0">
                  <a:pos x="20" y="0"/>
                </a:cxn>
                <a:cxn ang="0">
                  <a:pos x="28" y="4"/>
                </a:cxn>
                <a:cxn ang="0">
                  <a:pos x="41" y="8"/>
                </a:cxn>
                <a:cxn ang="0">
                  <a:pos x="53" y="8"/>
                </a:cxn>
                <a:cxn ang="0">
                  <a:pos x="61" y="12"/>
                </a:cxn>
                <a:cxn ang="0">
                  <a:pos x="66" y="23"/>
                </a:cxn>
                <a:cxn ang="0">
                  <a:pos x="57" y="27"/>
                </a:cxn>
                <a:cxn ang="0">
                  <a:pos x="70" y="35"/>
                </a:cxn>
                <a:cxn ang="0">
                  <a:pos x="102" y="39"/>
                </a:cxn>
                <a:cxn ang="0">
                  <a:pos x="119" y="35"/>
                </a:cxn>
                <a:cxn ang="0">
                  <a:pos x="139" y="27"/>
                </a:cxn>
                <a:cxn ang="0">
                  <a:pos x="151" y="35"/>
                </a:cxn>
                <a:cxn ang="0">
                  <a:pos x="168" y="42"/>
                </a:cxn>
                <a:cxn ang="0">
                  <a:pos x="173" y="50"/>
                </a:cxn>
                <a:cxn ang="0">
                  <a:pos x="164" y="58"/>
                </a:cxn>
                <a:cxn ang="0">
                  <a:pos x="123" y="54"/>
                </a:cxn>
                <a:cxn ang="0">
                  <a:pos x="90" y="62"/>
                </a:cxn>
                <a:cxn ang="0">
                  <a:pos x="70" y="58"/>
                </a:cxn>
                <a:cxn ang="0">
                  <a:pos x="66" y="54"/>
                </a:cxn>
                <a:cxn ang="0">
                  <a:pos x="49" y="54"/>
                </a:cxn>
                <a:cxn ang="0">
                  <a:pos x="41" y="46"/>
                </a:cxn>
                <a:cxn ang="0">
                  <a:pos x="41" y="23"/>
                </a:cxn>
                <a:cxn ang="0">
                  <a:pos x="20" y="16"/>
                </a:cxn>
                <a:cxn ang="0">
                  <a:pos x="4" y="8"/>
                </a:cxn>
                <a:cxn ang="0">
                  <a:pos x="0" y="8"/>
                </a:cxn>
              </a:cxnLst>
              <a:rect l="0" t="0" r="r" b="b"/>
              <a:pathLst>
                <a:path w="174" h="63">
                  <a:moveTo>
                    <a:pt x="0" y="8"/>
                  </a:moveTo>
                  <a:lnTo>
                    <a:pt x="8" y="4"/>
                  </a:lnTo>
                  <a:lnTo>
                    <a:pt x="20" y="0"/>
                  </a:lnTo>
                  <a:lnTo>
                    <a:pt x="28" y="4"/>
                  </a:lnTo>
                  <a:lnTo>
                    <a:pt x="41" y="8"/>
                  </a:lnTo>
                  <a:lnTo>
                    <a:pt x="53" y="8"/>
                  </a:lnTo>
                  <a:lnTo>
                    <a:pt x="61" y="12"/>
                  </a:lnTo>
                  <a:lnTo>
                    <a:pt x="66" y="23"/>
                  </a:lnTo>
                  <a:lnTo>
                    <a:pt x="57" y="27"/>
                  </a:lnTo>
                  <a:lnTo>
                    <a:pt x="70" y="35"/>
                  </a:lnTo>
                  <a:lnTo>
                    <a:pt x="102" y="39"/>
                  </a:lnTo>
                  <a:lnTo>
                    <a:pt x="119" y="35"/>
                  </a:lnTo>
                  <a:lnTo>
                    <a:pt x="139" y="27"/>
                  </a:lnTo>
                  <a:lnTo>
                    <a:pt x="151" y="35"/>
                  </a:lnTo>
                  <a:lnTo>
                    <a:pt x="168" y="42"/>
                  </a:lnTo>
                  <a:lnTo>
                    <a:pt x="173" y="50"/>
                  </a:lnTo>
                  <a:lnTo>
                    <a:pt x="164" y="58"/>
                  </a:lnTo>
                  <a:lnTo>
                    <a:pt x="123" y="54"/>
                  </a:lnTo>
                  <a:lnTo>
                    <a:pt x="90" y="62"/>
                  </a:lnTo>
                  <a:lnTo>
                    <a:pt x="70" y="58"/>
                  </a:lnTo>
                  <a:lnTo>
                    <a:pt x="66" y="54"/>
                  </a:lnTo>
                  <a:lnTo>
                    <a:pt x="49" y="54"/>
                  </a:lnTo>
                  <a:lnTo>
                    <a:pt x="41" y="46"/>
                  </a:lnTo>
                  <a:lnTo>
                    <a:pt x="41" y="23"/>
                  </a:lnTo>
                  <a:lnTo>
                    <a:pt x="20" y="16"/>
                  </a:lnTo>
                  <a:lnTo>
                    <a:pt x="4" y="8"/>
                  </a:lnTo>
                  <a:lnTo>
                    <a:pt x="0"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6" name="Freeform 25"/>
            <p:cNvSpPr>
              <a:spLocks/>
            </p:cNvSpPr>
            <p:nvPr/>
          </p:nvSpPr>
          <p:spPr bwMode="auto">
            <a:xfrm>
              <a:off x="1434871" y="1614489"/>
              <a:ext cx="530140" cy="258763"/>
            </a:xfrm>
            <a:custGeom>
              <a:avLst/>
              <a:gdLst/>
              <a:ahLst/>
              <a:cxnLst>
                <a:cxn ang="0">
                  <a:pos x="120" y="88"/>
                </a:cxn>
                <a:cxn ang="0">
                  <a:pos x="82" y="84"/>
                </a:cxn>
                <a:cxn ang="0">
                  <a:pos x="82" y="69"/>
                </a:cxn>
                <a:cxn ang="0">
                  <a:pos x="82" y="46"/>
                </a:cxn>
                <a:cxn ang="0">
                  <a:pos x="107" y="31"/>
                </a:cxn>
                <a:cxn ang="0">
                  <a:pos x="74" y="42"/>
                </a:cxn>
                <a:cxn ang="0">
                  <a:pos x="58" y="57"/>
                </a:cxn>
                <a:cxn ang="0">
                  <a:pos x="41" y="69"/>
                </a:cxn>
                <a:cxn ang="0">
                  <a:pos x="12" y="57"/>
                </a:cxn>
                <a:cxn ang="0">
                  <a:pos x="8" y="38"/>
                </a:cxn>
                <a:cxn ang="0">
                  <a:pos x="24" y="23"/>
                </a:cxn>
                <a:cxn ang="0">
                  <a:pos x="24" y="4"/>
                </a:cxn>
                <a:cxn ang="0">
                  <a:pos x="74" y="4"/>
                </a:cxn>
                <a:cxn ang="0">
                  <a:pos x="111" y="11"/>
                </a:cxn>
                <a:cxn ang="0">
                  <a:pos x="116" y="27"/>
                </a:cxn>
                <a:cxn ang="0">
                  <a:pos x="132" y="31"/>
                </a:cxn>
                <a:cxn ang="0">
                  <a:pos x="161" y="42"/>
                </a:cxn>
                <a:cxn ang="0">
                  <a:pos x="169" y="42"/>
                </a:cxn>
                <a:cxn ang="0">
                  <a:pos x="185" y="38"/>
                </a:cxn>
                <a:cxn ang="0">
                  <a:pos x="190" y="61"/>
                </a:cxn>
                <a:cxn ang="0">
                  <a:pos x="198" y="34"/>
                </a:cxn>
                <a:cxn ang="0">
                  <a:pos x="223" y="19"/>
                </a:cxn>
                <a:cxn ang="0">
                  <a:pos x="239" y="31"/>
                </a:cxn>
                <a:cxn ang="0">
                  <a:pos x="227" y="57"/>
                </a:cxn>
                <a:cxn ang="0">
                  <a:pos x="227" y="73"/>
                </a:cxn>
                <a:cxn ang="0">
                  <a:pos x="252" y="92"/>
                </a:cxn>
                <a:cxn ang="0">
                  <a:pos x="256" y="100"/>
                </a:cxn>
                <a:cxn ang="0">
                  <a:pos x="239" y="107"/>
                </a:cxn>
                <a:cxn ang="0">
                  <a:pos x="243" y="123"/>
                </a:cxn>
                <a:cxn ang="0">
                  <a:pos x="203" y="111"/>
                </a:cxn>
                <a:cxn ang="0">
                  <a:pos x="169" y="119"/>
                </a:cxn>
                <a:cxn ang="0">
                  <a:pos x="132" y="130"/>
                </a:cxn>
                <a:cxn ang="0">
                  <a:pos x="111" y="111"/>
                </a:cxn>
                <a:cxn ang="0">
                  <a:pos x="82" y="100"/>
                </a:cxn>
                <a:cxn ang="0">
                  <a:pos x="116" y="88"/>
                </a:cxn>
              </a:cxnLst>
              <a:rect l="0" t="0" r="r" b="b"/>
              <a:pathLst>
                <a:path w="261" h="131">
                  <a:moveTo>
                    <a:pt x="145" y="88"/>
                  </a:moveTo>
                  <a:lnTo>
                    <a:pt x="120" y="88"/>
                  </a:lnTo>
                  <a:lnTo>
                    <a:pt x="111" y="84"/>
                  </a:lnTo>
                  <a:lnTo>
                    <a:pt x="82" y="84"/>
                  </a:lnTo>
                  <a:lnTo>
                    <a:pt x="78" y="77"/>
                  </a:lnTo>
                  <a:lnTo>
                    <a:pt x="82" y="69"/>
                  </a:lnTo>
                  <a:lnTo>
                    <a:pt x="74" y="61"/>
                  </a:lnTo>
                  <a:lnTo>
                    <a:pt x="82" y="46"/>
                  </a:lnTo>
                  <a:lnTo>
                    <a:pt x="116" y="27"/>
                  </a:lnTo>
                  <a:lnTo>
                    <a:pt x="107" y="31"/>
                  </a:lnTo>
                  <a:lnTo>
                    <a:pt x="91" y="31"/>
                  </a:lnTo>
                  <a:lnTo>
                    <a:pt x="74" y="42"/>
                  </a:lnTo>
                  <a:lnTo>
                    <a:pt x="66" y="54"/>
                  </a:lnTo>
                  <a:lnTo>
                    <a:pt x="58" y="57"/>
                  </a:lnTo>
                  <a:lnTo>
                    <a:pt x="53" y="69"/>
                  </a:lnTo>
                  <a:lnTo>
                    <a:pt x="41" y="69"/>
                  </a:lnTo>
                  <a:lnTo>
                    <a:pt x="29" y="77"/>
                  </a:lnTo>
                  <a:lnTo>
                    <a:pt x="12" y="57"/>
                  </a:lnTo>
                  <a:lnTo>
                    <a:pt x="0" y="57"/>
                  </a:lnTo>
                  <a:lnTo>
                    <a:pt x="8" y="38"/>
                  </a:lnTo>
                  <a:lnTo>
                    <a:pt x="17" y="27"/>
                  </a:lnTo>
                  <a:lnTo>
                    <a:pt x="24" y="23"/>
                  </a:lnTo>
                  <a:lnTo>
                    <a:pt x="29" y="11"/>
                  </a:lnTo>
                  <a:lnTo>
                    <a:pt x="24" y="4"/>
                  </a:lnTo>
                  <a:lnTo>
                    <a:pt x="33" y="0"/>
                  </a:lnTo>
                  <a:lnTo>
                    <a:pt x="74" y="4"/>
                  </a:lnTo>
                  <a:lnTo>
                    <a:pt x="82" y="8"/>
                  </a:lnTo>
                  <a:lnTo>
                    <a:pt x="111" y="11"/>
                  </a:lnTo>
                  <a:lnTo>
                    <a:pt x="120" y="19"/>
                  </a:lnTo>
                  <a:lnTo>
                    <a:pt x="116" y="27"/>
                  </a:lnTo>
                  <a:lnTo>
                    <a:pt x="124" y="27"/>
                  </a:lnTo>
                  <a:lnTo>
                    <a:pt x="132" y="31"/>
                  </a:lnTo>
                  <a:lnTo>
                    <a:pt x="152" y="38"/>
                  </a:lnTo>
                  <a:lnTo>
                    <a:pt x="161" y="42"/>
                  </a:lnTo>
                  <a:lnTo>
                    <a:pt x="161" y="46"/>
                  </a:lnTo>
                  <a:lnTo>
                    <a:pt x="169" y="42"/>
                  </a:lnTo>
                  <a:lnTo>
                    <a:pt x="178" y="38"/>
                  </a:lnTo>
                  <a:lnTo>
                    <a:pt x="185" y="38"/>
                  </a:lnTo>
                  <a:lnTo>
                    <a:pt x="185" y="61"/>
                  </a:lnTo>
                  <a:lnTo>
                    <a:pt x="190" y="61"/>
                  </a:lnTo>
                  <a:lnTo>
                    <a:pt x="198" y="57"/>
                  </a:lnTo>
                  <a:lnTo>
                    <a:pt x="198" y="34"/>
                  </a:lnTo>
                  <a:lnTo>
                    <a:pt x="206" y="27"/>
                  </a:lnTo>
                  <a:lnTo>
                    <a:pt x="223" y="19"/>
                  </a:lnTo>
                  <a:lnTo>
                    <a:pt x="239" y="19"/>
                  </a:lnTo>
                  <a:lnTo>
                    <a:pt x="239" y="31"/>
                  </a:lnTo>
                  <a:lnTo>
                    <a:pt x="227" y="38"/>
                  </a:lnTo>
                  <a:lnTo>
                    <a:pt x="227" y="57"/>
                  </a:lnTo>
                  <a:lnTo>
                    <a:pt x="232" y="65"/>
                  </a:lnTo>
                  <a:lnTo>
                    <a:pt x="227" y="73"/>
                  </a:lnTo>
                  <a:lnTo>
                    <a:pt x="232" y="84"/>
                  </a:lnTo>
                  <a:lnTo>
                    <a:pt x="252" y="92"/>
                  </a:lnTo>
                  <a:lnTo>
                    <a:pt x="260" y="96"/>
                  </a:lnTo>
                  <a:lnTo>
                    <a:pt x="256" y="100"/>
                  </a:lnTo>
                  <a:lnTo>
                    <a:pt x="243" y="100"/>
                  </a:lnTo>
                  <a:lnTo>
                    <a:pt x="239" y="107"/>
                  </a:lnTo>
                  <a:lnTo>
                    <a:pt x="252" y="115"/>
                  </a:lnTo>
                  <a:lnTo>
                    <a:pt x="243" y="123"/>
                  </a:lnTo>
                  <a:lnTo>
                    <a:pt x="232" y="123"/>
                  </a:lnTo>
                  <a:lnTo>
                    <a:pt x="203" y="111"/>
                  </a:lnTo>
                  <a:lnTo>
                    <a:pt x="181" y="115"/>
                  </a:lnTo>
                  <a:lnTo>
                    <a:pt x="169" y="119"/>
                  </a:lnTo>
                  <a:lnTo>
                    <a:pt x="169" y="126"/>
                  </a:lnTo>
                  <a:lnTo>
                    <a:pt x="132" y="130"/>
                  </a:lnTo>
                  <a:lnTo>
                    <a:pt x="124" y="126"/>
                  </a:lnTo>
                  <a:lnTo>
                    <a:pt x="111" y="111"/>
                  </a:lnTo>
                  <a:lnTo>
                    <a:pt x="91" y="107"/>
                  </a:lnTo>
                  <a:lnTo>
                    <a:pt x="82" y="100"/>
                  </a:lnTo>
                  <a:lnTo>
                    <a:pt x="87" y="96"/>
                  </a:lnTo>
                  <a:lnTo>
                    <a:pt x="116" y="88"/>
                  </a:lnTo>
                  <a:lnTo>
                    <a:pt x="145" y="8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7" name="Freeform 26"/>
            <p:cNvSpPr>
              <a:spLocks/>
            </p:cNvSpPr>
            <p:nvPr/>
          </p:nvSpPr>
          <p:spPr bwMode="auto">
            <a:xfrm>
              <a:off x="2674509" y="1206500"/>
              <a:ext cx="1312652" cy="977900"/>
            </a:xfrm>
            <a:custGeom>
              <a:avLst/>
              <a:gdLst/>
              <a:ahLst/>
              <a:cxnLst>
                <a:cxn ang="0">
                  <a:pos x="430" y="4"/>
                </a:cxn>
                <a:cxn ang="0">
                  <a:pos x="363" y="4"/>
                </a:cxn>
                <a:cxn ang="0">
                  <a:pos x="322" y="8"/>
                </a:cxn>
                <a:cxn ang="0">
                  <a:pos x="264" y="15"/>
                </a:cxn>
                <a:cxn ang="0">
                  <a:pos x="244" y="27"/>
                </a:cxn>
                <a:cxn ang="0">
                  <a:pos x="226" y="46"/>
                </a:cxn>
                <a:cxn ang="0">
                  <a:pos x="197" y="42"/>
                </a:cxn>
                <a:cxn ang="0">
                  <a:pos x="148" y="31"/>
                </a:cxn>
                <a:cxn ang="0">
                  <a:pos x="111" y="61"/>
                </a:cxn>
                <a:cxn ang="0">
                  <a:pos x="66" y="73"/>
                </a:cxn>
                <a:cxn ang="0">
                  <a:pos x="78" y="88"/>
                </a:cxn>
                <a:cxn ang="0">
                  <a:pos x="53" y="107"/>
                </a:cxn>
                <a:cxn ang="0">
                  <a:pos x="0" y="134"/>
                </a:cxn>
                <a:cxn ang="0">
                  <a:pos x="62" y="142"/>
                </a:cxn>
                <a:cxn ang="0">
                  <a:pos x="12" y="157"/>
                </a:cxn>
                <a:cxn ang="0">
                  <a:pos x="66" y="172"/>
                </a:cxn>
                <a:cxn ang="0">
                  <a:pos x="145" y="192"/>
                </a:cxn>
                <a:cxn ang="0">
                  <a:pos x="156" y="268"/>
                </a:cxn>
                <a:cxn ang="0">
                  <a:pos x="185" y="264"/>
                </a:cxn>
                <a:cxn ang="0">
                  <a:pos x="185" y="287"/>
                </a:cxn>
                <a:cxn ang="0">
                  <a:pos x="169" y="291"/>
                </a:cxn>
                <a:cxn ang="0">
                  <a:pos x="152" y="303"/>
                </a:cxn>
                <a:cxn ang="0">
                  <a:pos x="181" y="314"/>
                </a:cxn>
                <a:cxn ang="0">
                  <a:pos x="197" y="307"/>
                </a:cxn>
                <a:cxn ang="0">
                  <a:pos x="185" y="337"/>
                </a:cxn>
                <a:cxn ang="0">
                  <a:pos x="161" y="379"/>
                </a:cxn>
                <a:cxn ang="0">
                  <a:pos x="185" y="437"/>
                </a:cxn>
                <a:cxn ang="0">
                  <a:pos x="231" y="475"/>
                </a:cxn>
                <a:cxn ang="0">
                  <a:pos x="260" y="491"/>
                </a:cxn>
                <a:cxn ang="0">
                  <a:pos x="277" y="449"/>
                </a:cxn>
                <a:cxn ang="0">
                  <a:pos x="293" y="410"/>
                </a:cxn>
                <a:cxn ang="0">
                  <a:pos x="322" y="383"/>
                </a:cxn>
                <a:cxn ang="0">
                  <a:pos x="367" y="360"/>
                </a:cxn>
                <a:cxn ang="0">
                  <a:pos x="417" y="333"/>
                </a:cxn>
                <a:cxn ang="0">
                  <a:pos x="479" y="314"/>
                </a:cxn>
                <a:cxn ang="0">
                  <a:pos x="533" y="295"/>
                </a:cxn>
                <a:cxn ang="0">
                  <a:pos x="499" y="276"/>
                </a:cxn>
                <a:cxn ang="0">
                  <a:pos x="537" y="287"/>
                </a:cxn>
                <a:cxn ang="0">
                  <a:pos x="533" y="238"/>
                </a:cxn>
                <a:cxn ang="0">
                  <a:pos x="574" y="211"/>
                </a:cxn>
                <a:cxn ang="0">
                  <a:pos x="569" y="161"/>
                </a:cxn>
                <a:cxn ang="0">
                  <a:pos x="582" y="138"/>
                </a:cxn>
                <a:cxn ang="0">
                  <a:pos x="562" y="111"/>
                </a:cxn>
                <a:cxn ang="0">
                  <a:pos x="586" y="80"/>
                </a:cxn>
                <a:cxn ang="0">
                  <a:pos x="607" y="65"/>
                </a:cxn>
                <a:cxn ang="0">
                  <a:pos x="627" y="34"/>
                </a:cxn>
                <a:cxn ang="0">
                  <a:pos x="553" y="42"/>
                </a:cxn>
                <a:cxn ang="0">
                  <a:pos x="545" y="42"/>
                </a:cxn>
                <a:cxn ang="0">
                  <a:pos x="508" y="38"/>
                </a:cxn>
                <a:cxn ang="0">
                  <a:pos x="504" y="34"/>
                </a:cxn>
                <a:cxn ang="0">
                  <a:pos x="545" y="23"/>
                </a:cxn>
                <a:cxn ang="0">
                  <a:pos x="537" y="11"/>
                </a:cxn>
                <a:cxn ang="0">
                  <a:pos x="520" y="8"/>
                </a:cxn>
              </a:cxnLst>
              <a:rect l="0" t="0" r="r" b="b"/>
              <a:pathLst>
                <a:path w="646" h="496">
                  <a:moveTo>
                    <a:pt x="466" y="11"/>
                  </a:moveTo>
                  <a:lnTo>
                    <a:pt x="459" y="4"/>
                  </a:lnTo>
                  <a:lnTo>
                    <a:pt x="430" y="4"/>
                  </a:lnTo>
                  <a:lnTo>
                    <a:pt x="421" y="0"/>
                  </a:lnTo>
                  <a:lnTo>
                    <a:pt x="367" y="0"/>
                  </a:lnTo>
                  <a:lnTo>
                    <a:pt x="363" y="4"/>
                  </a:lnTo>
                  <a:lnTo>
                    <a:pt x="355" y="4"/>
                  </a:lnTo>
                  <a:lnTo>
                    <a:pt x="347" y="8"/>
                  </a:lnTo>
                  <a:lnTo>
                    <a:pt x="322" y="8"/>
                  </a:lnTo>
                  <a:lnTo>
                    <a:pt x="318" y="4"/>
                  </a:lnTo>
                  <a:lnTo>
                    <a:pt x="289" y="8"/>
                  </a:lnTo>
                  <a:lnTo>
                    <a:pt x="264" y="15"/>
                  </a:lnTo>
                  <a:lnTo>
                    <a:pt x="264" y="23"/>
                  </a:lnTo>
                  <a:lnTo>
                    <a:pt x="273" y="38"/>
                  </a:lnTo>
                  <a:lnTo>
                    <a:pt x="244" y="27"/>
                  </a:lnTo>
                  <a:lnTo>
                    <a:pt x="231" y="27"/>
                  </a:lnTo>
                  <a:lnTo>
                    <a:pt x="231" y="38"/>
                  </a:lnTo>
                  <a:lnTo>
                    <a:pt x="226" y="46"/>
                  </a:lnTo>
                  <a:lnTo>
                    <a:pt x="219" y="46"/>
                  </a:lnTo>
                  <a:lnTo>
                    <a:pt x="206" y="38"/>
                  </a:lnTo>
                  <a:lnTo>
                    <a:pt x="197" y="42"/>
                  </a:lnTo>
                  <a:lnTo>
                    <a:pt x="197" y="34"/>
                  </a:lnTo>
                  <a:lnTo>
                    <a:pt x="190" y="27"/>
                  </a:lnTo>
                  <a:lnTo>
                    <a:pt x="148" y="31"/>
                  </a:lnTo>
                  <a:lnTo>
                    <a:pt x="136" y="42"/>
                  </a:lnTo>
                  <a:lnTo>
                    <a:pt x="119" y="46"/>
                  </a:lnTo>
                  <a:lnTo>
                    <a:pt x="111" y="61"/>
                  </a:lnTo>
                  <a:lnTo>
                    <a:pt x="98" y="61"/>
                  </a:lnTo>
                  <a:lnTo>
                    <a:pt x="82" y="65"/>
                  </a:lnTo>
                  <a:lnTo>
                    <a:pt x="66" y="73"/>
                  </a:lnTo>
                  <a:lnTo>
                    <a:pt x="62" y="80"/>
                  </a:lnTo>
                  <a:lnTo>
                    <a:pt x="62" y="84"/>
                  </a:lnTo>
                  <a:lnTo>
                    <a:pt x="78" y="88"/>
                  </a:lnTo>
                  <a:lnTo>
                    <a:pt x="78" y="92"/>
                  </a:lnTo>
                  <a:lnTo>
                    <a:pt x="74" y="100"/>
                  </a:lnTo>
                  <a:lnTo>
                    <a:pt x="53" y="107"/>
                  </a:lnTo>
                  <a:lnTo>
                    <a:pt x="29" y="111"/>
                  </a:lnTo>
                  <a:lnTo>
                    <a:pt x="0" y="123"/>
                  </a:lnTo>
                  <a:lnTo>
                    <a:pt x="0" y="134"/>
                  </a:lnTo>
                  <a:lnTo>
                    <a:pt x="29" y="142"/>
                  </a:lnTo>
                  <a:lnTo>
                    <a:pt x="49" y="138"/>
                  </a:lnTo>
                  <a:lnTo>
                    <a:pt x="62" y="142"/>
                  </a:lnTo>
                  <a:lnTo>
                    <a:pt x="58" y="149"/>
                  </a:lnTo>
                  <a:lnTo>
                    <a:pt x="24" y="149"/>
                  </a:lnTo>
                  <a:lnTo>
                    <a:pt x="12" y="157"/>
                  </a:lnTo>
                  <a:lnTo>
                    <a:pt x="24" y="161"/>
                  </a:lnTo>
                  <a:lnTo>
                    <a:pt x="49" y="180"/>
                  </a:lnTo>
                  <a:lnTo>
                    <a:pt x="66" y="172"/>
                  </a:lnTo>
                  <a:lnTo>
                    <a:pt x="87" y="169"/>
                  </a:lnTo>
                  <a:lnTo>
                    <a:pt x="136" y="184"/>
                  </a:lnTo>
                  <a:lnTo>
                    <a:pt x="145" y="192"/>
                  </a:lnTo>
                  <a:lnTo>
                    <a:pt x="148" y="215"/>
                  </a:lnTo>
                  <a:lnTo>
                    <a:pt x="161" y="234"/>
                  </a:lnTo>
                  <a:lnTo>
                    <a:pt x="156" y="268"/>
                  </a:lnTo>
                  <a:lnTo>
                    <a:pt x="161" y="272"/>
                  </a:lnTo>
                  <a:lnTo>
                    <a:pt x="169" y="268"/>
                  </a:lnTo>
                  <a:lnTo>
                    <a:pt x="185" y="264"/>
                  </a:lnTo>
                  <a:lnTo>
                    <a:pt x="190" y="272"/>
                  </a:lnTo>
                  <a:lnTo>
                    <a:pt x="197" y="287"/>
                  </a:lnTo>
                  <a:lnTo>
                    <a:pt x="185" y="287"/>
                  </a:lnTo>
                  <a:lnTo>
                    <a:pt x="177" y="291"/>
                  </a:lnTo>
                  <a:lnTo>
                    <a:pt x="177" y="295"/>
                  </a:lnTo>
                  <a:lnTo>
                    <a:pt x="169" y="291"/>
                  </a:lnTo>
                  <a:lnTo>
                    <a:pt x="161" y="291"/>
                  </a:lnTo>
                  <a:lnTo>
                    <a:pt x="156" y="295"/>
                  </a:lnTo>
                  <a:lnTo>
                    <a:pt x="152" y="303"/>
                  </a:lnTo>
                  <a:lnTo>
                    <a:pt x="156" y="310"/>
                  </a:lnTo>
                  <a:lnTo>
                    <a:pt x="173" y="314"/>
                  </a:lnTo>
                  <a:lnTo>
                    <a:pt x="181" y="314"/>
                  </a:lnTo>
                  <a:lnTo>
                    <a:pt x="181" y="299"/>
                  </a:lnTo>
                  <a:lnTo>
                    <a:pt x="194" y="303"/>
                  </a:lnTo>
                  <a:lnTo>
                    <a:pt x="197" y="307"/>
                  </a:lnTo>
                  <a:lnTo>
                    <a:pt x="190" y="318"/>
                  </a:lnTo>
                  <a:lnTo>
                    <a:pt x="185" y="330"/>
                  </a:lnTo>
                  <a:lnTo>
                    <a:pt x="185" y="337"/>
                  </a:lnTo>
                  <a:lnTo>
                    <a:pt x="169" y="337"/>
                  </a:lnTo>
                  <a:lnTo>
                    <a:pt x="161" y="345"/>
                  </a:lnTo>
                  <a:lnTo>
                    <a:pt x="161" y="379"/>
                  </a:lnTo>
                  <a:lnTo>
                    <a:pt x="169" y="399"/>
                  </a:lnTo>
                  <a:lnTo>
                    <a:pt x="173" y="418"/>
                  </a:lnTo>
                  <a:lnTo>
                    <a:pt x="185" y="437"/>
                  </a:lnTo>
                  <a:lnTo>
                    <a:pt x="202" y="472"/>
                  </a:lnTo>
                  <a:lnTo>
                    <a:pt x="210" y="479"/>
                  </a:lnTo>
                  <a:lnTo>
                    <a:pt x="231" y="475"/>
                  </a:lnTo>
                  <a:lnTo>
                    <a:pt x="239" y="487"/>
                  </a:lnTo>
                  <a:lnTo>
                    <a:pt x="251" y="495"/>
                  </a:lnTo>
                  <a:lnTo>
                    <a:pt x="260" y="491"/>
                  </a:lnTo>
                  <a:lnTo>
                    <a:pt x="264" y="479"/>
                  </a:lnTo>
                  <a:lnTo>
                    <a:pt x="273" y="460"/>
                  </a:lnTo>
                  <a:lnTo>
                    <a:pt x="277" y="449"/>
                  </a:lnTo>
                  <a:lnTo>
                    <a:pt x="280" y="433"/>
                  </a:lnTo>
                  <a:lnTo>
                    <a:pt x="293" y="422"/>
                  </a:lnTo>
                  <a:lnTo>
                    <a:pt x="293" y="410"/>
                  </a:lnTo>
                  <a:lnTo>
                    <a:pt x="297" y="399"/>
                  </a:lnTo>
                  <a:lnTo>
                    <a:pt x="305" y="395"/>
                  </a:lnTo>
                  <a:lnTo>
                    <a:pt x="322" y="383"/>
                  </a:lnTo>
                  <a:lnTo>
                    <a:pt x="347" y="376"/>
                  </a:lnTo>
                  <a:lnTo>
                    <a:pt x="363" y="368"/>
                  </a:lnTo>
                  <a:lnTo>
                    <a:pt x="367" y="360"/>
                  </a:lnTo>
                  <a:lnTo>
                    <a:pt x="388" y="345"/>
                  </a:lnTo>
                  <a:lnTo>
                    <a:pt x="392" y="337"/>
                  </a:lnTo>
                  <a:lnTo>
                    <a:pt x="417" y="333"/>
                  </a:lnTo>
                  <a:lnTo>
                    <a:pt x="450" y="330"/>
                  </a:lnTo>
                  <a:lnTo>
                    <a:pt x="466" y="318"/>
                  </a:lnTo>
                  <a:lnTo>
                    <a:pt x="479" y="314"/>
                  </a:lnTo>
                  <a:lnTo>
                    <a:pt x="499" y="314"/>
                  </a:lnTo>
                  <a:lnTo>
                    <a:pt x="524" y="299"/>
                  </a:lnTo>
                  <a:lnTo>
                    <a:pt x="533" y="295"/>
                  </a:lnTo>
                  <a:lnTo>
                    <a:pt x="524" y="295"/>
                  </a:lnTo>
                  <a:lnTo>
                    <a:pt x="499" y="287"/>
                  </a:lnTo>
                  <a:lnTo>
                    <a:pt x="499" y="276"/>
                  </a:lnTo>
                  <a:lnTo>
                    <a:pt x="508" y="272"/>
                  </a:lnTo>
                  <a:lnTo>
                    <a:pt x="520" y="284"/>
                  </a:lnTo>
                  <a:lnTo>
                    <a:pt x="537" y="287"/>
                  </a:lnTo>
                  <a:lnTo>
                    <a:pt x="549" y="284"/>
                  </a:lnTo>
                  <a:lnTo>
                    <a:pt x="549" y="268"/>
                  </a:lnTo>
                  <a:lnTo>
                    <a:pt x="533" y="238"/>
                  </a:lnTo>
                  <a:lnTo>
                    <a:pt x="553" y="226"/>
                  </a:lnTo>
                  <a:lnTo>
                    <a:pt x="553" y="218"/>
                  </a:lnTo>
                  <a:lnTo>
                    <a:pt x="574" y="211"/>
                  </a:lnTo>
                  <a:lnTo>
                    <a:pt x="574" y="176"/>
                  </a:lnTo>
                  <a:lnTo>
                    <a:pt x="562" y="165"/>
                  </a:lnTo>
                  <a:lnTo>
                    <a:pt x="569" y="161"/>
                  </a:lnTo>
                  <a:lnTo>
                    <a:pt x="578" y="157"/>
                  </a:lnTo>
                  <a:lnTo>
                    <a:pt x="582" y="149"/>
                  </a:lnTo>
                  <a:lnTo>
                    <a:pt x="582" y="138"/>
                  </a:lnTo>
                  <a:lnTo>
                    <a:pt x="562" y="130"/>
                  </a:lnTo>
                  <a:lnTo>
                    <a:pt x="557" y="126"/>
                  </a:lnTo>
                  <a:lnTo>
                    <a:pt x="562" y="111"/>
                  </a:lnTo>
                  <a:lnTo>
                    <a:pt x="578" y="100"/>
                  </a:lnTo>
                  <a:lnTo>
                    <a:pt x="582" y="88"/>
                  </a:lnTo>
                  <a:lnTo>
                    <a:pt x="586" y="80"/>
                  </a:lnTo>
                  <a:lnTo>
                    <a:pt x="603" y="77"/>
                  </a:lnTo>
                  <a:lnTo>
                    <a:pt x="603" y="65"/>
                  </a:lnTo>
                  <a:lnTo>
                    <a:pt x="607" y="65"/>
                  </a:lnTo>
                  <a:lnTo>
                    <a:pt x="640" y="46"/>
                  </a:lnTo>
                  <a:lnTo>
                    <a:pt x="645" y="42"/>
                  </a:lnTo>
                  <a:lnTo>
                    <a:pt x="627" y="34"/>
                  </a:lnTo>
                  <a:lnTo>
                    <a:pt x="607" y="27"/>
                  </a:lnTo>
                  <a:lnTo>
                    <a:pt x="591" y="42"/>
                  </a:lnTo>
                  <a:lnTo>
                    <a:pt x="553" y="42"/>
                  </a:lnTo>
                  <a:lnTo>
                    <a:pt x="540" y="50"/>
                  </a:lnTo>
                  <a:lnTo>
                    <a:pt x="533" y="65"/>
                  </a:lnTo>
                  <a:lnTo>
                    <a:pt x="545" y="42"/>
                  </a:lnTo>
                  <a:lnTo>
                    <a:pt x="545" y="38"/>
                  </a:lnTo>
                  <a:lnTo>
                    <a:pt x="533" y="31"/>
                  </a:lnTo>
                  <a:lnTo>
                    <a:pt x="508" y="38"/>
                  </a:lnTo>
                  <a:lnTo>
                    <a:pt x="470" y="46"/>
                  </a:lnTo>
                  <a:lnTo>
                    <a:pt x="486" y="34"/>
                  </a:lnTo>
                  <a:lnTo>
                    <a:pt x="504" y="34"/>
                  </a:lnTo>
                  <a:lnTo>
                    <a:pt x="520" y="27"/>
                  </a:lnTo>
                  <a:lnTo>
                    <a:pt x="537" y="27"/>
                  </a:lnTo>
                  <a:lnTo>
                    <a:pt x="545" y="23"/>
                  </a:lnTo>
                  <a:lnTo>
                    <a:pt x="557" y="19"/>
                  </a:lnTo>
                  <a:lnTo>
                    <a:pt x="553" y="11"/>
                  </a:lnTo>
                  <a:lnTo>
                    <a:pt x="537" y="11"/>
                  </a:lnTo>
                  <a:lnTo>
                    <a:pt x="528" y="15"/>
                  </a:lnTo>
                  <a:lnTo>
                    <a:pt x="520" y="15"/>
                  </a:lnTo>
                  <a:lnTo>
                    <a:pt x="520" y="8"/>
                  </a:lnTo>
                  <a:lnTo>
                    <a:pt x="508" y="8"/>
                  </a:lnTo>
                  <a:lnTo>
                    <a:pt x="466"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8" name="Freeform 27"/>
            <p:cNvSpPr>
              <a:spLocks/>
            </p:cNvSpPr>
            <p:nvPr/>
          </p:nvSpPr>
          <p:spPr bwMode="auto">
            <a:xfrm>
              <a:off x="2272936" y="2392363"/>
              <a:ext cx="38094" cy="33338"/>
            </a:xfrm>
            <a:custGeom>
              <a:avLst/>
              <a:gdLst/>
              <a:ahLst/>
              <a:cxnLst>
                <a:cxn ang="0">
                  <a:pos x="18" y="0"/>
                </a:cxn>
                <a:cxn ang="0">
                  <a:pos x="0" y="0"/>
                </a:cxn>
                <a:cxn ang="0">
                  <a:pos x="18" y="16"/>
                </a:cxn>
                <a:cxn ang="0">
                  <a:pos x="18" y="0"/>
                </a:cxn>
              </a:cxnLst>
              <a:rect l="0" t="0" r="r" b="b"/>
              <a:pathLst>
                <a:path w="19" h="17">
                  <a:moveTo>
                    <a:pt x="18" y="0"/>
                  </a:moveTo>
                  <a:lnTo>
                    <a:pt x="0" y="0"/>
                  </a:lnTo>
                  <a:lnTo>
                    <a:pt x="18" y="16"/>
                  </a:lnTo>
                  <a:lnTo>
                    <a:pt x="1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29" name="Freeform 28"/>
            <p:cNvSpPr>
              <a:spLocks/>
            </p:cNvSpPr>
            <p:nvPr/>
          </p:nvSpPr>
          <p:spPr bwMode="auto">
            <a:xfrm>
              <a:off x="2190400" y="1222376"/>
              <a:ext cx="746005" cy="333375"/>
            </a:xfrm>
            <a:custGeom>
              <a:avLst/>
              <a:gdLst/>
              <a:ahLst/>
              <a:cxnLst>
                <a:cxn ang="0">
                  <a:pos x="115" y="72"/>
                </a:cxn>
                <a:cxn ang="0">
                  <a:pos x="103" y="57"/>
                </a:cxn>
                <a:cxn ang="0">
                  <a:pos x="82" y="49"/>
                </a:cxn>
                <a:cxn ang="0">
                  <a:pos x="66" y="46"/>
                </a:cxn>
                <a:cxn ang="0">
                  <a:pos x="74" y="72"/>
                </a:cxn>
                <a:cxn ang="0">
                  <a:pos x="103" y="95"/>
                </a:cxn>
                <a:cxn ang="0">
                  <a:pos x="82" y="103"/>
                </a:cxn>
                <a:cxn ang="0">
                  <a:pos x="41" y="122"/>
                </a:cxn>
                <a:cxn ang="0">
                  <a:pos x="24" y="115"/>
                </a:cxn>
                <a:cxn ang="0">
                  <a:pos x="41" y="95"/>
                </a:cxn>
                <a:cxn ang="0">
                  <a:pos x="4" y="88"/>
                </a:cxn>
                <a:cxn ang="0">
                  <a:pos x="8" y="72"/>
                </a:cxn>
                <a:cxn ang="0">
                  <a:pos x="17" y="65"/>
                </a:cxn>
                <a:cxn ang="0">
                  <a:pos x="57" y="46"/>
                </a:cxn>
                <a:cxn ang="0">
                  <a:pos x="74" y="42"/>
                </a:cxn>
                <a:cxn ang="0">
                  <a:pos x="98" y="26"/>
                </a:cxn>
                <a:cxn ang="0">
                  <a:pos x="144" y="19"/>
                </a:cxn>
                <a:cxn ang="0">
                  <a:pos x="148" y="19"/>
                </a:cxn>
                <a:cxn ang="0">
                  <a:pos x="181" y="3"/>
                </a:cxn>
                <a:cxn ang="0">
                  <a:pos x="201" y="0"/>
                </a:cxn>
                <a:cxn ang="0">
                  <a:pos x="235" y="3"/>
                </a:cxn>
                <a:cxn ang="0">
                  <a:pos x="263" y="0"/>
                </a:cxn>
                <a:cxn ang="0">
                  <a:pos x="305" y="3"/>
                </a:cxn>
                <a:cxn ang="0">
                  <a:pos x="346" y="7"/>
                </a:cxn>
                <a:cxn ang="0">
                  <a:pos x="358" y="15"/>
                </a:cxn>
                <a:cxn ang="0">
                  <a:pos x="333" y="34"/>
                </a:cxn>
                <a:cxn ang="0">
                  <a:pos x="313" y="42"/>
                </a:cxn>
                <a:cxn ang="0">
                  <a:pos x="284" y="61"/>
                </a:cxn>
                <a:cxn ang="0">
                  <a:pos x="223" y="84"/>
                </a:cxn>
                <a:cxn ang="0">
                  <a:pos x="210" y="95"/>
                </a:cxn>
                <a:cxn ang="0">
                  <a:pos x="210" y="99"/>
                </a:cxn>
                <a:cxn ang="0">
                  <a:pos x="201" y="115"/>
                </a:cxn>
                <a:cxn ang="0">
                  <a:pos x="177" y="130"/>
                </a:cxn>
                <a:cxn ang="0">
                  <a:pos x="165" y="141"/>
                </a:cxn>
                <a:cxn ang="0">
                  <a:pos x="165" y="153"/>
                </a:cxn>
                <a:cxn ang="0">
                  <a:pos x="140" y="168"/>
                </a:cxn>
                <a:cxn ang="0">
                  <a:pos x="107" y="157"/>
                </a:cxn>
                <a:cxn ang="0">
                  <a:pos x="95" y="164"/>
                </a:cxn>
                <a:cxn ang="0">
                  <a:pos x="49" y="161"/>
                </a:cxn>
                <a:cxn ang="0">
                  <a:pos x="53" y="145"/>
                </a:cxn>
                <a:cxn ang="0">
                  <a:pos x="74" y="134"/>
                </a:cxn>
                <a:cxn ang="0">
                  <a:pos x="82" y="130"/>
                </a:cxn>
                <a:cxn ang="0">
                  <a:pos x="107" y="141"/>
                </a:cxn>
                <a:cxn ang="0">
                  <a:pos x="103" y="130"/>
                </a:cxn>
                <a:cxn ang="0">
                  <a:pos x="91" y="115"/>
                </a:cxn>
                <a:cxn ang="0">
                  <a:pos x="107" y="103"/>
                </a:cxn>
                <a:cxn ang="0">
                  <a:pos x="115" y="76"/>
                </a:cxn>
                <a:cxn ang="0">
                  <a:pos x="127" y="72"/>
                </a:cxn>
              </a:cxnLst>
              <a:rect l="0" t="0" r="r" b="b"/>
              <a:pathLst>
                <a:path w="368" h="169">
                  <a:moveTo>
                    <a:pt x="127" y="72"/>
                  </a:moveTo>
                  <a:lnTo>
                    <a:pt x="115" y="72"/>
                  </a:lnTo>
                  <a:lnTo>
                    <a:pt x="107" y="65"/>
                  </a:lnTo>
                  <a:lnTo>
                    <a:pt x="103" y="57"/>
                  </a:lnTo>
                  <a:lnTo>
                    <a:pt x="86" y="57"/>
                  </a:lnTo>
                  <a:lnTo>
                    <a:pt x="82" y="49"/>
                  </a:lnTo>
                  <a:lnTo>
                    <a:pt x="74" y="42"/>
                  </a:lnTo>
                  <a:lnTo>
                    <a:pt x="66" y="46"/>
                  </a:lnTo>
                  <a:lnTo>
                    <a:pt x="62" y="65"/>
                  </a:lnTo>
                  <a:lnTo>
                    <a:pt x="74" y="72"/>
                  </a:lnTo>
                  <a:lnTo>
                    <a:pt x="91" y="80"/>
                  </a:lnTo>
                  <a:lnTo>
                    <a:pt x="103" y="95"/>
                  </a:lnTo>
                  <a:lnTo>
                    <a:pt x="95" y="95"/>
                  </a:lnTo>
                  <a:lnTo>
                    <a:pt x="82" y="103"/>
                  </a:lnTo>
                  <a:lnTo>
                    <a:pt x="62" y="118"/>
                  </a:lnTo>
                  <a:lnTo>
                    <a:pt x="41" y="122"/>
                  </a:lnTo>
                  <a:lnTo>
                    <a:pt x="28" y="118"/>
                  </a:lnTo>
                  <a:lnTo>
                    <a:pt x="24" y="115"/>
                  </a:lnTo>
                  <a:lnTo>
                    <a:pt x="24" y="107"/>
                  </a:lnTo>
                  <a:lnTo>
                    <a:pt x="41" y="95"/>
                  </a:lnTo>
                  <a:lnTo>
                    <a:pt x="17" y="95"/>
                  </a:lnTo>
                  <a:lnTo>
                    <a:pt x="4" y="88"/>
                  </a:lnTo>
                  <a:lnTo>
                    <a:pt x="0" y="80"/>
                  </a:lnTo>
                  <a:lnTo>
                    <a:pt x="8" y="72"/>
                  </a:lnTo>
                  <a:lnTo>
                    <a:pt x="8" y="69"/>
                  </a:lnTo>
                  <a:lnTo>
                    <a:pt x="17" y="65"/>
                  </a:lnTo>
                  <a:lnTo>
                    <a:pt x="33" y="46"/>
                  </a:lnTo>
                  <a:lnTo>
                    <a:pt x="57" y="46"/>
                  </a:lnTo>
                  <a:lnTo>
                    <a:pt x="62" y="38"/>
                  </a:lnTo>
                  <a:lnTo>
                    <a:pt x="74" y="42"/>
                  </a:lnTo>
                  <a:lnTo>
                    <a:pt x="82" y="30"/>
                  </a:lnTo>
                  <a:lnTo>
                    <a:pt x="98" y="26"/>
                  </a:lnTo>
                  <a:lnTo>
                    <a:pt x="111" y="19"/>
                  </a:lnTo>
                  <a:lnTo>
                    <a:pt x="144" y="19"/>
                  </a:lnTo>
                  <a:lnTo>
                    <a:pt x="152" y="26"/>
                  </a:lnTo>
                  <a:lnTo>
                    <a:pt x="148" y="19"/>
                  </a:lnTo>
                  <a:lnTo>
                    <a:pt x="173" y="7"/>
                  </a:lnTo>
                  <a:lnTo>
                    <a:pt x="181" y="3"/>
                  </a:lnTo>
                  <a:lnTo>
                    <a:pt x="189" y="7"/>
                  </a:lnTo>
                  <a:lnTo>
                    <a:pt x="201" y="0"/>
                  </a:lnTo>
                  <a:lnTo>
                    <a:pt x="214" y="0"/>
                  </a:lnTo>
                  <a:lnTo>
                    <a:pt x="235" y="3"/>
                  </a:lnTo>
                  <a:lnTo>
                    <a:pt x="243" y="3"/>
                  </a:lnTo>
                  <a:lnTo>
                    <a:pt x="263" y="0"/>
                  </a:lnTo>
                  <a:lnTo>
                    <a:pt x="280" y="3"/>
                  </a:lnTo>
                  <a:lnTo>
                    <a:pt x="305" y="3"/>
                  </a:lnTo>
                  <a:lnTo>
                    <a:pt x="309" y="7"/>
                  </a:lnTo>
                  <a:lnTo>
                    <a:pt x="346" y="7"/>
                  </a:lnTo>
                  <a:lnTo>
                    <a:pt x="350" y="15"/>
                  </a:lnTo>
                  <a:lnTo>
                    <a:pt x="358" y="15"/>
                  </a:lnTo>
                  <a:lnTo>
                    <a:pt x="367" y="19"/>
                  </a:lnTo>
                  <a:lnTo>
                    <a:pt x="333" y="34"/>
                  </a:lnTo>
                  <a:lnTo>
                    <a:pt x="317" y="42"/>
                  </a:lnTo>
                  <a:lnTo>
                    <a:pt x="313" y="42"/>
                  </a:lnTo>
                  <a:lnTo>
                    <a:pt x="301" y="53"/>
                  </a:lnTo>
                  <a:lnTo>
                    <a:pt x="284" y="61"/>
                  </a:lnTo>
                  <a:lnTo>
                    <a:pt x="255" y="80"/>
                  </a:lnTo>
                  <a:lnTo>
                    <a:pt x="223" y="84"/>
                  </a:lnTo>
                  <a:lnTo>
                    <a:pt x="223" y="92"/>
                  </a:lnTo>
                  <a:lnTo>
                    <a:pt x="210" y="95"/>
                  </a:lnTo>
                  <a:lnTo>
                    <a:pt x="201" y="95"/>
                  </a:lnTo>
                  <a:lnTo>
                    <a:pt x="210" y="99"/>
                  </a:lnTo>
                  <a:lnTo>
                    <a:pt x="214" y="103"/>
                  </a:lnTo>
                  <a:lnTo>
                    <a:pt x="201" y="115"/>
                  </a:lnTo>
                  <a:lnTo>
                    <a:pt x="198" y="122"/>
                  </a:lnTo>
                  <a:lnTo>
                    <a:pt x="177" y="130"/>
                  </a:lnTo>
                  <a:lnTo>
                    <a:pt x="173" y="138"/>
                  </a:lnTo>
                  <a:lnTo>
                    <a:pt x="165" y="141"/>
                  </a:lnTo>
                  <a:lnTo>
                    <a:pt x="160" y="145"/>
                  </a:lnTo>
                  <a:lnTo>
                    <a:pt x="165" y="153"/>
                  </a:lnTo>
                  <a:lnTo>
                    <a:pt x="152" y="168"/>
                  </a:lnTo>
                  <a:lnTo>
                    <a:pt x="140" y="168"/>
                  </a:lnTo>
                  <a:lnTo>
                    <a:pt x="127" y="161"/>
                  </a:lnTo>
                  <a:lnTo>
                    <a:pt x="107" y="157"/>
                  </a:lnTo>
                  <a:lnTo>
                    <a:pt x="103" y="161"/>
                  </a:lnTo>
                  <a:lnTo>
                    <a:pt x="95" y="164"/>
                  </a:lnTo>
                  <a:lnTo>
                    <a:pt x="82" y="161"/>
                  </a:lnTo>
                  <a:lnTo>
                    <a:pt x="49" y="161"/>
                  </a:lnTo>
                  <a:lnTo>
                    <a:pt x="45" y="153"/>
                  </a:lnTo>
                  <a:lnTo>
                    <a:pt x="53" y="145"/>
                  </a:lnTo>
                  <a:lnTo>
                    <a:pt x="69" y="141"/>
                  </a:lnTo>
                  <a:lnTo>
                    <a:pt x="74" y="134"/>
                  </a:lnTo>
                  <a:lnTo>
                    <a:pt x="74" y="130"/>
                  </a:lnTo>
                  <a:lnTo>
                    <a:pt x="82" y="130"/>
                  </a:lnTo>
                  <a:lnTo>
                    <a:pt x="95" y="141"/>
                  </a:lnTo>
                  <a:lnTo>
                    <a:pt x="107" y="141"/>
                  </a:lnTo>
                  <a:lnTo>
                    <a:pt x="111" y="134"/>
                  </a:lnTo>
                  <a:lnTo>
                    <a:pt x="103" y="130"/>
                  </a:lnTo>
                  <a:lnTo>
                    <a:pt x="103" y="118"/>
                  </a:lnTo>
                  <a:lnTo>
                    <a:pt x="91" y="115"/>
                  </a:lnTo>
                  <a:lnTo>
                    <a:pt x="98" y="107"/>
                  </a:lnTo>
                  <a:lnTo>
                    <a:pt x="107" y="103"/>
                  </a:lnTo>
                  <a:lnTo>
                    <a:pt x="120" y="103"/>
                  </a:lnTo>
                  <a:lnTo>
                    <a:pt x="115" y="76"/>
                  </a:lnTo>
                  <a:lnTo>
                    <a:pt x="148" y="72"/>
                  </a:lnTo>
                  <a:lnTo>
                    <a:pt x="127" y="7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0" name="Freeform 29"/>
            <p:cNvSpPr>
              <a:spLocks/>
            </p:cNvSpPr>
            <p:nvPr/>
          </p:nvSpPr>
          <p:spPr bwMode="auto">
            <a:xfrm>
              <a:off x="8193362" y="1674813"/>
              <a:ext cx="74600" cy="39688"/>
            </a:xfrm>
            <a:custGeom>
              <a:avLst/>
              <a:gdLst/>
              <a:ahLst/>
              <a:cxnLst>
                <a:cxn ang="0">
                  <a:pos x="0" y="15"/>
                </a:cxn>
                <a:cxn ang="0">
                  <a:pos x="3" y="7"/>
                </a:cxn>
                <a:cxn ang="0">
                  <a:pos x="7" y="0"/>
                </a:cxn>
                <a:cxn ang="0">
                  <a:pos x="24" y="3"/>
                </a:cxn>
                <a:cxn ang="0">
                  <a:pos x="36" y="11"/>
                </a:cxn>
                <a:cxn ang="0">
                  <a:pos x="31" y="15"/>
                </a:cxn>
                <a:cxn ang="0">
                  <a:pos x="11" y="15"/>
                </a:cxn>
                <a:cxn ang="0">
                  <a:pos x="3" y="19"/>
                </a:cxn>
                <a:cxn ang="0">
                  <a:pos x="0" y="15"/>
                </a:cxn>
              </a:cxnLst>
              <a:rect l="0" t="0" r="r" b="b"/>
              <a:pathLst>
                <a:path w="37" h="20">
                  <a:moveTo>
                    <a:pt x="0" y="15"/>
                  </a:moveTo>
                  <a:lnTo>
                    <a:pt x="3" y="7"/>
                  </a:lnTo>
                  <a:lnTo>
                    <a:pt x="7" y="0"/>
                  </a:lnTo>
                  <a:lnTo>
                    <a:pt x="24" y="3"/>
                  </a:lnTo>
                  <a:lnTo>
                    <a:pt x="36" y="11"/>
                  </a:lnTo>
                  <a:lnTo>
                    <a:pt x="31" y="15"/>
                  </a:lnTo>
                  <a:lnTo>
                    <a:pt x="11" y="15"/>
                  </a:lnTo>
                  <a:lnTo>
                    <a:pt x="3" y="19"/>
                  </a:lnTo>
                  <a:lnTo>
                    <a:pt x="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1" name="Freeform 30"/>
            <p:cNvSpPr>
              <a:spLocks/>
            </p:cNvSpPr>
            <p:nvPr/>
          </p:nvSpPr>
          <p:spPr bwMode="auto">
            <a:xfrm>
              <a:off x="7404502" y="1516063"/>
              <a:ext cx="87298" cy="39688"/>
            </a:xfrm>
            <a:custGeom>
              <a:avLst/>
              <a:gdLst/>
              <a:ahLst/>
              <a:cxnLst>
                <a:cxn ang="0">
                  <a:pos x="42" y="12"/>
                </a:cxn>
                <a:cxn ang="0">
                  <a:pos x="8" y="4"/>
                </a:cxn>
                <a:cxn ang="0">
                  <a:pos x="0" y="0"/>
                </a:cxn>
                <a:cxn ang="0">
                  <a:pos x="17" y="12"/>
                </a:cxn>
                <a:cxn ang="0">
                  <a:pos x="29" y="19"/>
                </a:cxn>
                <a:cxn ang="0">
                  <a:pos x="42" y="12"/>
                </a:cxn>
              </a:cxnLst>
              <a:rect l="0" t="0" r="r" b="b"/>
              <a:pathLst>
                <a:path w="43" h="20">
                  <a:moveTo>
                    <a:pt x="42" y="12"/>
                  </a:moveTo>
                  <a:lnTo>
                    <a:pt x="8" y="4"/>
                  </a:lnTo>
                  <a:lnTo>
                    <a:pt x="0" y="0"/>
                  </a:lnTo>
                  <a:lnTo>
                    <a:pt x="17" y="12"/>
                  </a:lnTo>
                  <a:lnTo>
                    <a:pt x="29" y="19"/>
                  </a:lnTo>
                  <a:lnTo>
                    <a:pt x="42"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2" name="Freeform 31"/>
            <p:cNvSpPr>
              <a:spLocks/>
            </p:cNvSpPr>
            <p:nvPr/>
          </p:nvSpPr>
          <p:spPr bwMode="auto">
            <a:xfrm>
              <a:off x="7312442" y="1590675"/>
              <a:ext cx="60315" cy="33338"/>
            </a:xfrm>
            <a:custGeom>
              <a:avLst/>
              <a:gdLst/>
              <a:ahLst/>
              <a:cxnLst>
                <a:cxn ang="0">
                  <a:pos x="0" y="12"/>
                </a:cxn>
                <a:cxn ang="0">
                  <a:pos x="4" y="0"/>
                </a:cxn>
                <a:cxn ang="0">
                  <a:pos x="12" y="4"/>
                </a:cxn>
                <a:cxn ang="0">
                  <a:pos x="20" y="4"/>
                </a:cxn>
                <a:cxn ang="0">
                  <a:pos x="29" y="12"/>
                </a:cxn>
                <a:cxn ang="0">
                  <a:pos x="20" y="16"/>
                </a:cxn>
                <a:cxn ang="0">
                  <a:pos x="0" y="12"/>
                </a:cxn>
              </a:cxnLst>
              <a:rect l="0" t="0" r="r" b="b"/>
              <a:pathLst>
                <a:path w="30" h="17">
                  <a:moveTo>
                    <a:pt x="0" y="12"/>
                  </a:moveTo>
                  <a:lnTo>
                    <a:pt x="4" y="0"/>
                  </a:lnTo>
                  <a:lnTo>
                    <a:pt x="12" y="4"/>
                  </a:lnTo>
                  <a:lnTo>
                    <a:pt x="20" y="4"/>
                  </a:lnTo>
                  <a:lnTo>
                    <a:pt x="29" y="12"/>
                  </a:lnTo>
                  <a:lnTo>
                    <a:pt x="20" y="16"/>
                  </a:lnTo>
                  <a:lnTo>
                    <a:pt x="0" y="1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3" name="Freeform 32"/>
            <p:cNvSpPr>
              <a:spLocks/>
            </p:cNvSpPr>
            <p:nvPr/>
          </p:nvSpPr>
          <p:spPr bwMode="auto">
            <a:xfrm>
              <a:off x="7210857" y="1508126"/>
              <a:ext cx="169835" cy="55563"/>
            </a:xfrm>
            <a:custGeom>
              <a:avLst/>
              <a:gdLst/>
              <a:ahLst/>
              <a:cxnLst>
                <a:cxn ang="0">
                  <a:pos x="29" y="8"/>
                </a:cxn>
                <a:cxn ang="0">
                  <a:pos x="45" y="0"/>
                </a:cxn>
                <a:cxn ang="0">
                  <a:pos x="65" y="16"/>
                </a:cxn>
                <a:cxn ang="0">
                  <a:pos x="62" y="4"/>
                </a:cxn>
                <a:cxn ang="0">
                  <a:pos x="74" y="4"/>
                </a:cxn>
                <a:cxn ang="0">
                  <a:pos x="83" y="8"/>
                </a:cxn>
                <a:cxn ang="0">
                  <a:pos x="74" y="16"/>
                </a:cxn>
                <a:cxn ang="0">
                  <a:pos x="65" y="16"/>
                </a:cxn>
                <a:cxn ang="0">
                  <a:pos x="58" y="23"/>
                </a:cxn>
                <a:cxn ang="0">
                  <a:pos x="33" y="23"/>
                </a:cxn>
                <a:cxn ang="0">
                  <a:pos x="20" y="27"/>
                </a:cxn>
                <a:cxn ang="0">
                  <a:pos x="12" y="27"/>
                </a:cxn>
                <a:cxn ang="0">
                  <a:pos x="4" y="19"/>
                </a:cxn>
                <a:cxn ang="0">
                  <a:pos x="0" y="4"/>
                </a:cxn>
                <a:cxn ang="0">
                  <a:pos x="29" y="8"/>
                </a:cxn>
              </a:cxnLst>
              <a:rect l="0" t="0" r="r" b="b"/>
              <a:pathLst>
                <a:path w="84" h="28">
                  <a:moveTo>
                    <a:pt x="29" y="8"/>
                  </a:moveTo>
                  <a:lnTo>
                    <a:pt x="45" y="0"/>
                  </a:lnTo>
                  <a:lnTo>
                    <a:pt x="65" y="16"/>
                  </a:lnTo>
                  <a:lnTo>
                    <a:pt x="62" y="4"/>
                  </a:lnTo>
                  <a:lnTo>
                    <a:pt x="74" y="4"/>
                  </a:lnTo>
                  <a:lnTo>
                    <a:pt x="83" y="8"/>
                  </a:lnTo>
                  <a:lnTo>
                    <a:pt x="74" y="16"/>
                  </a:lnTo>
                  <a:lnTo>
                    <a:pt x="65" y="16"/>
                  </a:lnTo>
                  <a:lnTo>
                    <a:pt x="58" y="23"/>
                  </a:lnTo>
                  <a:lnTo>
                    <a:pt x="33" y="23"/>
                  </a:lnTo>
                  <a:lnTo>
                    <a:pt x="20" y="27"/>
                  </a:lnTo>
                  <a:lnTo>
                    <a:pt x="12" y="27"/>
                  </a:lnTo>
                  <a:lnTo>
                    <a:pt x="4" y="19"/>
                  </a:lnTo>
                  <a:lnTo>
                    <a:pt x="0" y="4"/>
                  </a:lnTo>
                  <a:lnTo>
                    <a:pt x="29"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4" name="Freeform 33"/>
            <p:cNvSpPr>
              <a:spLocks/>
            </p:cNvSpPr>
            <p:nvPr/>
          </p:nvSpPr>
          <p:spPr bwMode="auto">
            <a:xfrm>
              <a:off x="6364855" y="1363663"/>
              <a:ext cx="112694" cy="63500"/>
            </a:xfrm>
            <a:custGeom>
              <a:avLst/>
              <a:gdLst/>
              <a:ahLst/>
              <a:cxnLst>
                <a:cxn ang="0">
                  <a:pos x="29" y="8"/>
                </a:cxn>
                <a:cxn ang="0">
                  <a:pos x="41" y="4"/>
                </a:cxn>
                <a:cxn ang="0">
                  <a:pos x="55" y="23"/>
                </a:cxn>
                <a:cxn ang="0">
                  <a:pos x="46" y="23"/>
                </a:cxn>
                <a:cxn ang="0">
                  <a:pos x="20" y="27"/>
                </a:cxn>
                <a:cxn ang="0">
                  <a:pos x="4" y="31"/>
                </a:cxn>
                <a:cxn ang="0">
                  <a:pos x="0" y="27"/>
                </a:cxn>
                <a:cxn ang="0">
                  <a:pos x="4" y="12"/>
                </a:cxn>
                <a:cxn ang="0">
                  <a:pos x="16" y="0"/>
                </a:cxn>
                <a:cxn ang="0">
                  <a:pos x="20" y="0"/>
                </a:cxn>
                <a:cxn ang="0">
                  <a:pos x="29" y="8"/>
                </a:cxn>
              </a:cxnLst>
              <a:rect l="0" t="0" r="r" b="b"/>
              <a:pathLst>
                <a:path w="56" h="32">
                  <a:moveTo>
                    <a:pt x="29" y="8"/>
                  </a:moveTo>
                  <a:lnTo>
                    <a:pt x="41" y="4"/>
                  </a:lnTo>
                  <a:lnTo>
                    <a:pt x="55" y="23"/>
                  </a:lnTo>
                  <a:lnTo>
                    <a:pt x="46" y="23"/>
                  </a:lnTo>
                  <a:lnTo>
                    <a:pt x="20" y="27"/>
                  </a:lnTo>
                  <a:lnTo>
                    <a:pt x="4" y="31"/>
                  </a:lnTo>
                  <a:lnTo>
                    <a:pt x="0" y="27"/>
                  </a:lnTo>
                  <a:lnTo>
                    <a:pt x="4" y="12"/>
                  </a:lnTo>
                  <a:lnTo>
                    <a:pt x="16" y="0"/>
                  </a:lnTo>
                  <a:lnTo>
                    <a:pt x="20" y="0"/>
                  </a:lnTo>
                  <a:lnTo>
                    <a:pt x="29"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5" name="Freeform 34"/>
            <p:cNvSpPr>
              <a:spLocks/>
            </p:cNvSpPr>
            <p:nvPr/>
          </p:nvSpPr>
          <p:spPr bwMode="auto">
            <a:xfrm>
              <a:off x="6164863" y="1281113"/>
              <a:ext cx="185707" cy="107950"/>
            </a:xfrm>
            <a:custGeom>
              <a:avLst/>
              <a:gdLst/>
              <a:ahLst/>
              <a:cxnLst>
                <a:cxn ang="0">
                  <a:pos x="49" y="23"/>
                </a:cxn>
                <a:cxn ang="0">
                  <a:pos x="32" y="27"/>
                </a:cxn>
                <a:cxn ang="0">
                  <a:pos x="24" y="39"/>
                </a:cxn>
                <a:cxn ang="0">
                  <a:pos x="32" y="42"/>
                </a:cxn>
                <a:cxn ang="0">
                  <a:pos x="36" y="46"/>
                </a:cxn>
                <a:cxn ang="0">
                  <a:pos x="53" y="54"/>
                </a:cxn>
                <a:cxn ang="0">
                  <a:pos x="90" y="54"/>
                </a:cxn>
                <a:cxn ang="0">
                  <a:pos x="90" y="35"/>
                </a:cxn>
                <a:cxn ang="0">
                  <a:pos x="85" y="27"/>
                </a:cxn>
                <a:cxn ang="0">
                  <a:pos x="81" y="27"/>
                </a:cxn>
                <a:cxn ang="0">
                  <a:pos x="69" y="35"/>
                </a:cxn>
                <a:cxn ang="0">
                  <a:pos x="56" y="23"/>
                </a:cxn>
                <a:cxn ang="0">
                  <a:pos x="56" y="12"/>
                </a:cxn>
                <a:cxn ang="0">
                  <a:pos x="45" y="4"/>
                </a:cxn>
                <a:cxn ang="0">
                  <a:pos x="36" y="0"/>
                </a:cxn>
                <a:cxn ang="0">
                  <a:pos x="16" y="8"/>
                </a:cxn>
                <a:cxn ang="0">
                  <a:pos x="0" y="19"/>
                </a:cxn>
                <a:cxn ang="0">
                  <a:pos x="7" y="27"/>
                </a:cxn>
                <a:cxn ang="0">
                  <a:pos x="28" y="27"/>
                </a:cxn>
                <a:cxn ang="0">
                  <a:pos x="49" y="23"/>
                </a:cxn>
              </a:cxnLst>
              <a:rect l="0" t="0" r="r" b="b"/>
              <a:pathLst>
                <a:path w="91" h="55">
                  <a:moveTo>
                    <a:pt x="49" y="23"/>
                  </a:moveTo>
                  <a:lnTo>
                    <a:pt x="32" y="27"/>
                  </a:lnTo>
                  <a:lnTo>
                    <a:pt x="24" y="39"/>
                  </a:lnTo>
                  <a:lnTo>
                    <a:pt x="32" y="42"/>
                  </a:lnTo>
                  <a:lnTo>
                    <a:pt x="36" y="46"/>
                  </a:lnTo>
                  <a:lnTo>
                    <a:pt x="53" y="54"/>
                  </a:lnTo>
                  <a:lnTo>
                    <a:pt x="90" y="54"/>
                  </a:lnTo>
                  <a:lnTo>
                    <a:pt x="90" y="35"/>
                  </a:lnTo>
                  <a:lnTo>
                    <a:pt x="85" y="27"/>
                  </a:lnTo>
                  <a:lnTo>
                    <a:pt x="81" y="27"/>
                  </a:lnTo>
                  <a:lnTo>
                    <a:pt x="69" y="35"/>
                  </a:lnTo>
                  <a:lnTo>
                    <a:pt x="56" y="23"/>
                  </a:lnTo>
                  <a:lnTo>
                    <a:pt x="56" y="12"/>
                  </a:lnTo>
                  <a:lnTo>
                    <a:pt x="45" y="4"/>
                  </a:lnTo>
                  <a:lnTo>
                    <a:pt x="36" y="0"/>
                  </a:lnTo>
                  <a:lnTo>
                    <a:pt x="16" y="8"/>
                  </a:lnTo>
                  <a:lnTo>
                    <a:pt x="0" y="19"/>
                  </a:lnTo>
                  <a:lnTo>
                    <a:pt x="7" y="27"/>
                  </a:lnTo>
                  <a:lnTo>
                    <a:pt x="28" y="27"/>
                  </a:lnTo>
                  <a:lnTo>
                    <a:pt x="49"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6" name="Freeform 35"/>
            <p:cNvSpPr>
              <a:spLocks/>
            </p:cNvSpPr>
            <p:nvPr/>
          </p:nvSpPr>
          <p:spPr bwMode="auto">
            <a:xfrm>
              <a:off x="5334734" y="1803400"/>
              <a:ext cx="34919" cy="33338"/>
            </a:xfrm>
            <a:custGeom>
              <a:avLst/>
              <a:gdLst/>
              <a:ahLst/>
              <a:cxnLst>
                <a:cxn ang="0">
                  <a:pos x="0" y="10"/>
                </a:cxn>
                <a:cxn ang="0">
                  <a:pos x="0" y="0"/>
                </a:cxn>
                <a:cxn ang="0">
                  <a:pos x="12" y="0"/>
                </a:cxn>
                <a:cxn ang="0">
                  <a:pos x="16" y="5"/>
                </a:cxn>
                <a:cxn ang="0">
                  <a:pos x="8" y="16"/>
                </a:cxn>
                <a:cxn ang="0">
                  <a:pos x="0" y="10"/>
                </a:cxn>
              </a:cxnLst>
              <a:rect l="0" t="0" r="r" b="b"/>
              <a:pathLst>
                <a:path w="17" h="17">
                  <a:moveTo>
                    <a:pt x="0" y="10"/>
                  </a:moveTo>
                  <a:lnTo>
                    <a:pt x="0" y="0"/>
                  </a:lnTo>
                  <a:lnTo>
                    <a:pt x="12" y="0"/>
                  </a:lnTo>
                  <a:lnTo>
                    <a:pt x="16" y="5"/>
                  </a:lnTo>
                  <a:lnTo>
                    <a:pt x="8" y="16"/>
                  </a:lnTo>
                  <a:lnTo>
                    <a:pt x="0" y="1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7" name="Freeform 36"/>
            <p:cNvSpPr>
              <a:spLocks/>
            </p:cNvSpPr>
            <p:nvPr/>
          </p:nvSpPr>
          <p:spPr bwMode="auto">
            <a:xfrm>
              <a:off x="5477585" y="1312863"/>
              <a:ext cx="76188" cy="33338"/>
            </a:xfrm>
            <a:custGeom>
              <a:avLst/>
              <a:gdLst/>
              <a:ahLst/>
              <a:cxnLst>
                <a:cxn ang="0">
                  <a:pos x="16" y="16"/>
                </a:cxn>
                <a:cxn ang="0">
                  <a:pos x="37" y="10"/>
                </a:cxn>
                <a:cxn ang="0">
                  <a:pos x="32" y="4"/>
                </a:cxn>
                <a:cxn ang="0">
                  <a:pos x="11" y="0"/>
                </a:cxn>
                <a:cxn ang="0">
                  <a:pos x="0" y="10"/>
                </a:cxn>
                <a:cxn ang="0">
                  <a:pos x="16" y="16"/>
                </a:cxn>
              </a:cxnLst>
              <a:rect l="0" t="0" r="r" b="b"/>
              <a:pathLst>
                <a:path w="38" h="17">
                  <a:moveTo>
                    <a:pt x="16" y="16"/>
                  </a:moveTo>
                  <a:lnTo>
                    <a:pt x="37" y="10"/>
                  </a:lnTo>
                  <a:lnTo>
                    <a:pt x="32" y="4"/>
                  </a:lnTo>
                  <a:lnTo>
                    <a:pt x="11" y="0"/>
                  </a:lnTo>
                  <a:lnTo>
                    <a:pt x="0" y="10"/>
                  </a:lnTo>
                  <a:lnTo>
                    <a:pt x="16"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8" name="Freeform 37"/>
            <p:cNvSpPr>
              <a:spLocks/>
            </p:cNvSpPr>
            <p:nvPr/>
          </p:nvSpPr>
          <p:spPr bwMode="auto">
            <a:xfrm>
              <a:off x="5552186" y="1289050"/>
              <a:ext cx="60315" cy="33338"/>
            </a:xfrm>
            <a:custGeom>
              <a:avLst/>
              <a:gdLst/>
              <a:ahLst/>
              <a:cxnLst>
                <a:cxn ang="0">
                  <a:pos x="0" y="16"/>
                </a:cxn>
                <a:cxn ang="0">
                  <a:pos x="16" y="16"/>
                </a:cxn>
                <a:cxn ang="0">
                  <a:pos x="24" y="12"/>
                </a:cxn>
                <a:cxn ang="0">
                  <a:pos x="29" y="8"/>
                </a:cxn>
                <a:cxn ang="0">
                  <a:pos x="20" y="0"/>
                </a:cxn>
                <a:cxn ang="0">
                  <a:pos x="12" y="8"/>
                </a:cxn>
                <a:cxn ang="0">
                  <a:pos x="0" y="16"/>
                </a:cxn>
              </a:cxnLst>
              <a:rect l="0" t="0" r="r" b="b"/>
              <a:pathLst>
                <a:path w="30" h="17">
                  <a:moveTo>
                    <a:pt x="0" y="16"/>
                  </a:moveTo>
                  <a:lnTo>
                    <a:pt x="16" y="16"/>
                  </a:lnTo>
                  <a:lnTo>
                    <a:pt x="24" y="12"/>
                  </a:lnTo>
                  <a:lnTo>
                    <a:pt x="29" y="8"/>
                  </a:lnTo>
                  <a:lnTo>
                    <a:pt x="20" y="0"/>
                  </a:lnTo>
                  <a:lnTo>
                    <a:pt x="12" y="8"/>
                  </a:lnTo>
                  <a:lnTo>
                    <a:pt x="0"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39" name="Freeform 38"/>
            <p:cNvSpPr>
              <a:spLocks/>
            </p:cNvSpPr>
            <p:nvPr/>
          </p:nvSpPr>
          <p:spPr bwMode="auto">
            <a:xfrm>
              <a:off x="5442666" y="1327150"/>
              <a:ext cx="36506" cy="33338"/>
            </a:xfrm>
            <a:custGeom>
              <a:avLst/>
              <a:gdLst/>
              <a:ahLst/>
              <a:cxnLst>
                <a:cxn ang="0">
                  <a:pos x="0" y="5"/>
                </a:cxn>
                <a:cxn ang="0">
                  <a:pos x="5" y="5"/>
                </a:cxn>
                <a:cxn ang="0">
                  <a:pos x="17" y="0"/>
                </a:cxn>
                <a:cxn ang="0">
                  <a:pos x="17" y="5"/>
                </a:cxn>
                <a:cxn ang="0">
                  <a:pos x="11" y="16"/>
                </a:cxn>
                <a:cxn ang="0">
                  <a:pos x="5" y="16"/>
                </a:cxn>
                <a:cxn ang="0">
                  <a:pos x="0" y="5"/>
                </a:cxn>
              </a:cxnLst>
              <a:rect l="0" t="0" r="r" b="b"/>
              <a:pathLst>
                <a:path w="18" h="17">
                  <a:moveTo>
                    <a:pt x="0" y="5"/>
                  </a:moveTo>
                  <a:lnTo>
                    <a:pt x="5" y="5"/>
                  </a:lnTo>
                  <a:lnTo>
                    <a:pt x="17" y="0"/>
                  </a:lnTo>
                  <a:lnTo>
                    <a:pt x="17" y="5"/>
                  </a:lnTo>
                  <a:lnTo>
                    <a:pt x="11" y="16"/>
                  </a:lnTo>
                  <a:lnTo>
                    <a:pt x="5" y="16"/>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0" name="Freeform 39"/>
            <p:cNvSpPr>
              <a:spLocks/>
            </p:cNvSpPr>
            <p:nvPr/>
          </p:nvSpPr>
          <p:spPr bwMode="auto">
            <a:xfrm>
              <a:off x="5201405" y="1312863"/>
              <a:ext cx="117456" cy="39688"/>
            </a:xfrm>
            <a:custGeom>
              <a:avLst/>
              <a:gdLst/>
              <a:ahLst/>
              <a:cxnLst>
                <a:cxn ang="0">
                  <a:pos x="0" y="7"/>
                </a:cxn>
                <a:cxn ang="0">
                  <a:pos x="15" y="0"/>
                </a:cxn>
                <a:cxn ang="0">
                  <a:pos x="28" y="7"/>
                </a:cxn>
                <a:cxn ang="0">
                  <a:pos x="24" y="19"/>
                </a:cxn>
                <a:cxn ang="0">
                  <a:pos x="31" y="19"/>
                </a:cxn>
                <a:cxn ang="0">
                  <a:pos x="35" y="11"/>
                </a:cxn>
                <a:cxn ang="0">
                  <a:pos x="57" y="11"/>
                </a:cxn>
                <a:cxn ang="0">
                  <a:pos x="52" y="7"/>
                </a:cxn>
                <a:cxn ang="0">
                  <a:pos x="52" y="3"/>
                </a:cxn>
                <a:cxn ang="0">
                  <a:pos x="44" y="0"/>
                </a:cxn>
                <a:cxn ang="0">
                  <a:pos x="35" y="0"/>
                </a:cxn>
                <a:cxn ang="0">
                  <a:pos x="31" y="7"/>
                </a:cxn>
                <a:cxn ang="0">
                  <a:pos x="28" y="7"/>
                </a:cxn>
                <a:cxn ang="0">
                  <a:pos x="24" y="19"/>
                </a:cxn>
                <a:cxn ang="0">
                  <a:pos x="15" y="19"/>
                </a:cxn>
                <a:cxn ang="0">
                  <a:pos x="11" y="7"/>
                </a:cxn>
                <a:cxn ang="0">
                  <a:pos x="0" y="7"/>
                </a:cxn>
              </a:cxnLst>
              <a:rect l="0" t="0" r="r" b="b"/>
              <a:pathLst>
                <a:path w="58" h="20">
                  <a:moveTo>
                    <a:pt x="0" y="7"/>
                  </a:moveTo>
                  <a:lnTo>
                    <a:pt x="15" y="0"/>
                  </a:lnTo>
                  <a:lnTo>
                    <a:pt x="28" y="7"/>
                  </a:lnTo>
                  <a:lnTo>
                    <a:pt x="24" y="19"/>
                  </a:lnTo>
                  <a:lnTo>
                    <a:pt x="31" y="19"/>
                  </a:lnTo>
                  <a:lnTo>
                    <a:pt x="35" y="11"/>
                  </a:lnTo>
                  <a:lnTo>
                    <a:pt x="57" y="11"/>
                  </a:lnTo>
                  <a:lnTo>
                    <a:pt x="52" y="7"/>
                  </a:lnTo>
                  <a:lnTo>
                    <a:pt x="52" y="3"/>
                  </a:lnTo>
                  <a:lnTo>
                    <a:pt x="44" y="0"/>
                  </a:lnTo>
                  <a:lnTo>
                    <a:pt x="35" y="0"/>
                  </a:lnTo>
                  <a:lnTo>
                    <a:pt x="31" y="7"/>
                  </a:lnTo>
                  <a:lnTo>
                    <a:pt x="28" y="7"/>
                  </a:lnTo>
                  <a:lnTo>
                    <a:pt x="24" y="19"/>
                  </a:lnTo>
                  <a:lnTo>
                    <a:pt x="15" y="19"/>
                  </a:lnTo>
                  <a:lnTo>
                    <a:pt x="11" y="7"/>
                  </a:lnTo>
                  <a:lnTo>
                    <a:pt x="0" y="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1" name="Freeform 40"/>
            <p:cNvSpPr>
              <a:spLocks/>
            </p:cNvSpPr>
            <p:nvPr/>
          </p:nvSpPr>
          <p:spPr bwMode="auto">
            <a:xfrm>
              <a:off x="4614124" y="1335088"/>
              <a:ext cx="192056" cy="69850"/>
            </a:xfrm>
            <a:custGeom>
              <a:avLst/>
              <a:gdLst/>
              <a:ahLst/>
              <a:cxnLst>
                <a:cxn ang="0">
                  <a:pos x="73" y="27"/>
                </a:cxn>
                <a:cxn ang="0">
                  <a:pos x="82" y="27"/>
                </a:cxn>
                <a:cxn ang="0">
                  <a:pos x="94" y="15"/>
                </a:cxn>
                <a:cxn ang="0">
                  <a:pos x="82" y="8"/>
                </a:cxn>
                <a:cxn ang="0">
                  <a:pos x="73" y="8"/>
                </a:cxn>
                <a:cxn ang="0">
                  <a:pos x="65" y="4"/>
                </a:cxn>
                <a:cxn ang="0">
                  <a:pos x="57" y="8"/>
                </a:cxn>
                <a:cxn ang="0">
                  <a:pos x="49" y="0"/>
                </a:cxn>
                <a:cxn ang="0">
                  <a:pos x="40" y="8"/>
                </a:cxn>
                <a:cxn ang="0">
                  <a:pos x="32" y="0"/>
                </a:cxn>
                <a:cxn ang="0">
                  <a:pos x="16" y="0"/>
                </a:cxn>
                <a:cxn ang="0">
                  <a:pos x="11" y="4"/>
                </a:cxn>
                <a:cxn ang="0">
                  <a:pos x="0" y="8"/>
                </a:cxn>
                <a:cxn ang="0">
                  <a:pos x="4" y="15"/>
                </a:cxn>
                <a:cxn ang="0">
                  <a:pos x="24" y="23"/>
                </a:cxn>
                <a:cxn ang="0">
                  <a:pos x="44" y="31"/>
                </a:cxn>
                <a:cxn ang="0">
                  <a:pos x="53" y="35"/>
                </a:cxn>
                <a:cxn ang="0">
                  <a:pos x="73" y="27"/>
                </a:cxn>
              </a:cxnLst>
              <a:rect l="0" t="0" r="r" b="b"/>
              <a:pathLst>
                <a:path w="95" h="36">
                  <a:moveTo>
                    <a:pt x="73" y="27"/>
                  </a:moveTo>
                  <a:lnTo>
                    <a:pt x="82" y="27"/>
                  </a:lnTo>
                  <a:lnTo>
                    <a:pt x="94" y="15"/>
                  </a:lnTo>
                  <a:lnTo>
                    <a:pt x="82" y="8"/>
                  </a:lnTo>
                  <a:lnTo>
                    <a:pt x="73" y="8"/>
                  </a:lnTo>
                  <a:lnTo>
                    <a:pt x="65" y="4"/>
                  </a:lnTo>
                  <a:lnTo>
                    <a:pt x="57" y="8"/>
                  </a:lnTo>
                  <a:lnTo>
                    <a:pt x="49" y="0"/>
                  </a:lnTo>
                  <a:lnTo>
                    <a:pt x="40" y="8"/>
                  </a:lnTo>
                  <a:lnTo>
                    <a:pt x="32" y="0"/>
                  </a:lnTo>
                  <a:lnTo>
                    <a:pt x="16" y="0"/>
                  </a:lnTo>
                  <a:lnTo>
                    <a:pt x="11" y="4"/>
                  </a:lnTo>
                  <a:lnTo>
                    <a:pt x="0" y="8"/>
                  </a:lnTo>
                  <a:lnTo>
                    <a:pt x="4" y="15"/>
                  </a:lnTo>
                  <a:lnTo>
                    <a:pt x="24" y="23"/>
                  </a:lnTo>
                  <a:lnTo>
                    <a:pt x="44" y="31"/>
                  </a:lnTo>
                  <a:lnTo>
                    <a:pt x="53" y="35"/>
                  </a:lnTo>
                  <a:lnTo>
                    <a:pt x="73"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2" name="Freeform 41"/>
            <p:cNvSpPr>
              <a:spLocks/>
            </p:cNvSpPr>
            <p:nvPr/>
          </p:nvSpPr>
          <p:spPr bwMode="auto">
            <a:xfrm>
              <a:off x="4463335" y="1363663"/>
              <a:ext cx="303163" cy="153988"/>
            </a:xfrm>
            <a:custGeom>
              <a:avLst/>
              <a:gdLst/>
              <a:ahLst/>
              <a:cxnLst>
                <a:cxn ang="0">
                  <a:pos x="0" y="4"/>
                </a:cxn>
                <a:cxn ang="0">
                  <a:pos x="27" y="0"/>
                </a:cxn>
                <a:cxn ang="0">
                  <a:pos x="24" y="4"/>
                </a:cxn>
                <a:cxn ang="0">
                  <a:pos x="40" y="4"/>
                </a:cxn>
                <a:cxn ang="0">
                  <a:pos x="53" y="12"/>
                </a:cxn>
                <a:cxn ang="0">
                  <a:pos x="53" y="0"/>
                </a:cxn>
                <a:cxn ang="0">
                  <a:pos x="69" y="0"/>
                </a:cxn>
                <a:cxn ang="0">
                  <a:pos x="78" y="12"/>
                </a:cxn>
                <a:cxn ang="0">
                  <a:pos x="90" y="12"/>
                </a:cxn>
                <a:cxn ang="0">
                  <a:pos x="106" y="23"/>
                </a:cxn>
                <a:cxn ang="0">
                  <a:pos x="119" y="23"/>
                </a:cxn>
                <a:cxn ang="0">
                  <a:pos x="131" y="35"/>
                </a:cxn>
                <a:cxn ang="0">
                  <a:pos x="139" y="46"/>
                </a:cxn>
                <a:cxn ang="0">
                  <a:pos x="148" y="50"/>
                </a:cxn>
                <a:cxn ang="0">
                  <a:pos x="143" y="58"/>
                </a:cxn>
                <a:cxn ang="0">
                  <a:pos x="114" y="58"/>
                </a:cxn>
                <a:cxn ang="0">
                  <a:pos x="110" y="50"/>
                </a:cxn>
                <a:cxn ang="0">
                  <a:pos x="106" y="39"/>
                </a:cxn>
                <a:cxn ang="0">
                  <a:pos x="98" y="31"/>
                </a:cxn>
                <a:cxn ang="0">
                  <a:pos x="90" y="35"/>
                </a:cxn>
                <a:cxn ang="0">
                  <a:pos x="78" y="69"/>
                </a:cxn>
                <a:cxn ang="0">
                  <a:pos x="65" y="77"/>
                </a:cxn>
                <a:cxn ang="0">
                  <a:pos x="49" y="62"/>
                </a:cxn>
                <a:cxn ang="0">
                  <a:pos x="45" y="54"/>
                </a:cxn>
                <a:cxn ang="0">
                  <a:pos x="36" y="50"/>
                </a:cxn>
                <a:cxn ang="0">
                  <a:pos x="32" y="43"/>
                </a:cxn>
                <a:cxn ang="0">
                  <a:pos x="56" y="39"/>
                </a:cxn>
                <a:cxn ang="0">
                  <a:pos x="65" y="31"/>
                </a:cxn>
                <a:cxn ang="0">
                  <a:pos x="61" y="23"/>
                </a:cxn>
                <a:cxn ang="0">
                  <a:pos x="45" y="23"/>
                </a:cxn>
                <a:cxn ang="0">
                  <a:pos x="32" y="39"/>
                </a:cxn>
                <a:cxn ang="0">
                  <a:pos x="11" y="39"/>
                </a:cxn>
                <a:cxn ang="0">
                  <a:pos x="7" y="31"/>
                </a:cxn>
                <a:cxn ang="0">
                  <a:pos x="7" y="20"/>
                </a:cxn>
                <a:cxn ang="0">
                  <a:pos x="0" y="4"/>
                </a:cxn>
              </a:cxnLst>
              <a:rect l="0" t="0" r="r" b="b"/>
              <a:pathLst>
                <a:path w="149" h="78">
                  <a:moveTo>
                    <a:pt x="0" y="4"/>
                  </a:moveTo>
                  <a:lnTo>
                    <a:pt x="27" y="0"/>
                  </a:lnTo>
                  <a:lnTo>
                    <a:pt x="24" y="4"/>
                  </a:lnTo>
                  <a:lnTo>
                    <a:pt x="40" y="4"/>
                  </a:lnTo>
                  <a:lnTo>
                    <a:pt x="53" y="12"/>
                  </a:lnTo>
                  <a:lnTo>
                    <a:pt x="53" y="0"/>
                  </a:lnTo>
                  <a:lnTo>
                    <a:pt x="69" y="0"/>
                  </a:lnTo>
                  <a:lnTo>
                    <a:pt x="78" y="12"/>
                  </a:lnTo>
                  <a:lnTo>
                    <a:pt x="90" y="12"/>
                  </a:lnTo>
                  <a:lnTo>
                    <a:pt x="106" y="23"/>
                  </a:lnTo>
                  <a:lnTo>
                    <a:pt x="119" y="23"/>
                  </a:lnTo>
                  <a:lnTo>
                    <a:pt x="131" y="35"/>
                  </a:lnTo>
                  <a:lnTo>
                    <a:pt x="139" y="46"/>
                  </a:lnTo>
                  <a:lnTo>
                    <a:pt x="148" y="50"/>
                  </a:lnTo>
                  <a:lnTo>
                    <a:pt x="143" y="58"/>
                  </a:lnTo>
                  <a:lnTo>
                    <a:pt x="114" y="58"/>
                  </a:lnTo>
                  <a:lnTo>
                    <a:pt x="110" y="50"/>
                  </a:lnTo>
                  <a:lnTo>
                    <a:pt x="106" y="39"/>
                  </a:lnTo>
                  <a:lnTo>
                    <a:pt x="98" y="31"/>
                  </a:lnTo>
                  <a:lnTo>
                    <a:pt x="90" y="35"/>
                  </a:lnTo>
                  <a:lnTo>
                    <a:pt x="78" y="69"/>
                  </a:lnTo>
                  <a:lnTo>
                    <a:pt x="65" y="77"/>
                  </a:lnTo>
                  <a:lnTo>
                    <a:pt x="49" y="62"/>
                  </a:lnTo>
                  <a:lnTo>
                    <a:pt x="45" y="54"/>
                  </a:lnTo>
                  <a:lnTo>
                    <a:pt x="36" y="50"/>
                  </a:lnTo>
                  <a:lnTo>
                    <a:pt x="32" y="43"/>
                  </a:lnTo>
                  <a:lnTo>
                    <a:pt x="56" y="39"/>
                  </a:lnTo>
                  <a:lnTo>
                    <a:pt x="65" y="31"/>
                  </a:lnTo>
                  <a:lnTo>
                    <a:pt x="61" y="23"/>
                  </a:lnTo>
                  <a:lnTo>
                    <a:pt x="45" y="23"/>
                  </a:lnTo>
                  <a:lnTo>
                    <a:pt x="32" y="39"/>
                  </a:lnTo>
                  <a:lnTo>
                    <a:pt x="11" y="39"/>
                  </a:lnTo>
                  <a:lnTo>
                    <a:pt x="7" y="31"/>
                  </a:lnTo>
                  <a:lnTo>
                    <a:pt x="7" y="20"/>
                  </a:lnTo>
                  <a:lnTo>
                    <a:pt x="0" y="4"/>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3" name="Freeform 42"/>
            <p:cNvSpPr>
              <a:spLocks/>
            </p:cNvSpPr>
            <p:nvPr/>
          </p:nvSpPr>
          <p:spPr bwMode="auto">
            <a:xfrm>
              <a:off x="5380763" y="1485900"/>
              <a:ext cx="339671" cy="266700"/>
            </a:xfrm>
            <a:custGeom>
              <a:avLst/>
              <a:gdLst/>
              <a:ahLst/>
              <a:cxnLst>
                <a:cxn ang="0">
                  <a:pos x="99" y="38"/>
                </a:cxn>
                <a:cxn ang="0">
                  <a:pos x="91" y="42"/>
                </a:cxn>
                <a:cxn ang="0">
                  <a:pos x="87" y="46"/>
                </a:cxn>
                <a:cxn ang="0">
                  <a:pos x="83" y="46"/>
                </a:cxn>
                <a:cxn ang="0">
                  <a:pos x="74" y="53"/>
                </a:cxn>
                <a:cxn ang="0">
                  <a:pos x="66" y="57"/>
                </a:cxn>
                <a:cxn ang="0">
                  <a:pos x="62" y="57"/>
                </a:cxn>
                <a:cxn ang="0">
                  <a:pos x="62" y="65"/>
                </a:cxn>
                <a:cxn ang="0">
                  <a:pos x="58" y="69"/>
                </a:cxn>
                <a:cxn ang="0">
                  <a:pos x="58" y="73"/>
                </a:cxn>
                <a:cxn ang="0">
                  <a:pos x="49" y="76"/>
                </a:cxn>
                <a:cxn ang="0">
                  <a:pos x="49" y="115"/>
                </a:cxn>
                <a:cxn ang="0">
                  <a:pos x="58" y="126"/>
                </a:cxn>
                <a:cxn ang="0">
                  <a:pos x="66" y="134"/>
                </a:cxn>
                <a:cxn ang="0">
                  <a:pos x="20" y="134"/>
                </a:cxn>
                <a:cxn ang="0">
                  <a:pos x="20" y="115"/>
                </a:cxn>
                <a:cxn ang="0">
                  <a:pos x="8" y="111"/>
                </a:cxn>
                <a:cxn ang="0">
                  <a:pos x="0" y="103"/>
                </a:cxn>
                <a:cxn ang="0">
                  <a:pos x="12" y="92"/>
                </a:cxn>
                <a:cxn ang="0">
                  <a:pos x="12" y="84"/>
                </a:cxn>
                <a:cxn ang="0">
                  <a:pos x="20" y="65"/>
                </a:cxn>
                <a:cxn ang="0">
                  <a:pos x="33" y="50"/>
                </a:cxn>
                <a:cxn ang="0">
                  <a:pos x="29" y="38"/>
                </a:cxn>
                <a:cxn ang="0">
                  <a:pos x="37" y="34"/>
                </a:cxn>
                <a:cxn ang="0">
                  <a:pos x="42" y="34"/>
                </a:cxn>
                <a:cxn ang="0">
                  <a:pos x="66" y="23"/>
                </a:cxn>
                <a:cxn ang="0">
                  <a:pos x="87" y="15"/>
                </a:cxn>
                <a:cxn ang="0">
                  <a:pos x="128" y="11"/>
                </a:cxn>
                <a:cxn ang="0">
                  <a:pos x="145" y="0"/>
                </a:cxn>
                <a:cxn ang="0">
                  <a:pos x="166" y="0"/>
                </a:cxn>
                <a:cxn ang="0">
                  <a:pos x="166" y="11"/>
                </a:cxn>
                <a:cxn ang="0">
                  <a:pos x="161" y="15"/>
                </a:cxn>
                <a:cxn ang="0">
                  <a:pos x="145" y="15"/>
                </a:cxn>
                <a:cxn ang="0">
                  <a:pos x="120" y="23"/>
                </a:cxn>
                <a:cxn ang="0">
                  <a:pos x="112" y="27"/>
                </a:cxn>
                <a:cxn ang="0">
                  <a:pos x="99" y="38"/>
                </a:cxn>
              </a:cxnLst>
              <a:rect l="0" t="0" r="r" b="b"/>
              <a:pathLst>
                <a:path w="167" h="135">
                  <a:moveTo>
                    <a:pt x="99" y="38"/>
                  </a:moveTo>
                  <a:lnTo>
                    <a:pt x="91" y="42"/>
                  </a:lnTo>
                  <a:lnTo>
                    <a:pt x="87" y="46"/>
                  </a:lnTo>
                  <a:lnTo>
                    <a:pt x="83" y="46"/>
                  </a:lnTo>
                  <a:lnTo>
                    <a:pt x="74" y="53"/>
                  </a:lnTo>
                  <a:lnTo>
                    <a:pt x="66" y="57"/>
                  </a:lnTo>
                  <a:lnTo>
                    <a:pt x="62" y="57"/>
                  </a:lnTo>
                  <a:lnTo>
                    <a:pt x="62" y="65"/>
                  </a:lnTo>
                  <a:lnTo>
                    <a:pt x="58" y="69"/>
                  </a:lnTo>
                  <a:lnTo>
                    <a:pt x="58" y="73"/>
                  </a:lnTo>
                  <a:lnTo>
                    <a:pt x="49" y="76"/>
                  </a:lnTo>
                  <a:lnTo>
                    <a:pt x="49" y="115"/>
                  </a:lnTo>
                  <a:lnTo>
                    <a:pt x="58" y="126"/>
                  </a:lnTo>
                  <a:lnTo>
                    <a:pt x="66" y="134"/>
                  </a:lnTo>
                  <a:lnTo>
                    <a:pt x="20" y="134"/>
                  </a:lnTo>
                  <a:lnTo>
                    <a:pt x="20" y="115"/>
                  </a:lnTo>
                  <a:lnTo>
                    <a:pt x="8" y="111"/>
                  </a:lnTo>
                  <a:lnTo>
                    <a:pt x="0" y="103"/>
                  </a:lnTo>
                  <a:lnTo>
                    <a:pt x="12" y="92"/>
                  </a:lnTo>
                  <a:lnTo>
                    <a:pt x="12" y="84"/>
                  </a:lnTo>
                  <a:lnTo>
                    <a:pt x="20" y="65"/>
                  </a:lnTo>
                  <a:lnTo>
                    <a:pt x="33" y="50"/>
                  </a:lnTo>
                  <a:lnTo>
                    <a:pt x="29" y="38"/>
                  </a:lnTo>
                  <a:lnTo>
                    <a:pt x="37" y="34"/>
                  </a:lnTo>
                  <a:lnTo>
                    <a:pt x="42" y="34"/>
                  </a:lnTo>
                  <a:lnTo>
                    <a:pt x="66" y="23"/>
                  </a:lnTo>
                  <a:lnTo>
                    <a:pt x="87" y="15"/>
                  </a:lnTo>
                  <a:lnTo>
                    <a:pt x="128" y="11"/>
                  </a:lnTo>
                  <a:lnTo>
                    <a:pt x="145" y="0"/>
                  </a:lnTo>
                  <a:lnTo>
                    <a:pt x="166" y="0"/>
                  </a:lnTo>
                  <a:lnTo>
                    <a:pt x="166" y="11"/>
                  </a:lnTo>
                  <a:lnTo>
                    <a:pt x="161" y="15"/>
                  </a:lnTo>
                  <a:lnTo>
                    <a:pt x="145" y="15"/>
                  </a:lnTo>
                  <a:lnTo>
                    <a:pt x="120" y="23"/>
                  </a:lnTo>
                  <a:lnTo>
                    <a:pt x="112" y="27"/>
                  </a:lnTo>
                  <a:lnTo>
                    <a:pt x="99" y="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4" name="Freeform 43"/>
            <p:cNvSpPr>
              <a:spLocks/>
            </p:cNvSpPr>
            <p:nvPr/>
          </p:nvSpPr>
          <p:spPr bwMode="auto">
            <a:xfrm>
              <a:off x="1057106" y="2384425"/>
              <a:ext cx="38094" cy="63500"/>
            </a:xfrm>
            <a:custGeom>
              <a:avLst/>
              <a:gdLst/>
              <a:ahLst/>
              <a:cxnLst>
                <a:cxn ang="0">
                  <a:pos x="0" y="0"/>
                </a:cxn>
                <a:cxn ang="0">
                  <a:pos x="9" y="19"/>
                </a:cxn>
                <a:cxn ang="0">
                  <a:pos x="9" y="23"/>
                </a:cxn>
                <a:cxn ang="0">
                  <a:pos x="13" y="31"/>
                </a:cxn>
                <a:cxn ang="0">
                  <a:pos x="13" y="23"/>
                </a:cxn>
                <a:cxn ang="0">
                  <a:pos x="18" y="4"/>
                </a:cxn>
                <a:cxn ang="0">
                  <a:pos x="9" y="0"/>
                </a:cxn>
                <a:cxn ang="0">
                  <a:pos x="0" y="0"/>
                </a:cxn>
              </a:cxnLst>
              <a:rect l="0" t="0" r="r" b="b"/>
              <a:pathLst>
                <a:path w="19" h="32">
                  <a:moveTo>
                    <a:pt x="0" y="0"/>
                  </a:moveTo>
                  <a:lnTo>
                    <a:pt x="9" y="19"/>
                  </a:lnTo>
                  <a:lnTo>
                    <a:pt x="9" y="23"/>
                  </a:lnTo>
                  <a:lnTo>
                    <a:pt x="13" y="31"/>
                  </a:lnTo>
                  <a:lnTo>
                    <a:pt x="13" y="23"/>
                  </a:lnTo>
                  <a:lnTo>
                    <a:pt x="18" y="4"/>
                  </a:lnTo>
                  <a:lnTo>
                    <a:pt x="9" y="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5" name="Freeform 44"/>
            <p:cNvSpPr>
              <a:spLocks/>
            </p:cNvSpPr>
            <p:nvPr/>
          </p:nvSpPr>
          <p:spPr bwMode="auto">
            <a:xfrm>
              <a:off x="2793552" y="5378450"/>
              <a:ext cx="38094" cy="33338"/>
            </a:xfrm>
            <a:custGeom>
              <a:avLst/>
              <a:gdLst/>
              <a:ahLst/>
              <a:cxnLst>
                <a:cxn ang="0">
                  <a:pos x="18" y="0"/>
                </a:cxn>
                <a:cxn ang="0">
                  <a:pos x="4" y="0"/>
                </a:cxn>
                <a:cxn ang="0">
                  <a:pos x="0" y="16"/>
                </a:cxn>
                <a:cxn ang="0">
                  <a:pos x="4" y="16"/>
                </a:cxn>
                <a:cxn ang="0">
                  <a:pos x="13" y="10"/>
                </a:cxn>
                <a:cxn ang="0">
                  <a:pos x="18" y="0"/>
                </a:cxn>
              </a:cxnLst>
              <a:rect l="0" t="0" r="r" b="b"/>
              <a:pathLst>
                <a:path w="19" h="17">
                  <a:moveTo>
                    <a:pt x="18" y="0"/>
                  </a:moveTo>
                  <a:lnTo>
                    <a:pt x="4" y="0"/>
                  </a:lnTo>
                  <a:lnTo>
                    <a:pt x="0" y="16"/>
                  </a:lnTo>
                  <a:lnTo>
                    <a:pt x="4" y="16"/>
                  </a:lnTo>
                  <a:lnTo>
                    <a:pt x="13" y="10"/>
                  </a:lnTo>
                  <a:lnTo>
                    <a:pt x="1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6" name="Freeform 45"/>
            <p:cNvSpPr>
              <a:spLocks/>
            </p:cNvSpPr>
            <p:nvPr/>
          </p:nvSpPr>
          <p:spPr bwMode="auto">
            <a:xfrm>
              <a:off x="2533244" y="3443288"/>
              <a:ext cx="38094" cy="33338"/>
            </a:xfrm>
            <a:custGeom>
              <a:avLst/>
              <a:gdLst/>
              <a:ahLst/>
              <a:cxnLst>
                <a:cxn ang="0">
                  <a:pos x="0" y="0"/>
                </a:cxn>
                <a:cxn ang="0">
                  <a:pos x="0" y="16"/>
                </a:cxn>
                <a:cxn ang="0">
                  <a:pos x="13" y="16"/>
                </a:cxn>
                <a:cxn ang="0">
                  <a:pos x="18" y="0"/>
                </a:cxn>
                <a:cxn ang="0">
                  <a:pos x="0" y="0"/>
                </a:cxn>
              </a:cxnLst>
              <a:rect l="0" t="0" r="r" b="b"/>
              <a:pathLst>
                <a:path w="19" h="17">
                  <a:moveTo>
                    <a:pt x="0" y="0"/>
                  </a:moveTo>
                  <a:lnTo>
                    <a:pt x="0" y="16"/>
                  </a:lnTo>
                  <a:lnTo>
                    <a:pt x="13" y="16"/>
                  </a:lnTo>
                  <a:lnTo>
                    <a:pt x="18" y="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7" name="Freeform 46"/>
            <p:cNvSpPr>
              <a:spLocks/>
            </p:cNvSpPr>
            <p:nvPr/>
          </p:nvSpPr>
          <p:spPr bwMode="auto">
            <a:xfrm>
              <a:off x="2406264" y="3405188"/>
              <a:ext cx="87298" cy="69850"/>
            </a:xfrm>
            <a:custGeom>
              <a:avLst/>
              <a:gdLst/>
              <a:ahLst/>
              <a:cxnLst>
                <a:cxn ang="0">
                  <a:pos x="25" y="23"/>
                </a:cxn>
                <a:cxn ang="0">
                  <a:pos x="38" y="19"/>
                </a:cxn>
                <a:cxn ang="0">
                  <a:pos x="42" y="15"/>
                </a:cxn>
                <a:cxn ang="0">
                  <a:pos x="25" y="0"/>
                </a:cxn>
                <a:cxn ang="0">
                  <a:pos x="8" y="0"/>
                </a:cxn>
                <a:cxn ang="0">
                  <a:pos x="0" y="7"/>
                </a:cxn>
                <a:cxn ang="0">
                  <a:pos x="0" y="23"/>
                </a:cxn>
                <a:cxn ang="0">
                  <a:pos x="8" y="34"/>
                </a:cxn>
                <a:cxn ang="0">
                  <a:pos x="13" y="23"/>
                </a:cxn>
                <a:cxn ang="0">
                  <a:pos x="25" y="23"/>
                </a:cxn>
              </a:cxnLst>
              <a:rect l="0" t="0" r="r" b="b"/>
              <a:pathLst>
                <a:path w="43" h="35">
                  <a:moveTo>
                    <a:pt x="25" y="23"/>
                  </a:moveTo>
                  <a:lnTo>
                    <a:pt x="38" y="19"/>
                  </a:lnTo>
                  <a:lnTo>
                    <a:pt x="42" y="15"/>
                  </a:lnTo>
                  <a:lnTo>
                    <a:pt x="25" y="0"/>
                  </a:lnTo>
                  <a:lnTo>
                    <a:pt x="8" y="0"/>
                  </a:lnTo>
                  <a:lnTo>
                    <a:pt x="0" y="7"/>
                  </a:lnTo>
                  <a:lnTo>
                    <a:pt x="0" y="23"/>
                  </a:lnTo>
                  <a:lnTo>
                    <a:pt x="8" y="34"/>
                  </a:lnTo>
                  <a:lnTo>
                    <a:pt x="13" y="23"/>
                  </a:lnTo>
                  <a:lnTo>
                    <a:pt x="25"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8" name="Freeform 47"/>
            <p:cNvSpPr>
              <a:spLocks/>
            </p:cNvSpPr>
            <p:nvPr/>
          </p:nvSpPr>
          <p:spPr bwMode="auto">
            <a:xfrm>
              <a:off x="2339600" y="3405188"/>
              <a:ext cx="69839" cy="55563"/>
            </a:xfrm>
            <a:custGeom>
              <a:avLst/>
              <a:gdLst/>
              <a:ahLst/>
              <a:cxnLst>
                <a:cxn ang="0">
                  <a:pos x="33" y="23"/>
                </a:cxn>
                <a:cxn ang="0">
                  <a:pos x="8" y="27"/>
                </a:cxn>
                <a:cxn ang="0">
                  <a:pos x="8" y="23"/>
                </a:cxn>
                <a:cxn ang="0">
                  <a:pos x="0" y="19"/>
                </a:cxn>
                <a:cxn ang="0">
                  <a:pos x="8" y="19"/>
                </a:cxn>
                <a:cxn ang="0">
                  <a:pos x="17" y="11"/>
                </a:cxn>
                <a:cxn ang="0">
                  <a:pos x="17" y="0"/>
                </a:cxn>
                <a:cxn ang="0">
                  <a:pos x="28" y="4"/>
                </a:cxn>
                <a:cxn ang="0">
                  <a:pos x="33" y="7"/>
                </a:cxn>
                <a:cxn ang="0">
                  <a:pos x="33" y="23"/>
                </a:cxn>
              </a:cxnLst>
              <a:rect l="0" t="0" r="r" b="b"/>
              <a:pathLst>
                <a:path w="34" h="28">
                  <a:moveTo>
                    <a:pt x="33" y="23"/>
                  </a:moveTo>
                  <a:lnTo>
                    <a:pt x="8" y="27"/>
                  </a:lnTo>
                  <a:lnTo>
                    <a:pt x="8" y="23"/>
                  </a:lnTo>
                  <a:lnTo>
                    <a:pt x="0" y="19"/>
                  </a:lnTo>
                  <a:lnTo>
                    <a:pt x="8" y="19"/>
                  </a:lnTo>
                  <a:lnTo>
                    <a:pt x="17" y="11"/>
                  </a:lnTo>
                  <a:lnTo>
                    <a:pt x="17" y="0"/>
                  </a:lnTo>
                  <a:lnTo>
                    <a:pt x="28" y="4"/>
                  </a:lnTo>
                  <a:lnTo>
                    <a:pt x="33" y="7"/>
                  </a:lnTo>
                  <a:lnTo>
                    <a:pt x="33"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49" name="Freeform 48"/>
            <p:cNvSpPr>
              <a:spLocks/>
            </p:cNvSpPr>
            <p:nvPr/>
          </p:nvSpPr>
          <p:spPr bwMode="auto">
            <a:xfrm>
              <a:off x="2231667" y="3435350"/>
              <a:ext cx="61902" cy="33338"/>
            </a:xfrm>
            <a:custGeom>
              <a:avLst/>
              <a:gdLst/>
              <a:ahLst/>
              <a:cxnLst>
                <a:cxn ang="0">
                  <a:pos x="0" y="5"/>
                </a:cxn>
                <a:cxn ang="0">
                  <a:pos x="12" y="16"/>
                </a:cxn>
                <a:cxn ang="0">
                  <a:pos x="24" y="16"/>
                </a:cxn>
                <a:cxn ang="0">
                  <a:pos x="29" y="10"/>
                </a:cxn>
                <a:cxn ang="0">
                  <a:pos x="21" y="0"/>
                </a:cxn>
                <a:cxn ang="0">
                  <a:pos x="8" y="0"/>
                </a:cxn>
                <a:cxn ang="0">
                  <a:pos x="0" y="5"/>
                </a:cxn>
              </a:cxnLst>
              <a:rect l="0" t="0" r="r" b="b"/>
              <a:pathLst>
                <a:path w="30" h="17">
                  <a:moveTo>
                    <a:pt x="0" y="5"/>
                  </a:moveTo>
                  <a:lnTo>
                    <a:pt x="12" y="16"/>
                  </a:lnTo>
                  <a:lnTo>
                    <a:pt x="24" y="16"/>
                  </a:lnTo>
                  <a:lnTo>
                    <a:pt x="29" y="10"/>
                  </a:lnTo>
                  <a:lnTo>
                    <a:pt x="21" y="0"/>
                  </a:lnTo>
                  <a:lnTo>
                    <a:pt x="8" y="0"/>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0" name="Freeform 49"/>
            <p:cNvSpPr>
              <a:spLocks/>
            </p:cNvSpPr>
            <p:nvPr/>
          </p:nvSpPr>
          <p:spPr bwMode="auto">
            <a:xfrm>
              <a:off x="2834821" y="5378450"/>
              <a:ext cx="36506" cy="33338"/>
            </a:xfrm>
            <a:custGeom>
              <a:avLst/>
              <a:gdLst/>
              <a:ahLst/>
              <a:cxnLst>
                <a:cxn ang="0">
                  <a:pos x="8" y="0"/>
                </a:cxn>
                <a:cxn ang="0">
                  <a:pos x="17" y="6"/>
                </a:cxn>
                <a:cxn ang="0">
                  <a:pos x="17" y="16"/>
                </a:cxn>
                <a:cxn ang="0">
                  <a:pos x="0" y="6"/>
                </a:cxn>
                <a:cxn ang="0">
                  <a:pos x="8" y="0"/>
                </a:cxn>
              </a:cxnLst>
              <a:rect l="0" t="0" r="r" b="b"/>
              <a:pathLst>
                <a:path w="18" h="17">
                  <a:moveTo>
                    <a:pt x="8" y="0"/>
                  </a:moveTo>
                  <a:lnTo>
                    <a:pt x="17" y="6"/>
                  </a:lnTo>
                  <a:lnTo>
                    <a:pt x="17" y="16"/>
                  </a:lnTo>
                  <a:lnTo>
                    <a:pt x="0" y="6"/>
                  </a:lnTo>
                  <a:lnTo>
                    <a:pt x="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1" name="Freeform 50"/>
            <p:cNvSpPr>
              <a:spLocks/>
            </p:cNvSpPr>
            <p:nvPr/>
          </p:nvSpPr>
          <p:spPr bwMode="auto">
            <a:xfrm>
              <a:off x="2098339" y="3314701"/>
              <a:ext cx="252372" cy="93663"/>
            </a:xfrm>
            <a:custGeom>
              <a:avLst/>
              <a:gdLst/>
              <a:ahLst/>
              <a:cxnLst>
                <a:cxn ang="0">
                  <a:pos x="40" y="15"/>
                </a:cxn>
                <a:cxn ang="0">
                  <a:pos x="49" y="15"/>
                </a:cxn>
                <a:cxn ang="0">
                  <a:pos x="57" y="23"/>
                </a:cxn>
                <a:cxn ang="0">
                  <a:pos x="65" y="23"/>
                </a:cxn>
                <a:cxn ang="0">
                  <a:pos x="86" y="42"/>
                </a:cxn>
                <a:cxn ang="0">
                  <a:pos x="86" y="46"/>
                </a:cxn>
                <a:cxn ang="0">
                  <a:pos x="118" y="46"/>
                </a:cxn>
                <a:cxn ang="0">
                  <a:pos x="123" y="38"/>
                </a:cxn>
                <a:cxn ang="0">
                  <a:pos x="102" y="23"/>
                </a:cxn>
                <a:cxn ang="0">
                  <a:pos x="82" y="15"/>
                </a:cxn>
                <a:cxn ang="0">
                  <a:pos x="53" y="7"/>
                </a:cxn>
                <a:cxn ang="0">
                  <a:pos x="44" y="0"/>
                </a:cxn>
                <a:cxn ang="0">
                  <a:pos x="24" y="4"/>
                </a:cxn>
                <a:cxn ang="0">
                  <a:pos x="8" y="4"/>
                </a:cxn>
                <a:cxn ang="0">
                  <a:pos x="0" y="15"/>
                </a:cxn>
                <a:cxn ang="0">
                  <a:pos x="4" y="11"/>
                </a:cxn>
                <a:cxn ang="0">
                  <a:pos x="16" y="7"/>
                </a:cxn>
                <a:cxn ang="0">
                  <a:pos x="24" y="7"/>
                </a:cxn>
                <a:cxn ang="0">
                  <a:pos x="40" y="15"/>
                </a:cxn>
              </a:cxnLst>
              <a:rect l="0" t="0" r="r" b="b"/>
              <a:pathLst>
                <a:path w="124" h="47">
                  <a:moveTo>
                    <a:pt x="40" y="15"/>
                  </a:moveTo>
                  <a:lnTo>
                    <a:pt x="49" y="15"/>
                  </a:lnTo>
                  <a:lnTo>
                    <a:pt x="57" y="23"/>
                  </a:lnTo>
                  <a:lnTo>
                    <a:pt x="65" y="23"/>
                  </a:lnTo>
                  <a:lnTo>
                    <a:pt x="86" y="42"/>
                  </a:lnTo>
                  <a:lnTo>
                    <a:pt x="86" y="46"/>
                  </a:lnTo>
                  <a:lnTo>
                    <a:pt x="118" y="46"/>
                  </a:lnTo>
                  <a:lnTo>
                    <a:pt x="123" y="38"/>
                  </a:lnTo>
                  <a:lnTo>
                    <a:pt x="102" y="23"/>
                  </a:lnTo>
                  <a:lnTo>
                    <a:pt x="82" y="15"/>
                  </a:lnTo>
                  <a:lnTo>
                    <a:pt x="53" y="7"/>
                  </a:lnTo>
                  <a:lnTo>
                    <a:pt x="44" y="0"/>
                  </a:lnTo>
                  <a:lnTo>
                    <a:pt x="24" y="4"/>
                  </a:lnTo>
                  <a:lnTo>
                    <a:pt x="8" y="4"/>
                  </a:lnTo>
                  <a:lnTo>
                    <a:pt x="0" y="15"/>
                  </a:lnTo>
                  <a:lnTo>
                    <a:pt x="4" y="11"/>
                  </a:lnTo>
                  <a:lnTo>
                    <a:pt x="16" y="7"/>
                  </a:lnTo>
                  <a:lnTo>
                    <a:pt x="24" y="7"/>
                  </a:lnTo>
                  <a:lnTo>
                    <a:pt x="4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2" name="Freeform 51"/>
            <p:cNvSpPr>
              <a:spLocks/>
            </p:cNvSpPr>
            <p:nvPr/>
          </p:nvSpPr>
          <p:spPr bwMode="auto">
            <a:xfrm>
              <a:off x="587281" y="2278063"/>
              <a:ext cx="61902" cy="33338"/>
            </a:xfrm>
            <a:custGeom>
              <a:avLst/>
              <a:gdLst/>
              <a:ahLst/>
              <a:cxnLst>
                <a:cxn ang="0">
                  <a:pos x="0" y="10"/>
                </a:cxn>
                <a:cxn ang="0">
                  <a:pos x="8" y="0"/>
                </a:cxn>
                <a:cxn ang="0">
                  <a:pos x="24" y="0"/>
                </a:cxn>
                <a:cxn ang="0">
                  <a:pos x="29" y="5"/>
                </a:cxn>
                <a:cxn ang="0">
                  <a:pos x="20" y="16"/>
                </a:cxn>
                <a:cxn ang="0">
                  <a:pos x="0" y="16"/>
                </a:cxn>
                <a:cxn ang="0">
                  <a:pos x="0" y="10"/>
                </a:cxn>
              </a:cxnLst>
              <a:rect l="0" t="0" r="r" b="b"/>
              <a:pathLst>
                <a:path w="30" h="17">
                  <a:moveTo>
                    <a:pt x="0" y="10"/>
                  </a:moveTo>
                  <a:lnTo>
                    <a:pt x="8" y="0"/>
                  </a:lnTo>
                  <a:lnTo>
                    <a:pt x="24" y="0"/>
                  </a:lnTo>
                  <a:lnTo>
                    <a:pt x="29" y="5"/>
                  </a:lnTo>
                  <a:lnTo>
                    <a:pt x="20" y="16"/>
                  </a:lnTo>
                  <a:lnTo>
                    <a:pt x="0" y="16"/>
                  </a:lnTo>
                  <a:lnTo>
                    <a:pt x="0" y="1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3" name="Freeform 52"/>
            <p:cNvSpPr>
              <a:spLocks/>
            </p:cNvSpPr>
            <p:nvPr/>
          </p:nvSpPr>
          <p:spPr bwMode="auto">
            <a:xfrm>
              <a:off x="319037" y="2339976"/>
              <a:ext cx="112694" cy="47625"/>
            </a:xfrm>
            <a:custGeom>
              <a:avLst/>
              <a:gdLst/>
              <a:ahLst/>
              <a:cxnLst>
                <a:cxn ang="0">
                  <a:pos x="0" y="23"/>
                </a:cxn>
                <a:cxn ang="0">
                  <a:pos x="24" y="15"/>
                </a:cxn>
                <a:cxn ang="0">
                  <a:pos x="33" y="12"/>
                </a:cxn>
                <a:cxn ang="0">
                  <a:pos x="54" y="8"/>
                </a:cxn>
                <a:cxn ang="0">
                  <a:pos x="54" y="0"/>
                </a:cxn>
                <a:cxn ang="0">
                  <a:pos x="49" y="0"/>
                </a:cxn>
                <a:cxn ang="0">
                  <a:pos x="33" y="4"/>
                </a:cxn>
                <a:cxn ang="0">
                  <a:pos x="20" y="15"/>
                </a:cxn>
                <a:cxn ang="0">
                  <a:pos x="0" y="23"/>
                </a:cxn>
              </a:cxnLst>
              <a:rect l="0" t="0" r="r" b="b"/>
              <a:pathLst>
                <a:path w="55" h="24">
                  <a:moveTo>
                    <a:pt x="0" y="23"/>
                  </a:moveTo>
                  <a:lnTo>
                    <a:pt x="24" y="15"/>
                  </a:lnTo>
                  <a:lnTo>
                    <a:pt x="33" y="12"/>
                  </a:lnTo>
                  <a:lnTo>
                    <a:pt x="54" y="8"/>
                  </a:lnTo>
                  <a:lnTo>
                    <a:pt x="54" y="0"/>
                  </a:lnTo>
                  <a:lnTo>
                    <a:pt x="49" y="0"/>
                  </a:lnTo>
                  <a:lnTo>
                    <a:pt x="33" y="4"/>
                  </a:lnTo>
                  <a:lnTo>
                    <a:pt x="20" y="15"/>
                  </a:lnTo>
                  <a:lnTo>
                    <a:pt x="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4" name="Freeform 53"/>
            <p:cNvSpPr>
              <a:spLocks/>
            </p:cNvSpPr>
            <p:nvPr/>
          </p:nvSpPr>
          <p:spPr bwMode="auto">
            <a:xfrm>
              <a:off x="338084" y="2187575"/>
              <a:ext cx="36506" cy="33338"/>
            </a:xfrm>
            <a:custGeom>
              <a:avLst/>
              <a:gdLst/>
              <a:ahLst/>
              <a:cxnLst>
                <a:cxn ang="0">
                  <a:pos x="0" y="0"/>
                </a:cxn>
                <a:cxn ang="0">
                  <a:pos x="17" y="0"/>
                </a:cxn>
                <a:cxn ang="0">
                  <a:pos x="12" y="16"/>
                </a:cxn>
                <a:cxn ang="0">
                  <a:pos x="6" y="16"/>
                </a:cxn>
                <a:cxn ang="0">
                  <a:pos x="0" y="0"/>
                </a:cxn>
              </a:cxnLst>
              <a:rect l="0" t="0" r="r" b="b"/>
              <a:pathLst>
                <a:path w="18" h="17">
                  <a:moveTo>
                    <a:pt x="0" y="0"/>
                  </a:moveTo>
                  <a:lnTo>
                    <a:pt x="17" y="0"/>
                  </a:lnTo>
                  <a:lnTo>
                    <a:pt x="12" y="16"/>
                  </a:lnTo>
                  <a:lnTo>
                    <a:pt x="6" y="16"/>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5" name="Freeform 54"/>
            <p:cNvSpPr>
              <a:spLocks/>
            </p:cNvSpPr>
            <p:nvPr/>
          </p:nvSpPr>
          <p:spPr bwMode="auto">
            <a:xfrm>
              <a:off x="287292" y="2068513"/>
              <a:ext cx="52379" cy="33338"/>
            </a:xfrm>
            <a:custGeom>
              <a:avLst/>
              <a:gdLst/>
              <a:ahLst/>
              <a:cxnLst>
                <a:cxn ang="0">
                  <a:pos x="0" y="5"/>
                </a:cxn>
                <a:cxn ang="0">
                  <a:pos x="0" y="0"/>
                </a:cxn>
                <a:cxn ang="0">
                  <a:pos x="11" y="0"/>
                </a:cxn>
                <a:cxn ang="0">
                  <a:pos x="25" y="5"/>
                </a:cxn>
                <a:cxn ang="0">
                  <a:pos x="16" y="16"/>
                </a:cxn>
                <a:cxn ang="0">
                  <a:pos x="0" y="5"/>
                </a:cxn>
              </a:cxnLst>
              <a:rect l="0" t="0" r="r" b="b"/>
              <a:pathLst>
                <a:path w="26" h="17">
                  <a:moveTo>
                    <a:pt x="0" y="5"/>
                  </a:moveTo>
                  <a:lnTo>
                    <a:pt x="0" y="0"/>
                  </a:lnTo>
                  <a:lnTo>
                    <a:pt x="11" y="0"/>
                  </a:lnTo>
                  <a:lnTo>
                    <a:pt x="25" y="5"/>
                  </a:lnTo>
                  <a:lnTo>
                    <a:pt x="16" y="16"/>
                  </a:lnTo>
                  <a:lnTo>
                    <a:pt x="0" y="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6" name="Freeform 55"/>
            <p:cNvSpPr>
              <a:spLocks/>
            </p:cNvSpPr>
            <p:nvPr/>
          </p:nvSpPr>
          <p:spPr bwMode="auto">
            <a:xfrm>
              <a:off x="1158690" y="2505075"/>
              <a:ext cx="84124" cy="71438"/>
            </a:xfrm>
            <a:custGeom>
              <a:avLst/>
              <a:gdLst/>
              <a:ahLst/>
              <a:cxnLst>
                <a:cxn ang="0">
                  <a:pos x="12" y="0"/>
                </a:cxn>
                <a:cxn ang="0">
                  <a:pos x="0" y="4"/>
                </a:cxn>
                <a:cxn ang="0">
                  <a:pos x="0" y="8"/>
                </a:cxn>
                <a:cxn ang="0">
                  <a:pos x="4" y="16"/>
                </a:cxn>
                <a:cxn ang="0">
                  <a:pos x="25" y="23"/>
                </a:cxn>
                <a:cxn ang="0">
                  <a:pos x="36" y="35"/>
                </a:cxn>
                <a:cxn ang="0">
                  <a:pos x="41" y="35"/>
                </a:cxn>
                <a:cxn ang="0">
                  <a:pos x="41" y="27"/>
                </a:cxn>
                <a:cxn ang="0">
                  <a:pos x="28" y="20"/>
                </a:cxn>
                <a:cxn ang="0">
                  <a:pos x="12" y="0"/>
                </a:cxn>
              </a:cxnLst>
              <a:rect l="0" t="0" r="r" b="b"/>
              <a:pathLst>
                <a:path w="42" h="36">
                  <a:moveTo>
                    <a:pt x="12" y="0"/>
                  </a:moveTo>
                  <a:lnTo>
                    <a:pt x="0" y="4"/>
                  </a:lnTo>
                  <a:lnTo>
                    <a:pt x="0" y="8"/>
                  </a:lnTo>
                  <a:lnTo>
                    <a:pt x="4" y="16"/>
                  </a:lnTo>
                  <a:lnTo>
                    <a:pt x="25" y="23"/>
                  </a:lnTo>
                  <a:lnTo>
                    <a:pt x="36" y="35"/>
                  </a:lnTo>
                  <a:lnTo>
                    <a:pt x="41" y="35"/>
                  </a:lnTo>
                  <a:lnTo>
                    <a:pt x="41" y="27"/>
                  </a:lnTo>
                  <a:lnTo>
                    <a:pt x="28" y="20"/>
                  </a:lnTo>
                  <a:lnTo>
                    <a:pt x="12"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7" name="Freeform 56"/>
            <p:cNvSpPr>
              <a:spLocks/>
            </p:cNvSpPr>
            <p:nvPr/>
          </p:nvSpPr>
          <p:spPr bwMode="auto">
            <a:xfrm>
              <a:off x="7496562" y="2747964"/>
              <a:ext cx="236499" cy="244475"/>
            </a:xfrm>
            <a:custGeom>
              <a:avLst/>
              <a:gdLst/>
              <a:ahLst/>
              <a:cxnLst>
                <a:cxn ang="0">
                  <a:pos x="7" y="108"/>
                </a:cxn>
                <a:cxn ang="0">
                  <a:pos x="24" y="108"/>
                </a:cxn>
                <a:cxn ang="0">
                  <a:pos x="16" y="119"/>
                </a:cxn>
                <a:cxn ang="0">
                  <a:pos x="24" y="123"/>
                </a:cxn>
                <a:cxn ang="0">
                  <a:pos x="45" y="108"/>
                </a:cxn>
                <a:cxn ang="0">
                  <a:pos x="49" y="108"/>
                </a:cxn>
                <a:cxn ang="0">
                  <a:pos x="45" y="104"/>
                </a:cxn>
                <a:cxn ang="0">
                  <a:pos x="45" y="100"/>
                </a:cxn>
                <a:cxn ang="0">
                  <a:pos x="49" y="100"/>
                </a:cxn>
                <a:cxn ang="0">
                  <a:pos x="56" y="108"/>
                </a:cxn>
                <a:cxn ang="0">
                  <a:pos x="65" y="104"/>
                </a:cxn>
                <a:cxn ang="0">
                  <a:pos x="69" y="96"/>
                </a:cxn>
                <a:cxn ang="0">
                  <a:pos x="98" y="96"/>
                </a:cxn>
                <a:cxn ang="0">
                  <a:pos x="103" y="88"/>
                </a:cxn>
                <a:cxn ang="0">
                  <a:pos x="110" y="81"/>
                </a:cxn>
                <a:cxn ang="0">
                  <a:pos x="110" y="38"/>
                </a:cxn>
                <a:cxn ang="0">
                  <a:pos x="115" y="31"/>
                </a:cxn>
                <a:cxn ang="0">
                  <a:pos x="115" y="19"/>
                </a:cxn>
                <a:cxn ang="0">
                  <a:pos x="103" y="0"/>
                </a:cxn>
                <a:cxn ang="0">
                  <a:pos x="90" y="4"/>
                </a:cxn>
                <a:cxn ang="0">
                  <a:pos x="90" y="15"/>
                </a:cxn>
                <a:cxn ang="0">
                  <a:pos x="94" y="23"/>
                </a:cxn>
                <a:cxn ang="0">
                  <a:pos x="85" y="46"/>
                </a:cxn>
                <a:cxn ang="0">
                  <a:pos x="74" y="58"/>
                </a:cxn>
                <a:cxn ang="0">
                  <a:pos x="69" y="65"/>
                </a:cxn>
                <a:cxn ang="0">
                  <a:pos x="65" y="58"/>
                </a:cxn>
                <a:cxn ang="0">
                  <a:pos x="53" y="77"/>
                </a:cxn>
                <a:cxn ang="0">
                  <a:pos x="49" y="81"/>
                </a:cxn>
                <a:cxn ang="0">
                  <a:pos x="24" y="81"/>
                </a:cxn>
                <a:cxn ang="0">
                  <a:pos x="7" y="88"/>
                </a:cxn>
                <a:cxn ang="0">
                  <a:pos x="0" y="100"/>
                </a:cxn>
                <a:cxn ang="0">
                  <a:pos x="7" y="108"/>
                </a:cxn>
              </a:cxnLst>
              <a:rect l="0" t="0" r="r" b="b"/>
              <a:pathLst>
                <a:path w="116" h="124">
                  <a:moveTo>
                    <a:pt x="7" y="108"/>
                  </a:moveTo>
                  <a:lnTo>
                    <a:pt x="24" y="108"/>
                  </a:lnTo>
                  <a:lnTo>
                    <a:pt x="16" y="119"/>
                  </a:lnTo>
                  <a:lnTo>
                    <a:pt x="24" y="123"/>
                  </a:lnTo>
                  <a:lnTo>
                    <a:pt x="45" y="108"/>
                  </a:lnTo>
                  <a:lnTo>
                    <a:pt x="49" y="108"/>
                  </a:lnTo>
                  <a:lnTo>
                    <a:pt x="45" y="104"/>
                  </a:lnTo>
                  <a:lnTo>
                    <a:pt x="45" y="100"/>
                  </a:lnTo>
                  <a:lnTo>
                    <a:pt x="49" y="100"/>
                  </a:lnTo>
                  <a:lnTo>
                    <a:pt x="56" y="108"/>
                  </a:lnTo>
                  <a:lnTo>
                    <a:pt x="65" y="104"/>
                  </a:lnTo>
                  <a:lnTo>
                    <a:pt x="69" y="96"/>
                  </a:lnTo>
                  <a:lnTo>
                    <a:pt x="98" y="96"/>
                  </a:lnTo>
                  <a:lnTo>
                    <a:pt x="103" y="88"/>
                  </a:lnTo>
                  <a:lnTo>
                    <a:pt x="110" y="81"/>
                  </a:lnTo>
                  <a:lnTo>
                    <a:pt x="110" y="38"/>
                  </a:lnTo>
                  <a:lnTo>
                    <a:pt x="115" y="31"/>
                  </a:lnTo>
                  <a:lnTo>
                    <a:pt x="115" y="19"/>
                  </a:lnTo>
                  <a:lnTo>
                    <a:pt x="103" y="0"/>
                  </a:lnTo>
                  <a:lnTo>
                    <a:pt x="90" y="4"/>
                  </a:lnTo>
                  <a:lnTo>
                    <a:pt x="90" y="15"/>
                  </a:lnTo>
                  <a:lnTo>
                    <a:pt x="94" y="23"/>
                  </a:lnTo>
                  <a:lnTo>
                    <a:pt x="85" y="46"/>
                  </a:lnTo>
                  <a:lnTo>
                    <a:pt x="74" y="58"/>
                  </a:lnTo>
                  <a:lnTo>
                    <a:pt x="69" y="65"/>
                  </a:lnTo>
                  <a:lnTo>
                    <a:pt x="65" y="58"/>
                  </a:lnTo>
                  <a:lnTo>
                    <a:pt x="53" y="77"/>
                  </a:lnTo>
                  <a:lnTo>
                    <a:pt x="49" y="81"/>
                  </a:lnTo>
                  <a:lnTo>
                    <a:pt x="24" y="81"/>
                  </a:lnTo>
                  <a:lnTo>
                    <a:pt x="7" y="88"/>
                  </a:lnTo>
                  <a:lnTo>
                    <a:pt x="0" y="100"/>
                  </a:lnTo>
                  <a:lnTo>
                    <a:pt x="7" y="10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8" name="Freeform 57"/>
            <p:cNvSpPr>
              <a:spLocks/>
            </p:cNvSpPr>
            <p:nvPr/>
          </p:nvSpPr>
          <p:spPr bwMode="auto">
            <a:xfrm>
              <a:off x="7655287" y="2619375"/>
              <a:ext cx="128566" cy="114300"/>
            </a:xfrm>
            <a:custGeom>
              <a:avLst/>
              <a:gdLst/>
              <a:ahLst/>
              <a:cxnLst>
                <a:cxn ang="0">
                  <a:pos x="0" y="42"/>
                </a:cxn>
                <a:cxn ang="0">
                  <a:pos x="3" y="31"/>
                </a:cxn>
                <a:cxn ang="0">
                  <a:pos x="11" y="31"/>
                </a:cxn>
                <a:cxn ang="0">
                  <a:pos x="16" y="23"/>
                </a:cxn>
                <a:cxn ang="0">
                  <a:pos x="11" y="11"/>
                </a:cxn>
                <a:cxn ang="0">
                  <a:pos x="11" y="4"/>
                </a:cxn>
                <a:cxn ang="0">
                  <a:pos x="16" y="0"/>
                </a:cxn>
                <a:cxn ang="0">
                  <a:pos x="25" y="4"/>
                </a:cxn>
                <a:cxn ang="0">
                  <a:pos x="41" y="11"/>
                </a:cxn>
                <a:cxn ang="0">
                  <a:pos x="57" y="15"/>
                </a:cxn>
                <a:cxn ang="0">
                  <a:pos x="62" y="27"/>
                </a:cxn>
                <a:cxn ang="0">
                  <a:pos x="50" y="42"/>
                </a:cxn>
                <a:cxn ang="0">
                  <a:pos x="41" y="50"/>
                </a:cxn>
                <a:cxn ang="0">
                  <a:pos x="32" y="42"/>
                </a:cxn>
                <a:cxn ang="0">
                  <a:pos x="11" y="42"/>
                </a:cxn>
                <a:cxn ang="0">
                  <a:pos x="11" y="54"/>
                </a:cxn>
                <a:cxn ang="0">
                  <a:pos x="7" y="57"/>
                </a:cxn>
                <a:cxn ang="0">
                  <a:pos x="3" y="50"/>
                </a:cxn>
                <a:cxn ang="0">
                  <a:pos x="7" y="46"/>
                </a:cxn>
                <a:cxn ang="0">
                  <a:pos x="3" y="46"/>
                </a:cxn>
                <a:cxn ang="0">
                  <a:pos x="0" y="42"/>
                </a:cxn>
              </a:cxnLst>
              <a:rect l="0" t="0" r="r" b="b"/>
              <a:pathLst>
                <a:path w="63" h="58">
                  <a:moveTo>
                    <a:pt x="0" y="42"/>
                  </a:moveTo>
                  <a:lnTo>
                    <a:pt x="3" y="31"/>
                  </a:lnTo>
                  <a:lnTo>
                    <a:pt x="11" y="31"/>
                  </a:lnTo>
                  <a:lnTo>
                    <a:pt x="16" y="23"/>
                  </a:lnTo>
                  <a:lnTo>
                    <a:pt x="11" y="11"/>
                  </a:lnTo>
                  <a:lnTo>
                    <a:pt x="11" y="4"/>
                  </a:lnTo>
                  <a:lnTo>
                    <a:pt x="16" y="0"/>
                  </a:lnTo>
                  <a:lnTo>
                    <a:pt x="25" y="4"/>
                  </a:lnTo>
                  <a:lnTo>
                    <a:pt x="41" y="11"/>
                  </a:lnTo>
                  <a:lnTo>
                    <a:pt x="57" y="15"/>
                  </a:lnTo>
                  <a:lnTo>
                    <a:pt x="62" y="27"/>
                  </a:lnTo>
                  <a:lnTo>
                    <a:pt x="50" y="42"/>
                  </a:lnTo>
                  <a:lnTo>
                    <a:pt x="41" y="50"/>
                  </a:lnTo>
                  <a:lnTo>
                    <a:pt x="32" y="42"/>
                  </a:lnTo>
                  <a:lnTo>
                    <a:pt x="11" y="42"/>
                  </a:lnTo>
                  <a:lnTo>
                    <a:pt x="11" y="54"/>
                  </a:lnTo>
                  <a:lnTo>
                    <a:pt x="7" y="57"/>
                  </a:lnTo>
                  <a:lnTo>
                    <a:pt x="3" y="50"/>
                  </a:lnTo>
                  <a:lnTo>
                    <a:pt x="7" y="46"/>
                  </a:lnTo>
                  <a:lnTo>
                    <a:pt x="3" y="46"/>
                  </a:lnTo>
                  <a:lnTo>
                    <a:pt x="0"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59" name="Freeform 58"/>
            <p:cNvSpPr>
              <a:spLocks/>
            </p:cNvSpPr>
            <p:nvPr/>
          </p:nvSpPr>
          <p:spPr bwMode="auto">
            <a:xfrm>
              <a:off x="4831577" y="2936875"/>
              <a:ext cx="103170" cy="39688"/>
            </a:xfrm>
            <a:custGeom>
              <a:avLst/>
              <a:gdLst/>
              <a:ahLst/>
              <a:cxnLst>
                <a:cxn ang="0">
                  <a:pos x="50" y="19"/>
                </a:cxn>
                <a:cxn ang="0">
                  <a:pos x="20" y="15"/>
                </a:cxn>
                <a:cxn ang="0">
                  <a:pos x="11" y="12"/>
                </a:cxn>
                <a:cxn ang="0">
                  <a:pos x="0" y="0"/>
                </a:cxn>
                <a:cxn ang="0">
                  <a:pos x="16" y="12"/>
                </a:cxn>
                <a:cxn ang="0">
                  <a:pos x="41" y="12"/>
                </a:cxn>
                <a:cxn ang="0">
                  <a:pos x="50" y="19"/>
                </a:cxn>
              </a:cxnLst>
              <a:rect l="0" t="0" r="r" b="b"/>
              <a:pathLst>
                <a:path w="51" h="20">
                  <a:moveTo>
                    <a:pt x="50" y="19"/>
                  </a:moveTo>
                  <a:lnTo>
                    <a:pt x="20" y="15"/>
                  </a:lnTo>
                  <a:lnTo>
                    <a:pt x="11" y="12"/>
                  </a:lnTo>
                  <a:lnTo>
                    <a:pt x="0" y="0"/>
                  </a:lnTo>
                  <a:lnTo>
                    <a:pt x="16" y="12"/>
                  </a:lnTo>
                  <a:lnTo>
                    <a:pt x="41" y="12"/>
                  </a:lnTo>
                  <a:lnTo>
                    <a:pt x="50" y="19"/>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0" name="Freeform 59"/>
            <p:cNvSpPr>
              <a:spLocks/>
            </p:cNvSpPr>
            <p:nvPr/>
          </p:nvSpPr>
          <p:spPr bwMode="auto">
            <a:xfrm>
              <a:off x="4463336" y="2717801"/>
              <a:ext cx="41268" cy="130175"/>
            </a:xfrm>
            <a:custGeom>
              <a:avLst/>
              <a:gdLst/>
              <a:ahLst/>
              <a:cxnLst>
                <a:cxn ang="0">
                  <a:pos x="7" y="0"/>
                </a:cxn>
                <a:cxn ang="0">
                  <a:pos x="15" y="7"/>
                </a:cxn>
                <a:cxn ang="0">
                  <a:pos x="11" y="19"/>
                </a:cxn>
                <a:cxn ang="0">
                  <a:pos x="7" y="30"/>
                </a:cxn>
                <a:cxn ang="0">
                  <a:pos x="19" y="34"/>
                </a:cxn>
                <a:cxn ang="0">
                  <a:pos x="19" y="57"/>
                </a:cxn>
                <a:cxn ang="0">
                  <a:pos x="11" y="61"/>
                </a:cxn>
                <a:cxn ang="0">
                  <a:pos x="3" y="65"/>
                </a:cxn>
                <a:cxn ang="0">
                  <a:pos x="0" y="53"/>
                </a:cxn>
                <a:cxn ang="0">
                  <a:pos x="0" y="34"/>
                </a:cxn>
                <a:cxn ang="0">
                  <a:pos x="7" y="30"/>
                </a:cxn>
                <a:cxn ang="0">
                  <a:pos x="7" y="23"/>
                </a:cxn>
                <a:cxn ang="0">
                  <a:pos x="3" y="19"/>
                </a:cxn>
                <a:cxn ang="0">
                  <a:pos x="7" y="7"/>
                </a:cxn>
                <a:cxn ang="0">
                  <a:pos x="7" y="0"/>
                </a:cxn>
              </a:cxnLst>
              <a:rect l="0" t="0" r="r" b="b"/>
              <a:pathLst>
                <a:path w="20" h="66">
                  <a:moveTo>
                    <a:pt x="7" y="0"/>
                  </a:moveTo>
                  <a:lnTo>
                    <a:pt x="15" y="7"/>
                  </a:lnTo>
                  <a:lnTo>
                    <a:pt x="11" y="19"/>
                  </a:lnTo>
                  <a:lnTo>
                    <a:pt x="7" y="30"/>
                  </a:lnTo>
                  <a:lnTo>
                    <a:pt x="19" y="34"/>
                  </a:lnTo>
                  <a:lnTo>
                    <a:pt x="19" y="57"/>
                  </a:lnTo>
                  <a:lnTo>
                    <a:pt x="11" y="61"/>
                  </a:lnTo>
                  <a:lnTo>
                    <a:pt x="3" y="65"/>
                  </a:lnTo>
                  <a:lnTo>
                    <a:pt x="0" y="53"/>
                  </a:lnTo>
                  <a:lnTo>
                    <a:pt x="0" y="34"/>
                  </a:lnTo>
                  <a:lnTo>
                    <a:pt x="7" y="30"/>
                  </a:lnTo>
                  <a:lnTo>
                    <a:pt x="7" y="23"/>
                  </a:lnTo>
                  <a:lnTo>
                    <a:pt x="3" y="19"/>
                  </a:lnTo>
                  <a:lnTo>
                    <a:pt x="7" y="7"/>
                  </a:lnTo>
                  <a:lnTo>
                    <a:pt x="7"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1" name="Freeform 60"/>
            <p:cNvSpPr>
              <a:spLocks/>
            </p:cNvSpPr>
            <p:nvPr/>
          </p:nvSpPr>
          <p:spPr bwMode="auto">
            <a:xfrm>
              <a:off x="4328420" y="2816225"/>
              <a:ext cx="36506" cy="33338"/>
            </a:xfrm>
            <a:custGeom>
              <a:avLst/>
              <a:gdLst/>
              <a:ahLst/>
              <a:cxnLst>
                <a:cxn ang="0">
                  <a:pos x="0" y="0"/>
                </a:cxn>
                <a:cxn ang="0">
                  <a:pos x="11" y="4"/>
                </a:cxn>
                <a:cxn ang="0">
                  <a:pos x="17" y="16"/>
                </a:cxn>
                <a:cxn ang="0">
                  <a:pos x="0" y="10"/>
                </a:cxn>
                <a:cxn ang="0">
                  <a:pos x="0" y="0"/>
                </a:cxn>
              </a:cxnLst>
              <a:rect l="0" t="0" r="r" b="b"/>
              <a:pathLst>
                <a:path w="18" h="17">
                  <a:moveTo>
                    <a:pt x="0" y="0"/>
                  </a:moveTo>
                  <a:lnTo>
                    <a:pt x="11" y="4"/>
                  </a:lnTo>
                  <a:lnTo>
                    <a:pt x="17" y="16"/>
                  </a:lnTo>
                  <a:lnTo>
                    <a:pt x="0" y="1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2" name="Freeform 61"/>
            <p:cNvSpPr>
              <a:spLocks/>
            </p:cNvSpPr>
            <p:nvPr/>
          </p:nvSpPr>
          <p:spPr bwMode="auto">
            <a:xfrm>
              <a:off x="4118903" y="2219325"/>
              <a:ext cx="176184" cy="274638"/>
            </a:xfrm>
            <a:custGeom>
              <a:avLst/>
              <a:gdLst/>
              <a:ahLst/>
              <a:cxnLst>
                <a:cxn ang="0">
                  <a:pos x="12" y="138"/>
                </a:cxn>
                <a:cxn ang="0">
                  <a:pos x="61" y="138"/>
                </a:cxn>
                <a:cxn ang="0">
                  <a:pos x="77" y="130"/>
                </a:cxn>
                <a:cxn ang="0">
                  <a:pos x="86" y="99"/>
                </a:cxn>
                <a:cxn ang="0">
                  <a:pos x="77" y="96"/>
                </a:cxn>
                <a:cxn ang="0">
                  <a:pos x="73" y="92"/>
                </a:cxn>
                <a:cxn ang="0">
                  <a:pos x="77" y="99"/>
                </a:cxn>
                <a:cxn ang="0">
                  <a:pos x="69" y="99"/>
                </a:cxn>
                <a:cxn ang="0">
                  <a:pos x="69" y="80"/>
                </a:cxn>
                <a:cxn ang="0">
                  <a:pos x="53" y="61"/>
                </a:cxn>
                <a:cxn ang="0">
                  <a:pos x="48" y="50"/>
                </a:cxn>
                <a:cxn ang="0">
                  <a:pos x="40" y="42"/>
                </a:cxn>
                <a:cxn ang="0">
                  <a:pos x="37" y="27"/>
                </a:cxn>
                <a:cxn ang="0">
                  <a:pos x="40" y="19"/>
                </a:cxn>
                <a:cxn ang="0">
                  <a:pos x="20" y="11"/>
                </a:cxn>
                <a:cxn ang="0">
                  <a:pos x="20" y="0"/>
                </a:cxn>
                <a:cxn ang="0">
                  <a:pos x="8" y="4"/>
                </a:cxn>
                <a:cxn ang="0">
                  <a:pos x="0" y="23"/>
                </a:cxn>
                <a:cxn ang="0">
                  <a:pos x="0" y="38"/>
                </a:cxn>
                <a:cxn ang="0">
                  <a:pos x="8" y="42"/>
                </a:cxn>
                <a:cxn ang="0">
                  <a:pos x="8" y="50"/>
                </a:cxn>
                <a:cxn ang="0">
                  <a:pos x="12" y="57"/>
                </a:cxn>
                <a:cxn ang="0">
                  <a:pos x="15" y="65"/>
                </a:cxn>
                <a:cxn ang="0">
                  <a:pos x="20" y="69"/>
                </a:cxn>
                <a:cxn ang="0">
                  <a:pos x="24" y="69"/>
                </a:cxn>
                <a:cxn ang="0">
                  <a:pos x="28" y="80"/>
                </a:cxn>
                <a:cxn ang="0">
                  <a:pos x="32" y="80"/>
                </a:cxn>
                <a:cxn ang="0">
                  <a:pos x="28" y="88"/>
                </a:cxn>
                <a:cxn ang="0">
                  <a:pos x="15" y="96"/>
                </a:cxn>
                <a:cxn ang="0">
                  <a:pos x="15" y="107"/>
                </a:cxn>
                <a:cxn ang="0">
                  <a:pos x="8" y="119"/>
                </a:cxn>
                <a:cxn ang="0">
                  <a:pos x="15" y="130"/>
                </a:cxn>
                <a:cxn ang="0">
                  <a:pos x="12" y="138"/>
                </a:cxn>
              </a:cxnLst>
              <a:rect l="0" t="0" r="r" b="b"/>
              <a:pathLst>
                <a:path w="87" h="139">
                  <a:moveTo>
                    <a:pt x="12" y="138"/>
                  </a:moveTo>
                  <a:lnTo>
                    <a:pt x="61" y="138"/>
                  </a:lnTo>
                  <a:lnTo>
                    <a:pt x="77" y="130"/>
                  </a:lnTo>
                  <a:lnTo>
                    <a:pt x="86" y="99"/>
                  </a:lnTo>
                  <a:lnTo>
                    <a:pt x="77" y="96"/>
                  </a:lnTo>
                  <a:lnTo>
                    <a:pt x="73" y="92"/>
                  </a:lnTo>
                  <a:lnTo>
                    <a:pt x="77" y="99"/>
                  </a:lnTo>
                  <a:lnTo>
                    <a:pt x="69" y="99"/>
                  </a:lnTo>
                  <a:lnTo>
                    <a:pt x="69" y="80"/>
                  </a:lnTo>
                  <a:lnTo>
                    <a:pt x="53" y="61"/>
                  </a:lnTo>
                  <a:lnTo>
                    <a:pt x="48" y="50"/>
                  </a:lnTo>
                  <a:lnTo>
                    <a:pt x="40" y="42"/>
                  </a:lnTo>
                  <a:lnTo>
                    <a:pt x="37" y="27"/>
                  </a:lnTo>
                  <a:lnTo>
                    <a:pt x="40" y="19"/>
                  </a:lnTo>
                  <a:lnTo>
                    <a:pt x="20" y="11"/>
                  </a:lnTo>
                  <a:lnTo>
                    <a:pt x="20" y="0"/>
                  </a:lnTo>
                  <a:lnTo>
                    <a:pt x="8" y="4"/>
                  </a:lnTo>
                  <a:lnTo>
                    <a:pt x="0" y="23"/>
                  </a:lnTo>
                  <a:lnTo>
                    <a:pt x="0" y="38"/>
                  </a:lnTo>
                  <a:lnTo>
                    <a:pt x="8" y="42"/>
                  </a:lnTo>
                  <a:lnTo>
                    <a:pt x="8" y="50"/>
                  </a:lnTo>
                  <a:lnTo>
                    <a:pt x="12" y="57"/>
                  </a:lnTo>
                  <a:lnTo>
                    <a:pt x="15" y="65"/>
                  </a:lnTo>
                  <a:lnTo>
                    <a:pt x="20" y="69"/>
                  </a:lnTo>
                  <a:lnTo>
                    <a:pt x="24" y="69"/>
                  </a:lnTo>
                  <a:lnTo>
                    <a:pt x="28" y="80"/>
                  </a:lnTo>
                  <a:lnTo>
                    <a:pt x="32" y="80"/>
                  </a:lnTo>
                  <a:lnTo>
                    <a:pt x="28" y="88"/>
                  </a:lnTo>
                  <a:lnTo>
                    <a:pt x="15" y="96"/>
                  </a:lnTo>
                  <a:lnTo>
                    <a:pt x="15" y="107"/>
                  </a:lnTo>
                  <a:lnTo>
                    <a:pt x="8" y="119"/>
                  </a:lnTo>
                  <a:lnTo>
                    <a:pt x="15" y="130"/>
                  </a:lnTo>
                  <a:lnTo>
                    <a:pt x="12" y="13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3" name="Freeform 62"/>
            <p:cNvSpPr>
              <a:spLocks/>
            </p:cNvSpPr>
            <p:nvPr/>
          </p:nvSpPr>
          <p:spPr bwMode="auto">
            <a:xfrm>
              <a:off x="4009383" y="2332039"/>
              <a:ext cx="119043" cy="123825"/>
            </a:xfrm>
            <a:custGeom>
              <a:avLst/>
              <a:gdLst/>
              <a:ahLst/>
              <a:cxnLst>
                <a:cxn ang="0">
                  <a:pos x="0" y="58"/>
                </a:cxn>
                <a:cxn ang="0">
                  <a:pos x="0" y="50"/>
                </a:cxn>
                <a:cxn ang="0">
                  <a:pos x="8" y="39"/>
                </a:cxn>
                <a:cxn ang="0">
                  <a:pos x="0" y="31"/>
                </a:cxn>
                <a:cxn ang="0">
                  <a:pos x="12" y="16"/>
                </a:cxn>
                <a:cxn ang="0">
                  <a:pos x="20" y="12"/>
                </a:cxn>
                <a:cxn ang="0">
                  <a:pos x="20" y="4"/>
                </a:cxn>
                <a:cxn ang="0">
                  <a:pos x="29" y="0"/>
                </a:cxn>
                <a:cxn ang="0">
                  <a:pos x="45" y="0"/>
                </a:cxn>
                <a:cxn ang="0">
                  <a:pos x="58" y="16"/>
                </a:cxn>
                <a:cxn ang="0">
                  <a:pos x="49" y="23"/>
                </a:cxn>
                <a:cxn ang="0">
                  <a:pos x="49" y="50"/>
                </a:cxn>
                <a:cxn ang="0">
                  <a:pos x="29" y="62"/>
                </a:cxn>
                <a:cxn ang="0">
                  <a:pos x="0" y="62"/>
                </a:cxn>
                <a:cxn ang="0">
                  <a:pos x="0" y="58"/>
                </a:cxn>
              </a:cxnLst>
              <a:rect l="0" t="0" r="r" b="b"/>
              <a:pathLst>
                <a:path w="59" h="63">
                  <a:moveTo>
                    <a:pt x="0" y="58"/>
                  </a:moveTo>
                  <a:lnTo>
                    <a:pt x="0" y="50"/>
                  </a:lnTo>
                  <a:lnTo>
                    <a:pt x="8" y="39"/>
                  </a:lnTo>
                  <a:lnTo>
                    <a:pt x="0" y="31"/>
                  </a:lnTo>
                  <a:lnTo>
                    <a:pt x="12" y="16"/>
                  </a:lnTo>
                  <a:lnTo>
                    <a:pt x="20" y="12"/>
                  </a:lnTo>
                  <a:lnTo>
                    <a:pt x="20" y="4"/>
                  </a:lnTo>
                  <a:lnTo>
                    <a:pt x="29" y="0"/>
                  </a:lnTo>
                  <a:lnTo>
                    <a:pt x="45" y="0"/>
                  </a:lnTo>
                  <a:lnTo>
                    <a:pt x="58" y="16"/>
                  </a:lnTo>
                  <a:lnTo>
                    <a:pt x="49" y="23"/>
                  </a:lnTo>
                  <a:lnTo>
                    <a:pt x="49" y="50"/>
                  </a:lnTo>
                  <a:lnTo>
                    <a:pt x="29" y="62"/>
                  </a:lnTo>
                  <a:lnTo>
                    <a:pt x="0" y="62"/>
                  </a:lnTo>
                  <a:lnTo>
                    <a:pt x="0" y="5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4" name="Freeform 63"/>
            <p:cNvSpPr>
              <a:spLocks/>
            </p:cNvSpPr>
            <p:nvPr/>
          </p:nvSpPr>
          <p:spPr bwMode="auto">
            <a:xfrm>
              <a:off x="7479102" y="2960688"/>
              <a:ext cx="44443" cy="76200"/>
            </a:xfrm>
            <a:custGeom>
              <a:avLst/>
              <a:gdLst/>
              <a:ahLst/>
              <a:cxnLst>
                <a:cxn ang="0">
                  <a:pos x="0" y="11"/>
                </a:cxn>
                <a:cxn ang="0">
                  <a:pos x="12" y="0"/>
                </a:cxn>
                <a:cxn ang="0">
                  <a:pos x="16" y="3"/>
                </a:cxn>
                <a:cxn ang="0">
                  <a:pos x="21" y="11"/>
                </a:cxn>
                <a:cxn ang="0">
                  <a:pos x="16" y="19"/>
                </a:cxn>
                <a:cxn ang="0">
                  <a:pos x="12" y="38"/>
                </a:cxn>
                <a:cxn ang="0">
                  <a:pos x="0" y="11"/>
                </a:cxn>
              </a:cxnLst>
              <a:rect l="0" t="0" r="r" b="b"/>
              <a:pathLst>
                <a:path w="22" h="39">
                  <a:moveTo>
                    <a:pt x="0" y="11"/>
                  </a:moveTo>
                  <a:lnTo>
                    <a:pt x="12" y="0"/>
                  </a:lnTo>
                  <a:lnTo>
                    <a:pt x="16" y="3"/>
                  </a:lnTo>
                  <a:lnTo>
                    <a:pt x="21" y="11"/>
                  </a:lnTo>
                  <a:lnTo>
                    <a:pt x="16" y="19"/>
                  </a:lnTo>
                  <a:lnTo>
                    <a:pt x="12" y="38"/>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5" name="Freeform 64"/>
            <p:cNvSpPr>
              <a:spLocks/>
            </p:cNvSpPr>
            <p:nvPr/>
          </p:nvSpPr>
          <p:spPr bwMode="auto">
            <a:xfrm>
              <a:off x="7620368" y="2332038"/>
              <a:ext cx="104758" cy="260350"/>
            </a:xfrm>
            <a:custGeom>
              <a:avLst/>
              <a:gdLst/>
              <a:ahLst/>
              <a:cxnLst>
                <a:cxn ang="0">
                  <a:pos x="29" y="131"/>
                </a:cxn>
                <a:cxn ang="0">
                  <a:pos x="25" y="111"/>
                </a:cxn>
                <a:cxn ang="0">
                  <a:pos x="25" y="108"/>
                </a:cxn>
                <a:cxn ang="0">
                  <a:pos x="17" y="104"/>
                </a:cxn>
                <a:cxn ang="0">
                  <a:pos x="13" y="50"/>
                </a:cxn>
                <a:cxn ang="0">
                  <a:pos x="4" y="39"/>
                </a:cxn>
                <a:cxn ang="0">
                  <a:pos x="0" y="35"/>
                </a:cxn>
                <a:cxn ang="0">
                  <a:pos x="0" y="0"/>
                </a:cxn>
                <a:cxn ang="0">
                  <a:pos x="4" y="4"/>
                </a:cxn>
                <a:cxn ang="0">
                  <a:pos x="13" y="19"/>
                </a:cxn>
                <a:cxn ang="0">
                  <a:pos x="20" y="42"/>
                </a:cxn>
                <a:cxn ang="0">
                  <a:pos x="42" y="77"/>
                </a:cxn>
                <a:cxn ang="0">
                  <a:pos x="46" y="81"/>
                </a:cxn>
                <a:cxn ang="0">
                  <a:pos x="46" y="88"/>
                </a:cxn>
                <a:cxn ang="0">
                  <a:pos x="50" y="88"/>
                </a:cxn>
                <a:cxn ang="0">
                  <a:pos x="46" y="88"/>
                </a:cxn>
                <a:cxn ang="0">
                  <a:pos x="33" y="81"/>
                </a:cxn>
                <a:cxn ang="0">
                  <a:pos x="25" y="88"/>
                </a:cxn>
                <a:cxn ang="0">
                  <a:pos x="29" y="108"/>
                </a:cxn>
                <a:cxn ang="0">
                  <a:pos x="38" y="111"/>
                </a:cxn>
                <a:cxn ang="0">
                  <a:pos x="42" y="123"/>
                </a:cxn>
                <a:cxn ang="0">
                  <a:pos x="29" y="131"/>
                </a:cxn>
              </a:cxnLst>
              <a:rect l="0" t="0" r="r" b="b"/>
              <a:pathLst>
                <a:path w="51" h="132">
                  <a:moveTo>
                    <a:pt x="29" y="131"/>
                  </a:moveTo>
                  <a:lnTo>
                    <a:pt x="25" y="111"/>
                  </a:lnTo>
                  <a:lnTo>
                    <a:pt x="25" y="108"/>
                  </a:lnTo>
                  <a:lnTo>
                    <a:pt x="17" y="104"/>
                  </a:lnTo>
                  <a:lnTo>
                    <a:pt x="13" y="50"/>
                  </a:lnTo>
                  <a:lnTo>
                    <a:pt x="4" y="39"/>
                  </a:lnTo>
                  <a:lnTo>
                    <a:pt x="0" y="35"/>
                  </a:lnTo>
                  <a:lnTo>
                    <a:pt x="0" y="0"/>
                  </a:lnTo>
                  <a:lnTo>
                    <a:pt x="4" y="4"/>
                  </a:lnTo>
                  <a:lnTo>
                    <a:pt x="13" y="19"/>
                  </a:lnTo>
                  <a:lnTo>
                    <a:pt x="20" y="42"/>
                  </a:lnTo>
                  <a:lnTo>
                    <a:pt x="42" y="77"/>
                  </a:lnTo>
                  <a:lnTo>
                    <a:pt x="46" y="81"/>
                  </a:lnTo>
                  <a:lnTo>
                    <a:pt x="46" y="88"/>
                  </a:lnTo>
                  <a:lnTo>
                    <a:pt x="50" y="88"/>
                  </a:lnTo>
                  <a:lnTo>
                    <a:pt x="46" y="88"/>
                  </a:lnTo>
                  <a:lnTo>
                    <a:pt x="33" y="81"/>
                  </a:lnTo>
                  <a:lnTo>
                    <a:pt x="25" y="88"/>
                  </a:lnTo>
                  <a:lnTo>
                    <a:pt x="29" y="108"/>
                  </a:lnTo>
                  <a:lnTo>
                    <a:pt x="38" y="111"/>
                  </a:lnTo>
                  <a:lnTo>
                    <a:pt x="42" y="123"/>
                  </a:lnTo>
                  <a:lnTo>
                    <a:pt x="29" y="13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6" name="Freeform 65"/>
            <p:cNvSpPr>
              <a:spLocks/>
            </p:cNvSpPr>
            <p:nvPr/>
          </p:nvSpPr>
          <p:spPr bwMode="auto">
            <a:xfrm>
              <a:off x="4571268" y="2868614"/>
              <a:ext cx="66664" cy="41275"/>
            </a:xfrm>
            <a:custGeom>
              <a:avLst/>
              <a:gdLst/>
              <a:ahLst/>
              <a:cxnLst>
                <a:cxn ang="0">
                  <a:pos x="27" y="0"/>
                </a:cxn>
                <a:cxn ang="0">
                  <a:pos x="0" y="0"/>
                </a:cxn>
                <a:cxn ang="0">
                  <a:pos x="16" y="16"/>
                </a:cxn>
                <a:cxn ang="0">
                  <a:pos x="32" y="20"/>
                </a:cxn>
                <a:cxn ang="0">
                  <a:pos x="27" y="0"/>
                </a:cxn>
              </a:cxnLst>
              <a:rect l="0" t="0" r="r" b="b"/>
              <a:pathLst>
                <a:path w="33" h="21">
                  <a:moveTo>
                    <a:pt x="27" y="0"/>
                  </a:moveTo>
                  <a:lnTo>
                    <a:pt x="0" y="0"/>
                  </a:lnTo>
                  <a:lnTo>
                    <a:pt x="16" y="16"/>
                  </a:lnTo>
                  <a:lnTo>
                    <a:pt x="32" y="20"/>
                  </a:lnTo>
                  <a:lnTo>
                    <a:pt x="27"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7" name="Freeform 66"/>
            <p:cNvSpPr>
              <a:spLocks/>
            </p:cNvSpPr>
            <p:nvPr/>
          </p:nvSpPr>
          <p:spPr bwMode="auto">
            <a:xfrm>
              <a:off x="8553667" y="4795839"/>
              <a:ext cx="119043" cy="206375"/>
            </a:xfrm>
            <a:custGeom>
              <a:avLst/>
              <a:gdLst/>
              <a:ahLst/>
              <a:cxnLst>
                <a:cxn ang="0">
                  <a:pos x="16" y="43"/>
                </a:cxn>
                <a:cxn ang="0">
                  <a:pos x="11" y="62"/>
                </a:cxn>
                <a:cxn ang="0">
                  <a:pos x="0" y="77"/>
                </a:cxn>
                <a:cxn ang="0">
                  <a:pos x="11" y="92"/>
                </a:cxn>
                <a:cxn ang="0">
                  <a:pos x="11" y="104"/>
                </a:cxn>
                <a:cxn ang="0">
                  <a:pos x="45" y="66"/>
                </a:cxn>
                <a:cxn ang="0">
                  <a:pos x="58" y="54"/>
                </a:cxn>
                <a:cxn ang="0">
                  <a:pos x="36" y="46"/>
                </a:cxn>
                <a:cxn ang="0">
                  <a:pos x="36" y="35"/>
                </a:cxn>
                <a:cxn ang="0">
                  <a:pos x="24" y="35"/>
                </a:cxn>
                <a:cxn ang="0">
                  <a:pos x="20" y="4"/>
                </a:cxn>
                <a:cxn ang="0">
                  <a:pos x="4" y="0"/>
                </a:cxn>
                <a:cxn ang="0">
                  <a:pos x="16" y="43"/>
                </a:cxn>
              </a:cxnLst>
              <a:rect l="0" t="0" r="r" b="b"/>
              <a:pathLst>
                <a:path w="59" h="105">
                  <a:moveTo>
                    <a:pt x="16" y="43"/>
                  </a:moveTo>
                  <a:lnTo>
                    <a:pt x="11" y="62"/>
                  </a:lnTo>
                  <a:lnTo>
                    <a:pt x="0" y="77"/>
                  </a:lnTo>
                  <a:lnTo>
                    <a:pt x="11" y="92"/>
                  </a:lnTo>
                  <a:lnTo>
                    <a:pt x="11" y="104"/>
                  </a:lnTo>
                  <a:lnTo>
                    <a:pt x="45" y="66"/>
                  </a:lnTo>
                  <a:lnTo>
                    <a:pt x="58" y="54"/>
                  </a:lnTo>
                  <a:lnTo>
                    <a:pt x="36" y="46"/>
                  </a:lnTo>
                  <a:lnTo>
                    <a:pt x="36" y="35"/>
                  </a:lnTo>
                  <a:lnTo>
                    <a:pt x="24" y="35"/>
                  </a:lnTo>
                  <a:lnTo>
                    <a:pt x="20" y="4"/>
                  </a:lnTo>
                  <a:lnTo>
                    <a:pt x="4" y="0"/>
                  </a:lnTo>
                  <a:lnTo>
                    <a:pt x="16" y="4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8" name="Freeform 67"/>
            <p:cNvSpPr>
              <a:spLocks/>
            </p:cNvSpPr>
            <p:nvPr/>
          </p:nvSpPr>
          <p:spPr bwMode="auto">
            <a:xfrm>
              <a:off x="8410816" y="4411664"/>
              <a:ext cx="66664" cy="60325"/>
            </a:xfrm>
            <a:custGeom>
              <a:avLst/>
              <a:gdLst/>
              <a:ahLst/>
              <a:cxnLst>
                <a:cxn ang="0">
                  <a:pos x="0" y="0"/>
                </a:cxn>
                <a:cxn ang="0">
                  <a:pos x="11" y="0"/>
                </a:cxn>
                <a:cxn ang="0">
                  <a:pos x="27" y="19"/>
                </a:cxn>
                <a:cxn ang="0">
                  <a:pos x="32" y="27"/>
                </a:cxn>
                <a:cxn ang="0">
                  <a:pos x="32" y="30"/>
                </a:cxn>
                <a:cxn ang="0">
                  <a:pos x="24" y="23"/>
                </a:cxn>
                <a:cxn ang="0">
                  <a:pos x="20" y="23"/>
                </a:cxn>
                <a:cxn ang="0">
                  <a:pos x="3" y="7"/>
                </a:cxn>
                <a:cxn ang="0">
                  <a:pos x="0" y="0"/>
                </a:cxn>
              </a:cxnLst>
              <a:rect l="0" t="0" r="r" b="b"/>
              <a:pathLst>
                <a:path w="33" h="31">
                  <a:moveTo>
                    <a:pt x="0" y="0"/>
                  </a:moveTo>
                  <a:lnTo>
                    <a:pt x="11" y="0"/>
                  </a:lnTo>
                  <a:lnTo>
                    <a:pt x="27" y="19"/>
                  </a:lnTo>
                  <a:lnTo>
                    <a:pt x="32" y="27"/>
                  </a:lnTo>
                  <a:lnTo>
                    <a:pt x="32" y="30"/>
                  </a:lnTo>
                  <a:lnTo>
                    <a:pt x="24" y="23"/>
                  </a:lnTo>
                  <a:lnTo>
                    <a:pt x="20" y="23"/>
                  </a:lnTo>
                  <a:lnTo>
                    <a:pt x="3" y="7"/>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69" name="Freeform 68"/>
            <p:cNvSpPr>
              <a:spLocks/>
            </p:cNvSpPr>
            <p:nvPr/>
          </p:nvSpPr>
          <p:spPr bwMode="auto">
            <a:xfrm>
              <a:off x="7823535" y="4992689"/>
              <a:ext cx="85711" cy="92075"/>
            </a:xfrm>
            <a:custGeom>
              <a:avLst/>
              <a:gdLst/>
              <a:ahLst/>
              <a:cxnLst>
                <a:cxn ang="0">
                  <a:pos x="0" y="15"/>
                </a:cxn>
                <a:cxn ang="0">
                  <a:pos x="3" y="4"/>
                </a:cxn>
                <a:cxn ang="0">
                  <a:pos x="20" y="4"/>
                </a:cxn>
                <a:cxn ang="0">
                  <a:pos x="41" y="0"/>
                </a:cxn>
                <a:cxn ang="0">
                  <a:pos x="41" y="23"/>
                </a:cxn>
                <a:cxn ang="0">
                  <a:pos x="16" y="46"/>
                </a:cxn>
                <a:cxn ang="0">
                  <a:pos x="7" y="42"/>
                </a:cxn>
                <a:cxn ang="0">
                  <a:pos x="3" y="27"/>
                </a:cxn>
                <a:cxn ang="0">
                  <a:pos x="0" y="15"/>
                </a:cxn>
              </a:cxnLst>
              <a:rect l="0" t="0" r="r" b="b"/>
              <a:pathLst>
                <a:path w="42" h="47">
                  <a:moveTo>
                    <a:pt x="0" y="15"/>
                  </a:moveTo>
                  <a:lnTo>
                    <a:pt x="3" y="4"/>
                  </a:lnTo>
                  <a:lnTo>
                    <a:pt x="20" y="4"/>
                  </a:lnTo>
                  <a:lnTo>
                    <a:pt x="41" y="0"/>
                  </a:lnTo>
                  <a:lnTo>
                    <a:pt x="41" y="23"/>
                  </a:lnTo>
                  <a:lnTo>
                    <a:pt x="16" y="46"/>
                  </a:lnTo>
                  <a:lnTo>
                    <a:pt x="7" y="42"/>
                  </a:lnTo>
                  <a:lnTo>
                    <a:pt x="3" y="27"/>
                  </a:lnTo>
                  <a:lnTo>
                    <a:pt x="0"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0" name="Freeform 69"/>
            <p:cNvSpPr>
              <a:spLocks/>
            </p:cNvSpPr>
            <p:nvPr/>
          </p:nvSpPr>
          <p:spPr bwMode="auto">
            <a:xfrm>
              <a:off x="7612431" y="3881438"/>
              <a:ext cx="490458" cy="280988"/>
            </a:xfrm>
            <a:custGeom>
              <a:avLst/>
              <a:gdLst/>
              <a:ahLst/>
              <a:cxnLst>
                <a:cxn ang="0">
                  <a:pos x="240" y="142"/>
                </a:cxn>
                <a:cxn ang="0">
                  <a:pos x="232" y="142"/>
                </a:cxn>
                <a:cxn ang="0">
                  <a:pos x="207" y="135"/>
                </a:cxn>
                <a:cxn ang="0">
                  <a:pos x="182" y="108"/>
                </a:cxn>
                <a:cxn ang="0">
                  <a:pos x="174" y="100"/>
                </a:cxn>
                <a:cxn ang="0">
                  <a:pos x="145" y="123"/>
                </a:cxn>
                <a:cxn ang="0">
                  <a:pos x="111" y="123"/>
                </a:cxn>
                <a:cxn ang="0">
                  <a:pos x="91" y="112"/>
                </a:cxn>
                <a:cxn ang="0">
                  <a:pos x="82" y="112"/>
                </a:cxn>
                <a:cxn ang="0">
                  <a:pos x="82" y="104"/>
                </a:cxn>
                <a:cxn ang="0">
                  <a:pos x="91" y="92"/>
                </a:cxn>
                <a:cxn ang="0">
                  <a:pos x="87" y="85"/>
                </a:cxn>
                <a:cxn ang="0">
                  <a:pos x="75" y="69"/>
                </a:cxn>
                <a:cxn ang="0">
                  <a:pos x="33" y="54"/>
                </a:cxn>
                <a:cxn ang="0">
                  <a:pos x="21" y="54"/>
                </a:cxn>
                <a:cxn ang="0">
                  <a:pos x="17" y="43"/>
                </a:cxn>
                <a:cxn ang="0">
                  <a:pos x="21" y="35"/>
                </a:cxn>
                <a:cxn ang="0">
                  <a:pos x="12" y="27"/>
                </a:cxn>
                <a:cxn ang="0">
                  <a:pos x="0" y="23"/>
                </a:cxn>
                <a:cxn ang="0">
                  <a:pos x="0" y="16"/>
                </a:cxn>
                <a:cxn ang="0">
                  <a:pos x="8" y="4"/>
                </a:cxn>
                <a:cxn ang="0">
                  <a:pos x="21" y="0"/>
                </a:cxn>
                <a:cxn ang="0">
                  <a:pos x="33" y="12"/>
                </a:cxn>
                <a:cxn ang="0">
                  <a:pos x="37" y="31"/>
                </a:cxn>
                <a:cxn ang="0">
                  <a:pos x="50" y="35"/>
                </a:cxn>
                <a:cxn ang="0">
                  <a:pos x="71" y="27"/>
                </a:cxn>
                <a:cxn ang="0">
                  <a:pos x="78" y="20"/>
                </a:cxn>
                <a:cxn ang="0">
                  <a:pos x="165" y="50"/>
                </a:cxn>
                <a:cxn ang="0">
                  <a:pos x="174" y="58"/>
                </a:cxn>
                <a:cxn ang="0">
                  <a:pos x="178" y="58"/>
                </a:cxn>
                <a:cxn ang="0">
                  <a:pos x="182" y="69"/>
                </a:cxn>
                <a:cxn ang="0">
                  <a:pos x="199" y="77"/>
                </a:cxn>
                <a:cxn ang="0">
                  <a:pos x="207" y="85"/>
                </a:cxn>
                <a:cxn ang="0">
                  <a:pos x="199" y="96"/>
                </a:cxn>
                <a:cxn ang="0">
                  <a:pos x="215" y="115"/>
                </a:cxn>
                <a:cxn ang="0">
                  <a:pos x="228" y="119"/>
                </a:cxn>
                <a:cxn ang="0">
                  <a:pos x="240" y="135"/>
                </a:cxn>
                <a:cxn ang="0">
                  <a:pos x="240" y="142"/>
                </a:cxn>
              </a:cxnLst>
              <a:rect l="0" t="0" r="r" b="b"/>
              <a:pathLst>
                <a:path w="241" h="143">
                  <a:moveTo>
                    <a:pt x="240" y="142"/>
                  </a:moveTo>
                  <a:lnTo>
                    <a:pt x="232" y="142"/>
                  </a:lnTo>
                  <a:lnTo>
                    <a:pt x="207" y="135"/>
                  </a:lnTo>
                  <a:lnTo>
                    <a:pt x="182" y="108"/>
                  </a:lnTo>
                  <a:lnTo>
                    <a:pt x="174" y="100"/>
                  </a:lnTo>
                  <a:lnTo>
                    <a:pt x="145" y="123"/>
                  </a:lnTo>
                  <a:lnTo>
                    <a:pt x="111" y="123"/>
                  </a:lnTo>
                  <a:lnTo>
                    <a:pt x="91" y="112"/>
                  </a:lnTo>
                  <a:lnTo>
                    <a:pt x="82" y="112"/>
                  </a:lnTo>
                  <a:lnTo>
                    <a:pt x="82" y="104"/>
                  </a:lnTo>
                  <a:lnTo>
                    <a:pt x="91" y="92"/>
                  </a:lnTo>
                  <a:lnTo>
                    <a:pt x="87" y="85"/>
                  </a:lnTo>
                  <a:lnTo>
                    <a:pt x="75" y="69"/>
                  </a:lnTo>
                  <a:lnTo>
                    <a:pt x="33" y="54"/>
                  </a:lnTo>
                  <a:lnTo>
                    <a:pt x="21" y="54"/>
                  </a:lnTo>
                  <a:lnTo>
                    <a:pt x="17" y="43"/>
                  </a:lnTo>
                  <a:lnTo>
                    <a:pt x="21" y="35"/>
                  </a:lnTo>
                  <a:lnTo>
                    <a:pt x="12" y="27"/>
                  </a:lnTo>
                  <a:lnTo>
                    <a:pt x="0" y="23"/>
                  </a:lnTo>
                  <a:lnTo>
                    <a:pt x="0" y="16"/>
                  </a:lnTo>
                  <a:lnTo>
                    <a:pt x="8" y="4"/>
                  </a:lnTo>
                  <a:lnTo>
                    <a:pt x="21" y="0"/>
                  </a:lnTo>
                  <a:lnTo>
                    <a:pt x="33" y="12"/>
                  </a:lnTo>
                  <a:lnTo>
                    <a:pt x="37" y="31"/>
                  </a:lnTo>
                  <a:lnTo>
                    <a:pt x="50" y="35"/>
                  </a:lnTo>
                  <a:lnTo>
                    <a:pt x="71" y="27"/>
                  </a:lnTo>
                  <a:lnTo>
                    <a:pt x="78" y="20"/>
                  </a:lnTo>
                  <a:lnTo>
                    <a:pt x="165" y="50"/>
                  </a:lnTo>
                  <a:lnTo>
                    <a:pt x="174" y="58"/>
                  </a:lnTo>
                  <a:lnTo>
                    <a:pt x="178" y="58"/>
                  </a:lnTo>
                  <a:lnTo>
                    <a:pt x="182" y="69"/>
                  </a:lnTo>
                  <a:lnTo>
                    <a:pt x="199" y="77"/>
                  </a:lnTo>
                  <a:lnTo>
                    <a:pt x="207" y="85"/>
                  </a:lnTo>
                  <a:lnTo>
                    <a:pt x="199" y="96"/>
                  </a:lnTo>
                  <a:lnTo>
                    <a:pt x="215" y="115"/>
                  </a:lnTo>
                  <a:lnTo>
                    <a:pt x="228" y="119"/>
                  </a:lnTo>
                  <a:lnTo>
                    <a:pt x="240" y="135"/>
                  </a:lnTo>
                  <a:lnTo>
                    <a:pt x="240" y="1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1" name="Freeform 70"/>
            <p:cNvSpPr>
              <a:spLocks/>
            </p:cNvSpPr>
            <p:nvPr/>
          </p:nvSpPr>
          <p:spPr bwMode="auto">
            <a:xfrm>
              <a:off x="8048923" y="4003675"/>
              <a:ext cx="95235" cy="33338"/>
            </a:xfrm>
            <a:custGeom>
              <a:avLst/>
              <a:gdLst/>
              <a:ahLst/>
              <a:cxnLst>
                <a:cxn ang="0">
                  <a:pos x="0" y="11"/>
                </a:cxn>
                <a:cxn ang="0">
                  <a:pos x="4" y="7"/>
                </a:cxn>
                <a:cxn ang="0">
                  <a:pos x="24" y="11"/>
                </a:cxn>
                <a:cxn ang="0">
                  <a:pos x="33" y="7"/>
                </a:cxn>
                <a:cxn ang="0">
                  <a:pos x="41" y="0"/>
                </a:cxn>
                <a:cxn ang="0">
                  <a:pos x="46" y="4"/>
                </a:cxn>
                <a:cxn ang="0">
                  <a:pos x="41" y="11"/>
                </a:cxn>
                <a:cxn ang="0">
                  <a:pos x="28" y="16"/>
                </a:cxn>
                <a:cxn ang="0">
                  <a:pos x="4" y="16"/>
                </a:cxn>
                <a:cxn ang="0">
                  <a:pos x="0" y="11"/>
                </a:cxn>
              </a:cxnLst>
              <a:rect l="0" t="0" r="r" b="b"/>
              <a:pathLst>
                <a:path w="47" h="17">
                  <a:moveTo>
                    <a:pt x="0" y="11"/>
                  </a:moveTo>
                  <a:lnTo>
                    <a:pt x="4" y="7"/>
                  </a:lnTo>
                  <a:lnTo>
                    <a:pt x="24" y="11"/>
                  </a:lnTo>
                  <a:lnTo>
                    <a:pt x="33" y="7"/>
                  </a:lnTo>
                  <a:lnTo>
                    <a:pt x="41" y="0"/>
                  </a:lnTo>
                  <a:lnTo>
                    <a:pt x="46" y="4"/>
                  </a:lnTo>
                  <a:lnTo>
                    <a:pt x="41" y="11"/>
                  </a:lnTo>
                  <a:lnTo>
                    <a:pt x="28" y="16"/>
                  </a:lnTo>
                  <a:lnTo>
                    <a:pt x="4" y="16"/>
                  </a:lnTo>
                  <a:lnTo>
                    <a:pt x="0" y="11"/>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2" name="Freeform 71"/>
            <p:cNvSpPr>
              <a:spLocks/>
            </p:cNvSpPr>
            <p:nvPr/>
          </p:nvSpPr>
          <p:spPr bwMode="auto">
            <a:xfrm>
              <a:off x="7404502" y="4102101"/>
              <a:ext cx="99996" cy="60325"/>
            </a:xfrm>
            <a:custGeom>
              <a:avLst/>
              <a:gdLst/>
              <a:ahLst/>
              <a:cxnLst>
                <a:cxn ang="0">
                  <a:pos x="49" y="0"/>
                </a:cxn>
                <a:cxn ang="0">
                  <a:pos x="41" y="11"/>
                </a:cxn>
                <a:cxn ang="0">
                  <a:pos x="24" y="23"/>
                </a:cxn>
                <a:cxn ang="0">
                  <a:pos x="17" y="23"/>
                </a:cxn>
                <a:cxn ang="0">
                  <a:pos x="4" y="30"/>
                </a:cxn>
                <a:cxn ang="0">
                  <a:pos x="0" y="23"/>
                </a:cxn>
                <a:cxn ang="0">
                  <a:pos x="33" y="3"/>
                </a:cxn>
                <a:cxn ang="0">
                  <a:pos x="49" y="0"/>
                </a:cxn>
              </a:cxnLst>
              <a:rect l="0" t="0" r="r" b="b"/>
              <a:pathLst>
                <a:path w="50" h="31">
                  <a:moveTo>
                    <a:pt x="49" y="0"/>
                  </a:moveTo>
                  <a:lnTo>
                    <a:pt x="41" y="11"/>
                  </a:lnTo>
                  <a:lnTo>
                    <a:pt x="24" y="23"/>
                  </a:lnTo>
                  <a:lnTo>
                    <a:pt x="17" y="23"/>
                  </a:lnTo>
                  <a:lnTo>
                    <a:pt x="4" y="30"/>
                  </a:lnTo>
                  <a:lnTo>
                    <a:pt x="0" y="23"/>
                  </a:lnTo>
                  <a:lnTo>
                    <a:pt x="33" y="3"/>
                  </a:lnTo>
                  <a:lnTo>
                    <a:pt x="49"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3" name="Freeform 72"/>
            <p:cNvSpPr>
              <a:spLocks/>
            </p:cNvSpPr>
            <p:nvPr/>
          </p:nvSpPr>
          <p:spPr bwMode="auto">
            <a:xfrm>
              <a:off x="7237841" y="4102100"/>
              <a:ext cx="58728" cy="33338"/>
            </a:xfrm>
            <a:custGeom>
              <a:avLst/>
              <a:gdLst/>
              <a:ahLst/>
              <a:cxnLst>
                <a:cxn ang="0">
                  <a:pos x="28" y="0"/>
                </a:cxn>
                <a:cxn ang="0">
                  <a:pos x="0" y="4"/>
                </a:cxn>
                <a:cxn ang="0">
                  <a:pos x="7" y="4"/>
                </a:cxn>
                <a:cxn ang="0">
                  <a:pos x="11" y="16"/>
                </a:cxn>
                <a:cxn ang="0">
                  <a:pos x="16" y="4"/>
                </a:cxn>
                <a:cxn ang="0">
                  <a:pos x="28" y="0"/>
                </a:cxn>
              </a:cxnLst>
              <a:rect l="0" t="0" r="r" b="b"/>
              <a:pathLst>
                <a:path w="29" h="17">
                  <a:moveTo>
                    <a:pt x="28" y="0"/>
                  </a:moveTo>
                  <a:lnTo>
                    <a:pt x="0" y="4"/>
                  </a:lnTo>
                  <a:lnTo>
                    <a:pt x="7" y="4"/>
                  </a:lnTo>
                  <a:lnTo>
                    <a:pt x="11" y="16"/>
                  </a:lnTo>
                  <a:lnTo>
                    <a:pt x="16" y="4"/>
                  </a:lnTo>
                  <a:lnTo>
                    <a:pt x="2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4" name="Freeform 73"/>
            <p:cNvSpPr>
              <a:spLocks/>
            </p:cNvSpPr>
            <p:nvPr/>
          </p:nvSpPr>
          <p:spPr bwMode="auto">
            <a:xfrm>
              <a:off x="8117175" y="3949701"/>
              <a:ext cx="41268" cy="47625"/>
            </a:xfrm>
            <a:custGeom>
              <a:avLst/>
              <a:gdLst/>
              <a:ahLst/>
              <a:cxnLst>
                <a:cxn ang="0">
                  <a:pos x="0" y="0"/>
                </a:cxn>
                <a:cxn ang="0">
                  <a:pos x="8" y="4"/>
                </a:cxn>
                <a:cxn ang="0">
                  <a:pos x="20" y="15"/>
                </a:cxn>
                <a:cxn ang="0">
                  <a:pos x="20" y="23"/>
                </a:cxn>
                <a:cxn ang="0">
                  <a:pos x="12" y="15"/>
                </a:cxn>
                <a:cxn ang="0">
                  <a:pos x="0" y="0"/>
                </a:cxn>
              </a:cxnLst>
              <a:rect l="0" t="0" r="r" b="b"/>
              <a:pathLst>
                <a:path w="21" h="24">
                  <a:moveTo>
                    <a:pt x="0" y="0"/>
                  </a:moveTo>
                  <a:lnTo>
                    <a:pt x="8" y="4"/>
                  </a:lnTo>
                  <a:lnTo>
                    <a:pt x="20" y="15"/>
                  </a:lnTo>
                  <a:lnTo>
                    <a:pt x="20" y="23"/>
                  </a:lnTo>
                  <a:lnTo>
                    <a:pt x="12" y="15"/>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5" name="Freeform 74"/>
            <p:cNvSpPr>
              <a:spLocks/>
            </p:cNvSpPr>
            <p:nvPr/>
          </p:nvSpPr>
          <p:spPr bwMode="auto">
            <a:xfrm>
              <a:off x="7537830" y="3949700"/>
              <a:ext cx="68251" cy="33338"/>
            </a:xfrm>
            <a:custGeom>
              <a:avLst/>
              <a:gdLst/>
              <a:ahLst/>
              <a:cxnLst>
                <a:cxn ang="0">
                  <a:pos x="33" y="16"/>
                </a:cxn>
                <a:cxn ang="0">
                  <a:pos x="20" y="0"/>
                </a:cxn>
                <a:cxn ang="0">
                  <a:pos x="8" y="0"/>
                </a:cxn>
                <a:cxn ang="0">
                  <a:pos x="0" y="5"/>
                </a:cxn>
                <a:cxn ang="0">
                  <a:pos x="0" y="11"/>
                </a:cxn>
                <a:cxn ang="0">
                  <a:pos x="4" y="16"/>
                </a:cxn>
                <a:cxn ang="0">
                  <a:pos x="33" y="16"/>
                </a:cxn>
              </a:cxnLst>
              <a:rect l="0" t="0" r="r" b="b"/>
              <a:pathLst>
                <a:path w="34" h="17">
                  <a:moveTo>
                    <a:pt x="33" y="16"/>
                  </a:moveTo>
                  <a:lnTo>
                    <a:pt x="20" y="0"/>
                  </a:lnTo>
                  <a:lnTo>
                    <a:pt x="8" y="0"/>
                  </a:lnTo>
                  <a:lnTo>
                    <a:pt x="0" y="5"/>
                  </a:lnTo>
                  <a:lnTo>
                    <a:pt x="0" y="11"/>
                  </a:lnTo>
                  <a:lnTo>
                    <a:pt x="4" y="16"/>
                  </a:lnTo>
                  <a:lnTo>
                    <a:pt x="33" y="16"/>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6" name="Freeform 75"/>
            <p:cNvSpPr>
              <a:spLocks/>
            </p:cNvSpPr>
            <p:nvPr/>
          </p:nvSpPr>
          <p:spPr bwMode="auto">
            <a:xfrm>
              <a:off x="7521958" y="3835401"/>
              <a:ext cx="33332" cy="55563"/>
            </a:xfrm>
            <a:custGeom>
              <a:avLst/>
              <a:gdLst/>
              <a:ahLst/>
              <a:cxnLst>
                <a:cxn ang="0">
                  <a:pos x="0" y="27"/>
                </a:cxn>
                <a:cxn ang="0">
                  <a:pos x="0" y="0"/>
                </a:cxn>
                <a:cxn ang="0">
                  <a:pos x="8" y="4"/>
                </a:cxn>
                <a:cxn ang="0">
                  <a:pos x="16" y="4"/>
                </a:cxn>
                <a:cxn ang="0">
                  <a:pos x="0" y="27"/>
                </a:cxn>
              </a:cxnLst>
              <a:rect l="0" t="0" r="r" b="b"/>
              <a:pathLst>
                <a:path w="17" h="28">
                  <a:moveTo>
                    <a:pt x="0" y="27"/>
                  </a:moveTo>
                  <a:lnTo>
                    <a:pt x="0" y="0"/>
                  </a:lnTo>
                  <a:lnTo>
                    <a:pt x="8" y="4"/>
                  </a:lnTo>
                  <a:lnTo>
                    <a:pt x="16" y="4"/>
                  </a:lnTo>
                  <a:lnTo>
                    <a:pt x="0"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7" name="Freeform 76"/>
            <p:cNvSpPr>
              <a:spLocks/>
            </p:cNvSpPr>
            <p:nvPr/>
          </p:nvSpPr>
          <p:spPr bwMode="auto">
            <a:xfrm>
              <a:off x="7293394" y="3835400"/>
              <a:ext cx="171423" cy="190500"/>
            </a:xfrm>
            <a:custGeom>
              <a:avLst/>
              <a:gdLst/>
              <a:ahLst/>
              <a:cxnLst>
                <a:cxn ang="0">
                  <a:pos x="29" y="62"/>
                </a:cxn>
                <a:cxn ang="0">
                  <a:pos x="33" y="66"/>
                </a:cxn>
                <a:cxn ang="0">
                  <a:pos x="33" y="69"/>
                </a:cxn>
                <a:cxn ang="0">
                  <a:pos x="42" y="89"/>
                </a:cxn>
                <a:cxn ang="0">
                  <a:pos x="46" y="85"/>
                </a:cxn>
                <a:cxn ang="0">
                  <a:pos x="50" y="77"/>
                </a:cxn>
                <a:cxn ang="0">
                  <a:pos x="46" y="66"/>
                </a:cxn>
                <a:cxn ang="0">
                  <a:pos x="42" y="58"/>
                </a:cxn>
                <a:cxn ang="0">
                  <a:pos x="42" y="50"/>
                </a:cxn>
                <a:cxn ang="0">
                  <a:pos x="53" y="43"/>
                </a:cxn>
                <a:cxn ang="0">
                  <a:pos x="53" y="31"/>
                </a:cxn>
                <a:cxn ang="0">
                  <a:pos x="50" y="31"/>
                </a:cxn>
                <a:cxn ang="0">
                  <a:pos x="29" y="35"/>
                </a:cxn>
                <a:cxn ang="0">
                  <a:pos x="21" y="27"/>
                </a:cxn>
                <a:cxn ang="0">
                  <a:pos x="33" y="20"/>
                </a:cxn>
                <a:cxn ang="0">
                  <a:pos x="71" y="20"/>
                </a:cxn>
                <a:cxn ang="0">
                  <a:pos x="78" y="8"/>
                </a:cxn>
                <a:cxn ang="0">
                  <a:pos x="83" y="4"/>
                </a:cxn>
                <a:cxn ang="0">
                  <a:pos x="58" y="4"/>
                </a:cxn>
                <a:cxn ang="0">
                  <a:pos x="37" y="0"/>
                </a:cxn>
                <a:cxn ang="0">
                  <a:pos x="21" y="8"/>
                </a:cxn>
                <a:cxn ang="0">
                  <a:pos x="17" y="20"/>
                </a:cxn>
                <a:cxn ang="0">
                  <a:pos x="17" y="27"/>
                </a:cxn>
                <a:cxn ang="0">
                  <a:pos x="12" y="35"/>
                </a:cxn>
                <a:cxn ang="0">
                  <a:pos x="4" y="54"/>
                </a:cxn>
                <a:cxn ang="0">
                  <a:pos x="0" y="62"/>
                </a:cxn>
                <a:cxn ang="0">
                  <a:pos x="8" y="73"/>
                </a:cxn>
                <a:cxn ang="0">
                  <a:pos x="8" y="92"/>
                </a:cxn>
                <a:cxn ang="0">
                  <a:pos x="12" y="96"/>
                </a:cxn>
                <a:cxn ang="0">
                  <a:pos x="21" y="89"/>
                </a:cxn>
                <a:cxn ang="0">
                  <a:pos x="29" y="62"/>
                </a:cxn>
              </a:cxnLst>
              <a:rect l="0" t="0" r="r" b="b"/>
              <a:pathLst>
                <a:path w="84" h="97">
                  <a:moveTo>
                    <a:pt x="29" y="62"/>
                  </a:moveTo>
                  <a:lnTo>
                    <a:pt x="33" y="66"/>
                  </a:lnTo>
                  <a:lnTo>
                    <a:pt x="33" y="69"/>
                  </a:lnTo>
                  <a:lnTo>
                    <a:pt x="42" y="89"/>
                  </a:lnTo>
                  <a:lnTo>
                    <a:pt x="46" y="85"/>
                  </a:lnTo>
                  <a:lnTo>
                    <a:pt x="50" y="77"/>
                  </a:lnTo>
                  <a:lnTo>
                    <a:pt x="46" y="66"/>
                  </a:lnTo>
                  <a:lnTo>
                    <a:pt x="42" y="58"/>
                  </a:lnTo>
                  <a:lnTo>
                    <a:pt x="42" y="50"/>
                  </a:lnTo>
                  <a:lnTo>
                    <a:pt x="53" y="43"/>
                  </a:lnTo>
                  <a:lnTo>
                    <a:pt x="53" y="31"/>
                  </a:lnTo>
                  <a:lnTo>
                    <a:pt x="50" y="31"/>
                  </a:lnTo>
                  <a:lnTo>
                    <a:pt x="29" y="35"/>
                  </a:lnTo>
                  <a:lnTo>
                    <a:pt x="21" y="27"/>
                  </a:lnTo>
                  <a:lnTo>
                    <a:pt x="33" y="20"/>
                  </a:lnTo>
                  <a:lnTo>
                    <a:pt x="71" y="20"/>
                  </a:lnTo>
                  <a:lnTo>
                    <a:pt x="78" y="8"/>
                  </a:lnTo>
                  <a:lnTo>
                    <a:pt x="83" y="4"/>
                  </a:lnTo>
                  <a:lnTo>
                    <a:pt x="58" y="4"/>
                  </a:lnTo>
                  <a:lnTo>
                    <a:pt x="37" y="0"/>
                  </a:lnTo>
                  <a:lnTo>
                    <a:pt x="21" y="8"/>
                  </a:lnTo>
                  <a:lnTo>
                    <a:pt x="17" y="20"/>
                  </a:lnTo>
                  <a:lnTo>
                    <a:pt x="17" y="27"/>
                  </a:lnTo>
                  <a:lnTo>
                    <a:pt x="12" y="35"/>
                  </a:lnTo>
                  <a:lnTo>
                    <a:pt x="4" y="54"/>
                  </a:lnTo>
                  <a:lnTo>
                    <a:pt x="0" y="62"/>
                  </a:lnTo>
                  <a:lnTo>
                    <a:pt x="8" y="73"/>
                  </a:lnTo>
                  <a:lnTo>
                    <a:pt x="8" y="92"/>
                  </a:lnTo>
                  <a:lnTo>
                    <a:pt x="12" y="96"/>
                  </a:lnTo>
                  <a:lnTo>
                    <a:pt x="21" y="89"/>
                  </a:lnTo>
                  <a:lnTo>
                    <a:pt x="29" y="6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8" name="Freeform 77"/>
            <p:cNvSpPr>
              <a:spLocks/>
            </p:cNvSpPr>
            <p:nvPr/>
          </p:nvSpPr>
          <p:spPr bwMode="auto">
            <a:xfrm>
              <a:off x="7261649" y="3595688"/>
              <a:ext cx="44443" cy="60325"/>
            </a:xfrm>
            <a:custGeom>
              <a:avLst/>
              <a:gdLst/>
              <a:ahLst/>
              <a:cxnLst>
                <a:cxn ang="0">
                  <a:pos x="0" y="30"/>
                </a:cxn>
                <a:cxn ang="0">
                  <a:pos x="21" y="7"/>
                </a:cxn>
                <a:cxn ang="0">
                  <a:pos x="21" y="0"/>
                </a:cxn>
                <a:cxn ang="0">
                  <a:pos x="13" y="15"/>
                </a:cxn>
                <a:cxn ang="0">
                  <a:pos x="0" y="30"/>
                </a:cxn>
              </a:cxnLst>
              <a:rect l="0" t="0" r="r" b="b"/>
              <a:pathLst>
                <a:path w="22" h="31">
                  <a:moveTo>
                    <a:pt x="0" y="30"/>
                  </a:moveTo>
                  <a:lnTo>
                    <a:pt x="21" y="7"/>
                  </a:lnTo>
                  <a:lnTo>
                    <a:pt x="21" y="0"/>
                  </a:lnTo>
                  <a:lnTo>
                    <a:pt x="13" y="15"/>
                  </a:lnTo>
                  <a:lnTo>
                    <a:pt x="0"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79" name="Freeform 78"/>
            <p:cNvSpPr>
              <a:spLocks/>
            </p:cNvSpPr>
            <p:nvPr/>
          </p:nvSpPr>
          <p:spPr bwMode="auto">
            <a:xfrm>
              <a:off x="7437833" y="3549651"/>
              <a:ext cx="36506" cy="61913"/>
            </a:xfrm>
            <a:custGeom>
              <a:avLst/>
              <a:gdLst/>
              <a:ahLst/>
              <a:cxnLst>
                <a:cxn ang="0">
                  <a:pos x="9" y="30"/>
                </a:cxn>
                <a:cxn ang="0">
                  <a:pos x="9" y="11"/>
                </a:cxn>
                <a:cxn ang="0">
                  <a:pos x="17" y="7"/>
                </a:cxn>
                <a:cxn ang="0">
                  <a:pos x="9" y="0"/>
                </a:cxn>
                <a:cxn ang="0">
                  <a:pos x="0" y="3"/>
                </a:cxn>
                <a:cxn ang="0">
                  <a:pos x="0" y="19"/>
                </a:cxn>
                <a:cxn ang="0">
                  <a:pos x="9" y="30"/>
                </a:cxn>
              </a:cxnLst>
              <a:rect l="0" t="0" r="r" b="b"/>
              <a:pathLst>
                <a:path w="18" h="31">
                  <a:moveTo>
                    <a:pt x="9" y="30"/>
                  </a:moveTo>
                  <a:lnTo>
                    <a:pt x="9" y="11"/>
                  </a:lnTo>
                  <a:lnTo>
                    <a:pt x="17" y="7"/>
                  </a:lnTo>
                  <a:lnTo>
                    <a:pt x="9" y="0"/>
                  </a:lnTo>
                  <a:lnTo>
                    <a:pt x="0" y="3"/>
                  </a:lnTo>
                  <a:lnTo>
                    <a:pt x="0" y="19"/>
                  </a:lnTo>
                  <a:lnTo>
                    <a:pt x="9" y="3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0" name="Freeform 79"/>
            <p:cNvSpPr>
              <a:spLocks/>
            </p:cNvSpPr>
            <p:nvPr/>
          </p:nvSpPr>
          <p:spPr bwMode="auto">
            <a:xfrm>
              <a:off x="7379106" y="3632200"/>
              <a:ext cx="112694" cy="101600"/>
            </a:xfrm>
            <a:custGeom>
              <a:avLst/>
              <a:gdLst/>
              <a:ahLst/>
              <a:cxnLst>
                <a:cxn ang="0">
                  <a:pos x="8" y="15"/>
                </a:cxn>
                <a:cxn ang="0">
                  <a:pos x="24" y="15"/>
                </a:cxn>
                <a:cxn ang="0">
                  <a:pos x="33" y="7"/>
                </a:cxn>
                <a:cxn ang="0">
                  <a:pos x="45" y="0"/>
                </a:cxn>
                <a:cxn ang="0">
                  <a:pos x="54" y="19"/>
                </a:cxn>
                <a:cxn ang="0">
                  <a:pos x="54" y="34"/>
                </a:cxn>
                <a:cxn ang="0">
                  <a:pos x="45" y="38"/>
                </a:cxn>
                <a:cxn ang="0">
                  <a:pos x="41" y="50"/>
                </a:cxn>
                <a:cxn ang="0">
                  <a:pos x="36" y="50"/>
                </a:cxn>
                <a:cxn ang="0">
                  <a:pos x="24" y="38"/>
                </a:cxn>
                <a:cxn ang="0">
                  <a:pos x="29" y="27"/>
                </a:cxn>
                <a:cxn ang="0">
                  <a:pos x="20" y="23"/>
                </a:cxn>
                <a:cxn ang="0">
                  <a:pos x="11" y="27"/>
                </a:cxn>
                <a:cxn ang="0">
                  <a:pos x="0" y="30"/>
                </a:cxn>
                <a:cxn ang="0">
                  <a:pos x="8" y="15"/>
                </a:cxn>
              </a:cxnLst>
              <a:rect l="0" t="0" r="r" b="b"/>
              <a:pathLst>
                <a:path w="55" h="51">
                  <a:moveTo>
                    <a:pt x="8" y="15"/>
                  </a:moveTo>
                  <a:lnTo>
                    <a:pt x="24" y="15"/>
                  </a:lnTo>
                  <a:lnTo>
                    <a:pt x="33" y="7"/>
                  </a:lnTo>
                  <a:lnTo>
                    <a:pt x="45" y="0"/>
                  </a:lnTo>
                  <a:lnTo>
                    <a:pt x="54" y="19"/>
                  </a:lnTo>
                  <a:lnTo>
                    <a:pt x="54" y="34"/>
                  </a:lnTo>
                  <a:lnTo>
                    <a:pt x="45" y="38"/>
                  </a:lnTo>
                  <a:lnTo>
                    <a:pt x="41" y="50"/>
                  </a:lnTo>
                  <a:lnTo>
                    <a:pt x="36" y="50"/>
                  </a:lnTo>
                  <a:lnTo>
                    <a:pt x="24" y="38"/>
                  </a:lnTo>
                  <a:lnTo>
                    <a:pt x="29" y="27"/>
                  </a:lnTo>
                  <a:lnTo>
                    <a:pt x="20" y="23"/>
                  </a:lnTo>
                  <a:lnTo>
                    <a:pt x="11" y="27"/>
                  </a:lnTo>
                  <a:lnTo>
                    <a:pt x="0" y="30"/>
                  </a:lnTo>
                  <a:lnTo>
                    <a:pt x="8" y="15"/>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1" name="Freeform 80"/>
            <p:cNvSpPr>
              <a:spLocks/>
            </p:cNvSpPr>
            <p:nvPr/>
          </p:nvSpPr>
          <p:spPr bwMode="auto">
            <a:xfrm>
              <a:off x="7379106" y="3579814"/>
              <a:ext cx="36506" cy="53975"/>
            </a:xfrm>
            <a:custGeom>
              <a:avLst/>
              <a:gdLst/>
              <a:ahLst/>
              <a:cxnLst>
                <a:cxn ang="0">
                  <a:pos x="17" y="27"/>
                </a:cxn>
                <a:cxn ang="0">
                  <a:pos x="12" y="23"/>
                </a:cxn>
                <a:cxn ang="0">
                  <a:pos x="12" y="8"/>
                </a:cxn>
                <a:cxn ang="0">
                  <a:pos x="0" y="11"/>
                </a:cxn>
                <a:cxn ang="0">
                  <a:pos x="0" y="0"/>
                </a:cxn>
                <a:cxn ang="0">
                  <a:pos x="12" y="0"/>
                </a:cxn>
                <a:cxn ang="0">
                  <a:pos x="17" y="27"/>
                </a:cxn>
              </a:cxnLst>
              <a:rect l="0" t="0" r="r" b="b"/>
              <a:pathLst>
                <a:path w="18" h="28">
                  <a:moveTo>
                    <a:pt x="17" y="27"/>
                  </a:moveTo>
                  <a:lnTo>
                    <a:pt x="12" y="23"/>
                  </a:lnTo>
                  <a:lnTo>
                    <a:pt x="12" y="8"/>
                  </a:lnTo>
                  <a:lnTo>
                    <a:pt x="0" y="11"/>
                  </a:lnTo>
                  <a:lnTo>
                    <a:pt x="0" y="0"/>
                  </a:lnTo>
                  <a:lnTo>
                    <a:pt x="12" y="0"/>
                  </a:lnTo>
                  <a:lnTo>
                    <a:pt x="17" y="2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2" name="Freeform 81"/>
            <p:cNvSpPr>
              <a:spLocks/>
            </p:cNvSpPr>
            <p:nvPr/>
          </p:nvSpPr>
          <p:spPr bwMode="auto">
            <a:xfrm>
              <a:off x="7379106" y="3509963"/>
              <a:ext cx="44443" cy="33338"/>
            </a:xfrm>
            <a:custGeom>
              <a:avLst/>
              <a:gdLst/>
              <a:ahLst/>
              <a:cxnLst>
                <a:cxn ang="0">
                  <a:pos x="0" y="0"/>
                </a:cxn>
                <a:cxn ang="0">
                  <a:pos x="4" y="0"/>
                </a:cxn>
                <a:cxn ang="0">
                  <a:pos x="8" y="5"/>
                </a:cxn>
                <a:cxn ang="0">
                  <a:pos x="12" y="16"/>
                </a:cxn>
                <a:cxn ang="0">
                  <a:pos x="21" y="10"/>
                </a:cxn>
                <a:cxn ang="0">
                  <a:pos x="12" y="5"/>
                </a:cxn>
                <a:cxn ang="0">
                  <a:pos x="0" y="0"/>
                </a:cxn>
              </a:cxnLst>
              <a:rect l="0" t="0" r="r" b="b"/>
              <a:pathLst>
                <a:path w="22" h="17">
                  <a:moveTo>
                    <a:pt x="0" y="0"/>
                  </a:moveTo>
                  <a:lnTo>
                    <a:pt x="4" y="0"/>
                  </a:lnTo>
                  <a:lnTo>
                    <a:pt x="8" y="5"/>
                  </a:lnTo>
                  <a:lnTo>
                    <a:pt x="12" y="16"/>
                  </a:lnTo>
                  <a:lnTo>
                    <a:pt x="21" y="10"/>
                  </a:lnTo>
                  <a:lnTo>
                    <a:pt x="12" y="5"/>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3" name="Freeform 82"/>
            <p:cNvSpPr>
              <a:spLocks/>
            </p:cNvSpPr>
            <p:nvPr/>
          </p:nvSpPr>
          <p:spPr bwMode="auto">
            <a:xfrm>
              <a:off x="7304505" y="3382964"/>
              <a:ext cx="68251" cy="168275"/>
            </a:xfrm>
            <a:custGeom>
              <a:avLst/>
              <a:gdLst/>
              <a:ahLst/>
              <a:cxnLst>
                <a:cxn ang="0">
                  <a:pos x="0" y="42"/>
                </a:cxn>
                <a:cxn ang="0">
                  <a:pos x="4" y="35"/>
                </a:cxn>
                <a:cxn ang="0">
                  <a:pos x="4" y="8"/>
                </a:cxn>
                <a:cxn ang="0">
                  <a:pos x="8" y="0"/>
                </a:cxn>
                <a:cxn ang="0">
                  <a:pos x="20" y="8"/>
                </a:cxn>
                <a:cxn ang="0">
                  <a:pos x="24" y="8"/>
                </a:cxn>
                <a:cxn ang="0">
                  <a:pos x="33" y="31"/>
                </a:cxn>
                <a:cxn ang="0">
                  <a:pos x="24" y="46"/>
                </a:cxn>
                <a:cxn ang="0">
                  <a:pos x="24" y="65"/>
                </a:cxn>
                <a:cxn ang="0">
                  <a:pos x="28" y="73"/>
                </a:cxn>
                <a:cxn ang="0">
                  <a:pos x="24" y="85"/>
                </a:cxn>
                <a:cxn ang="0">
                  <a:pos x="20" y="85"/>
                </a:cxn>
                <a:cxn ang="0">
                  <a:pos x="17" y="81"/>
                </a:cxn>
                <a:cxn ang="0">
                  <a:pos x="8" y="58"/>
                </a:cxn>
                <a:cxn ang="0">
                  <a:pos x="0" y="42"/>
                </a:cxn>
              </a:cxnLst>
              <a:rect l="0" t="0" r="r" b="b"/>
              <a:pathLst>
                <a:path w="34" h="86">
                  <a:moveTo>
                    <a:pt x="0" y="42"/>
                  </a:moveTo>
                  <a:lnTo>
                    <a:pt x="4" y="35"/>
                  </a:lnTo>
                  <a:lnTo>
                    <a:pt x="4" y="8"/>
                  </a:lnTo>
                  <a:lnTo>
                    <a:pt x="8" y="0"/>
                  </a:lnTo>
                  <a:lnTo>
                    <a:pt x="20" y="8"/>
                  </a:lnTo>
                  <a:lnTo>
                    <a:pt x="24" y="8"/>
                  </a:lnTo>
                  <a:lnTo>
                    <a:pt x="33" y="31"/>
                  </a:lnTo>
                  <a:lnTo>
                    <a:pt x="24" y="46"/>
                  </a:lnTo>
                  <a:lnTo>
                    <a:pt x="24" y="65"/>
                  </a:lnTo>
                  <a:lnTo>
                    <a:pt x="28" y="73"/>
                  </a:lnTo>
                  <a:lnTo>
                    <a:pt x="24" y="85"/>
                  </a:lnTo>
                  <a:lnTo>
                    <a:pt x="20" y="85"/>
                  </a:lnTo>
                  <a:lnTo>
                    <a:pt x="17" y="81"/>
                  </a:lnTo>
                  <a:lnTo>
                    <a:pt x="8" y="58"/>
                  </a:lnTo>
                  <a:lnTo>
                    <a:pt x="0"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4" name="Freeform 83"/>
            <p:cNvSpPr>
              <a:spLocks/>
            </p:cNvSpPr>
            <p:nvPr/>
          </p:nvSpPr>
          <p:spPr bwMode="auto">
            <a:xfrm>
              <a:off x="7293394" y="3208339"/>
              <a:ext cx="36506" cy="85725"/>
            </a:xfrm>
            <a:custGeom>
              <a:avLst/>
              <a:gdLst/>
              <a:ahLst/>
              <a:cxnLst>
                <a:cxn ang="0">
                  <a:pos x="11" y="42"/>
                </a:cxn>
                <a:cxn ang="0">
                  <a:pos x="5" y="38"/>
                </a:cxn>
                <a:cxn ang="0">
                  <a:pos x="0" y="31"/>
                </a:cxn>
                <a:cxn ang="0">
                  <a:pos x="0" y="4"/>
                </a:cxn>
                <a:cxn ang="0">
                  <a:pos x="11" y="0"/>
                </a:cxn>
                <a:cxn ang="0">
                  <a:pos x="17" y="4"/>
                </a:cxn>
                <a:cxn ang="0">
                  <a:pos x="17" y="31"/>
                </a:cxn>
                <a:cxn ang="0">
                  <a:pos x="11" y="42"/>
                </a:cxn>
              </a:cxnLst>
              <a:rect l="0" t="0" r="r" b="b"/>
              <a:pathLst>
                <a:path w="18" h="43">
                  <a:moveTo>
                    <a:pt x="11" y="42"/>
                  </a:moveTo>
                  <a:lnTo>
                    <a:pt x="5" y="38"/>
                  </a:lnTo>
                  <a:lnTo>
                    <a:pt x="0" y="31"/>
                  </a:lnTo>
                  <a:lnTo>
                    <a:pt x="0" y="4"/>
                  </a:lnTo>
                  <a:lnTo>
                    <a:pt x="11" y="0"/>
                  </a:lnTo>
                  <a:lnTo>
                    <a:pt x="17" y="4"/>
                  </a:lnTo>
                  <a:lnTo>
                    <a:pt x="17" y="31"/>
                  </a:lnTo>
                  <a:lnTo>
                    <a:pt x="11" y="4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5" name="Freeform 84"/>
            <p:cNvSpPr>
              <a:spLocks/>
            </p:cNvSpPr>
            <p:nvPr/>
          </p:nvSpPr>
          <p:spPr bwMode="auto">
            <a:xfrm>
              <a:off x="5380763" y="4237038"/>
              <a:ext cx="188882" cy="349250"/>
            </a:xfrm>
            <a:custGeom>
              <a:avLst/>
              <a:gdLst/>
              <a:ahLst/>
              <a:cxnLst>
                <a:cxn ang="0">
                  <a:pos x="0" y="157"/>
                </a:cxn>
                <a:cxn ang="0">
                  <a:pos x="4" y="130"/>
                </a:cxn>
                <a:cxn ang="0">
                  <a:pos x="4" y="115"/>
                </a:cxn>
                <a:cxn ang="0">
                  <a:pos x="12" y="95"/>
                </a:cxn>
                <a:cxn ang="0">
                  <a:pos x="8" y="69"/>
                </a:cxn>
                <a:cxn ang="0">
                  <a:pos x="17" y="49"/>
                </a:cxn>
                <a:cxn ang="0">
                  <a:pos x="33" y="46"/>
                </a:cxn>
                <a:cxn ang="0">
                  <a:pos x="37" y="38"/>
                </a:cxn>
                <a:cxn ang="0">
                  <a:pos x="49" y="30"/>
                </a:cxn>
                <a:cxn ang="0">
                  <a:pos x="58" y="23"/>
                </a:cxn>
                <a:cxn ang="0">
                  <a:pos x="62" y="11"/>
                </a:cxn>
                <a:cxn ang="0">
                  <a:pos x="79" y="0"/>
                </a:cxn>
                <a:cxn ang="0">
                  <a:pos x="92" y="19"/>
                </a:cxn>
                <a:cxn ang="0">
                  <a:pos x="92" y="38"/>
                </a:cxn>
                <a:cxn ang="0">
                  <a:pos x="83" y="53"/>
                </a:cxn>
                <a:cxn ang="0">
                  <a:pos x="83" y="72"/>
                </a:cxn>
                <a:cxn ang="0">
                  <a:pos x="62" y="107"/>
                </a:cxn>
                <a:cxn ang="0">
                  <a:pos x="54" y="141"/>
                </a:cxn>
                <a:cxn ang="0">
                  <a:pos x="49" y="168"/>
                </a:cxn>
                <a:cxn ang="0">
                  <a:pos x="20" y="176"/>
                </a:cxn>
                <a:cxn ang="0">
                  <a:pos x="8" y="172"/>
                </a:cxn>
                <a:cxn ang="0">
                  <a:pos x="4" y="161"/>
                </a:cxn>
                <a:cxn ang="0">
                  <a:pos x="0" y="157"/>
                </a:cxn>
              </a:cxnLst>
              <a:rect l="0" t="0" r="r" b="b"/>
              <a:pathLst>
                <a:path w="93" h="177">
                  <a:moveTo>
                    <a:pt x="0" y="157"/>
                  </a:moveTo>
                  <a:lnTo>
                    <a:pt x="4" y="130"/>
                  </a:lnTo>
                  <a:lnTo>
                    <a:pt x="4" y="115"/>
                  </a:lnTo>
                  <a:lnTo>
                    <a:pt x="12" y="95"/>
                  </a:lnTo>
                  <a:lnTo>
                    <a:pt x="8" y="69"/>
                  </a:lnTo>
                  <a:lnTo>
                    <a:pt x="17" y="49"/>
                  </a:lnTo>
                  <a:lnTo>
                    <a:pt x="33" y="46"/>
                  </a:lnTo>
                  <a:lnTo>
                    <a:pt x="37" y="38"/>
                  </a:lnTo>
                  <a:lnTo>
                    <a:pt x="49" y="30"/>
                  </a:lnTo>
                  <a:lnTo>
                    <a:pt x="58" y="23"/>
                  </a:lnTo>
                  <a:lnTo>
                    <a:pt x="62" y="11"/>
                  </a:lnTo>
                  <a:lnTo>
                    <a:pt x="79" y="0"/>
                  </a:lnTo>
                  <a:lnTo>
                    <a:pt x="92" y="19"/>
                  </a:lnTo>
                  <a:lnTo>
                    <a:pt x="92" y="38"/>
                  </a:lnTo>
                  <a:lnTo>
                    <a:pt x="83" y="53"/>
                  </a:lnTo>
                  <a:lnTo>
                    <a:pt x="83" y="72"/>
                  </a:lnTo>
                  <a:lnTo>
                    <a:pt x="62" y="107"/>
                  </a:lnTo>
                  <a:lnTo>
                    <a:pt x="54" y="141"/>
                  </a:lnTo>
                  <a:lnTo>
                    <a:pt x="49" y="168"/>
                  </a:lnTo>
                  <a:lnTo>
                    <a:pt x="20" y="176"/>
                  </a:lnTo>
                  <a:lnTo>
                    <a:pt x="8" y="172"/>
                  </a:lnTo>
                  <a:lnTo>
                    <a:pt x="4" y="161"/>
                  </a:lnTo>
                  <a:lnTo>
                    <a:pt x="0" y="15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6" name="Freeform 85"/>
            <p:cNvSpPr>
              <a:spLocks/>
            </p:cNvSpPr>
            <p:nvPr/>
          </p:nvSpPr>
          <p:spPr bwMode="auto">
            <a:xfrm>
              <a:off x="7044197" y="3698876"/>
              <a:ext cx="269832" cy="290513"/>
            </a:xfrm>
            <a:custGeom>
              <a:avLst/>
              <a:gdLst/>
              <a:ahLst/>
              <a:cxnLst>
                <a:cxn ang="0">
                  <a:pos x="0" y="77"/>
                </a:cxn>
                <a:cxn ang="0">
                  <a:pos x="12" y="73"/>
                </a:cxn>
                <a:cxn ang="0">
                  <a:pos x="33" y="54"/>
                </a:cxn>
                <a:cxn ang="0">
                  <a:pos x="53" y="46"/>
                </a:cxn>
                <a:cxn ang="0">
                  <a:pos x="69" y="31"/>
                </a:cxn>
                <a:cxn ang="0">
                  <a:pos x="82" y="27"/>
                </a:cxn>
                <a:cxn ang="0">
                  <a:pos x="95" y="4"/>
                </a:cxn>
                <a:cxn ang="0">
                  <a:pos x="103" y="0"/>
                </a:cxn>
                <a:cxn ang="0">
                  <a:pos x="127" y="16"/>
                </a:cxn>
                <a:cxn ang="0">
                  <a:pos x="132" y="16"/>
                </a:cxn>
                <a:cxn ang="0">
                  <a:pos x="132" y="23"/>
                </a:cxn>
                <a:cxn ang="0">
                  <a:pos x="115" y="42"/>
                </a:cxn>
                <a:cxn ang="0">
                  <a:pos x="120" y="62"/>
                </a:cxn>
                <a:cxn ang="0">
                  <a:pos x="123" y="69"/>
                </a:cxn>
                <a:cxn ang="0">
                  <a:pos x="132" y="73"/>
                </a:cxn>
                <a:cxn ang="0">
                  <a:pos x="115" y="89"/>
                </a:cxn>
                <a:cxn ang="0">
                  <a:pos x="111" y="100"/>
                </a:cxn>
                <a:cxn ang="0">
                  <a:pos x="103" y="112"/>
                </a:cxn>
                <a:cxn ang="0">
                  <a:pos x="95" y="135"/>
                </a:cxn>
                <a:cxn ang="0">
                  <a:pos x="95" y="142"/>
                </a:cxn>
                <a:cxn ang="0">
                  <a:pos x="82" y="146"/>
                </a:cxn>
                <a:cxn ang="0">
                  <a:pos x="62" y="138"/>
                </a:cxn>
                <a:cxn ang="0">
                  <a:pos x="41" y="138"/>
                </a:cxn>
                <a:cxn ang="0">
                  <a:pos x="33" y="135"/>
                </a:cxn>
                <a:cxn ang="0">
                  <a:pos x="28" y="138"/>
                </a:cxn>
                <a:cxn ang="0">
                  <a:pos x="20" y="131"/>
                </a:cxn>
                <a:cxn ang="0">
                  <a:pos x="16" y="123"/>
                </a:cxn>
                <a:cxn ang="0">
                  <a:pos x="8" y="112"/>
                </a:cxn>
                <a:cxn ang="0">
                  <a:pos x="4" y="92"/>
                </a:cxn>
                <a:cxn ang="0">
                  <a:pos x="0" y="77"/>
                </a:cxn>
              </a:cxnLst>
              <a:rect l="0" t="0" r="r" b="b"/>
              <a:pathLst>
                <a:path w="133" h="147">
                  <a:moveTo>
                    <a:pt x="0" y="77"/>
                  </a:moveTo>
                  <a:lnTo>
                    <a:pt x="12" y="73"/>
                  </a:lnTo>
                  <a:lnTo>
                    <a:pt x="33" y="54"/>
                  </a:lnTo>
                  <a:lnTo>
                    <a:pt x="53" y="46"/>
                  </a:lnTo>
                  <a:lnTo>
                    <a:pt x="69" y="31"/>
                  </a:lnTo>
                  <a:lnTo>
                    <a:pt x="82" y="27"/>
                  </a:lnTo>
                  <a:lnTo>
                    <a:pt x="95" y="4"/>
                  </a:lnTo>
                  <a:lnTo>
                    <a:pt x="103" y="0"/>
                  </a:lnTo>
                  <a:lnTo>
                    <a:pt x="127" y="16"/>
                  </a:lnTo>
                  <a:lnTo>
                    <a:pt x="132" y="16"/>
                  </a:lnTo>
                  <a:lnTo>
                    <a:pt x="132" y="23"/>
                  </a:lnTo>
                  <a:lnTo>
                    <a:pt x="115" y="42"/>
                  </a:lnTo>
                  <a:lnTo>
                    <a:pt x="120" y="62"/>
                  </a:lnTo>
                  <a:lnTo>
                    <a:pt x="123" y="69"/>
                  </a:lnTo>
                  <a:lnTo>
                    <a:pt x="132" y="73"/>
                  </a:lnTo>
                  <a:lnTo>
                    <a:pt x="115" y="89"/>
                  </a:lnTo>
                  <a:lnTo>
                    <a:pt x="111" y="100"/>
                  </a:lnTo>
                  <a:lnTo>
                    <a:pt x="103" y="112"/>
                  </a:lnTo>
                  <a:lnTo>
                    <a:pt x="95" y="135"/>
                  </a:lnTo>
                  <a:lnTo>
                    <a:pt x="95" y="142"/>
                  </a:lnTo>
                  <a:lnTo>
                    <a:pt x="82" y="146"/>
                  </a:lnTo>
                  <a:lnTo>
                    <a:pt x="62" y="138"/>
                  </a:lnTo>
                  <a:lnTo>
                    <a:pt x="41" y="138"/>
                  </a:lnTo>
                  <a:lnTo>
                    <a:pt x="33" y="135"/>
                  </a:lnTo>
                  <a:lnTo>
                    <a:pt x="28" y="138"/>
                  </a:lnTo>
                  <a:lnTo>
                    <a:pt x="20" y="131"/>
                  </a:lnTo>
                  <a:lnTo>
                    <a:pt x="16" y="123"/>
                  </a:lnTo>
                  <a:lnTo>
                    <a:pt x="8" y="112"/>
                  </a:lnTo>
                  <a:lnTo>
                    <a:pt x="4" y="92"/>
                  </a:lnTo>
                  <a:lnTo>
                    <a:pt x="0" y="77"/>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7" name="Freeform 86"/>
            <p:cNvSpPr>
              <a:spLocks/>
            </p:cNvSpPr>
            <p:nvPr/>
          </p:nvSpPr>
          <p:spPr bwMode="auto">
            <a:xfrm>
              <a:off x="6288668" y="3640139"/>
              <a:ext cx="77775" cy="93663"/>
            </a:xfrm>
            <a:custGeom>
              <a:avLst/>
              <a:gdLst/>
              <a:ahLst/>
              <a:cxnLst>
                <a:cxn ang="0">
                  <a:pos x="8" y="0"/>
                </a:cxn>
                <a:cxn ang="0">
                  <a:pos x="0" y="30"/>
                </a:cxn>
                <a:cxn ang="0">
                  <a:pos x="12" y="46"/>
                </a:cxn>
                <a:cxn ang="0">
                  <a:pos x="20" y="46"/>
                </a:cxn>
                <a:cxn ang="0">
                  <a:pos x="32" y="30"/>
                </a:cxn>
                <a:cxn ang="0">
                  <a:pos x="37" y="23"/>
                </a:cxn>
                <a:cxn ang="0">
                  <a:pos x="12" y="3"/>
                </a:cxn>
                <a:cxn ang="0">
                  <a:pos x="8" y="0"/>
                </a:cxn>
              </a:cxnLst>
              <a:rect l="0" t="0" r="r" b="b"/>
              <a:pathLst>
                <a:path w="38" h="47">
                  <a:moveTo>
                    <a:pt x="8" y="0"/>
                  </a:moveTo>
                  <a:lnTo>
                    <a:pt x="0" y="30"/>
                  </a:lnTo>
                  <a:lnTo>
                    <a:pt x="12" y="46"/>
                  </a:lnTo>
                  <a:lnTo>
                    <a:pt x="20" y="46"/>
                  </a:lnTo>
                  <a:lnTo>
                    <a:pt x="32" y="30"/>
                  </a:lnTo>
                  <a:lnTo>
                    <a:pt x="37" y="23"/>
                  </a:lnTo>
                  <a:lnTo>
                    <a:pt x="12" y="3"/>
                  </a:lnTo>
                  <a:lnTo>
                    <a:pt x="8"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8" name="Freeform 87"/>
            <p:cNvSpPr>
              <a:spLocks/>
            </p:cNvSpPr>
            <p:nvPr/>
          </p:nvSpPr>
          <p:spPr bwMode="auto">
            <a:xfrm>
              <a:off x="8193363" y="4016375"/>
              <a:ext cx="34919" cy="33338"/>
            </a:xfrm>
            <a:custGeom>
              <a:avLst/>
              <a:gdLst/>
              <a:ahLst/>
              <a:cxnLst>
                <a:cxn ang="0">
                  <a:pos x="0" y="0"/>
                </a:cxn>
                <a:cxn ang="0">
                  <a:pos x="16" y="16"/>
                </a:cxn>
                <a:cxn ang="0">
                  <a:pos x="0" y="8"/>
                </a:cxn>
                <a:cxn ang="0">
                  <a:pos x="0" y="0"/>
                </a:cxn>
              </a:cxnLst>
              <a:rect l="0" t="0" r="r" b="b"/>
              <a:pathLst>
                <a:path w="17" h="17">
                  <a:moveTo>
                    <a:pt x="0" y="0"/>
                  </a:moveTo>
                  <a:lnTo>
                    <a:pt x="16" y="16"/>
                  </a:lnTo>
                  <a:lnTo>
                    <a:pt x="0" y="8"/>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89" name="Freeform 88"/>
            <p:cNvSpPr>
              <a:spLocks/>
            </p:cNvSpPr>
            <p:nvPr/>
          </p:nvSpPr>
          <p:spPr bwMode="auto">
            <a:xfrm>
              <a:off x="7336249" y="4102100"/>
              <a:ext cx="44443" cy="33338"/>
            </a:xfrm>
            <a:custGeom>
              <a:avLst/>
              <a:gdLst/>
              <a:ahLst/>
              <a:cxnLst>
                <a:cxn ang="0">
                  <a:pos x="0" y="0"/>
                </a:cxn>
                <a:cxn ang="0">
                  <a:pos x="21" y="4"/>
                </a:cxn>
                <a:cxn ang="0">
                  <a:pos x="7" y="16"/>
                </a:cxn>
                <a:cxn ang="0">
                  <a:pos x="3" y="10"/>
                </a:cxn>
                <a:cxn ang="0">
                  <a:pos x="0" y="0"/>
                </a:cxn>
              </a:cxnLst>
              <a:rect l="0" t="0" r="r" b="b"/>
              <a:pathLst>
                <a:path w="22" h="17">
                  <a:moveTo>
                    <a:pt x="0" y="0"/>
                  </a:moveTo>
                  <a:lnTo>
                    <a:pt x="21" y="4"/>
                  </a:lnTo>
                  <a:lnTo>
                    <a:pt x="7" y="16"/>
                  </a:lnTo>
                  <a:lnTo>
                    <a:pt x="3" y="10"/>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0" name="Freeform 89"/>
            <p:cNvSpPr>
              <a:spLocks/>
            </p:cNvSpPr>
            <p:nvPr/>
          </p:nvSpPr>
          <p:spPr bwMode="auto">
            <a:xfrm>
              <a:off x="7304505" y="4130675"/>
              <a:ext cx="39681" cy="33338"/>
            </a:xfrm>
            <a:custGeom>
              <a:avLst/>
              <a:gdLst/>
              <a:ahLst/>
              <a:cxnLst>
                <a:cxn ang="0">
                  <a:pos x="0" y="0"/>
                </a:cxn>
                <a:cxn ang="0">
                  <a:pos x="16" y="0"/>
                </a:cxn>
                <a:cxn ang="0">
                  <a:pos x="19" y="16"/>
                </a:cxn>
                <a:cxn ang="0">
                  <a:pos x="0" y="0"/>
                </a:cxn>
              </a:cxnLst>
              <a:rect l="0" t="0" r="r" b="b"/>
              <a:pathLst>
                <a:path w="20" h="17">
                  <a:moveTo>
                    <a:pt x="0" y="0"/>
                  </a:moveTo>
                  <a:lnTo>
                    <a:pt x="16" y="0"/>
                  </a:lnTo>
                  <a:lnTo>
                    <a:pt x="19" y="16"/>
                  </a:lnTo>
                  <a:lnTo>
                    <a:pt x="0" y="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1" name="Freeform 90"/>
            <p:cNvSpPr>
              <a:spLocks/>
            </p:cNvSpPr>
            <p:nvPr/>
          </p:nvSpPr>
          <p:spPr bwMode="auto">
            <a:xfrm>
              <a:off x="8317168" y="4984751"/>
              <a:ext cx="238087" cy="182563"/>
            </a:xfrm>
            <a:custGeom>
              <a:avLst/>
              <a:gdLst/>
              <a:ahLst/>
              <a:cxnLst>
                <a:cxn ang="0">
                  <a:pos x="17" y="62"/>
                </a:cxn>
                <a:cxn ang="0">
                  <a:pos x="24" y="58"/>
                </a:cxn>
                <a:cxn ang="0">
                  <a:pos x="29" y="50"/>
                </a:cxn>
                <a:cxn ang="0">
                  <a:pos x="37" y="46"/>
                </a:cxn>
                <a:cxn ang="0">
                  <a:pos x="46" y="46"/>
                </a:cxn>
                <a:cxn ang="0">
                  <a:pos x="49" y="42"/>
                </a:cxn>
                <a:cxn ang="0">
                  <a:pos x="87" y="12"/>
                </a:cxn>
                <a:cxn ang="0">
                  <a:pos x="91" y="0"/>
                </a:cxn>
                <a:cxn ang="0">
                  <a:pos x="111" y="8"/>
                </a:cxn>
                <a:cxn ang="0">
                  <a:pos x="116" y="8"/>
                </a:cxn>
                <a:cxn ang="0">
                  <a:pos x="116" y="16"/>
                </a:cxn>
                <a:cxn ang="0">
                  <a:pos x="95" y="39"/>
                </a:cxn>
                <a:cxn ang="0">
                  <a:pos x="82" y="46"/>
                </a:cxn>
                <a:cxn ang="0">
                  <a:pos x="66" y="54"/>
                </a:cxn>
                <a:cxn ang="0">
                  <a:pos x="53" y="69"/>
                </a:cxn>
                <a:cxn ang="0">
                  <a:pos x="37" y="85"/>
                </a:cxn>
                <a:cxn ang="0">
                  <a:pos x="24" y="92"/>
                </a:cxn>
                <a:cxn ang="0">
                  <a:pos x="17" y="92"/>
                </a:cxn>
                <a:cxn ang="0">
                  <a:pos x="8" y="85"/>
                </a:cxn>
                <a:cxn ang="0">
                  <a:pos x="0" y="81"/>
                </a:cxn>
                <a:cxn ang="0">
                  <a:pos x="4" y="73"/>
                </a:cxn>
                <a:cxn ang="0">
                  <a:pos x="17" y="62"/>
                </a:cxn>
              </a:cxnLst>
              <a:rect l="0" t="0" r="r" b="b"/>
              <a:pathLst>
                <a:path w="117" h="93">
                  <a:moveTo>
                    <a:pt x="17" y="62"/>
                  </a:moveTo>
                  <a:lnTo>
                    <a:pt x="24" y="58"/>
                  </a:lnTo>
                  <a:lnTo>
                    <a:pt x="29" y="50"/>
                  </a:lnTo>
                  <a:lnTo>
                    <a:pt x="37" y="46"/>
                  </a:lnTo>
                  <a:lnTo>
                    <a:pt x="46" y="46"/>
                  </a:lnTo>
                  <a:lnTo>
                    <a:pt x="49" y="42"/>
                  </a:lnTo>
                  <a:lnTo>
                    <a:pt x="87" y="12"/>
                  </a:lnTo>
                  <a:lnTo>
                    <a:pt x="91" y="0"/>
                  </a:lnTo>
                  <a:lnTo>
                    <a:pt x="111" y="8"/>
                  </a:lnTo>
                  <a:lnTo>
                    <a:pt x="116" y="8"/>
                  </a:lnTo>
                  <a:lnTo>
                    <a:pt x="116" y="16"/>
                  </a:lnTo>
                  <a:lnTo>
                    <a:pt x="95" y="39"/>
                  </a:lnTo>
                  <a:lnTo>
                    <a:pt x="82" y="46"/>
                  </a:lnTo>
                  <a:lnTo>
                    <a:pt x="66" y="54"/>
                  </a:lnTo>
                  <a:lnTo>
                    <a:pt x="53" y="69"/>
                  </a:lnTo>
                  <a:lnTo>
                    <a:pt x="37" y="85"/>
                  </a:lnTo>
                  <a:lnTo>
                    <a:pt x="24" y="92"/>
                  </a:lnTo>
                  <a:lnTo>
                    <a:pt x="17" y="92"/>
                  </a:lnTo>
                  <a:lnTo>
                    <a:pt x="8" y="85"/>
                  </a:lnTo>
                  <a:lnTo>
                    <a:pt x="0" y="81"/>
                  </a:lnTo>
                  <a:lnTo>
                    <a:pt x="4" y="73"/>
                  </a:lnTo>
                  <a:lnTo>
                    <a:pt x="17" y="62"/>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2" name="Freeform 91"/>
            <p:cNvSpPr>
              <a:spLocks/>
            </p:cNvSpPr>
            <p:nvPr/>
          </p:nvSpPr>
          <p:spPr bwMode="auto">
            <a:xfrm>
              <a:off x="7128321" y="4184650"/>
              <a:ext cx="990441" cy="757238"/>
            </a:xfrm>
            <a:custGeom>
              <a:avLst/>
              <a:gdLst/>
              <a:ahLst/>
              <a:cxnLst>
                <a:cxn ang="0">
                  <a:pos x="478" y="261"/>
                </a:cxn>
                <a:cxn ang="0">
                  <a:pos x="487" y="211"/>
                </a:cxn>
                <a:cxn ang="0">
                  <a:pos x="466" y="145"/>
                </a:cxn>
                <a:cxn ang="0">
                  <a:pos x="441" y="119"/>
                </a:cxn>
                <a:cxn ang="0">
                  <a:pos x="412" y="84"/>
                </a:cxn>
                <a:cxn ang="0">
                  <a:pos x="404" y="46"/>
                </a:cxn>
                <a:cxn ang="0">
                  <a:pos x="388" y="34"/>
                </a:cxn>
                <a:cxn ang="0">
                  <a:pos x="370" y="4"/>
                </a:cxn>
                <a:cxn ang="0">
                  <a:pos x="363" y="50"/>
                </a:cxn>
                <a:cxn ang="0">
                  <a:pos x="309" y="57"/>
                </a:cxn>
                <a:cxn ang="0">
                  <a:pos x="289" y="34"/>
                </a:cxn>
                <a:cxn ang="0">
                  <a:pos x="296" y="7"/>
                </a:cxn>
                <a:cxn ang="0">
                  <a:pos x="247" y="0"/>
                </a:cxn>
                <a:cxn ang="0">
                  <a:pos x="222" y="15"/>
                </a:cxn>
                <a:cxn ang="0">
                  <a:pos x="213" y="46"/>
                </a:cxn>
                <a:cxn ang="0">
                  <a:pos x="197" y="53"/>
                </a:cxn>
                <a:cxn ang="0">
                  <a:pos x="184" y="34"/>
                </a:cxn>
                <a:cxn ang="0">
                  <a:pos x="164" y="38"/>
                </a:cxn>
                <a:cxn ang="0">
                  <a:pos x="139" y="73"/>
                </a:cxn>
                <a:cxn ang="0">
                  <a:pos x="119" y="80"/>
                </a:cxn>
                <a:cxn ang="0">
                  <a:pos x="106" y="111"/>
                </a:cxn>
                <a:cxn ang="0">
                  <a:pos x="32" y="142"/>
                </a:cxn>
                <a:cxn ang="0">
                  <a:pos x="7" y="145"/>
                </a:cxn>
                <a:cxn ang="0">
                  <a:pos x="0" y="203"/>
                </a:cxn>
                <a:cxn ang="0">
                  <a:pos x="7" y="237"/>
                </a:cxn>
                <a:cxn ang="0">
                  <a:pos x="7" y="314"/>
                </a:cxn>
                <a:cxn ang="0">
                  <a:pos x="36" y="330"/>
                </a:cxn>
                <a:cxn ang="0">
                  <a:pos x="61" y="314"/>
                </a:cxn>
                <a:cxn ang="0">
                  <a:pos x="168" y="280"/>
                </a:cxn>
                <a:cxn ang="0">
                  <a:pos x="238" y="287"/>
                </a:cxn>
                <a:cxn ang="0">
                  <a:pos x="251" y="318"/>
                </a:cxn>
                <a:cxn ang="0">
                  <a:pos x="271" y="307"/>
                </a:cxn>
                <a:cxn ang="0">
                  <a:pos x="284" y="310"/>
                </a:cxn>
                <a:cxn ang="0">
                  <a:pos x="284" y="333"/>
                </a:cxn>
                <a:cxn ang="0">
                  <a:pos x="296" y="353"/>
                </a:cxn>
                <a:cxn ang="0">
                  <a:pos x="309" y="372"/>
                </a:cxn>
                <a:cxn ang="0">
                  <a:pos x="334" y="383"/>
                </a:cxn>
                <a:cxn ang="0">
                  <a:pos x="359" y="376"/>
                </a:cxn>
                <a:cxn ang="0">
                  <a:pos x="383" y="376"/>
                </a:cxn>
                <a:cxn ang="0">
                  <a:pos x="412" y="364"/>
                </a:cxn>
                <a:cxn ang="0">
                  <a:pos x="437" y="314"/>
                </a:cxn>
              </a:cxnLst>
              <a:rect l="0" t="0" r="r" b="b"/>
              <a:pathLst>
                <a:path w="488" h="384">
                  <a:moveTo>
                    <a:pt x="474" y="280"/>
                  </a:moveTo>
                  <a:lnTo>
                    <a:pt x="478" y="261"/>
                  </a:lnTo>
                  <a:lnTo>
                    <a:pt x="482" y="249"/>
                  </a:lnTo>
                  <a:lnTo>
                    <a:pt x="487" y="211"/>
                  </a:lnTo>
                  <a:lnTo>
                    <a:pt x="466" y="153"/>
                  </a:lnTo>
                  <a:lnTo>
                    <a:pt x="466" y="145"/>
                  </a:lnTo>
                  <a:lnTo>
                    <a:pt x="446" y="142"/>
                  </a:lnTo>
                  <a:lnTo>
                    <a:pt x="441" y="119"/>
                  </a:lnTo>
                  <a:lnTo>
                    <a:pt x="417" y="96"/>
                  </a:lnTo>
                  <a:lnTo>
                    <a:pt x="412" y="84"/>
                  </a:lnTo>
                  <a:lnTo>
                    <a:pt x="404" y="65"/>
                  </a:lnTo>
                  <a:lnTo>
                    <a:pt x="404" y="46"/>
                  </a:lnTo>
                  <a:lnTo>
                    <a:pt x="395" y="38"/>
                  </a:lnTo>
                  <a:lnTo>
                    <a:pt x="388" y="34"/>
                  </a:lnTo>
                  <a:lnTo>
                    <a:pt x="379" y="0"/>
                  </a:lnTo>
                  <a:lnTo>
                    <a:pt x="370" y="4"/>
                  </a:lnTo>
                  <a:lnTo>
                    <a:pt x="363" y="23"/>
                  </a:lnTo>
                  <a:lnTo>
                    <a:pt x="363" y="50"/>
                  </a:lnTo>
                  <a:lnTo>
                    <a:pt x="342" y="88"/>
                  </a:lnTo>
                  <a:lnTo>
                    <a:pt x="309" y="57"/>
                  </a:lnTo>
                  <a:lnTo>
                    <a:pt x="289" y="46"/>
                  </a:lnTo>
                  <a:lnTo>
                    <a:pt x="289" y="34"/>
                  </a:lnTo>
                  <a:lnTo>
                    <a:pt x="301" y="15"/>
                  </a:lnTo>
                  <a:lnTo>
                    <a:pt x="296" y="7"/>
                  </a:lnTo>
                  <a:lnTo>
                    <a:pt x="263" y="0"/>
                  </a:lnTo>
                  <a:lnTo>
                    <a:pt x="247" y="0"/>
                  </a:lnTo>
                  <a:lnTo>
                    <a:pt x="235" y="7"/>
                  </a:lnTo>
                  <a:lnTo>
                    <a:pt x="222" y="15"/>
                  </a:lnTo>
                  <a:lnTo>
                    <a:pt x="210" y="34"/>
                  </a:lnTo>
                  <a:lnTo>
                    <a:pt x="213" y="46"/>
                  </a:lnTo>
                  <a:lnTo>
                    <a:pt x="206" y="50"/>
                  </a:lnTo>
                  <a:lnTo>
                    <a:pt x="197" y="53"/>
                  </a:lnTo>
                  <a:lnTo>
                    <a:pt x="193" y="50"/>
                  </a:lnTo>
                  <a:lnTo>
                    <a:pt x="184" y="34"/>
                  </a:lnTo>
                  <a:lnTo>
                    <a:pt x="177" y="34"/>
                  </a:lnTo>
                  <a:lnTo>
                    <a:pt x="164" y="38"/>
                  </a:lnTo>
                  <a:lnTo>
                    <a:pt x="144" y="65"/>
                  </a:lnTo>
                  <a:lnTo>
                    <a:pt x="139" y="73"/>
                  </a:lnTo>
                  <a:lnTo>
                    <a:pt x="123" y="73"/>
                  </a:lnTo>
                  <a:lnTo>
                    <a:pt x="119" y="80"/>
                  </a:lnTo>
                  <a:lnTo>
                    <a:pt x="110" y="99"/>
                  </a:lnTo>
                  <a:lnTo>
                    <a:pt x="106" y="111"/>
                  </a:lnTo>
                  <a:lnTo>
                    <a:pt x="49" y="130"/>
                  </a:lnTo>
                  <a:lnTo>
                    <a:pt x="32" y="142"/>
                  </a:lnTo>
                  <a:lnTo>
                    <a:pt x="20" y="145"/>
                  </a:lnTo>
                  <a:lnTo>
                    <a:pt x="7" y="145"/>
                  </a:lnTo>
                  <a:lnTo>
                    <a:pt x="7" y="203"/>
                  </a:lnTo>
                  <a:lnTo>
                    <a:pt x="0" y="203"/>
                  </a:lnTo>
                  <a:lnTo>
                    <a:pt x="0" y="211"/>
                  </a:lnTo>
                  <a:lnTo>
                    <a:pt x="7" y="237"/>
                  </a:lnTo>
                  <a:lnTo>
                    <a:pt x="16" y="295"/>
                  </a:lnTo>
                  <a:lnTo>
                    <a:pt x="7" y="314"/>
                  </a:lnTo>
                  <a:lnTo>
                    <a:pt x="16" y="326"/>
                  </a:lnTo>
                  <a:lnTo>
                    <a:pt x="36" y="330"/>
                  </a:lnTo>
                  <a:lnTo>
                    <a:pt x="45" y="326"/>
                  </a:lnTo>
                  <a:lnTo>
                    <a:pt x="61" y="314"/>
                  </a:lnTo>
                  <a:lnTo>
                    <a:pt x="103" y="314"/>
                  </a:lnTo>
                  <a:lnTo>
                    <a:pt x="168" y="280"/>
                  </a:lnTo>
                  <a:lnTo>
                    <a:pt x="197" y="280"/>
                  </a:lnTo>
                  <a:lnTo>
                    <a:pt x="238" y="287"/>
                  </a:lnTo>
                  <a:lnTo>
                    <a:pt x="247" y="307"/>
                  </a:lnTo>
                  <a:lnTo>
                    <a:pt x="251" y="318"/>
                  </a:lnTo>
                  <a:lnTo>
                    <a:pt x="260" y="314"/>
                  </a:lnTo>
                  <a:lnTo>
                    <a:pt x="271" y="307"/>
                  </a:lnTo>
                  <a:lnTo>
                    <a:pt x="284" y="299"/>
                  </a:lnTo>
                  <a:lnTo>
                    <a:pt x="284" y="310"/>
                  </a:lnTo>
                  <a:lnTo>
                    <a:pt x="280" y="326"/>
                  </a:lnTo>
                  <a:lnTo>
                    <a:pt x="284" y="333"/>
                  </a:lnTo>
                  <a:lnTo>
                    <a:pt x="289" y="337"/>
                  </a:lnTo>
                  <a:lnTo>
                    <a:pt x="296" y="353"/>
                  </a:lnTo>
                  <a:lnTo>
                    <a:pt x="296" y="364"/>
                  </a:lnTo>
                  <a:lnTo>
                    <a:pt x="309" y="372"/>
                  </a:lnTo>
                  <a:lnTo>
                    <a:pt x="321" y="372"/>
                  </a:lnTo>
                  <a:lnTo>
                    <a:pt x="334" y="383"/>
                  </a:lnTo>
                  <a:lnTo>
                    <a:pt x="346" y="376"/>
                  </a:lnTo>
                  <a:lnTo>
                    <a:pt x="359" y="376"/>
                  </a:lnTo>
                  <a:lnTo>
                    <a:pt x="370" y="383"/>
                  </a:lnTo>
                  <a:lnTo>
                    <a:pt x="383" y="376"/>
                  </a:lnTo>
                  <a:lnTo>
                    <a:pt x="399" y="364"/>
                  </a:lnTo>
                  <a:lnTo>
                    <a:pt x="412" y="364"/>
                  </a:lnTo>
                  <a:lnTo>
                    <a:pt x="417" y="356"/>
                  </a:lnTo>
                  <a:lnTo>
                    <a:pt x="437" y="314"/>
                  </a:lnTo>
                  <a:lnTo>
                    <a:pt x="474" y="280"/>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3" name="Freeform 92"/>
            <p:cNvSpPr>
              <a:spLocks/>
            </p:cNvSpPr>
            <p:nvPr/>
          </p:nvSpPr>
          <p:spPr bwMode="auto">
            <a:xfrm>
              <a:off x="6961660" y="4048126"/>
              <a:ext cx="225389" cy="61913"/>
            </a:xfrm>
            <a:custGeom>
              <a:avLst/>
              <a:gdLst/>
              <a:ahLst/>
              <a:cxnLst>
                <a:cxn ang="0">
                  <a:pos x="40" y="23"/>
                </a:cxn>
                <a:cxn ang="0">
                  <a:pos x="20" y="19"/>
                </a:cxn>
                <a:cxn ang="0">
                  <a:pos x="16" y="15"/>
                </a:cxn>
                <a:cxn ang="0">
                  <a:pos x="0" y="7"/>
                </a:cxn>
                <a:cxn ang="0">
                  <a:pos x="7" y="0"/>
                </a:cxn>
                <a:cxn ang="0">
                  <a:pos x="20" y="0"/>
                </a:cxn>
                <a:cxn ang="0">
                  <a:pos x="40" y="7"/>
                </a:cxn>
                <a:cxn ang="0">
                  <a:pos x="53" y="7"/>
                </a:cxn>
                <a:cxn ang="0">
                  <a:pos x="69" y="0"/>
                </a:cxn>
                <a:cxn ang="0">
                  <a:pos x="73" y="7"/>
                </a:cxn>
                <a:cxn ang="0">
                  <a:pos x="93" y="11"/>
                </a:cxn>
                <a:cxn ang="0">
                  <a:pos x="98" y="19"/>
                </a:cxn>
                <a:cxn ang="0">
                  <a:pos x="110" y="27"/>
                </a:cxn>
                <a:cxn ang="0">
                  <a:pos x="110" y="30"/>
                </a:cxn>
                <a:cxn ang="0">
                  <a:pos x="60" y="30"/>
                </a:cxn>
                <a:cxn ang="0">
                  <a:pos x="53" y="27"/>
                </a:cxn>
                <a:cxn ang="0">
                  <a:pos x="49" y="27"/>
                </a:cxn>
                <a:cxn ang="0">
                  <a:pos x="40" y="23"/>
                </a:cxn>
              </a:cxnLst>
              <a:rect l="0" t="0" r="r" b="b"/>
              <a:pathLst>
                <a:path w="111" h="31">
                  <a:moveTo>
                    <a:pt x="40" y="23"/>
                  </a:moveTo>
                  <a:lnTo>
                    <a:pt x="20" y="19"/>
                  </a:lnTo>
                  <a:lnTo>
                    <a:pt x="16" y="15"/>
                  </a:lnTo>
                  <a:lnTo>
                    <a:pt x="0" y="7"/>
                  </a:lnTo>
                  <a:lnTo>
                    <a:pt x="7" y="0"/>
                  </a:lnTo>
                  <a:lnTo>
                    <a:pt x="20" y="0"/>
                  </a:lnTo>
                  <a:lnTo>
                    <a:pt x="40" y="7"/>
                  </a:lnTo>
                  <a:lnTo>
                    <a:pt x="53" y="7"/>
                  </a:lnTo>
                  <a:lnTo>
                    <a:pt x="69" y="0"/>
                  </a:lnTo>
                  <a:lnTo>
                    <a:pt x="73" y="7"/>
                  </a:lnTo>
                  <a:lnTo>
                    <a:pt x="93" y="11"/>
                  </a:lnTo>
                  <a:lnTo>
                    <a:pt x="98" y="19"/>
                  </a:lnTo>
                  <a:lnTo>
                    <a:pt x="110" y="27"/>
                  </a:lnTo>
                  <a:lnTo>
                    <a:pt x="110" y="30"/>
                  </a:lnTo>
                  <a:lnTo>
                    <a:pt x="60" y="30"/>
                  </a:lnTo>
                  <a:lnTo>
                    <a:pt x="53" y="27"/>
                  </a:lnTo>
                  <a:lnTo>
                    <a:pt x="49" y="27"/>
                  </a:lnTo>
                  <a:lnTo>
                    <a:pt x="40" y="2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4" name="Freeform 93"/>
            <p:cNvSpPr>
              <a:spLocks/>
            </p:cNvSpPr>
            <p:nvPr/>
          </p:nvSpPr>
          <p:spPr bwMode="auto">
            <a:xfrm>
              <a:off x="6693416" y="3736975"/>
              <a:ext cx="292053" cy="312738"/>
            </a:xfrm>
            <a:custGeom>
              <a:avLst/>
              <a:gdLst/>
              <a:ahLst/>
              <a:cxnLst>
                <a:cxn ang="0">
                  <a:pos x="65" y="93"/>
                </a:cxn>
                <a:cxn ang="0">
                  <a:pos x="65" y="89"/>
                </a:cxn>
                <a:cxn ang="0">
                  <a:pos x="60" y="81"/>
                </a:cxn>
                <a:cxn ang="0">
                  <a:pos x="57" y="77"/>
                </a:cxn>
                <a:cxn ang="0">
                  <a:pos x="57" y="73"/>
                </a:cxn>
                <a:cxn ang="0">
                  <a:pos x="53" y="66"/>
                </a:cxn>
                <a:cxn ang="0">
                  <a:pos x="49" y="62"/>
                </a:cxn>
                <a:cxn ang="0">
                  <a:pos x="44" y="54"/>
                </a:cxn>
                <a:cxn ang="0">
                  <a:pos x="40" y="50"/>
                </a:cxn>
                <a:cxn ang="0">
                  <a:pos x="36" y="43"/>
                </a:cxn>
                <a:cxn ang="0">
                  <a:pos x="32" y="39"/>
                </a:cxn>
                <a:cxn ang="0">
                  <a:pos x="28" y="31"/>
                </a:cxn>
                <a:cxn ang="0">
                  <a:pos x="11" y="23"/>
                </a:cxn>
                <a:cxn ang="0">
                  <a:pos x="0" y="8"/>
                </a:cxn>
                <a:cxn ang="0">
                  <a:pos x="4" y="0"/>
                </a:cxn>
                <a:cxn ang="0">
                  <a:pos x="7" y="4"/>
                </a:cxn>
                <a:cxn ang="0">
                  <a:pos x="20" y="8"/>
                </a:cxn>
                <a:cxn ang="0">
                  <a:pos x="32" y="8"/>
                </a:cxn>
                <a:cxn ang="0">
                  <a:pos x="44" y="20"/>
                </a:cxn>
                <a:cxn ang="0">
                  <a:pos x="49" y="27"/>
                </a:cxn>
                <a:cxn ang="0">
                  <a:pos x="69" y="43"/>
                </a:cxn>
                <a:cxn ang="0">
                  <a:pos x="93" y="58"/>
                </a:cxn>
                <a:cxn ang="0">
                  <a:pos x="106" y="70"/>
                </a:cxn>
                <a:cxn ang="0">
                  <a:pos x="109" y="89"/>
                </a:cxn>
                <a:cxn ang="0">
                  <a:pos x="131" y="108"/>
                </a:cxn>
                <a:cxn ang="0">
                  <a:pos x="143" y="116"/>
                </a:cxn>
                <a:cxn ang="0">
                  <a:pos x="143" y="123"/>
                </a:cxn>
                <a:cxn ang="0">
                  <a:pos x="135" y="131"/>
                </a:cxn>
                <a:cxn ang="0">
                  <a:pos x="135" y="154"/>
                </a:cxn>
                <a:cxn ang="0">
                  <a:pos x="126" y="154"/>
                </a:cxn>
                <a:cxn ang="0">
                  <a:pos x="122" y="158"/>
                </a:cxn>
                <a:cxn ang="0">
                  <a:pos x="118" y="146"/>
                </a:cxn>
                <a:cxn ang="0">
                  <a:pos x="82" y="116"/>
                </a:cxn>
                <a:cxn ang="0">
                  <a:pos x="65" y="93"/>
                </a:cxn>
              </a:cxnLst>
              <a:rect l="0" t="0" r="r" b="b"/>
              <a:pathLst>
                <a:path w="144" h="159">
                  <a:moveTo>
                    <a:pt x="65" y="93"/>
                  </a:moveTo>
                  <a:lnTo>
                    <a:pt x="65" y="89"/>
                  </a:lnTo>
                  <a:lnTo>
                    <a:pt x="60" y="81"/>
                  </a:lnTo>
                  <a:lnTo>
                    <a:pt x="57" y="77"/>
                  </a:lnTo>
                  <a:lnTo>
                    <a:pt x="57" y="73"/>
                  </a:lnTo>
                  <a:lnTo>
                    <a:pt x="53" y="66"/>
                  </a:lnTo>
                  <a:lnTo>
                    <a:pt x="49" y="62"/>
                  </a:lnTo>
                  <a:lnTo>
                    <a:pt x="44" y="54"/>
                  </a:lnTo>
                  <a:lnTo>
                    <a:pt x="40" y="50"/>
                  </a:lnTo>
                  <a:lnTo>
                    <a:pt x="36" y="43"/>
                  </a:lnTo>
                  <a:lnTo>
                    <a:pt x="32" y="39"/>
                  </a:lnTo>
                  <a:lnTo>
                    <a:pt x="28" y="31"/>
                  </a:lnTo>
                  <a:lnTo>
                    <a:pt x="11" y="23"/>
                  </a:lnTo>
                  <a:lnTo>
                    <a:pt x="0" y="8"/>
                  </a:lnTo>
                  <a:lnTo>
                    <a:pt x="4" y="0"/>
                  </a:lnTo>
                  <a:lnTo>
                    <a:pt x="7" y="4"/>
                  </a:lnTo>
                  <a:lnTo>
                    <a:pt x="20" y="8"/>
                  </a:lnTo>
                  <a:lnTo>
                    <a:pt x="32" y="8"/>
                  </a:lnTo>
                  <a:lnTo>
                    <a:pt x="44" y="20"/>
                  </a:lnTo>
                  <a:lnTo>
                    <a:pt x="49" y="27"/>
                  </a:lnTo>
                  <a:lnTo>
                    <a:pt x="69" y="43"/>
                  </a:lnTo>
                  <a:lnTo>
                    <a:pt x="93" y="58"/>
                  </a:lnTo>
                  <a:lnTo>
                    <a:pt x="106" y="70"/>
                  </a:lnTo>
                  <a:lnTo>
                    <a:pt x="109" y="89"/>
                  </a:lnTo>
                  <a:lnTo>
                    <a:pt x="131" y="108"/>
                  </a:lnTo>
                  <a:lnTo>
                    <a:pt x="143" y="116"/>
                  </a:lnTo>
                  <a:lnTo>
                    <a:pt x="143" y="123"/>
                  </a:lnTo>
                  <a:lnTo>
                    <a:pt x="135" y="131"/>
                  </a:lnTo>
                  <a:lnTo>
                    <a:pt x="135" y="154"/>
                  </a:lnTo>
                  <a:lnTo>
                    <a:pt x="126" y="154"/>
                  </a:lnTo>
                  <a:lnTo>
                    <a:pt x="122" y="158"/>
                  </a:lnTo>
                  <a:lnTo>
                    <a:pt x="118" y="146"/>
                  </a:lnTo>
                  <a:lnTo>
                    <a:pt x="82" y="116"/>
                  </a:lnTo>
                  <a:lnTo>
                    <a:pt x="65" y="93"/>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sp>
          <p:nvSpPr>
            <p:cNvPr id="95" name="Freeform 94"/>
            <p:cNvSpPr>
              <a:spLocks/>
            </p:cNvSpPr>
            <p:nvPr/>
          </p:nvSpPr>
          <p:spPr bwMode="auto">
            <a:xfrm>
              <a:off x="7020388" y="3352801"/>
              <a:ext cx="42855" cy="47625"/>
            </a:xfrm>
            <a:custGeom>
              <a:avLst/>
              <a:gdLst/>
              <a:ahLst/>
              <a:cxnLst>
                <a:cxn ang="0">
                  <a:pos x="0" y="8"/>
                </a:cxn>
                <a:cxn ang="0">
                  <a:pos x="11" y="4"/>
                </a:cxn>
                <a:cxn ang="0">
                  <a:pos x="15" y="0"/>
                </a:cxn>
                <a:cxn ang="0">
                  <a:pos x="20" y="15"/>
                </a:cxn>
                <a:cxn ang="0">
                  <a:pos x="11" y="23"/>
                </a:cxn>
                <a:cxn ang="0">
                  <a:pos x="3" y="23"/>
                </a:cxn>
                <a:cxn ang="0">
                  <a:pos x="0" y="8"/>
                </a:cxn>
              </a:cxnLst>
              <a:rect l="0" t="0" r="r" b="b"/>
              <a:pathLst>
                <a:path w="21" h="24">
                  <a:moveTo>
                    <a:pt x="0" y="8"/>
                  </a:moveTo>
                  <a:lnTo>
                    <a:pt x="11" y="4"/>
                  </a:lnTo>
                  <a:lnTo>
                    <a:pt x="15" y="0"/>
                  </a:lnTo>
                  <a:lnTo>
                    <a:pt x="20" y="15"/>
                  </a:lnTo>
                  <a:lnTo>
                    <a:pt x="11" y="23"/>
                  </a:lnTo>
                  <a:lnTo>
                    <a:pt x="3" y="23"/>
                  </a:lnTo>
                  <a:lnTo>
                    <a:pt x="0" y="8"/>
                  </a:lnTo>
                </a:path>
              </a:pathLst>
            </a:custGeom>
            <a:solidFill>
              <a:schemeClr val="bg1">
                <a:lumMod val="85000"/>
              </a:schemeClr>
            </a:solidFill>
            <a:ln w="12700" cap="flat" cmpd="sng">
              <a:solidFill>
                <a:schemeClr val="bg1"/>
              </a:solidFill>
              <a:prstDash val="solid"/>
              <a:round/>
              <a:headEnd/>
              <a:tailEnd/>
            </a:ln>
            <a:effectLst/>
          </p:spPr>
          <p:txBody>
            <a:bodyPr anchor="ctr"/>
            <a:lstStyle/>
            <a:p>
              <a:endParaRPr lang="pt-BR"/>
            </a:p>
          </p:txBody>
        </p:sp>
      </p:grpSp>
      <p:sp>
        <p:nvSpPr>
          <p:cNvPr id="97" name="Elipse 96"/>
          <p:cNvSpPr/>
          <p:nvPr/>
        </p:nvSpPr>
        <p:spPr>
          <a:xfrm>
            <a:off x="5352263" y="2714620"/>
            <a:ext cx="187120" cy="187120"/>
          </a:xfrm>
          <a:prstGeom prst="ellipse">
            <a:avLst/>
          </a:prstGeom>
          <a:noFill/>
          <a:ln w="28575">
            <a:solidFill>
              <a:srgbClr val="FF0000"/>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101" name="Conector de seta reta 100"/>
          <p:cNvCxnSpPr/>
          <p:nvPr/>
        </p:nvCxnSpPr>
        <p:spPr>
          <a:xfrm rot="10800000">
            <a:off x="4237826" y="2571744"/>
            <a:ext cx="1113512" cy="206940"/>
          </a:xfrm>
          <a:prstGeom prst="straightConnector1">
            <a:avLst/>
          </a:prstGeom>
          <a:ln w="28575">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sp>
        <p:nvSpPr>
          <p:cNvPr id="106" name="Retângulo 105"/>
          <p:cNvSpPr/>
          <p:nvPr/>
        </p:nvSpPr>
        <p:spPr>
          <a:xfrm>
            <a:off x="5666588" y="1500174"/>
            <a:ext cx="1380306" cy="285752"/>
          </a:xfrm>
          <a:prstGeom prst="rect">
            <a:avLst/>
          </a:prstGeom>
          <a:noFill/>
          <a:ln>
            <a:noFill/>
          </a:ln>
          <a:effectLst/>
        </p:spPr>
        <p:txBody>
          <a:bodyPr wrap="square" lIns="72000" tIns="72000" rIns="72000" bIns="72000" rtlCol="0" anchor="ctr">
            <a:noAutofit/>
          </a:bodyPr>
          <a:lstStyle/>
          <a:p>
            <a:pPr algn="ctr">
              <a:spcAft>
                <a:spcPts val="600"/>
              </a:spcAft>
            </a:pPr>
            <a:r>
              <a:rPr lang="pt-BR" sz="1100" b="1" dirty="0">
                <a:solidFill>
                  <a:schemeClr val="tx1"/>
                </a:solidFill>
              </a:rPr>
              <a:t>Canal de Suez</a:t>
            </a:r>
          </a:p>
        </p:txBody>
      </p:sp>
      <p:pic>
        <p:nvPicPr>
          <p:cNvPr id="107521" name="Picture 1"/>
          <p:cNvPicPr>
            <a:picLocks noChangeAspect="1" noChangeArrowheads="1"/>
          </p:cNvPicPr>
          <p:nvPr/>
        </p:nvPicPr>
        <p:blipFill>
          <a:blip r:embed="rId3" cstate="print"/>
          <a:srcRect/>
          <a:stretch>
            <a:fillRect/>
          </a:stretch>
        </p:blipFill>
        <p:spPr bwMode="auto">
          <a:xfrm>
            <a:off x="237300" y="2505061"/>
            <a:ext cx="5726331" cy="4352943"/>
          </a:xfrm>
          <a:prstGeom prst="rect">
            <a:avLst/>
          </a:prstGeom>
          <a:noFill/>
          <a:ln w="9525">
            <a:noFill/>
            <a:miter lim="800000"/>
            <a:headEnd/>
            <a:tailEnd/>
          </a:ln>
        </p:spPr>
      </p:pic>
      <p:sp>
        <p:nvSpPr>
          <p:cNvPr id="102" name="Retângulo 101"/>
          <p:cNvSpPr/>
          <p:nvPr/>
        </p:nvSpPr>
        <p:spPr>
          <a:xfrm>
            <a:off x="6095214" y="3357562"/>
            <a:ext cx="3714776" cy="3286148"/>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t>O canal de Suez aceita navios de 77,5m de boca, 19m de calado e 68 de altura</a:t>
            </a:r>
          </a:p>
          <a:p>
            <a:pPr marL="144000" indent="-144000">
              <a:spcAft>
                <a:spcPts val="600"/>
              </a:spcAft>
              <a:buFont typeface="Arial" pitchFamily="34" charset="0"/>
              <a:buChar char="•"/>
            </a:pPr>
            <a:r>
              <a:rPr lang="pt-BR" sz="1600" dirty="0"/>
              <a:t>Sua construção começou em 1859 e foi inaugurado 10 anos depois</a:t>
            </a:r>
          </a:p>
          <a:p>
            <a:pPr marL="144000" indent="-144000" algn="l">
              <a:spcAft>
                <a:spcPts val="600"/>
              </a:spcAft>
              <a:buFont typeface="Arial" pitchFamily="34" charset="0"/>
              <a:buChar char="•"/>
            </a:pPr>
            <a:r>
              <a:rPr lang="pt-BR" sz="1600" dirty="0"/>
              <a:t>O canal do Panamá foi inaugurado em 15 de agosto de 1914 </a:t>
            </a:r>
          </a:p>
          <a:p>
            <a:pPr marL="144000" indent="-144000" algn="l">
              <a:spcAft>
                <a:spcPts val="600"/>
              </a:spcAft>
              <a:buFont typeface="Arial" pitchFamily="34" charset="0"/>
              <a:buChar char="•"/>
            </a:pPr>
            <a:r>
              <a:rPr lang="pt-BR" sz="1600" dirty="0"/>
              <a:t>Navega-se por 82km para atravessá-lo, e “escala-se” 26 metros</a:t>
            </a:r>
            <a:endParaRPr lang="pt-BR" sz="1600" dirty="0">
              <a:solidFill>
                <a:schemeClr val="tx1"/>
              </a:solidFill>
            </a:endParaRPr>
          </a:p>
        </p:txBody>
      </p:sp>
      <p:sp>
        <p:nvSpPr>
          <p:cNvPr id="103" name="Elipse 102"/>
          <p:cNvSpPr/>
          <p:nvPr/>
        </p:nvSpPr>
        <p:spPr>
          <a:xfrm>
            <a:off x="4166388" y="2000240"/>
            <a:ext cx="214314" cy="214314"/>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5" name="Retângulo 104"/>
          <p:cNvSpPr/>
          <p:nvPr/>
        </p:nvSpPr>
        <p:spPr>
          <a:xfrm>
            <a:off x="4166390" y="1714488"/>
            <a:ext cx="1380306" cy="285752"/>
          </a:xfrm>
          <a:prstGeom prst="rect">
            <a:avLst/>
          </a:prstGeom>
          <a:noFill/>
          <a:ln>
            <a:noFill/>
          </a:ln>
          <a:effectLst/>
        </p:spPr>
        <p:txBody>
          <a:bodyPr wrap="square" lIns="72000" tIns="72000" rIns="72000" bIns="72000" rtlCol="0" anchor="ctr">
            <a:noAutofit/>
          </a:bodyPr>
          <a:lstStyle/>
          <a:p>
            <a:pPr algn="ctr">
              <a:spcAft>
                <a:spcPts val="600"/>
              </a:spcAft>
            </a:pPr>
            <a:r>
              <a:rPr lang="pt-BR" sz="1100" b="1" dirty="0">
                <a:solidFill>
                  <a:schemeClr val="tx1"/>
                </a:solidFill>
              </a:rPr>
              <a:t>Canal do Panamá</a:t>
            </a:r>
          </a:p>
        </p:txBody>
      </p:sp>
      <p:sp>
        <p:nvSpPr>
          <p:cNvPr id="110" name="Elipse 109"/>
          <p:cNvSpPr/>
          <p:nvPr/>
        </p:nvSpPr>
        <p:spPr>
          <a:xfrm>
            <a:off x="7095346" y="1357298"/>
            <a:ext cx="214314" cy="214314"/>
          </a:xfrm>
          <a:prstGeom prst="ellipse">
            <a:avLst/>
          </a:prstGeom>
          <a:gradFill>
            <a:gsLst>
              <a:gs pos="0">
                <a:srgbClr val="B33939"/>
              </a:gs>
              <a:gs pos="100000">
                <a:srgbClr val="B33939"/>
              </a:gs>
              <a:gs pos="50000">
                <a:srgbClr val="FF6F6F"/>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Canal do Panamá</a:t>
            </a:r>
          </a:p>
        </p:txBody>
      </p:sp>
      <p:pic>
        <p:nvPicPr>
          <p:cNvPr id="7" name="O canal do Panama   Infographics   15 Years Discovery Channel(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2317890" y="1772816"/>
            <a:ext cx="5236412" cy="29454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Eclusa Canal do Panamá (12h em 1 minuto)</a:t>
            </a:r>
          </a:p>
        </p:txBody>
      </p:sp>
      <p:pic>
        <p:nvPicPr>
          <p:cNvPr id="165890" name="Picture 2" descr="http://www.popa.com.br/imagens/__2006/10/jatcampello/CasacontroleMiraflores.jpg"/>
          <p:cNvPicPr>
            <a:picLocks noChangeAspect="1" noChangeArrowheads="1"/>
          </p:cNvPicPr>
          <p:nvPr/>
        </p:nvPicPr>
        <p:blipFill>
          <a:blip r:embed="rId4" cstate="print"/>
          <a:srcRect/>
          <a:stretch>
            <a:fillRect/>
          </a:stretch>
        </p:blipFill>
        <p:spPr bwMode="auto">
          <a:xfrm>
            <a:off x="7419407" y="1258666"/>
            <a:ext cx="2496000" cy="1872000"/>
          </a:xfrm>
          <a:prstGeom prst="rect">
            <a:avLst/>
          </a:prstGeom>
          <a:noFill/>
        </p:spPr>
      </p:pic>
      <p:pic>
        <p:nvPicPr>
          <p:cNvPr id="165892" name="Picture 4" descr="http://www.popa.com.br/imagens/__2006/10/jatcampello/Divisaodosniveis.jpg"/>
          <p:cNvPicPr>
            <a:picLocks noChangeAspect="1" noChangeArrowheads="1"/>
          </p:cNvPicPr>
          <p:nvPr/>
        </p:nvPicPr>
        <p:blipFill>
          <a:blip r:embed="rId5" cstate="print"/>
          <a:srcRect/>
          <a:stretch>
            <a:fillRect/>
          </a:stretch>
        </p:blipFill>
        <p:spPr bwMode="auto">
          <a:xfrm>
            <a:off x="7419407" y="4994244"/>
            <a:ext cx="2496000" cy="1872000"/>
          </a:xfrm>
          <a:prstGeom prst="rect">
            <a:avLst/>
          </a:prstGeom>
          <a:noFill/>
        </p:spPr>
      </p:pic>
      <p:pic>
        <p:nvPicPr>
          <p:cNvPr id="165894" name="Picture 6" descr="http://www.popa.com.br/imagens/__2006/10/jatcampello/Ativacaomotores.jpg"/>
          <p:cNvPicPr>
            <a:picLocks noChangeAspect="1" noChangeArrowheads="1"/>
          </p:cNvPicPr>
          <p:nvPr/>
        </p:nvPicPr>
        <p:blipFill>
          <a:blip r:embed="rId6" cstate="print"/>
          <a:srcRect/>
          <a:stretch>
            <a:fillRect/>
          </a:stretch>
        </p:blipFill>
        <p:spPr bwMode="auto">
          <a:xfrm>
            <a:off x="7419406" y="3126455"/>
            <a:ext cx="2495999" cy="1872000"/>
          </a:xfrm>
          <a:prstGeom prst="rect">
            <a:avLst/>
          </a:prstGeom>
          <a:noFill/>
        </p:spPr>
      </p:pic>
      <p:pic>
        <p:nvPicPr>
          <p:cNvPr id="8" name="Canal do Panama em 1 minuto 12 horas....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775743" y="1153419"/>
            <a:ext cx="5088565" cy="3816424"/>
          </a:xfrm>
          <a:prstGeom prst="rect">
            <a:avLst/>
          </a:prstGeom>
        </p:spPr>
      </p:pic>
      <p:sp>
        <p:nvSpPr>
          <p:cNvPr id="3" name="Retângulo 2"/>
          <p:cNvSpPr/>
          <p:nvPr/>
        </p:nvSpPr>
        <p:spPr>
          <a:xfrm>
            <a:off x="271686" y="5229200"/>
            <a:ext cx="6624736" cy="136815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t>Novo canal do </a:t>
            </a:r>
            <a:r>
              <a:rPr lang="pt-BR" sz="1600" dirty="0" err="1"/>
              <a:t>Panama</a:t>
            </a:r>
            <a:r>
              <a:rPr lang="pt-BR" sz="1600" dirty="0"/>
              <a:t>: </a:t>
            </a:r>
            <a:r>
              <a:rPr lang="pt-BR" sz="1600" dirty="0" err="1"/>
              <a:t>megaconstruçoes</a:t>
            </a:r>
            <a:r>
              <a:rPr lang="pt-BR" sz="1600" dirty="0"/>
              <a:t>: 13000 navios; 600milU$ por navio</a:t>
            </a:r>
          </a:p>
          <a:p>
            <a:pPr marL="144000" indent="-144000">
              <a:spcAft>
                <a:spcPts val="600"/>
              </a:spcAft>
              <a:buFont typeface="Arial" pitchFamily="34" charset="0"/>
              <a:buChar char="•"/>
            </a:pPr>
            <a:r>
              <a:rPr lang="pt-BR" sz="1600" dirty="0">
                <a:hlinkClick r:id="rId8"/>
              </a:rPr>
              <a:t>http://www.youtube.com/watch?v=2BMs1eLW47Y</a:t>
            </a:r>
            <a:endParaRPr lang="pt-BR" sz="1600" dirty="0"/>
          </a:p>
          <a:p>
            <a:pPr marL="144000" indent="-144000">
              <a:spcAft>
                <a:spcPts val="600"/>
              </a:spcAft>
              <a:buFont typeface="Arial" pitchFamily="34" charset="0"/>
              <a:buChar char="•"/>
            </a:pPr>
            <a:r>
              <a:rPr lang="pt-BR" sz="1600" dirty="0">
                <a:hlinkClick r:id="rId9"/>
              </a:rPr>
              <a:t>http://www.youtube.com/watch?v=lssULB2W1iU&amp;feature=related</a:t>
            </a:r>
            <a:endParaRPr lang="pt-BR" sz="1600" dirty="0"/>
          </a:p>
          <a:p>
            <a:pPr marL="144000" indent="-144000">
              <a:spcAft>
                <a:spcPts val="600"/>
              </a:spcAft>
              <a:buFont typeface="Arial" pitchFamily="34" charset="0"/>
              <a:buChar char="•"/>
            </a:pPr>
            <a:r>
              <a:rPr lang="pt-BR" sz="1600" dirty="0">
                <a:solidFill>
                  <a:schemeClr val="tx1"/>
                </a:solidFill>
                <a:hlinkClick r:id="rId10"/>
              </a:rPr>
              <a:t>https://www.youtube.com/watch?v=k9OAKSR7WUs</a:t>
            </a:r>
            <a:r>
              <a:rPr lang="pt-BR" sz="1600" dirty="0">
                <a:solidFill>
                  <a:schemeClr val="tx1"/>
                </a:solidFill>
              </a:rPr>
              <a:t> – construção canal - longa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hidden="1"/>
          <p:cNvGraphicFramePr>
            <a:graphicFrameLocks noChangeAspect="1"/>
          </p:cNvGraphicFramePr>
          <p:nvPr>
            <p:custDataLst>
              <p:tags r:id="rId1"/>
            </p:custDataLst>
            <p:extLst>
              <p:ext uri="{D42A27DB-BD31-4B8C-83A1-F6EECF244321}">
                <p14:modId xmlns:p14="http://schemas.microsoft.com/office/powerpoint/2010/main" val="4228936856"/>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11" name="Objeto 10" hidden="1"/>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2"/>
            </p:custDataLst>
          </p:nvPr>
        </p:nvSpPr>
        <p:spPr>
          <a:xfrm>
            <a:off x="200025" y="-24"/>
            <a:ext cx="9505950" cy="945141"/>
          </a:xfrm>
        </p:spPr>
        <p:txBody>
          <a:bodyPr/>
          <a:lstStyle/>
          <a:p>
            <a:r>
              <a:rPr lang="pt-BR" dirty="0"/>
              <a:t>As principais cargas movimentadas estabelecem a dinâmica da indústria de transporte marítimo e ditam o tamanho e as propriedades do navio para o seu transporte. Movimentação por tipo de carga em 2006:</a:t>
            </a:r>
          </a:p>
        </p:txBody>
      </p:sp>
      <p:sp>
        <p:nvSpPr>
          <p:cNvPr id="5" name="Retângulo 4"/>
          <p:cNvSpPr/>
          <p:nvPr/>
        </p:nvSpPr>
        <p:spPr>
          <a:xfrm>
            <a:off x="55667" y="1692545"/>
            <a:ext cx="1080690" cy="440313"/>
          </a:xfrm>
          <a:prstGeom prst="rect">
            <a:avLst/>
          </a:prstGeom>
          <a:noFill/>
          <a:ln>
            <a:noFill/>
          </a:ln>
          <a:effectLst/>
        </p:spPr>
        <p:txBody>
          <a:bodyPr wrap="square" lIns="72000" tIns="72000" rIns="72000" bIns="72000" rtlCol="0" anchor="ctr">
            <a:noAutofit/>
          </a:bodyPr>
          <a:lstStyle/>
          <a:p>
            <a:pPr algn="ctr">
              <a:spcAft>
                <a:spcPts val="600"/>
              </a:spcAft>
            </a:pPr>
            <a:r>
              <a:rPr lang="pt-BR" sz="1200" b="1" dirty="0"/>
              <a:t>Tons bilhões</a:t>
            </a:r>
            <a:endParaRPr lang="pt-BR" sz="1200" b="1" dirty="0">
              <a:solidFill>
                <a:schemeClr val="tx1"/>
              </a:solidFill>
            </a:endParaRPr>
          </a:p>
        </p:txBody>
      </p:sp>
      <p:graphicFrame>
        <p:nvGraphicFramePr>
          <p:cNvPr id="4" name="Gráfico 3"/>
          <p:cNvGraphicFramePr/>
          <p:nvPr>
            <p:extLst>
              <p:ext uri="{D42A27DB-BD31-4B8C-83A1-F6EECF244321}">
                <p14:modId xmlns:p14="http://schemas.microsoft.com/office/powerpoint/2010/main" val="4086865366"/>
              </p:ext>
            </p:extLst>
          </p:nvPr>
        </p:nvGraphicFramePr>
        <p:xfrm>
          <a:off x="55677" y="1484784"/>
          <a:ext cx="7760519" cy="5022890"/>
        </p:xfrm>
        <a:graphic>
          <a:graphicData uri="http://schemas.openxmlformats.org/drawingml/2006/chart">
            <c:chart xmlns:c="http://schemas.openxmlformats.org/drawingml/2006/chart" xmlns:r="http://schemas.openxmlformats.org/officeDocument/2006/relationships" r:id="rId7"/>
          </a:graphicData>
        </a:graphic>
      </p:graphicFrame>
      <p:sp>
        <p:nvSpPr>
          <p:cNvPr id="8" name="CaixaDeTexto 7"/>
          <p:cNvSpPr txBox="1"/>
          <p:nvPr/>
        </p:nvSpPr>
        <p:spPr>
          <a:xfrm>
            <a:off x="8560794" y="6656660"/>
            <a:ext cx="1648011" cy="216024"/>
          </a:xfrm>
          <a:prstGeom prst="rect">
            <a:avLst/>
          </a:prstGeom>
          <a:noFill/>
          <a:ln>
            <a:noFill/>
          </a:ln>
        </p:spPr>
        <p:txBody>
          <a:bodyPr wrap="square" lIns="72000" tIns="36000" rIns="72000" bIns="36000" rtlCol="0" anchor="b">
            <a:noAutofit/>
          </a:bodyPr>
          <a:lstStyle/>
          <a:p>
            <a:r>
              <a:rPr lang="en-US" sz="900" dirty="0" err="1"/>
              <a:t>Fonte</a:t>
            </a:r>
            <a:r>
              <a:rPr lang="en-US" sz="900" dirty="0"/>
              <a:t>: </a:t>
            </a:r>
            <a:r>
              <a:rPr lang="pt-BR" sz="900" dirty="0" err="1"/>
              <a:t>Stopford</a:t>
            </a:r>
            <a:r>
              <a:rPr lang="pt-BR" sz="900" dirty="0"/>
              <a:t> (2009)</a:t>
            </a:r>
          </a:p>
        </p:txBody>
      </p:sp>
      <p:sp>
        <p:nvSpPr>
          <p:cNvPr id="3" name="Espaço Reservado para Número de Slide 2"/>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47</a:t>
            </a:fld>
            <a:endParaRPr lang="pt-BR" dirty="0"/>
          </a:p>
        </p:txBody>
      </p:sp>
      <p:sp>
        <p:nvSpPr>
          <p:cNvPr id="6" name="Retângulo 5">
            <a:extLst>
              <a:ext uri="{FF2B5EF4-FFF2-40B4-BE49-F238E27FC236}">
                <a16:creationId xmlns:a16="http://schemas.microsoft.com/office/drawing/2014/main" id="{23BD2A55-CAD8-43FA-B27B-5D70E692D8E5}"/>
              </a:ext>
            </a:extLst>
          </p:cNvPr>
          <p:cNvSpPr/>
          <p:nvPr/>
        </p:nvSpPr>
        <p:spPr>
          <a:xfrm>
            <a:off x="3800078" y="2132858"/>
            <a:ext cx="3312368" cy="165618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Hoje o volume global do comércio marítimo é de cerca de 11 bilhões de toneladas anuais</a:t>
            </a:r>
          </a:p>
          <a:p>
            <a:pPr marL="144000" indent="-144000" algn="l">
              <a:spcAft>
                <a:spcPts val="600"/>
              </a:spcAft>
              <a:buFont typeface="Arial" pitchFamily="34" charset="0"/>
              <a:buChar char="•"/>
            </a:pPr>
            <a:r>
              <a:rPr lang="pt-BR" sz="1600" dirty="0">
                <a:solidFill>
                  <a:schemeClr val="tx1"/>
                </a:solidFill>
              </a:rPr>
              <a:t>Ver atualizado em:</a:t>
            </a:r>
          </a:p>
          <a:p>
            <a:pPr algn="l">
              <a:spcAft>
                <a:spcPts val="600"/>
              </a:spcAft>
            </a:pPr>
            <a:r>
              <a:rPr lang="pt-BR" sz="1600" dirty="0">
                <a:solidFill>
                  <a:schemeClr val="tx1"/>
                </a:solidFill>
                <a:hlinkClick r:id="rId8"/>
              </a:rPr>
              <a:t>https://hbs.unctad.org/world-seaborne-trade/</a:t>
            </a:r>
            <a:endParaRPr lang="pt-BR" sz="1600" dirty="0"/>
          </a:p>
        </p:txBody>
      </p:sp>
      <p:sp>
        <p:nvSpPr>
          <p:cNvPr id="9" name="Retângulo 8">
            <a:extLst>
              <a:ext uri="{FF2B5EF4-FFF2-40B4-BE49-F238E27FC236}">
                <a16:creationId xmlns:a16="http://schemas.microsoft.com/office/drawing/2014/main" id="{0D62894E-273E-F1EB-3F7F-27E763C067E7}"/>
              </a:ext>
            </a:extLst>
          </p:cNvPr>
          <p:cNvSpPr/>
          <p:nvPr/>
        </p:nvSpPr>
        <p:spPr>
          <a:xfrm>
            <a:off x="3656062" y="3995185"/>
            <a:ext cx="3312368" cy="165618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Fazer novo slide com dados : </a:t>
            </a:r>
            <a:r>
              <a:rPr lang="pt-BR" sz="1600" dirty="0">
                <a:solidFill>
                  <a:schemeClr val="tx1"/>
                </a:solidFill>
                <a:hlinkClick r:id="rId9"/>
              </a:rPr>
              <a:t>https://unctad.org/system/files/official-document/tdstat47_FS03_en.pdf</a:t>
            </a:r>
            <a:endParaRPr lang="pt-BR" sz="1600" dirty="0">
              <a:solidFill>
                <a:schemeClr val="tx1"/>
              </a:solidFill>
            </a:endParaRPr>
          </a:p>
        </p:txBody>
      </p:sp>
      <p:pic>
        <p:nvPicPr>
          <p:cNvPr id="12" name="Imagem 11">
            <a:extLst>
              <a:ext uri="{FF2B5EF4-FFF2-40B4-BE49-F238E27FC236}">
                <a16:creationId xmlns:a16="http://schemas.microsoft.com/office/drawing/2014/main" id="{C18EF9B1-CCD0-5D34-362F-D5729A70E5D1}"/>
              </a:ext>
            </a:extLst>
          </p:cNvPr>
          <p:cNvPicPr>
            <a:picLocks noChangeAspect="1"/>
          </p:cNvPicPr>
          <p:nvPr/>
        </p:nvPicPr>
        <p:blipFill>
          <a:blip r:embed="rId10"/>
          <a:stretch>
            <a:fillRect/>
          </a:stretch>
        </p:blipFill>
        <p:spPr>
          <a:xfrm>
            <a:off x="7283" y="14684"/>
            <a:ext cx="5897346" cy="6858000"/>
          </a:xfrm>
          <a:prstGeom prst="rect">
            <a:avLst/>
          </a:prstGeom>
        </p:spPr>
      </p:pic>
      <p:sp>
        <p:nvSpPr>
          <p:cNvPr id="7" name="Retângulo de cantos arredondados 6"/>
          <p:cNvSpPr/>
          <p:nvPr>
            <p:custDataLst>
              <p:tags r:id="rId3"/>
            </p:custDataLst>
          </p:nvPr>
        </p:nvSpPr>
        <p:spPr>
          <a:xfrm>
            <a:off x="6224166" y="1142012"/>
            <a:ext cx="2877994" cy="4573975"/>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2000" b="1" dirty="0">
                <a:solidFill>
                  <a:schemeClr val="tx1"/>
                </a:solidFill>
              </a:rPr>
              <a:t>27% do volume é de combustíveis líquidos</a:t>
            </a:r>
          </a:p>
          <a:p>
            <a:pPr marL="144000" indent="-144000" algn="l">
              <a:spcAft>
                <a:spcPts val="600"/>
              </a:spcAft>
              <a:buFont typeface="Arial" pitchFamily="34" charset="0"/>
              <a:buChar char="•"/>
            </a:pPr>
            <a:r>
              <a:rPr lang="pt-BR" sz="2000" b="1" dirty="0"/>
              <a:t>30% de minerais e grãos</a:t>
            </a:r>
          </a:p>
          <a:p>
            <a:pPr marL="144000" indent="-144000" algn="l">
              <a:spcAft>
                <a:spcPts val="600"/>
              </a:spcAft>
              <a:buFont typeface="Arial" pitchFamily="34" charset="0"/>
              <a:buChar char="•"/>
            </a:pPr>
            <a:r>
              <a:rPr lang="pt-BR" sz="2000" b="1" dirty="0">
                <a:solidFill>
                  <a:schemeClr val="tx1"/>
                </a:solidFill>
              </a:rPr>
              <a:t>40% outras cargas secas (contêiner, celu</a:t>
            </a:r>
            <a:r>
              <a:rPr lang="pt-BR" sz="2000" b="1" dirty="0"/>
              <a:t>lose, aço, veículos e máquinas, </a:t>
            </a:r>
            <a:r>
              <a:rPr lang="pt-BR" sz="2000" b="1" dirty="0" err="1"/>
              <a:t>etc</a:t>
            </a:r>
            <a:r>
              <a:rPr lang="pt-BR" sz="2000" b="1" dirty="0"/>
              <a:t>)</a:t>
            </a:r>
            <a:endParaRPr lang="pt-BR" sz="2000" dirty="0">
              <a:solidFill>
                <a:schemeClr val="tx1"/>
              </a:solidFill>
            </a:endParaRPr>
          </a:p>
        </p:txBody>
      </p:sp>
    </p:spTree>
    <p:extLst>
      <p:ext uri="{BB962C8B-B14F-4D97-AF65-F5344CB8AC3E}">
        <p14:creationId xmlns:p14="http://schemas.microsoft.com/office/powerpoint/2010/main" val="3866181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B1ABBB-24D9-D859-921E-44EB00E73191}"/>
              </a:ext>
            </a:extLst>
          </p:cNvPr>
          <p:cNvSpPr>
            <a:spLocks noGrp="1"/>
          </p:cNvSpPr>
          <p:nvPr>
            <p:ph type="title"/>
          </p:nvPr>
        </p:nvSpPr>
        <p:spPr/>
        <p:txBody>
          <a:bodyPr/>
          <a:lstStyle/>
          <a:p>
            <a:endParaRPr lang="pt-BR"/>
          </a:p>
        </p:txBody>
      </p:sp>
      <p:pic>
        <p:nvPicPr>
          <p:cNvPr id="5" name="Imagem 4">
            <a:extLst>
              <a:ext uri="{FF2B5EF4-FFF2-40B4-BE49-F238E27FC236}">
                <a16:creationId xmlns:a16="http://schemas.microsoft.com/office/drawing/2014/main" id="{6D2A2467-F4B2-C31A-876A-0DCE86E2BD1B}"/>
              </a:ext>
            </a:extLst>
          </p:cNvPr>
          <p:cNvPicPr>
            <a:picLocks noChangeAspect="1"/>
          </p:cNvPicPr>
          <p:nvPr/>
        </p:nvPicPr>
        <p:blipFill>
          <a:blip r:embed="rId2"/>
          <a:stretch>
            <a:fillRect/>
          </a:stretch>
        </p:blipFill>
        <p:spPr>
          <a:xfrm>
            <a:off x="1063774" y="518501"/>
            <a:ext cx="7627937" cy="6232289"/>
          </a:xfrm>
          <a:prstGeom prst="rect">
            <a:avLst/>
          </a:prstGeom>
        </p:spPr>
      </p:pic>
    </p:spTree>
    <p:extLst>
      <p:ext uri="{BB962C8B-B14F-4D97-AF65-F5344CB8AC3E}">
        <p14:creationId xmlns:p14="http://schemas.microsoft.com/office/powerpoint/2010/main" val="3298275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4CE56-5D58-B62F-0B92-82E44C1A9CFF}"/>
              </a:ext>
            </a:extLst>
          </p:cNvPr>
          <p:cNvSpPr>
            <a:spLocks noGrp="1"/>
          </p:cNvSpPr>
          <p:nvPr>
            <p:ph type="title"/>
          </p:nvPr>
        </p:nvSpPr>
        <p:spPr/>
        <p:txBody>
          <a:bodyPr/>
          <a:lstStyle/>
          <a:p>
            <a:endParaRPr lang="pt-BR"/>
          </a:p>
        </p:txBody>
      </p:sp>
      <p:pic>
        <p:nvPicPr>
          <p:cNvPr id="5" name="Imagem 4">
            <a:extLst>
              <a:ext uri="{FF2B5EF4-FFF2-40B4-BE49-F238E27FC236}">
                <a16:creationId xmlns:a16="http://schemas.microsoft.com/office/drawing/2014/main" id="{CA2BF652-70FC-0287-AE8E-B7D84FFF600B}"/>
              </a:ext>
            </a:extLst>
          </p:cNvPr>
          <p:cNvPicPr>
            <a:picLocks noChangeAspect="1"/>
          </p:cNvPicPr>
          <p:nvPr/>
        </p:nvPicPr>
        <p:blipFill>
          <a:blip r:embed="rId2"/>
          <a:stretch>
            <a:fillRect/>
          </a:stretch>
        </p:blipFill>
        <p:spPr>
          <a:xfrm>
            <a:off x="847750" y="764704"/>
            <a:ext cx="7819619" cy="5607412"/>
          </a:xfrm>
          <a:prstGeom prst="rect">
            <a:avLst/>
          </a:prstGeom>
        </p:spPr>
      </p:pic>
      <p:sp>
        <p:nvSpPr>
          <p:cNvPr id="6" name="Seta: para Baixo 5">
            <a:extLst>
              <a:ext uri="{FF2B5EF4-FFF2-40B4-BE49-F238E27FC236}">
                <a16:creationId xmlns:a16="http://schemas.microsoft.com/office/drawing/2014/main" id="{D06EDDD7-0172-795D-B10B-352BF20162B8}"/>
              </a:ext>
            </a:extLst>
          </p:cNvPr>
          <p:cNvSpPr/>
          <p:nvPr/>
        </p:nvSpPr>
        <p:spPr>
          <a:xfrm>
            <a:off x="415702" y="4581128"/>
            <a:ext cx="216024" cy="360040"/>
          </a:xfrm>
          <a:prstGeom prst="down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7" name="CaixaDeTexto 6">
            <a:extLst>
              <a:ext uri="{FF2B5EF4-FFF2-40B4-BE49-F238E27FC236}">
                <a16:creationId xmlns:a16="http://schemas.microsoft.com/office/drawing/2014/main" id="{8840BF82-9B3C-F893-2E57-EC9A33D9041F}"/>
              </a:ext>
            </a:extLst>
          </p:cNvPr>
          <p:cNvSpPr txBox="1"/>
          <p:nvPr/>
        </p:nvSpPr>
        <p:spPr>
          <a:xfrm>
            <a:off x="318542" y="3907904"/>
            <a:ext cx="914400" cy="914400"/>
          </a:xfrm>
          <a:prstGeom prst="rect">
            <a:avLst/>
          </a:prstGeom>
          <a:noFill/>
          <a:ln>
            <a:noFill/>
          </a:ln>
        </p:spPr>
        <p:txBody>
          <a:bodyPr wrap="none" lIns="72000" tIns="36000" rIns="72000" bIns="36000" rtlCol="0" anchor="t">
            <a:noAutofit/>
          </a:bodyPr>
          <a:lstStyle/>
          <a:p>
            <a:pPr algn="ctr">
              <a:spcAft>
                <a:spcPts val="600"/>
              </a:spcAft>
            </a:pPr>
            <a:r>
              <a:rPr lang="pt-BR" sz="1600" dirty="0"/>
              <a:t>Brasil </a:t>
            </a:r>
          </a:p>
          <a:p>
            <a:pPr algn="ctr">
              <a:spcAft>
                <a:spcPts val="600"/>
              </a:spcAft>
            </a:pPr>
            <a:r>
              <a:rPr lang="pt-BR" sz="1600" dirty="0"/>
              <a:t>~10M TEU/ano</a:t>
            </a:r>
          </a:p>
        </p:txBody>
      </p:sp>
    </p:spTree>
    <p:extLst>
      <p:ext uri="{BB962C8B-B14F-4D97-AF65-F5344CB8AC3E}">
        <p14:creationId xmlns:p14="http://schemas.microsoft.com/office/powerpoint/2010/main" val="193145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27384"/>
            <a:ext cx="9505950" cy="945141"/>
          </a:xfrm>
        </p:spPr>
        <p:txBody>
          <a:bodyPr/>
          <a:lstStyle/>
          <a:p>
            <a:r>
              <a:rPr lang="pt-BR" dirty="0"/>
              <a:t>Valores de Comercio Exterior (</a:t>
            </a:r>
            <a:r>
              <a:rPr lang="pt-BR" dirty="0" err="1"/>
              <a:t>comex</a:t>
            </a:r>
            <a:r>
              <a:rPr lang="pt-BR" dirty="0"/>
              <a:t>) deflacionados crescem mais do que os volumes de mercadorias, o que indica produtos de maior valor agregado com profundo impacto na navegação e portos</a:t>
            </a:r>
          </a:p>
        </p:txBody>
      </p:sp>
      <p:grpSp>
        <p:nvGrpSpPr>
          <p:cNvPr id="8" name="Agrupar 7">
            <a:extLst>
              <a:ext uri="{FF2B5EF4-FFF2-40B4-BE49-F238E27FC236}">
                <a16:creationId xmlns:a16="http://schemas.microsoft.com/office/drawing/2014/main" id="{6103C3ED-8601-6A6C-4DEF-57847B19286D}"/>
              </a:ext>
            </a:extLst>
          </p:cNvPr>
          <p:cNvGrpSpPr/>
          <p:nvPr/>
        </p:nvGrpSpPr>
        <p:grpSpPr>
          <a:xfrm>
            <a:off x="-520402" y="2164124"/>
            <a:ext cx="10509255" cy="4688519"/>
            <a:chOff x="-520402" y="2164124"/>
            <a:chExt cx="11099978" cy="4688519"/>
          </a:xfrm>
        </p:grpSpPr>
        <p:graphicFrame>
          <p:nvGraphicFramePr>
            <p:cNvPr id="3" name="Gráfico 2"/>
            <p:cNvGraphicFramePr/>
            <p:nvPr>
              <p:extLst>
                <p:ext uri="{D42A27DB-BD31-4B8C-83A1-F6EECF244321}">
                  <p14:modId xmlns:p14="http://schemas.microsoft.com/office/powerpoint/2010/main" val="3005023148"/>
                </p:ext>
              </p:extLst>
            </p:nvPr>
          </p:nvGraphicFramePr>
          <p:xfrm>
            <a:off x="-520402" y="2164124"/>
            <a:ext cx="10773369" cy="4401961"/>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Agrupar 5">
              <a:extLst>
                <a:ext uri="{FF2B5EF4-FFF2-40B4-BE49-F238E27FC236}">
                  <a16:creationId xmlns:a16="http://schemas.microsoft.com/office/drawing/2014/main" id="{D8421EA6-14E3-24F0-CBA0-83D4168C986C}"/>
                </a:ext>
              </a:extLst>
            </p:cNvPr>
            <p:cNvGrpSpPr/>
            <p:nvPr/>
          </p:nvGrpSpPr>
          <p:grpSpPr>
            <a:xfrm>
              <a:off x="0" y="2368139"/>
              <a:ext cx="10579576" cy="4484504"/>
              <a:chOff x="0" y="2368139"/>
              <a:chExt cx="10579576" cy="4484504"/>
            </a:xfrm>
          </p:grpSpPr>
          <p:sp>
            <p:nvSpPr>
              <p:cNvPr id="7" name="CaixaDeTexto 6"/>
              <p:cNvSpPr txBox="1"/>
              <p:nvPr/>
            </p:nvSpPr>
            <p:spPr>
              <a:xfrm>
                <a:off x="0" y="6447979"/>
                <a:ext cx="4681314" cy="404664"/>
              </a:xfrm>
              <a:prstGeom prst="rect">
                <a:avLst/>
              </a:prstGeom>
              <a:noFill/>
              <a:ln>
                <a:noFill/>
              </a:ln>
            </p:spPr>
            <p:txBody>
              <a:bodyPr wrap="square" lIns="72000" tIns="36000" rIns="72000" bIns="36000" rtlCol="0" anchor="t">
                <a:noAutofit/>
              </a:bodyPr>
              <a:lstStyle/>
              <a:p>
                <a:pPr>
                  <a:spcAft>
                    <a:spcPts val="600"/>
                  </a:spcAft>
                </a:pPr>
                <a:r>
                  <a:rPr lang="pt-BR" sz="1100" dirty="0"/>
                  <a:t>Fonte: UNCTAD (2013), </a:t>
                </a:r>
                <a:r>
                  <a:rPr lang="pt-BR" sz="1100" dirty="0" err="1"/>
                  <a:t>Stopford</a:t>
                </a:r>
                <a:r>
                  <a:rPr lang="pt-BR" sz="1100" dirty="0"/>
                  <a:t> 2009</a:t>
                </a:r>
              </a:p>
            </p:txBody>
          </p:sp>
          <p:cxnSp>
            <p:nvCxnSpPr>
              <p:cNvPr id="16" name="Conector de seta reta 15"/>
              <p:cNvCxnSpPr/>
              <p:nvPr/>
            </p:nvCxnSpPr>
            <p:spPr>
              <a:xfrm>
                <a:off x="343694" y="5197397"/>
                <a:ext cx="5620146" cy="0"/>
              </a:xfrm>
              <a:prstGeom prst="straightConnector1">
                <a:avLst/>
              </a:prstGeom>
              <a:ln>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2183420" y="4755187"/>
                <a:ext cx="1548172" cy="324036"/>
              </a:xfrm>
              <a:prstGeom prst="rect">
                <a:avLst/>
              </a:prstGeom>
              <a:noFill/>
              <a:ln>
                <a:noFill/>
              </a:ln>
            </p:spPr>
            <p:txBody>
              <a:bodyPr wrap="square" lIns="72000" tIns="36000" rIns="72000" bIns="36000" rtlCol="0" anchor="b">
                <a:noAutofit/>
              </a:bodyPr>
              <a:lstStyle/>
              <a:p>
                <a:pPr algn="ctr"/>
                <a:r>
                  <a:rPr lang="pt-BR" sz="2000" b="1" dirty="0"/>
                  <a:t>2,1% a.a.</a:t>
                </a:r>
              </a:p>
            </p:txBody>
          </p:sp>
          <p:cxnSp>
            <p:nvCxnSpPr>
              <p:cNvPr id="18" name="Conector de seta reta 17"/>
              <p:cNvCxnSpPr/>
              <p:nvPr/>
            </p:nvCxnSpPr>
            <p:spPr>
              <a:xfrm>
                <a:off x="6032326" y="4581128"/>
                <a:ext cx="2304256" cy="0"/>
              </a:xfrm>
              <a:prstGeom prst="straightConnector1">
                <a:avLst/>
              </a:prstGeom>
              <a:ln>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6410368" y="4181954"/>
                <a:ext cx="1548172" cy="324036"/>
              </a:xfrm>
              <a:prstGeom prst="rect">
                <a:avLst/>
              </a:prstGeom>
              <a:noFill/>
              <a:ln>
                <a:noFill/>
              </a:ln>
            </p:spPr>
            <p:txBody>
              <a:bodyPr wrap="square" lIns="72000" tIns="36000" rIns="72000" bIns="36000" rtlCol="0" anchor="b">
                <a:noAutofit/>
              </a:bodyPr>
              <a:lstStyle/>
              <a:p>
                <a:pPr algn="ctr"/>
                <a:r>
                  <a:rPr lang="pt-BR" sz="2000" b="1" dirty="0"/>
                  <a:t>5,1% a.a.</a:t>
                </a:r>
              </a:p>
            </p:txBody>
          </p:sp>
          <p:sp>
            <p:nvSpPr>
              <p:cNvPr id="22" name="CaixaDeTexto 21"/>
              <p:cNvSpPr txBox="1"/>
              <p:nvPr/>
            </p:nvSpPr>
            <p:spPr>
              <a:xfrm>
                <a:off x="8408590" y="2708920"/>
                <a:ext cx="1296144" cy="458210"/>
              </a:xfrm>
              <a:prstGeom prst="rect">
                <a:avLst/>
              </a:prstGeom>
              <a:noFill/>
              <a:ln>
                <a:noFill/>
              </a:ln>
            </p:spPr>
            <p:txBody>
              <a:bodyPr wrap="square" lIns="72000" tIns="36000" rIns="72000" bIns="36000" rtlCol="0" anchor="b">
                <a:noAutofit/>
              </a:bodyPr>
              <a:lstStyle/>
              <a:p>
                <a:pPr algn="ctr"/>
                <a:r>
                  <a:rPr lang="pt-BR" sz="2000" b="1" dirty="0"/>
                  <a:t>3,8% a.a.</a:t>
                </a:r>
              </a:p>
            </p:txBody>
          </p:sp>
          <p:cxnSp>
            <p:nvCxnSpPr>
              <p:cNvPr id="31" name="Conector reto 30"/>
              <p:cNvCxnSpPr/>
              <p:nvPr/>
            </p:nvCxnSpPr>
            <p:spPr>
              <a:xfrm flipV="1">
                <a:off x="8336582" y="3356992"/>
                <a:ext cx="0" cy="2911588"/>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flipV="1">
                <a:off x="310500" y="5169738"/>
                <a:ext cx="0" cy="1098843"/>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35" name="CaixaDeTexto 34"/>
              <p:cNvSpPr txBox="1"/>
              <p:nvPr/>
            </p:nvSpPr>
            <p:spPr>
              <a:xfrm>
                <a:off x="638957" y="5517232"/>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Mercantilismo</a:t>
                </a:r>
              </a:p>
            </p:txBody>
          </p:sp>
          <p:sp>
            <p:nvSpPr>
              <p:cNvPr id="36" name="CaixaDeTexto 35"/>
              <p:cNvSpPr txBox="1"/>
              <p:nvPr/>
            </p:nvSpPr>
            <p:spPr>
              <a:xfrm>
                <a:off x="6107794" y="4737690"/>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Reconstrução de economias</a:t>
                </a:r>
              </a:p>
            </p:txBody>
          </p:sp>
          <p:sp>
            <p:nvSpPr>
              <p:cNvPr id="20" name="CaixaDeTexto 19"/>
              <p:cNvSpPr txBox="1"/>
              <p:nvPr/>
            </p:nvSpPr>
            <p:spPr>
              <a:xfrm>
                <a:off x="3656062" y="5169738"/>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Industrialização</a:t>
                </a:r>
              </a:p>
            </p:txBody>
          </p:sp>
          <p:cxnSp>
            <p:nvCxnSpPr>
              <p:cNvPr id="23" name="Conector de seta reta 22"/>
              <p:cNvCxnSpPr/>
              <p:nvPr/>
            </p:nvCxnSpPr>
            <p:spPr>
              <a:xfrm>
                <a:off x="8336582" y="3284984"/>
                <a:ext cx="1296144" cy="0"/>
              </a:xfrm>
              <a:prstGeom prst="straightConnector1">
                <a:avLst/>
              </a:prstGeom>
              <a:ln>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V="1">
                <a:off x="6032326" y="4646766"/>
                <a:ext cx="0" cy="1444422"/>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29" name="Retângulo 28"/>
              <p:cNvSpPr/>
              <p:nvPr/>
            </p:nvSpPr>
            <p:spPr>
              <a:xfrm>
                <a:off x="9632726" y="6091188"/>
                <a:ext cx="648072" cy="432048"/>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4" name="CaixaDeTexto 33"/>
              <p:cNvSpPr txBox="1"/>
              <p:nvPr/>
            </p:nvSpPr>
            <p:spPr>
              <a:xfrm>
                <a:off x="6774504" y="5772320"/>
                <a:ext cx="3117114" cy="764087"/>
              </a:xfrm>
              <a:prstGeom prst="rect">
                <a:avLst/>
              </a:prstGeom>
              <a:noFill/>
              <a:ln>
                <a:noFill/>
              </a:ln>
            </p:spPr>
            <p:txBody>
              <a:bodyPr wrap="square" lIns="72000" tIns="36000" rIns="72000" bIns="36000" rtlCol="0" anchor="t">
                <a:noAutofit/>
              </a:bodyPr>
              <a:lstStyle/>
              <a:p>
                <a:pPr algn="r">
                  <a:spcAft>
                    <a:spcPts val="600"/>
                  </a:spcAft>
                </a:pPr>
                <a:r>
                  <a:rPr lang="pt-BR" sz="1200" b="1" dirty="0">
                    <a:solidFill>
                      <a:schemeClr val="accent1">
                        <a:lumMod val="75000"/>
                      </a:schemeClr>
                    </a:solidFill>
                  </a:rPr>
                  <a:t>Volumes embarcados no transporte marítimo [Milhões de Tons]</a:t>
                </a:r>
              </a:p>
            </p:txBody>
          </p:sp>
          <p:sp>
            <p:nvSpPr>
              <p:cNvPr id="28" name="CaixaDeTexto 27"/>
              <p:cNvSpPr txBox="1"/>
              <p:nvPr/>
            </p:nvSpPr>
            <p:spPr>
              <a:xfrm>
                <a:off x="219013" y="4192839"/>
                <a:ext cx="1851434" cy="1020865"/>
              </a:xfrm>
              <a:prstGeom prst="rect">
                <a:avLst/>
              </a:prstGeom>
              <a:noFill/>
              <a:ln>
                <a:noFill/>
              </a:ln>
            </p:spPr>
            <p:txBody>
              <a:bodyPr wrap="square" lIns="72000" tIns="36000" rIns="72000" bIns="36000" rtlCol="0" anchor="t">
                <a:noAutofit/>
              </a:bodyPr>
              <a:lstStyle/>
              <a:p>
                <a:pPr algn="ctr">
                  <a:spcAft>
                    <a:spcPts val="600"/>
                  </a:spcAft>
                </a:pPr>
                <a:r>
                  <a:rPr lang="pt-BR" sz="1400" b="1" u="sng" dirty="0"/>
                  <a:t>Volumes de comércio marítimo</a:t>
                </a:r>
              </a:p>
              <a:p>
                <a:pPr algn="ctr">
                  <a:spcAft>
                    <a:spcPts val="600"/>
                  </a:spcAft>
                </a:pPr>
                <a:r>
                  <a:rPr lang="pt-BR" sz="1400" dirty="0"/>
                  <a:t>Bilhões de toneladas</a:t>
                </a:r>
              </a:p>
            </p:txBody>
          </p:sp>
          <p:sp>
            <p:nvSpPr>
              <p:cNvPr id="37" name="CaixaDeTexto 36"/>
              <p:cNvSpPr txBox="1"/>
              <p:nvPr/>
            </p:nvSpPr>
            <p:spPr>
              <a:xfrm>
                <a:off x="7760518" y="3789040"/>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Globalização</a:t>
                </a:r>
              </a:p>
            </p:txBody>
          </p:sp>
          <p:sp>
            <p:nvSpPr>
              <p:cNvPr id="12" name="CaixaDeTexto 11">
                <a:extLst>
                  <a:ext uri="{FF2B5EF4-FFF2-40B4-BE49-F238E27FC236}">
                    <a16:creationId xmlns:a16="http://schemas.microsoft.com/office/drawing/2014/main" id="{15525303-5E47-2B3E-A8C6-37427B104D53}"/>
                  </a:ext>
                </a:extLst>
              </p:cNvPr>
              <p:cNvSpPr txBox="1"/>
              <p:nvPr/>
            </p:nvSpPr>
            <p:spPr>
              <a:xfrm>
                <a:off x="9283432" y="2368139"/>
                <a:ext cx="1296144" cy="458210"/>
              </a:xfrm>
              <a:prstGeom prst="rect">
                <a:avLst/>
              </a:prstGeom>
              <a:noFill/>
              <a:ln>
                <a:noFill/>
              </a:ln>
            </p:spPr>
            <p:txBody>
              <a:bodyPr wrap="square" lIns="72000" tIns="36000" rIns="72000" bIns="36000" rtlCol="0" anchor="b">
                <a:noAutofit/>
              </a:bodyPr>
              <a:lstStyle/>
              <a:p>
                <a:pPr algn="ctr"/>
                <a:r>
                  <a:rPr lang="pt-BR" sz="2000" b="1" dirty="0"/>
                  <a:t>2% a.a.</a:t>
                </a:r>
              </a:p>
            </p:txBody>
          </p:sp>
        </p:grpSp>
      </p:grpSp>
      <p:graphicFrame>
        <p:nvGraphicFramePr>
          <p:cNvPr id="4" name="Tabela 3">
            <a:extLst>
              <a:ext uri="{FF2B5EF4-FFF2-40B4-BE49-F238E27FC236}">
                <a16:creationId xmlns:a16="http://schemas.microsoft.com/office/drawing/2014/main" id="{55794059-B713-B268-FC05-B4435FEBE992}"/>
              </a:ext>
            </a:extLst>
          </p:cNvPr>
          <p:cNvGraphicFramePr>
            <a:graphicFrameLocks noGrp="1"/>
          </p:cNvGraphicFramePr>
          <p:nvPr>
            <p:extLst>
              <p:ext uri="{D42A27DB-BD31-4B8C-83A1-F6EECF244321}">
                <p14:modId xmlns:p14="http://schemas.microsoft.com/office/powerpoint/2010/main" val="2132450009"/>
              </p:ext>
            </p:extLst>
          </p:nvPr>
        </p:nvGraphicFramePr>
        <p:xfrm>
          <a:off x="440357" y="1000800"/>
          <a:ext cx="7347994" cy="2643394"/>
        </p:xfrm>
        <a:graphic>
          <a:graphicData uri="http://schemas.openxmlformats.org/drawingml/2006/table">
            <a:tbl>
              <a:tblPr firstRow="1" bandRow="1">
                <a:tableStyleId>{5C22544A-7EE6-4342-B048-85BDC9FD1C3A}</a:tableStyleId>
              </a:tblPr>
              <a:tblGrid>
                <a:gridCol w="1052815">
                  <a:extLst>
                    <a:ext uri="{9D8B030D-6E8A-4147-A177-3AD203B41FA5}">
                      <a16:colId xmlns:a16="http://schemas.microsoft.com/office/drawing/2014/main" val="3816209444"/>
                    </a:ext>
                  </a:extLst>
                </a:gridCol>
                <a:gridCol w="1519526">
                  <a:extLst>
                    <a:ext uri="{9D8B030D-6E8A-4147-A177-3AD203B41FA5}">
                      <a16:colId xmlns:a16="http://schemas.microsoft.com/office/drawing/2014/main" val="3330222044"/>
                    </a:ext>
                  </a:extLst>
                </a:gridCol>
                <a:gridCol w="1519526">
                  <a:extLst>
                    <a:ext uri="{9D8B030D-6E8A-4147-A177-3AD203B41FA5}">
                      <a16:colId xmlns:a16="http://schemas.microsoft.com/office/drawing/2014/main" val="610714599"/>
                    </a:ext>
                  </a:extLst>
                </a:gridCol>
                <a:gridCol w="1519526">
                  <a:extLst>
                    <a:ext uri="{9D8B030D-6E8A-4147-A177-3AD203B41FA5}">
                      <a16:colId xmlns:a16="http://schemas.microsoft.com/office/drawing/2014/main" val="1895357152"/>
                    </a:ext>
                  </a:extLst>
                </a:gridCol>
                <a:gridCol w="1736601">
                  <a:extLst>
                    <a:ext uri="{9D8B030D-6E8A-4147-A177-3AD203B41FA5}">
                      <a16:colId xmlns:a16="http://schemas.microsoft.com/office/drawing/2014/main" val="2147237498"/>
                    </a:ext>
                  </a:extLst>
                </a:gridCol>
              </a:tblGrid>
              <a:tr h="510324">
                <a:tc>
                  <a:txBody>
                    <a:bodyPr/>
                    <a:lstStyle/>
                    <a:p>
                      <a:pPr algn="l" rtl="0" fontAlgn="t"/>
                      <a:r>
                        <a:rPr lang="pt-BR" sz="1200" u="none" strike="noStrike">
                          <a:effectLst/>
                        </a:rPr>
                        <a:t> </a:t>
                      </a:r>
                      <a:endParaRPr lang="pt-BR" sz="1200" b="1" i="0" u="none" strike="noStrike">
                        <a:solidFill>
                          <a:srgbClr val="FFFFFF"/>
                        </a:solidFill>
                        <a:effectLst/>
                        <a:latin typeface="Arial" panose="020B0604020202020204" pitchFamily="34" charset="0"/>
                      </a:endParaRPr>
                    </a:p>
                  </a:txBody>
                  <a:tcPr marL="7571" marR="7571" marT="7571" marB="0"/>
                </a:tc>
                <a:tc>
                  <a:txBody>
                    <a:bodyPr/>
                    <a:lstStyle/>
                    <a:p>
                      <a:pPr algn="ctr" rtl="0" fontAlgn="ctr"/>
                      <a:r>
                        <a:rPr lang="pt-BR" sz="1400" u="none" strike="noStrike" dirty="0">
                          <a:solidFill>
                            <a:schemeClr val="tx1"/>
                          </a:solidFill>
                          <a:effectLst/>
                        </a:rPr>
                        <a:t>Antiguidade</a:t>
                      </a:r>
                      <a:endParaRPr lang="pt-BR" sz="1400" b="1" i="0" u="none" strike="noStrike" dirty="0">
                        <a:solidFill>
                          <a:schemeClr val="tx1"/>
                        </a:solidFill>
                        <a:effectLst/>
                        <a:latin typeface="Arial" panose="020B0604020202020204" pitchFamily="34" charset="0"/>
                      </a:endParaRPr>
                    </a:p>
                  </a:txBody>
                  <a:tcPr marL="7571" marR="7571" marT="7571" marB="0" anchor="ctr"/>
                </a:tc>
                <a:tc>
                  <a:txBody>
                    <a:bodyPr/>
                    <a:lstStyle/>
                    <a:p>
                      <a:pPr algn="ctr" rtl="0" fontAlgn="ctr"/>
                      <a:r>
                        <a:rPr lang="pt-BR" sz="1400" u="none" strike="noStrike" dirty="0">
                          <a:solidFill>
                            <a:schemeClr val="tx1"/>
                          </a:solidFill>
                          <a:effectLst/>
                        </a:rPr>
                        <a:t>Era Moderna</a:t>
                      </a:r>
                      <a:endParaRPr lang="pt-BR" sz="1400" b="1" i="0" u="none" strike="noStrike" dirty="0">
                        <a:solidFill>
                          <a:schemeClr val="tx1"/>
                        </a:solidFill>
                        <a:effectLst/>
                        <a:latin typeface="Arial" panose="020B0604020202020204" pitchFamily="34" charset="0"/>
                      </a:endParaRPr>
                    </a:p>
                  </a:txBody>
                  <a:tcPr marL="7571" marR="7571" marT="7571" marB="0" anchor="ctr"/>
                </a:tc>
                <a:tc>
                  <a:txBody>
                    <a:bodyPr/>
                    <a:lstStyle/>
                    <a:p>
                      <a:pPr algn="ctr" rtl="0" fontAlgn="ctr"/>
                      <a:r>
                        <a:rPr lang="pt-BR" sz="1400" u="none" strike="noStrike" dirty="0">
                          <a:solidFill>
                            <a:schemeClr val="tx1"/>
                          </a:solidFill>
                          <a:effectLst/>
                        </a:rPr>
                        <a:t>Globalização</a:t>
                      </a:r>
                      <a:endParaRPr lang="pt-BR" sz="1400" b="1" i="0" u="none" strike="noStrike" dirty="0">
                        <a:solidFill>
                          <a:schemeClr val="tx1"/>
                        </a:solidFill>
                        <a:effectLst/>
                        <a:latin typeface="Arial" panose="020B0604020202020204" pitchFamily="34" charset="0"/>
                      </a:endParaRPr>
                    </a:p>
                  </a:txBody>
                  <a:tcPr marL="7571" marR="7571" marT="7571" marB="0" anchor="ctr"/>
                </a:tc>
                <a:tc>
                  <a:txBody>
                    <a:bodyPr/>
                    <a:lstStyle/>
                    <a:p>
                      <a:pPr algn="ctr" rtl="0" fontAlgn="ctr"/>
                      <a:r>
                        <a:rPr lang="pt-BR" sz="1400" u="none" strike="noStrike" dirty="0">
                          <a:solidFill>
                            <a:schemeClr val="tx1"/>
                          </a:solidFill>
                          <a:effectLst/>
                        </a:rPr>
                        <a:t>Pós-Covid 19</a:t>
                      </a:r>
                      <a:endParaRPr lang="pt-BR" sz="1400" b="1" i="0" u="none" strike="noStrike" dirty="0">
                        <a:solidFill>
                          <a:schemeClr val="tx1"/>
                        </a:solidFill>
                        <a:effectLst/>
                        <a:latin typeface="Arial" panose="020B0604020202020204" pitchFamily="34" charset="0"/>
                      </a:endParaRPr>
                    </a:p>
                  </a:txBody>
                  <a:tcPr marL="7571" marR="7571" marT="7571" marB="0" anchor="ctr"/>
                </a:tc>
                <a:extLst>
                  <a:ext uri="{0D108BD9-81ED-4DB2-BD59-A6C34878D82A}">
                    <a16:rowId xmlns:a16="http://schemas.microsoft.com/office/drawing/2014/main" val="3549009304"/>
                  </a:ext>
                </a:extLst>
              </a:tr>
              <a:tr h="532395">
                <a:tc>
                  <a:txBody>
                    <a:bodyPr/>
                    <a:lstStyle/>
                    <a:p>
                      <a:pPr algn="l" rtl="0" fontAlgn="ctr"/>
                      <a:r>
                        <a:rPr lang="pt-BR" sz="1200" u="none" strike="noStrike">
                          <a:effectLst/>
                        </a:rPr>
                        <a:t>Base</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Exploração, guerras (expansão) e comércio</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Produção em massa e consumo</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Liberalização do comércio</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dirty="0" err="1">
                          <a:effectLst/>
                        </a:rPr>
                        <a:t>On</a:t>
                      </a:r>
                      <a:r>
                        <a:rPr lang="pt-BR" sz="1200" u="none" strike="noStrike" dirty="0">
                          <a:effectLst/>
                        </a:rPr>
                        <a:t> </a:t>
                      </a:r>
                      <a:r>
                        <a:rPr lang="pt-BR" sz="1200" u="none" strike="noStrike" dirty="0" err="1">
                          <a:effectLst/>
                        </a:rPr>
                        <a:t>shoring</a:t>
                      </a:r>
                      <a:r>
                        <a:rPr lang="pt-BR" sz="1200" u="none" strike="noStrike" dirty="0">
                          <a:effectLst/>
                        </a:rPr>
                        <a:t>, </a:t>
                      </a:r>
                      <a:r>
                        <a:rPr lang="pt-BR" sz="1200" u="none" strike="noStrike" dirty="0" err="1">
                          <a:effectLst/>
                        </a:rPr>
                        <a:t>near-shoring</a:t>
                      </a:r>
                      <a:r>
                        <a:rPr lang="pt-BR" sz="1200" u="none" strike="noStrike" dirty="0">
                          <a:effectLst/>
                        </a:rPr>
                        <a:t>, friend-</a:t>
                      </a:r>
                      <a:r>
                        <a:rPr lang="pt-BR" sz="1200" u="none" strike="noStrike" dirty="0" err="1">
                          <a:effectLst/>
                        </a:rPr>
                        <a:t>shoring</a:t>
                      </a:r>
                      <a:endParaRPr lang="pt-BR" sz="1200" b="0" i="0" u="none" strike="noStrike" dirty="0">
                        <a:solidFill>
                          <a:srgbClr val="000000"/>
                        </a:solidFill>
                        <a:effectLst/>
                        <a:latin typeface="Arial" panose="020B0604020202020204" pitchFamily="34" charset="0"/>
                      </a:endParaRPr>
                    </a:p>
                  </a:txBody>
                  <a:tcPr marL="7571" marR="7571" marT="7571" marB="0" anchor="ctr"/>
                </a:tc>
                <a:extLst>
                  <a:ext uri="{0D108BD9-81ED-4DB2-BD59-A6C34878D82A}">
                    <a16:rowId xmlns:a16="http://schemas.microsoft.com/office/drawing/2014/main" val="4081388771"/>
                  </a:ext>
                </a:extLst>
              </a:tr>
              <a:tr h="510324">
                <a:tc>
                  <a:txBody>
                    <a:bodyPr/>
                    <a:lstStyle/>
                    <a:p>
                      <a:pPr algn="l" rtl="0" fontAlgn="ctr"/>
                      <a:r>
                        <a:rPr lang="pt-BR" sz="1200" u="none" strike="noStrike">
                          <a:effectLst/>
                        </a:rPr>
                        <a:t>Catalisador</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Era da exploração e colonialismo</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Revolução industrial</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Evolução: transporte e telecomunicações</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100" u="none" strike="noStrike">
                          <a:effectLst/>
                        </a:rPr>
                        <a:t>Segurança de fornecimento (medicamentos, tecnologia)</a:t>
                      </a:r>
                      <a:endParaRPr lang="pt-BR" sz="1100" b="0" i="0" u="none" strike="noStrike">
                        <a:solidFill>
                          <a:srgbClr val="000000"/>
                        </a:solidFill>
                        <a:effectLst/>
                        <a:latin typeface="Arial" panose="020B0604020202020204" pitchFamily="34" charset="0"/>
                      </a:endParaRPr>
                    </a:p>
                  </a:txBody>
                  <a:tcPr marL="7571" marR="7571" marT="7571" marB="0" anchor="ctr"/>
                </a:tc>
                <a:extLst>
                  <a:ext uri="{0D108BD9-81ED-4DB2-BD59-A6C34878D82A}">
                    <a16:rowId xmlns:a16="http://schemas.microsoft.com/office/drawing/2014/main" val="1709576845"/>
                  </a:ext>
                </a:extLst>
              </a:tr>
              <a:tr h="510324">
                <a:tc>
                  <a:txBody>
                    <a:bodyPr/>
                    <a:lstStyle/>
                    <a:p>
                      <a:pPr algn="l" rtl="0" fontAlgn="ctr"/>
                      <a:r>
                        <a:rPr lang="pt-BR" sz="1200" u="none" strike="noStrike">
                          <a:effectLst/>
                        </a:rPr>
                        <a:t>Sistemas</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Imperialismo/ Mercantilismo</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Imperialismo / Capitalismo</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dirty="0">
                          <a:effectLst/>
                        </a:rPr>
                        <a:t>Capitalismo / Corporativismo/ </a:t>
                      </a:r>
                      <a:r>
                        <a:rPr lang="pt-BR" sz="1200" b="1" u="none" strike="noStrike" dirty="0">
                          <a:effectLst/>
                        </a:rPr>
                        <a:t>Just in time</a:t>
                      </a:r>
                      <a:endParaRPr lang="pt-BR" sz="1200" b="1" i="0" u="none" strike="noStrike" dirty="0">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dirty="0">
                          <a:effectLst/>
                        </a:rPr>
                        <a:t>Cadeias de fornecimento integradas/ </a:t>
                      </a:r>
                      <a:r>
                        <a:rPr lang="pt-BR" sz="1200" b="1" u="none" strike="noStrike" dirty="0">
                          <a:effectLst/>
                        </a:rPr>
                        <a:t>Just in case</a:t>
                      </a:r>
                      <a:endParaRPr lang="pt-BR" sz="1200" b="1" i="0" u="none" strike="noStrike" dirty="0">
                        <a:solidFill>
                          <a:srgbClr val="000000"/>
                        </a:solidFill>
                        <a:effectLst/>
                        <a:latin typeface="Arial" panose="020B0604020202020204" pitchFamily="34" charset="0"/>
                      </a:endParaRPr>
                    </a:p>
                  </a:txBody>
                  <a:tcPr marL="7571" marR="7571" marT="7571" marB="0" anchor="ctr"/>
                </a:tc>
                <a:extLst>
                  <a:ext uri="{0D108BD9-81ED-4DB2-BD59-A6C34878D82A}">
                    <a16:rowId xmlns:a16="http://schemas.microsoft.com/office/drawing/2014/main" val="3814274890"/>
                  </a:ext>
                </a:extLst>
              </a:tr>
              <a:tr h="510324">
                <a:tc>
                  <a:txBody>
                    <a:bodyPr/>
                    <a:lstStyle/>
                    <a:p>
                      <a:pPr algn="l" rtl="0" fontAlgn="ctr"/>
                      <a:r>
                        <a:rPr lang="pt-BR" sz="1200" u="none" strike="noStrike">
                          <a:effectLst/>
                        </a:rPr>
                        <a:t>Forma</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Impérios</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Nações - Estado</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a:effectLst/>
                        </a:rPr>
                        <a:t>Blocos econômicos</a:t>
                      </a:r>
                      <a:endParaRPr lang="pt-BR" sz="1200" b="0" i="0" u="none" strike="noStrike">
                        <a:solidFill>
                          <a:srgbClr val="000000"/>
                        </a:solidFill>
                        <a:effectLst/>
                        <a:latin typeface="Arial" panose="020B0604020202020204" pitchFamily="34" charset="0"/>
                      </a:endParaRPr>
                    </a:p>
                  </a:txBody>
                  <a:tcPr marL="7571" marR="7571" marT="7571" marB="0" anchor="ctr"/>
                </a:tc>
                <a:tc>
                  <a:txBody>
                    <a:bodyPr/>
                    <a:lstStyle/>
                    <a:p>
                      <a:pPr algn="ctr" rtl="0" fontAlgn="ctr"/>
                      <a:r>
                        <a:rPr lang="pt-BR" sz="1200" u="none" strike="noStrike" dirty="0">
                          <a:effectLst/>
                        </a:rPr>
                        <a:t>Nações geográfica e culturalmente próximas</a:t>
                      </a:r>
                      <a:endParaRPr lang="pt-BR" sz="1200" b="0" i="0" u="none" strike="noStrike" dirty="0">
                        <a:solidFill>
                          <a:srgbClr val="000000"/>
                        </a:solidFill>
                        <a:effectLst/>
                        <a:latin typeface="Arial" panose="020B0604020202020204" pitchFamily="34" charset="0"/>
                      </a:endParaRPr>
                    </a:p>
                  </a:txBody>
                  <a:tcPr marL="7571" marR="7571" marT="7571" marB="0" anchor="ctr"/>
                </a:tc>
                <a:extLst>
                  <a:ext uri="{0D108BD9-81ED-4DB2-BD59-A6C34878D82A}">
                    <a16:rowId xmlns:a16="http://schemas.microsoft.com/office/drawing/2014/main" val="2522338165"/>
                  </a:ext>
                </a:extLst>
              </a:tr>
            </a:tbl>
          </a:graphicData>
        </a:graphic>
      </p:graphicFrame>
      <p:sp>
        <p:nvSpPr>
          <p:cNvPr id="5" name="Retângulo 4">
            <a:extLst>
              <a:ext uri="{FF2B5EF4-FFF2-40B4-BE49-F238E27FC236}">
                <a16:creationId xmlns:a16="http://schemas.microsoft.com/office/drawing/2014/main" id="{B861F45E-97D4-B655-6F28-07D1A7DE7523}"/>
              </a:ext>
            </a:extLst>
          </p:cNvPr>
          <p:cNvSpPr/>
          <p:nvPr/>
        </p:nvSpPr>
        <p:spPr>
          <a:xfrm>
            <a:off x="6032326" y="917757"/>
            <a:ext cx="1828029" cy="2825863"/>
          </a:xfrm>
          <a:prstGeom prst="rect">
            <a:avLst/>
          </a:prstGeom>
          <a:noFill/>
          <a:ln>
            <a:solidFill>
              <a:srgbClr val="FF0000"/>
            </a:solidFill>
            <a:prstDash val="dashDot"/>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10" name="Conector reto 9">
            <a:extLst>
              <a:ext uri="{FF2B5EF4-FFF2-40B4-BE49-F238E27FC236}">
                <a16:creationId xmlns:a16="http://schemas.microsoft.com/office/drawing/2014/main" id="{D9A7D416-D0F7-3B97-BD0C-8A5BD2712397}"/>
              </a:ext>
            </a:extLst>
          </p:cNvPr>
          <p:cNvCxnSpPr>
            <a:cxnSpLocks/>
          </p:cNvCxnSpPr>
          <p:nvPr/>
        </p:nvCxnSpPr>
        <p:spPr>
          <a:xfrm flipV="1">
            <a:off x="9061797" y="3143222"/>
            <a:ext cx="396317" cy="26187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C313E-6B55-0908-122C-A4A5C6555ADF}"/>
              </a:ext>
            </a:extLst>
          </p:cNvPr>
          <p:cNvSpPr>
            <a:spLocks noGrp="1"/>
          </p:cNvSpPr>
          <p:nvPr>
            <p:ph type="title"/>
          </p:nvPr>
        </p:nvSpPr>
        <p:spPr/>
        <p:txBody>
          <a:bodyPr/>
          <a:lstStyle/>
          <a:p>
            <a:r>
              <a:rPr lang="pt-BR" dirty="0"/>
              <a:t>Capacidade da Frota: </a:t>
            </a:r>
            <a:r>
              <a:rPr lang="pt-BR" dirty="0" err="1"/>
              <a:t>ton.milha</a:t>
            </a:r>
            <a:r>
              <a:rPr lang="pt-BR" dirty="0"/>
              <a:t> náutica</a:t>
            </a:r>
          </a:p>
        </p:txBody>
      </p:sp>
      <p:pic>
        <p:nvPicPr>
          <p:cNvPr id="5" name="Imagem 4">
            <a:extLst>
              <a:ext uri="{FF2B5EF4-FFF2-40B4-BE49-F238E27FC236}">
                <a16:creationId xmlns:a16="http://schemas.microsoft.com/office/drawing/2014/main" id="{5CF61DE3-5F47-7329-8373-981D19A334A6}"/>
              </a:ext>
            </a:extLst>
          </p:cNvPr>
          <p:cNvPicPr>
            <a:picLocks noChangeAspect="1"/>
          </p:cNvPicPr>
          <p:nvPr/>
        </p:nvPicPr>
        <p:blipFill>
          <a:blip r:embed="rId2"/>
          <a:stretch>
            <a:fillRect/>
          </a:stretch>
        </p:blipFill>
        <p:spPr>
          <a:xfrm>
            <a:off x="1135782" y="764704"/>
            <a:ext cx="7463730" cy="5756119"/>
          </a:xfrm>
          <a:prstGeom prst="rect">
            <a:avLst/>
          </a:prstGeom>
        </p:spPr>
      </p:pic>
    </p:spTree>
    <p:extLst>
      <p:ext uri="{BB962C8B-B14F-4D97-AF65-F5344CB8AC3E}">
        <p14:creationId xmlns:p14="http://schemas.microsoft.com/office/powerpoint/2010/main" val="2342953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84A6F-2571-47B8-B1FE-AA458AA6B044}"/>
              </a:ext>
            </a:extLst>
          </p:cNvPr>
          <p:cNvSpPr>
            <a:spLocks noGrp="1"/>
          </p:cNvSpPr>
          <p:nvPr>
            <p:ph type="title"/>
          </p:nvPr>
        </p:nvSpPr>
        <p:spPr/>
        <p:txBody>
          <a:bodyPr/>
          <a:lstStyle/>
          <a:p>
            <a:r>
              <a:rPr lang="pt-BR" dirty="0"/>
              <a:t>Sistema de informações do comércio exterior – </a:t>
            </a:r>
            <a:r>
              <a:rPr lang="pt-BR" dirty="0" err="1"/>
              <a:t>Comex</a:t>
            </a:r>
            <a:r>
              <a:rPr lang="pt-BR" dirty="0"/>
              <a:t> </a:t>
            </a:r>
            <a:r>
              <a:rPr lang="pt-BR" dirty="0" err="1"/>
              <a:t>stat</a:t>
            </a:r>
            <a:endParaRPr lang="pt-BR" dirty="0"/>
          </a:p>
        </p:txBody>
      </p:sp>
      <p:sp>
        <p:nvSpPr>
          <p:cNvPr id="4" name="Retângulo 3">
            <a:extLst>
              <a:ext uri="{FF2B5EF4-FFF2-40B4-BE49-F238E27FC236}">
                <a16:creationId xmlns:a16="http://schemas.microsoft.com/office/drawing/2014/main" id="{6B6F22DD-78DA-42C3-862C-AADFF8B443AD}"/>
              </a:ext>
            </a:extLst>
          </p:cNvPr>
          <p:cNvSpPr/>
          <p:nvPr/>
        </p:nvSpPr>
        <p:spPr>
          <a:xfrm>
            <a:off x="213700" y="908720"/>
            <a:ext cx="4251763" cy="42484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NCM Nomenclatura Comum Mercosul - Sistema Harmonizado: </a:t>
            </a:r>
            <a:r>
              <a:rPr lang="pt-BR" sz="1600" dirty="0">
                <a:solidFill>
                  <a:schemeClr val="tx1"/>
                </a:solidFill>
                <a:hlinkClick r:id="rId2"/>
              </a:rPr>
              <a:t>https://www.fazcomex.com.br/ncm/sistema-harmonizado-sh-o-que-e/</a:t>
            </a:r>
            <a:endParaRPr lang="pt-BR" sz="1600" dirty="0">
              <a:solidFill>
                <a:schemeClr val="tx1"/>
              </a:solidFill>
            </a:endParaRPr>
          </a:p>
          <a:p>
            <a:pPr marL="144000" indent="-144000" algn="l">
              <a:spcAft>
                <a:spcPts val="600"/>
              </a:spcAft>
              <a:buFont typeface="Arial" pitchFamily="34" charset="0"/>
              <a:buChar char="•"/>
            </a:pPr>
            <a:r>
              <a:rPr lang="pt-BR" sz="1600" dirty="0">
                <a:solidFill>
                  <a:schemeClr val="tx1"/>
                </a:solidFill>
              </a:rPr>
              <a:t>Seções </a:t>
            </a:r>
            <a:r>
              <a:rPr lang="pt-BR" sz="1600" dirty="0" err="1">
                <a:solidFill>
                  <a:schemeClr val="tx1"/>
                </a:solidFill>
              </a:rPr>
              <a:t>NCMs</a:t>
            </a:r>
            <a:r>
              <a:rPr lang="pt-BR" sz="1600" dirty="0">
                <a:solidFill>
                  <a:schemeClr val="tx1"/>
                </a:solidFill>
              </a:rPr>
              <a:t> SH2 : </a:t>
            </a:r>
            <a:r>
              <a:rPr lang="pt-BR" sz="1600" dirty="0">
                <a:solidFill>
                  <a:schemeClr val="tx1"/>
                </a:solidFill>
                <a:hlinkClick r:id="rId3"/>
              </a:rPr>
              <a:t>https://ncm.fazcomex.com.br/</a:t>
            </a:r>
            <a:r>
              <a:rPr lang="pt-BR" sz="1600" dirty="0">
                <a:solidFill>
                  <a:schemeClr val="tx1"/>
                </a:solidFill>
              </a:rPr>
              <a:t> entrar nas seções e ir abrindo posição, subposição item e subitem</a:t>
            </a:r>
          </a:p>
          <a:p>
            <a:pPr marL="144000" indent="-144000" algn="l">
              <a:spcAft>
                <a:spcPts val="600"/>
              </a:spcAft>
              <a:buFont typeface="Arial" pitchFamily="34" charset="0"/>
              <a:buChar char="•"/>
            </a:pPr>
            <a:endParaRPr lang="pt-BR" sz="1600" dirty="0">
              <a:solidFill>
                <a:schemeClr val="tx1"/>
              </a:solidFill>
            </a:endParaRPr>
          </a:p>
          <a:p>
            <a:pPr marL="144000" indent="-144000" algn="l">
              <a:spcAft>
                <a:spcPts val="600"/>
              </a:spcAft>
              <a:buFont typeface="Arial" pitchFamily="34" charset="0"/>
              <a:buChar char="•"/>
            </a:pPr>
            <a:r>
              <a:rPr lang="pt-BR" sz="1600" dirty="0">
                <a:solidFill>
                  <a:schemeClr val="tx1"/>
                </a:solidFill>
                <a:hlinkClick r:id="rId4"/>
              </a:rPr>
              <a:t>http://comexstat.mdic.gov.br/pt/tutorial</a:t>
            </a:r>
            <a:r>
              <a:rPr lang="pt-BR" sz="1600" dirty="0">
                <a:solidFill>
                  <a:schemeClr val="tx1"/>
                </a:solidFill>
              </a:rPr>
              <a:t> - como funciona o sistema</a:t>
            </a:r>
          </a:p>
          <a:p>
            <a:pPr marL="144000" indent="-144000" algn="l">
              <a:spcAft>
                <a:spcPts val="600"/>
              </a:spcAft>
              <a:buFont typeface="Arial" pitchFamily="34" charset="0"/>
              <a:buChar char="•"/>
            </a:pPr>
            <a:endParaRPr lang="pt-BR" sz="1600" dirty="0">
              <a:solidFill>
                <a:schemeClr val="tx1"/>
              </a:solidFill>
            </a:endParaRPr>
          </a:p>
        </p:txBody>
      </p:sp>
      <p:pic>
        <p:nvPicPr>
          <p:cNvPr id="6" name="Imagem 5">
            <a:extLst>
              <a:ext uri="{FF2B5EF4-FFF2-40B4-BE49-F238E27FC236}">
                <a16:creationId xmlns:a16="http://schemas.microsoft.com/office/drawing/2014/main" id="{459FFB9A-ACDF-457C-839B-7CA9E7527351}"/>
              </a:ext>
            </a:extLst>
          </p:cNvPr>
          <p:cNvPicPr>
            <a:picLocks noChangeAspect="1"/>
          </p:cNvPicPr>
          <p:nvPr/>
        </p:nvPicPr>
        <p:blipFill>
          <a:blip r:embed="rId5"/>
          <a:stretch>
            <a:fillRect/>
          </a:stretch>
        </p:blipFill>
        <p:spPr>
          <a:xfrm>
            <a:off x="5384254" y="516675"/>
            <a:ext cx="4099743" cy="2753072"/>
          </a:xfrm>
          <a:prstGeom prst="rect">
            <a:avLst/>
          </a:prstGeom>
        </p:spPr>
      </p:pic>
    </p:spTree>
    <p:extLst>
      <p:ext uri="{BB962C8B-B14F-4D97-AF65-F5344CB8AC3E}">
        <p14:creationId xmlns:p14="http://schemas.microsoft.com/office/powerpoint/2010/main" val="2969061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670" y="44624"/>
            <a:ext cx="9505950" cy="329588"/>
          </a:xfrm>
        </p:spPr>
        <p:txBody>
          <a:bodyPr/>
          <a:lstStyle/>
          <a:p>
            <a:r>
              <a:rPr lang="pt-BR" dirty="0"/>
              <a:t>Principais transações do comércio exterior brasileiro em 2013</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52</a:t>
            </a:fld>
            <a:endParaRPr lang="pt-BR" sz="600" noProof="0"/>
          </a:p>
        </p:txBody>
      </p:sp>
      <p:grpSp>
        <p:nvGrpSpPr>
          <p:cNvPr id="54" name="Grupo 53"/>
          <p:cNvGrpSpPr/>
          <p:nvPr/>
        </p:nvGrpSpPr>
        <p:grpSpPr>
          <a:xfrm>
            <a:off x="4186906" y="1434672"/>
            <a:ext cx="265102" cy="207584"/>
            <a:chOff x="6680398" y="1693835"/>
            <a:chExt cx="265102" cy="207584"/>
          </a:xfrm>
        </p:grpSpPr>
        <p:sp>
          <p:nvSpPr>
            <p:cNvPr id="25" name="Retângulo 24"/>
            <p:cNvSpPr/>
            <p:nvPr/>
          </p:nvSpPr>
          <p:spPr>
            <a:xfrm rot="19158968">
              <a:off x="6680398" y="1774703"/>
              <a:ext cx="265102" cy="45848"/>
            </a:xfrm>
            <a:prstGeom prst="rect">
              <a:avLst/>
            </a:prstGeom>
            <a:solidFill>
              <a:schemeClr val="bg1"/>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27" name="Conector reto 26"/>
            <p:cNvCxnSpPr/>
            <p:nvPr/>
          </p:nvCxnSpPr>
          <p:spPr>
            <a:xfrm flipV="1">
              <a:off x="6697489" y="1693835"/>
              <a:ext cx="194072" cy="163791"/>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6735713" y="1737627"/>
              <a:ext cx="192696" cy="163792"/>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5" name="Grupo 54"/>
          <p:cNvGrpSpPr/>
          <p:nvPr/>
        </p:nvGrpSpPr>
        <p:grpSpPr>
          <a:xfrm>
            <a:off x="847750" y="2403831"/>
            <a:ext cx="265102" cy="207584"/>
            <a:chOff x="6680398" y="1693835"/>
            <a:chExt cx="265102" cy="207584"/>
          </a:xfrm>
        </p:grpSpPr>
        <p:sp>
          <p:nvSpPr>
            <p:cNvPr id="56" name="Retângulo 55"/>
            <p:cNvSpPr/>
            <p:nvPr/>
          </p:nvSpPr>
          <p:spPr>
            <a:xfrm rot="19158968">
              <a:off x="6680398" y="1774703"/>
              <a:ext cx="265102" cy="45848"/>
            </a:xfrm>
            <a:prstGeom prst="rect">
              <a:avLst/>
            </a:prstGeom>
            <a:solidFill>
              <a:schemeClr val="bg1"/>
            </a:solidFill>
            <a:ln>
              <a:solidFill>
                <a:schemeClr val="bg1"/>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57" name="Conector reto 56"/>
            <p:cNvCxnSpPr/>
            <p:nvPr/>
          </p:nvCxnSpPr>
          <p:spPr>
            <a:xfrm flipV="1">
              <a:off x="6697489" y="1693835"/>
              <a:ext cx="194072" cy="163791"/>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flipV="1">
              <a:off x="6735713" y="1737627"/>
              <a:ext cx="192696" cy="163792"/>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grpSp>
      <p:cxnSp>
        <p:nvCxnSpPr>
          <p:cNvPr id="81" name="Conector reto 80"/>
          <p:cNvCxnSpPr/>
          <p:nvPr/>
        </p:nvCxnSpPr>
        <p:spPr>
          <a:xfrm>
            <a:off x="5600278" y="980728"/>
            <a:ext cx="417646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2" name="CaixaDeTexto 81"/>
          <p:cNvSpPr txBox="1"/>
          <p:nvPr/>
        </p:nvSpPr>
        <p:spPr>
          <a:xfrm>
            <a:off x="104991" y="436448"/>
            <a:ext cx="5207255" cy="368480"/>
          </a:xfrm>
          <a:prstGeom prst="rect">
            <a:avLst/>
          </a:prstGeom>
          <a:noFill/>
          <a:ln>
            <a:noFill/>
          </a:ln>
        </p:spPr>
        <p:txBody>
          <a:bodyPr wrap="square" lIns="72000" tIns="36000" rIns="72000" bIns="36000" rtlCol="0" anchor="t">
            <a:noAutofit/>
          </a:bodyPr>
          <a:lstStyle/>
          <a:p>
            <a:r>
              <a:rPr lang="pt-BR" sz="1600" b="1" dirty="0"/>
              <a:t>Total das importações e exportações em 2013, </a:t>
            </a:r>
          </a:p>
          <a:p>
            <a:r>
              <a:rPr lang="pt-BR" sz="1600" b="1" dirty="0"/>
              <a:t>Peso [Milhões t] e Valor [US$ Bi]</a:t>
            </a:r>
          </a:p>
        </p:txBody>
      </p:sp>
      <p:cxnSp>
        <p:nvCxnSpPr>
          <p:cNvPr id="86" name="Conector reto 85"/>
          <p:cNvCxnSpPr/>
          <p:nvPr/>
        </p:nvCxnSpPr>
        <p:spPr>
          <a:xfrm>
            <a:off x="146589" y="980728"/>
            <a:ext cx="5093649"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8" name="CaixaDeTexto 87"/>
          <p:cNvSpPr txBox="1"/>
          <p:nvPr/>
        </p:nvSpPr>
        <p:spPr>
          <a:xfrm>
            <a:off x="5600278" y="612248"/>
            <a:ext cx="5207255" cy="368480"/>
          </a:xfrm>
          <a:prstGeom prst="rect">
            <a:avLst/>
          </a:prstGeom>
          <a:noFill/>
          <a:ln>
            <a:noFill/>
          </a:ln>
        </p:spPr>
        <p:txBody>
          <a:bodyPr wrap="square" lIns="72000" tIns="36000" rIns="72000" bIns="36000" rtlCol="0" anchor="t">
            <a:noAutofit/>
          </a:bodyPr>
          <a:lstStyle/>
          <a:p>
            <a:r>
              <a:rPr lang="pt-BR" sz="1600" b="1" dirty="0"/>
              <a:t>Matriz de transporte do comércio exterior</a:t>
            </a:r>
          </a:p>
        </p:txBody>
      </p:sp>
      <p:sp>
        <p:nvSpPr>
          <p:cNvPr id="89" name="CaixaDeTexto 88"/>
          <p:cNvSpPr txBox="1"/>
          <p:nvPr/>
        </p:nvSpPr>
        <p:spPr>
          <a:xfrm>
            <a:off x="-134741" y="6669360"/>
            <a:ext cx="7319195" cy="360040"/>
          </a:xfrm>
          <a:prstGeom prst="rect">
            <a:avLst/>
          </a:prstGeom>
          <a:noFill/>
          <a:ln>
            <a:noFill/>
          </a:ln>
        </p:spPr>
        <p:txBody>
          <a:bodyPr wrap="square" lIns="72000" tIns="36000" rIns="72000" bIns="36000" rtlCol="0" anchor="t">
            <a:noAutofit/>
          </a:bodyPr>
          <a:lstStyle/>
          <a:p>
            <a:pPr algn="r">
              <a:spcAft>
                <a:spcPts val="600"/>
              </a:spcAft>
            </a:pPr>
            <a:r>
              <a:rPr lang="pt-BR" sz="1100" dirty="0"/>
              <a:t>Fonte: </a:t>
            </a:r>
            <a:r>
              <a:rPr lang="pt-BR" sz="1100" dirty="0" err="1"/>
              <a:t>Aliceweb</a:t>
            </a:r>
            <a:r>
              <a:rPr lang="pt-BR" sz="1100" dirty="0"/>
              <a:t> -produtos agrupados pelo NCM SH2 - http://comexstat.mdic.gov.br/pt/home</a:t>
            </a:r>
          </a:p>
        </p:txBody>
      </p:sp>
      <p:sp>
        <p:nvSpPr>
          <p:cNvPr id="6" name="CaixaDeTexto 5"/>
          <p:cNvSpPr txBox="1"/>
          <p:nvPr/>
        </p:nvSpPr>
        <p:spPr>
          <a:xfrm>
            <a:off x="6702999" y="5573476"/>
            <a:ext cx="1601848" cy="144016"/>
          </a:xfrm>
          <a:prstGeom prst="rect">
            <a:avLst/>
          </a:prstGeom>
          <a:noFill/>
          <a:ln>
            <a:noFill/>
          </a:ln>
        </p:spPr>
        <p:txBody>
          <a:bodyPr wrap="square" lIns="72000" tIns="36000" rIns="72000" bIns="36000" rtlCol="0" anchor="t">
            <a:noAutofit/>
          </a:bodyPr>
          <a:lstStyle/>
          <a:p>
            <a:pPr algn="ctr">
              <a:spcAft>
                <a:spcPts val="600"/>
              </a:spcAft>
            </a:pPr>
            <a:r>
              <a:rPr lang="pt-BR" sz="1400" b="1" dirty="0"/>
              <a:t>Minério</a:t>
            </a:r>
          </a:p>
        </p:txBody>
      </p:sp>
      <p:sp>
        <p:nvSpPr>
          <p:cNvPr id="31" name="CaixaDeTexto 30"/>
          <p:cNvSpPr txBox="1"/>
          <p:nvPr/>
        </p:nvSpPr>
        <p:spPr>
          <a:xfrm>
            <a:off x="8197495" y="5562715"/>
            <a:ext cx="1601848" cy="360040"/>
          </a:xfrm>
          <a:prstGeom prst="rect">
            <a:avLst/>
          </a:prstGeom>
          <a:noFill/>
          <a:ln>
            <a:noFill/>
          </a:ln>
        </p:spPr>
        <p:txBody>
          <a:bodyPr wrap="square" lIns="72000" tIns="36000" rIns="72000" bIns="36000" rtlCol="0" anchor="t">
            <a:noAutofit/>
          </a:bodyPr>
          <a:lstStyle/>
          <a:p>
            <a:pPr algn="ctr">
              <a:spcAft>
                <a:spcPts val="600"/>
              </a:spcAft>
            </a:pPr>
            <a:r>
              <a:rPr lang="pt-BR" sz="1400" b="1" dirty="0"/>
              <a:t>3,200</a:t>
            </a:r>
          </a:p>
        </p:txBody>
      </p:sp>
      <p:sp>
        <p:nvSpPr>
          <p:cNvPr id="32" name="CaixaDeTexto 31"/>
          <p:cNvSpPr txBox="1"/>
          <p:nvPr/>
        </p:nvSpPr>
        <p:spPr>
          <a:xfrm>
            <a:off x="6693089" y="5881606"/>
            <a:ext cx="1601848" cy="144016"/>
          </a:xfrm>
          <a:prstGeom prst="rect">
            <a:avLst/>
          </a:prstGeom>
          <a:noFill/>
          <a:ln>
            <a:noFill/>
          </a:ln>
        </p:spPr>
        <p:txBody>
          <a:bodyPr wrap="square" lIns="72000" tIns="36000" rIns="72000" bIns="36000" rtlCol="0" anchor="t">
            <a:noAutofit/>
          </a:bodyPr>
          <a:lstStyle/>
          <a:p>
            <a:pPr algn="ctr">
              <a:spcAft>
                <a:spcPts val="600"/>
              </a:spcAft>
            </a:pPr>
            <a:r>
              <a:rPr lang="pt-BR" sz="1400" b="1" dirty="0"/>
              <a:t>Combustíveis</a:t>
            </a:r>
          </a:p>
        </p:txBody>
      </p:sp>
      <p:sp>
        <p:nvSpPr>
          <p:cNvPr id="33" name="CaixaDeTexto 32"/>
          <p:cNvSpPr txBox="1"/>
          <p:nvPr/>
        </p:nvSpPr>
        <p:spPr>
          <a:xfrm>
            <a:off x="8187585" y="5862022"/>
            <a:ext cx="1601848" cy="360040"/>
          </a:xfrm>
          <a:prstGeom prst="rect">
            <a:avLst/>
          </a:prstGeom>
          <a:noFill/>
          <a:ln>
            <a:noFill/>
          </a:ln>
        </p:spPr>
        <p:txBody>
          <a:bodyPr wrap="square" lIns="72000" tIns="36000" rIns="72000" bIns="36000" rtlCol="0" anchor="t">
            <a:noAutofit/>
          </a:bodyPr>
          <a:lstStyle/>
          <a:p>
            <a:pPr algn="ctr">
              <a:spcAft>
                <a:spcPts val="600"/>
              </a:spcAft>
            </a:pPr>
            <a:r>
              <a:rPr lang="pt-BR" sz="1400" b="1" dirty="0"/>
              <a:t>1,400</a:t>
            </a:r>
          </a:p>
        </p:txBody>
      </p:sp>
      <p:sp>
        <p:nvSpPr>
          <p:cNvPr id="34" name="CaixaDeTexto 33"/>
          <p:cNvSpPr txBox="1"/>
          <p:nvPr/>
        </p:nvSpPr>
        <p:spPr>
          <a:xfrm>
            <a:off x="6660752" y="6179745"/>
            <a:ext cx="1601848" cy="144016"/>
          </a:xfrm>
          <a:prstGeom prst="rect">
            <a:avLst/>
          </a:prstGeom>
          <a:noFill/>
          <a:ln>
            <a:noFill/>
          </a:ln>
        </p:spPr>
        <p:txBody>
          <a:bodyPr wrap="square" lIns="72000" tIns="36000" rIns="72000" bIns="36000" rtlCol="0" anchor="t">
            <a:noAutofit/>
          </a:bodyPr>
          <a:lstStyle/>
          <a:p>
            <a:pPr algn="ctr">
              <a:spcAft>
                <a:spcPts val="600"/>
              </a:spcAft>
            </a:pPr>
            <a:r>
              <a:rPr lang="pt-BR" sz="1400" b="1" dirty="0"/>
              <a:t>Grãos</a:t>
            </a:r>
          </a:p>
        </p:txBody>
      </p:sp>
      <p:sp>
        <p:nvSpPr>
          <p:cNvPr id="35" name="CaixaDeTexto 34"/>
          <p:cNvSpPr txBox="1"/>
          <p:nvPr/>
        </p:nvSpPr>
        <p:spPr>
          <a:xfrm>
            <a:off x="8155248" y="6151338"/>
            <a:ext cx="1601848" cy="360040"/>
          </a:xfrm>
          <a:prstGeom prst="rect">
            <a:avLst/>
          </a:prstGeom>
          <a:noFill/>
          <a:ln>
            <a:noFill/>
          </a:ln>
        </p:spPr>
        <p:txBody>
          <a:bodyPr wrap="square" lIns="72000" tIns="36000" rIns="72000" bIns="36000" rtlCol="0" anchor="t">
            <a:noAutofit/>
          </a:bodyPr>
          <a:lstStyle/>
          <a:p>
            <a:pPr algn="ctr">
              <a:spcAft>
                <a:spcPts val="600"/>
              </a:spcAft>
            </a:pPr>
            <a:r>
              <a:rPr lang="pt-BR" sz="1400" b="1" dirty="0"/>
              <a:t>1,500</a:t>
            </a:r>
          </a:p>
        </p:txBody>
      </p:sp>
      <p:sp>
        <p:nvSpPr>
          <p:cNvPr id="36" name="CaixaDeTexto 35"/>
          <p:cNvSpPr txBox="1"/>
          <p:nvPr/>
        </p:nvSpPr>
        <p:spPr>
          <a:xfrm>
            <a:off x="6660752" y="6450529"/>
            <a:ext cx="1601848" cy="144016"/>
          </a:xfrm>
          <a:prstGeom prst="rect">
            <a:avLst/>
          </a:prstGeom>
          <a:noFill/>
          <a:ln>
            <a:noFill/>
          </a:ln>
        </p:spPr>
        <p:txBody>
          <a:bodyPr wrap="square" lIns="72000" tIns="36000" rIns="72000" bIns="36000" rtlCol="0" anchor="t">
            <a:noAutofit/>
          </a:bodyPr>
          <a:lstStyle/>
          <a:p>
            <a:pPr algn="ctr">
              <a:spcAft>
                <a:spcPts val="600"/>
              </a:spcAft>
            </a:pPr>
            <a:r>
              <a:rPr lang="pt-BR" sz="1400" b="1" dirty="0"/>
              <a:t>Açúcar</a:t>
            </a:r>
          </a:p>
        </p:txBody>
      </p:sp>
      <p:sp>
        <p:nvSpPr>
          <p:cNvPr id="37" name="CaixaDeTexto 36"/>
          <p:cNvSpPr txBox="1"/>
          <p:nvPr/>
        </p:nvSpPr>
        <p:spPr>
          <a:xfrm>
            <a:off x="8155248" y="6413299"/>
            <a:ext cx="1601848" cy="360040"/>
          </a:xfrm>
          <a:prstGeom prst="rect">
            <a:avLst/>
          </a:prstGeom>
          <a:noFill/>
          <a:ln>
            <a:noFill/>
          </a:ln>
        </p:spPr>
        <p:txBody>
          <a:bodyPr wrap="square" lIns="72000" tIns="36000" rIns="72000" bIns="36000" rtlCol="0" anchor="t">
            <a:noAutofit/>
          </a:bodyPr>
          <a:lstStyle/>
          <a:p>
            <a:pPr algn="ctr">
              <a:spcAft>
                <a:spcPts val="600"/>
              </a:spcAft>
            </a:pPr>
            <a:r>
              <a:rPr lang="pt-BR" sz="1400" b="1" dirty="0"/>
              <a:t>1,100</a:t>
            </a:r>
          </a:p>
        </p:txBody>
      </p:sp>
      <p:cxnSp>
        <p:nvCxnSpPr>
          <p:cNvPr id="38" name="Conector reto 37"/>
          <p:cNvCxnSpPr/>
          <p:nvPr/>
        </p:nvCxnSpPr>
        <p:spPr>
          <a:xfrm>
            <a:off x="5600278" y="4383359"/>
            <a:ext cx="4176464"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9" name="CaixaDeTexto 38"/>
          <p:cNvSpPr txBox="1"/>
          <p:nvPr/>
        </p:nvSpPr>
        <p:spPr>
          <a:xfrm>
            <a:off x="2815833" y="6018665"/>
            <a:ext cx="4592167" cy="368480"/>
          </a:xfrm>
          <a:prstGeom prst="rect">
            <a:avLst/>
          </a:prstGeom>
          <a:noFill/>
          <a:ln>
            <a:noFill/>
          </a:ln>
        </p:spPr>
        <p:txBody>
          <a:bodyPr wrap="square" lIns="72000" tIns="36000" rIns="72000" bIns="36000" rtlCol="0" anchor="t">
            <a:noAutofit/>
          </a:bodyPr>
          <a:lstStyle/>
          <a:p>
            <a:r>
              <a:rPr lang="pt-BR" sz="1600" b="1" dirty="0"/>
              <a:t>Número estimado de navios</a:t>
            </a:r>
          </a:p>
        </p:txBody>
      </p:sp>
      <p:graphicFrame>
        <p:nvGraphicFramePr>
          <p:cNvPr id="63" name="Gráfico 62"/>
          <p:cNvGraphicFramePr/>
          <p:nvPr/>
        </p:nvGraphicFramePr>
        <p:xfrm>
          <a:off x="6010229" y="1268760"/>
          <a:ext cx="3190449"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65" name="CaixaDeTexto 64"/>
          <p:cNvSpPr txBox="1"/>
          <p:nvPr/>
        </p:nvSpPr>
        <p:spPr>
          <a:xfrm>
            <a:off x="8192566" y="2403831"/>
            <a:ext cx="648072" cy="288032"/>
          </a:xfrm>
          <a:prstGeom prst="rect">
            <a:avLst/>
          </a:prstGeom>
          <a:noFill/>
          <a:ln>
            <a:noFill/>
          </a:ln>
        </p:spPr>
        <p:txBody>
          <a:bodyPr wrap="square" lIns="72000" tIns="36000" rIns="72000" bIns="36000" rtlCol="0" anchor="t">
            <a:noAutofit/>
          </a:bodyPr>
          <a:lstStyle/>
          <a:p>
            <a:pPr algn="ctr">
              <a:spcAft>
                <a:spcPts val="600"/>
              </a:spcAft>
            </a:pPr>
            <a:r>
              <a:rPr lang="pt-BR" sz="1200" b="1" dirty="0"/>
              <a:t>82%</a:t>
            </a:r>
          </a:p>
        </p:txBody>
      </p:sp>
      <p:sp>
        <p:nvSpPr>
          <p:cNvPr id="66" name="CaixaDeTexto 65"/>
          <p:cNvSpPr txBox="1"/>
          <p:nvPr/>
        </p:nvSpPr>
        <p:spPr>
          <a:xfrm>
            <a:off x="8192566" y="1372551"/>
            <a:ext cx="648072" cy="288032"/>
          </a:xfrm>
          <a:prstGeom prst="rect">
            <a:avLst/>
          </a:prstGeom>
          <a:noFill/>
          <a:ln>
            <a:noFill/>
          </a:ln>
        </p:spPr>
        <p:txBody>
          <a:bodyPr wrap="square" lIns="72000" tIns="36000" rIns="72000" bIns="36000" rtlCol="0" anchor="t">
            <a:noAutofit/>
          </a:bodyPr>
          <a:lstStyle/>
          <a:p>
            <a:pPr algn="ctr">
              <a:spcAft>
                <a:spcPts val="600"/>
              </a:spcAft>
            </a:pPr>
            <a:r>
              <a:rPr lang="pt-BR" sz="1200" dirty="0"/>
              <a:t>11%</a:t>
            </a:r>
          </a:p>
        </p:txBody>
      </p:sp>
      <p:sp>
        <p:nvSpPr>
          <p:cNvPr id="67" name="CaixaDeTexto 66"/>
          <p:cNvSpPr txBox="1"/>
          <p:nvPr/>
        </p:nvSpPr>
        <p:spPr>
          <a:xfrm>
            <a:off x="8192566" y="1556792"/>
            <a:ext cx="648072" cy="288032"/>
          </a:xfrm>
          <a:prstGeom prst="rect">
            <a:avLst/>
          </a:prstGeom>
          <a:noFill/>
          <a:ln>
            <a:noFill/>
          </a:ln>
        </p:spPr>
        <p:txBody>
          <a:bodyPr wrap="square" lIns="72000" tIns="36000" rIns="72000" bIns="36000" rtlCol="0" anchor="t">
            <a:noAutofit/>
          </a:bodyPr>
          <a:lstStyle/>
          <a:p>
            <a:pPr algn="ctr">
              <a:spcAft>
                <a:spcPts val="600"/>
              </a:spcAft>
            </a:pPr>
            <a:r>
              <a:rPr lang="pt-BR" sz="1200" dirty="0"/>
              <a:t>6%</a:t>
            </a:r>
          </a:p>
        </p:txBody>
      </p:sp>
      <p:sp>
        <p:nvSpPr>
          <p:cNvPr id="90" name="CaixaDeTexto 89"/>
          <p:cNvSpPr txBox="1"/>
          <p:nvPr/>
        </p:nvSpPr>
        <p:spPr>
          <a:xfrm>
            <a:off x="6968430" y="2403831"/>
            <a:ext cx="648072" cy="288032"/>
          </a:xfrm>
          <a:prstGeom prst="rect">
            <a:avLst/>
          </a:prstGeom>
          <a:noFill/>
          <a:ln>
            <a:noFill/>
          </a:ln>
        </p:spPr>
        <p:txBody>
          <a:bodyPr wrap="square" lIns="72000" tIns="36000" rIns="72000" bIns="36000" rtlCol="0" anchor="t">
            <a:noAutofit/>
          </a:bodyPr>
          <a:lstStyle/>
          <a:p>
            <a:pPr algn="ctr">
              <a:spcAft>
                <a:spcPts val="600"/>
              </a:spcAft>
            </a:pPr>
            <a:r>
              <a:rPr lang="pt-BR" sz="1200" b="1" dirty="0"/>
              <a:t>96%</a:t>
            </a:r>
          </a:p>
        </p:txBody>
      </p:sp>
      <p:graphicFrame>
        <p:nvGraphicFramePr>
          <p:cNvPr id="41" name="Gráfico 40">
            <a:extLst>
              <a:ext uri="{FF2B5EF4-FFF2-40B4-BE49-F238E27FC236}">
                <a16:creationId xmlns:a16="http://schemas.microsoft.com/office/drawing/2014/main" id="{C62E66E0-0E77-4F4B-93D7-55511E87A4EC}"/>
              </a:ext>
            </a:extLst>
          </p:cNvPr>
          <p:cNvGraphicFramePr>
            <a:graphicFrameLocks/>
          </p:cNvGraphicFramePr>
          <p:nvPr>
            <p:extLst>
              <p:ext uri="{D42A27DB-BD31-4B8C-83A1-F6EECF244321}">
                <p14:modId xmlns:p14="http://schemas.microsoft.com/office/powerpoint/2010/main" val="239066488"/>
              </p:ext>
            </p:extLst>
          </p:nvPr>
        </p:nvGraphicFramePr>
        <p:xfrm>
          <a:off x="474239" y="1272929"/>
          <a:ext cx="7729666" cy="4641461"/>
        </p:xfrm>
        <a:graphic>
          <a:graphicData uri="http://schemas.openxmlformats.org/drawingml/2006/chart">
            <c:chart xmlns:c="http://schemas.openxmlformats.org/drawingml/2006/chart" xmlns:r="http://schemas.openxmlformats.org/officeDocument/2006/relationships" r:id="rId3"/>
          </a:graphicData>
        </a:graphic>
      </p:graphicFrame>
      <p:sp>
        <p:nvSpPr>
          <p:cNvPr id="5" name="CaixaDeTexto 4">
            <a:extLst>
              <a:ext uri="{FF2B5EF4-FFF2-40B4-BE49-F238E27FC236}">
                <a16:creationId xmlns:a16="http://schemas.microsoft.com/office/drawing/2014/main" id="{CD4231B4-91A6-EC74-D3E8-4FF19781BDAD}"/>
              </a:ext>
            </a:extLst>
          </p:cNvPr>
          <p:cNvSpPr txBox="1"/>
          <p:nvPr/>
        </p:nvSpPr>
        <p:spPr>
          <a:xfrm>
            <a:off x="343694" y="6295159"/>
            <a:ext cx="5471490" cy="369332"/>
          </a:xfrm>
          <a:prstGeom prst="rect">
            <a:avLst/>
          </a:prstGeom>
          <a:noFill/>
          <a:ln>
            <a:noFill/>
          </a:ln>
        </p:spPr>
        <p:txBody>
          <a:bodyPr wrap="square">
            <a:spAutoFit/>
          </a:bodyPr>
          <a:lstStyle/>
          <a:p>
            <a:r>
              <a:rPr lang="pt-BR" dirty="0"/>
              <a:t>http://comexstat.mdic.gov.br/pt/geral</a:t>
            </a:r>
          </a:p>
        </p:txBody>
      </p:sp>
      <p:sp>
        <p:nvSpPr>
          <p:cNvPr id="7" name="CaixaDeTexto 6">
            <a:extLst>
              <a:ext uri="{FF2B5EF4-FFF2-40B4-BE49-F238E27FC236}">
                <a16:creationId xmlns:a16="http://schemas.microsoft.com/office/drawing/2014/main" id="{B375D553-066F-6115-00E5-FEDD9EB7C291}"/>
              </a:ext>
            </a:extLst>
          </p:cNvPr>
          <p:cNvSpPr txBox="1"/>
          <p:nvPr/>
        </p:nvSpPr>
        <p:spPr>
          <a:xfrm>
            <a:off x="7663444" y="5203628"/>
            <a:ext cx="1601848" cy="360040"/>
          </a:xfrm>
          <a:prstGeom prst="rect">
            <a:avLst/>
          </a:prstGeom>
          <a:noFill/>
          <a:ln>
            <a:noFill/>
          </a:ln>
        </p:spPr>
        <p:txBody>
          <a:bodyPr wrap="square" lIns="72000" tIns="36000" rIns="72000" bIns="36000" rtlCol="0" anchor="t">
            <a:noAutofit/>
          </a:bodyPr>
          <a:lstStyle/>
          <a:p>
            <a:pPr algn="ctr">
              <a:spcAft>
                <a:spcPts val="600"/>
              </a:spcAft>
            </a:pPr>
            <a:r>
              <a:rPr lang="pt-BR" sz="1400" b="1" dirty="0"/>
              <a:t>Navios por ano</a:t>
            </a:r>
          </a:p>
        </p:txBody>
      </p:sp>
    </p:spTree>
    <p:extLst>
      <p:ext uri="{BB962C8B-B14F-4D97-AF65-F5344CB8AC3E}">
        <p14:creationId xmlns:p14="http://schemas.microsoft.com/office/powerpoint/2010/main" val="108408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523431" y="2750339"/>
            <a:ext cx="2500347" cy="1214446"/>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schemeClr val="tx1"/>
                </a:solidFill>
              </a:rPr>
              <a:t>5. Volume da carga, frequência e custo</a:t>
            </a:r>
            <a:endParaRPr lang="pt-BR" sz="1600" dirty="0">
              <a:solidFill>
                <a:schemeClr val="tx1"/>
              </a:solidFill>
            </a:endParaRPr>
          </a:p>
        </p:txBody>
      </p:sp>
      <p:sp>
        <p:nvSpPr>
          <p:cNvPr id="6" name="Retângulo 5"/>
          <p:cNvSpPr/>
          <p:nvPr/>
        </p:nvSpPr>
        <p:spPr>
          <a:xfrm>
            <a:off x="4251493" y="1200172"/>
            <a:ext cx="1143000" cy="285752"/>
          </a:xfrm>
          <a:prstGeom prst="rect">
            <a:avLst/>
          </a:prstGeom>
          <a:noFill/>
          <a:ln>
            <a:noFill/>
          </a:ln>
          <a:effectLst/>
        </p:spPr>
        <p:txBody>
          <a:bodyPr wrap="square" lIns="72000" tIns="72000" rIns="72000" bIns="72000" rtlCol="0" anchor="ctr">
            <a:noAutofit/>
          </a:bodyPr>
          <a:lstStyle/>
          <a:p>
            <a:pPr>
              <a:spcAft>
                <a:spcPts val="600"/>
              </a:spcAft>
            </a:pPr>
            <a:r>
              <a:rPr lang="pt-BR" b="1" dirty="0"/>
              <a:t>1. Tipos de Navio</a:t>
            </a:r>
            <a:endParaRPr lang="pt-BR" b="1" dirty="0">
              <a:solidFill>
                <a:schemeClr val="tx1"/>
              </a:solidFill>
            </a:endParaRPr>
          </a:p>
        </p:txBody>
      </p:sp>
      <p:sp>
        <p:nvSpPr>
          <p:cNvPr id="7" name="Retângulo 6"/>
          <p:cNvSpPr/>
          <p:nvPr/>
        </p:nvSpPr>
        <p:spPr>
          <a:xfrm>
            <a:off x="2891515" y="4947060"/>
            <a:ext cx="3764175" cy="1285884"/>
          </a:xfrm>
          <a:prstGeom prst="rect">
            <a:avLst/>
          </a:prstGeom>
          <a:noFill/>
          <a:ln>
            <a:noFill/>
          </a:ln>
          <a:effectLst/>
        </p:spPr>
        <p:txBody>
          <a:bodyPr wrap="square" lIns="72000" tIns="72000" rIns="72000" bIns="72000" rtlCol="0" anchor="ctr">
            <a:noAutofit/>
          </a:bodyPr>
          <a:lstStyle/>
          <a:p>
            <a:pPr algn="ctr">
              <a:spcAft>
                <a:spcPts val="600"/>
              </a:spcAft>
            </a:pPr>
            <a:r>
              <a:rPr lang="pt-BR" b="1" dirty="0"/>
              <a:t>3. Tamanho do navio</a:t>
            </a:r>
          </a:p>
          <a:p>
            <a:pPr algn="r">
              <a:spcAft>
                <a:spcPts val="600"/>
              </a:spcAft>
            </a:pPr>
            <a:r>
              <a:rPr lang="pt-BR" sz="1400" dirty="0"/>
              <a:t>Menor implica em maior variedade de portos disponíveis e menor estocagem</a:t>
            </a:r>
          </a:p>
          <a:p>
            <a:pPr algn="r">
              <a:spcAft>
                <a:spcPts val="600"/>
              </a:spcAft>
            </a:pPr>
            <a:r>
              <a:rPr lang="pt-BR" sz="1400" dirty="0">
                <a:solidFill>
                  <a:schemeClr val="tx1"/>
                </a:solidFill>
              </a:rPr>
              <a:t>Maior implica em mais carga e menor custo</a:t>
            </a:r>
          </a:p>
        </p:txBody>
      </p:sp>
      <p:sp>
        <p:nvSpPr>
          <p:cNvPr id="8" name="Retângulo 7"/>
          <p:cNvSpPr/>
          <p:nvPr/>
        </p:nvSpPr>
        <p:spPr>
          <a:xfrm>
            <a:off x="7184454" y="2238492"/>
            <a:ext cx="2286000" cy="2238140"/>
          </a:xfrm>
          <a:prstGeom prst="rect">
            <a:avLst/>
          </a:prstGeom>
          <a:noFill/>
          <a:ln>
            <a:noFill/>
          </a:ln>
          <a:effectLst/>
        </p:spPr>
        <p:txBody>
          <a:bodyPr wrap="square" lIns="72000" tIns="72000" rIns="72000" bIns="72000" rtlCol="0" anchor="ctr">
            <a:noAutofit/>
          </a:bodyPr>
          <a:lstStyle/>
          <a:p>
            <a:pPr>
              <a:spcAft>
                <a:spcPts val="600"/>
              </a:spcAft>
            </a:pPr>
            <a:r>
              <a:rPr lang="pt-BR" sz="1400" dirty="0">
                <a:solidFill>
                  <a:schemeClr val="tx1"/>
                </a:solidFill>
              </a:rPr>
              <a:t>Canais restringem a passagem  </a:t>
            </a:r>
            <a:r>
              <a:rPr lang="pt-BR" sz="1400" dirty="0"/>
              <a:t>entre oceanos</a:t>
            </a:r>
          </a:p>
          <a:p>
            <a:pPr>
              <a:spcAft>
                <a:spcPts val="600"/>
              </a:spcAft>
            </a:pPr>
            <a:r>
              <a:rPr lang="pt-BR" sz="1400" dirty="0"/>
              <a:t>Características dos Portos restringem o tipo de navio</a:t>
            </a:r>
          </a:p>
          <a:p>
            <a:pPr>
              <a:spcAft>
                <a:spcPts val="600"/>
              </a:spcAft>
            </a:pPr>
            <a:r>
              <a:rPr lang="pt-BR" b="1" dirty="0"/>
              <a:t>2. Rotas</a:t>
            </a:r>
            <a:endParaRPr lang="pt-BR" sz="1400" dirty="0">
              <a:solidFill>
                <a:schemeClr val="tx1"/>
              </a:solidFill>
            </a:endParaRPr>
          </a:p>
          <a:p>
            <a:pPr>
              <a:spcAft>
                <a:spcPts val="600"/>
              </a:spcAft>
            </a:pPr>
            <a:r>
              <a:rPr lang="pt-BR" sz="1400" dirty="0"/>
              <a:t>Distâncias se correlacionam com o tempo em trânsito e o custo de transporte</a:t>
            </a:r>
          </a:p>
        </p:txBody>
      </p:sp>
      <p:sp>
        <p:nvSpPr>
          <p:cNvPr id="10" name="Seta para a direita 9"/>
          <p:cNvSpPr/>
          <p:nvPr/>
        </p:nvSpPr>
        <p:spPr>
          <a:xfrm>
            <a:off x="2559017"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1" name="Seta para a direita 10"/>
          <p:cNvSpPr/>
          <p:nvPr/>
        </p:nvSpPr>
        <p:spPr>
          <a:xfrm flipH="1">
            <a:off x="6059495"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2" name="Seta para a direita 11"/>
          <p:cNvSpPr/>
          <p:nvPr/>
        </p:nvSpPr>
        <p:spPr>
          <a:xfrm rot="16200000" flipH="1">
            <a:off x="4309256" y="185166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3" name="Seta para a direita 12"/>
          <p:cNvSpPr/>
          <p:nvPr/>
        </p:nvSpPr>
        <p:spPr>
          <a:xfrm rot="5400000" flipH="1" flipV="1">
            <a:off x="4309256" y="408980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6" name="Título 1"/>
          <p:cNvSpPr>
            <a:spLocks noGrp="1"/>
          </p:cNvSpPr>
          <p:nvPr>
            <p:ph type="title"/>
          </p:nvPr>
        </p:nvSpPr>
        <p:spPr>
          <a:xfrm>
            <a:off x="200025" y="188913"/>
            <a:ext cx="9505950" cy="637364"/>
          </a:xfrm>
        </p:spPr>
        <p:txBody>
          <a:bodyPr/>
          <a:lstStyle/>
          <a:p>
            <a:r>
              <a:rPr lang="pt-BR" dirty="0"/>
              <a:t>São quatro fatores fundamentais que influenciam diretamente a oferta do serviço de transporte marítimo</a:t>
            </a:r>
          </a:p>
        </p:txBody>
      </p:sp>
      <p:sp>
        <p:nvSpPr>
          <p:cNvPr id="14" name="Retângulo 13"/>
          <p:cNvSpPr/>
          <p:nvPr/>
        </p:nvSpPr>
        <p:spPr>
          <a:xfrm>
            <a:off x="5380842" y="973319"/>
            <a:ext cx="2286000" cy="799497"/>
          </a:xfrm>
          <a:prstGeom prst="rect">
            <a:avLst/>
          </a:prstGeom>
          <a:noFill/>
          <a:ln>
            <a:noFill/>
          </a:ln>
          <a:effectLst/>
        </p:spPr>
        <p:txBody>
          <a:bodyPr wrap="square" lIns="72000" tIns="72000" rIns="72000" bIns="72000" rtlCol="0" anchor="ctr">
            <a:noAutofit/>
          </a:bodyPr>
          <a:lstStyle/>
          <a:p>
            <a:pPr>
              <a:spcAft>
                <a:spcPts val="600"/>
              </a:spcAft>
            </a:pPr>
            <a:r>
              <a:rPr lang="pt-BR" sz="1400" dirty="0">
                <a:solidFill>
                  <a:schemeClr val="tx1"/>
                </a:solidFill>
              </a:rPr>
              <a:t>Especialização para transporte da carga</a:t>
            </a:r>
          </a:p>
          <a:p>
            <a:pPr>
              <a:spcAft>
                <a:spcPts val="600"/>
              </a:spcAft>
            </a:pPr>
            <a:r>
              <a:rPr lang="pt-BR" sz="1400" dirty="0"/>
              <a:t>Porte associado ao lote de compra</a:t>
            </a:r>
          </a:p>
        </p:txBody>
      </p:sp>
      <p:sp>
        <p:nvSpPr>
          <p:cNvPr id="15" name="Retângulo 14"/>
          <p:cNvSpPr/>
          <p:nvPr/>
        </p:nvSpPr>
        <p:spPr>
          <a:xfrm>
            <a:off x="237298" y="2714620"/>
            <a:ext cx="2286000" cy="1285884"/>
          </a:xfrm>
          <a:prstGeom prst="rect">
            <a:avLst/>
          </a:prstGeom>
          <a:noFill/>
          <a:ln>
            <a:noFill/>
          </a:ln>
          <a:effectLst/>
        </p:spPr>
        <p:txBody>
          <a:bodyPr wrap="square" lIns="72000" tIns="72000" rIns="72000" bIns="72000" rtlCol="0" anchor="ctr">
            <a:noAutofit/>
          </a:bodyPr>
          <a:lstStyle/>
          <a:p>
            <a:pPr algn="r">
              <a:spcAft>
                <a:spcPts val="600"/>
              </a:spcAft>
            </a:pPr>
            <a:r>
              <a:rPr lang="pt-BR" sz="1400" dirty="0"/>
              <a:t>Mais devagar implica em menor oferta e custo mais baixo</a:t>
            </a:r>
          </a:p>
          <a:p>
            <a:pPr algn="r">
              <a:spcAft>
                <a:spcPts val="600"/>
              </a:spcAft>
            </a:pPr>
            <a:r>
              <a:rPr lang="pt-BR" b="1" dirty="0"/>
              <a:t>4. Velocidade do navio</a:t>
            </a:r>
          </a:p>
          <a:p>
            <a:pPr algn="r">
              <a:spcAft>
                <a:spcPts val="600"/>
              </a:spcAft>
            </a:pPr>
            <a:r>
              <a:rPr lang="pt-BR" sz="1400" dirty="0">
                <a:solidFill>
                  <a:schemeClr val="tx1"/>
                </a:solidFill>
              </a:rPr>
              <a:t>Mais rápido implica em maior oferta e custo mais alto</a:t>
            </a:r>
          </a:p>
        </p:txBody>
      </p:sp>
      <p:sp>
        <p:nvSpPr>
          <p:cNvPr id="2" name="Espaço Reservado para Número de Slide 1"/>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53</a:t>
            </a:fld>
            <a:endParaRPr lang="pt-BR" dirty="0"/>
          </a:p>
        </p:txBody>
      </p:sp>
    </p:spTree>
    <p:extLst>
      <p:ext uri="{BB962C8B-B14F-4D97-AF65-F5344CB8AC3E}">
        <p14:creationId xmlns:p14="http://schemas.microsoft.com/office/powerpoint/2010/main" val="2222319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E9D116-7055-4E0D-9CDD-C5202EA1F534}"/>
              </a:ext>
            </a:extLst>
          </p:cNvPr>
          <p:cNvSpPr>
            <a:spLocks noGrp="1"/>
          </p:cNvSpPr>
          <p:nvPr>
            <p:ph type="title"/>
          </p:nvPr>
        </p:nvSpPr>
        <p:spPr/>
        <p:txBody>
          <a:bodyPr/>
          <a:lstStyle/>
          <a:p>
            <a:r>
              <a:rPr lang="pt-BR" dirty="0"/>
              <a:t>Definições</a:t>
            </a:r>
          </a:p>
        </p:txBody>
      </p:sp>
      <p:sp>
        <p:nvSpPr>
          <p:cNvPr id="3" name="Espaço Reservado para Texto 2">
            <a:extLst>
              <a:ext uri="{FF2B5EF4-FFF2-40B4-BE49-F238E27FC236}">
                <a16:creationId xmlns:a16="http://schemas.microsoft.com/office/drawing/2014/main" id="{34607927-45B6-4C63-B1E0-5729C9D35C7B}"/>
              </a:ext>
            </a:extLst>
          </p:cNvPr>
          <p:cNvSpPr>
            <a:spLocks noGrp="1"/>
          </p:cNvSpPr>
          <p:nvPr>
            <p:ph type="body" sz="quarter" idx="11"/>
          </p:nvPr>
        </p:nvSpPr>
        <p:spPr>
          <a:xfrm>
            <a:off x="280600" y="3645024"/>
            <a:ext cx="9252000" cy="2887850"/>
          </a:xfrm>
        </p:spPr>
        <p:txBody>
          <a:bodyPr>
            <a:normAutofit fontScale="85000" lnSpcReduction="10000"/>
          </a:bodyPr>
          <a:lstStyle/>
          <a:p>
            <a:r>
              <a:rPr lang="pt-BR" sz="1400" b="1" dirty="0"/>
              <a:t>Deslocamento</a:t>
            </a:r>
            <a:r>
              <a:rPr lang="pt-BR" sz="1400" dirty="0"/>
              <a:t> = massa de água deslocada em um determinado calado. Expresso livremente refere-se ao deslocamento máximo</a:t>
            </a:r>
          </a:p>
          <a:p>
            <a:r>
              <a:rPr lang="pt-BR" sz="1400" b="1" dirty="0"/>
              <a:t>Porte ou </a:t>
            </a:r>
            <a:r>
              <a:rPr lang="pt-BR" sz="1400" b="1" dirty="0" err="1"/>
              <a:t>dwt</a:t>
            </a:r>
            <a:r>
              <a:rPr lang="pt-BR" sz="1400" b="1" dirty="0"/>
              <a:t> </a:t>
            </a:r>
            <a:r>
              <a:rPr lang="pt-BR" sz="1400" dirty="0"/>
              <a:t>= peso variável de uma embarcação – peso de água combustível, víveres, carga, passageiros e bagagem. É um bom proxy da capacidade de carga útil de um navio</a:t>
            </a:r>
          </a:p>
          <a:p>
            <a:r>
              <a:rPr lang="pt-BR" sz="1400" b="1" dirty="0"/>
              <a:t>Arqueação</a:t>
            </a:r>
            <a:r>
              <a:rPr lang="pt-BR" sz="1400" dirty="0"/>
              <a:t> – medida de volume interno (moldado) de uma embarcação</a:t>
            </a:r>
          </a:p>
          <a:p>
            <a:r>
              <a:rPr lang="pt-BR" sz="1400" b="1" dirty="0"/>
              <a:t>Arqueação Bruta </a:t>
            </a:r>
            <a:r>
              <a:rPr lang="pt-BR" sz="1400" dirty="0"/>
              <a:t>(</a:t>
            </a:r>
            <a:r>
              <a:rPr lang="pt-BR" sz="1400" i="1" dirty="0" err="1"/>
              <a:t>gross</a:t>
            </a:r>
            <a:r>
              <a:rPr lang="pt-BR" sz="1400" i="1" dirty="0"/>
              <a:t> </a:t>
            </a:r>
            <a:r>
              <a:rPr lang="pt-BR" sz="1400" i="1" dirty="0" err="1"/>
              <a:t>tonnage</a:t>
            </a:r>
            <a:r>
              <a:rPr lang="pt-BR" sz="1400" dirty="0"/>
              <a:t>) – medida sem dimensão associada ao volume de uma embarcação </a:t>
            </a:r>
            <a:r>
              <a:rPr lang="pt-BR" sz="1400" i="1" dirty="0"/>
              <a:t>AB=K.V</a:t>
            </a:r>
            <a:r>
              <a:rPr lang="pt-BR" sz="1400" dirty="0"/>
              <a:t> sendo k=0,03+0,002log(V),  variável de 0,22 a 0,32 em função do tamanho do navio e V o volume interno (da quilha à chaminé).</a:t>
            </a:r>
          </a:p>
          <a:p>
            <a:r>
              <a:rPr lang="pt-BR" sz="1400" b="1" dirty="0"/>
              <a:t>Toneladas de Arqueação Bruta </a:t>
            </a:r>
            <a:r>
              <a:rPr lang="pt-BR" sz="1400" dirty="0"/>
              <a:t>= Unidade antiga de medida de volume associada historicamente ao volume de um tonel 1TAB=100 ft</a:t>
            </a:r>
            <a:r>
              <a:rPr lang="pt-BR" sz="1400" baseline="30000" dirty="0"/>
              <a:t>3</a:t>
            </a:r>
            <a:r>
              <a:rPr lang="pt-BR" sz="1400" dirty="0"/>
              <a:t> = 2,83m3. Deixou de ser utilizada a partir de 1994</a:t>
            </a:r>
          </a:p>
          <a:p>
            <a:r>
              <a:rPr lang="pt-BR" sz="1400" b="1" dirty="0"/>
              <a:t>Arqueação Líquida </a:t>
            </a:r>
            <a:r>
              <a:rPr lang="pt-BR" sz="1400" b="1" i="0" dirty="0">
                <a:solidFill>
                  <a:srgbClr val="202122"/>
                </a:solidFill>
                <a:effectLst/>
                <a:latin typeface="Arial" panose="020B0604020202020204" pitchFamily="34" charset="0"/>
              </a:rPr>
              <a:t>AL</a:t>
            </a:r>
            <a:r>
              <a:rPr lang="pt-BR" sz="1400" b="0" i="0" dirty="0">
                <a:solidFill>
                  <a:srgbClr val="202122"/>
                </a:solidFill>
                <a:effectLst/>
                <a:latin typeface="Arial" panose="020B0604020202020204" pitchFamily="34" charset="0"/>
              </a:rPr>
              <a:t> ou </a:t>
            </a:r>
            <a:r>
              <a:rPr lang="pt-BR" sz="1400" b="1" i="0" dirty="0">
                <a:solidFill>
                  <a:srgbClr val="202122"/>
                </a:solidFill>
                <a:effectLst/>
                <a:latin typeface="Arial" panose="020B0604020202020204" pitchFamily="34" charset="0"/>
              </a:rPr>
              <a:t>NT</a:t>
            </a:r>
            <a:r>
              <a:rPr lang="pt-BR" sz="1400" dirty="0">
                <a:solidFill>
                  <a:srgbClr val="202122"/>
                </a:solidFill>
                <a:latin typeface="Arial" panose="020B0604020202020204" pitchFamily="34" charset="0"/>
              </a:rPr>
              <a:t> </a:t>
            </a:r>
            <a:r>
              <a:rPr lang="pt-BR" sz="1400" b="0" i="1" dirty="0">
                <a:solidFill>
                  <a:srgbClr val="202122"/>
                </a:solidFill>
                <a:effectLst/>
                <a:latin typeface="Arial" panose="020B0604020202020204" pitchFamily="34" charset="0"/>
              </a:rPr>
              <a:t>net </a:t>
            </a:r>
            <a:r>
              <a:rPr lang="pt-BR" sz="1400" b="0" i="1" dirty="0" err="1">
                <a:solidFill>
                  <a:srgbClr val="202122"/>
                </a:solidFill>
                <a:effectLst/>
                <a:latin typeface="Arial" panose="020B0604020202020204" pitchFamily="34" charset="0"/>
              </a:rPr>
              <a:t>tonnage</a:t>
            </a:r>
            <a:r>
              <a:rPr lang="pt-BR" sz="1400" dirty="0">
                <a:solidFill>
                  <a:srgbClr val="202122"/>
                </a:solidFill>
                <a:latin typeface="Arial" panose="020B0604020202020204" pitchFamily="34" charset="0"/>
              </a:rPr>
              <a:t> </a:t>
            </a:r>
            <a:r>
              <a:rPr lang="pt-BR" sz="1400" b="0" i="0" dirty="0">
                <a:solidFill>
                  <a:srgbClr val="202122"/>
                </a:solidFill>
                <a:effectLst/>
                <a:latin typeface="Arial" panose="020B0604020202020204" pitchFamily="34" charset="0"/>
              </a:rPr>
              <a:t>é calculada com base no volume de todos os espaços do navio destinados ao transporte de </a:t>
            </a:r>
            <a:r>
              <a:rPr lang="pt-BR" sz="1400" b="0" i="0" u="none" strike="noStrike" dirty="0">
                <a:solidFill>
                  <a:srgbClr val="0645AD"/>
                </a:solidFill>
                <a:effectLst/>
                <a:latin typeface="Arial" panose="020B0604020202020204" pitchFamily="34" charset="0"/>
                <a:hlinkClick r:id="rId2" tooltip="Carga"/>
              </a:rPr>
              <a:t>carga</a:t>
            </a:r>
            <a:r>
              <a:rPr lang="pt-BR" sz="1400" b="0" i="0" dirty="0">
                <a:solidFill>
                  <a:srgbClr val="202122"/>
                </a:solidFill>
                <a:effectLst/>
                <a:latin typeface="Arial" panose="020B0604020202020204" pitchFamily="34" charset="0"/>
              </a:rPr>
              <a:t> ou de passageiros. Indica o espaço rentável de um navio</a:t>
            </a:r>
          </a:p>
          <a:p>
            <a:r>
              <a:rPr lang="pt-BR" sz="1400" b="1" dirty="0">
                <a:solidFill>
                  <a:srgbClr val="202122"/>
                </a:solidFill>
                <a:latin typeface="Arial" panose="020B0604020202020204" pitchFamily="34" charset="0"/>
              </a:rPr>
              <a:t>IMO – </a:t>
            </a:r>
            <a:r>
              <a:rPr lang="pt-BR" sz="1400" b="1" dirty="0" err="1">
                <a:solidFill>
                  <a:srgbClr val="202122"/>
                </a:solidFill>
                <a:latin typeface="Arial" panose="020B0604020202020204" pitchFamily="34" charset="0"/>
              </a:rPr>
              <a:t>International</a:t>
            </a:r>
            <a:r>
              <a:rPr lang="pt-BR" sz="1400" b="1" dirty="0">
                <a:solidFill>
                  <a:srgbClr val="202122"/>
                </a:solidFill>
                <a:latin typeface="Arial" panose="020B0604020202020204" pitchFamily="34" charset="0"/>
              </a:rPr>
              <a:t> </a:t>
            </a:r>
            <a:r>
              <a:rPr lang="pt-BR" sz="1400" b="1" dirty="0" err="1">
                <a:solidFill>
                  <a:srgbClr val="202122"/>
                </a:solidFill>
                <a:latin typeface="Arial" panose="020B0604020202020204" pitchFamily="34" charset="0"/>
              </a:rPr>
              <a:t>Maritime</a:t>
            </a:r>
            <a:r>
              <a:rPr lang="pt-BR" sz="1400" b="1" dirty="0">
                <a:solidFill>
                  <a:srgbClr val="202122"/>
                </a:solidFill>
                <a:latin typeface="Arial" panose="020B0604020202020204" pitchFamily="34" charset="0"/>
              </a:rPr>
              <a:t> </a:t>
            </a:r>
            <a:r>
              <a:rPr lang="pt-BR" sz="1400" b="1" dirty="0" err="1">
                <a:solidFill>
                  <a:srgbClr val="202122"/>
                </a:solidFill>
                <a:latin typeface="Arial" panose="020B0604020202020204" pitchFamily="34" charset="0"/>
              </a:rPr>
              <a:t>Organization</a:t>
            </a:r>
            <a:r>
              <a:rPr lang="pt-BR" sz="1400" b="1" dirty="0">
                <a:solidFill>
                  <a:srgbClr val="202122"/>
                </a:solidFill>
                <a:latin typeface="Arial" panose="020B0604020202020204" pitchFamily="34" charset="0"/>
              </a:rPr>
              <a:t> </a:t>
            </a:r>
            <a:r>
              <a:rPr lang="pt-BR" sz="1400" dirty="0">
                <a:solidFill>
                  <a:srgbClr val="202122"/>
                </a:solidFill>
                <a:latin typeface="Arial" panose="020B0604020202020204" pitchFamily="34" charset="0"/>
              </a:rPr>
              <a:t>– instituição dentro da United </a:t>
            </a:r>
            <a:r>
              <a:rPr lang="pt-BR" sz="1400" dirty="0" err="1">
                <a:solidFill>
                  <a:srgbClr val="202122"/>
                </a:solidFill>
                <a:latin typeface="Arial" panose="020B0604020202020204" pitchFamily="34" charset="0"/>
              </a:rPr>
              <a:t>Nations</a:t>
            </a:r>
            <a:r>
              <a:rPr lang="pt-BR" sz="1400" dirty="0">
                <a:solidFill>
                  <a:srgbClr val="202122"/>
                </a:solidFill>
                <a:latin typeface="Arial" panose="020B0604020202020204" pitchFamily="34" charset="0"/>
              </a:rPr>
              <a:t> que convenciona a partir de discussões amplas as normas gerais de temas associados ao transporte marítimo criada em 1958 – 50 convenções - mais importantes: </a:t>
            </a:r>
            <a:r>
              <a:rPr lang="pt-BR" sz="1200" dirty="0">
                <a:solidFill>
                  <a:srgbClr val="202122"/>
                </a:solidFill>
                <a:latin typeface="Arial" panose="020B0604020202020204" pitchFamily="34" charset="0"/>
              </a:rPr>
              <a:t>SOLAS - </a:t>
            </a:r>
            <a:r>
              <a:rPr lang="en-US" sz="1200" b="0" i="0" dirty="0">
                <a:solidFill>
                  <a:srgbClr val="141624"/>
                </a:solidFill>
                <a:effectLst/>
                <a:latin typeface="Roboto" panose="02000000000000000000" pitchFamily="2" charset="0"/>
              </a:rPr>
              <a:t>Convention for the Safety of Life at Sea 1960; </a:t>
            </a:r>
            <a:r>
              <a:rPr lang="en-US" sz="1200" b="0" i="0" dirty="0">
                <a:solidFill>
                  <a:srgbClr val="000000"/>
                </a:solidFill>
                <a:effectLst/>
                <a:latin typeface="arial" panose="020B0604020202020204" pitchFamily="34" charset="0"/>
              </a:rPr>
              <a:t>MARPOL - International Convention for the Prevention of Pollution from Ships, 1973/1978; </a:t>
            </a:r>
            <a:r>
              <a:rPr lang="en-US" sz="1200" dirty="0">
                <a:solidFill>
                  <a:srgbClr val="141624"/>
                </a:solidFill>
                <a:latin typeface="Roboto" panose="02000000000000000000" pitchFamily="2" charset="0"/>
              </a:rPr>
              <a:t>GMDSS - Global </a:t>
            </a:r>
            <a:r>
              <a:rPr lang="en-US" sz="1200" b="0" i="0" dirty="0">
                <a:solidFill>
                  <a:srgbClr val="141624"/>
                </a:solidFill>
                <a:effectLst/>
                <a:latin typeface="Roboto" panose="02000000000000000000" pitchFamily="2" charset="0"/>
              </a:rPr>
              <a:t>Maritime Distress and Safety System, 1988; </a:t>
            </a:r>
            <a:r>
              <a:rPr lang="en-US" sz="1200" dirty="0">
                <a:solidFill>
                  <a:srgbClr val="141624"/>
                </a:solidFill>
                <a:latin typeface="Roboto" panose="02000000000000000000" pitchFamily="2" charset="0"/>
              </a:rPr>
              <a:t>ISPS - </a:t>
            </a:r>
            <a:r>
              <a:rPr lang="en-US" sz="1200" b="0" i="0" dirty="0">
                <a:solidFill>
                  <a:srgbClr val="141624"/>
                </a:solidFill>
                <a:effectLst/>
                <a:latin typeface="Roboto" panose="02000000000000000000" pitchFamily="2" charset="0"/>
              </a:rPr>
              <a:t>Ship and Port Facility Security</a:t>
            </a:r>
            <a:r>
              <a:rPr lang="en-US" sz="1200" dirty="0">
                <a:solidFill>
                  <a:srgbClr val="141624"/>
                </a:solidFill>
                <a:latin typeface="Roboto" panose="02000000000000000000" pitchFamily="2" charset="0"/>
              </a:rPr>
              <a:t> 2004; SUA -  </a:t>
            </a:r>
            <a:r>
              <a:rPr lang="pt-BR" sz="1200" b="0" i="0" dirty="0" err="1">
                <a:solidFill>
                  <a:srgbClr val="141624"/>
                </a:solidFill>
                <a:effectLst/>
                <a:latin typeface="Roboto" panose="02000000000000000000" pitchFamily="2" charset="0"/>
              </a:rPr>
              <a:t>Suppression</a:t>
            </a:r>
            <a:r>
              <a:rPr lang="pt-BR" sz="1200" b="0" i="0" dirty="0">
                <a:solidFill>
                  <a:srgbClr val="141624"/>
                </a:solidFill>
                <a:effectLst/>
                <a:latin typeface="Roboto" panose="02000000000000000000" pitchFamily="2" charset="0"/>
              </a:rPr>
              <a:t> </a:t>
            </a:r>
            <a:r>
              <a:rPr lang="pt-BR" sz="1200" b="0" i="0" dirty="0" err="1">
                <a:solidFill>
                  <a:srgbClr val="141624"/>
                </a:solidFill>
                <a:effectLst/>
                <a:latin typeface="Roboto" panose="02000000000000000000" pitchFamily="2" charset="0"/>
              </a:rPr>
              <a:t>of</a:t>
            </a:r>
            <a:r>
              <a:rPr lang="pt-BR" sz="1200" b="0" i="0" dirty="0">
                <a:solidFill>
                  <a:srgbClr val="141624"/>
                </a:solidFill>
                <a:effectLst/>
                <a:latin typeface="Roboto" panose="02000000000000000000" pitchFamily="2" charset="0"/>
              </a:rPr>
              <a:t> </a:t>
            </a:r>
            <a:r>
              <a:rPr lang="pt-BR" sz="1200" b="0" i="0" dirty="0" err="1">
                <a:solidFill>
                  <a:srgbClr val="141624"/>
                </a:solidFill>
                <a:effectLst/>
                <a:latin typeface="Roboto" panose="02000000000000000000" pitchFamily="2" charset="0"/>
              </a:rPr>
              <a:t>Unlawful</a:t>
            </a:r>
            <a:r>
              <a:rPr lang="pt-BR" sz="1200" b="0" i="0" dirty="0">
                <a:solidFill>
                  <a:srgbClr val="141624"/>
                </a:solidFill>
                <a:effectLst/>
                <a:latin typeface="Roboto" panose="02000000000000000000" pitchFamily="2" charset="0"/>
              </a:rPr>
              <a:t> </a:t>
            </a:r>
            <a:r>
              <a:rPr lang="pt-BR" sz="1200" b="0" i="0" dirty="0" err="1">
                <a:solidFill>
                  <a:srgbClr val="141624"/>
                </a:solidFill>
                <a:effectLst/>
                <a:latin typeface="Roboto" panose="02000000000000000000" pitchFamily="2" charset="0"/>
              </a:rPr>
              <a:t>Acts</a:t>
            </a:r>
            <a:r>
              <a:rPr lang="en-US" sz="1200" b="0" i="0" dirty="0">
                <a:solidFill>
                  <a:srgbClr val="141624"/>
                </a:solidFill>
                <a:effectLst/>
                <a:latin typeface="Roboto" panose="02000000000000000000" pitchFamily="2" charset="0"/>
              </a:rPr>
              <a:t>, 2005</a:t>
            </a:r>
            <a:endParaRPr lang="pt-BR" sz="1200" dirty="0"/>
          </a:p>
        </p:txBody>
      </p:sp>
    </p:spTree>
    <p:extLst>
      <p:ext uri="{BB962C8B-B14F-4D97-AF65-F5344CB8AC3E}">
        <p14:creationId xmlns:p14="http://schemas.microsoft.com/office/powerpoint/2010/main" val="4042670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1. Tipos de navios: Classes de </a:t>
            </a:r>
            <a:r>
              <a:rPr lang="pt-BR" dirty="0" err="1"/>
              <a:t>graneleiros</a:t>
            </a:r>
            <a:endParaRPr lang="pt-BR" dirty="0"/>
          </a:p>
        </p:txBody>
      </p:sp>
      <p:pic>
        <p:nvPicPr>
          <p:cNvPr id="6" name="Imagem 5"/>
          <p:cNvPicPr>
            <a:picLocks noChangeAspect="1"/>
          </p:cNvPicPr>
          <p:nvPr/>
        </p:nvPicPr>
        <p:blipFill>
          <a:blip r:embed="rId4"/>
          <a:stretch>
            <a:fillRect/>
          </a:stretch>
        </p:blipFill>
        <p:spPr>
          <a:xfrm>
            <a:off x="4996533" y="692695"/>
            <a:ext cx="4884602" cy="3257845"/>
          </a:xfrm>
          <a:prstGeom prst="rect">
            <a:avLst/>
          </a:prstGeom>
          <a:ln>
            <a:solidFill>
              <a:schemeClr val="bg1">
                <a:lumMod val="65000"/>
              </a:schemeClr>
            </a:solidFill>
          </a:ln>
        </p:spPr>
      </p:pic>
      <p:pic>
        <p:nvPicPr>
          <p:cNvPr id="9" name="Imagem 8"/>
          <p:cNvPicPr>
            <a:picLocks noChangeAspect="1"/>
          </p:cNvPicPr>
          <p:nvPr/>
        </p:nvPicPr>
        <p:blipFill>
          <a:blip r:embed="rId5"/>
          <a:stretch>
            <a:fillRect/>
          </a:stretch>
        </p:blipFill>
        <p:spPr>
          <a:xfrm>
            <a:off x="199678" y="692696"/>
            <a:ext cx="4894965" cy="3257845"/>
          </a:xfrm>
          <a:prstGeom prst="rect">
            <a:avLst/>
          </a:prstGeom>
          <a:ln>
            <a:solidFill>
              <a:schemeClr val="bg1">
                <a:lumMod val="65000"/>
              </a:schemeClr>
            </a:solidFill>
          </a:ln>
        </p:spPr>
      </p:pic>
      <p:pic>
        <p:nvPicPr>
          <p:cNvPr id="552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255" y="4672081"/>
            <a:ext cx="8118890" cy="200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custDataLst>
              <p:tags r:id="rId1"/>
            </p:custDataLst>
          </p:nvPr>
        </p:nvSpPr>
        <p:spPr>
          <a:xfrm>
            <a:off x="8095493" y="650083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HIS </a:t>
            </a:r>
            <a:r>
              <a:rPr lang="en-US" sz="900" dirty="0" err="1"/>
              <a:t>Fairplay</a:t>
            </a:r>
            <a:r>
              <a:rPr lang="en-US" sz="900" dirty="0"/>
              <a:t>, UNCTAD</a:t>
            </a:r>
            <a:endParaRPr lang="pt-BR" sz="900" dirty="0" err="1"/>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55</a:t>
            </a:fld>
            <a:endParaRPr lang="pt-BR" sz="600" noProof="0"/>
          </a:p>
        </p:txBody>
      </p:sp>
    </p:spTree>
    <p:extLst>
      <p:ext uri="{BB962C8B-B14F-4D97-AF65-F5344CB8AC3E}">
        <p14:creationId xmlns:p14="http://schemas.microsoft.com/office/powerpoint/2010/main" val="2850304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734" y="3058075"/>
            <a:ext cx="5036790" cy="330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o 14"/>
          <p:cNvGrpSpPr/>
          <p:nvPr/>
        </p:nvGrpSpPr>
        <p:grpSpPr>
          <a:xfrm>
            <a:off x="6932419" y="3058265"/>
            <a:ext cx="3132355" cy="3360568"/>
            <a:chOff x="6932419" y="2914249"/>
            <a:chExt cx="3132355" cy="3360568"/>
          </a:xfrm>
        </p:grpSpPr>
        <p:sp>
          <p:nvSpPr>
            <p:cNvPr id="23" name="Pentágono 22"/>
            <p:cNvSpPr/>
            <p:nvPr/>
          </p:nvSpPr>
          <p:spPr>
            <a:xfrm>
              <a:off x="6932421" y="2914249"/>
              <a:ext cx="2808312" cy="730775"/>
            </a:xfrm>
            <a:prstGeom prst="homePlate">
              <a:avLst>
                <a:gd name="adj" fmla="val 0"/>
              </a:avLst>
            </a:prstGeom>
            <a:solidFill>
              <a:schemeClr val="bg1">
                <a:lumMod val="75000"/>
              </a:schemeClr>
            </a:solidFill>
            <a:ln>
              <a:noFill/>
            </a:ln>
            <a:effectLst/>
          </p:spPr>
          <p:txBody>
            <a:bodyPr vert="horz" wrap="square" lIns="72000" tIns="72000" rIns="72000" bIns="72000" rtlCol="0" anchor="ctr">
              <a:noAutofit/>
            </a:bodyPr>
            <a:lstStyle/>
            <a:p>
              <a:pPr algn="ctr"/>
              <a:r>
                <a:rPr lang="en-US" sz="1600" b="1" dirty="0" err="1"/>
                <a:t>Dimensões</a:t>
              </a:r>
              <a:r>
                <a:rPr lang="en-US" sz="1600" b="1" dirty="0"/>
                <a:t> </a:t>
              </a:r>
              <a:r>
                <a:rPr lang="en-US" sz="1600" b="1" dirty="0" err="1"/>
                <a:t>típicas</a:t>
              </a:r>
              <a:r>
                <a:rPr lang="en-US" sz="1600" b="1" dirty="0"/>
                <a:t> de um </a:t>
              </a:r>
              <a:r>
                <a:rPr lang="en-US" sz="1600" b="1" dirty="0" err="1"/>
                <a:t>navio</a:t>
              </a:r>
              <a:r>
                <a:rPr lang="en-US" sz="1600" b="1" dirty="0"/>
                <a:t> </a:t>
              </a:r>
              <a:r>
                <a:rPr lang="en-US" sz="1600" b="1" dirty="0" err="1"/>
                <a:t>graneleiro</a:t>
              </a:r>
              <a:r>
                <a:rPr lang="en-US" sz="1600" b="1" dirty="0"/>
                <a:t> </a:t>
              </a:r>
              <a:r>
                <a:rPr lang="en-US" sz="1600" b="1" dirty="0" err="1"/>
                <a:t>panamax</a:t>
              </a:r>
              <a:endParaRPr lang="pt-BR" sz="1600" b="1" dirty="0"/>
            </a:p>
          </p:txBody>
        </p:sp>
        <p:sp>
          <p:nvSpPr>
            <p:cNvPr id="12" name="CaixaDeTexto 11"/>
            <p:cNvSpPr txBox="1"/>
            <p:nvPr/>
          </p:nvSpPr>
          <p:spPr>
            <a:xfrm>
              <a:off x="6932419" y="3698280"/>
              <a:ext cx="1548177" cy="325537"/>
            </a:xfrm>
            <a:prstGeom prst="rect">
              <a:avLst/>
            </a:prstGeom>
            <a:noFill/>
            <a:ln>
              <a:noFill/>
            </a:ln>
          </p:spPr>
          <p:txBody>
            <a:bodyPr wrap="square" lIns="72000" tIns="36000" rIns="72000" bIns="36000" rtlCol="0" anchor="t">
              <a:noAutofit/>
            </a:bodyPr>
            <a:lstStyle/>
            <a:p>
              <a:pPr>
                <a:spcAft>
                  <a:spcPts val="600"/>
                </a:spcAft>
              </a:pPr>
              <a:r>
                <a:rPr lang="pt-BR" sz="1600" b="1" dirty="0"/>
                <a:t>Comprimento:</a:t>
              </a:r>
            </a:p>
          </p:txBody>
        </p:sp>
        <p:sp>
          <p:nvSpPr>
            <p:cNvPr id="25" name="CaixaDeTexto 24"/>
            <p:cNvSpPr txBox="1"/>
            <p:nvPr/>
          </p:nvSpPr>
          <p:spPr>
            <a:xfrm>
              <a:off x="6932419" y="4073447"/>
              <a:ext cx="1548177" cy="325537"/>
            </a:xfrm>
            <a:prstGeom prst="rect">
              <a:avLst/>
            </a:prstGeom>
            <a:noFill/>
            <a:ln>
              <a:noFill/>
            </a:ln>
          </p:spPr>
          <p:txBody>
            <a:bodyPr wrap="square" lIns="72000" tIns="36000" rIns="72000" bIns="36000" rtlCol="0" anchor="t">
              <a:noAutofit/>
            </a:bodyPr>
            <a:lstStyle/>
            <a:p>
              <a:pPr>
                <a:spcAft>
                  <a:spcPts val="600"/>
                </a:spcAft>
              </a:pPr>
              <a:r>
                <a:rPr lang="pt-BR" sz="1600" b="1" dirty="0"/>
                <a:t>Boca:</a:t>
              </a:r>
            </a:p>
          </p:txBody>
        </p:sp>
        <p:sp>
          <p:nvSpPr>
            <p:cNvPr id="26" name="CaixaDeTexto 25"/>
            <p:cNvSpPr txBox="1"/>
            <p:nvPr/>
          </p:nvSpPr>
          <p:spPr>
            <a:xfrm>
              <a:off x="6932419" y="4448614"/>
              <a:ext cx="1548177" cy="325537"/>
            </a:xfrm>
            <a:prstGeom prst="rect">
              <a:avLst/>
            </a:prstGeom>
            <a:noFill/>
            <a:ln>
              <a:noFill/>
            </a:ln>
          </p:spPr>
          <p:txBody>
            <a:bodyPr wrap="square" lIns="72000" tIns="36000" rIns="72000" bIns="36000" rtlCol="0" anchor="t">
              <a:noAutofit/>
            </a:bodyPr>
            <a:lstStyle/>
            <a:p>
              <a:pPr>
                <a:spcAft>
                  <a:spcPts val="600"/>
                </a:spcAft>
              </a:pPr>
              <a:r>
                <a:rPr lang="pt-BR" sz="1600" b="1" dirty="0"/>
                <a:t>Calado:</a:t>
              </a:r>
            </a:p>
          </p:txBody>
        </p:sp>
        <p:sp>
          <p:nvSpPr>
            <p:cNvPr id="31" name="CaixaDeTexto 30"/>
            <p:cNvSpPr txBox="1"/>
            <p:nvPr/>
          </p:nvSpPr>
          <p:spPr>
            <a:xfrm>
              <a:off x="6932421" y="4823781"/>
              <a:ext cx="1548177" cy="325537"/>
            </a:xfrm>
            <a:prstGeom prst="rect">
              <a:avLst/>
            </a:prstGeom>
            <a:noFill/>
            <a:ln>
              <a:noFill/>
            </a:ln>
          </p:spPr>
          <p:txBody>
            <a:bodyPr wrap="square" lIns="72000" tIns="36000" rIns="72000" bIns="36000" rtlCol="0" anchor="t">
              <a:noAutofit/>
            </a:bodyPr>
            <a:lstStyle/>
            <a:p>
              <a:pPr>
                <a:spcAft>
                  <a:spcPts val="600"/>
                </a:spcAft>
              </a:pPr>
              <a:r>
                <a:rPr lang="pt-BR" sz="1600" b="1" dirty="0"/>
                <a:t>L/B:</a:t>
              </a:r>
            </a:p>
          </p:txBody>
        </p:sp>
        <p:sp>
          <p:nvSpPr>
            <p:cNvPr id="32" name="CaixaDeTexto 31"/>
            <p:cNvSpPr txBox="1"/>
            <p:nvPr/>
          </p:nvSpPr>
          <p:spPr>
            <a:xfrm>
              <a:off x="6932421" y="5198948"/>
              <a:ext cx="1548177" cy="325537"/>
            </a:xfrm>
            <a:prstGeom prst="rect">
              <a:avLst/>
            </a:prstGeom>
            <a:noFill/>
            <a:ln>
              <a:noFill/>
            </a:ln>
          </p:spPr>
          <p:txBody>
            <a:bodyPr wrap="square" lIns="72000" tIns="36000" rIns="72000" bIns="36000" rtlCol="0" anchor="t">
              <a:noAutofit/>
            </a:bodyPr>
            <a:lstStyle/>
            <a:p>
              <a:pPr>
                <a:spcAft>
                  <a:spcPts val="600"/>
                </a:spcAft>
              </a:pPr>
              <a:r>
                <a:rPr lang="pt-BR" sz="1600" b="1" dirty="0"/>
                <a:t>B/H:</a:t>
              </a:r>
            </a:p>
          </p:txBody>
        </p:sp>
        <p:sp>
          <p:nvSpPr>
            <p:cNvPr id="33" name="CaixaDeTexto 32"/>
            <p:cNvSpPr txBox="1"/>
            <p:nvPr/>
          </p:nvSpPr>
          <p:spPr>
            <a:xfrm>
              <a:off x="6932421" y="5574115"/>
              <a:ext cx="1548177" cy="325537"/>
            </a:xfrm>
            <a:prstGeom prst="rect">
              <a:avLst/>
            </a:prstGeom>
            <a:noFill/>
            <a:ln>
              <a:noFill/>
            </a:ln>
          </p:spPr>
          <p:txBody>
            <a:bodyPr wrap="square" lIns="72000" tIns="36000" rIns="72000" bIns="36000" rtlCol="0" anchor="t">
              <a:noAutofit/>
            </a:bodyPr>
            <a:lstStyle/>
            <a:p>
              <a:pPr>
                <a:spcAft>
                  <a:spcPts val="600"/>
                </a:spcAft>
              </a:pPr>
              <a:r>
                <a:rPr lang="pt-BR" sz="1600" b="1" dirty="0"/>
                <a:t>DWT:</a:t>
              </a:r>
            </a:p>
          </p:txBody>
        </p:sp>
        <p:sp>
          <p:nvSpPr>
            <p:cNvPr id="34" name="CaixaDeTexto 33"/>
            <p:cNvSpPr txBox="1"/>
            <p:nvPr/>
          </p:nvSpPr>
          <p:spPr>
            <a:xfrm>
              <a:off x="6932421" y="5949280"/>
              <a:ext cx="1548177" cy="325537"/>
            </a:xfrm>
            <a:prstGeom prst="rect">
              <a:avLst/>
            </a:prstGeom>
            <a:noFill/>
            <a:ln>
              <a:noFill/>
            </a:ln>
          </p:spPr>
          <p:txBody>
            <a:bodyPr wrap="square" lIns="72000" tIns="36000" rIns="72000" bIns="36000" rtlCol="0" anchor="t">
              <a:noAutofit/>
            </a:bodyPr>
            <a:lstStyle/>
            <a:p>
              <a:pPr>
                <a:spcAft>
                  <a:spcPts val="600"/>
                </a:spcAft>
              </a:pPr>
              <a:r>
                <a:rPr lang="pt-BR" sz="1600" b="1" dirty="0"/>
                <a:t>Capacidade:</a:t>
              </a:r>
            </a:p>
          </p:txBody>
        </p:sp>
        <p:sp>
          <p:nvSpPr>
            <p:cNvPr id="36" name="CaixaDeTexto 35"/>
            <p:cNvSpPr txBox="1"/>
            <p:nvPr/>
          </p:nvSpPr>
          <p:spPr>
            <a:xfrm>
              <a:off x="8516597" y="3698280"/>
              <a:ext cx="1548177" cy="325537"/>
            </a:xfrm>
            <a:prstGeom prst="rect">
              <a:avLst/>
            </a:prstGeom>
            <a:noFill/>
            <a:ln>
              <a:noFill/>
            </a:ln>
          </p:spPr>
          <p:txBody>
            <a:bodyPr wrap="square" lIns="72000" tIns="36000" rIns="72000" bIns="36000" rtlCol="0" anchor="t">
              <a:noAutofit/>
            </a:bodyPr>
            <a:lstStyle/>
            <a:p>
              <a:pPr>
                <a:spcAft>
                  <a:spcPts val="600"/>
                </a:spcAft>
              </a:pPr>
              <a:r>
                <a:rPr lang="pt-BR" sz="1600" dirty="0"/>
                <a:t>225 m</a:t>
              </a:r>
            </a:p>
          </p:txBody>
        </p:sp>
        <p:sp>
          <p:nvSpPr>
            <p:cNvPr id="37" name="CaixaDeTexto 36"/>
            <p:cNvSpPr txBox="1"/>
            <p:nvPr/>
          </p:nvSpPr>
          <p:spPr>
            <a:xfrm>
              <a:off x="8516597" y="4073447"/>
              <a:ext cx="1548177" cy="325537"/>
            </a:xfrm>
            <a:prstGeom prst="rect">
              <a:avLst/>
            </a:prstGeom>
            <a:noFill/>
            <a:ln>
              <a:noFill/>
            </a:ln>
          </p:spPr>
          <p:txBody>
            <a:bodyPr wrap="square" lIns="72000" tIns="36000" rIns="72000" bIns="36000" rtlCol="0" anchor="t">
              <a:noAutofit/>
            </a:bodyPr>
            <a:lstStyle/>
            <a:p>
              <a:pPr>
                <a:spcAft>
                  <a:spcPts val="600"/>
                </a:spcAft>
              </a:pPr>
              <a:r>
                <a:rPr lang="pt-BR" sz="1600" dirty="0"/>
                <a:t>32,26 m</a:t>
              </a:r>
            </a:p>
          </p:txBody>
        </p:sp>
        <p:sp>
          <p:nvSpPr>
            <p:cNvPr id="38" name="CaixaDeTexto 37"/>
            <p:cNvSpPr txBox="1"/>
            <p:nvPr/>
          </p:nvSpPr>
          <p:spPr>
            <a:xfrm>
              <a:off x="8516597" y="4448614"/>
              <a:ext cx="1548177" cy="325537"/>
            </a:xfrm>
            <a:prstGeom prst="rect">
              <a:avLst/>
            </a:prstGeom>
            <a:noFill/>
            <a:ln>
              <a:noFill/>
            </a:ln>
          </p:spPr>
          <p:txBody>
            <a:bodyPr wrap="square" lIns="72000" tIns="36000" rIns="72000" bIns="36000" rtlCol="0" anchor="t">
              <a:noAutofit/>
            </a:bodyPr>
            <a:lstStyle/>
            <a:p>
              <a:pPr>
                <a:spcAft>
                  <a:spcPts val="600"/>
                </a:spcAft>
              </a:pPr>
              <a:r>
                <a:rPr lang="pt-BR" sz="1600" dirty="0"/>
                <a:t>14,20 m</a:t>
              </a:r>
            </a:p>
          </p:txBody>
        </p:sp>
        <p:sp>
          <p:nvSpPr>
            <p:cNvPr id="39" name="CaixaDeTexto 38"/>
            <p:cNvSpPr txBox="1"/>
            <p:nvPr/>
          </p:nvSpPr>
          <p:spPr>
            <a:xfrm>
              <a:off x="8516597" y="4823781"/>
              <a:ext cx="1548177" cy="325537"/>
            </a:xfrm>
            <a:prstGeom prst="rect">
              <a:avLst/>
            </a:prstGeom>
            <a:noFill/>
            <a:ln>
              <a:noFill/>
            </a:ln>
          </p:spPr>
          <p:txBody>
            <a:bodyPr wrap="square" lIns="72000" tIns="36000" rIns="72000" bIns="36000" rtlCol="0" anchor="t">
              <a:noAutofit/>
            </a:bodyPr>
            <a:lstStyle/>
            <a:p>
              <a:pPr>
                <a:spcAft>
                  <a:spcPts val="600"/>
                </a:spcAft>
              </a:pPr>
              <a:r>
                <a:rPr lang="pt-BR" sz="1600" dirty="0"/>
                <a:t>7</a:t>
              </a:r>
            </a:p>
          </p:txBody>
        </p:sp>
        <p:sp>
          <p:nvSpPr>
            <p:cNvPr id="40" name="CaixaDeTexto 39"/>
            <p:cNvSpPr txBox="1"/>
            <p:nvPr/>
          </p:nvSpPr>
          <p:spPr>
            <a:xfrm>
              <a:off x="8516597" y="5198948"/>
              <a:ext cx="1548177" cy="325537"/>
            </a:xfrm>
            <a:prstGeom prst="rect">
              <a:avLst/>
            </a:prstGeom>
            <a:noFill/>
            <a:ln>
              <a:noFill/>
            </a:ln>
          </p:spPr>
          <p:txBody>
            <a:bodyPr wrap="square" lIns="72000" tIns="36000" rIns="72000" bIns="36000" rtlCol="0" anchor="t">
              <a:noAutofit/>
            </a:bodyPr>
            <a:lstStyle/>
            <a:p>
              <a:pPr>
                <a:spcAft>
                  <a:spcPts val="600"/>
                </a:spcAft>
              </a:pPr>
              <a:r>
                <a:rPr lang="pt-BR" sz="1600" dirty="0"/>
                <a:t>2,3</a:t>
              </a:r>
            </a:p>
          </p:txBody>
        </p:sp>
        <p:sp>
          <p:nvSpPr>
            <p:cNvPr id="41" name="CaixaDeTexto 40"/>
            <p:cNvSpPr txBox="1"/>
            <p:nvPr/>
          </p:nvSpPr>
          <p:spPr>
            <a:xfrm>
              <a:off x="8516597" y="5574115"/>
              <a:ext cx="1548177" cy="325537"/>
            </a:xfrm>
            <a:prstGeom prst="rect">
              <a:avLst/>
            </a:prstGeom>
            <a:noFill/>
            <a:ln>
              <a:noFill/>
            </a:ln>
          </p:spPr>
          <p:txBody>
            <a:bodyPr wrap="square" lIns="72000" tIns="36000" rIns="72000" bIns="36000" rtlCol="0" anchor="t">
              <a:noAutofit/>
            </a:bodyPr>
            <a:lstStyle/>
            <a:p>
              <a:pPr>
                <a:spcAft>
                  <a:spcPts val="600"/>
                </a:spcAft>
              </a:pPr>
              <a:r>
                <a:rPr lang="pt-BR" sz="1600" dirty="0"/>
                <a:t>75.200 t</a:t>
              </a:r>
            </a:p>
          </p:txBody>
        </p:sp>
        <p:sp>
          <p:nvSpPr>
            <p:cNvPr id="42" name="CaixaDeTexto 41"/>
            <p:cNvSpPr txBox="1"/>
            <p:nvPr/>
          </p:nvSpPr>
          <p:spPr>
            <a:xfrm>
              <a:off x="8516597" y="5949280"/>
              <a:ext cx="1548177" cy="325537"/>
            </a:xfrm>
            <a:prstGeom prst="rect">
              <a:avLst/>
            </a:prstGeom>
            <a:noFill/>
            <a:ln>
              <a:noFill/>
            </a:ln>
          </p:spPr>
          <p:txBody>
            <a:bodyPr wrap="square" lIns="72000" tIns="36000" rIns="72000" bIns="36000" rtlCol="0" anchor="t">
              <a:noAutofit/>
            </a:bodyPr>
            <a:lstStyle/>
            <a:p>
              <a:pPr>
                <a:spcAft>
                  <a:spcPts val="600"/>
                </a:spcAft>
              </a:pPr>
              <a:r>
                <a:rPr lang="pt-BR" sz="1600" dirty="0"/>
                <a:t>89.729 m³</a:t>
              </a:r>
            </a:p>
          </p:txBody>
        </p:sp>
      </p:grpSp>
      <p:pic>
        <p:nvPicPr>
          <p:cNvPr id="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02" y="629576"/>
            <a:ext cx="8992623" cy="22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00025" y="-171400"/>
            <a:ext cx="9505950" cy="864096"/>
          </a:xfrm>
        </p:spPr>
        <p:txBody>
          <a:bodyPr>
            <a:noAutofit/>
          </a:bodyPr>
          <a:lstStyle/>
          <a:p>
            <a:br>
              <a:rPr lang="en-US" dirty="0"/>
            </a:br>
            <a:br>
              <a:rPr lang="en-US" dirty="0"/>
            </a:br>
            <a:r>
              <a:rPr lang="pt-BR" dirty="0"/>
              <a:t>Mais detalhes de uma navio </a:t>
            </a:r>
            <a:r>
              <a:rPr lang="pt-BR" dirty="0" err="1"/>
              <a:t>graneleiro</a:t>
            </a:r>
            <a:r>
              <a:rPr lang="pt-BR" dirty="0"/>
              <a:t> classe PANAMAX (boca e calado limitados para cruzar o canal do Panamá)</a:t>
            </a:r>
            <a:br>
              <a:rPr lang="en-US" dirty="0"/>
            </a:br>
            <a:r>
              <a:rPr lang="en-US" dirty="0"/>
              <a:t> </a:t>
            </a:r>
            <a:endParaRPr lang="pt-BR" dirty="0"/>
          </a:p>
        </p:txBody>
      </p:sp>
    </p:spTree>
    <p:extLst>
      <p:ext uri="{BB962C8B-B14F-4D97-AF65-F5344CB8AC3E}">
        <p14:creationId xmlns:p14="http://schemas.microsoft.com/office/powerpoint/2010/main" val="4214408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1.Tipos de navios: Classe de </a:t>
            </a:r>
            <a:r>
              <a:rPr lang="pt-BR" dirty="0" err="1"/>
              <a:t>tankers</a:t>
            </a:r>
            <a:endParaRPr lang="pt-BR" dirty="0"/>
          </a:p>
        </p:txBody>
      </p:sp>
      <p:pic>
        <p:nvPicPr>
          <p:cNvPr id="563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409" t="3685" r="4415" b="3685"/>
          <a:stretch/>
        </p:blipFill>
        <p:spPr bwMode="auto">
          <a:xfrm>
            <a:off x="199427" y="764704"/>
            <a:ext cx="4670794" cy="309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0" y="6647243"/>
            <a:ext cx="3960440" cy="360040"/>
          </a:xfrm>
          <a:prstGeom prst="rect">
            <a:avLst/>
          </a:prstGeom>
          <a:noFill/>
          <a:ln>
            <a:noFill/>
          </a:ln>
        </p:spPr>
        <p:txBody>
          <a:bodyPr wrap="square" lIns="72000" tIns="36000" rIns="72000" bIns="36000" rtlCol="0" anchor="t">
            <a:noAutofit/>
          </a:bodyPr>
          <a:lstStyle/>
          <a:p>
            <a:pPr>
              <a:spcAft>
                <a:spcPts val="600"/>
              </a:spcAft>
            </a:pPr>
            <a:r>
              <a:rPr lang="pt-BR" sz="1050" dirty="0" err="1"/>
              <a:t>Aframax:Average</a:t>
            </a:r>
            <a:r>
              <a:rPr lang="pt-BR" sz="1050" dirty="0"/>
              <a:t> </a:t>
            </a:r>
            <a:r>
              <a:rPr lang="pt-BR" sz="1050" dirty="0" err="1"/>
              <a:t>Farigh</a:t>
            </a:r>
            <a:r>
              <a:rPr lang="pt-BR" sz="1050" dirty="0"/>
              <a:t> rate </a:t>
            </a:r>
            <a:r>
              <a:rPr lang="pt-BR" sz="1050" dirty="0" err="1"/>
              <a:t>assesment</a:t>
            </a:r>
            <a:endParaRPr lang="pt-BR" sz="1050" dirty="0"/>
          </a:p>
        </p:txBody>
      </p:sp>
      <p:pic>
        <p:nvPicPr>
          <p:cNvPr id="563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070" t="7084" r="11070" b="7083"/>
          <a:stretch/>
        </p:blipFill>
        <p:spPr bwMode="auto">
          <a:xfrm>
            <a:off x="5062062" y="783341"/>
            <a:ext cx="4642672" cy="307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2671"/>
          <a:stretch/>
        </p:blipFill>
        <p:spPr bwMode="auto">
          <a:xfrm>
            <a:off x="415702" y="4581128"/>
            <a:ext cx="9001000" cy="177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ixaDeTexto 14"/>
          <p:cNvSpPr txBox="1"/>
          <p:nvPr>
            <p:custDataLst>
              <p:tags r:id="rId1"/>
            </p:custDataLst>
          </p:nvPr>
        </p:nvSpPr>
        <p:spPr>
          <a:xfrm>
            <a:off x="8095493" y="650083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HIS </a:t>
            </a:r>
            <a:r>
              <a:rPr lang="en-US" sz="900" dirty="0" err="1"/>
              <a:t>Fairplay</a:t>
            </a:r>
            <a:r>
              <a:rPr lang="en-US" sz="900" dirty="0"/>
              <a:t>, UNCTAD</a:t>
            </a:r>
            <a:endParaRPr lang="pt-BR" sz="900" dirty="0" err="1"/>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57</a:t>
            </a:fld>
            <a:endParaRPr lang="pt-BR" sz="600" noProof="0"/>
          </a:p>
        </p:txBody>
      </p:sp>
    </p:spTree>
    <p:extLst>
      <p:ext uri="{BB962C8B-B14F-4D97-AF65-F5344CB8AC3E}">
        <p14:creationId xmlns:p14="http://schemas.microsoft.com/office/powerpoint/2010/main" val="878457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1. Tipos de navios: Classe de navios contêineres</a:t>
            </a:r>
          </a:p>
        </p:txBody>
      </p:sp>
      <p:sp>
        <p:nvSpPr>
          <p:cNvPr id="4" name="CaixaDeTexto 3"/>
          <p:cNvSpPr txBox="1"/>
          <p:nvPr/>
        </p:nvSpPr>
        <p:spPr>
          <a:xfrm>
            <a:off x="1315802" y="3883674"/>
            <a:ext cx="7272808" cy="238336"/>
          </a:xfrm>
          <a:prstGeom prst="rect">
            <a:avLst/>
          </a:prstGeom>
          <a:noFill/>
          <a:ln>
            <a:noFill/>
          </a:ln>
        </p:spPr>
        <p:txBody>
          <a:bodyPr wrap="square" lIns="72000" tIns="36000" rIns="72000" bIns="36000" rtlCol="0" anchor="t">
            <a:noAutofit/>
          </a:bodyPr>
          <a:lstStyle/>
          <a:p>
            <a:pPr algn="ctr">
              <a:spcAft>
                <a:spcPts val="600"/>
              </a:spcAft>
            </a:pPr>
            <a:r>
              <a:rPr lang="en-US" sz="1600" dirty="0"/>
              <a:t>TEU = Twenty foot equivalent unit (20ftx 8ft x 8ft)</a:t>
            </a:r>
          </a:p>
        </p:txBody>
      </p:sp>
      <p:pic>
        <p:nvPicPr>
          <p:cNvPr id="5734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4392" t="4490" r="4392" b="1181"/>
          <a:stretch/>
        </p:blipFill>
        <p:spPr bwMode="auto">
          <a:xfrm>
            <a:off x="5600278" y="622146"/>
            <a:ext cx="4236038" cy="28068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73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997" t="4011" r="1322" b="8159"/>
          <a:stretch/>
        </p:blipFill>
        <p:spPr bwMode="auto">
          <a:xfrm>
            <a:off x="263814" y="651625"/>
            <a:ext cx="4192208" cy="28106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Conector reto 7"/>
          <p:cNvCxnSpPr/>
          <p:nvPr/>
        </p:nvCxnSpPr>
        <p:spPr>
          <a:xfrm>
            <a:off x="0" y="3861048"/>
            <a:ext cx="990441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9" name="Pentágono 8"/>
          <p:cNvSpPr/>
          <p:nvPr/>
        </p:nvSpPr>
        <p:spPr>
          <a:xfrm>
            <a:off x="127670" y="4581128"/>
            <a:ext cx="504056" cy="1656184"/>
          </a:xfrm>
          <a:prstGeom prst="homePlate">
            <a:avLst>
              <a:gd name="adj" fmla="val 18326"/>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algn="ctr">
              <a:spcAft>
                <a:spcPts val="600"/>
              </a:spcAft>
            </a:pPr>
            <a:r>
              <a:rPr lang="pt-BR" sz="1600" dirty="0"/>
              <a:t>Tipos de containers</a:t>
            </a:r>
            <a:endParaRPr lang="pt-BR" sz="1600" dirty="0">
              <a:solidFill>
                <a:schemeClr val="tx1"/>
              </a:solidFill>
            </a:endParaRPr>
          </a:p>
        </p:txBody>
      </p:sp>
      <p:pic>
        <p:nvPicPr>
          <p:cNvPr id="3737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26" y="4926716"/>
            <a:ext cx="1343547" cy="102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7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063" y="4913702"/>
            <a:ext cx="1503271" cy="1200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7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6343" y="4932911"/>
            <a:ext cx="1584176" cy="1085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7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5211" y="4980909"/>
            <a:ext cx="1782811" cy="1132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631726" y="4509120"/>
            <a:ext cx="1728192" cy="217608"/>
          </a:xfrm>
          <a:prstGeom prst="rect">
            <a:avLst/>
          </a:prstGeom>
          <a:noFill/>
          <a:ln>
            <a:noFill/>
          </a:ln>
        </p:spPr>
        <p:txBody>
          <a:bodyPr wrap="square" lIns="72000" tIns="36000" rIns="72000" bIns="36000" rtlCol="0" anchor="t">
            <a:noAutofit/>
          </a:bodyPr>
          <a:lstStyle/>
          <a:p>
            <a:pPr algn="ctr">
              <a:spcAft>
                <a:spcPts val="600"/>
              </a:spcAft>
            </a:pPr>
            <a:r>
              <a:rPr lang="pt-BR" sz="1400" dirty="0" err="1"/>
              <a:t>Dry</a:t>
            </a:r>
            <a:r>
              <a:rPr lang="pt-BR" sz="1400" dirty="0"/>
              <a:t> Van (20ft/40ft)</a:t>
            </a:r>
          </a:p>
        </p:txBody>
      </p:sp>
      <p:sp>
        <p:nvSpPr>
          <p:cNvPr id="25" name="CaixaDeTexto 24"/>
          <p:cNvSpPr txBox="1"/>
          <p:nvPr/>
        </p:nvSpPr>
        <p:spPr>
          <a:xfrm>
            <a:off x="2359918" y="4509119"/>
            <a:ext cx="1944216" cy="217609"/>
          </a:xfrm>
          <a:prstGeom prst="rect">
            <a:avLst/>
          </a:prstGeom>
          <a:noFill/>
          <a:ln>
            <a:noFill/>
          </a:ln>
        </p:spPr>
        <p:txBody>
          <a:bodyPr wrap="square" lIns="72000" tIns="36000" rIns="72000" bIns="36000" rtlCol="0" anchor="t">
            <a:noAutofit/>
          </a:bodyPr>
          <a:lstStyle/>
          <a:p>
            <a:pPr algn="ctr">
              <a:spcAft>
                <a:spcPts val="600"/>
              </a:spcAft>
            </a:pPr>
            <a:r>
              <a:rPr lang="pt-BR" sz="1400" dirty="0"/>
              <a:t>High Cube (40ft)</a:t>
            </a:r>
          </a:p>
        </p:txBody>
      </p:sp>
      <p:sp>
        <p:nvSpPr>
          <p:cNvPr id="26" name="CaixaDeTexto 25"/>
          <p:cNvSpPr txBox="1"/>
          <p:nvPr/>
        </p:nvSpPr>
        <p:spPr>
          <a:xfrm>
            <a:off x="4592166" y="4509120"/>
            <a:ext cx="1582784" cy="217608"/>
          </a:xfrm>
          <a:prstGeom prst="rect">
            <a:avLst/>
          </a:prstGeom>
          <a:noFill/>
          <a:ln>
            <a:noFill/>
          </a:ln>
        </p:spPr>
        <p:txBody>
          <a:bodyPr wrap="square" lIns="72000" tIns="36000" rIns="72000" bIns="36000" rtlCol="0" anchor="t">
            <a:noAutofit/>
          </a:bodyPr>
          <a:lstStyle/>
          <a:p>
            <a:pPr algn="ctr">
              <a:spcAft>
                <a:spcPts val="600"/>
              </a:spcAft>
            </a:pPr>
            <a:r>
              <a:rPr lang="pt-BR" sz="1400" dirty="0" err="1"/>
              <a:t>Tank</a:t>
            </a:r>
            <a:r>
              <a:rPr lang="pt-BR" sz="1400" dirty="0"/>
              <a:t> (20ft/40ft)</a:t>
            </a:r>
          </a:p>
        </p:txBody>
      </p:sp>
      <p:sp>
        <p:nvSpPr>
          <p:cNvPr id="27" name="CaixaDeTexto 26"/>
          <p:cNvSpPr txBox="1"/>
          <p:nvPr/>
        </p:nvSpPr>
        <p:spPr>
          <a:xfrm>
            <a:off x="6248350" y="4509119"/>
            <a:ext cx="1619858" cy="263045"/>
          </a:xfrm>
          <a:prstGeom prst="rect">
            <a:avLst/>
          </a:prstGeom>
          <a:noFill/>
          <a:ln>
            <a:noFill/>
          </a:ln>
        </p:spPr>
        <p:txBody>
          <a:bodyPr wrap="square" lIns="72000" tIns="36000" rIns="72000" bIns="36000" rtlCol="0" anchor="t">
            <a:noAutofit/>
          </a:bodyPr>
          <a:lstStyle/>
          <a:p>
            <a:pPr algn="ctr">
              <a:spcAft>
                <a:spcPts val="600"/>
              </a:spcAft>
            </a:pPr>
            <a:r>
              <a:rPr lang="pt-BR" sz="1400" dirty="0" err="1"/>
              <a:t>Reefer</a:t>
            </a:r>
            <a:r>
              <a:rPr lang="pt-BR" sz="1400" dirty="0"/>
              <a:t> (20ft/40ft)</a:t>
            </a:r>
          </a:p>
        </p:txBody>
      </p:sp>
      <p:sp>
        <p:nvSpPr>
          <p:cNvPr id="28" name="CaixaDeTexto 27"/>
          <p:cNvSpPr txBox="1"/>
          <p:nvPr/>
        </p:nvSpPr>
        <p:spPr>
          <a:xfrm>
            <a:off x="8048550" y="4509120"/>
            <a:ext cx="1764209" cy="217608"/>
          </a:xfrm>
          <a:prstGeom prst="rect">
            <a:avLst/>
          </a:prstGeom>
          <a:noFill/>
          <a:ln>
            <a:noFill/>
          </a:ln>
        </p:spPr>
        <p:txBody>
          <a:bodyPr wrap="square" lIns="72000" tIns="36000" rIns="72000" bIns="36000" rtlCol="0" anchor="t">
            <a:noAutofit/>
          </a:bodyPr>
          <a:lstStyle/>
          <a:p>
            <a:pPr algn="ctr">
              <a:spcAft>
                <a:spcPts val="600"/>
              </a:spcAft>
            </a:pPr>
            <a:r>
              <a:rPr lang="pt-BR" sz="1400" dirty="0"/>
              <a:t>Flat Rack (20ft/40ft)</a:t>
            </a:r>
          </a:p>
        </p:txBody>
      </p:sp>
      <p:sp>
        <p:nvSpPr>
          <p:cNvPr id="11" name="CaixaDeTexto 10"/>
          <p:cNvSpPr txBox="1"/>
          <p:nvPr/>
        </p:nvSpPr>
        <p:spPr>
          <a:xfrm>
            <a:off x="6520344" y="6568570"/>
            <a:ext cx="2536318" cy="289430"/>
          </a:xfrm>
          <a:prstGeom prst="rect">
            <a:avLst/>
          </a:prstGeom>
          <a:noFill/>
          <a:ln>
            <a:noFill/>
          </a:ln>
        </p:spPr>
        <p:txBody>
          <a:bodyPr wrap="square" lIns="72000" tIns="36000" rIns="72000" bIns="36000" rtlCol="0" anchor="t">
            <a:noAutofit/>
          </a:bodyPr>
          <a:lstStyle/>
          <a:p>
            <a:pPr algn="ctr">
              <a:spcAft>
                <a:spcPts val="600"/>
              </a:spcAft>
            </a:pPr>
            <a:endParaRPr lang="pt-BR" sz="1600" dirty="0" err="1"/>
          </a:p>
        </p:txBody>
      </p:sp>
      <p:sp>
        <p:nvSpPr>
          <p:cNvPr id="12" name="CaixaDeTexto 11"/>
          <p:cNvSpPr txBox="1"/>
          <p:nvPr/>
        </p:nvSpPr>
        <p:spPr>
          <a:xfrm>
            <a:off x="7858386" y="6554055"/>
            <a:ext cx="1815529" cy="265055"/>
          </a:xfrm>
          <a:prstGeom prst="rect">
            <a:avLst/>
          </a:prstGeom>
          <a:noFill/>
          <a:ln>
            <a:noFill/>
          </a:ln>
        </p:spPr>
        <p:txBody>
          <a:bodyPr wrap="square" lIns="72000" tIns="36000" rIns="72000" bIns="36000" rtlCol="0" anchor="t">
            <a:noAutofit/>
          </a:bodyPr>
          <a:lstStyle/>
          <a:p>
            <a:pPr algn="ctr">
              <a:spcAft>
                <a:spcPts val="600"/>
              </a:spcAft>
            </a:pPr>
            <a:r>
              <a:rPr lang="pt-BR" sz="1600" b="1" dirty="0"/>
              <a:t>Não Exaustivo</a:t>
            </a:r>
          </a:p>
        </p:txBody>
      </p:sp>
      <p:sp>
        <p:nvSpPr>
          <p:cNvPr id="33" name="CaixaDeTexto 32"/>
          <p:cNvSpPr txBox="1"/>
          <p:nvPr/>
        </p:nvSpPr>
        <p:spPr>
          <a:xfrm>
            <a:off x="2791966" y="6554055"/>
            <a:ext cx="4333373" cy="265055"/>
          </a:xfrm>
          <a:prstGeom prst="rect">
            <a:avLst/>
          </a:prstGeom>
          <a:noFill/>
          <a:ln>
            <a:noFill/>
          </a:ln>
        </p:spPr>
        <p:txBody>
          <a:bodyPr wrap="square" lIns="72000" tIns="36000" rIns="72000" bIns="36000" rtlCol="0" anchor="t">
            <a:noAutofit/>
          </a:bodyPr>
          <a:lstStyle/>
          <a:p>
            <a:pPr algn="ctr">
              <a:spcAft>
                <a:spcPts val="600"/>
              </a:spcAft>
            </a:pPr>
            <a:r>
              <a:rPr lang="pt-BR" sz="1600" dirty="0"/>
              <a:t>Comprimento padrão :20 pés, 40 pés</a:t>
            </a:r>
          </a:p>
        </p:txBody>
      </p:sp>
      <p:pic>
        <p:nvPicPr>
          <p:cNvPr id="3737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3403" y="4772165"/>
            <a:ext cx="2493891" cy="139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ço Reservado para Número de Slide 4"/>
          <p:cNvSpPr>
            <a:spLocks noGrp="1"/>
          </p:cNvSpPr>
          <p:nvPr>
            <p:ph type="sldNum" sz="quarter" idx="10"/>
          </p:nvPr>
        </p:nvSpPr>
        <p:spPr/>
        <p:txBody>
          <a:bodyPr/>
          <a:lstStyle/>
          <a:p>
            <a:pPr>
              <a:defRPr/>
            </a:pPr>
            <a:fld id="{B66251D2-9488-44CD-87B4-F793A73C4A01}" type="slidenum">
              <a:rPr lang="pt-BR" noProof="0" smtClean="0"/>
              <a:pPr>
                <a:defRPr/>
              </a:pPr>
              <a:t>58</a:t>
            </a:fld>
            <a:endParaRPr lang="pt-BR" sz="600" noProof="0"/>
          </a:p>
        </p:txBody>
      </p:sp>
    </p:spTree>
    <p:extLst>
      <p:ext uri="{BB962C8B-B14F-4D97-AF65-F5344CB8AC3E}">
        <p14:creationId xmlns:p14="http://schemas.microsoft.com/office/powerpoint/2010/main" val="2157049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Porta contêineres</a:t>
            </a:r>
          </a:p>
        </p:txBody>
      </p:sp>
      <p:sp>
        <p:nvSpPr>
          <p:cNvPr id="4" name="Espaço Reservado para Número de Slide 3"/>
          <p:cNvSpPr>
            <a:spLocks noGrp="1"/>
          </p:cNvSpPr>
          <p:nvPr>
            <p:ph type="sldNum" sz="quarter" idx="4294967295"/>
          </p:nvPr>
        </p:nvSpPr>
        <p:spPr>
          <a:xfrm>
            <a:off x="9381362" y="6643710"/>
            <a:ext cx="500066" cy="214290"/>
          </a:xfrm>
          <a:prstGeom prst="rect">
            <a:avLst/>
          </a:prstGeom>
        </p:spPr>
        <p:txBody>
          <a:bodyPr/>
          <a:lstStyle/>
          <a:p>
            <a:pPr>
              <a:defRPr/>
            </a:pPr>
            <a:fld id="{B66251D2-9488-44CD-87B4-F793A73C4A01}" type="slidenum">
              <a:rPr lang="pt-BR" smtClean="0"/>
              <a:pPr>
                <a:defRPr/>
              </a:pPr>
              <a:t>59</a:t>
            </a:fld>
            <a:endParaRPr lang="pt-BR" sz="600" dirty="0"/>
          </a:p>
        </p:txBody>
      </p:sp>
      <p:pic>
        <p:nvPicPr>
          <p:cNvPr id="5"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81" t="4635" b="8825"/>
          <a:stretch/>
        </p:blipFill>
        <p:spPr bwMode="auto">
          <a:xfrm>
            <a:off x="725678" y="980728"/>
            <a:ext cx="8208912" cy="53674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313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27384"/>
            <a:ext cx="9505950" cy="945141"/>
          </a:xfrm>
        </p:spPr>
        <p:txBody>
          <a:bodyPr/>
          <a:lstStyle/>
          <a:p>
            <a:r>
              <a:rPr lang="pt-BR" dirty="0"/>
              <a:t>Valores de Comercio Exterior (</a:t>
            </a:r>
            <a:r>
              <a:rPr lang="pt-BR" dirty="0" err="1"/>
              <a:t>comex</a:t>
            </a:r>
            <a:r>
              <a:rPr lang="pt-BR" dirty="0"/>
              <a:t>) deflacionados crescem mais do que os volumes de mercadorias, o que indica produtos de maior valor agregado com profundo impacto na navegação e portos</a:t>
            </a:r>
          </a:p>
        </p:txBody>
      </p:sp>
      <p:graphicFrame>
        <p:nvGraphicFramePr>
          <p:cNvPr id="3" name="Gráfico 2"/>
          <p:cNvGraphicFramePr/>
          <p:nvPr>
            <p:extLst>
              <p:ext uri="{D42A27DB-BD31-4B8C-83A1-F6EECF244321}">
                <p14:modId xmlns:p14="http://schemas.microsoft.com/office/powerpoint/2010/main" val="395401027"/>
              </p:ext>
            </p:extLst>
          </p:nvPr>
        </p:nvGraphicFramePr>
        <p:xfrm>
          <a:off x="-520402" y="2164124"/>
          <a:ext cx="10773369" cy="4401961"/>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6"/>
          <p:cNvSpPr txBox="1"/>
          <p:nvPr/>
        </p:nvSpPr>
        <p:spPr>
          <a:xfrm>
            <a:off x="0" y="6447979"/>
            <a:ext cx="4681314" cy="404664"/>
          </a:xfrm>
          <a:prstGeom prst="rect">
            <a:avLst/>
          </a:prstGeom>
          <a:noFill/>
          <a:ln>
            <a:noFill/>
          </a:ln>
        </p:spPr>
        <p:txBody>
          <a:bodyPr wrap="square" lIns="72000" tIns="36000" rIns="72000" bIns="36000" rtlCol="0" anchor="t">
            <a:noAutofit/>
          </a:bodyPr>
          <a:lstStyle/>
          <a:p>
            <a:pPr>
              <a:spcAft>
                <a:spcPts val="600"/>
              </a:spcAft>
            </a:pPr>
            <a:r>
              <a:rPr lang="pt-BR" sz="1100" dirty="0"/>
              <a:t>Fonte: UNCTAD (2013), </a:t>
            </a:r>
            <a:r>
              <a:rPr lang="pt-BR" sz="1100" dirty="0" err="1"/>
              <a:t>Stopford</a:t>
            </a:r>
            <a:r>
              <a:rPr lang="pt-BR" sz="1100" dirty="0"/>
              <a:t> 2009</a:t>
            </a:r>
          </a:p>
        </p:txBody>
      </p:sp>
      <p:cxnSp>
        <p:nvCxnSpPr>
          <p:cNvPr id="16" name="Conector de seta reta 15"/>
          <p:cNvCxnSpPr/>
          <p:nvPr/>
        </p:nvCxnSpPr>
        <p:spPr>
          <a:xfrm>
            <a:off x="343694" y="5197397"/>
            <a:ext cx="5620146" cy="0"/>
          </a:xfrm>
          <a:prstGeom prst="straightConnector1">
            <a:avLst/>
          </a:prstGeom>
          <a:ln>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2183420" y="4755187"/>
            <a:ext cx="1548172" cy="324036"/>
          </a:xfrm>
          <a:prstGeom prst="rect">
            <a:avLst/>
          </a:prstGeom>
          <a:noFill/>
          <a:ln>
            <a:noFill/>
          </a:ln>
        </p:spPr>
        <p:txBody>
          <a:bodyPr wrap="square" lIns="72000" tIns="36000" rIns="72000" bIns="36000" rtlCol="0" anchor="b">
            <a:noAutofit/>
          </a:bodyPr>
          <a:lstStyle/>
          <a:p>
            <a:pPr algn="ctr"/>
            <a:r>
              <a:rPr lang="pt-BR" sz="2000" b="1" dirty="0"/>
              <a:t>2,1% a.a.</a:t>
            </a:r>
          </a:p>
        </p:txBody>
      </p:sp>
      <p:cxnSp>
        <p:nvCxnSpPr>
          <p:cNvPr id="18" name="Conector de seta reta 17"/>
          <p:cNvCxnSpPr/>
          <p:nvPr/>
        </p:nvCxnSpPr>
        <p:spPr>
          <a:xfrm>
            <a:off x="6032326" y="4581128"/>
            <a:ext cx="2304256" cy="0"/>
          </a:xfrm>
          <a:prstGeom prst="straightConnector1">
            <a:avLst/>
          </a:prstGeom>
          <a:ln>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sp>
        <p:nvSpPr>
          <p:cNvPr id="19" name="CaixaDeTexto 18"/>
          <p:cNvSpPr txBox="1"/>
          <p:nvPr/>
        </p:nvSpPr>
        <p:spPr>
          <a:xfrm>
            <a:off x="6410368" y="4181954"/>
            <a:ext cx="1548172" cy="324036"/>
          </a:xfrm>
          <a:prstGeom prst="rect">
            <a:avLst/>
          </a:prstGeom>
          <a:noFill/>
          <a:ln>
            <a:noFill/>
          </a:ln>
        </p:spPr>
        <p:txBody>
          <a:bodyPr wrap="square" lIns="72000" tIns="36000" rIns="72000" bIns="36000" rtlCol="0" anchor="b">
            <a:noAutofit/>
          </a:bodyPr>
          <a:lstStyle/>
          <a:p>
            <a:pPr algn="ctr"/>
            <a:r>
              <a:rPr lang="pt-BR" sz="2000" b="1" dirty="0"/>
              <a:t>5,1% a.a.</a:t>
            </a:r>
          </a:p>
        </p:txBody>
      </p:sp>
      <p:sp>
        <p:nvSpPr>
          <p:cNvPr id="22" name="CaixaDeTexto 21"/>
          <p:cNvSpPr txBox="1"/>
          <p:nvPr/>
        </p:nvSpPr>
        <p:spPr>
          <a:xfrm>
            <a:off x="8408590" y="2708920"/>
            <a:ext cx="1296144" cy="458210"/>
          </a:xfrm>
          <a:prstGeom prst="rect">
            <a:avLst/>
          </a:prstGeom>
          <a:noFill/>
          <a:ln>
            <a:noFill/>
          </a:ln>
        </p:spPr>
        <p:txBody>
          <a:bodyPr wrap="square" lIns="72000" tIns="36000" rIns="72000" bIns="36000" rtlCol="0" anchor="b">
            <a:noAutofit/>
          </a:bodyPr>
          <a:lstStyle/>
          <a:p>
            <a:pPr algn="ctr"/>
            <a:r>
              <a:rPr lang="pt-BR" sz="2000" b="1" dirty="0"/>
              <a:t>3,8% a.a.</a:t>
            </a:r>
          </a:p>
        </p:txBody>
      </p:sp>
      <p:cxnSp>
        <p:nvCxnSpPr>
          <p:cNvPr id="31" name="Conector reto 30"/>
          <p:cNvCxnSpPr/>
          <p:nvPr/>
        </p:nvCxnSpPr>
        <p:spPr>
          <a:xfrm flipV="1">
            <a:off x="8336582" y="3356992"/>
            <a:ext cx="0" cy="2911588"/>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flipV="1">
            <a:off x="310500" y="5169738"/>
            <a:ext cx="0" cy="1098843"/>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35" name="CaixaDeTexto 34"/>
          <p:cNvSpPr txBox="1"/>
          <p:nvPr/>
        </p:nvSpPr>
        <p:spPr>
          <a:xfrm>
            <a:off x="638957" y="5517232"/>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Mercantilismo</a:t>
            </a:r>
          </a:p>
        </p:txBody>
      </p:sp>
      <p:sp>
        <p:nvSpPr>
          <p:cNvPr id="36" name="CaixaDeTexto 35"/>
          <p:cNvSpPr txBox="1"/>
          <p:nvPr/>
        </p:nvSpPr>
        <p:spPr>
          <a:xfrm>
            <a:off x="6107794" y="4737690"/>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Reconstrução de economias</a:t>
            </a:r>
          </a:p>
        </p:txBody>
      </p:sp>
      <p:sp>
        <p:nvSpPr>
          <p:cNvPr id="20" name="CaixaDeTexto 19"/>
          <p:cNvSpPr txBox="1"/>
          <p:nvPr/>
        </p:nvSpPr>
        <p:spPr>
          <a:xfrm>
            <a:off x="3656062" y="5169738"/>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Industrialização</a:t>
            </a:r>
          </a:p>
        </p:txBody>
      </p:sp>
      <p:cxnSp>
        <p:nvCxnSpPr>
          <p:cNvPr id="23" name="Conector de seta reta 22"/>
          <p:cNvCxnSpPr/>
          <p:nvPr/>
        </p:nvCxnSpPr>
        <p:spPr>
          <a:xfrm>
            <a:off x="8336582" y="3284984"/>
            <a:ext cx="1296144" cy="0"/>
          </a:xfrm>
          <a:prstGeom prst="straightConnector1">
            <a:avLst/>
          </a:prstGeom>
          <a:ln>
            <a:solidFill>
              <a:schemeClr val="tx1"/>
            </a:solidFill>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V="1">
            <a:off x="6032326" y="4646766"/>
            <a:ext cx="0" cy="1444422"/>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29" name="Retângulo 28"/>
          <p:cNvSpPr/>
          <p:nvPr/>
        </p:nvSpPr>
        <p:spPr>
          <a:xfrm>
            <a:off x="9632726" y="6091188"/>
            <a:ext cx="648072" cy="432048"/>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4" name="CaixaDeTexto 33"/>
          <p:cNvSpPr txBox="1"/>
          <p:nvPr/>
        </p:nvSpPr>
        <p:spPr>
          <a:xfrm>
            <a:off x="6774504" y="5772320"/>
            <a:ext cx="3117114" cy="764087"/>
          </a:xfrm>
          <a:prstGeom prst="rect">
            <a:avLst/>
          </a:prstGeom>
          <a:noFill/>
          <a:ln>
            <a:noFill/>
          </a:ln>
        </p:spPr>
        <p:txBody>
          <a:bodyPr wrap="square" lIns="72000" tIns="36000" rIns="72000" bIns="36000" rtlCol="0" anchor="t">
            <a:noAutofit/>
          </a:bodyPr>
          <a:lstStyle/>
          <a:p>
            <a:pPr algn="r">
              <a:spcAft>
                <a:spcPts val="600"/>
              </a:spcAft>
            </a:pPr>
            <a:r>
              <a:rPr lang="pt-BR" sz="1200" b="1" dirty="0">
                <a:solidFill>
                  <a:schemeClr val="accent1">
                    <a:lumMod val="75000"/>
                  </a:schemeClr>
                </a:solidFill>
              </a:rPr>
              <a:t>Volumes embarcados no transporte marítimo [Milhões de Tons]</a:t>
            </a:r>
          </a:p>
        </p:txBody>
      </p:sp>
      <p:sp>
        <p:nvSpPr>
          <p:cNvPr id="28" name="CaixaDeTexto 27"/>
          <p:cNvSpPr txBox="1"/>
          <p:nvPr/>
        </p:nvSpPr>
        <p:spPr>
          <a:xfrm>
            <a:off x="219013" y="4192839"/>
            <a:ext cx="1851434" cy="1020865"/>
          </a:xfrm>
          <a:prstGeom prst="rect">
            <a:avLst/>
          </a:prstGeom>
          <a:noFill/>
          <a:ln>
            <a:noFill/>
          </a:ln>
        </p:spPr>
        <p:txBody>
          <a:bodyPr wrap="square" lIns="72000" tIns="36000" rIns="72000" bIns="36000" rtlCol="0" anchor="t">
            <a:noAutofit/>
          </a:bodyPr>
          <a:lstStyle/>
          <a:p>
            <a:pPr algn="ctr">
              <a:spcAft>
                <a:spcPts val="600"/>
              </a:spcAft>
            </a:pPr>
            <a:r>
              <a:rPr lang="pt-BR" sz="1400" b="1" u="sng" dirty="0"/>
              <a:t>Volumes de comércio marítimo</a:t>
            </a:r>
          </a:p>
          <a:p>
            <a:pPr algn="ctr">
              <a:spcAft>
                <a:spcPts val="600"/>
              </a:spcAft>
            </a:pPr>
            <a:r>
              <a:rPr lang="pt-BR" sz="1400" dirty="0"/>
              <a:t>Bilhões de toneladas</a:t>
            </a:r>
          </a:p>
        </p:txBody>
      </p:sp>
      <p:sp>
        <p:nvSpPr>
          <p:cNvPr id="37" name="CaixaDeTexto 36"/>
          <p:cNvSpPr txBox="1"/>
          <p:nvPr/>
        </p:nvSpPr>
        <p:spPr>
          <a:xfrm>
            <a:off x="7760518" y="3789040"/>
            <a:ext cx="1556171" cy="347494"/>
          </a:xfrm>
          <a:prstGeom prst="rect">
            <a:avLst/>
          </a:prstGeom>
          <a:noFill/>
          <a:ln>
            <a:noFill/>
          </a:ln>
        </p:spPr>
        <p:txBody>
          <a:bodyPr wrap="square" lIns="72000" tIns="36000" rIns="72000" bIns="36000" rtlCol="0" anchor="b">
            <a:noAutofit/>
          </a:bodyPr>
          <a:lstStyle/>
          <a:p>
            <a:pPr algn="ctr">
              <a:spcAft>
                <a:spcPts val="600"/>
              </a:spcAft>
            </a:pPr>
            <a:r>
              <a:rPr lang="pt-BR" sz="1400" b="1" dirty="0"/>
              <a:t>Globalização</a:t>
            </a:r>
          </a:p>
        </p:txBody>
      </p:sp>
      <p:sp>
        <p:nvSpPr>
          <p:cNvPr id="24" name="Texto explicativo retangular 32">
            <a:extLst>
              <a:ext uri="{FF2B5EF4-FFF2-40B4-BE49-F238E27FC236}">
                <a16:creationId xmlns:a16="http://schemas.microsoft.com/office/drawing/2014/main" id="{9414D4E9-923C-45FF-AFB4-823C891BBBFC}"/>
              </a:ext>
            </a:extLst>
          </p:cNvPr>
          <p:cNvSpPr/>
          <p:nvPr/>
        </p:nvSpPr>
        <p:spPr>
          <a:xfrm>
            <a:off x="887003" y="1126218"/>
            <a:ext cx="5261012" cy="3168352"/>
          </a:xfrm>
          <a:prstGeom prst="wedgeRectCallout">
            <a:avLst>
              <a:gd name="adj1" fmla="val 48277"/>
              <a:gd name="adj2" fmla="val -24900"/>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aphicFrame>
        <p:nvGraphicFramePr>
          <p:cNvPr id="25" name="Gráfico 24">
            <a:extLst>
              <a:ext uri="{FF2B5EF4-FFF2-40B4-BE49-F238E27FC236}">
                <a16:creationId xmlns:a16="http://schemas.microsoft.com/office/drawing/2014/main" id="{6BD44DC5-FA2A-4CD7-9C66-9931D2277FA7}"/>
              </a:ext>
            </a:extLst>
          </p:cNvPr>
          <p:cNvGraphicFramePr>
            <a:graphicFrameLocks/>
          </p:cNvGraphicFramePr>
          <p:nvPr>
            <p:extLst>
              <p:ext uri="{D42A27DB-BD31-4B8C-83A1-F6EECF244321}">
                <p14:modId xmlns:p14="http://schemas.microsoft.com/office/powerpoint/2010/main" val="668265083"/>
              </p:ext>
            </p:extLst>
          </p:nvPr>
        </p:nvGraphicFramePr>
        <p:xfrm>
          <a:off x="1926604" y="1095578"/>
          <a:ext cx="3609975" cy="3186113"/>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o explicativo retangular com cantos arredondados 69">
            <a:extLst>
              <a:ext uri="{FF2B5EF4-FFF2-40B4-BE49-F238E27FC236}">
                <a16:creationId xmlns:a16="http://schemas.microsoft.com/office/drawing/2014/main" id="{C1F4CF30-D6DC-47EF-9555-6F56B0659804}"/>
              </a:ext>
            </a:extLst>
          </p:cNvPr>
          <p:cNvSpPr/>
          <p:nvPr/>
        </p:nvSpPr>
        <p:spPr>
          <a:xfrm>
            <a:off x="7259984" y="1023570"/>
            <a:ext cx="2372742" cy="872479"/>
          </a:xfrm>
          <a:prstGeom prst="wedgeRoundRectCallout">
            <a:avLst>
              <a:gd name="adj1" fmla="val -88943"/>
              <a:gd name="adj2" fmla="val 103065"/>
              <a:gd name="adj3" fmla="val 16667"/>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200" b="1" dirty="0">
                <a:solidFill>
                  <a:schemeClr val="tx2">
                    <a:lumMod val="75000"/>
                  </a:schemeClr>
                </a:solidFill>
              </a:rPr>
              <a:t>Agricultura 2,3x</a:t>
            </a:r>
          </a:p>
          <a:p>
            <a:pPr algn="l">
              <a:spcAft>
                <a:spcPts val="600"/>
              </a:spcAft>
            </a:pPr>
            <a:r>
              <a:rPr lang="pt-BR" sz="1200" b="1" dirty="0">
                <a:solidFill>
                  <a:schemeClr val="tx2">
                    <a:lumMod val="75000"/>
                  </a:schemeClr>
                </a:solidFill>
              </a:rPr>
              <a:t>Combustíveis e minerais 2,0x (3%aa x 12%aa em valor)</a:t>
            </a:r>
          </a:p>
          <a:p>
            <a:pPr algn="l">
              <a:spcAft>
                <a:spcPts val="600"/>
              </a:spcAft>
            </a:pPr>
            <a:r>
              <a:rPr lang="pt-BR" sz="1200" b="1" dirty="0">
                <a:solidFill>
                  <a:schemeClr val="tx2">
                    <a:lumMod val="75000"/>
                  </a:schemeClr>
                </a:solidFill>
              </a:rPr>
              <a:t>Manufaturados 3,5x</a:t>
            </a:r>
            <a:endParaRPr lang="pt-BR" sz="1200" dirty="0">
              <a:solidFill>
                <a:schemeClr val="tx2">
                  <a:lumMod val="75000"/>
                </a:schemeClr>
              </a:solidFill>
            </a:endParaRPr>
          </a:p>
        </p:txBody>
      </p:sp>
      <p:sp>
        <p:nvSpPr>
          <p:cNvPr id="27" name="CaixaDeTexto 26">
            <a:extLst>
              <a:ext uri="{FF2B5EF4-FFF2-40B4-BE49-F238E27FC236}">
                <a16:creationId xmlns:a16="http://schemas.microsoft.com/office/drawing/2014/main" id="{56AA5559-2906-40D3-9A1D-4943785B74CA}"/>
              </a:ext>
            </a:extLst>
          </p:cNvPr>
          <p:cNvSpPr txBox="1"/>
          <p:nvPr/>
        </p:nvSpPr>
        <p:spPr>
          <a:xfrm>
            <a:off x="4952999" y="1383610"/>
            <a:ext cx="1932881" cy="378867"/>
          </a:xfrm>
          <a:prstGeom prst="rect">
            <a:avLst/>
          </a:prstGeom>
          <a:noFill/>
          <a:ln>
            <a:noFill/>
          </a:ln>
        </p:spPr>
        <p:txBody>
          <a:bodyPr wrap="square" lIns="72000" tIns="36000" rIns="72000" bIns="36000" rtlCol="0" anchor="b">
            <a:noAutofit/>
          </a:bodyPr>
          <a:lstStyle/>
          <a:p>
            <a:pPr>
              <a:spcAft>
                <a:spcPts val="600"/>
              </a:spcAft>
            </a:pPr>
            <a:r>
              <a:rPr lang="pt-BR" sz="1400" b="1" dirty="0">
                <a:solidFill>
                  <a:srgbClr val="FF0000"/>
                </a:solidFill>
              </a:rPr>
              <a:t>Valor 5,2x = 7,5% a.a.</a:t>
            </a:r>
          </a:p>
        </p:txBody>
      </p:sp>
      <p:sp>
        <p:nvSpPr>
          <p:cNvPr id="33" name="CaixaDeTexto 32">
            <a:extLst>
              <a:ext uri="{FF2B5EF4-FFF2-40B4-BE49-F238E27FC236}">
                <a16:creationId xmlns:a16="http://schemas.microsoft.com/office/drawing/2014/main" id="{26E53E2C-5534-4679-B7E7-AE3134067D3A}"/>
              </a:ext>
            </a:extLst>
          </p:cNvPr>
          <p:cNvSpPr txBox="1"/>
          <p:nvPr/>
        </p:nvSpPr>
        <p:spPr>
          <a:xfrm>
            <a:off x="4953000" y="2209481"/>
            <a:ext cx="2231454" cy="378867"/>
          </a:xfrm>
          <a:prstGeom prst="rect">
            <a:avLst/>
          </a:prstGeom>
          <a:noFill/>
          <a:ln>
            <a:noFill/>
          </a:ln>
        </p:spPr>
        <p:txBody>
          <a:bodyPr wrap="square" lIns="72000" tIns="36000" rIns="72000" bIns="36000" rtlCol="0" anchor="b">
            <a:noAutofit/>
          </a:bodyPr>
          <a:lstStyle/>
          <a:p>
            <a:pPr>
              <a:spcAft>
                <a:spcPts val="600"/>
              </a:spcAft>
            </a:pPr>
            <a:r>
              <a:rPr lang="pt-BR" sz="1400" b="1" dirty="0">
                <a:solidFill>
                  <a:schemeClr val="tx2">
                    <a:lumMod val="75000"/>
                  </a:schemeClr>
                </a:solidFill>
              </a:rPr>
              <a:t>Volume 3,1x = 5,1% a.a.</a:t>
            </a:r>
          </a:p>
        </p:txBody>
      </p:sp>
    </p:spTree>
    <p:extLst>
      <p:ext uri="{BB962C8B-B14F-4D97-AF65-F5344CB8AC3E}">
        <p14:creationId xmlns:p14="http://schemas.microsoft.com/office/powerpoint/2010/main" val="1157530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sz="quarter"/>
          </p:nvPr>
        </p:nvSpPr>
        <p:spPr>
          <a:xfrm>
            <a:off x="0" y="99016"/>
            <a:ext cx="9647280" cy="329588"/>
          </a:xfrm>
        </p:spPr>
        <p:txBody>
          <a:bodyPr/>
          <a:lstStyle/>
          <a:p>
            <a:pPr algn="ctr" eaLnBrk="1" hangingPunct="1"/>
            <a:r>
              <a:rPr lang="pt-BR" dirty="0"/>
              <a:t>Navios de carga geral</a:t>
            </a:r>
          </a:p>
        </p:txBody>
      </p:sp>
      <p:sp>
        <p:nvSpPr>
          <p:cNvPr id="17411"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Abyot</a:t>
            </a:r>
          </a:p>
        </p:txBody>
      </p:sp>
      <p:sp>
        <p:nvSpPr>
          <p:cNvPr id="17412"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Alblas</a:t>
            </a:r>
          </a:p>
        </p:txBody>
      </p:sp>
      <p:sp>
        <p:nvSpPr>
          <p:cNvPr id="17413"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Al Rahim</a:t>
            </a:r>
          </a:p>
        </p:txBody>
      </p:sp>
      <p:pic>
        <p:nvPicPr>
          <p:cNvPr id="17414" name="Picture 13" descr="Abyot"/>
          <p:cNvPicPr>
            <a:picLocks noGrp="1" noChangeAspect="1" noChangeArrowheads="1"/>
          </p:cNvPicPr>
          <p:nvPr>
            <p:ph sz="quarter" idx="1"/>
          </p:nvPr>
        </p:nvPicPr>
        <p:blipFill>
          <a:blip r:embed="rId3" cstate="print"/>
          <a:srcRect/>
          <a:stretch>
            <a:fillRect/>
          </a:stretch>
        </p:blipFill>
        <p:spPr>
          <a:xfrm>
            <a:off x="898382" y="546101"/>
            <a:ext cx="3612571" cy="2709863"/>
          </a:xfrm>
          <a:noFill/>
        </p:spPr>
      </p:pic>
      <p:pic>
        <p:nvPicPr>
          <p:cNvPr id="17415" name="Picture 14" descr="Al Rahim"/>
          <p:cNvPicPr>
            <a:picLocks noGrp="1" noChangeAspect="1" noChangeArrowheads="1"/>
          </p:cNvPicPr>
          <p:nvPr>
            <p:ph sz="quarter" idx="2"/>
          </p:nvPr>
        </p:nvPicPr>
        <p:blipFill>
          <a:blip r:embed="rId4" cstate="print"/>
          <a:srcRect/>
          <a:stretch>
            <a:fillRect/>
          </a:stretch>
        </p:blipFill>
        <p:spPr>
          <a:xfrm>
            <a:off x="5245848" y="546102"/>
            <a:ext cx="3612571" cy="2670175"/>
          </a:xfrm>
          <a:noFill/>
        </p:spPr>
      </p:pic>
      <p:pic>
        <p:nvPicPr>
          <p:cNvPr id="17416" name="Picture 15" descr="Alblas"/>
          <p:cNvPicPr>
            <a:picLocks noGrp="1" noChangeAspect="1" noChangeArrowheads="1"/>
          </p:cNvPicPr>
          <p:nvPr>
            <p:ph sz="quarter" idx="3"/>
          </p:nvPr>
        </p:nvPicPr>
        <p:blipFill>
          <a:blip r:embed="rId5" cstate="print"/>
          <a:srcRect/>
          <a:stretch>
            <a:fillRect/>
          </a:stretch>
        </p:blipFill>
        <p:spPr>
          <a:xfrm>
            <a:off x="909493" y="3594102"/>
            <a:ext cx="3612571" cy="2709863"/>
          </a:xfrm>
          <a:noFill/>
        </p:spPr>
      </p:pic>
      <p:sp>
        <p:nvSpPr>
          <p:cNvPr id="12" name="Retângulo de cantos arredondados 11"/>
          <p:cNvSpPr/>
          <p:nvPr/>
        </p:nvSpPr>
        <p:spPr bwMode="auto">
          <a:xfrm>
            <a:off x="5117280" y="3708400"/>
            <a:ext cx="4012557" cy="2870200"/>
          </a:xfrm>
          <a:prstGeom prst="roundRect">
            <a:avLst>
              <a:gd name="adj" fmla="val 1062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defRPr/>
            </a:pPr>
            <a:r>
              <a:rPr lang="pt-BR" sz="1400" dirty="0"/>
              <a:t>Objetivo: levar carga – podem ser projetados para uma carga específica ou para carga geral</a:t>
            </a:r>
          </a:p>
          <a:p>
            <a:pPr marL="144000" indent="-144000">
              <a:spcAft>
                <a:spcPts val="600"/>
              </a:spcAft>
              <a:buFont typeface="Arial" pitchFamily="34" charset="0"/>
              <a:buChar char="•"/>
              <a:defRPr/>
            </a:pPr>
            <a:r>
              <a:rPr lang="pt-BR" sz="1400" dirty="0" err="1"/>
              <a:t>Cb</a:t>
            </a:r>
            <a:r>
              <a:rPr lang="pt-BR" sz="1400" dirty="0"/>
              <a:t> entre 0,55 e 0,7</a:t>
            </a:r>
          </a:p>
          <a:p>
            <a:pPr marL="144000" indent="-144000">
              <a:spcAft>
                <a:spcPts val="600"/>
              </a:spcAft>
              <a:buFont typeface="Arial" pitchFamily="34" charset="0"/>
              <a:buChar char="•"/>
              <a:defRPr/>
            </a:pPr>
            <a:r>
              <a:rPr lang="pt-BR" sz="1400" dirty="0"/>
              <a:t>L/B entre 5,5 e7</a:t>
            </a:r>
          </a:p>
          <a:p>
            <a:pPr marL="144000" indent="-144000">
              <a:spcAft>
                <a:spcPts val="600"/>
              </a:spcAft>
              <a:buFont typeface="Arial" pitchFamily="34" charset="0"/>
              <a:buChar char="•"/>
              <a:defRPr/>
            </a:pPr>
            <a:r>
              <a:rPr lang="pt-BR" sz="1400" dirty="0"/>
              <a:t>Na China, a navegação interior é feita com navios de carga geral de pequeno porte. Ele também podem atender a uma rota internacional.</a:t>
            </a:r>
          </a:p>
        </p:txBody>
      </p:sp>
    </p:spTree>
    <p:extLst>
      <p:ext uri="{BB962C8B-B14F-4D97-AF65-F5344CB8AC3E}">
        <p14:creationId xmlns:p14="http://schemas.microsoft.com/office/powerpoint/2010/main" val="1476637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Brake</a:t>
            </a:r>
          </a:p>
        </p:txBody>
      </p:sp>
      <p:sp>
        <p:nvSpPr>
          <p:cNvPr id="19459"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Danica Hav</a:t>
            </a:r>
          </a:p>
        </p:txBody>
      </p:sp>
      <p:sp>
        <p:nvSpPr>
          <p:cNvPr id="19460"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Da Quiang</a:t>
            </a:r>
          </a:p>
        </p:txBody>
      </p:sp>
      <p:pic>
        <p:nvPicPr>
          <p:cNvPr id="19461" name="Picture 10" descr="Brake"/>
          <p:cNvPicPr>
            <a:picLocks noGrp="1" noChangeAspect="1" noChangeArrowheads="1"/>
          </p:cNvPicPr>
          <p:nvPr>
            <p:ph sz="quarter" idx="1"/>
          </p:nvPr>
        </p:nvPicPr>
        <p:blipFill>
          <a:blip r:embed="rId3" cstate="print"/>
          <a:srcRect/>
          <a:stretch>
            <a:fillRect/>
          </a:stretch>
        </p:blipFill>
        <p:spPr>
          <a:xfrm>
            <a:off x="885684" y="546101"/>
            <a:ext cx="3612571" cy="2709863"/>
          </a:xfrm>
          <a:noFill/>
        </p:spPr>
      </p:pic>
      <p:pic>
        <p:nvPicPr>
          <p:cNvPr id="19462" name="Picture 11" descr="Da Quiang"/>
          <p:cNvPicPr>
            <a:picLocks noGrp="1" noChangeAspect="1" noChangeArrowheads="1"/>
          </p:cNvPicPr>
          <p:nvPr>
            <p:ph sz="quarter" idx="2"/>
          </p:nvPr>
        </p:nvPicPr>
        <p:blipFill>
          <a:blip r:embed="rId4" cstate="print"/>
          <a:srcRect/>
          <a:stretch>
            <a:fillRect/>
          </a:stretch>
        </p:blipFill>
        <p:spPr>
          <a:xfrm>
            <a:off x="5242674" y="546100"/>
            <a:ext cx="3612571" cy="2700338"/>
          </a:xfrm>
          <a:noFill/>
        </p:spPr>
      </p:pic>
      <p:pic>
        <p:nvPicPr>
          <p:cNvPr id="19463" name="Picture 12" descr="Danica Hav"/>
          <p:cNvPicPr>
            <a:picLocks noGrp="1" noChangeAspect="1" noChangeArrowheads="1"/>
          </p:cNvPicPr>
          <p:nvPr>
            <p:ph sz="quarter" idx="3"/>
          </p:nvPr>
        </p:nvPicPr>
        <p:blipFill>
          <a:blip r:embed="rId5" cstate="print"/>
          <a:srcRect/>
          <a:stretch>
            <a:fillRect/>
          </a:stretch>
        </p:blipFill>
        <p:spPr>
          <a:xfrm>
            <a:off x="909493" y="3594102"/>
            <a:ext cx="3612571" cy="2709863"/>
          </a:xfrm>
          <a:noFill/>
        </p:spPr>
      </p:pic>
      <p:sp>
        <p:nvSpPr>
          <p:cNvPr id="19464" name="Text Box 5"/>
          <p:cNvSpPr txBox="1">
            <a:spLocks noChangeArrowheads="1"/>
          </p:cNvSpPr>
          <p:nvPr/>
        </p:nvSpPr>
        <p:spPr bwMode="ltGray">
          <a:xfrm>
            <a:off x="5969632" y="6296025"/>
            <a:ext cx="2304680" cy="336550"/>
          </a:xfrm>
          <a:prstGeom prst="rect">
            <a:avLst/>
          </a:prstGeom>
          <a:noFill/>
          <a:ln w="9525" algn="ctr">
            <a:noFill/>
            <a:miter lim="800000"/>
            <a:headEnd/>
            <a:tailEnd/>
          </a:ln>
        </p:spPr>
        <p:txBody>
          <a:bodyPr>
            <a:spAutoFit/>
          </a:bodyPr>
          <a:lstStyle/>
          <a:p>
            <a:pPr marL="187325" indent="-187325">
              <a:buFontTx/>
              <a:buNone/>
            </a:pPr>
            <a:r>
              <a:rPr lang="pt-BR" sz="1600"/>
              <a:t>Eugenie-M</a:t>
            </a:r>
          </a:p>
        </p:txBody>
      </p:sp>
      <p:pic>
        <p:nvPicPr>
          <p:cNvPr id="19465" name="Picture 12" descr="Eugenie-M"/>
          <p:cNvPicPr>
            <a:picLocks noGrp="1" noChangeAspect="1" noChangeArrowheads="1"/>
          </p:cNvPicPr>
          <p:nvPr>
            <p:ph sz="quarter" idx="3"/>
          </p:nvPr>
        </p:nvPicPr>
        <p:blipFill>
          <a:blip r:embed="rId6" cstate="print"/>
          <a:srcRect/>
          <a:stretch>
            <a:fillRect/>
          </a:stretch>
        </p:blipFill>
        <p:spPr>
          <a:xfrm>
            <a:off x="5269656" y="3683001"/>
            <a:ext cx="3612571" cy="2601913"/>
          </a:xfrm>
          <a:noFill/>
        </p:spPr>
      </p:pic>
    </p:spTree>
    <p:extLst>
      <p:ext uri="{BB962C8B-B14F-4D97-AF65-F5344CB8AC3E}">
        <p14:creationId xmlns:p14="http://schemas.microsoft.com/office/powerpoint/2010/main" val="2341868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Crystal Harmony</a:t>
            </a:r>
          </a:p>
        </p:txBody>
      </p:sp>
      <p:sp>
        <p:nvSpPr>
          <p:cNvPr id="22531"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Birka Paradise1</a:t>
            </a:r>
          </a:p>
        </p:txBody>
      </p:sp>
      <p:pic>
        <p:nvPicPr>
          <p:cNvPr id="22532" name="Picture 11" descr="Birka Paradise1"/>
          <p:cNvPicPr>
            <a:picLocks noGrp="1" noChangeAspect="1" noChangeArrowheads="1"/>
          </p:cNvPicPr>
          <p:nvPr>
            <p:ph sz="quarter" idx="2"/>
          </p:nvPr>
        </p:nvPicPr>
        <p:blipFill>
          <a:blip r:embed="rId3" cstate="print"/>
          <a:srcRect/>
          <a:stretch>
            <a:fillRect/>
          </a:stretch>
        </p:blipFill>
        <p:spPr>
          <a:xfrm>
            <a:off x="5239499" y="546101"/>
            <a:ext cx="3612571" cy="2709863"/>
          </a:xfrm>
          <a:noFill/>
        </p:spPr>
      </p:pic>
      <p:pic>
        <p:nvPicPr>
          <p:cNvPr id="22533" name="Picture 12" descr="Crystal Harmony"/>
          <p:cNvPicPr>
            <a:picLocks noGrp="1" noChangeAspect="1" noChangeArrowheads="1"/>
          </p:cNvPicPr>
          <p:nvPr>
            <p:ph sz="quarter" idx="3"/>
          </p:nvPr>
        </p:nvPicPr>
        <p:blipFill>
          <a:blip r:embed="rId4" cstate="print"/>
          <a:srcRect/>
          <a:stretch>
            <a:fillRect/>
          </a:stretch>
        </p:blipFill>
        <p:spPr>
          <a:xfrm>
            <a:off x="884097" y="3594102"/>
            <a:ext cx="3639553" cy="2709863"/>
          </a:xfrm>
          <a:noFill/>
        </p:spPr>
      </p:pic>
      <p:sp>
        <p:nvSpPr>
          <p:cNvPr id="22534" name="Text Box 5"/>
          <p:cNvSpPr txBox="1">
            <a:spLocks noChangeArrowheads="1"/>
          </p:cNvSpPr>
          <p:nvPr/>
        </p:nvSpPr>
        <p:spPr bwMode="ltGray">
          <a:xfrm>
            <a:off x="5918840" y="6346825"/>
            <a:ext cx="2304680" cy="336550"/>
          </a:xfrm>
          <a:prstGeom prst="rect">
            <a:avLst/>
          </a:prstGeom>
          <a:noFill/>
          <a:ln w="9525" algn="ctr">
            <a:noFill/>
            <a:miter lim="800000"/>
            <a:headEnd/>
            <a:tailEnd/>
          </a:ln>
        </p:spPr>
        <p:txBody>
          <a:bodyPr>
            <a:spAutoFit/>
          </a:bodyPr>
          <a:lstStyle/>
          <a:p>
            <a:pPr marL="187325" indent="-187325">
              <a:buFontTx/>
              <a:buNone/>
            </a:pPr>
            <a:r>
              <a:rPr lang="pt-BR" sz="1600"/>
              <a:t>Jewel of the Seas</a:t>
            </a:r>
          </a:p>
        </p:txBody>
      </p:sp>
      <p:pic>
        <p:nvPicPr>
          <p:cNvPr id="22535" name="Picture 12" descr="Jewel of the Seas"/>
          <p:cNvPicPr>
            <a:picLocks noGrp="1" noChangeAspect="1" noChangeArrowheads="1"/>
          </p:cNvPicPr>
          <p:nvPr>
            <p:ph sz="quarter" idx="3"/>
          </p:nvPr>
        </p:nvPicPr>
        <p:blipFill>
          <a:blip r:embed="rId5" cstate="print"/>
          <a:srcRect/>
          <a:stretch>
            <a:fillRect/>
          </a:stretch>
        </p:blipFill>
        <p:spPr>
          <a:xfrm>
            <a:off x="5252197" y="3632202"/>
            <a:ext cx="3612571" cy="2709863"/>
          </a:xfrm>
          <a:noFill/>
        </p:spPr>
      </p:pic>
      <p:sp>
        <p:nvSpPr>
          <p:cNvPr id="22536"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Crystal Symphony</a:t>
            </a:r>
          </a:p>
        </p:txBody>
      </p:sp>
      <p:pic>
        <p:nvPicPr>
          <p:cNvPr id="22537" name="Picture 10" descr="Crystal Symphony"/>
          <p:cNvPicPr>
            <a:picLocks noGrp="1" noChangeAspect="1" noChangeArrowheads="1"/>
          </p:cNvPicPr>
          <p:nvPr>
            <p:ph sz="quarter" idx="1"/>
          </p:nvPr>
        </p:nvPicPr>
        <p:blipFill>
          <a:blip r:embed="rId6" cstate="print"/>
          <a:srcRect/>
          <a:stretch>
            <a:fillRect/>
          </a:stretch>
        </p:blipFill>
        <p:spPr>
          <a:xfrm>
            <a:off x="911080" y="546101"/>
            <a:ext cx="3612571" cy="2709863"/>
          </a:xfrm>
          <a:noFill/>
        </p:spPr>
      </p:pic>
    </p:spTree>
    <p:extLst>
      <p:ext uri="{BB962C8B-B14F-4D97-AF65-F5344CB8AC3E}">
        <p14:creationId xmlns:p14="http://schemas.microsoft.com/office/powerpoint/2010/main" val="2122331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Grande Napoli</a:t>
            </a:r>
          </a:p>
        </p:txBody>
      </p:sp>
      <p:sp>
        <p:nvSpPr>
          <p:cNvPr id="31747"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Hual Dubai</a:t>
            </a:r>
          </a:p>
        </p:txBody>
      </p:sp>
      <p:sp>
        <p:nvSpPr>
          <p:cNvPr id="31748"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Hoegh Herlin</a:t>
            </a:r>
          </a:p>
        </p:txBody>
      </p:sp>
      <p:pic>
        <p:nvPicPr>
          <p:cNvPr id="31749" name="Picture 10" descr="Grande Napoli"/>
          <p:cNvPicPr>
            <a:picLocks noGrp="1" noChangeAspect="1" noChangeArrowheads="1"/>
          </p:cNvPicPr>
          <p:nvPr>
            <p:ph sz="quarter" idx="1"/>
          </p:nvPr>
        </p:nvPicPr>
        <p:blipFill>
          <a:blip r:embed="rId3" cstate="print"/>
          <a:srcRect/>
          <a:stretch>
            <a:fillRect/>
          </a:stretch>
        </p:blipFill>
        <p:spPr>
          <a:xfrm>
            <a:off x="911080" y="546101"/>
            <a:ext cx="3612571" cy="2709863"/>
          </a:xfrm>
          <a:noFill/>
        </p:spPr>
      </p:pic>
      <p:pic>
        <p:nvPicPr>
          <p:cNvPr id="31750" name="Picture 11" descr="Hoegh Herlin"/>
          <p:cNvPicPr>
            <a:picLocks noGrp="1" noChangeAspect="1" noChangeArrowheads="1"/>
          </p:cNvPicPr>
          <p:nvPr>
            <p:ph sz="quarter" idx="2"/>
          </p:nvPr>
        </p:nvPicPr>
        <p:blipFill>
          <a:blip r:embed="rId4" cstate="print"/>
          <a:srcRect/>
          <a:stretch>
            <a:fillRect/>
          </a:stretch>
        </p:blipFill>
        <p:spPr>
          <a:xfrm>
            <a:off x="5252197" y="546101"/>
            <a:ext cx="3612571" cy="2709863"/>
          </a:xfrm>
          <a:noFill/>
        </p:spPr>
      </p:pic>
      <p:pic>
        <p:nvPicPr>
          <p:cNvPr id="31751" name="Picture 12" descr="Hual Dubai"/>
          <p:cNvPicPr>
            <a:picLocks noGrp="1" noChangeAspect="1" noChangeArrowheads="1"/>
          </p:cNvPicPr>
          <p:nvPr>
            <p:ph sz="quarter" idx="3"/>
          </p:nvPr>
        </p:nvPicPr>
        <p:blipFill>
          <a:blip r:embed="rId5" cstate="print"/>
          <a:srcRect/>
          <a:stretch>
            <a:fillRect/>
          </a:stretch>
        </p:blipFill>
        <p:spPr>
          <a:xfrm>
            <a:off x="909493" y="3594102"/>
            <a:ext cx="3612571" cy="2709863"/>
          </a:xfrm>
          <a:noFill/>
        </p:spPr>
      </p:pic>
      <p:sp>
        <p:nvSpPr>
          <p:cNvPr id="10" name="Retângulo de cantos arredondados 9"/>
          <p:cNvSpPr/>
          <p:nvPr/>
        </p:nvSpPr>
        <p:spPr bwMode="auto">
          <a:xfrm>
            <a:off x="5117280" y="3708400"/>
            <a:ext cx="4012557" cy="2870200"/>
          </a:xfrm>
          <a:prstGeom prst="roundRect">
            <a:avLst>
              <a:gd name="adj" fmla="val 1062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defRPr/>
            </a:pPr>
            <a:r>
              <a:rPr lang="pt-BR" sz="1400" dirty="0"/>
              <a:t>Objetivo: levar carga com muito volume (veículos)</a:t>
            </a:r>
          </a:p>
          <a:p>
            <a:pPr marL="144000" indent="-144000">
              <a:spcAft>
                <a:spcPts val="600"/>
              </a:spcAft>
              <a:buFont typeface="Arial" pitchFamily="34" charset="0"/>
              <a:buChar char="•"/>
              <a:defRPr/>
            </a:pPr>
            <a:r>
              <a:rPr lang="pt-BR" sz="1400" dirty="0" err="1"/>
              <a:t>Cb</a:t>
            </a:r>
            <a:r>
              <a:rPr lang="pt-BR" sz="1400" dirty="0"/>
              <a:t> baixo (~0,65)</a:t>
            </a:r>
          </a:p>
          <a:p>
            <a:pPr marL="144000" indent="-144000">
              <a:spcAft>
                <a:spcPts val="600"/>
              </a:spcAft>
              <a:buFont typeface="Arial" pitchFamily="34" charset="0"/>
              <a:buChar char="•"/>
              <a:defRPr/>
            </a:pPr>
            <a:r>
              <a:rPr lang="pt-BR" sz="1400" dirty="0"/>
              <a:t>L/B baixo (entre 5 e 5,5)</a:t>
            </a:r>
          </a:p>
          <a:p>
            <a:pPr marL="144000" indent="-144000">
              <a:spcAft>
                <a:spcPts val="600"/>
              </a:spcAft>
              <a:buFont typeface="Arial" pitchFamily="34" charset="0"/>
              <a:buChar char="•"/>
              <a:defRPr/>
            </a:pPr>
            <a:r>
              <a:rPr lang="pt-BR" sz="1400" dirty="0"/>
              <a:t>Precisam de estabilidade para transportar carga volumétrica. Usualmente são de médio porte (entre 100 e 200m) e podem transportar pessoas</a:t>
            </a:r>
          </a:p>
        </p:txBody>
      </p:sp>
    </p:spTree>
    <p:extLst>
      <p:ext uri="{BB962C8B-B14F-4D97-AF65-F5344CB8AC3E}">
        <p14:creationId xmlns:p14="http://schemas.microsoft.com/office/powerpoint/2010/main" val="2745270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sz="quarter"/>
          </p:nvPr>
        </p:nvSpPr>
        <p:spPr>
          <a:xfrm>
            <a:off x="0" y="99016"/>
            <a:ext cx="9647280" cy="329588"/>
          </a:xfrm>
        </p:spPr>
        <p:txBody>
          <a:bodyPr/>
          <a:lstStyle/>
          <a:p>
            <a:pPr algn="ctr" eaLnBrk="1" hangingPunct="1"/>
            <a:r>
              <a:rPr lang="pt-BR" dirty="0" err="1"/>
              <a:t>Ferries</a:t>
            </a:r>
            <a:endParaRPr lang="pt-BR" dirty="0"/>
          </a:p>
        </p:txBody>
      </p:sp>
      <p:sp>
        <p:nvSpPr>
          <p:cNvPr id="14339"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Birka Princess</a:t>
            </a:r>
          </a:p>
        </p:txBody>
      </p:sp>
      <p:sp>
        <p:nvSpPr>
          <p:cNvPr id="14340" name="Text Box 5"/>
          <p:cNvSpPr txBox="1">
            <a:spLocks noChangeArrowheads="1"/>
          </p:cNvSpPr>
          <p:nvPr/>
        </p:nvSpPr>
        <p:spPr bwMode="ltGray">
          <a:xfrm>
            <a:off x="1588834" y="6308725"/>
            <a:ext cx="2304680" cy="336550"/>
          </a:xfrm>
          <a:prstGeom prst="rect">
            <a:avLst/>
          </a:prstGeom>
          <a:noFill/>
          <a:ln w="9525" algn="ctr">
            <a:noFill/>
            <a:miter lim="800000"/>
            <a:headEnd/>
            <a:tailEnd/>
          </a:ln>
        </p:spPr>
        <p:txBody>
          <a:bodyPr>
            <a:spAutoFit/>
          </a:bodyPr>
          <a:lstStyle/>
          <a:p>
            <a:pPr marL="187325" indent="-187325">
              <a:buFontTx/>
              <a:buNone/>
            </a:pPr>
            <a:r>
              <a:rPr lang="pt-BR" sz="1600"/>
              <a:t>Hansestar</a:t>
            </a:r>
          </a:p>
        </p:txBody>
      </p:sp>
      <p:sp>
        <p:nvSpPr>
          <p:cNvPr id="14341"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Falkenstein</a:t>
            </a:r>
          </a:p>
        </p:txBody>
      </p:sp>
      <p:pic>
        <p:nvPicPr>
          <p:cNvPr id="14342" name="Picture 11" descr="Birka Princess"/>
          <p:cNvPicPr>
            <a:picLocks noGrp="1" noChangeAspect="1" noChangeArrowheads="1"/>
          </p:cNvPicPr>
          <p:nvPr>
            <p:ph sz="quarter" idx="1"/>
          </p:nvPr>
        </p:nvPicPr>
        <p:blipFill>
          <a:blip r:embed="rId3" cstate="print"/>
          <a:srcRect/>
          <a:stretch>
            <a:fillRect/>
          </a:stretch>
        </p:blipFill>
        <p:spPr>
          <a:xfrm>
            <a:off x="923778" y="546101"/>
            <a:ext cx="3612571" cy="2709863"/>
          </a:xfrm>
          <a:noFill/>
        </p:spPr>
      </p:pic>
      <p:pic>
        <p:nvPicPr>
          <p:cNvPr id="14343" name="Picture 12" descr="Falkenstein"/>
          <p:cNvPicPr>
            <a:picLocks noGrp="1" noChangeAspect="1" noChangeArrowheads="1"/>
          </p:cNvPicPr>
          <p:nvPr>
            <p:ph sz="quarter" idx="2"/>
          </p:nvPr>
        </p:nvPicPr>
        <p:blipFill>
          <a:blip r:embed="rId4" cstate="print"/>
          <a:srcRect/>
          <a:stretch>
            <a:fillRect/>
          </a:stretch>
        </p:blipFill>
        <p:spPr>
          <a:xfrm>
            <a:off x="5239499" y="546101"/>
            <a:ext cx="3612571" cy="2709863"/>
          </a:xfrm>
          <a:noFill/>
        </p:spPr>
      </p:pic>
      <p:pic>
        <p:nvPicPr>
          <p:cNvPr id="14344" name="Picture 13" descr="Hansestar"/>
          <p:cNvPicPr>
            <a:picLocks noGrp="1" noChangeAspect="1" noChangeArrowheads="1"/>
          </p:cNvPicPr>
          <p:nvPr>
            <p:ph sz="quarter" idx="3"/>
          </p:nvPr>
        </p:nvPicPr>
        <p:blipFill>
          <a:blip r:embed="rId5" cstate="print"/>
          <a:srcRect/>
          <a:stretch>
            <a:fillRect/>
          </a:stretch>
        </p:blipFill>
        <p:spPr>
          <a:xfrm>
            <a:off x="922191" y="3594102"/>
            <a:ext cx="3612571" cy="2709863"/>
          </a:xfrm>
          <a:noFill/>
        </p:spPr>
      </p:pic>
      <p:sp>
        <p:nvSpPr>
          <p:cNvPr id="10" name="Retângulo de cantos arredondados 9"/>
          <p:cNvSpPr/>
          <p:nvPr/>
        </p:nvSpPr>
        <p:spPr bwMode="auto">
          <a:xfrm>
            <a:off x="5117280" y="3708400"/>
            <a:ext cx="4012557" cy="2870200"/>
          </a:xfrm>
          <a:prstGeom prst="roundRect">
            <a:avLst>
              <a:gd name="adj" fmla="val 1062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defRPr/>
            </a:pPr>
            <a:r>
              <a:rPr lang="pt-BR" sz="1400" dirty="0"/>
              <a:t>Objetivo: levar carga leve (pessoas) com segurança</a:t>
            </a:r>
          </a:p>
          <a:p>
            <a:pPr marL="144000" indent="-144000">
              <a:spcAft>
                <a:spcPts val="600"/>
              </a:spcAft>
              <a:buFont typeface="Arial" pitchFamily="34" charset="0"/>
              <a:buChar char="•"/>
              <a:defRPr/>
            </a:pPr>
            <a:r>
              <a:rPr lang="pt-BR" sz="1400" dirty="0" err="1"/>
              <a:t>Cb</a:t>
            </a:r>
            <a:r>
              <a:rPr lang="pt-BR" sz="1400" dirty="0"/>
              <a:t> baixo (entre 0,55 e 0,6)</a:t>
            </a:r>
          </a:p>
          <a:p>
            <a:pPr marL="144000" indent="-144000">
              <a:spcAft>
                <a:spcPts val="600"/>
              </a:spcAft>
              <a:buFont typeface="Arial" pitchFamily="34" charset="0"/>
              <a:buChar char="•"/>
              <a:defRPr/>
            </a:pPr>
            <a:r>
              <a:rPr lang="pt-BR" sz="1400" dirty="0"/>
              <a:t>L/B baixo (entre 5,5 e 6)</a:t>
            </a:r>
          </a:p>
          <a:p>
            <a:pPr marL="144000" indent="-144000">
              <a:spcAft>
                <a:spcPts val="600"/>
              </a:spcAft>
              <a:buFont typeface="Arial" pitchFamily="34" charset="0"/>
              <a:buChar char="•"/>
              <a:defRPr/>
            </a:pPr>
            <a:r>
              <a:rPr lang="pt-BR" sz="1400" dirty="0"/>
              <a:t>São de pequeno porte, para transporte de curta distância. O principal fator de projeto é a estabilidade da embarcação, e por isso B/H deve ser alto</a:t>
            </a:r>
          </a:p>
        </p:txBody>
      </p:sp>
    </p:spTree>
    <p:extLst>
      <p:ext uri="{BB962C8B-B14F-4D97-AF65-F5344CB8AC3E}">
        <p14:creationId xmlns:p14="http://schemas.microsoft.com/office/powerpoint/2010/main" val="4145360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sz="quarter"/>
          </p:nvPr>
        </p:nvSpPr>
        <p:spPr>
          <a:xfrm>
            <a:off x="0" y="99016"/>
            <a:ext cx="9647280" cy="329588"/>
          </a:xfrm>
        </p:spPr>
        <p:txBody>
          <a:bodyPr/>
          <a:lstStyle/>
          <a:p>
            <a:pPr algn="ctr" eaLnBrk="1" hangingPunct="1"/>
            <a:r>
              <a:rPr lang="pt-BR" dirty="0" err="1"/>
              <a:t>Ferries</a:t>
            </a:r>
            <a:endParaRPr lang="pt-BR" dirty="0"/>
          </a:p>
        </p:txBody>
      </p:sp>
      <p:sp>
        <p:nvSpPr>
          <p:cNvPr id="15363" name="Text Box 4"/>
          <p:cNvSpPr txBox="1">
            <a:spLocks noChangeArrowheads="1"/>
          </p:cNvSpPr>
          <p:nvPr/>
        </p:nvSpPr>
        <p:spPr bwMode="ltGray">
          <a:xfrm>
            <a:off x="1577723"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Regina Baltica</a:t>
            </a:r>
          </a:p>
        </p:txBody>
      </p:sp>
      <p:sp>
        <p:nvSpPr>
          <p:cNvPr id="15364" name="Text Box 6"/>
          <p:cNvSpPr txBox="1">
            <a:spLocks noChangeArrowheads="1"/>
          </p:cNvSpPr>
          <p:nvPr/>
        </p:nvSpPr>
        <p:spPr bwMode="ltGray">
          <a:xfrm>
            <a:off x="5902967" y="3213100"/>
            <a:ext cx="2304680" cy="336550"/>
          </a:xfrm>
          <a:prstGeom prst="rect">
            <a:avLst/>
          </a:prstGeom>
          <a:noFill/>
          <a:ln w="9525" algn="ctr">
            <a:noFill/>
            <a:miter lim="800000"/>
            <a:headEnd/>
            <a:tailEnd/>
          </a:ln>
        </p:spPr>
        <p:txBody>
          <a:bodyPr>
            <a:spAutoFit/>
          </a:bodyPr>
          <a:lstStyle/>
          <a:p>
            <a:pPr marL="187325" indent="-187325">
              <a:buFontTx/>
              <a:buNone/>
            </a:pPr>
            <a:r>
              <a:rPr lang="pt-BR" sz="1600"/>
              <a:t>Silja Europa</a:t>
            </a:r>
          </a:p>
        </p:txBody>
      </p:sp>
      <p:pic>
        <p:nvPicPr>
          <p:cNvPr id="15365" name="Picture 10" descr="Regina Baltica"/>
          <p:cNvPicPr>
            <a:picLocks noGrp="1" noChangeAspect="1" noChangeArrowheads="1"/>
          </p:cNvPicPr>
          <p:nvPr>
            <p:ph sz="quarter" idx="1"/>
          </p:nvPr>
        </p:nvPicPr>
        <p:blipFill>
          <a:blip r:embed="rId3" cstate="print"/>
          <a:srcRect/>
          <a:stretch>
            <a:fillRect/>
          </a:stretch>
        </p:blipFill>
        <p:spPr>
          <a:xfrm>
            <a:off x="911080" y="546101"/>
            <a:ext cx="3612571" cy="2709863"/>
          </a:xfrm>
          <a:noFill/>
        </p:spPr>
      </p:pic>
      <p:pic>
        <p:nvPicPr>
          <p:cNvPr id="15366" name="Picture 11" descr="Silja Europa"/>
          <p:cNvPicPr>
            <a:picLocks noGrp="1" noChangeAspect="1" noChangeArrowheads="1"/>
          </p:cNvPicPr>
          <p:nvPr>
            <p:ph sz="quarter" idx="2"/>
          </p:nvPr>
        </p:nvPicPr>
        <p:blipFill>
          <a:blip r:embed="rId4" cstate="print"/>
          <a:srcRect/>
          <a:stretch>
            <a:fillRect/>
          </a:stretch>
        </p:blipFill>
        <p:spPr>
          <a:xfrm>
            <a:off x="5226801" y="546101"/>
            <a:ext cx="3612571" cy="2709863"/>
          </a:xfrm>
          <a:noFill/>
        </p:spPr>
      </p:pic>
      <p:sp>
        <p:nvSpPr>
          <p:cNvPr id="15367" name="Text Box 4"/>
          <p:cNvSpPr txBox="1">
            <a:spLocks noChangeArrowheads="1"/>
          </p:cNvSpPr>
          <p:nvPr/>
        </p:nvSpPr>
        <p:spPr bwMode="ltGray">
          <a:xfrm>
            <a:off x="5907729" y="6261100"/>
            <a:ext cx="2304680" cy="336550"/>
          </a:xfrm>
          <a:prstGeom prst="rect">
            <a:avLst/>
          </a:prstGeom>
          <a:noFill/>
          <a:ln w="9525" algn="ctr">
            <a:noFill/>
            <a:miter lim="800000"/>
            <a:headEnd/>
            <a:tailEnd/>
          </a:ln>
        </p:spPr>
        <p:txBody>
          <a:bodyPr>
            <a:spAutoFit/>
          </a:bodyPr>
          <a:lstStyle/>
          <a:p>
            <a:pPr marL="187325" indent="-187325">
              <a:buFontTx/>
              <a:buNone/>
            </a:pPr>
            <a:r>
              <a:rPr lang="pt-BR" sz="1600"/>
              <a:t>Mariella</a:t>
            </a:r>
          </a:p>
        </p:txBody>
      </p:sp>
      <p:sp>
        <p:nvSpPr>
          <p:cNvPr id="15368" name="Text Box 5"/>
          <p:cNvSpPr txBox="1">
            <a:spLocks noChangeArrowheads="1"/>
          </p:cNvSpPr>
          <p:nvPr/>
        </p:nvSpPr>
        <p:spPr bwMode="ltGray">
          <a:xfrm>
            <a:off x="1588834" y="6321425"/>
            <a:ext cx="2304680" cy="336550"/>
          </a:xfrm>
          <a:prstGeom prst="rect">
            <a:avLst/>
          </a:prstGeom>
          <a:noFill/>
          <a:ln w="9525" algn="ctr">
            <a:noFill/>
            <a:miter lim="800000"/>
            <a:headEnd/>
            <a:tailEnd/>
          </a:ln>
        </p:spPr>
        <p:txBody>
          <a:bodyPr>
            <a:spAutoFit/>
          </a:bodyPr>
          <a:lstStyle/>
          <a:p>
            <a:pPr marL="187325" indent="-187325">
              <a:buFontTx/>
              <a:buNone/>
            </a:pPr>
            <a:r>
              <a:rPr lang="pt-BR" sz="1600"/>
              <a:t>Red Eagle</a:t>
            </a:r>
          </a:p>
        </p:txBody>
      </p:sp>
      <p:pic>
        <p:nvPicPr>
          <p:cNvPr id="15369" name="Picture 10" descr="Mariella"/>
          <p:cNvPicPr>
            <a:picLocks noGrp="1" noChangeAspect="1" noChangeArrowheads="1"/>
          </p:cNvPicPr>
          <p:nvPr>
            <p:ph sz="quarter" idx="1"/>
          </p:nvPr>
        </p:nvPicPr>
        <p:blipFill>
          <a:blip r:embed="rId5" cstate="print"/>
          <a:srcRect/>
          <a:stretch>
            <a:fillRect/>
          </a:stretch>
        </p:blipFill>
        <p:spPr>
          <a:xfrm>
            <a:off x="5241086" y="3594102"/>
            <a:ext cx="3612571" cy="2709863"/>
          </a:xfrm>
          <a:noFill/>
        </p:spPr>
      </p:pic>
      <p:pic>
        <p:nvPicPr>
          <p:cNvPr id="15370" name="Picture 12" descr="Red Eagle"/>
          <p:cNvPicPr>
            <a:picLocks noGrp="1" noChangeAspect="1" noChangeArrowheads="1"/>
          </p:cNvPicPr>
          <p:nvPr>
            <p:ph sz="quarter" idx="3"/>
          </p:nvPr>
        </p:nvPicPr>
        <p:blipFill>
          <a:blip r:embed="rId6" cstate="print"/>
          <a:srcRect/>
          <a:stretch>
            <a:fillRect/>
          </a:stretch>
        </p:blipFill>
        <p:spPr>
          <a:xfrm>
            <a:off x="922191" y="3606802"/>
            <a:ext cx="3612571" cy="2709863"/>
          </a:xfrm>
          <a:noFill/>
        </p:spPr>
      </p:pic>
    </p:spTree>
    <p:extLst>
      <p:ext uri="{BB962C8B-B14F-4D97-AF65-F5344CB8AC3E}">
        <p14:creationId xmlns:p14="http://schemas.microsoft.com/office/powerpoint/2010/main" val="735197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1. Tipo de navios: Navios especializados</a:t>
            </a:r>
          </a:p>
        </p:txBody>
      </p:sp>
      <p:grpSp>
        <p:nvGrpSpPr>
          <p:cNvPr id="14" name="Grupo 13"/>
          <p:cNvGrpSpPr/>
          <p:nvPr/>
        </p:nvGrpSpPr>
        <p:grpSpPr>
          <a:xfrm>
            <a:off x="121996" y="900985"/>
            <a:ext cx="2806251" cy="1957755"/>
            <a:chOff x="121996" y="882432"/>
            <a:chExt cx="2806251" cy="1957755"/>
          </a:xfrm>
        </p:grpSpPr>
        <p:cxnSp>
          <p:nvCxnSpPr>
            <p:cNvPr id="12" name="Conector reto 11"/>
            <p:cNvCxnSpPr/>
            <p:nvPr/>
          </p:nvCxnSpPr>
          <p:spPr>
            <a:xfrm>
              <a:off x="121996" y="882432"/>
              <a:ext cx="280625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127669" y="980727"/>
              <a:ext cx="2800578" cy="185946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15" name="Grupo 14"/>
          <p:cNvGrpSpPr/>
          <p:nvPr/>
        </p:nvGrpSpPr>
        <p:grpSpPr>
          <a:xfrm>
            <a:off x="3484939" y="900985"/>
            <a:ext cx="2806251" cy="1957755"/>
            <a:chOff x="121996" y="882432"/>
            <a:chExt cx="2806251" cy="1957755"/>
          </a:xfrm>
        </p:grpSpPr>
        <p:cxnSp>
          <p:nvCxnSpPr>
            <p:cNvPr id="16" name="Conector reto 15"/>
            <p:cNvCxnSpPr/>
            <p:nvPr/>
          </p:nvCxnSpPr>
          <p:spPr>
            <a:xfrm>
              <a:off x="121996" y="882432"/>
              <a:ext cx="280625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7" name="Retângulo 16"/>
            <p:cNvSpPr/>
            <p:nvPr/>
          </p:nvSpPr>
          <p:spPr>
            <a:xfrm>
              <a:off x="127669" y="980727"/>
              <a:ext cx="2800578" cy="185946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18" name="Grupo 17"/>
          <p:cNvGrpSpPr/>
          <p:nvPr/>
        </p:nvGrpSpPr>
        <p:grpSpPr>
          <a:xfrm>
            <a:off x="6847882" y="900985"/>
            <a:ext cx="2806251" cy="1957755"/>
            <a:chOff x="121996" y="882432"/>
            <a:chExt cx="2806251" cy="1957755"/>
          </a:xfrm>
        </p:grpSpPr>
        <p:cxnSp>
          <p:nvCxnSpPr>
            <p:cNvPr id="19" name="Conector reto 18"/>
            <p:cNvCxnSpPr/>
            <p:nvPr/>
          </p:nvCxnSpPr>
          <p:spPr>
            <a:xfrm>
              <a:off x="121996" y="882432"/>
              <a:ext cx="280625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127669" y="980727"/>
              <a:ext cx="2800578" cy="185946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21" name="Grupo 20"/>
          <p:cNvGrpSpPr/>
          <p:nvPr/>
        </p:nvGrpSpPr>
        <p:grpSpPr>
          <a:xfrm>
            <a:off x="127670" y="3991524"/>
            <a:ext cx="2806251" cy="1957755"/>
            <a:chOff x="121996" y="882432"/>
            <a:chExt cx="2806251" cy="1957755"/>
          </a:xfrm>
        </p:grpSpPr>
        <p:cxnSp>
          <p:nvCxnSpPr>
            <p:cNvPr id="22" name="Conector reto 21"/>
            <p:cNvCxnSpPr/>
            <p:nvPr/>
          </p:nvCxnSpPr>
          <p:spPr>
            <a:xfrm>
              <a:off x="121996" y="882432"/>
              <a:ext cx="280625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127669" y="980727"/>
              <a:ext cx="2800578" cy="185946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24" name="Grupo 23"/>
          <p:cNvGrpSpPr/>
          <p:nvPr/>
        </p:nvGrpSpPr>
        <p:grpSpPr>
          <a:xfrm>
            <a:off x="3490613" y="3991524"/>
            <a:ext cx="2806251" cy="1957755"/>
            <a:chOff x="121996" y="882432"/>
            <a:chExt cx="2806251" cy="1957755"/>
          </a:xfrm>
        </p:grpSpPr>
        <p:cxnSp>
          <p:nvCxnSpPr>
            <p:cNvPr id="25" name="Conector reto 24"/>
            <p:cNvCxnSpPr/>
            <p:nvPr/>
          </p:nvCxnSpPr>
          <p:spPr>
            <a:xfrm>
              <a:off x="121996" y="882432"/>
              <a:ext cx="280625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6" name="Retângulo 25"/>
            <p:cNvSpPr/>
            <p:nvPr/>
          </p:nvSpPr>
          <p:spPr>
            <a:xfrm>
              <a:off x="127669" y="980727"/>
              <a:ext cx="2800578" cy="185946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grpSp>
        <p:nvGrpSpPr>
          <p:cNvPr id="27" name="Grupo 26"/>
          <p:cNvGrpSpPr/>
          <p:nvPr/>
        </p:nvGrpSpPr>
        <p:grpSpPr>
          <a:xfrm>
            <a:off x="6853556" y="3991524"/>
            <a:ext cx="2806251" cy="1957755"/>
            <a:chOff x="121996" y="882432"/>
            <a:chExt cx="2806251" cy="1957755"/>
          </a:xfrm>
        </p:grpSpPr>
        <p:cxnSp>
          <p:nvCxnSpPr>
            <p:cNvPr id="28" name="Conector reto 27"/>
            <p:cNvCxnSpPr/>
            <p:nvPr/>
          </p:nvCxnSpPr>
          <p:spPr>
            <a:xfrm>
              <a:off x="121996" y="882432"/>
              <a:ext cx="2806251"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9" name="Retângulo 28"/>
            <p:cNvSpPr/>
            <p:nvPr/>
          </p:nvSpPr>
          <p:spPr>
            <a:xfrm>
              <a:off x="127669" y="980727"/>
              <a:ext cx="2800578" cy="1859460"/>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sp>
        <p:nvSpPr>
          <p:cNvPr id="30" name="CaixaDeTexto 29"/>
          <p:cNvSpPr txBox="1"/>
          <p:nvPr/>
        </p:nvSpPr>
        <p:spPr>
          <a:xfrm>
            <a:off x="150133" y="620688"/>
            <a:ext cx="2828714" cy="274493"/>
          </a:xfrm>
          <a:prstGeom prst="rect">
            <a:avLst/>
          </a:prstGeom>
          <a:noFill/>
          <a:ln>
            <a:noFill/>
          </a:ln>
        </p:spPr>
        <p:txBody>
          <a:bodyPr wrap="square" lIns="72000" tIns="36000" rIns="72000" bIns="36000" rtlCol="0" anchor="t">
            <a:noAutofit/>
          </a:bodyPr>
          <a:lstStyle/>
          <a:p>
            <a:pPr algn="ctr">
              <a:spcAft>
                <a:spcPts val="600"/>
              </a:spcAft>
            </a:pPr>
            <a:r>
              <a:rPr lang="pt-BR" sz="1400" b="1" dirty="0"/>
              <a:t>PCTC (</a:t>
            </a:r>
            <a:r>
              <a:rPr lang="pt-BR" sz="1400" b="1" dirty="0" err="1"/>
              <a:t>Roll</a:t>
            </a:r>
            <a:r>
              <a:rPr lang="pt-BR" sz="1400" b="1" dirty="0"/>
              <a:t> </a:t>
            </a:r>
            <a:r>
              <a:rPr lang="pt-BR" sz="1400" b="1" dirty="0" err="1"/>
              <a:t>on</a:t>
            </a:r>
            <a:r>
              <a:rPr lang="pt-BR" sz="1400" b="1" dirty="0"/>
              <a:t> – </a:t>
            </a:r>
            <a:r>
              <a:rPr lang="pt-BR" sz="1400" b="1" dirty="0" err="1"/>
              <a:t>Roll</a:t>
            </a:r>
            <a:r>
              <a:rPr lang="pt-BR" sz="1400" b="1" dirty="0"/>
              <a:t> off)</a:t>
            </a:r>
          </a:p>
        </p:txBody>
      </p:sp>
      <p:sp>
        <p:nvSpPr>
          <p:cNvPr id="31" name="CaixaDeTexto 30"/>
          <p:cNvSpPr txBox="1"/>
          <p:nvPr/>
        </p:nvSpPr>
        <p:spPr>
          <a:xfrm>
            <a:off x="3496286" y="626492"/>
            <a:ext cx="2794904" cy="372788"/>
          </a:xfrm>
          <a:prstGeom prst="rect">
            <a:avLst/>
          </a:prstGeom>
          <a:noFill/>
          <a:ln>
            <a:noFill/>
          </a:ln>
        </p:spPr>
        <p:txBody>
          <a:bodyPr wrap="square" lIns="72000" tIns="36000" rIns="72000" bIns="36000" rtlCol="0" anchor="t">
            <a:noAutofit/>
          </a:bodyPr>
          <a:lstStyle/>
          <a:p>
            <a:pPr algn="ctr">
              <a:spcAft>
                <a:spcPts val="600"/>
              </a:spcAft>
            </a:pPr>
            <a:r>
              <a:rPr lang="pt-BR" sz="1400" b="1" dirty="0"/>
              <a:t>Heavy-</a:t>
            </a:r>
            <a:r>
              <a:rPr lang="pt-BR" sz="1400" b="1" dirty="0" err="1"/>
              <a:t>Lift</a:t>
            </a:r>
            <a:r>
              <a:rPr lang="pt-BR" sz="1400" b="1" dirty="0"/>
              <a:t>/Projetos</a:t>
            </a:r>
          </a:p>
        </p:txBody>
      </p:sp>
      <p:sp>
        <p:nvSpPr>
          <p:cNvPr id="32" name="CaixaDeTexto 31"/>
          <p:cNvSpPr txBox="1"/>
          <p:nvPr/>
        </p:nvSpPr>
        <p:spPr>
          <a:xfrm>
            <a:off x="6853555" y="626492"/>
            <a:ext cx="2800578" cy="268689"/>
          </a:xfrm>
          <a:prstGeom prst="rect">
            <a:avLst/>
          </a:prstGeom>
          <a:noFill/>
          <a:ln>
            <a:noFill/>
          </a:ln>
        </p:spPr>
        <p:txBody>
          <a:bodyPr wrap="square" lIns="72000" tIns="36000" rIns="72000" bIns="36000" rtlCol="0" anchor="t">
            <a:noAutofit/>
          </a:bodyPr>
          <a:lstStyle/>
          <a:p>
            <a:pPr algn="ctr">
              <a:spcAft>
                <a:spcPts val="600"/>
              </a:spcAft>
            </a:pPr>
            <a:r>
              <a:rPr lang="en-US" sz="1400" b="1" dirty="0"/>
              <a:t>Open Hatch </a:t>
            </a:r>
            <a:r>
              <a:rPr lang="en-US" sz="1400" b="1" dirty="0" err="1"/>
              <a:t>BoxShapped</a:t>
            </a:r>
            <a:endParaRPr lang="en-US" sz="1400" b="1" dirty="0"/>
          </a:p>
        </p:txBody>
      </p:sp>
      <p:sp>
        <p:nvSpPr>
          <p:cNvPr id="33" name="CaixaDeTexto 32"/>
          <p:cNvSpPr txBox="1"/>
          <p:nvPr/>
        </p:nvSpPr>
        <p:spPr>
          <a:xfrm>
            <a:off x="692333" y="3717031"/>
            <a:ext cx="1575722" cy="274493"/>
          </a:xfrm>
          <a:prstGeom prst="rect">
            <a:avLst/>
          </a:prstGeom>
          <a:noFill/>
          <a:ln>
            <a:noFill/>
          </a:ln>
        </p:spPr>
        <p:txBody>
          <a:bodyPr wrap="square" lIns="72000" tIns="36000" rIns="72000" bIns="36000" rtlCol="0" anchor="t">
            <a:noAutofit/>
          </a:bodyPr>
          <a:lstStyle/>
          <a:p>
            <a:pPr algn="ctr">
              <a:spcAft>
                <a:spcPts val="600"/>
              </a:spcAft>
            </a:pPr>
            <a:r>
              <a:rPr lang="pt-BR" sz="1400" b="1" dirty="0"/>
              <a:t>Químicos</a:t>
            </a:r>
          </a:p>
        </p:txBody>
      </p:sp>
      <p:sp>
        <p:nvSpPr>
          <p:cNvPr id="34" name="CaixaDeTexto 33"/>
          <p:cNvSpPr txBox="1"/>
          <p:nvPr/>
        </p:nvSpPr>
        <p:spPr>
          <a:xfrm>
            <a:off x="4055276" y="3704331"/>
            <a:ext cx="1575722" cy="274493"/>
          </a:xfrm>
          <a:prstGeom prst="rect">
            <a:avLst/>
          </a:prstGeom>
          <a:noFill/>
          <a:ln>
            <a:noFill/>
          </a:ln>
        </p:spPr>
        <p:txBody>
          <a:bodyPr wrap="square" lIns="72000" tIns="36000" rIns="72000" bIns="36000" rtlCol="0" anchor="t">
            <a:noAutofit/>
          </a:bodyPr>
          <a:lstStyle/>
          <a:p>
            <a:pPr algn="ctr">
              <a:spcAft>
                <a:spcPts val="600"/>
              </a:spcAft>
            </a:pPr>
            <a:r>
              <a:rPr lang="pt-BR" sz="1400" b="1" dirty="0"/>
              <a:t>LNG</a:t>
            </a:r>
          </a:p>
        </p:txBody>
      </p:sp>
      <p:sp>
        <p:nvSpPr>
          <p:cNvPr id="35" name="CaixaDeTexto 34"/>
          <p:cNvSpPr txBox="1"/>
          <p:nvPr/>
        </p:nvSpPr>
        <p:spPr>
          <a:xfrm>
            <a:off x="7471657" y="3704331"/>
            <a:ext cx="1575722" cy="274493"/>
          </a:xfrm>
          <a:prstGeom prst="rect">
            <a:avLst/>
          </a:prstGeom>
          <a:noFill/>
          <a:ln>
            <a:noFill/>
          </a:ln>
        </p:spPr>
        <p:txBody>
          <a:bodyPr wrap="square" lIns="72000" tIns="36000" rIns="72000" bIns="36000" rtlCol="0" anchor="t">
            <a:noAutofit/>
          </a:bodyPr>
          <a:lstStyle/>
          <a:p>
            <a:pPr algn="ctr">
              <a:spcAft>
                <a:spcPts val="600"/>
              </a:spcAft>
            </a:pPr>
            <a:r>
              <a:rPr lang="pt-BR" sz="1400" b="1" dirty="0" err="1"/>
              <a:t>Reefer</a:t>
            </a:r>
            <a:endParaRPr lang="pt-BR" sz="1400" b="1" dirty="0"/>
          </a:p>
        </p:txBody>
      </p:sp>
      <p:pic>
        <p:nvPicPr>
          <p:cNvPr id="583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7" t="905" r="5576" b="905"/>
          <a:stretch/>
        </p:blipFill>
        <p:spPr bwMode="auto">
          <a:xfrm>
            <a:off x="127668" y="999281"/>
            <a:ext cx="2851179" cy="1859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037"/>
          <a:stretch/>
        </p:blipFill>
        <p:spPr bwMode="auto">
          <a:xfrm>
            <a:off x="6853556" y="999280"/>
            <a:ext cx="2800578" cy="1859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3" t="6353" r="3340" b="3427"/>
          <a:stretch/>
        </p:blipFill>
        <p:spPr bwMode="auto">
          <a:xfrm>
            <a:off x="6802955" y="4089818"/>
            <a:ext cx="2856852" cy="185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5684"/>
          <a:stretch/>
        </p:blipFill>
        <p:spPr bwMode="auto">
          <a:xfrm>
            <a:off x="3490614" y="4089817"/>
            <a:ext cx="2806250" cy="185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020" t="-1387" r="2339" b="4848"/>
          <a:stretch/>
        </p:blipFill>
        <p:spPr bwMode="auto">
          <a:xfrm>
            <a:off x="3490614" y="999280"/>
            <a:ext cx="2806250" cy="1859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49" t="4110" r="1269" b="738"/>
          <a:stretch/>
        </p:blipFill>
        <p:spPr bwMode="auto">
          <a:xfrm>
            <a:off x="3484939" y="1025994"/>
            <a:ext cx="2806251" cy="183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3152" t="5288" r="6064" b="6116"/>
          <a:stretch/>
        </p:blipFill>
        <p:spPr bwMode="auto">
          <a:xfrm>
            <a:off x="133343" y="4089818"/>
            <a:ext cx="2800578" cy="185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CaixaDeTexto 35"/>
          <p:cNvSpPr txBox="1"/>
          <p:nvPr/>
        </p:nvSpPr>
        <p:spPr>
          <a:xfrm>
            <a:off x="150133" y="2857115"/>
            <a:ext cx="2856851" cy="728712"/>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200" dirty="0"/>
              <a:t>Veículos auto propulsados, cargas rebocáveis e cargas gerais/projetos leves</a:t>
            </a:r>
          </a:p>
        </p:txBody>
      </p:sp>
      <p:sp>
        <p:nvSpPr>
          <p:cNvPr id="44" name="CaixaDeTexto 43"/>
          <p:cNvSpPr txBox="1"/>
          <p:nvPr/>
        </p:nvSpPr>
        <p:spPr>
          <a:xfrm>
            <a:off x="3484939" y="2858741"/>
            <a:ext cx="2806252" cy="419347"/>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200" dirty="0"/>
              <a:t>Cargas especiais com peso ou dimensões fora do padrão </a:t>
            </a:r>
          </a:p>
        </p:txBody>
      </p:sp>
      <p:sp>
        <p:nvSpPr>
          <p:cNvPr id="45" name="CaixaDeTexto 44"/>
          <p:cNvSpPr txBox="1"/>
          <p:nvPr/>
        </p:nvSpPr>
        <p:spPr>
          <a:xfrm>
            <a:off x="6853555" y="2858739"/>
            <a:ext cx="2806252" cy="916634"/>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200" dirty="0"/>
              <a:t>Produtos florestais (celulose, papel, </a:t>
            </a:r>
            <a:r>
              <a:rPr lang="pt-BR" sz="1200" dirty="0" err="1"/>
              <a:t>plywood</a:t>
            </a:r>
            <a:r>
              <a:rPr lang="pt-BR" sz="1200" dirty="0"/>
              <a:t>  ou   cargas gerais com dimensões uniformes (lingotes,  pallets, bobinas  </a:t>
            </a:r>
            <a:r>
              <a:rPr lang="pt-BR" sz="1200" dirty="0" err="1"/>
              <a:t>etc</a:t>
            </a:r>
            <a:r>
              <a:rPr lang="pt-BR" sz="1200" dirty="0"/>
              <a:t>)</a:t>
            </a:r>
          </a:p>
        </p:txBody>
      </p:sp>
      <p:sp>
        <p:nvSpPr>
          <p:cNvPr id="46" name="CaixaDeTexto 45"/>
          <p:cNvSpPr txBox="1"/>
          <p:nvPr/>
        </p:nvSpPr>
        <p:spPr>
          <a:xfrm>
            <a:off x="77070" y="5949280"/>
            <a:ext cx="2856851" cy="728712"/>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200" dirty="0"/>
              <a:t>Lotes de produtos químicos (usualmente pequenos)  com necessidades especiais de transporte e armazenamento</a:t>
            </a:r>
          </a:p>
        </p:txBody>
      </p:sp>
      <p:sp>
        <p:nvSpPr>
          <p:cNvPr id="47" name="CaixaDeTexto 46"/>
          <p:cNvSpPr txBox="1"/>
          <p:nvPr/>
        </p:nvSpPr>
        <p:spPr>
          <a:xfrm>
            <a:off x="3490612" y="5947702"/>
            <a:ext cx="2856851" cy="728712"/>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200" dirty="0"/>
              <a:t>Gás liquefeito de petróleo, e unidades estática de armazenamento e refrigeração (FSRU)</a:t>
            </a:r>
          </a:p>
        </p:txBody>
      </p:sp>
      <p:sp>
        <p:nvSpPr>
          <p:cNvPr id="48" name="CaixaDeTexto 47"/>
          <p:cNvSpPr txBox="1"/>
          <p:nvPr/>
        </p:nvSpPr>
        <p:spPr>
          <a:xfrm>
            <a:off x="6845859" y="5947702"/>
            <a:ext cx="2856851" cy="728712"/>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200" dirty="0"/>
              <a:t>Cargas frigorificadas a granel (pallets de fruta, carne, </a:t>
            </a:r>
            <a:r>
              <a:rPr lang="pt-BR" sz="1200" dirty="0" err="1"/>
              <a:t>etc</a:t>
            </a:r>
            <a:r>
              <a:rPr lang="pt-BR" sz="1200" dirty="0"/>
              <a:t>)</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66</a:t>
            </a:fld>
            <a:endParaRPr lang="pt-BR" sz="600" noProof="0"/>
          </a:p>
        </p:txBody>
      </p:sp>
    </p:spTree>
    <p:extLst>
      <p:ext uri="{BB962C8B-B14F-4D97-AF65-F5344CB8AC3E}">
        <p14:creationId xmlns:p14="http://schemas.microsoft.com/office/powerpoint/2010/main" val="3990436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ângulo 16"/>
          <p:cNvSpPr/>
          <p:nvPr/>
        </p:nvSpPr>
        <p:spPr>
          <a:xfrm>
            <a:off x="114970" y="4378172"/>
            <a:ext cx="9589764" cy="953952"/>
          </a:xfrm>
          <a:prstGeom prst="rect">
            <a:avLst/>
          </a:prstGeom>
          <a:solidFill>
            <a:schemeClr val="bg1">
              <a:lumMod val="9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Pentágono 17"/>
          <p:cNvSpPr/>
          <p:nvPr/>
        </p:nvSpPr>
        <p:spPr>
          <a:xfrm>
            <a:off x="114970" y="4378172"/>
            <a:ext cx="611836" cy="953952"/>
          </a:xfrm>
          <a:prstGeom prst="homePlate">
            <a:avLst>
              <a:gd name="adj" fmla="val 7955"/>
            </a:avLst>
          </a:prstGeom>
          <a:solidFill>
            <a:schemeClr val="bg1">
              <a:lumMod val="75000"/>
            </a:schemeClr>
          </a:solidFill>
          <a:ln>
            <a:noFill/>
          </a:ln>
          <a:effectLst/>
        </p:spPr>
        <p:txBody>
          <a:bodyPr vert="vert270" wrap="square" lIns="72000" tIns="72000" rIns="72000" bIns="72000" rtlCol="0" anchor="ctr">
            <a:noAutofit/>
          </a:bodyPr>
          <a:lstStyle/>
          <a:p>
            <a:pPr algn="ctr"/>
            <a:r>
              <a:rPr lang="en-US" sz="1300" b="1" dirty="0"/>
              <a:t>Porte </a:t>
            </a:r>
            <a:r>
              <a:rPr lang="en-US" sz="1300" b="1" dirty="0" err="1"/>
              <a:t>típico</a:t>
            </a:r>
            <a:endParaRPr lang="pt-BR" sz="1300" b="1" dirty="0"/>
          </a:p>
        </p:txBody>
      </p:sp>
      <p:sp>
        <p:nvSpPr>
          <p:cNvPr id="4" name="Retângulo 3"/>
          <p:cNvSpPr/>
          <p:nvPr/>
        </p:nvSpPr>
        <p:spPr>
          <a:xfrm>
            <a:off x="114970" y="5461626"/>
            <a:ext cx="9589764" cy="1176920"/>
          </a:xfrm>
          <a:prstGeom prst="rect">
            <a:avLst/>
          </a:prstGeom>
          <a:solidFill>
            <a:schemeClr val="bg1">
              <a:lumMod val="9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itle 1"/>
          <p:cNvSpPr>
            <a:spLocks noGrp="1"/>
          </p:cNvSpPr>
          <p:nvPr>
            <p:ph type="title"/>
          </p:nvPr>
        </p:nvSpPr>
        <p:spPr>
          <a:xfrm>
            <a:off x="200025" y="44624"/>
            <a:ext cx="9505950" cy="504056"/>
          </a:xfrm>
        </p:spPr>
        <p:txBody>
          <a:bodyPr>
            <a:noAutofit/>
          </a:bodyPr>
          <a:lstStyle/>
          <a:p>
            <a:r>
              <a:rPr lang="en-US" dirty="0"/>
              <a:t>O</a:t>
            </a:r>
            <a:r>
              <a:rPr lang="pt-BR" dirty="0"/>
              <a:t>s navios de granéis se especializam em sólidos e líquidos e tem porte semelhante  </a:t>
            </a:r>
          </a:p>
        </p:txBody>
      </p:sp>
      <p:pic>
        <p:nvPicPr>
          <p:cNvPr id="28674" name="Picture 2"/>
          <p:cNvPicPr>
            <a:picLocks noGrp="1" noChangeAspect="1" noChangeArrowheads="1"/>
          </p:cNvPicPr>
          <p:nvPr>
            <p:ph idx="1"/>
          </p:nvPr>
        </p:nvPicPr>
        <p:blipFill>
          <a:blip r:embed="rId2" cstate="print"/>
          <a:srcRect/>
          <a:stretch>
            <a:fillRect/>
          </a:stretch>
        </p:blipFill>
        <p:spPr bwMode="auto">
          <a:xfrm>
            <a:off x="995597" y="1405463"/>
            <a:ext cx="3524561" cy="2933989"/>
          </a:xfrm>
          <a:prstGeom prst="rect">
            <a:avLst/>
          </a:prstGeom>
          <a:ln>
            <a:noFill/>
          </a:ln>
          <a:effectLst/>
        </p:spPr>
      </p:pic>
      <p:graphicFrame>
        <p:nvGraphicFramePr>
          <p:cNvPr id="7" name="Table 6"/>
          <p:cNvGraphicFramePr>
            <a:graphicFrameLocks noGrp="1"/>
          </p:cNvGraphicFramePr>
          <p:nvPr>
            <p:extLst>
              <p:ext uri="{D42A27DB-BD31-4B8C-83A1-F6EECF244321}">
                <p14:modId xmlns:p14="http://schemas.microsoft.com/office/powerpoint/2010/main" val="1122232642"/>
              </p:ext>
            </p:extLst>
          </p:nvPr>
        </p:nvGraphicFramePr>
        <p:xfrm>
          <a:off x="978460" y="5657177"/>
          <a:ext cx="3714180" cy="785818"/>
        </p:xfrm>
        <a:graphic>
          <a:graphicData uri="http://schemas.openxmlformats.org/drawingml/2006/table">
            <a:tbl>
              <a:tblPr>
                <a:tableStyleId>{2D5ABB26-0587-4C30-8999-92F81FD0307C}</a:tableStyleId>
              </a:tblPr>
              <a:tblGrid>
                <a:gridCol w="928545">
                  <a:extLst>
                    <a:ext uri="{9D8B030D-6E8A-4147-A177-3AD203B41FA5}">
                      <a16:colId xmlns:a16="http://schemas.microsoft.com/office/drawing/2014/main" val="20000"/>
                    </a:ext>
                  </a:extLst>
                </a:gridCol>
                <a:gridCol w="928545">
                  <a:extLst>
                    <a:ext uri="{9D8B030D-6E8A-4147-A177-3AD203B41FA5}">
                      <a16:colId xmlns:a16="http://schemas.microsoft.com/office/drawing/2014/main" val="20001"/>
                    </a:ext>
                  </a:extLst>
                </a:gridCol>
                <a:gridCol w="928545">
                  <a:extLst>
                    <a:ext uri="{9D8B030D-6E8A-4147-A177-3AD203B41FA5}">
                      <a16:colId xmlns:a16="http://schemas.microsoft.com/office/drawing/2014/main" val="20002"/>
                    </a:ext>
                  </a:extLst>
                </a:gridCol>
                <a:gridCol w="928545">
                  <a:extLst>
                    <a:ext uri="{9D8B030D-6E8A-4147-A177-3AD203B41FA5}">
                      <a16:colId xmlns:a16="http://schemas.microsoft.com/office/drawing/2014/main" val="20003"/>
                    </a:ext>
                  </a:extLst>
                </a:gridCol>
              </a:tblGrid>
              <a:tr h="434708">
                <a:tc>
                  <a:txBody>
                    <a:bodyPr/>
                    <a:lstStyle/>
                    <a:p>
                      <a:pPr algn="ctr" fontAlgn="b"/>
                      <a:r>
                        <a:rPr lang="pt-BR" sz="1600" b="1" u="none" strike="noStrike" dirty="0" err="1"/>
                        <a:t>C</a:t>
                      </a:r>
                      <a:r>
                        <a:rPr lang="pt-BR" sz="1600" b="1" u="none" strike="noStrike" baseline="-25000" dirty="0" err="1"/>
                        <a:t>b</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tc>
                  <a:txBody>
                    <a:bodyPr/>
                    <a:lstStyle/>
                    <a:p>
                      <a:pPr algn="ctr" fontAlgn="b"/>
                      <a:r>
                        <a:rPr lang="pt-BR" sz="1600" b="1" u="none" strike="noStrike" dirty="0"/>
                        <a:t>C</a:t>
                      </a:r>
                      <a:r>
                        <a:rPr lang="pt-BR" sz="1600" b="1" u="none" strike="noStrike" baseline="-25000" dirty="0"/>
                        <a:t>M</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tc>
                  <a:txBody>
                    <a:bodyPr/>
                    <a:lstStyle/>
                    <a:p>
                      <a:pPr algn="ctr" fontAlgn="b"/>
                      <a:r>
                        <a:rPr lang="pt-BR" sz="1600" b="1" u="none" strike="noStrike" dirty="0"/>
                        <a:t>C</a:t>
                      </a:r>
                      <a:r>
                        <a:rPr lang="pt-BR" sz="1600" b="1" u="none" strike="noStrike" baseline="-25000" dirty="0"/>
                        <a:t>p</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tc>
                  <a:txBody>
                    <a:bodyPr/>
                    <a:lstStyle/>
                    <a:p>
                      <a:pPr algn="ctr" fontAlgn="b"/>
                      <a:r>
                        <a:rPr lang="pt-BR" sz="1600" b="1" u="none" strike="noStrike" dirty="0" err="1"/>
                        <a:t>C</a:t>
                      </a:r>
                      <a:r>
                        <a:rPr lang="pt-BR" sz="1600" b="1" u="none" strike="noStrike" baseline="-25000" dirty="0" err="1"/>
                        <a:t>Awl</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1110">
                <a:tc>
                  <a:txBody>
                    <a:bodyPr/>
                    <a:lstStyle/>
                    <a:p>
                      <a:pPr algn="ctr" fontAlgn="b"/>
                      <a:r>
                        <a:rPr lang="pt-BR" sz="1600" u="none" strike="noStrike" dirty="0"/>
                        <a:t>0.78</a:t>
                      </a:r>
                      <a:endParaRPr lang="pt-BR" sz="1600" b="0" i="0" u="none" strike="noStrike" dirty="0">
                        <a:solidFill>
                          <a:srgbClr val="000000"/>
                        </a:solidFill>
                        <a:latin typeface="Calibri"/>
                      </a:endParaRPr>
                    </a:p>
                  </a:txBody>
                  <a:tcPr marL="10317" marR="10317" marT="9525" marB="0" anchor="b">
                    <a:lnT w="12700" cap="flat" cmpd="sng" algn="ctr">
                      <a:solidFill>
                        <a:schemeClr val="tx1"/>
                      </a:solidFill>
                      <a:prstDash val="solid"/>
                      <a:round/>
                      <a:headEnd type="none" w="med" len="med"/>
                      <a:tailEnd type="none" w="med" len="med"/>
                    </a:lnT>
                  </a:tcPr>
                </a:tc>
                <a:tc>
                  <a:txBody>
                    <a:bodyPr/>
                    <a:lstStyle/>
                    <a:p>
                      <a:pPr algn="ctr" fontAlgn="b"/>
                      <a:r>
                        <a:rPr lang="pt-BR" sz="1600" u="none" strike="noStrike" dirty="0"/>
                        <a:t>0.99</a:t>
                      </a:r>
                      <a:endParaRPr lang="pt-BR" sz="1600" b="0" i="0" u="none" strike="noStrike" dirty="0">
                        <a:solidFill>
                          <a:srgbClr val="000000"/>
                        </a:solidFill>
                        <a:latin typeface="Calibri"/>
                      </a:endParaRPr>
                    </a:p>
                  </a:txBody>
                  <a:tcPr marL="10317" marR="10317" marT="9525" marB="0" anchor="b">
                    <a:lnT w="12700" cap="flat" cmpd="sng" algn="ctr">
                      <a:solidFill>
                        <a:schemeClr val="tx1"/>
                      </a:solidFill>
                      <a:prstDash val="solid"/>
                      <a:round/>
                      <a:headEnd type="none" w="med" len="med"/>
                      <a:tailEnd type="none" w="med" len="med"/>
                    </a:lnT>
                  </a:tcPr>
                </a:tc>
                <a:tc>
                  <a:txBody>
                    <a:bodyPr/>
                    <a:lstStyle/>
                    <a:p>
                      <a:pPr algn="ctr" fontAlgn="b"/>
                      <a:r>
                        <a:rPr lang="pt-BR" sz="1600" u="none" strike="noStrike" dirty="0"/>
                        <a:t>0.78</a:t>
                      </a:r>
                      <a:endParaRPr lang="pt-BR" sz="1600" b="0" i="0" u="none" strike="noStrike" dirty="0">
                        <a:solidFill>
                          <a:srgbClr val="000000"/>
                        </a:solidFill>
                        <a:latin typeface="Calibri"/>
                      </a:endParaRPr>
                    </a:p>
                  </a:txBody>
                  <a:tcPr marL="10317" marR="10317" marT="9525" marB="0" anchor="b">
                    <a:lnT w="12700" cap="flat" cmpd="sng" algn="ctr">
                      <a:solidFill>
                        <a:schemeClr val="tx1"/>
                      </a:solidFill>
                      <a:prstDash val="solid"/>
                      <a:round/>
                      <a:headEnd type="none" w="med" len="med"/>
                      <a:tailEnd type="none" w="med" len="med"/>
                    </a:lnT>
                  </a:tcPr>
                </a:tc>
                <a:tc>
                  <a:txBody>
                    <a:bodyPr/>
                    <a:lstStyle/>
                    <a:p>
                      <a:pPr algn="ctr" fontAlgn="b"/>
                      <a:r>
                        <a:rPr lang="pt-BR" sz="1600" u="none" strike="noStrike" dirty="0"/>
                        <a:t>0.84</a:t>
                      </a:r>
                      <a:endParaRPr lang="pt-BR" sz="1600" b="0" i="0" u="none" strike="noStrike" dirty="0">
                        <a:solidFill>
                          <a:srgbClr val="000000"/>
                        </a:solidFill>
                        <a:latin typeface="Calibri"/>
                      </a:endParaRPr>
                    </a:p>
                  </a:txBody>
                  <a:tcPr marL="10317" marR="10317"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8" name="Rounded Rectangle 7"/>
          <p:cNvSpPr/>
          <p:nvPr/>
        </p:nvSpPr>
        <p:spPr>
          <a:xfrm>
            <a:off x="859374" y="4428972"/>
            <a:ext cx="3917509" cy="857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sz="1400" dirty="0">
              <a:solidFill>
                <a:schemeClr val="tx1"/>
              </a:solidFill>
            </a:endParaRPr>
          </a:p>
          <a:p>
            <a:pPr algn="ctr">
              <a:buFont typeface="Arial" pitchFamily="34" charset="0"/>
              <a:buChar char="•"/>
            </a:pPr>
            <a:r>
              <a:rPr lang="en-US" sz="1400" dirty="0">
                <a:solidFill>
                  <a:schemeClr val="tx1"/>
                </a:solidFill>
              </a:rPr>
              <a:t>10.000 DWT  &lt; </a:t>
            </a:r>
            <a:r>
              <a:rPr lang="en-US" sz="1400" dirty="0" err="1">
                <a:solidFill>
                  <a:schemeClr val="tx1"/>
                </a:solidFill>
              </a:rPr>
              <a:t>Carga</a:t>
            </a:r>
            <a:r>
              <a:rPr lang="en-US" sz="1400" dirty="0">
                <a:solidFill>
                  <a:schemeClr val="tx1"/>
                </a:solidFill>
              </a:rPr>
              <a:t> &lt; 365.000 DWT</a:t>
            </a:r>
          </a:p>
          <a:p>
            <a:pPr algn="ctr">
              <a:buFont typeface="Arial" pitchFamily="34" charset="0"/>
              <a:buChar char="•"/>
            </a:pPr>
            <a:endParaRPr lang="en-US" sz="1400" dirty="0">
              <a:solidFill>
                <a:schemeClr val="tx1"/>
              </a:solidFill>
            </a:endParaRPr>
          </a:p>
          <a:p>
            <a:pPr algn="ctr">
              <a:buFont typeface="Arial" pitchFamily="34" charset="0"/>
              <a:buChar char="•"/>
            </a:pPr>
            <a:r>
              <a:rPr lang="en-US" sz="1400" dirty="0">
                <a:solidFill>
                  <a:schemeClr val="tx1"/>
                </a:solidFill>
              </a:rPr>
              <a:t>9000 t &lt; </a:t>
            </a:r>
            <a:r>
              <a:rPr lang="en-US" sz="1400" dirty="0" err="1">
                <a:solidFill>
                  <a:schemeClr val="tx1"/>
                </a:solidFill>
              </a:rPr>
              <a:t>Deslocamento</a:t>
            </a:r>
            <a:r>
              <a:rPr lang="en-US" sz="1400" dirty="0">
                <a:solidFill>
                  <a:schemeClr val="tx1"/>
                </a:solidFill>
              </a:rPr>
              <a:t> &lt; 350.000t</a:t>
            </a:r>
          </a:p>
          <a:p>
            <a:pPr algn="ctr"/>
            <a:endParaRPr lang="en-US" sz="1400" dirty="0">
              <a:solidFill>
                <a:schemeClr val="tx1"/>
              </a:solidFill>
            </a:endParaRPr>
          </a:p>
        </p:txBody>
      </p:sp>
      <p:pic>
        <p:nvPicPr>
          <p:cNvPr id="9" name="Picture 9"/>
          <p:cNvPicPr>
            <a:picLocks noChangeAspect="1" noChangeArrowheads="1"/>
          </p:cNvPicPr>
          <p:nvPr/>
        </p:nvPicPr>
        <p:blipFill rotWithShape="1">
          <a:blip r:embed="rId3" cstate="print"/>
          <a:srcRect l="11904" r="4099"/>
          <a:stretch/>
        </p:blipFill>
        <p:spPr bwMode="auto">
          <a:xfrm>
            <a:off x="5913584" y="1428214"/>
            <a:ext cx="3396343" cy="2911238"/>
          </a:xfrm>
          <a:prstGeom prst="rect">
            <a:avLst/>
          </a:prstGeom>
          <a:noFill/>
          <a:ln w="9525">
            <a:noFill/>
            <a:miter lim="800000"/>
            <a:headEnd/>
            <a:tailEnd/>
          </a:ln>
        </p:spPr>
      </p:pic>
      <p:sp>
        <p:nvSpPr>
          <p:cNvPr id="3" name="CaixaDeTexto 2"/>
          <p:cNvSpPr txBox="1"/>
          <p:nvPr/>
        </p:nvSpPr>
        <p:spPr>
          <a:xfrm>
            <a:off x="1229852" y="994680"/>
            <a:ext cx="3095151" cy="324036"/>
          </a:xfrm>
          <a:prstGeom prst="rect">
            <a:avLst/>
          </a:prstGeom>
          <a:noFill/>
          <a:ln>
            <a:noFill/>
          </a:ln>
        </p:spPr>
        <p:txBody>
          <a:bodyPr wrap="square" lIns="72000" tIns="36000" rIns="72000" bIns="36000" rtlCol="0" anchor="t">
            <a:noAutofit/>
          </a:bodyPr>
          <a:lstStyle/>
          <a:p>
            <a:pPr algn="ctr">
              <a:spcAft>
                <a:spcPts val="600"/>
              </a:spcAft>
            </a:pPr>
            <a:r>
              <a:rPr lang="pt-BR" sz="1600" b="1" dirty="0"/>
              <a:t>Navio </a:t>
            </a:r>
            <a:r>
              <a:rPr lang="pt-BR" sz="1600" b="1" dirty="0" err="1"/>
              <a:t>graneleiro</a:t>
            </a:r>
            <a:endParaRPr lang="pt-BR" sz="1600" b="1" dirty="0"/>
          </a:p>
        </p:txBody>
      </p:sp>
      <p:sp>
        <p:nvSpPr>
          <p:cNvPr id="11" name="CaixaDeTexto 10"/>
          <p:cNvSpPr txBox="1"/>
          <p:nvPr/>
        </p:nvSpPr>
        <p:spPr>
          <a:xfrm>
            <a:off x="6064180" y="994680"/>
            <a:ext cx="3095151" cy="324036"/>
          </a:xfrm>
          <a:prstGeom prst="rect">
            <a:avLst/>
          </a:prstGeom>
          <a:noFill/>
          <a:ln>
            <a:noFill/>
          </a:ln>
        </p:spPr>
        <p:txBody>
          <a:bodyPr wrap="square" lIns="72000" tIns="36000" rIns="72000" bIns="36000" rtlCol="0" anchor="t">
            <a:noAutofit/>
          </a:bodyPr>
          <a:lstStyle/>
          <a:p>
            <a:pPr algn="ctr">
              <a:spcAft>
                <a:spcPts val="600"/>
              </a:spcAft>
            </a:pPr>
            <a:r>
              <a:rPr lang="pt-BR" sz="1600" b="1" dirty="0"/>
              <a:t>Navio petroleiro</a:t>
            </a:r>
          </a:p>
        </p:txBody>
      </p:sp>
      <p:cxnSp>
        <p:nvCxnSpPr>
          <p:cNvPr id="5" name="Conector reto 4"/>
          <p:cNvCxnSpPr/>
          <p:nvPr/>
        </p:nvCxnSpPr>
        <p:spPr>
          <a:xfrm>
            <a:off x="890681" y="1318716"/>
            <a:ext cx="377349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5725009" y="1318716"/>
            <a:ext cx="3773493"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0" name="Pentágono 9"/>
          <p:cNvSpPr/>
          <p:nvPr/>
        </p:nvSpPr>
        <p:spPr>
          <a:xfrm>
            <a:off x="114970" y="5461626"/>
            <a:ext cx="611836" cy="1176920"/>
          </a:xfrm>
          <a:prstGeom prst="homePlate">
            <a:avLst>
              <a:gd name="adj" fmla="val 7955"/>
            </a:avLst>
          </a:prstGeom>
          <a:solidFill>
            <a:schemeClr val="bg1">
              <a:lumMod val="75000"/>
            </a:schemeClr>
          </a:solidFill>
          <a:ln>
            <a:noFill/>
          </a:ln>
          <a:effectLst/>
        </p:spPr>
        <p:txBody>
          <a:bodyPr vert="vert270" wrap="square" lIns="72000" tIns="72000" rIns="72000" bIns="72000" rtlCol="0" anchor="ctr">
            <a:noAutofit/>
          </a:bodyPr>
          <a:lstStyle/>
          <a:p>
            <a:pPr algn="ctr"/>
            <a:r>
              <a:rPr lang="en-US" sz="1300" b="1" dirty="0" err="1"/>
              <a:t>Valores</a:t>
            </a:r>
            <a:r>
              <a:rPr lang="en-US" sz="1300" b="1" dirty="0"/>
              <a:t> </a:t>
            </a:r>
            <a:r>
              <a:rPr lang="en-US" sz="1300" b="1" dirty="0" err="1"/>
              <a:t>típicos</a:t>
            </a:r>
            <a:r>
              <a:rPr lang="en-US" sz="1300" b="1" dirty="0"/>
              <a:t> dos </a:t>
            </a:r>
            <a:r>
              <a:rPr lang="en-US" sz="1300" b="1" dirty="0" err="1"/>
              <a:t>coeficientes</a:t>
            </a:r>
            <a:endParaRPr lang="pt-BR" sz="1300" b="1" dirty="0"/>
          </a:p>
        </p:txBody>
      </p:sp>
      <p:graphicFrame>
        <p:nvGraphicFramePr>
          <p:cNvPr id="15" name="Table 6"/>
          <p:cNvGraphicFramePr>
            <a:graphicFrameLocks noGrp="1"/>
          </p:cNvGraphicFramePr>
          <p:nvPr>
            <p:extLst>
              <p:ext uri="{D42A27DB-BD31-4B8C-83A1-F6EECF244321}">
                <p14:modId xmlns:p14="http://schemas.microsoft.com/office/powerpoint/2010/main" val="3794683051"/>
              </p:ext>
            </p:extLst>
          </p:nvPr>
        </p:nvGraphicFramePr>
        <p:xfrm>
          <a:off x="5806077" y="5657177"/>
          <a:ext cx="3714180" cy="785818"/>
        </p:xfrm>
        <a:graphic>
          <a:graphicData uri="http://schemas.openxmlformats.org/drawingml/2006/table">
            <a:tbl>
              <a:tblPr>
                <a:tableStyleId>{2D5ABB26-0587-4C30-8999-92F81FD0307C}</a:tableStyleId>
              </a:tblPr>
              <a:tblGrid>
                <a:gridCol w="928545">
                  <a:extLst>
                    <a:ext uri="{9D8B030D-6E8A-4147-A177-3AD203B41FA5}">
                      <a16:colId xmlns:a16="http://schemas.microsoft.com/office/drawing/2014/main" val="20000"/>
                    </a:ext>
                  </a:extLst>
                </a:gridCol>
                <a:gridCol w="928545">
                  <a:extLst>
                    <a:ext uri="{9D8B030D-6E8A-4147-A177-3AD203B41FA5}">
                      <a16:colId xmlns:a16="http://schemas.microsoft.com/office/drawing/2014/main" val="20001"/>
                    </a:ext>
                  </a:extLst>
                </a:gridCol>
                <a:gridCol w="928545">
                  <a:extLst>
                    <a:ext uri="{9D8B030D-6E8A-4147-A177-3AD203B41FA5}">
                      <a16:colId xmlns:a16="http://schemas.microsoft.com/office/drawing/2014/main" val="20002"/>
                    </a:ext>
                  </a:extLst>
                </a:gridCol>
                <a:gridCol w="928545">
                  <a:extLst>
                    <a:ext uri="{9D8B030D-6E8A-4147-A177-3AD203B41FA5}">
                      <a16:colId xmlns:a16="http://schemas.microsoft.com/office/drawing/2014/main" val="20003"/>
                    </a:ext>
                  </a:extLst>
                </a:gridCol>
              </a:tblGrid>
              <a:tr h="434708">
                <a:tc>
                  <a:txBody>
                    <a:bodyPr/>
                    <a:lstStyle/>
                    <a:p>
                      <a:pPr algn="ctr" fontAlgn="b"/>
                      <a:r>
                        <a:rPr lang="pt-BR" sz="1600" b="1" u="none" strike="noStrike" dirty="0" err="1"/>
                        <a:t>C</a:t>
                      </a:r>
                      <a:r>
                        <a:rPr lang="pt-BR" sz="1600" b="1" u="none" strike="noStrike" baseline="-25000" dirty="0" err="1"/>
                        <a:t>b</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tc>
                  <a:txBody>
                    <a:bodyPr/>
                    <a:lstStyle/>
                    <a:p>
                      <a:pPr algn="ctr" fontAlgn="b"/>
                      <a:r>
                        <a:rPr lang="pt-BR" sz="1600" b="1" u="none" strike="noStrike" dirty="0"/>
                        <a:t>C</a:t>
                      </a:r>
                      <a:r>
                        <a:rPr lang="pt-BR" sz="1600" b="1" u="none" strike="noStrike" baseline="-25000" dirty="0"/>
                        <a:t>M</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tc>
                  <a:txBody>
                    <a:bodyPr/>
                    <a:lstStyle/>
                    <a:p>
                      <a:pPr algn="ctr" fontAlgn="b"/>
                      <a:r>
                        <a:rPr lang="pt-BR" sz="1600" b="1" u="none" strike="noStrike" dirty="0"/>
                        <a:t>C</a:t>
                      </a:r>
                      <a:r>
                        <a:rPr lang="pt-BR" sz="1600" b="1" u="none" strike="noStrike" baseline="-25000" dirty="0"/>
                        <a:t>p</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tc>
                  <a:txBody>
                    <a:bodyPr/>
                    <a:lstStyle/>
                    <a:p>
                      <a:pPr algn="ctr" fontAlgn="b"/>
                      <a:r>
                        <a:rPr lang="pt-BR" sz="1600" b="1" u="none" strike="noStrike" dirty="0" err="1"/>
                        <a:t>C</a:t>
                      </a:r>
                      <a:r>
                        <a:rPr lang="pt-BR" sz="1600" b="1" u="none" strike="noStrike" baseline="-25000" dirty="0" err="1"/>
                        <a:t>Awl</a:t>
                      </a:r>
                      <a:endParaRPr lang="pt-BR" sz="1600" b="1" i="0" u="none" strike="noStrike" dirty="0">
                        <a:solidFill>
                          <a:srgbClr val="000000"/>
                        </a:solidFill>
                        <a:latin typeface="Calibri"/>
                      </a:endParaRPr>
                    </a:p>
                  </a:txBody>
                  <a:tcPr marL="10317" marR="10317"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1110">
                <a:tc>
                  <a:txBody>
                    <a:bodyPr/>
                    <a:lstStyle/>
                    <a:p>
                      <a:pPr algn="ctr" fontAlgn="b"/>
                      <a:r>
                        <a:rPr lang="pt-BR" sz="1600" u="none" strike="noStrike" dirty="0">
                          <a:latin typeface="+mn-lt"/>
                        </a:rPr>
                        <a:t>0.76</a:t>
                      </a:r>
                      <a:endParaRPr lang="pt-BR" sz="1600" b="0" i="0" u="none" strike="noStrike" dirty="0">
                        <a:solidFill>
                          <a:srgbClr val="000000"/>
                        </a:solidFill>
                        <a:latin typeface="+mn-lt"/>
                      </a:endParaRPr>
                    </a:p>
                  </a:txBody>
                  <a:tcPr marL="10317" marR="10317" marT="9525" marB="0" anchor="b">
                    <a:lnT w="12700" cap="flat" cmpd="sng" algn="ctr">
                      <a:solidFill>
                        <a:schemeClr val="tx1"/>
                      </a:solidFill>
                      <a:prstDash val="solid"/>
                      <a:round/>
                      <a:headEnd type="none" w="med" len="med"/>
                      <a:tailEnd type="none" w="med" len="med"/>
                    </a:lnT>
                  </a:tcPr>
                </a:tc>
                <a:tc>
                  <a:txBody>
                    <a:bodyPr/>
                    <a:lstStyle/>
                    <a:p>
                      <a:pPr algn="ctr" fontAlgn="b"/>
                      <a:r>
                        <a:rPr lang="pt-BR" sz="1600" b="0" i="0" u="none" strike="noStrike" dirty="0">
                          <a:solidFill>
                            <a:srgbClr val="000000"/>
                          </a:solidFill>
                          <a:latin typeface="+mn-lt"/>
                        </a:rPr>
                        <a:t>0.97</a:t>
                      </a:r>
                    </a:p>
                  </a:txBody>
                  <a:tcPr marL="10317" marR="10317" marT="9525" marB="0" anchor="b">
                    <a:lnT w="12700" cap="flat" cmpd="sng" algn="ctr">
                      <a:solidFill>
                        <a:schemeClr val="tx1"/>
                      </a:solidFill>
                      <a:prstDash val="solid"/>
                      <a:round/>
                      <a:headEnd type="none" w="med" len="med"/>
                      <a:tailEnd type="none" w="med" len="med"/>
                    </a:lnT>
                  </a:tcPr>
                </a:tc>
                <a:tc>
                  <a:txBody>
                    <a:bodyPr/>
                    <a:lstStyle/>
                    <a:p>
                      <a:pPr algn="ctr" fontAlgn="b"/>
                      <a:r>
                        <a:rPr lang="pt-BR" sz="1600" b="0" i="0" u="none" strike="noStrike" dirty="0">
                          <a:solidFill>
                            <a:srgbClr val="000000"/>
                          </a:solidFill>
                          <a:latin typeface="+mn-lt"/>
                        </a:rPr>
                        <a:t>0.77</a:t>
                      </a:r>
                    </a:p>
                  </a:txBody>
                  <a:tcPr marL="10317" marR="10317" marT="9525" marB="0" anchor="b">
                    <a:lnT w="12700" cap="flat" cmpd="sng" algn="ctr">
                      <a:solidFill>
                        <a:schemeClr val="tx1"/>
                      </a:solidFill>
                      <a:prstDash val="solid"/>
                      <a:round/>
                      <a:headEnd type="none" w="med" len="med"/>
                      <a:tailEnd type="none" w="med" len="med"/>
                    </a:lnT>
                  </a:tcPr>
                </a:tc>
                <a:tc>
                  <a:txBody>
                    <a:bodyPr/>
                    <a:lstStyle/>
                    <a:p>
                      <a:pPr algn="ctr" fontAlgn="b"/>
                      <a:r>
                        <a:rPr lang="pt-BR" sz="1600" b="0" i="0" u="none" strike="noStrike" dirty="0">
                          <a:solidFill>
                            <a:srgbClr val="000000"/>
                          </a:solidFill>
                          <a:latin typeface="+mn-lt"/>
                        </a:rPr>
                        <a:t>0.84</a:t>
                      </a:r>
                    </a:p>
                  </a:txBody>
                  <a:tcPr marL="10317" marR="10317"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19" name="Rounded Rectangle 7"/>
          <p:cNvSpPr/>
          <p:nvPr/>
        </p:nvSpPr>
        <p:spPr>
          <a:xfrm>
            <a:off x="5672286" y="4428972"/>
            <a:ext cx="3917509" cy="857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US" sz="1400" dirty="0">
              <a:solidFill>
                <a:schemeClr val="tx1"/>
              </a:solidFill>
            </a:endParaRPr>
          </a:p>
          <a:p>
            <a:pPr algn="ctr">
              <a:buFont typeface="Arial" pitchFamily="34" charset="0"/>
              <a:buChar char="•"/>
            </a:pPr>
            <a:r>
              <a:rPr lang="en-US" sz="1400" dirty="0">
                <a:solidFill>
                  <a:schemeClr val="tx1"/>
                </a:solidFill>
              </a:rPr>
              <a:t>10.000 DWT  &lt; </a:t>
            </a:r>
            <a:r>
              <a:rPr lang="en-US" sz="1400" dirty="0" err="1">
                <a:solidFill>
                  <a:schemeClr val="tx1"/>
                </a:solidFill>
              </a:rPr>
              <a:t>Carga</a:t>
            </a:r>
            <a:r>
              <a:rPr lang="en-US" sz="1400" dirty="0">
                <a:solidFill>
                  <a:schemeClr val="tx1"/>
                </a:solidFill>
              </a:rPr>
              <a:t> &lt; 450.000 DWT</a:t>
            </a:r>
          </a:p>
          <a:p>
            <a:pPr algn="ctr">
              <a:buFont typeface="Arial" pitchFamily="34" charset="0"/>
              <a:buChar char="•"/>
            </a:pPr>
            <a:endParaRPr lang="en-US" sz="1400" dirty="0">
              <a:solidFill>
                <a:schemeClr val="tx1"/>
              </a:solidFill>
            </a:endParaRPr>
          </a:p>
          <a:p>
            <a:pPr algn="ctr">
              <a:buFont typeface="Arial" pitchFamily="34" charset="0"/>
              <a:buChar char="•"/>
            </a:pPr>
            <a:r>
              <a:rPr lang="en-US" sz="1400" dirty="0">
                <a:solidFill>
                  <a:schemeClr val="tx1"/>
                </a:solidFill>
              </a:rPr>
              <a:t>9000 t &lt; </a:t>
            </a:r>
            <a:r>
              <a:rPr lang="en-US" sz="1400" dirty="0" err="1">
                <a:solidFill>
                  <a:schemeClr val="tx1"/>
                </a:solidFill>
              </a:rPr>
              <a:t>Deslocamento</a:t>
            </a:r>
            <a:r>
              <a:rPr lang="en-US" sz="1400" dirty="0">
                <a:solidFill>
                  <a:schemeClr val="tx1"/>
                </a:solidFill>
              </a:rPr>
              <a:t> &lt; 560.000t</a:t>
            </a:r>
          </a:p>
          <a:p>
            <a:pPr algn="ctr"/>
            <a:endParaRPr lang="en-US" sz="1400" dirty="0">
              <a:solidFill>
                <a:schemeClr val="tx1"/>
              </a:solidFill>
            </a:endParaRPr>
          </a:p>
        </p:txBody>
      </p:sp>
    </p:spTree>
    <p:extLst>
      <p:ext uri="{BB962C8B-B14F-4D97-AF65-F5344CB8AC3E}">
        <p14:creationId xmlns:p14="http://schemas.microsoft.com/office/powerpoint/2010/main" val="1638211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690" y="55332"/>
            <a:ext cx="9650548" cy="637364"/>
          </a:xfrm>
        </p:spPr>
        <p:txBody>
          <a:bodyPr/>
          <a:lstStyle/>
          <a:p>
            <a:r>
              <a:rPr lang="pt-BR" dirty="0"/>
              <a:t>A frota mundial dobrou de tamanho desde 2000, chegando em 2013 a 1,63 Bi </a:t>
            </a:r>
            <a:r>
              <a:rPr lang="pt-BR" dirty="0" err="1"/>
              <a:t>dwt</a:t>
            </a:r>
            <a:endParaRPr lang="pt-BR" dirty="0"/>
          </a:p>
        </p:txBody>
      </p:sp>
      <p:sp>
        <p:nvSpPr>
          <p:cNvPr id="23" name="Retângulo de cantos arredondados 22"/>
          <p:cNvSpPr/>
          <p:nvPr/>
        </p:nvSpPr>
        <p:spPr>
          <a:xfrm>
            <a:off x="7691585" y="1182167"/>
            <a:ext cx="2085157" cy="5114480"/>
          </a:xfrm>
          <a:prstGeom prst="roundRect">
            <a:avLst>
              <a:gd name="adj" fmla="val 7618"/>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285750" indent="-285750">
              <a:spcAft>
                <a:spcPts val="600"/>
              </a:spcAft>
              <a:buFont typeface="Arial" panose="020B0604020202020204" pitchFamily="34" charset="0"/>
              <a:buChar char="•"/>
            </a:pPr>
            <a:r>
              <a:rPr lang="pt-BR" sz="1400" dirty="0"/>
              <a:t>Durante décadas, os petroleiros e </a:t>
            </a:r>
            <a:r>
              <a:rPr lang="pt-BR" sz="1400" dirty="0" err="1"/>
              <a:t>graneleiros</a:t>
            </a:r>
            <a:r>
              <a:rPr lang="pt-BR" sz="1400" dirty="0"/>
              <a:t> foram parcela dominante da tonelagem mundial. </a:t>
            </a:r>
          </a:p>
          <a:p>
            <a:pPr marL="285750" indent="-285750">
              <a:spcAft>
                <a:spcPts val="600"/>
              </a:spcAft>
              <a:buFont typeface="Arial" panose="020B0604020202020204" pitchFamily="34" charset="0"/>
              <a:buChar char="•"/>
            </a:pPr>
            <a:r>
              <a:rPr lang="pt-BR" sz="1400" dirty="0"/>
              <a:t>Entre 2000 e 2012, a frota mundial quase dobrou impulsionado por um aumento no comércio global.</a:t>
            </a:r>
          </a:p>
          <a:p>
            <a:pPr marL="285750" indent="-285750">
              <a:spcAft>
                <a:spcPts val="600"/>
              </a:spcAft>
              <a:buFont typeface="Arial" panose="020B0604020202020204" pitchFamily="34" charset="0"/>
              <a:buChar char="•"/>
            </a:pPr>
            <a:r>
              <a:rPr lang="pt-BR" sz="1400" dirty="0"/>
              <a:t>O crescimento frota mundial após a crise financeira de 2008 indicando um problema grave para o excesso de capacidade.</a:t>
            </a:r>
            <a:endParaRPr lang="pt-BR" sz="1400" dirty="0">
              <a:solidFill>
                <a:schemeClr val="tx1"/>
              </a:solidFill>
            </a:endParaRPr>
          </a:p>
        </p:txBody>
      </p:sp>
      <p:sp>
        <p:nvSpPr>
          <p:cNvPr id="24" name="CaixaDeTexto 23"/>
          <p:cNvSpPr txBox="1"/>
          <p:nvPr/>
        </p:nvSpPr>
        <p:spPr>
          <a:xfrm>
            <a:off x="8074080" y="6656660"/>
            <a:ext cx="1830333" cy="201340"/>
          </a:xfrm>
          <a:prstGeom prst="rect">
            <a:avLst/>
          </a:prstGeom>
          <a:noFill/>
          <a:ln>
            <a:noFill/>
          </a:ln>
        </p:spPr>
        <p:txBody>
          <a:bodyPr wrap="square" lIns="72000" tIns="36000" rIns="72000" bIns="36000" rtlCol="0" anchor="b">
            <a:noAutofit/>
          </a:bodyPr>
          <a:lstStyle/>
          <a:p>
            <a:r>
              <a:rPr lang="en-US" sz="900" dirty="0" err="1"/>
              <a:t>Fonte</a:t>
            </a:r>
            <a:r>
              <a:rPr lang="en-US" sz="900" dirty="0"/>
              <a:t>: Verax/ </a:t>
            </a:r>
            <a:r>
              <a:rPr lang="pt-BR" sz="900" dirty="0"/>
              <a:t>UNCTAD (2011)</a:t>
            </a:r>
          </a:p>
        </p:txBody>
      </p:sp>
      <p:sp>
        <p:nvSpPr>
          <p:cNvPr id="6" name="Espaço Reservado para Número de Slide 5"/>
          <p:cNvSpPr>
            <a:spLocks noGrp="1"/>
          </p:cNvSpPr>
          <p:nvPr>
            <p:ph type="sldNum" sz="quarter" idx="10"/>
          </p:nvPr>
        </p:nvSpPr>
        <p:spPr/>
        <p:txBody>
          <a:bodyPr/>
          <a:lstStyle/>
          <a:p>
            <a:pPr>
              <a:defRPr/>
            </a:pPr>
            <a:fld id="{B66251D2-9488-44CD-87B4-F793A73C4A01}" type="slidenum">
              <a:rPr lang="pt-BR" noProof="0" smtClean="0"/>
              <a:pPr>
                <a:defRPr/>
              </a:pPr>
              <a:t>68</a:t>
            </a:fld>
            <a:endParaRPr lang="pt-BR" sz="600" noProof="0"/>
          </a:p>
        </p:txBody>
      </p:sp>
      <p:graphicFrame>
        <p:nvGraphicFramePr>
          <p:cNvPr id="20" name="Gráfico 19"/>
          <p:cNvGraphicFramePr/>
          <p:nvPr>
            <p:custDataLst>
              <p:tags r:id="rId1"/>
            </p:custDataLst>
            <p:extLst>
              <p:ext uri="{D42A27DB-BD31-4B8C-83A1-F6EECF244321}">
                <p14:modId xmlns:p14="http://schemas.microsoft.com/office/powerpoint/2010/main" val="670200896"/>
              </p:ext>
            </p:extLst>
          </p:nvPr>
        </p:nvGraphicFramePr>
        <p:xfrm>
          <a:off x="-304378" y="4452719"/>
          <a:ext cx="7361846" cy="240528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 Box 2"/>
          <p:cNvSpPr txBox="1">
            <a:spLocks noChangeArrowheads="1"/>
          </p:cNvSpPr>
          <p:nvPr/>
        </p:nvSpPr>
        <p:spPr bwMode="ltGray">
          <a:xfrm>
            <a:off x="667730" y="903593"/>
            <a:ext cx="2088232" cy="307777"/>
          </a:xfrm>
          <a:prstGeom prst="rect">
            <a:avLst/>
          </a:prstGeom>
          <a:solidFill>
            <a:schemeClr val="bg1"/>
          </a:solid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a:ln>
                  <a:noFill/>
                </a:ln>
                <a:solidFill>
                  <a:srgbClr val="000000"/>
                </a:solidFill>
                <a:effectLst/>
                <a:latin typeface="Arial" pitchFamily="34" charset="0"/>
              </a:rPr>
              <a:t>Crescimento da frota</a:t>
            </a:r>
            <a:endParaRPr kumimoji="0" lang="en-US" sz="1600" b="0" i="0" u="none" strike="noStrike" cap="none" normalizeH="0" baseline="0" dirty="0">
              <a:ln>
                <a:noFill/>
              </a:ln>
              <a:solidFill>
                <a:schemeClr val="tx1"/>
              </a:solidFill>
              <a:effectLst/>
              <a:latin typeface="Arial" pitchFamily="34" charset="0"/>
            </a:endParaRPr>
          </a:p>
        </p:txBody>
      </p:sp>
      <p:graphicFrame>
        <p:nvGraphicFramePr>
          <p:cNvPr id="25" name="Gráfico 24"/>
          <p:cNvGraphicFramePr/>
          <p:nvPr>
            <p:extLst>
              <p:ext uri="{D42A27DB-BD31-4B8C-83A1-F6EECF244321}">
                <p14:modId xmlns:p14="http://schemas.microsoft.com/office/powerpoint/2010/main" val="987370288"/>
              </p:ext>
            </p:extLst>
          </p:nvPr>
        </p:nvGraphicFramePr>
        <p:xfrm>
          <a:off x="0" y="1043666"/>
          <a:ext cx="7057468" cy="3053490"/>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Conector angulado 3"/>
          <p:cNvCxnSpPr/>
          <p:nvPr/>
        </p:nvCxnSpPr>
        <p:spPr>
          <a:xfrm flipV="1">
            <a:off x="3258145" y="1412776"/>
            <a:ext cx="2702173" cy="864096"/>
          </a:xfrm>
          <a:prstGeom prst="bentConnector3">
            <a:avLst>
              <a:gd name="adj1" fmla="val 47"/>
            </a:avLst>
          </a:prstGeom>
          <a:ln>
            <a:solidFill>
              <a:schemeClr val="tx1"/>
            </a:solidFill>
            <a:prstDash val="dash"/>
            <a:tailEnd type="arrow"/>
          </a:ln>
          <a:effectLst/>
        </p:spPr>
        <p:style>
          <a:lnRef idx="1">
            <a:schemeClr val="accent1"/>
          </a:lnRef>
          <a:fillRef idx="0">
            <a:schemeClr val="accent1"/>
          </a:fillRef>
          <a:effectRef idx="0">
            <a:schemeClr val="accent1"/>
          </a:effectRef>
          <a:fontRef idx="minor">
            <a:schemeClr val="tx1"/>
          </a:fontRef>
        </p:style>
      </p:cxnSp>
      <p:sp>
        <p:nvSpPr>
          <p:cNvPr id="41" name="Elipse 40"/>
          <p:cNvSpPr/>
          <p:nvPr/>
        </p:nvSpPr>
        <p:spPr>
          <a:xfrm>
            <a:off x="2977059" y="1309271"/>
            <a:ext cx="562172" cy="535553"/>
          </a:xfrm>
          <a:prstGeom prst="ellipse">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dirty="0"/>
              <a:t>2x</a:t>
            </a:r>
            <a:endParaRPr lang="pt-BR" sz="1600" dirty="0">
              <a:solidFill>
                <a:schemeClr val="tx1"/>
              </a:solidFill>
            </a:endParaRPr>
          </a:p>
        </p:txBody>
      </p:sp>
      <p:sp>
        <p:nvSpPr>
          <p:cNvPr id="5" name="CaixaDeTexto 4"/>
          <p:cNvSpPr txBox="1"/>
          <p:nvPr/>
        </p:nvSpPr>
        <p:spPr>
          <a:xfrm>
            <a:off x="-88354" y="836712"/>
            <a:ext cx="792088" cy="358128"/>
          </a:xfrm>
          <a:prstGeom prst="rect">
            <a:avLst/>
          </a:prstGeom>
          <a:noFill/>
          <a:ln>
            <a:noFill/>
          </a:ln>
        </p:spPr>
        <p:txBody>
          <a:bodyPr wrap="square" lIns="72000" tIns="36000" rIns="72000" bIns="36000" rtlCol="0" anchor="t">
            <a:noAutofit/>
          </a:bodyPr>
          <a:lstStyle/>
          <a:p>
            <a:pPr algn="ctr">
              <a:spcAft>
                <a:spcPts val="600"/>
              </a:spcAft>
            </a:pPr>
            <a:r>
              <a:rPr lang="pt-BR" sz="1100" dirty="0"/>
              <a:t>DWT</a:t>
            </a:r>
          </a:p>
        </p:txBody>
      </p:sp>
      <p:sp>
        <p:nvSpPr>
          <p:cNvPr id="21" name="Text Box 2"/>
          <p:cNvSpPr txBox="1">
            <a:spLocks noChangeArrowheads="1"/>
          </p:cNvSpPr>
          <p:nvPr/>
        </p:nvSpPr>
        <p:spPr bwMode="ltGray">
          <a:xfrm>
            <a:off x="872760" y="4172587"/>
            <a:ext cx="5590244" cy="307777"/>
          </a:xfrm>
          <a:prstGeom prst="rect">
            <a:avLst/>
          </a:prstGeom>
          <a:solidFill>
            <a:schemeClr val="bg1"/>
          </a:solidFill>
          <a:ln w="9525" algn="ctr">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a:ln>
                  <a:noFill/>
                </a:ln>
                <a:solidFill>
                  <a:srgbClr val="000000"/>
                </a:solidFill>
                <a:effectLst/>
                <a:latin typeface="Arial" pitchFamily="34" charset="0"/>
              </a:rPr>
              <a:t>Evolução do índice de crescimento da frota</a:t>
            </a:r>
            <a:r>
              <a:rPr kumimoji="0" lang="pt-BR" sz="1400" b="1" i="0" u="none" strike="noStrike" cap="none" normalizeH="0" dirty="0">
                <a:ln>
                  <a:noFill/>
                </a:ln>
                <a:solidFill>
                  <a:srgbClr val="000000"/>
                </a:solidFill>
                <a:effectLst/>
                <a:latin typeface="Arial" pitchFamily="34" charset="0"/>
              </a:rPr>
              <a:t> em DWT </a:t>
            </a:r>
            <a:r>
              <a:rPr lang="pt-BR" sz="1400" b="1" dirty="0">
                <a:solidFill>
                  <a:srgbClr val="000000"/>
                </a:solidFill>
                <a:latin typeface="Arial" pitchFamily="34" charset="0"/>
              </a:rPr>
              <a:t>(</a:t>
            </a:r>
            <a:r>
              <a:rPr kumimoji="0" lang="pt-BR" sz="1400" b="1" i="0" u="none" strike="noStrike" cap="none" normalizeH="0" dirty="0">
                <a:ln>
                  <a:noFill/>
                </a:ln>
                <a:solidFill>
                  <a:srgbClr val="000000"/>
                </a:solidFill>
                <a:effectLst/>
                <a:latin typeface="Arial" pitchFamily="34" charset="0"/>
              </a:rPr>
              <a:t>1990=100)</a:t>
            </a:r>
            <a:endParaRPr kumimoji="0" lang="en-US" sz="1600" b="0" i="0" u="none" strike="noStrike" cap="none" normalizeH="0" baseline="0" dirty="0">
              <a:ln>
                <a:noFill/>
              </a:ln>
              <a:solidFill>
                <a:schemeClr val="tx1"/>
              </a:solidFill>
              <a:effectLst/>
              <a:latin typeface="Arial" pitchFamily="34" charset="0"/>
            </a:endParaRPr>
          </a:p>
        </p:txBody>
      </p:sp>
      <p:sp>
        <p:nvSpPr>
          <p:cNvPr id="28" name="CaixaDeTexto 27"/>
          <p:cNvSpPr txBox="1"/>
          <p:nvPr/>
        </p:nvSpPr>
        <p:spPr>
          <a:xfrm>
            <a:off x="6896422" y="5589240"/>
            <a:ext cx="811391" cy="291388"/>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srgbClr val="FF0000"/>
                </a:solidFill>
              </a:rPr>
              <a:t>+3,4%</a:t>
            </a:r>
          </a:p>
        </p:txBody>
      </p:sp>
      <p:sp>
        <p:nvSpPr>
          <p:cNvPr id="34" name="CaixaDeTexto 33"/>
          <p:cNvSpPr txBox="1"/>
          <p:nvPr/>
        </p:nvSpPr>
        <p:spPr>
          <a:xfrm>
            <a:off x="6896422" y="6089940"/>
            <a:ext cx="811391" cy="291388"/>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srgbClr val="FFC000"/>
                </a:solidFill>
              </a:rPr>
              <a:t>-0,2%</a:t>
            </a:r>
          </a:p>
        </p:txBody>
      </p:sp>
      <p:sp>
        <p:nvSpPr>
          <p:cNvPr id="35" name="CaixaDeTexto 34"/>
          <p:cNvSpPr txBox="1"/>
          <p:nvPr/>
        </p:nvSpPr>
        <p:spPr>
          <a:xfrm>
            <a:off x="6896422" y="5859565"/>
            <a:ext cx="811391" cy="291388"/>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schemeClr val="accent1">
                    <a:lumMod val="75000"/>
                  </a:schemeClr>
                </a:solidFill>
              </a:rPr>
              <a:t>+1,1%</a:t>
            </a:r>
          </a:p>
        </p:txBody>
      </p:sp>
      <p:sp>
        <p:nvSpPr>
          <p:cNvPr id="36" name="Pentágono 35"/>
          <p:cNvSpPr/>
          <p:nvPr/>
        </p:nvSpPr>
        <p:spPr>
          <a:xfrm rot="5400000">
            <a:off x="6823458" y="3887483"/>
            <a:ext cx="649984" cy="792087"/>
          </a:xfrm>
          <a:prstGeom prst="homePlate">
            <a:avLst>
              <a:gd name="adj" fmla="val 25790"/>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vert="vert270" wrap="square" lIns="72000" tIns="72000" rIns="72000" bIns="72000" rtlCol="0" anchor="ctr">
            <a:noAutofit/>
          </a:bodyPr>
          <a:lstStyle/>
          <a:p>
            <a:pPr marL="144000" indent="-144000" algn="ctr"/>
            <a:r>
              <a:rPr lang="pt-BR" sz="1100" b="1" dirty="0">
                <a:solidFill>
                  <a:prstClr val="black"/>
                </a:solidFill>
              </a:rPr>
              <a:t>CAGR</a:t>
            </a:r>
          </a:p>
          <a:p>
            <a:pPr marL="144000" indent="-144000" algn="ctr"/>
            <a:r>
              <a:rPr lang="pt-BR" sz="1100" b="1" dirty="0">
                <a:solidFill>
                  <a:prstClr val="black"/>
                </a:solidFill>
              </a:rPr>
              <a:t>1990 2011</a:t>
            </a:r>
          </a:p>
        </p:txBody>
      </p:sp>
      <p:sp>
        <p:nvSpPr>
          <p:cNvPr id="37" name="CaixaDeTexto 36"/>
          <p:cNvSpPr txBox="1"/>
          <p:nvPr/>
        </p:nvSpPr>
        <p:spPr>
          <a:xfrm>
            <a:off x="6896422" y="4765917"/>
            <a:ext cx="811391" cy="291388"/>
          </a:xfrm>
          <a:prstGeom prst="rect">
            <a:avLst/>
          </a:prstGeom>
          <a:noFill/>
          <a:ln>
            <a:noFill/>
          </a:ln>
        </p:spPr>
        <p:txBody>
          <a:bodyPr wrap="square" lIns="72000" tIns="36000" rIns="72000" bIns="36000" rtlCol="0" anchor="t">
            <a:noAutofit/>
          </a:bodyPr>
          <a:lstStyle/>
          <a:p>
            <a:pPr algn="ctr">
              <a:spcAft>
                <a:spcPts val="600"/>
              </a:spcAft>
            </a:pPr>
            <a:r>
              <a:rPr lang="pt-BR" sz="1400" b="1" dirty="0">
                <a:solidFill>
                  <a:schemeClr val="bg1">
                    <a:lumMod val="65000"/>
                  </a:schemeClr>
                </a:solidFill>
              </a:rPr>
              <a:t>+9,5%</a:t>
            </a:r>
          </a:p>
        </p:txBody>
      </p:sp>
      <p:cxnSp>
        <p:nvCxnSpPr>
          <p:cNvPr id="7" name="Conector de seta reta 6"/>
          <p:cNvCxnSpPr/>
          <p:nvPr/>
        </p:nvCxnSpPr>
        <p:spPr>
          <a:xfrm flipV="1">
            <a:off x="1711846" y="1032964"/>
            <a:ext cx="2880320" cy="432048"/>
          </a:xfrm>
          <a:prstGeom prst="straightConnector1">
            <a:avLst/>
          </a:prstGeom>
          <a:ln w="28575">
            <a:solidFill>
              <a:schemeClr val="accent3">
                <a:lumMod val="75000"/>
              </a:schemeClr>
            </a:solidFill>
            <a:tailEnd type="arrow"/>
          </a:ln>
          <a:effectLst/>
        </p:spPr>
        <p:style>
          <a:lnRef idx="1">
            <a:schemeClr val="accent1"/>
          </a:lnRef>
          <a:fillRef idx="0">
            <a:schemeClr val="accent1"/>
          </a:fillRef>
          <a:effectRef idx="0">
            <a:schemeClr val="accent1"/>
          </a:effectRef>
          <a:fontRef idx="minor">
            <a:schemeClr val="tx1"/>
          </a:fontRef>
        </p:style>
      </p:cxnSp>
      <p:sp>
        <p:nvSpPr>
          <p:cNvPr id="26" name="Elipse 25"/>
          <p:cNvSpPr/>
          <p:nvPr/>
        </p:nvSpPr>
        <p:spPr>
          <a:xfrm>
            <a:off x="3800078" y="538369"/>
            <a:ext cx="5760640" cy="535553"/>
          </a:xfrm>
          <a:prstGeom prst="ellipse">
            <a:avLst/>
          </a:prstGeom>
          <a:solidFill>
            <a:schemeClr val="bg1"/>
          </a:solidFill>
          <a:ln>
            <a:noFill/>
          </a:ln>
          <a:effectLst/>
        </p:spPr>
        <p:txBody>
          <a:bodyPr wrap="square" lIns="72000" tIns="72000" rIns="72000" bIns="72000" rtlCol="0" anchor="ctr">
            <a:noAutofit/>
          </a:bodyPr>
          <a:lstStyle/>
          <a:p>
            <a:pPr algn="l">
              <a:spcAft>
                <a:spcPts val="600"/>
              </a:spcAft>
            </a:pPr>
            <a:r>
              <a:rPr lang="pt-BR" sz="1600" dirty="0"/>
              <a:t>+4%a.a. X 3,3% transporte marítimo</a:t>
            </a:r>
            <a:endParaRPr lang="pt-BR" sz="1600" dirty="0">
              <a:solidFill>
                <a:schemeClr val="tx1"/>
              </a:solidFill>
            </a:endParaRPr>
          </a:p>
        </p:txBody>
      </p:sp>
    </p:spTree>
    <p:extLst>
      <p:ext uri="{BB962C8B-B14F-4D97-AF65-F5344CB8AC3E}">
        <p14:creationId xmlns:p14="http://schemas.microsoft.com/office/powerpoint/2010/main" val="1822914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523431" y="2750339"/>
            <a:ext cx="2500347" cy="1214446"/>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schemeClr val="tx1"/>
                </a:solidFill>
              </a:rPr>
              <a:t>5. Volume da carga, </a:t>
            </a:r>
            <a:r>
              <a:rPr lang="pt-BR" sz="1400" dirty="0" err="1">
                <a:solidFill>
                  <a:schemeClr val="tx1"/>
                </a:solidFill>
              </a:rPr>
              <a:t>frequência</a:t>
            </a:r>
            <a:r>
              <a:rPr lang="pt-BR" sz="1400" dirty="0">
                <a:solidFill>
                  <a:schemeClr val="tx1"/>
                </a:solidFill>
              </a:rPr>
              <a:t> e custo</a:t>
            </a:r>
            <a:endParaRPr lang="pt-BR" sz="1600" dirty="0">
              <a:solidFill>
                <a:schemeClr val="tx1"/>
              </a:solidFill>
            </a:endParaRPr>
          </a:p>
        </p:txBody>
      </p:sp>
      <p:sp>
        <p:nvSpPr>
          <p:cNvPr id="6" name="Retângulo 5"/>
          <p:cNvSpPr/>
          <p:nvPr/>
        </p:nvSpPr>
        <p:spPr>
          <a:xfrm>
            <a:off x="4251493" y="1200172"/>
            <a:ext cx="1143000" cy="285752"/>
          </a:xfrm>
          <a:prstGeom prst="rect">
            <a:avLst/>
          </a:prstGeom>
          <a:noFill/>
          <a:ln>
            <a:noFill/>
          </a:ln>
          <a:effectLst/>
        </p:spPr>
        <p:txBody>
          <a:bodyPr wrap="square" lIns="72000" tIns="72000" rIns="72000" bIns="72000" rtlCol="0" anchor="ctr">
            <a:noAutofit/>
          </a:bodyPr>
          <a:lstStyle/>
          <a:p>
            <a:pPr>
              <a:spcAft>
                <a:spcPts val="600"/>
              </a:spcAft>
            </a:pPr>
            <a:r>
              <a:rPr lang="pt-BR" b="1" dirty="0"/>
              <a:t>1. Tipos de Navio</a:t>
            </a:r>
            <a:endParaRPr lang="pt-BR" b="1" dirty="0">
              <a:solidFill>
                <a:schemeClr val="tx1"/>
              </a:solidFill>
            </a:endParaRPr>
          </a:p>
        </p:txBody>
      </p:sp>
      <p:sp>
        <p:nvSpPr>
          <p:cNvPr id="7" name="Retângulo 6"/>
          <p:cNvSpPr/>
          <p:nvPr/>
        </p:nvSpPr>
        <p:spPr>
          <a:xfrm>
            <a:off x="2891515" y="4947060"/>
            <a:ext cx="3764175" cy="1285884"/>
          </a:xfrm>
          <a:prstGeom prst="rect">
            <a:avLst/>
          </a:prstGeom>
          <a:noFill/>
          <a:ln>
            <a:noFill/>
          </a:ln>
          <a:effectLst/>
        </p:spPr>
        <p:txBody>
          <a:bodyPr wrap="square" lIns="72000" tIns="72000" rIns="72000" bIns="72000" rtlCol="0" anchor="ctr">
            <a:noAutofit/>
          </a:bodyPr>
          <a:lstStyle/>
          <a:p>
            <a:pPr algn="ctr">
              <a:spcAft>
                <a:spcPts val="600"/>
              </a:spcAft>
            </a:pPr>
            <a:r>
              <a:rPr lang="pt-BR" b="1" dirty="0"/>
              <a:t>3. Tamanho do navio</a:t>
            </a:r>
          </a:p>
          <a:p>
            <a:pPr algn="r">
              <a:spcAft>
                <a:spcPts val="600"/>
              </a:spcAft>
            </a:pPr>
            <a:r>
              <a:rPr lang="pt-BR" sz="1400" dirty="0"/>
              <a:t>Menor implica em maior variedade de portos disponíveis e menor estocagem</a:t>
            </a:r>
          </a:p>
          <a:p>
            <a:pPr algn="r">
              <a:spcAft>
                <a:spcPts val="600"/>
              </a:spcAft>
            </a:pPr>
            <a:r>
              <a:rPr lang="pt-BR" sz="1400" dirty="0">
                <a:solidFill>
                  <a:schemeClr val="tx1"/>
                </a:solidFill>
              </a:rPr>
              <a:t>Maior implica em mais carga e menor custo</a:t>
            </a:r>
          </a:p>
        </p:txBody>
      </p:sp>
      <p:sp>
        <p:nvSpPr>
          <p:cNvPr id="8" name="Retângulo 7"/>
          <p:cNvSpPr/>
          <p:nvPr/>
        </p:nvSpPr>
        <p:spPr>
          <a:xfrm>
            <a:off x="7184454" y="2238492"/>
            <a:ext cx="2286000" cy="2238140"/>
          </a:xfrm>
          <a:prstGeom prst="rect">
            <a:avLst/>
          </a:prstGeom>
          <a:noFill/>
          <a:ln>
            <a:noFill/>
          </a:ln>
          <a:effectLst/>
        </p:spPr>
        <p:txBody>
          <a:bodyPr wrap="square" lIns="72000" tIns="72000" rIns="72000" bIns="72000" rtlCol="0" anchor="ctr">
            <a:noAutofit/>
          </a:bodyPr>
          <a:lstStyle/>
          <a:p>
            <a:pPr>
              <a:spcAft>
                <a:spcPts val="600"/>
              </a:spcAft>
            </a:pPr>
            <a:r>
              <a:rPr lang="pt-BR" sz="1400" dirty="0">
                <a:solidFill>
                  <a:schemeClr val="tx1"/>
                </a:solidFill>
              </a:rPr>
              <a:t>Canais restringem a passagem  </a:t>
            </a:r>
            <a:r>
              <a:rPr lang="pt-BR" sz="1400" dirty="0"/>
              <a:t>entre oceanos</a:t>
            </a:r>
          </a:p>
          <a:p>
            <a:pPr>
              <a:spcAft>
                <a:spcPts val="600"/>
              </a:spcAft>
            </a:pPr>
            <a:r>
              <a:rPr lang="pt-BR" sz="1400" dirty="0"/>
              <a:t>Portos restringem o tipo de navio</a:t>
            </a:r>
          </a:p>
          <a:p>
            <a:pPr>
              <a:spcAft>
                <a:spcPts val="600"/>
              </a:spcAft>
            </a:pPr>
            <a:r>
              <a:rPr lang="pt-BR" b="1" dirty="0"/>
              <a:t>2. Rotas</a:t>
            </a:r>
            <a:endParaRPr lang="pt-BR" sz="1400" dirty="0">
              <a:solidFill>
                <a:schemeClr val="tx1"/>
              </a:solidFill>
            </a:endParaRPr>
          </a:p>
          <a:p>
            <a:pPr>
              <a:spcAft>
                <a:spcPts val="600"/>
              </a:spcAft>
            </a:pPr>
            <a:r>
              <a:rPr lang="pt-BR" sz="1400" dirty="0"/>
              <a:t>Distâncias se correlacionam com o tempo em transito e o custo de transporte</a:t>
            </a:r>
          </a:p>
        </p:txBody>
      </p:sp>
      <p:sp>
        <p:nvSpPr>
          <p:cNvPr id="10" name="Seta para a direita 9"/>
          <p:cNvSpPr/>
          <p:nvPr/>
        </p:nvSpPr>
        <p:spPr>
          <a:xfrm>
            <a:off x="2559017"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1" name="Seta para a direita 10"/>
          <p:cNvSpPr/>
          <p:nvPr/>
        </p:nvSpPr>
        <p:spPr>
          <a:xfrm flipH="1">
            <a:off x="6059495"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2" name="Seta para a direita 11"/>
          <p:cNvSpPr/>
          <p:nvPr/>
        </p:nvSpPr>
        <p:spPr>
          <a:xfrm rot="16200000" flipH="1">
            <a:off x="4309256" y="185166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3" name="Seta para a direita 12"/>
          <p:cNvSpPr/>
          <p:nvPr/>
        </p:nvSpPr>
        <p:spPr>
          <a:xfrm rot="5400000" flipH="1" flipV="1">
            <a:off x="4309256" y="408980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6" name="Título 1"/>
          <p:cNvSpPr>
            <a:spLocks noGrp="1"/>
          </p:cNvSpPr>
          <p:nvPr>
            <p:ph type="title"/>
          </p:nvPr>
        </p:nvSpPr>
        <p:spPr>
          <a:xfrm>
            <a:off x="200025" y="188913"/>
            <a:ext cx="9505950" cy="637364"/>
          </a:xfrm>
        </p:spPr>
        <p:txBody>
          <a:bodyPr/>
          <a:lstStyle/>
          <a:p>
            <a:r>
              <a:rPr lang="pt-BR" dirty="0"/>
              <a:t>As 4 variáveis que devem ser consideradas para a concepção de um sistema logístico marítimo e que devemos avaliar em seguida:</a:t>
            </a:r>
          </a:p>
        </p:txBody>
      </p:sp>
      <p:sp>
        <p:nvSpPr>
          <p:cNvPr id="14" name="Retângulo 13"/>
          <p:cNvSpPr/>
          <p:nvPr/>
        </p:nvSpPr>
        <p:spPr>
          <a:xfrm>
            <a:off x="3256180" y="920655"/>
            <a:ext cx="3487714" cy="1788265"/>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5" name="Retângulo 14"/>
          <p:cNvSpPr/>
          <p:nvPr/>
        </p:nvSpPr>
        <p:spPr>
          <a:xfrm>
            <a:off x="3011886" y="4018366"/>
            <a:ext cx="3976303" cy="2839634"/>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7" name="Retângulo 16"/>
          <p:cNvSpPr/>
          <p:nvPr/>
        </p:nvSpPr>
        <p:spPr>
          <a:xfrm>
            <a:off x="237298" y="2714620"/>
            <a:ext cx="2286000" cy="1285884"/>
          </a:xfrm>
          <a:prstGeom prst="rect">
            <a:avLst/>
          </a:prstGeom>
          <a:noFill/>
          <a:ln>
            <a:noFill/>
          </a:ln>
          <a:effectLst/>
        </p:spPr>
        <p:txBody>
          <a:bodyPr wrap="square" lIns="72000" tIns="72000" rIns="72000" bIns="72000" rtlCol="0" anchor="ctr">
            <a:noAutofit/>
          </a:bodyPr>
          <a:lstStyle/>
          <a:p>
            <a:pPr algn="r">
              <a:spcAft>
                <a:spcPts val="600"/>
              </a:spcAft>
            </a:pPr>
            <a:r>
              <a:rPr lang="pt-BR" sz="1400" dirty="0"/>
              <a:t>Mais devagar implica em menor oferta e custo mais baixo</a:t>
            </a:r>
          </a:p>
          <a:p>
            <a:pPr algn="r">
              <a:spcAft>
                <a:spcPts val="600"/>
              </a:spcAft>
            </a:pPr>
            <a:r>
              <a:rPr lang="pt-BR" b="1" dirty="0"/>
              <a:t>4. Velocidade do navio</a:t>
            </a:r>
          </a:p>
          <a:p>
            <a:pPr algn="r">
              <a:spcAft>
                <a:spcPts val="600"/>
              </a:spcAft>
            </a:pPr>
            <a:r>
              <a:rPr lang="pt-BR" sz="1400" dirty="0">
                <a:solidFill>
                  <a:schemeClr val="tx1"/>
                </a:solidFill>
              </a:rPr>
              <a:t>Mais rápido implica em maior oferta e custo mais alto</a:t>
            </a:r>
          </a:p>
        </p:txBody>
      </p:sp>
      <p:sp>
        <p:nvSpPr>
          <p:cNvPr id="2" name="Retângulo 1"/>
          <p:cNvSpPr/>
          <p:nvPr/>
        </p:nvSpPr>
        <p:spPr>
          <a:xfrm>
            <a:off x="0" y="1842001"/>
            <a:ext cx="3523431" cy="3311228"/>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 name="Espaço Reservado para Número de Slide 2"/>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69</a:t>
            </a:fld>
            <a:endParaRPr lang="pt-BR" dirty="0"/>
          </a:p>
        </p:txBody>
      </p:sp>
    </p:spTree>
    <p:extLst>
      <p:ext uri="{BB962C8B-B14F-4D97-AF65-F5344CB8AC3E}">
        <p14:creationId xmlns:p14="http://schemas.microsoft.com/office/powerpoint/2010/main" val="328326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16632"/>
            <a:ext cx="9505950" cy="945141"/>
          </a:xfrm>
        </p:spPr>
        <p:txBody>
          <a:bodyPr/>
          <a:lstStyle/>
          <a:p>
            <a:r>
              <a:rPr lang="pt-BR" dirty="0"/>
              <a:t>É importante notar que se do ponto de vista de oportunidade o que interessa são crescimentos, do ponto de vista de capacitação o que interessa são os volumes incrementais</a:t>
            </a:r>
          </a:p>
        </p:txBody>
      </p:sp>
      <p:graphicFrame>
        <p:nvGraphicFramePr>
          <p:cNvPr id="27" name="Object 4"/>
          <p:cNvGraphicFramePr>
            <a:graphicFrameLocks noChangeAspect="1"/>
          </p:cNvGraphicFramePr>
          <p:nvPr>
            <p:extLst>
              <p:ext uri="{D42A27DB-BD31-4B8C-83A1-F6EECF244321}">
                <p14:modId xmlns:p14="http://schemas.microsoft.com/office/powerpoint/2010/main" val="3403558112"/>
              </p:ext>
            </p:extLst>
          </p:nvPr>
        </p:nvGraphicFramePr>
        <p:xfrm>
          <a:off x="1279868" y="1612031"/>
          <a:ext cx="7343775" cy="5105400"/>
        </p:xfrm>
        <a:graphic>
          <a:graphicData uri="http://schemas.openxmlformats.org/presentationml/2006/ole">
            <mc:AlternateContent xmlns:mc="http://schemas.openxmlformats.org/markup-compatibility/2006">
              <mc:Choice xmlns:v="urn:schemas-microsoft-com:vml" Requires="v">
                <p:oleObj name="Chart" r:id="rId2" imgW="7905758" imgH="5105524" progId="MSGraph.Chart.8">
                  <p:embed followColorScheme="full"/>
                </p:oleObj>
              </mc:Choice>
              <mc:Fallback>
                <p:oleObj name="Chart" r:id="rId2" imgW="7905758" imgH="5105524" progId="MSGraph.Chart.8">
                  <p:embed followColorScheme="full"/>
                  <p:pic>
                    <p:nvPicPr>
                      <p:cNvPr id="27" name="Object 4"/>
                      <p:cNvPicPr>
                        <a:picLocks noChangeAspect="1" noChangeArrowheads="1"/>
                      </p:cNvPicPr>
                      <p:nvPr/>
                    </p:nvPicPr>
                    <p:blipFill>
                      <a:blip r:embed="rId3"/>
                      <a:srcRect/>
                      <a:stretch>
                        <a:fillRect/>
                      </a:stretch>
                    </p:blipFill>
                    <p:spPr bwMode="auto">
                      <a:xfrm>
                        <a:off x="1279868" y="1612031"/>
                        <a:ext cx="7343775" cy="5105400"/>
                      </a:xfrm>
                      <a:prstGeom prst="rect">
                        <a:avLst/>
                      </a:prstGeom>
                      <a:noFill/>
                      <a:ln>
                        <a:noFill/>
                      </a:ln>
                      <a:effectLst/>
                    </p:spPr>
                  </p:pic>
                </p:oleObj>
              </mc:Fallback>
            </mc:AlternateContent>
          </a:graphicData>
        </a:graphic>
      </p:graphicFrame>
      <p:sp>
        <p:nvSpPr>
          <p:cNvPr id="31" name="Text Box 7"/>
          <p:cNvSpPr txBox="1">
            <a:spLocks noChangeArrowheads="1"/>
          </p:cNvSpPr>
          <p:nvPr/>
        </p:nvSpPr>
        <p:spPr bwMode="auto">
          <a:xfrm>
            <a:off x="8546634" y="3469346"/>
            <a:ext cx="1056433" cy="738664"/>
          </a:xfrm>
          <a:prstGeom prst="rect">
            <a:avLst/>
          </a:prstGeom>
          <a:solidFill>
            <a:schemeClr val="accent6">
              <a:lumMod val="60000"/>
              <a:lumOff val="4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ct val="0"/>
              </a:spcBef>
              <a:buFontTx/>
              <a:buNone/>
              <a:defRPr sz="1400">
                <a:latin typeface="Arial" charset="0"/>
              </a:defRPr>
            </a:lvl1pPr>
            <a:lvl2pPr marL="742950" indent="-285750" eaLnBrk="0" hangingPunct="0">
              <a:spcBef>
                <a:spcPct val="20000"/>
              </a:spcBef>
              <a:buChar char="–"/>
              <a:defRPr sz="2800">
                <a:latin typeface="Arial" charset="0"/>
              </a:defRPr>
            </a:lvl2pPr>
            <a:lvl3pPr marL="1143000" indent="-228600" eaLnBrk="0" hangingPunct="0">
              <a:spcBef>
                <a:spcPct val="20000"/>
              </a:spcBef>
              <a:buChar char="•"/>
              <a:defRPr sz="2400">
                <a:latin typeface="Arial" charset="0"/>
              </a:defRPr>
            </a:lvl3pPr>
            <a:lvl4pPr marL="1600200" indent="-228600" eaLnBrk="0" hangingPunct="0">
              <a:spcBef>
                <a:spcPct val="20000"/>
              </a:spcBef>
              <a:buChar char="–"/>
              <a:defRPr sz="2000">
                <a:latin typeface="Arial" charset="0"/>
              </a:defRPr>
            </a:lvl4pPr>
            <a:lvl5pPr marL="2057400" indent="-228600" eaLnBrk="0" hangingPunct="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r>
              <a:rPr lang="en-GB" altLang="en-US" b="1" u="sng" dirty="0">
                <a:latin typeface="+mj-lt"/>
              </a:rPr>
              <a:t>1950-2013</a:t>
            </a:r>
          </a:p>
          <a:p>
            <a:r>
              <a:rPr lang="en-GB" altLang="en-US" dirty="0" err="1">
                <a:latin typeface="+mj-lt"/>
              </a:rPr>
              <a:t>cagr</a:t>
            </a:r>
            <a:r>
              <a:rPr lang="en-GB" altLang="en-US" dirty="0">
                <a:latin typeface="+mj-lt"/>
              </a:rPr>
              <a:t>  4.3% .</a:t>
            </a:r>
            <a:r>
              <a:rPr lang="en-GB" altLang="en-US" dirty="0" err="1">
                <a:latin typeface="+mj-lt"/>
              </a:rPr>
              <a:t>a.a</a:t>
            </a:r>
            <a:endParaRPr lang="en-GB" altLang="en-US" dirty="0">
              <a:latin typeface="+mj-lt"/>
            </a:endParaRPr>
          </a:p>
        </p:txBody>
      </p:sp>
      <p:sp>
        <p:nvSpPr>
          <p:cNvPr id="33" name="TextBox 1"/>
          <p:cNvSpPr txBox="1"/>
          <p:nvPr/>
        </p:nvSpPr>
        <p:spPr>
          <a:xfrm rot="16200000">
            <a:off x="-1850773" y="3825007"/>
            <a:ext cx="5038745" cy="646332"/>
          </a:xfrm>
          <a:prstGeom prst="rect">
            <a:avLst/>
          </a:prstGeom>
          <a:noFill/>
        </p:spPr>
        <p:txBody>
          <a:bodyPr wrap="square" rtlCol="0">
            <a:spAutoFit/>
          </a:bodyPr>
          <a:lstStyle/>
          <a:p>
            <a:r>
              <a:rPr lang="pt-BR" b="1" dirty="0">
                <a:solidFill>
                  <a:srgbClr val="C00000"/>
                </a:solidFill>
              </a:rPr>
              <a:t>Quase todo crescimento do transporte marítimo</a:t>
            </a:r>
            <a:r>
              <a:rPr lang="en-GB" b="1" dirty="0">
                <a:solidFill>
                  <a:srgbClr val="C00000"/>
                </a:solidFill>
              </a:rPr>
              <a:t> </a:t>
            </a:r>
            <a:r>
              <a:rPr lang="pt-BR" b="1" dirty="0">
                <a:solidFill>
                  <a:srgbClr val="C00000"/>
                </a:solidFill>
              </a:rPr>
              <a:t>ocorreu</a:t>
            </a:r>
            <a:r>
              <a:rPr lang="en-GB" b="1" dirty="0">
                <a:solidFill>
                  <a:srgbClr val="C00000"/>
                </a:solidFill>
              </a:rPr>
              <a:t> </a:t>
            </a:r>
            <a:r>
              <a:rPr lang="pt-BR" b="1" dirty="0">
                <a:solidFill>
                  <a:srgbClr val="C00000"/>
                </a:solidFill>
              </a:rPr>
              <a:t>após</a:t>
            </a:r>
            <a:r>
              <a:rPr lang="en-GB" b="1" dirty="0">
                <a:solidFill>
                  <a:srgbClr val="C00000"/>
                </a:solidFill>
              </a:rPr>
              <a:t> 1840</a:t>
            </a:r>
          </a:p>
        </p:txBody>
      </p:sp>
      <p:sp>
        <p:nvSpPr>
          <p:cNvPr id="42" name="TextBox 9"/>
          <p:cNvSpPr txBox="1"/>
          <p:nvPr/>
        </p:nvSpPr>
        <p:spPr>
          <a:xfrm>
            <a:off x="2573814" y="2339588"/>
            <a:ext cx="1492716" cy="369332"/>
          </a:xfrm>
          <a:prstGeom prst="rect">
            <a:avLst/>
          </a:prstGeom>
          <a:noFill/>
        </p:spPr>
        <p:txBody>
          <a:bodyPr wrap="none" rtlCol="0">
            <a:spAutoFit/>
          </a:bodyPr>
          <a:lstStyle/>
          <a:p>
            <a:r>
              <a:rPr lang="en-GB" b="1" dirty="0"/>
              <a:t>Era colonial</a:t>
            </a:r>
          </a:p>
        </p:txBody>
      </p:sp>
      <p:sp>
        <p:nvSpPr>
          <p:cNvPr id="45" name="TextBox 20"/>
          <p:cNvSpPr txBox="1"/>
          <p:nvPr/>
        </p:nvSpPr>
        <p:spPr>
          <a:xfrm>
            <a:off x="5862369" y="2339588"/>
            <a:ext cx="1826141" cy="369332"/>
          </a:xfrm>
          <a:prstGeom prst="rect">
            <a:avLst/>
          </a:prstGeom>
          <a:noFill/>
        </p:spPr>
        <p:txBody>
          <a:bodyPr wrap="none" rtlCol="0">
            <a:spAutoFit/>
          </a:bodyPr>
          <a:lstStyle/>
          <a:p>
            <a:r>
              <a:rPr lang="en-GB" b="1" dirty="0"/>
              <a:t>Livre </a:t>
            </a:r>
            <a:r>
              <a:rPr lang="en-GB" b="1" dirty="0" err="1"/>
              <a:t>comércio</a:t>
            </a:r>
            <a:endParaRPr lang="en-GB" b="1" dirty="0"/>
          </a:p>
        </p:txBody>
      </p:sp>
      <p:sp>
        <p:nvSpPr>
          <p:cNvPr id="28" name="Text Box 6"/>
          <p:cNvSpPr txBox="1">
            <a:spLocks noChangeArrowheads="1"/>
          </p:cNvSpPr>
          <p:nvPr/>
        </p:nvSpPr>
        <p:spPr bwMode="auto">
          <a:xfrm rot="16200000">
            <a:off x="582554" y="3703697"/>
            <a:ext cx="1475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0" dirty="0">
                <a:latin typeface="+mj-lt"/>
              </a:rPr>
              <a:t>Bi Ton </a:t>
            </a:r>
            <a:r>
              <a:rPr lang="en-GB" altLang="en-US" sz="1800" b="0" dirty="0" err="1">
                <a:latin typeface="+mj-lt"/>
              </a:rPr>
              <a:t>Imprt</a:t>
            </a:r>
            <a:r>
              <a:rPr lang="en-GB" altLang="en-US" sz="1800" b="0" dirty="0">
                <a:latin typeface="+mj-lt"/>
              </a:rPr>
              <a:t>.</a:t>
            </a:r>
          </a:p>
        </p:txBody>
      </p:sp>
      <p:sp>
        <p:nvSpPr>
          <p:cNvPr id="32" name="Text Box 8"/>
          <p:cNvSpPr txBox="1">
            <a:spLocks noChangeArrowheads="1"/>
          </p:cNvSpPr>
          <p:nvPr/>
        </p:nvSpPr>
        <p:spPr bwMode="auto">
          <a:xfrm>
            <a:off x="1223472" y="6557282"/>
            <a:ext cx="868094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000" b="0" dirty="0" err="1">
                <a:latin typeface="+mj-lt"/>
              </a:rPr>
              <a:t>Fonte</a:t>
            </a:r>
            <a:r>
              <a:rPr lang="en-US" altLang="en-US" sz="1000" b="0" dirty="0">
                <a:latin typeface="+mj-lt"/>
              </a:rPr>
              <a:t> : "Will the next 50 years be as Chaotic in Shipping as the Last?“ Dr Martin Stopford, Hong Kong Shipowners 50</a:t>
            </a:r>
            <a:r>
              <a:rPr lang="en-US" altLang="en-US" sz="1000" b="0" baseline="30000" dirty="0">
                <a:latin typeface="+mj-lt"/>
              </a:rPr>
              <a:t>th</a:t>
            </a:r>
            <a:r>
              <a:rPr lang="en-US" altLang="en-US" sz="1000" b="0" dirty="0">
                <a:latin typeface="+mj-lt"/>
              </a:rPr>
              <a:t> Anniversary Jan 2007</a:t>
            </a:r>
          </a:p>
          <a:p>
            <a:pPr eaLnBrk="1" hangingPunct="1">
              <a:spcBef>
                <a:spcPct val="0"/>
              </a:spcBef>
              <a:buFontTx/>
              <a:buNone/>
            </a:pPr>
            <a:endParaRPr lang="en-US" altLang="en-US" sz="1000" b="0" dirty="0">
              <a:latin typeface="+mj-lt"/>
            </a:endParaRPr>
          </a:p>
        </p:txBody>
      </p:sp>
      <p:sp>
        <p:nvSpPr>
          <p:cNvPr id="35" name="TextBox 2"/>
          <p:cNvSpPr txBox="1"/>
          <p:nvPr/>
        </p:nvSpPr>
        <p:spPr>
          <a:xfrm>
            <a:off x="3224014" y="4346520"/>
            <a:ext cx="2089621" cy="738664"/>
          </a:xfrm>
          <a:prstGeom prst="rect">
            <a:avLst/>
          </a:prstGeom>
          <a:noFill/>
        </p:spPr>
        <p:txBody>
          <a:bodyPr wrap="square" rtlCol="0">
            <a:spAutoFit/>
          </a:bodyPr>
          <a:lstStyle/>
          <a:p>
            <a:pPr algn="ctr"/>
            <a:r>
              <a:rPr lang="en-GB" sz="1400" dirty="0" err="1">
                <a:latin typeface="+mj-lt"/>
              </a:rPr>
              <a:t>Primeiros</a:t>
            </a:r>
            <a:r>
              <a:rPr lang="en-GB" sz="1400" dirty="0">
                <a:latin typeface="+mj-lt"/>
              </a:rPr>
              <a:t> </a:t>
            </a:r>
            <a:r>
              <a:rPr lang="en-GB" sz="1400" dirty="0" err="1">
                <a:latin typeface="+mj-lt"/>
              </a:rPr>
              <a:t>navios</a:t>
            </a:r>
            <a:r>
              <a:rPr lang="en-GB" sz="1400" dirty="0">
                <a:latin typeface="+mj-lt"/>
              </a:rPr>
              <a:t> a </a:t>
            </a:r>
            <a:r>
              <a:rPr lang="en-GB" sz="1400" dirty="0" err="1">
                <a:latin typeface="+mj-lt"/>
              </a:rPr>
              <a:t>vapor</a:t>
            </a:r>
            <a:r>
              <a:rPr lang="en-GB" sz="1400" dirty="0">
                <a:latin typeface="+mj-lt"/>
              </a:rPr>
              <a:t> </a:t>
            </a:r>
            <a:r>
              <a:rPr lang="en-GB" sz="1400" dirty="0" err="1">
                <a:latin typeface="+mj-lt"/>
              </a:rPr>
              <a:t>em</a:t>
            </a:r>
            <a:r>
              <a:rPr lang="en-GB" sz="1400" dirty="0">
                <a:latin typeface="+mj-lt"/>
              </a:rPr>
              <a:t>  rotas de </a:t>
            </a:r>
            <a:r>
              <a:rPr lang="en-GB" sz="1400" dirty="0" err="1">
                <a:latin typeface="+mj-lt"/>
              </a:rPr>
              <a:t>longo</a:t>
            </a:r>
            <a:r>
              <a:rPr lang="en-GB" sz="1400" dirty="0">
                <a:latin typeface="+mj-lt"/>
              </a:rPr>
              <a:t> </a:t>
            </a:r>
            <a:r>
              <a:rPr lang="en-GB" sz="1400" dirty="0" err="1">
                <a:latin typeface="+mj-lt"/>
              </a:rPr>
              <a:t>curso</a:t>
            </a:r>
            <a:r>
              <a:rPr lang="en-GB" sz="1400" dirty="0">
                <a:latin typeface="+mj-lt"/>
              </a:rPr>
              <a:t> </a:t>
            </a:r>
            <a:r>
              <a:rPr lang="en-GB" sz="1400" dirty="0" err="1">
                <a:latin typeface="+mj-lt"/>
              </a:rPr>
              <a:t>em</a:t>
            </a:r>
            <a:r>
              <a:rPr lang="en-GB" sz="1400" dirty="0">
                <a:latin typeface="+mj-lt"/>
              </a:rPr>
              <a:t> 1860</a:t>
            </a:r>
          </a:p>
        </p:txBody>
      </p:sp>
      <p:cxnSp>
        <p:nvCxnSpPr>
          <p:cNvPr id="36" name="Straight Arrow Connector 4"/>
          <p:cNvCxnSpPr/>
          <p:nvPr/>
        </p:nvCxnSpPr>
        <p:spPr>
          <a:xfrm flipH="1">
            <a:off x="2719954" y="5114241"/>
            <a:ext cx="1013391" cy="792088"/>
          </a:xfrm>
          <a:prstGeom prst="straightConnector1">
            <a:avLst/>
          </a:prstGeom>
          <a:ln w="53975">
            <a:tailEnd type="arrow"/>
          </a:ln>
        </p:spPr>
        <p:style>
          <a:lnRef idx="1">
            <a:schemeClr val="accent1"/>
          </a:lnRef>
          <a:fillRef idx="0">
            <a:schemeClr val="accent1"/>
          </a:fillRef>
          <a:effectRef idx="0">
            <a:schemeClr val="accent1"/>
          </a:effectRef>
          <a:fontRef idx="minor">
            <a:schemeClr val="tx1"/>
          </a:fontRef>
        </p:style>
      </p:cxnSp>
      <p:sp>
        <p:nvSpPr>
          <p:cNvPr id="38" name="TextBox 6"/>
          <p:cNvSpPr txBox="1"/>
          <p:nvPr/>
        </p:nvSpPr>
        <p:spPr>
          <a:xfrm>
            <a:off x="2434341" y="3267314"/>
            <a:ext cx="1632189" cy="738664"/>
          </a:xfrm>
          <a:prstGeom prst="rect">
            <a:avLst/>
          </a:prstGeom>
          <a:noFill/>
        </p:spPr>
        <p:txBody>
          <a:bodyPr wrap="square" rtlCol="0">
            <a:spAutoFit/>
          </a:bodyPr>
          <a:lstStyle/>
          <a:p>
            <a:r>
              <a:rPr lang="en-GB" sz="1400" dirty="0" err="1">
                <a:latin typeface="+mj-lt"/>
              </a:rPr>
              <a:t>Primeiros</a:t>
            </a:r>
            <a:r>
              <a:rPr lang="en-GB" sz="1400" dirty="0">
                <a:latin typeface="+mj-lt"/>
              </a:rPr>
              <a:t> </a:t>
            </a:r>
            <a:r>
              <a:rPr lang="en-GB" sz="1400" dirty="0" err="1">
                <a:latin typeface="+mj-lt"/>
              </a:rPr>
              <a:t>navios</a:t>
            </a:r>
            <a:r>
              <a:rPr lang="en-GB" sz="1400" dirty="0">
                <a:latin typeface="+mj-lt"/>
              </a:rPr>
              <a:t> a </a:t>
            </a:r>
            <a:r>
              <a:rPr lang="en-GB" sz="1400" dirty="0" err="1">
                <a:latin typeface="+mj-lt"/>
              </a:rPr>
              <a:t>vapor</a:t>
            </a:r>
            <a:r>
              <a:rPr lang="en-GB" sz="1400" dirty="0">
                <a:latin typeface="+mj-lt"/>
              </a:rPr>
              <a:t> 1830 (</a:t>
            </a:r>
            <a:r>
              <a:rPr lang="en-GB" sz="1400" dirty="0" err="1">
                <a:latin typeface="+mj-lt"/>
              </a:rPr>
              <a:t>emupuradores</a:t>
            </a:r>
            <a:r>
              <a:rPr lang="en-GB" sz="1400" dirty="0">
                <a:latin typeface="+mj-lt"/>
              </a:rPr>
              <a:t>)</a:t>
            </a:r>
          </a:p>
        </p:txBody>
      </p:sp>
      <p:cxnSp>
        <p:nvCxnSpPr>
          <p:cNvPr id="39" name="Straight Arrow Connector 14"/>
          <p:cNvCxnSpPr/>
          <p:nvPr/>
        </p:nvCxnSpPr>
        <p:spPr>
          <a:xfrm flipH="1">
            <a:off x="2091250" y="4526924"/>
            <a:ext cx="609668" cy="1404686"/>
          </a:xfrm>
          <a:prstGeom prst="straightConnector1">
            <a:avLst/>
          </a:prstGeom>
          <a:ln w="53975">
            <a:tailEnd type="arrow"/>
          </a:ln>
        </p:spPr>
        <p:style>
          <a:lnRef idx="1">
            <a:schemeClr val="accent1"/>
          </a:lnRef>
          <a:fillRef idx="0">
            <a:schemeClr val="accent1"/>
          </a:fillRef>
          <a:effectRef idx="0">
            <a:schemeClr val="accent1"/>
          </a:effectRef>
          <a:fontRef idx="minor">
            <a:schemeClr val="tx1"/>
          </a:fontRef>
        </p:style>
      </p:cxnSp>
      <p:sp>
        <p:nvSpPr>
          <p:cNvPr id="47" name="AutoShape 5"/>
          <p:cNvSpPr>
            <a:spLocks/>
          </p:cNvSpPr>
          <p:nvPr/>
        </p:nvSpPr>
        <p:spPr bwMode="auto">
          <a:xfrm rot="10800000">
            <a:off x="5346987" y="5753929"/>
            <a:ext cx="109271" cy="273613"/>
          </a:xfrm>
          <a:prstGeom prst="leftBrace">
            <a:avLst>
              <a:gd name="adj1" fmla="val 18278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GB" altLang="en-US" sz="1800">
              <a:latin typeface="+mj-lt"/>
            </a:endParaRPr>
          </a:p>
        </p:txBody>
      </p:sp>
      <p:sp>
        <p:nvSpPr>
          <p:cNvPr id="48" name="Text Box 7"/>
          <p:cNvSpPr txBox="1">
            <a:spLocks noChangeArrowheads="1"/>
          </p:cNvSpPr>
          <p:nvPr/>
        </p:nvSpPr>
        <p:spPr bwMode="auto">
          <a:xfrm>
            <a:off x="3872086" y="3519031"/>
            <a:ext cx="1193800" cy="738664"/>
          </a:xfrm>
          <a:prstGeom prst="rect">
            <a:avLst/>
          </a:prstGeom>
          <a:solidFill>
            <a:schemeClr val="accent6">
              <a:lumMod val="60000"/>
              <a:lumOff val="4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400" dirty="0">
                <a:latin typeface="+mj-lt"/>
              </a:rPr>
              <a:t> </a:t>
            </a:r>
            <a:r>
              <a:rPr lang="en-GB" altLang="en-US" sz="1400" b="1" u="sng" dirty="0">
                <a:latin typeface="+mj-lt"/>
              </a:rPr>
              <a:t>1850-1950</a:t>
            </a:r>
          </a:p>
          <a:p>
            <a:pPr algn="ctr" eaLnBrk="1" hangingPunct="1">
              <a:spcBef>
                <a:spcPct val="0"/>
              </a:spcBef>
              <a:buFontTx/>
              <a:buNone/>
            </a:pPr>
            <a:r>
              <a:rPr lang="en-GB" altLang="en-US" sz="1400" b="0" dirty="0" err="1">
                <a:latin typeface="+mj-lt"/>
              </a:rPr>
              <a:t>cagr</a:t>
            </a:r>
            <a:r>
              <a:rPr lang="en-GB" altLang="en-US" sz="1400" b="0" dirty="0">
                <a:latin typeface="+mj-lt"/>
              </a:rPr>
              <a:t> 3.2%a.a</a:t>
            </a:r>
          </a:p>
        </p:txBody>
      </p:sp>
      <p:cxnSp>
        <p:nvCxnSpPr>
          <p:cNvPr id="49" name="Elbow Connector 7"/>
          <p:cNvCxnSpPr/>
          <p:nvPr/>
        </p:nvCxnSpPr>
        <p:spPr>
          <a:xfrm rot="5400000">
            <a:off x="5200573" y="4829336"/>
            <a:ext cx="1252286" cy="5969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7</a:t>
            </a:fld>
            <a:endParaRPr lang="pt-BR" sz="600" noProof="0"/>
          </a:p>
        </p:txBody>
      </p:sp>
      <p:sp>
        <p:nvSpPr>
          <p:cNvPr id="3" name="Retângulo de cantos arredondados 2"/>
          <p:cNvSpPr/>
          <p:nvPr/>
        </p:nvSpPr>
        <p:spPr>
          <a:xfrm>
            <a:off x="3320172" y="1181971"/>
            <a:ext cx="6623406" cy="523602"/>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t>Com os volumes base de hoje, a cada 1pp de crescimento de volumes dois novos terminais portuários de grande porte são necessários</a:t>
            </a:r>
            <a:endParaRPr lang="pt-BR" sz="1400" dirty="0">
              <a:solidFill>
                <a:schemeClr val="tx1"/>
              </a:solidFill>
            </a:endParaRPr>
          </a:p>
        </p:txBody>
      </p:sp>
      <p:cxnSp>
        <p:nvCxnSpPr>
          <p:cNvPr id="9" name="Conector reto 8"/>
          <p:cNvCxnSpPr/>
          <p:nvPr/>
        </p:nvCxnSpPr>
        <p:spPr>
          <a:xfrm>
            <a:off x="5312246" y="2636912"/>
            <a:ext cx="0" cy="3322520"/>
          </a:xfrm>
          <a:prstGeom prst="line">
            <a:avLst/>
          </a:prstGeom>
          <a:ln w="28575">
            <a:solidFill>
              <a:schemeClr val="tx1"/>
            </a:solidFill>
            <a:prstDash val="dashDot"/>
          </a:ln>
          <a:effectLst/>
        </p:spPr>
        <p:style>
          <a:lnRef idx="1">
            <a:schemeClr val="accent1"/>
          </a:lnRef>
          <a:fillRef idx="0">
            <a:schemeClr val="accent1"/>
          </a:fillRef>
          <a:effectRef idx="0">
            <a:schemeClr val="accent1"/>
          </a:effectRef>
          <a:fontRef idx="minor">
            <a:schemeClr val="tx1"/>
          </a:fontRef>
        </p:style>
      </p:cxnSp>
      <p:sp>
        <p:nvSpPr>
          <p:cNvPr id="5" name="Retângulo 4">
            <a:extLst>
              <a:ext uri="{FF2B5EF4-FFF2-40B4-BE49-F238E27FC236}">
                <a16:creationId xmlns:a16="http://schemas.microsoft.com/office/drawing/2014/main" id="{8BA2113E-25F2-612C-50A3-0B417CF531E9}"/>
              </a:ext>
            </a:extLst>
          </p:cNvPr>
          <p:cNvSpPr/>
          <p:nvPr/>
        </p:nvSpPr>
        <p:spPr>
          <a:xfrm>
            <a:off x="8264574" y="1612031"/>
            <a:ext cx="144010" cy="4394993"/>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6" name="Text Box 7">
            <a:extLst>
              <a:ext uri="{FF2B5EF4-FFF2-40B4-BE49-F238E27FC236}">
                <a16:creationId xmlns:a16="http://schemas.microsoft.com/office/drawing/2014/main" id="{D105828A-742B-1FCD-DE5E-07285A57F95A}"/>
              </a:ext>
            </a:extLst>
          </p:cNvPr>
          <p:cNvSpPr txBox="1">
            <a:spLocks noChangeArrowheads="1"/>
          </p:cNvSpPr>
          <p:nvPr/>
        </p:nvSpPr>
        <p:spPr bwMode="auto">
          <a:xfrm>
            <a:off x="8427916" y="1843360"/>
            <a:ext cx="1175151" cy="954107"/>
          </a:xfrm>
          <a:prstGeom prst="rect">
            <a:avLst/>
          </a:prstGeom>
          <a:noFill/>
          <a:ln>
            <a:noFill/>
          </a:ln>
          <a:effectLst/>
        </p:spPr>
        <p:txBody>
          <a:bodyPr wrap="square">
            <a:spAutoFit/>
          </a:bodyPr>
          <a:lstStyle>
            <a:defPPr>
              <a:defRPr lang="en-US"/>
            </a:defPPr>
            <a:lvl1pPr algn="ctr">
              <a:spcBef>
                <a:spcPct val="0"/>
              </a:spcBef>
              <a:buFontTx/>
              <a:buNone/>
              <a:defRPr sz="1400">
                <a:latin typeface="Arial" charset="0"/>
              </a:defRPr>
            </a:lvl1pPr>
            <a:lvl2pPr marL="742950" indent="-285750" eaLnBrk="0" hangingPunct="0">
              <a:spcBef>
                <a:spcPct val="20000"/>
              </a:spcBef>
              <a:buChar char="–"/>
              <a:defRPr sz="2800">
                <a:latin typeface="Arial" charset="0"/>
              </a:defRPr>
            </a:lvl2pPr>
            <a:lvl3pPr marL="1143000" indent="-228600" eaLnBrk="0" hangingPunct="0">
              <a:spcBef>
                <a:spcPct val="20000"/>
              </a:spcBef>
              <a:buChar char="•"/>
              <a:defRPr sz="2400">
                <a:latin typeface="Arial" charset="0"/>
              </a:defRPr>
            </a:lvl3pPr>
            <a:lvl4pPr marL="1600200" indent="-228600" eaLnBrk="0" hangingPunct="0">
              <a:spcBef>
                <a:spcPct val="20000"/>
              </a:spcBef>
              <a:buChar char="–"/>
              <a:defRPr sz="2000">
                <a:latin typeface="Arial" charset="0"/>
              </a:defRPr>
            </a:lvl4pPr>
            <a:lvl5pPr marL="2057400" indent="-228600" eaLnBrk="0" hangingPunct="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r>
              <a:rPr lang="en-GB" altLang="en-US" b="1" dirty="0">
                <a:latin typeface="+mj-lt"/>
              </a:rPr>
              <a:t>2021: 11 bi ton</a:t>
            </a:r>
          </a:p>
          <a:p>
            <a:r>
              <a:rPr lang="en-GB" altLang="en-US" dirty="0">
                <a:latin typeface="+mj-lt"/>
              </a:rPr>
              <a:t>Growth 3,5%</a:t>
            </a:r>
          </a:p>
        </p:txBody>
      </p:sp>
    </p:spTree>
    <p:extLst>
      <p:ext uri="{BB962C8B-B14F-4D97-AF65-F5344CB8AC3E}">
        <p14:creationId xmlns:p14="http://schemas.microsoft.com/office/powerpoint/2010/main" val="3102363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7627"/>
            <a:ext cx="9904412" cy="631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ângulo 10"/>
          <p:cNvSpPr/>
          <p:nvPr/>
        </p:nvSpPr>
        <p:spPr>
          <a:xfrm>
            <a:off x="3365574" y="3175728"/>
            <a:ext cx="684076" cy="324710"/>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305m</a:t>
            </a:r>
          </a:p>
        </p:txBody>
      </p:sp>
      <p:sp>
        <p:nvSpPr>
          <p:cNvPr id="13" name="Retângulo 12"/>
          <p:cNvSpPr/>
          <p:nvPr/>
        </p:nvSpPr>
        <p:spPr>
          <a:xfrm>
            <a:off x="7458024" y="4149080"/>
            <a:ext cx="684076" cy="324710"/>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424m</a:t>
            </a:r>
          </a:p>
        </p:txBody>
      </p:sp>
      <p:sp>
        <p:nvSpPr>
          <p:cNvPr id="14" name="Retângulo 13"/>
          <p:cNvSpPr/>
          <p:nvPr/>
        </p:nvSpPr>
        <p:spPr>
          <a:xfrm>
            <a:off x="8552606" y="5029200"/>
            <a:ext cx="684076" cy="231039"/>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48,5m</a:t>
            </a:r>
            <a:endParaRPr lang="pt-BR" sz="1200" dirty="0">
              <a:solidFill>
                <a:schemeClr val="tx1"/>
              </a:solidFill>
            </a:endParaRPr>
          </a:p>
        </p:txBody>
      </p:sp>
      <p:sp>
        <p:nvSpPr>
          <p:cNvPr id="15" name="Retângulo 14"/>
          <p:cNvSpPr/>
          <p:nvPr/>
        </p:nvSpPr>
        <p:spPr>
          <a:xfrm>
            <a:off x="8552606" y="6456419"/>
            <a:ext cx="684076" cy="231039"/>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54m</a:t>
            </a:r>
            <a:endParaRPr lang="pt-BR" sz="1200" dirty="0">
              <a:solidFill>
                <a:schemeClr val="tx1"/>
              </a:solidFill>
            </a:endParaRPr>
          </a:p>
        </p:txBody>
      </p:sp>
      <p:sp>
        <p:nvSpPr>
          <p:cNvPr id="16" name="Retângulo 15"/>
          <p:cNvSpPr/>
          <p:nvPr/>
        </p:nvSpPr>
        <p:spPr>
          <a:xfrm>
            <a:off x="6392366" y="5445224"/>
            <a:ext cx="684076" cy="231039"/>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32m</a:t>
            </a:r>
            <a:endParaRPr lang="pt-BR" sz="1200" dirty="0">
              <a:solidFill>
                <a:schemeClr val="tx1"/>
              </a:solidFill>
            </a:endParaRPr>
          </a:p>
        </p:txBody>
      </p:sp>
      <p:sp>
        <p:nvSpPr>
          <p:cNvPr id="17" name="Retângulo 16"/>
          <p:cNvSpPr/>
          <p:nvPr/>
        </p:nvSpPr>
        <p:spPr>
          <a:xfrm>
            <a:off x="6420890" y="6471746"/>
            <a:ext cx="684076" cy="231039"/>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33,5m</a:t>
            </a:r>
            <a:endParaRPr lang="pt-BR" sz="1200" dirty="0">
              <a:solidFill>
                <a:schemeClr val="tx1"/>
              </a:solidFill>
            </a:endParaRPr>
          </a:p>
        </p:txBody>
      </p:sp>
      <p:sp>
        <p:nvSpPr>
          <p:cNvPr id="18" name="Retângulo 17"/>
          <p:cNvSpPr/>
          <p:nvPr/>
        </p:nvSpPr>
        <p:spPr>
          <a:xfrm>
            <a:off x="7458024" y="6045079"/>
            <a:ext cx="684076" cy="231039"/>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15,6m</a:t>
            </a:r>
            <a:endParaRPr lang="pt-BR" sz="1200" dirty="0">
              <a:solidFill>
                <a:schemeClr val="tx1"/>
              </a:solidFill>
            </a:endParaRPr>
          </a:p>
        </p:txBody>
      </p:sp>
      <p:sp>
        <p:nvSpPr>
          <p:cNvPr id="19" name="Retângulo 18"/>
          <p:cNvSpPr/>
          <p:nvPr/>
        </p:nvSpPr>
        <p:spPr>
          <a:xfrm>
            <a:off x="5240238" y="6160477"/>
            <a:ext cx="684076" cy="231039"/>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12m</a:t>
            </a:r>
            <a:endParaRPr lang="pt-BR" sz="1200" dirty="0">
              <a:solidFill>
                <a:schemeClr val="tx1"/>
              </a:solidFill>
            </a:endParaRPr>
          </a:p>
        </p:txBody>
      </p:sp>
      <p:sp>
        <p:nvSpPr>
          <p:cNvPr id="20" name="Retângulo 19"/>
          <p:cNvSpPr/>
          <p:nvPr/>
        </p:nvSpPr>
        <p:spPr>
          <a:xfrm>
            <a:off x="0" y="5689790"/>
            <a:ext cx="1423814" cy="1168210"/>
          </a:xfrm>
          <a:prstGeom prst="rect">
            <a:avLst/>
          </a:prstGeom>
          <a:solidFill>
            <a:schemeClr val="bg1"/>
          </a:solidFill>
          <a:ln>
            <a:solidFill>
              <a:schemeClr val="bg1"/>
            </a:solidFill>
          </a:ln>
          <a:effectLst/>
        </p:spPr>
        <p:txBody>
          <a:bodyPr wrap="square" lIns="72000" tIns="72000" rIns="72000" bIns="72000" rtlCol="0" anchor="ctr">
            <a:noAutofit/>
          </a:bodyPr>
          <a:lstStyle/>
          <a:p>
            <a:pPr algn="ctr">
              <a:spcAft>
                <a:spcPts val="600"/>
              </a:spcAft>
            </a:pPr>
            <a:r>
              <a:rPr lang="pt-BR" sz="1200" dirty="0"/>
              <a:t>Número de trânsitos entre 13 a 14.000 por ano</a:t>
            </a:r>
          </a:p>
        </p:txBody>
      </p:sp>
      <p:sp>
        <p:nvSpPr>
          <p:cNvPr id="21" name="Retângulo 20"/>
          <p:cNvSpPr/>
          <p:nvPr/>
        </p:nvSpPr>
        <p:spPr>
          <a:xfrm>
            <a:off x="0" y="836712"/>
            <a:ext cx="3152006" cy="1296144"/>
          </a:xfrm>
          <a:prstGeom prst="rect">
            <a:avLst/>
          </a:prstGeom>
          <a:solidFill>
            <a:schemeClr val="bg1"/>
          </a:solidFill>
          <a:ln>
            <a:solidFill>
              <a:schemeClr val="bg1"/>
            </a:solidFill>
          </a:ln>
          <a:effectLst/>
        </p:spPr>
        <p:txBody>
          <a:bodyPr wrap="square" lIns="72000" tIns="72000" rIns="72000" bIns="72000" rtlCol="0" anchor="ctr">
            <a:noAutofit/>
          </a:bodyPr>
          <a:lstStyle/>
          <a:p>
            <a:pPr algn="ctr">
              <a:spcAft>
                <a:spcPts val="600"/>
              </a:spcAft>
            </a:pPr>
            <a:endParaRPr lang="pt-BR" sz="1200" dirty="0"/>
          </a:p>
        </p:txBody>
      </p:sp>
      <p:sp>
        <p:nvSpPr>
          <p:cNvPr id="22" name="Retângulo 21"/>
          <p:cNvSpPr/>
          <p:nvPr/>
        </p:nvSpPr>
        <p:spPr>
          <a:xfrm>
            <a:off x="2800139" y="980728"/>
            <a:ext cx="703734" cy="899022"/>
          </a:xfrm>
          <a:prstGeom prst="rect">
            <a:avLst/>
          </a:prstGeom>
          <a:solidFill>
            <a:schemeClr val="bg1"/>
          </a:solidFill>
          <a:ln>
            <a:solidFill>
              <a:schemeClr val="bg1"/>
            </a:solidFill>
          </a:ln>
          <a:effectLst/>
        </p:spPr>
        <p:txBody>
          <a:bodyPr wrap="square" lIns="72000" tIns="72000" rIns="72000" bIns="72000" rtlCol="0" anchor="ctr">
            <a:noAutofit/>
          </a:bodyPr>
          <a:lstStyle/>
          <a:p>
            <a:pPr algn="ctr">
              <a:spcAft>
                <a:spcPts val="600"/>
              </a:spcAft>
            </a:pPr>
            <a:endParaRPr lang="pt-BR" sz="1200" dirty="0"/>
          </a:p>
        </p:txBody>
      </p:sp>
      <p:sp>
        <p:nvSpPr>
          <p:cNvPr id="23" name="Título 1"/>
          <p:cNvSpPr>
            <a:spLocks noGrp="1"/>
          </p:cNvSpPr>
          <p:nvPr>
            <p:ph type="title"/>
          </p:nvPr>
        </p:nvSpPr>
        <p:spPr>
          <a:xfrm>
            <a:off x="200025" y="44624"/>
            <a:ext cx="9505950" cy="637364"/>
          </a:xfrm>
        </p:spPr>
        <p:txBody>
          <a:bodyPr/>
          <a:lstStyle/>
          <a:p>
            <a:r>
              <a:rPr lang="en-US" dirty="0"/>
              <a:t>2. </a:t>
            </a:r>
            <a:r>
              <a:rPr lang="en-US" dirty="0" err="1"/>
              <a:t>Rotas</a:t>
            </a:r>
            <a:r>
              <a:rPr lang="en-US" dirty="0"/>
              <a:t>: 2. </a:t>
            </a:r>
            <a:r>
              <a:rPr lang="pt-BR" dirty="0"/>
              <a:t>A expansão do canal do Panamá terá impacto significativo no tráfego mundial (1/2)</a:t>
            </a:r>
          </a:p>
        </p:txBody>
      </p:sp>
      <p:sp>
        <p:nvSpPr>
          <p:cNvPr id="2" name="CaixaDeTexto 1"/>
          <p:cNvSpPr txBox="1"/>
          <p:nvPr/>
        </p:nvSpPr>
        <p:spPr>
          <a:xfrm>
            <a:off x="6443237" y="6786421"/>
            <a:ext cx="3601069" cy="242979"/>
          </a:xfrm>
          <a:prstGeom prst="rect">
            <a:avLst/>
          </a:prstGeom>
          <a:noFill/>
          <a:ln>
            <a:noFill/>
          </a:ln>
        </p:spPr>
        <p:txBody>
          <a:bodyPr wrap="square" lIns="72000" tIns="36000" rIns="72000" bIns="36000" rtlCol="0" anchor="t">
            <a:noAutofit/>
          </a:bodyPr>
          <a:lstStyle/>
          <a:p>
            <a:pPr algn="ctr">
              <a:spcAft>
                <a:spcPts val="600"/>
              </a:spcAft>
            </a:pPr>
            <a:r>
              <a:rPr lang="pt-BR" sz="1100" dirty="0"/>
              <a:t>Fonte: Washington Post</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70</a:t>
            </a:fld>
            <a:endParaRPr lang="pt-BR" sz="600" noProof="0"/>
          </a:p>
        </p:txBody>
      </p:sp>
    </p:spTree>
    <p:extLst>
      <p:ext uri="{BB962C8B-B14F-4D97-AF65-F5344CB8AC3E}">
        <p14:creationId xmlns:p14="http://schemas.microsoft.com/office/powerpoint/2010/main" val="6832440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4847893" y="682097"/>
            <a:ext cx="4848237" cy="282932"/>
          </a:xfrm>
          <a:prstGeom prst="rect">
            <a:avLst/>
          </a:prstGeom>
          <a:noFill/>
          <a:ln>
            <a:noFill/>
          </a:ln>
        </p:spPr>
        <p:txBody>
          <a:bodyPr wrap="square" lIns="72000" tIns="36000" rIns="72000" bIns="36000" rtlCol="0" anchor="t">
            <a:noAutofit/>
          </a:bodyPr>
          <a:lstStyle/>
          <a:p>
            <a:pPr>
              <a:spcAft>
                <a:spcPts val="600"/>
              </a:spcAft>
            </a:pPr>
            <a:r>
              <a:rPr lang="pt-BR" sz="1400" b="1" dirty="0">
                <a:solidFill>
                  <a:schemeClr val="bg2">
                    <a:lumMod val="25000"/>
                  </a:schemeClr>
                </a:solidFill>
              </a:rPr>
              <a:t>...mas dependem de certos fatores para atração de trânsitos no futuro</a:t>
            </a:r>
          </a:p>
        </p:txBody>
      </p:sp>
      <p:grpSp>
        <p:nvGrpSpPr>
          <p:cNvPr id="12" name="Grupo 11"/>
          <p:cNvGrpSpPr/>
          <p:nvPr/>
        </p:nvGrpSpPr>
        <p:grpSpPr>
          <a:xfrm>
            <a:off x="4546416" y="4184038"/>
            <a:ext cx="5285985" cy="2701346"/>
            <a:chOff x="9781346" y="341595"/>
            <a:chExt cx="4968552" cy="4144332"/>
          </a:xfrm>
        </p:grpSpPr>
        <p:graphicFrame>
          <p:nvGraphicFramePr>
            <p:cNvPr id="5" name="Gráfico 4"/>
            <p:cNvGraphicFramePr>
              <a:graphicFrameLocks/>
            </p:cNvGraphicFramePr>
            <p:nvPr>
              <p:extLst>
                <p:ext uri="{D42A27DB-BD31-4B8C-83A1-F6EECF244321}">
                  <p14:modId xmlns:p14="http://schemas.microsoft.com/office/powerpoint/2010/main" val="1411786527"/>
                </p:ext>
              </p:extLst>
            </p:nvPr>
          </p:nvGraphicFramePr>
          <p:xfrm>
            <a:off x="9781346" y="341595"/>
            <a:ext cx="4968552" cy="4144332"/>
          </p:xfrm>
          <a:graphic>
            <a:graphicData uri="http://schemas.openxmlformats.org/drawingml/2006/chart">
              <c:chart xmlns:c="http://schemas.openxmlformats.org/drawingml/2006/chart" xmlns:r="http://schemas.openxmlformats.org/officeDocument/2006/relationships" r:id="rId3"/>
            </a:graphicData>
          </a:graphic>
        </p:graphicFrame>
        <p:sp>
          <p:nvSpPr>
            <p:cNvPr id="7" name="Retângulo de cantos arredondados 6"/>
            <p:cNvSpPr/>
            <p:nvPr/>
          </p:nvSpPr>
          <p:spPr>
            <a:xfrm>
              <a:off x="12725603" y="1781027"/>
              <a:ext cx="1896208" cy="1186293"/>
            </a:xfrm>
            <a:prstGeom prst="roundRect">
              <a:avLst/>
            </a:prstGeom>
            <a:solidFill>
              <a:schemeClr val="accent4"/>
            </a:solidFill>
            <a:ln>
              <a:solidFill>
                <a:schemeClr val="tx1">
                  <a:lumMod val="50000"/>
                  <a:lumOff val="50000"/>
                </a:schemeClr>
              </a:solidFill>
            </a:ln>
            <a:effectLst/>
          </p:spPr>
          <p:txBody>
            <a:bodyPr wrap="square" lIns="72000" tIns="72000" rIns="72000" bIns="72000" rtlCol="0" anchor="ctr">
              <a:noAutofit/>
            </a:bodyPr>
            <a:lstStyle/>
            <a:p>
              <a:pPr algn="ctr">
                <a:spcAft>
                  <a:spcPts val="600"/>
                </a:spcAft>
              </a:pPr>
              <a:r>
                <a:rPr lang="pt-BR" sz="1200" dirty="0">
                  <a:solidFill>
                    <a:schemeClr val="tx1"/>
                  </a:solidFill>
                </a:rPr>
                <a:t>Canal atual no limite da capacidade (~350k t </a:t>
              </a:r>
              <a:r>
                <a:rPr lang="pt-BR" sz="1200" dirty="0" err="1">
                  <a:solidFill>
                    <a:schemeClr val="tx1"/>
                  </a:solidFill>
                </a:rPr>
                <a:t>dwt</a:t>
              </a:r>
              <a:r>
                <a:rPr lang="pt-BR" sz="1200" dirty="0">
                  <a:solidFill>
                    <a:schemeClr val="tx1"/>
                  </a:solidFill>
                </a:rPr>
                <a:t>), mas t</a:t>
              </a:r>
              <a:r>
                <a:rPr lang="pt-BR" sz="1200" dirty="0"/>
                <a:t>arifa quase duplicou desde 2008</a:t>
              </a:r>
              <a:endParaRPr lang="pt-BR" sz="1200" dirty="0">
                <a:solidFill>
                  <a:schemeClr val="tx1"/>
                </a:solidFill>
              </a:endParaRPr>
            </a:p>
          </p:txBody>
        </p:sp>
        <p:sp>
          <p:nvSpPr>
            <p:cNvPr id="4" name="CaixaDeTexto 3"/>
            <p:cNvSpPr txBox="1"/>
            <p:nvPr/>
          </p:nvSpPr>
          <p:spPr>
            <a:xfrm>
              <a:off x="10431557" y="1963612"/>
              <a:ext cx="1257231" cy="390844"/>
            </a:xfrm>
            <a:prstGeom prst="rect">
              <a:avLst/>
            </a:prstGeom>
            <a:noFill/>
            <a:ln>
              <a:noFill/>
            </a:ln>
          </p:spPr>
          <p:txBody>
            <a:bodyPr wrap="square" lIns="72000" tIns="36000" rIns="72000" bIns="36000" rtlCol="0" anchor="t">
              <a:noAutofit/>
            </a:bodyPr>
            <a:lstStyle/>
            <a:p>
              <a:pPr algn="ctr">
                <a:spcAft>
                  <a:spcPts val="600"/>
                </a:spcAft>
              </a:pPr>
              <a:r>
                <a:rPr lang="pt-BR" sz="1200" dirty="0">
                  <a:solidFill>
                    <a:schemeClr val="accent3">
                      <a:lumMod val="50000"/>
                    </a:schemeClr>
                  </a:solidFill>
                </a:rPr>
                <a:t>Receita US$</a:t>
              </a:r>
            </a:p>
          </p:txBody>
        </p:sp>
        <p:sp>
          <p:nvSpPr>
            <p:cNvPr id="10" name="CaixaDeTexto 9"/>
            <p:cNvSpPr txBox="1"/>
            <p:nvPr/>
          </p:nvSpPr>
          <p:spPr>
            <a:xfrm>
              <a:off x="10431557" y="2967320"/>
              <a:ext cx="1257231" cy="616854"/>
            </a:xfrm>
            <a:prstGeom prst="rect">
              <a:avLst/>
            </a:prstGeom>
            <a:noFill/>
            <a:ln>
              <a:noFill/>
            </a:ln>
          </p:spPr>
          <p:txBody>
            <a:bodyPr wrap="square" lIns="72000" tIns="36000" rIns="72000" bIns="36000" rtlCol="0" anchor="t">
              <a:noAutofit/>
            </a:bodyPr>
            <a:lstStyle/>
            <a:p>
              <a:pPr algn="ctr">
                <a:spcAft>
                  <a:spcPts val="600"/>
                </a:spcAft>
              </a:pPr>
              <a:r>
                <a:rPr lang="pt-BR" sz="1200" dirty="0">
                  <a:solidFill>
                    <a:schemeClr val="tx2">
                      <a:lumMod val="75000"/>
                    </a:schemeClr>
                  </a:solidFill>
                </a:rPr>
                <a:t>Travessias (DWT)</a:t>
              </a:r>
            </a:p>
          </p:txBody>
        </p:sp>
        <p:sp>
          <p:nvSpPr>
            <p:cNvPr id="9" name="CaixaDeTexto 8"/>
            <p:cNvSpPr txBox="1"/>
            <p:nvPr/>
          </p:nvSpPr>
          <p:spPr>
            <a:xfrm>
              <a:off x="10417277" y="619382"/>
              <a:ext cx="4009569" cy="350819"/>
            </a:xfrm>
            <a:prstGeom prst="rect">
              <a:avLst/>
            </a:prstGeom>
            <a:noFill/>
            <a:ln>
              <a:noFill/>
            </a:ln>
          </p:spPr>
          <p:txBody>
            <a:bodyPr wrap="square" lIns="72000" tIns="36000" rIns="72000" bIns="36000" rtlCol="0" anchor="t">
              <a:noAutofit/>
            </a:bodyPr>
            <a:lstStyle/>
            <a:p>
              <a:pPr algn="ctr">
                <a:spcAft>
                  <a:spcPts val="600"/>
                </a:spcAft>
              </a:pPr>
              <a:r>
                <a:rPr lang="pt-BR" sz="1200" b="1" dirty="0"/>
                <a:t>Tarifa média  por travessia em 2013 : US$ 170 mil/navio</a:t>
              </a:r>
            </a:p>
          </p:txBody>
        </p:sp>
        <p:sp>
          <p:nvSpPr>
            <p:cNvPr id="11" name="CaixaDeTexto 10"/>
            <p:cNvSpPr txBox="1"/>
            <p:nvPr/>
          </p:nvSpPr>
          <p:spPr>
            <a:xfrm>
              <a:off x="11465463" y="3275747"/>
              <a:ext cx="2520280" cy="203967"/>
            </a:xfrm>
            <a:prstGeom prst="rect">
              <a:avLst/>
            </a:prstGeom>
            <a:noFill/>
            <a:ln>
              <a:noFill/>
            </a:ln>
          </p:spPr>
          <p:txBody>
            <a:bodyPr wrap="square" lIns="72000" tIns="36000" rIns="72000" bIns="36000" rtlCol="0" anchor="t">
              <a:noAutofit/>
            </a:bodyPr>
            <a:lstStyle/>
            <a:p>
              <a:pPr algn="ctr">
                <a:spcAft>
                  <a:spcPts val="600"/>
                </a:spcAft>
              </a:pPr>
              <a:r>
                <a:rPr lang="pt-BR" sz="1200" dirty="0"/>
                <a:t>Média de 14,300 trânsitos/ano</a:t>
              </a:r>
            </a:p>
          </p:txBody>
        </p:sp>
      </p:grpSp>
      <p:grpSp>
        <p:nvGrpSpPr>
          <p:cNvPr id="26" name="Grupo 25"/>
          <p:cNvGrpSpPr/>
          <p:nvPr/>
        </p:nvGrpSpPr>
        <p:grpSpPr>
          <a:xfrm>
            <a:off x="72008" y="682097"/>
            <a:ext cx="4636206" cy="5989183"/>
            <a:chOff x="271686" y="851003"/>
            <a:chExt cx="4392488" cy="5674340"/>
          </a:xfrm>
        </p:grpSpPr>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87" t="23934" r="60020" b="262"/>
            <a:stretch/>
          </p:blipFill>
          <p:spPr bwMode="auto">
            <a:xfrm>
              <a:off x="271686" y="1338602"/>
              <a:ext cx="4239195" cy="5186741"/>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aixaDeTexto 17"/>
            <p:cNvSpPr txBox="1"/>
            <p:nvPr/>
          </p:nvSpPr>
          <p:spPr>
            <a:xfrm>
              <a:off x="271686" y="851003"/>
              <a:ext cx="4392488" cy="282932"/>
            </a:xfrm>
            <a:prstGeom prst="rect">
              <a:avLst/>
            </a:prstGeom>
            <a:noFill/>
            <a:ln>
              <a:noFill/>
            </a:ln>
          </p:spPr>
          <p:txBody>
            <a:bodyPr wrap="square" lIns="72000" tIns="36000" rIns="72000" bIns="36000" rtlCol="0" anchor="t">
              <a:noAutofit/>
            </a:bodyPr>
            <a:lstStyle/>
            <a:p>
              <a:pPr>
                <a:spcAft>
                  <a:spcPts val="600"/>
                </a:spcAft>
              </a:pPr>
              <a:r>
                <a:rPr lang="pt-BR" sz="1400" b="1" dirty="0">
                  <a:solidFill>
                    <a:schemeClr val="bg2">
                      <a:lumMod val="25000"/>
                    </a:schemeClr>
                  </a:solidFill>
                </a:rPr>
                <a:t>Acesso a novos mercados</a:t>
              </a:r>
            </a:p>
          </p:txBody>
        </p:sp>
        <p:sp>
          <p:nvSpPr>
            <p:cNvPr id="13" name="Forma livre 12"/>
            <p:cNvSpPr/>
            <p:nvPr/>
          </p:nvSpPr>
          <p:spPr>
            <a:xfrm>
              <a:off x="391886" y="2220686"/>
              <a:ext cx="2365828" cy="1785257"/>
            </a:xfrm>
            <a:custGeom>
              <a:avLst/>
              <a:gdLst>
                <a:gd name="connsiteX0" fmla="*/ 2365828 w 2365828"/>
                <a:gd name="connsiteY0" fmla="*/ 0 h 1785257"/>
                <a:gd name="connsiteX1" fmla="*/ 2206171 w 2365828"/>
                <a:gd name="connsiteY1" fmla="*/ 725714 h 1785257"/>
                <a:gd name="connsiteX2" fmla="*/ 2104571 w 2365828"/>
                <a:gd name="connsiteY2" fmla="*/ 943428 h 1785257"/>
                <a:gd name="connsiteX3" fmla="*/ 1872343 w 2365828"/>
                <a:gd name="connsiteY3" fmla="*/ 1422400 h 1785257"/>
                <a:gd name="connsiteX4" fmla="*/ 1698171 w 2365828"/>
                <a:gd name="connsiteY4" fmla="*/ 1582057 h 1785257"/>
                <a:gd name="connsiteX5" fmla="*/ 0 w 2365828"/>
                <a:gd name="connsiteY5" fmla="*/ 1785257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5828" h="1785257">
                  <a:moveTo>
                    <a:pt x="2365828" y="0"/>
                  </a:moveTo>
                  <a:cubicBezTo>
                    <a:pt x="2307771" y="284238"/>
                    <a:pt x="2249714" y="568476"/>
                    <a:pt x="2206171" y="725714"/>
                  </a:cubicBezTo>
                  <a:cubicBezTo>
                    <a:pt x="2162628" y="882952"/>
                    <a:pt x="2160209" y="827314"/>
                    <a:pt x="2104571" y="943428"/>
                  </a:cubicBezTo>
                  <a:cubicBezTo>
                    <a:pt x="2048933" y="1059542"/>
                    <a:pt x="1940076" y="1315962"/>
                    <a:pt x="1872343" y="1422400"/>
                  </a:cubicBezTo>
                  <a:cubicBezTo>
                    <a:pt x="1804610" y="1528838"/>
                    <a:pt x="2010228" y="1521581"/>
                    <a:pt x="1698171" y="1582057"/>
                  </a:cubicBezTo>
                  <a:cubicBezTo>
                    <a:pt x="1386114" y="1642533"/>
                    <a:pt x="693057" y="1713895"/>
                    <a:pt x="0" y="1785257"/>
                  </a:cubicBezTo>
                </a:path>
              </a:pathLst>
            </a:custGeom>
            <a:noFill/>
            <a:ln w="57150">
              <a:solidFill>
                <a:schemeClr val="accent3">
                  <a:lumMod val="50000"/>
                </a:schemeClr>
              </a:solidFill>
              <a:headEnd type="triangle"/>
              <a:tailEnd type="triangle"/>
            </a:ln>
            <a:effectLst/>
          </p:spPr>
          <p:txBody>
            <a:bodyPr rtlCol="0" anchor="ctr"/>
            <a:lstStyle/>
            <a:p>
              <a:pPr algn="ctr"/>
              <a:endParaRPr lang="pt-BR"/>
            </a:p>
          </p:txBody>
        </p:sp>
        <p:sp>
          <p:nvSpPr>
            <p:cNvPr id="16" name="Forma livre 15"/>
            <p:cNvSpPr/>
            <p:nvPr/>
          </p:nvSpPr>
          <p:spPr>
            <a:xfrm>
              <a:off x="523875" y="2800350"/>
              <a:ext cx="1792301" cy="1447800"/>
            </a:xfrm>
            <a:custGeom>
              <a:avLst/>
              <a:gdLst>
                <a:gd name="connsiteX0" fmla="*/ 1266825 w 1792301"/>
                <a:gd name="connsiteY0" fmla="*/ 0 h 1447800"/>
                <a:gd name="connsiteX1" fmla="*/ 1543050 w 1792301"/>
                <a:gd name="connsiteY1" fmla="*/ 276225 h 1447800"/>
                <a:gd name="connsiteX2" fmla="*/ 1771650 w 1792301"/>
                <a:gd name="connsiteY2" fmla="*/ 866775 h 1447800"/>
                <a:gd name="connsiteX3" fmla="*/ 1762125 w 1792301"/>
                <a:gd name="connsiteY3" fmla="*/ 933450 h 1447800"/>
                <a:gd name="connsiteX4" fmla="*/ 1600200 w 1792301"/>
                <a:gd name="connsiteY4" fmla="*/ 1162050 h 1447800"/>
                <a:gd name="connsiteX5" fmla="*/ 0 w 1792301"/>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2301" h="1447800">
                  <a:moveTo>
                    <a:pt x="1266825" y="0"/>
                  </a:moveTo>
                  <a:cubicBezTo>
                    <a:pt x="1362869" y="65881"/>
                    <a:pt x="1458913" y="131763"/>
                    <a:pt x="1543050" y="276225"/>
                  </a:cubicBezTo>
                  <a:cubicBezTo>
                    <a:pt x="1627187" y="420687"/>
                    <a:pt x="1735137" y="757237"/>
                    <a:pt x="1771650" y="866775"/>
                  </a:cubicBezTo>
                  <a:cubicBezTo>
                    <a:pt x="1808163" y="976313"/>
                    <a:pt x="1790700" y="884238"/>
                    <a:pt x="1762125" y="933450"/>
                  </a:cubicBezTo>
                  <a:cubicBezTo>
                    <a:pt x="1733550" y="982663"/>
                    <a:pt x="1893887" y="1076325"/>
                    <a:pt x="1600200" y="1162050"/>
                  </a:cubicBezTo>
                  <a:cubicBezTo>
                    <a:pt x="1306513" y="1247775"/>
                    <a:pt x="653256" y="1347787"/>
                    <a:pt x="0" y="1447800"/>
                  </a:cubicBezTo>
                </a:path>
              </a:pathLst>
            </a:custGeom>
            <a:noFill/>
            <a:ln w="57150">
              <a:solidFill>
                <a:schemeClr val="tx2"/>
              </a:solidFill>
              <a:headEnd type="triangle"/>
              <a:tailEnd type="triangle"/>
            </a:ln>
            <a:effectLst/>
          </p:spPr>
          <p:txBody>
            <a:bodyPr rtlCol="0" anchor="ctr"/>
            <a:lstStyle/>
            <a:p>
              <a:pPr algn="ctr"/>
              <a:endParaRPr lang="pt-BR"/>
            </a:p>
          </p:txBody>
        </p:sp>
        <p:sp>
          <p:nvSpPr>
            <p:cNvPr id="20" name="Forma livre 19"/>
            <p:cNvSpPr/>
            <p:nvPr/>
          </p:nvSpPr>
          <p:spPr>
            <a:xfrm>
              <a:off x="1971136" y="3171825"/>
              <a:ext cx="524414" cy="1885950"/>
            </a:xfrm>
            <a:custGeom>
              <a:avLst/>
              <a:gdLst>
                <a:gd name="connsiteX0" fmla="*/ 333914 w 524414"/>
                <a:gd name="connsiteY0" fmla="*/ 0 h 1885950"/>
                <a:gd name="connsiteX1" fmla="*/ 352964 w 524414"/>
                <a:gd name="connsiteY1" fmla="*/ 438150 h 1885950"/>
                <a:gd name="connsiteX2" fmla="*/ 286289 w 524414"/>
                <a:gd name="connsiteY2" fmla="*/ 685800 h 1885950"/>
                <a:gd name="connsiteX3" fmla="*/ 191039 w 524414"/>
                <a:gd name="connsiteY3" fmla="*/ 923925 h 1885950"/>
                <a:gd name="connsiteX4" fmla="*/ 10064 w 524414"/>
                <a:gd name="connsiteY4" fmla="*/ 1333500 h 1885950"/>
                <a:gd name="connsiteX5" fmla="*/ 524414 w 524414"/>
                <a:gd name="connsiteY5" fmla="*/ 18859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414" h="1885950">
                  <a:moveTo>
                    <a:pt x="333914" y="0"/>
                  </a:moveTo>
                  <a:cubicBezTo>
                    <a:pt x="347407" y="161925"/>
                    <a:pt x="360901" y="323850"/>
                    <a:pt x="352964" y="438150"/>
                  </a:cubicBezTo>
                  <a:cubicBezTo>
                    <a:pt x="345027" y="552450"/>
                    <a:pt x="313276" y="604838"/>
                    <a:pt x="286289" y="685800"/>
                  </a:cubicBezTo>
                  <a:cubicBezTo>
                    <a:pt x="259302" y="766762"/>
                    <a:pt x="237076" y="815975"/>
                    <a:pt x="191039" y="923925"/>
                  </a:cubicBezTo>
                  <a:cubicBezTo>
                    <a:pt x="145002" y="1031875"/>
                    <a:pt x="-45498" y="1173163"/>
                    <a:pt x="10064" y="1333500"/>
                  </a:cubicBezTo>
                  <a:cubicBezTo>
                    <a:pt x="65626" y="1493837"/>
                    <a:pt x="295020" y="1689893"/>
                    <a:pt x="524414" y="1885950"/>
                  </a:cubicBezTo>
                </a:path>
              </a:pathLst>
            </a:custGeom>
            <a:noFill/>
            <a:ln w="57150">
              <a:solidFill>
                <a:srgbClr val="00B050"/>
              </a:solidFill>
              <a:headEnd type="triangle"/>
              <a:tailEnd type="triangle"/>
            </a:ln>
            <a:effectLst/>
          </p:spPr>
          <p:txBody>
            <a:bodyPr rtlCol="0" anchor="ctr"/>
            <a:lstStyle/>
            <a:p>
              <a:pPr algn="ctr"/>
              <a:endParaRPr lang="pt-BR"/>
            </a:p>
          </p:txBody>
        </p:sp>
        <p:sp>
          <p:nvSpPr>
            <p:cNvPr id="21" name="CaixaDeTexto 20"/>
            <p:cNvSpPr txBox="1"/>
            <p:nvPr/>
          </p:nvSpPr>
          <p:spPr>
            <a:xfrm>
              <a:off x="2781452" y="2088313"/>
              <a:ext cx="1873966" cy="311917"/>
            </a:xfrm>
            <a:prstGeom prst="rect">
              <a:avLst/>
            </a:prstGeom>
            <a:noFill/>
            <a:ln>
              <a:noFill/>
            </a:ln>
          </p:spPr>
          <p:txBody>
            <a:bodyPr wrap="square" lIns="72000" tIns="36000" rIns="72000" bIns="36000" rtlCol="0" anchor="t">
              <a:noAutofit/>
            </a:bodyPr>
            <a:lstStyle/>
            <a:p>
              <a:pPr algn="ctr"/>
              <a:r>
                <a:rPr lang="pt-BR" sz="1200" dirty="0">
                  <a:solidFill>
                    <a:schemeClr val="accent3">
                      <a:lumMod val="50000"/>
                    </a:schemeClr>
                  </a:solidFill>
                </a:rPr>
                <a:t>Containers: </a:t>
              </a:r>
            </a:p>
            <a:p>
              <a:pPr algn="ctr"/>
              <a:r>
                <a:rPr lang="pt-BR" sz="1200" dirty="0">
                  <a:solidFill>
                    <a:schemeClr val="accent3">
                      <a:lumMod val="50000"/>
                    </a:schemeClr>
                  </a:solidFill>
                </a:rPr>
                <a:t>Ásia - USEC</a:t>
              </a:r>
            </a:p>
          </p:txBody>
        </p:sp>
        <p:sp>
          <p:nvSpPr>
            <p:cNvPr id="27" name="CaixaDeTexto 26"/>
            <p:cNvSpPr txBox="1"/>
            <p:nvPr/>
          </p:nvSpPr>
          <p:spPr>
            <a:xfrm>
              <a:off x="488082" y="4918389"/>
              <a:ext cx="1873966" cy="439458"/>
            </a:xfrm>
            <a:prstGeom prst="rect">
              <a:avLst/>
            </a:prstGeom>
            <a:noFill/>
            <a:ln>
              <a:noFill/>
            </a:ln>
          </p:spPr>
          <p:txBody>
            <a:bodyPr wrap="square" lIns="72000" tIns="36000" rIns="72000" bIns="36000" rtlCol="0" anchor="t">
              <a:noAutofit/>
            </a:bodyPr>
            <a:lstStyle/>
            <a:p>
              <a:pPr algn="ctr"/>
              <a:r>
                <a:rPr lang="pt-BR" sz="1200" dirty="0">
                  <a:solidFill>
                    <a:srgbClr val="00B050"/>
                  </a:solidFill>
                </a:rPr>
                <a:t>LNG, Petróleo</a:t>
              </a:r>
            </a:p>
            <a:p>
              <a:pPr algn="ctr"/>
              <a:r>
                <a:rPr lang="pt-BR" sz="1200" dirty="0">
                  <a:solidFill>
                    <a:srgbClr val="00B050"/>
                  </a:solidFill>
                </a:rPr>
                <a:t>NCSA/ Caribe-WCSA</a:t>
              </a:r>
            </a:p>
          </p:txBody>
        </p:sp>
        <p:sp>
          <p:nvSpPr>
            <p:cNvPr id="28" name="CaixaDeTexto 27"/>
            <p:cNvSpPr txBox="1"/>
            <p:nvPr/>
          </p:nvSpPr>
          <p:spPr>
            <a:xfrm>
              <a:off x="2614417" y="2729463"/>
              <a:ext cx="1873966" cy="550907"/>
            </a:xfrm>
            <a:prstGeom prst="rect">
              <a:avLst/>
            </a:prstGeom>
            <a:noFill/>
            <a:ln>
              <a:noFill/>
            </a:ln>
          </p:spPr>
          <p:txBody>
            <a:bodyPr wrap="square" lIns="72000" tIns="36000" rIns="72000" bIns="36000" rtlCol="0" anchor="t">
              <a:noAutofit/>
            </a:bodyPr>
            <a:lstStyle/>
            <a:p>
              <a:pPr algn="ctr"/>
              <a:r>
                <a:rPr lang="pt-BR" sz="1200" dirty="0">
                  <a:solidFill>
                    <a:schemeClr val="tx2">
                      <a:lumMod val="60000"/>
                      <a:lumOff val="40000"/>
                    </a:schemeClr>
                  </a:solidFill>
                </a:rPr>
                <a:t>Carvão, Minério  e Petróleo :</a:t>
              </a:r>
            </a:p>
            <a:p>
              <a:pPr algn="ctr"/>
              <a:r>
                <a:rPr lang="pt-BR" sz="1200" dirty="0">
                  <a:solidFill>
                    <a:schemeClr val="tx2">
                      <a:lumMod val="60000"/>
                      <a:lumOff val="40000"/>
                    </a:schemeClr>
                  </a:solidFill>
                </a:rPr>
                <a:t>NCSA -</a:t>
              </a:r>
              <a:r>
                <a:rPr lang="pt-BR" sz="1200" dirty="0" err="1">
                  <a:solidFill>
                    <a:schemeClr val="tx2">
                      <a:lumMod val="60000"/>
                      <a:lumOff val="40000"/>
                    </a:schemeClr>
                  </a:solidFill>
                </a:rPr>
                <a:t>Àsia</a:t>
              </a:r>
              <a:endParaRPr lang="pt-BR" sz="1200" dirty="0">
                <a:solidFill>
                  <a:schemeClr val="tx2">
                    <a:lumMod val="60000"/>
                    <a:lumOff val="40000"/>
                  </a:schemeClr>
                </a:solidFill>
              </a:endParaRPr>
            </a:p>
          </p:txBody>
        </p:sp>
        <p:sp>
          <p:nvSpPr>
            <p:cNvPr id="29" name="CaixaDeTexto 28"/>
            <p:cNvSpPr txBox="1"/>
            <p:nvPr/>
          </p:nvSpPr>
          <p:spPr>
            <a:xfrm>
              <a:off x="523875" y="2293720"/>
              <a:ext cx="1873966" cy="435742"/>
            </a:xfrm>
            <a:prstGeom prst="rect">
              <a:avLst/>
            </a:prstGeom>
            <a:noFill/>
            <a:ln>
              <a:noFill/>
            </a:ln>
          </p:spPr>
          <p:txBody>
            <a:bodyPr wrap="square" lIns="72000" tIns="36000" rIns="72000" bIns="36000" rtlCol="0" anchor="t">
              <a:noAutofit/>
            </a:bodyPr>
            <a:lstStyle/>
            <a:p>
              <a:pPr algn="ctr"/>
              <a:r>
                <a:rPr lang="pt-BR" sz="1200" dirty="0">
                  <a:solidFill>
                    <a:schemeClr val="tx2">
                      <a:lumMod val="75000"/>
                    </a:schemeClr>
                  </a:solidFill>
                </a:rPr>
                <a:t>Grãos e Petróleo:</a:t>
              </a:r>
            </a:p>
            <a:p>
              <a:pPr algn="ctr"/>
              <a:r>
                <a:rPr lang="pt-BR" sz="1200" dirty="0">
                  <a:solidFill>
                    <a:schemeClr val="tx2">
                      <a:lumMod val="75000"/>
                    </a:schemeClr>
                  </a:solidFill>
                </a:rPr>
                <a:t> US Golfo-Ásia</a:t>
              </a:r>
            </a:p>
          </p:txBody>
        </p:sp>
        <p:sp>
          <p:nvSpPr>
            <p:cNvPr id="25" name="Forma livre 24"/>
            <p:cNvSpPr/>
            <p:nvPr/>
          </p:nvSpPr>
          <p:spPr>
            <a:xfrm>
              <a:off x="508000" y="3373117"/>
              <a:ext cx="3225800" cy="678183"/>
            </a:xfrm>
            <a:custGeom>
              <a:avLst/>
              <a:gdLst>
                <a:gd name="connsiteX0" fmla="*/ 3225800 w 3225800"/>
                <a:gd name="connsiteY0" fmla="*/ 678183 h 678183"/>
                <a:gd name="connsiteX1" fmla="*/ 2908300 w 3225800"/>
                <a:gd name="connsiteY1" fmla="*/ 157483 h 678183"/>
                <a:gd name="connsiteX2" fmla="*/ 2324100 w 3225800"/>
                <a:gd name="connsiteY2" fmla="*/ 5083 h 678183"/>
                <a:gd name="connsiteX3" fmla="*/ 1993900 w 3225800"/>
                <a:gd name="connsiteY3" fmla="*/ 55883 h 678183"/>
                <a:gd name="connsiteX4" fmla="*/ 1828800 w 3225800"/>
                <a:gd name="connsiteY4" fmla="*/ 246383 h 678183"/>
                <a:gd name="connsiteX5" fmla="*/ 1803400 w 3225800"/>
                <a:gd name="connsiteY5" fmla="*/ 335283 h 678183"/>
                <a:gd name="connsiteX6" fmla="*/ 0 w 3225800"/>
                <a:gd name="connsiteY6" fmla="*/ 259083 h 67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800" h="678183">
                  <a:moveTo>
                    <a:pt x="3225800" y="678183"/>
                  </a:moveTo>
                  <a:cubicBezTo>
                    <a:pt x="3142191" y="473924"/>
                    <a:pt x="3058583" y="269666"/>
                    <a:pt x="2908300" y="157483"/>
                  </a:cubicBezTo>
                  <a:cubicBezTo>
                    <a:pt x="2758017" y="45300"/>
                    <a:pt x="2476500" y="22016"/>
                    <a:pt x="2324100" y="5083"/>
                  </a:cubicBezTo>
                  <a:cubicBezTo>
                    <a:pt x="2171700" y="-11850"/>
                    <a:pt x="2076450" y="15666"/>
                    <a:pt x="1993900" y="55883"/>
                  </a:cubicBezTo>
                  <a:cubicBezTo>
                    <a:pt x="1911350" y="96100"/>
                    <a:pt x="1860550" y="199816"/>
                    <a:pt x="1828800" y="246383"/>
                  </a:cubicBezTo>
                  <a:cubicBezTo>
                    <a:pt x="1797050" y="292950"/>
                    <a:pt x="2108200" y="333166"/>
                    <a:pt x="1803400" y="335283"/>
                  </a:cubicBezTo>
                  <a:cubicBezTo>
                    <a:pt x="1498600" y="337400"/>
                    <a:pt x="0" y="259083"/>
                    <a:pt x="0" y="259083"/>
                  </a:cubicBezTo>
                </a:path>
              </a:pathLst>
            </a:custGeom>
            <a:noFill/>
            <a:ln w="57150">
              <a:solidFill>
                <a:schemeClr val="bg1">
                  <a:lumMod val="65000"/>
                </a:schemeClr>
              </a:solidFill>
              <a:headEnd type="triangle"/>
              <a:tailEnd type="triangle"/>
            </a:ln>
            <a:effectLst/>
          </p:spPr>
          <p:txBody>
            <a:bodyPr rtlCol="0" anchor="ctr"/>
            <a:lstStyle/>
            <a:p>
              <a:pPr algn="ctr"/>
              <a:endParaRPr lang="pt-BR"/>
            </a:p>
          </p:txBody>
        </p:sp>
        <p:sp>
          <p:nvSpPr>
            <p:cNvPr id="19" name="Forma livre 18"/>
            <p:cNvSpPr/>
            <p:nvPr/>
          </p:nvSpPr>
          <p:spPr>
            <a:xfrm>
              <a:off x="561975" y="3400425"/>
              <a:ext cx="2733675" cy="1133475"/>
            </a:xfrm>
            <a:custGeom>
              <a:avLst/>
              <a:gdLst>
                <a:gd name="connsiteX0" fmla="*/ 2733675 w 2733675"/>
                <a:gd name="connsiteY0" fmla="*/ 342900 h 1133475"/>
                <a:gd name="connsiteX1" fmla="*/ 2362200 w 2733675"/>
                <a:gd name="connsiteY1" fmla="*/ 28575 h 1133475"/>
                <a:gd name="connsiteX2" fmla="*/ 1962150 w 2733675"/>
                <a:gd name="connsiteY2" fmla="*/ 0 h 1133475"/>
                <a:gd name="connsiteX3" fmla="*/ 1724025 w 2733675"/>
                <a:gd name="connsiteY3" fmla="*/ 257175 h 1133475"/>
                <a:gd name="connsiteX4" fmla="*/ 1733550 w 2733675"/>
                <a:gd name="connsiteY4" fmla="*/ 438150 h 1133475"/>
                <a:gd name="connsiteX5" fmla="*/ 1485900 w 2733675"/>
                <a:gd name="connsiteY5" fmla="*/ 762000 h 1133475"/>
                <a:gd name="connsiteX6" fmla="*/ 0 w 2733675"/>
                <a:gd name="connsiteY6" fmla="*/ 1133475 h 1133475"/>
                <a:gd name="connsiteX0" fmla="*/ 2733675 w 2733675"/>
                <a:gd name="connsiteY0" fmla="*/ 342900 h 1133475"/>
                <a:gd name="connsiteX1" fmla="*/ 2362200 w 2733675"/>
                <a:gd name="connsiteY1" fmla="*/ 28575 h 1133475"/>
                <a:gd name="connsiteX2" fmla="*/ 1962150 w 2733675"/>
                <a:gd name="connsiteY2" fmla="*/ 0 h 1133475"/>
                <a:gd name="connsiteX3" fmla="*/ 1724025 w 2733675"/>
                <a:gd name="connsiteY3" fmla="*/ 257175 h 1133475"/>
                <a:gd name="connsiteX4" fmla="*/ 1733550 w 2733675"/>
                <a:gd name="connsiteY4" fmla="*/ 438150 h 1133475"/>
                <a:gd name="connsiteX5" fmla="*/ 1362075 w 2733675"/>
                <a:gd name="connsiteY5" fmla="*/ 809625 h 1133475"/>
                <a:gd name="connsiteX6" fmla="*/ 0 w 2733675"/>
                <a:gd name="connsiteY6"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675" h="1133475">
                  <a:moveTo>
                    <a:pt x="2733675" y="342900"/>
                  </a:moveTo>
                  <a:cubicBezTo>
                    <a:pt x="2612231" y="214312"/>
                    <a:pt x="2490787" y="85725"/>
                    <a:pt x="2362200" y="28575"/>
                  </a:cubicBezTo>
                  <a:cubicBezTo>
                    <a:pt x="2233613" y="-28575"/>
                    <a:pt x="2068512" y="-38100"/>
                    <a:pt x="1962150" y="0"/>
                  </a:cubicBezTo>
                  <a:cubicBezTo>
                    <a:pt x="1855788" y="38100"/>
                    <a:pt x="1762125" y="184150"/>
                    <a:pt x="1724025" y="257175"/>
                  </a:cubicBezTo>
                  <a:cubicBezTo>
                    <a:pt x="1685925" y="330200"/>
                    <a:pt x="1793875" y="346075"/>
                    <a:pt x="1733550" y="438150"/>
                  </a:cubicBezTo>
                  <a:cubicBezTo>
                    <a:pt x="1673225" y="530225"/>
                    <a:pt x="1651000" y="693738"/>
                    <a:pt x="1362075" y="809625"/>
                  </a:cubicBezTo>
                  <a:cubicBezTo>
                    <a:pt x="1073150" y="925512"/>
                    <a:pt x="598487" y="1005681"/>
                    <a:pt x="0" y="1133475"/>
                  </a:cubicBezTo>
                </a:path>
              </a:pathLst>
            </a:custGeom>
            <a:noFill/>
            <a:ln w="57150">
              <a:solidFill>
                <a:schemeClr val="tx2">
                  <a:lumMod val="40000"/>
                  <a:lumOff val="60000"/>
                </a:schemeClr>
              </a:solidFill>
              <a:headEnd type="triangle"/>
              <a:tailEnd type="triangle"/>
            </a:ln>
            <a:effectLst/>
          </p:spPr>
          <p:txBody>
            <a:bodyPr rtlCol="0" anchor="ctr"/>
            <a:lstStyle/>
            <a:p>
              <a:pPr algn="ctr"/>
              <a:endParaRPr lang="pt-BR"/>
            </a:p>
          </p:txBody>
        </p:sp>
        <p:sp>
          <p:nvSpPr>
            <p:cNvPr id="31" name="CaixaDeTexto 30"/>
            <p:cNvSpPr txBox="1"/>
            <p:nvPr/>
          </p:nvSpPr>
          <p:spPr>
            <a:xfrm>
              <a:off x="2397841" y="4012982"/>
              <a:ext cx="1873966" cy="435742"/>
            </a:xfrm>
            <a:prstGeom prst="rect">
              <a:avLst/>
            </a:prstGeom>
            <a:noFill/>
            <a:ln>
              <a:noFill/>
            </a:ln>
          </p:spPr>
          <p:txBody>
            <a:bodyPr wrap="square" lIns="72000" tIns="36000" rIns="72000" bIns="36000" rtlCol="0" anchor="t">
              <a:noAutofit/>
            </a:bodyPr>
            <a:lstStyle/>
            <a:p>
              <a:pPr algn="ctr"/>
              <a:r>
                <a:rPr lang="pt-BR" sz="1200" dirty="0">
                  <a:solidFill>
                    <a:schemeClr val="bg1">
                      <a:lumMod val="50000"/>
                    </a:schemeClr>
                  </a:solidFill>
                </a:rPr>
                <a:t>Grãos, Minério</a:t>
              </a:r>
            </a:p>
            <a:p>
              <a:pPr algn="ctr"/>
              <a:r>
                <a:rPr lang="pt-BR" sz="1200" dirty="0">
                  <a:solidFill>
                    <a:schemeClr val="bg1">
                      <a:lumMod val="50000"/>
                    </a:schemeClr>
                  </a:solidFill>
                </a:rPr>
                <a:t>Brasil-Ásia</a:t>
              </a:r>
            </a:p>
          </p:txBody>
        </p:sp>
      </p:grpSp>
      <p:sp>
        <p:nvSpPr>
          <p:cNvPr id="30" name="Título 1"/>
          <p:cNvSpPr>
            <a:spLocks noGrp="1"/>
          </p:cNvSpPr>
          <p:nvPr>
            <p:ph type="title"/>
          </p:nvPr>
        </p:nvSpPr>
        <p:spPr>
          <a:xfrm>
            <a:off x="200025" y="44624"/>
            <a:ext cx="9505950" cy="637364"/>
          </a:xfrm>
        </p:spPr>
        <p:txBody>
          <a:bodyPr/>
          <a:lstStyle/>
          <a:p>
            <a:r>
              <a:rPr lang="en-US" dirty="0"/>
              <a:t>2. </a:t>
            </a:r>
            <a:r>
              <a:rPr lang="en-US" dirty="0" err="1"/>
              <a:t>Rotas</a:t>
            </a:r>
            <a:r>
              <a:rPr lang="en-US" dirty="0"/>
              <a:t>: </a:t>
            </a:r>
            <a:r>
              <a:rPr lang="pt-BR" dirty="0"/>
              <a:t>A expansão do canal do Panamá terá impacto significativo no tráfego mundial (2/2)</a:t>
            </a:r>
          </a:p>
        </p:txBody>
      </p:sp>
      <p:sp>
        <p:nvSpPr>
          <p:cNvPr id="2" name="Espaço Reservado para Número de Slide 1"/>
          <p:cNvSpPr>
            <a:spLocks noGrp="1"/>
          </p:cNvSpPr>
          <p:nvPr>
            <p:ph type="sldNum" sz="quarter" idx="10"/>
          </p:nvPr>
        </p:nvSpPr>
        <p:spPr/>
        <p:txBody>
          <a:bodyPr/>
          <a:lstStyle/>
          <a:p>
            <a:pPr>
              <a:defRPr/>
            </a:pPr>
            <a:fld id="{B66251D2-9488-44CD-87B4-F793A73C4A01}" type="slidenum">
              <a:rPr lang="pt-BR" noProof="0" smtClean="0"/>
              <a:pPr>
                <a:defRPr/>
              </a:pPr>
              <a:t>71</a:t>
            </a:fld>
            <a:endParaRPr lang="pt-BR" sz="600" noProof="0"/>
          </a:p>
        </p:txBody>
      </p:sp>
      <p:sp>
        <p:nvSpPr>
          <p:cNvPr id="3" name="Retângulo 2"/>
          <p:cNvSpPr/>
          <p:nvPr/>
        </p:nvSpPr>
        <p:spPr>
          <a:xfrm>
            <a:off x="4914996" y="1204111"/>
            <a:ext cx="4789738" cy="2807979"/>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400" dirty="0"/>
              <a:t>Redistribuição das base de manufatura para outras localidades, com origem da demanda global em países em desenvolvimento ao invés de países tradicionais;</a:t>
            </a:r>
          </a:p>
          <a:p>
            <a:pPr marL="144000" indent="-144000">
              <a:spcAft>
                <a:spcPts val="600"/>
              </a:spcAft>
              <a:buFont typeface="Arial" pitchFamily="34" charset="0"/>
              <a:buChar char="•"/>
            </a:pPr>
            <a:r>
              <a:rPr lang="pt-BR" sz="1400" dirty="0"/>
              <a:t>A capacidade dos portos em receber e operar navios post-</a:t>
            </a:r>
            <a:r>
              <a:rPr lang="pt-BR" sz="1400" dirty="0" err="1"/>
              <a:t>panamax</a:t>
            </a:r>
            <a:r>
              <a:rPr lang="pt-BR" sz="1400" dirty="0"/>
              <a:t> e investimentos para sua adequação</a:t>
            </a:r>
          </a:p>
          <a:p>
            <a:pPr marL="144000" indent="-144000">
              <a:spcAft>
                <a:spcPts val="600"/>
              </a:spcAft>
              <a:buFont typeface="Arial" pitchFamily="34" charset="0"/>
              <a:buChar char="•"/>
            </a:pPr>
            <a:r>
              <a:rPr lang="pt-BR" sz="1400" dirty="0"/>
              <a:t>Competição </a:t>
            </a:r>
            <a:r>
              <a:rPr lang="pt-BR" sz="1400" dirty="0" err="1"/>
              <a:t>intra-portuária</a:t>
            </a:r>
            <a:r>
              <a:rPr lang="pt-BR" sz="1400" dirty="0"/>
              <a:t> (USEC x USWC) e   intermodal (ferrovia americana – “</a:t>
            </a:r>
            <a:r>
              <a:rPr lang="pt-BR" sz="1400" dirty="0" err="1"/>
              <a:t>land</a:t>
            </a:r>
            <a:r>
              <a:rPr lang="pt-BR" sz="1400" dirty="0"/>
              <a:t> bridge” entre costas) </a:t>
            </a:r>
          </a:p>
          <a:p>
            <a:pPr marL="144000" indent="-144000">
              <a:spcAft>
                <a:spcPts val="600"/>
              </a:spcAft>
              <a:buFont typeface="Arial" pitchFamily="34" charset="0"/>
              <a:buChar char="•"/>
            </a:pPr>
            <a:r>
              <a:rPr lang="pt-BR" sz="1400" dirty="0"/>
              <a:t>Tarifas de trânsito e o impacto na competitividade (</a:t>
            </a:r>
            <a:r>
              <a:rPr lang="pt-BR" sz="1400" dirty="0" err="1"/>
              <a:t>Bloomberg</a:t>
            </a:r>
            <a:r>
              <a:rPr lang="pt-BR" sz="1400" dirty="0"/>
              <a:t>, 2013).</a:t>
            </a:r>
          </a:p>
        </p:txBody>
      </p:sp>
      <p:grpSp>
        <p:nvGrpSpPr>
          <p:cNvPr id="32" name="Grupo 31"/>
          <p:cNvGrpSpPr/>
          <p:nvPr/>
        </p:nvGrpSpPr>
        <p:grpSpPr>
          <a:xfrm>
            <a:off x="2056808" y="3511428"/>
            <a:ext cx="346257" cy="319294"/>
            <a:chOff x="885572" y="3510338"/>
            <a:chExt cx="346257" cy="319294"/>
          </a:xfrm>
        </p:grpSpPr>
        <p:sp>
          <p:nvSpPr>
            <p:cNvPr id="33" name="Elipse 32"/>
            <p:cNvSpPr/>
            <p:nvPr/>
          </p:nvSpPr>
          <p:spPr>
            <a:xfrm>
              <a:off x="885572" y="3520185"/>
              <a:ext cx="332580" cy="309447"/>
            </a:xfrm>
            <a:prstGeom prst="ellipse">
              <a:avLst/>
            </a:prstGeom>
            <a:gradFill>
              <a:gsLst>
                <a:gs pos="0">
                  <a:srgbClr val="B33939"/>
                </a:gs>
                <a:gs pos="100000">
                  <a:srgbClr val="B33939"/>
                </a:gs>
                <a:gs pos="50000">
                  <a:srgbClr val="FF6F6F"/>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4" name="CaixaDeTexto 33"/>
            <p:cNvSpPr txBox="1"/>
            <p:nvPr/>
          </p:nvSpPr>
          <p:spPr>
            <a:xfrm>
              <a:off x="894784" y="3510338"/>
              <a:ext cx="337045" cy="311480"/>
            </a:xfrm>
            <a:prstGeom prst="rect">
              <a:avLst/>
            </a:prstGeom>
            <a:noFill/>
            <a:ln>
              <a:noFill/>
            </a:ln>
            <a:effectLst/>
          </p:spPr>
          <p:txBody>
            <a:bodyPr wrap="square" lIns="72000" tIns="36000" rIns="72000" bIns="36000" rtlCol="0" anchor="t">
              <a:noAutofit/>
            </a:bodyPr>
            <a:lstStyle/>
            <a:p>
              <a:pPr algn="ctr">
                <a:spcAft>
                  <a:spcPts val="600"/>
                </a:spcAft>
              </a:pPr>
              <a:r>
                <a:rPr lang="pt-BR" sz="1600" b="1" dirty="0">
                  <a:solidFill>
                    <a:schemeClr val="bg1"/>
                  </a:solidFill>
                </a:rPr>
                <a:t>1</a:t>
              </a:r>
            </a:p>
          </p:txBody>
        </p:sp>
      </p:grpSp>
    </p:spTree>
    <p:extLst>
      <p:ext uri="{BB962C8B-B14F-4D97-AF65-F5344CB8AC3E}">
        <p14:creationId xmlns:p14="http://schemas.microsoft.com/office/powerpoint/2010/main" val="279088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44624"/>
            <a:ext cx="9505950" cy="945141"/>
          </a:xfrm>
        </p:spPr>
        <p:txBody>
          <a:bodyPr/>
          <a:lstStyle/>
          <a:p>
            <a:r>
              <a:rPr lang="pt-BR" dirty="0"/>
              <a:t>2. Rotas: Com a diminuição das calotas polares pelo aquecimento global, as passagens pelo Ártico começam a ser utilizadas durante o verão e podem economizar distâncias significativas para a navegação entre os continentes </a:t>
            </a:r>
          </a:p>
        </p:txBody>
      </p:sp>
      <p:pic>
        <p:nvPicPr>
          <p:cNvPr id="373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7" y="1340768"/>
            <a:ext cx="9459781" cy="4373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ângulo 5"/>
          <p:cNvSpPr/>
          <p:nvPr/>
        </p:nvSpPr>
        <p:spPr>
          <a:xfrm>
            <a:off x="310931" y="5877272"/>
            <a:ext cx="9289032" cy="584775"/>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t>Pelo Ártico, a distância do Norte da Europa para a China é cerca de 40% menor do que através do Canal de Suez ou 60% menor do que pelo Cabo da Boa Esperança</a:t>
            </a:r>
          </a:p>
        </p:txBody>
      </p:sp>
      <p:sp>
        <p:nvSpPr>
          <p:cNvPr id="7" name="Retângulo 6"/>
          <p:cNvSpPr/>
          <p:nvPr/>
        </p:nvSpPr>
        <p:spPr>
          <a:xfrm>
            <a:off x="225557" y="6536377"/>
            <a:ext cx="9593481" cy="276999"/>
          </a:xfrm>
          <a:prstGeom prst="rect">
            <a:avLst/>
          </a:prstGeom>
        </p:spPr>
        <p:txBody>
          <a:bodyPr wrap="square">
            <a:spAutoFit/>
          </a:bodyPr>
          <a:lstStyle/>
          <a:p>
            <a:r>
              <a:rPr lang="pt-BR" sz="1200" dirty="0"/>
              <a:t>http://www.eagle.org/eagleExternalPortalWEB/ShowProperty/BEA%20Repository/References/Capability%20Brochures/NSR_Advisory</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72</a:t>
            </a:fld>
            <a:endParaRPr lang="pt-BR" sz="600" noProof="0"/>
          </a:p>
        </p:txBody>
      </p:sp>
    </p:spTree>
    <p:extLst>
      <p:ext uri="{BB962C8B-B14F-4D97-AF65-F5344CB8AC3E}">
        <p14:creationId xmlns:p14="http://schemas.microsoft.com/office/powerpoint/2010/main" val="1543012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55662" y="3873432"/>
            <a:ext cx="3240359" cy="2870978"/>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400" dirty="0"/>
              <a:t>Existe </a:t>
            </a:r>
            <a:r>
              <a:rPr lang="pt-BR" sz="1400" b="1" dirty="0"/>
              <a:t>incerteza sobre o degelo </a:t>
            </a:r>
            <a:r>
              <a:rPr lang="pt-BR" sz="1400" dirty="0"/>
              <a:t>das calotas polares : se estão em tendência de diminuição ou são  parte de um ciclo climático.</a:t>
            </a:r>
          </a:p>
          <a:p>
            <a:pPr marL="285750" indent="-285750">
              <a:spcAft>
                <a:spcPts val="600"/>
              </a:spcAft>
              <a:buFont typeface="Arial" panose="020B0604020202020204" pitchFamily="34" charset="0"/>
              <a:buChar char="•"/>
            </a:pPr>
            <a:r>
              <a:rPr lang="pt-BR" sz="1400" dirty="0"/>
              <a:t>Rotas do Ártico ficam </a:t>
            </a:r>
            <a:r>
              <a:rPr lang="pt-BR" sz="1400" b="1" dirty="0"/>
              <a:t>fechadas durante o inverno</a:t>
            </a:r>
            <a:r>
              <a:rPr lang="pt-BR" sz="1400" dirty="0"/>
              <a:t> para navegação comercial e abertas por curtos períodos durante o verão</a:t>
            </a:r>
          </a:p>
          <a:p>
            <a:pPr marL="285750" indent="-285750">
              <a:spcAft>
                <a:spcPts val="600"/>
              </a:spcAft>
              <a:buFont typeface="Arial" panose="020B0604020202020204" pitchFamily="34" charset="0"/>
              <a:buChar char="•"/>
            </a:pPr>
            <a:r>
              <a:rPr lang="pt-BR" sz="1400" dirty="0"/>
              <a:t>Empresas de navegação buscam serviços consistentes e regulares e a sazonalidade associada a esta navegação tem </a:t>
            </a:r>
            <a:r>
              <a:rPr lang="pt-BR" sz="1400" b="1" dirty="0"/>
              <a:t>apelo pouco convincente</a:t>
            </a:r>
          </a:p>
        </p:txBody>
      </p:sp>
      <p:sp>
        <p:nvSpPr>
          <p:cNvPr id="8" name="CaixaDeTexto 7"/>
          <p:cNvSpPr txBox="1"/>
          <p:nvPr/>
        </p:nvSpPr>
        <p:spPr>
          <a:xfrm>
            <a:off x="3296022" y="3866726"/>
            <a:ext cx="3240359" cy="2394306"/>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400" b="1" dirty="0"/>
              <a:t>Atividade econômica é muito limitada</a:t>
            </a:r>
            <a:r>
              <a:rPr lang="pt-BR" sz="1400" dirty="0"/>
              <a:t> ao longo da rota, servindo somente para travessias de longas distâncias</a:t>
            </a:r>
          </a:p>
          <a:p>
            <a:pPr marL="285750" indent="-285750">
              <a:spcAft>
                <a:spcPts val="600"/>
              </a:spcAft>
              <a:buFont typeface="Arial" panose="020B0604020202020204" pitchFamily="34" charset="0"/>
              <a:buChar char="•"/>
            </a:pPr>
            <a:r>
              <a:rPr lang="pt-BR" sz="1400" dirty="0"/>
              <a:t>Existe proposição de valor para transporte de granéis caso se explorem </a:t>
            </a:r>
            <a:r>
              <a:rPr lang="pt-BR" sz="1400" b="1" dirty="0"/>
              <a:t>recursos existentes no Ártico</a:t>
            </a:r>
          </a:p>
        </p:txBody>
      </p:sp>
      <p:sp>
        <p:nvSpPr>
          <p:cNvPr id="9" name="CaixaDeTexto 8"/>
          <p:cNvSpPr txBox="1"/>
          <p:nvPr/>
        </p:nvSpPr>
        <p:spPr>
          <a:xfrm>
            <a:off x="6392367" y="3873432"/>
            <a:ext cx="3399358" cy="2984568"/>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400" dirty="0"/>
              <a:t>A </a:t>
            </a:r>
            <a:r>
              <a:rPr lang="pt-BR" sz="1400" b="1" dirty="0"/>
              <a:t>navegação é tecnicamente difícil </a:t>
            </a:r>
            <a:r>
              <a:rPr lang="pt-BR" sz="1400" dirty="0"/>
              <a:t>e com </a:t>
            </a:r>
            <a:r>
              <a:rPr lang="pt-BR" sz="1400" b="1" dirty="0"/>
              <a:t>muitas incertezas</a:t>
            </a:r>
            <a:r>
              <a:rPr lang="pt-BR" sz="1400" dirty="0"/>
              <a:t>: confiabilidade, em relação às previsões climáticas, mapeamento imprevisível (cartas náuticas) e falta de  sistemas de navegação – fatores contrários aos requisitos de segurança.</a:t>
            </a:r>
          </a:p>
          <a:p>
            <a:pPr marL="285750" indent="-285750">
              <a:spcAft>
                <a:spcPts val="600"/>
              </a:spcAft>
              <a:buFont typeface="Arial" panose="020B0604020202020204" pitchFamily="34" charset="0"/>
              <a:buChar char="•"/>
            </a:pPr>
            <a:r>
              <a:rPr lang="pt-BR" sz="1400" b="1" dirty="0"/>
              <a:t>Navios precisam ser reforçados </a:t>
            </a:r>
            <a:r>
              <a:rPr lang="pt-BR" sz="1400" dirty="0"/>
              <a:t>e classificados para operar no Ártico</a:t>
            </a:r>
          </a:p>
          <a:p>
            <a:pPr marL="285750" indent="-285750">
              <a:spcAft>
                <a:spcPts val="600"/>
              </a:spcAft>
              <a:buFont typeface="Arial" panose="020B0604020202020204" pitchFamily="34" charset="0"/>
              <a:buChar char="•"/>
            </a:pPr>
            <a:r>
              <a:rPr lang="pt-BR" sz="1400" dirty="0"/>
              <a:t>Requer assistência de </a:t>
            </a:r>
            <a:r>
              <a:rPr lang="pt-BR" sz="1400" b="1" dirty="0"/>
              <a:t>navios quebra-gelos, </a:t>
            </a:r>
            <a:r>
              <a:rPr lang="pt-BR" sz="1400" b="1" dirty="0" err="1"/>
              <a:t>praticagem</a:t>
            </a:r>
            <a:r>
              <a:rPr lang="pt-BR" sz="1400" b="1" dirty="0"/>
              <a:t> e formação de comboios</a:t>
            </a:r>
          </a:p>
        </p:txBody>
      </p:sp>
      <p:pic>
        <p:nvPicPr>
          <p:cNvPr id="37478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3569"/>
          <a:stretch/>
        </p:blipFill>
        <p:spPr bwMode="auto">
          <a:xfrm>
            <a:off x="4781337" y="692696"/>
            <a:ext cx="4923397" cy="313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478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2483"/>
          <a:stretch/>
        </p:blipFill>
        <p:spPr bwMode="auto">
          <a:xfrm>
            <a:off x="111224" y="692696"/>
            <a:ext cx="4552950" cy="313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ítulo 1"/>
          <p:cNvSpPr>
            <a:spLocks noGrp="1"/>
          </p:cNvSpPr>
          <p:nvPr>
            <p:ph type="title"/>
          </p:nvPr>
        </p:nvSpPr>
        <p:spPr>
          <a:xfrm>
            <a:off x="200025" y="35025"/>
            <a:ext cx="9505950" cy="637364"/>
          </a:xfrm>
        </p:spPr>
        <p:txBody>
          <a:bodyPr/>
          <a:lstStyle/>
          <a:p>
            <a:r>
              <a:rPr lang="pt-BR" dirty="0"/>
              <a:t>2. Rotas: A navegação nas passagens polares são restritas a janelas no verão e oferecem risco à navegação</a:t>
            </a:r>
          </a:p>
        </p:txBody>
      </p:sp>
      <p:sp>
        <p:nvSpPr>
          <p:cNvPr id="2" name="Espaço Reservado para Número de Slide 1"/>
          <p:cNvSpPr>
            <a:spLocks noGrp="1"/>
          </p:cNvSpPr>
          <p:nvPr>
            <p:ph type="sldNum" sz="quarter" idx="10"/>
          </p:nvPr>
        </p:nvSpPr>
        <p:spPr/>
        <p:txBody>
          <a:bodyPr/>
          <a:lstStyle/>
          <a:p>
            <a:pPr>
              <a:defRPr/>
            </a:pPr>
            <a:fld id="{B66251D2-9488-44CD-87B4-F793A73C4A01}" type="slidenum">
              <a:rPr lang="pt-BR" noProof="0" smtClean="0"/>
              <a:pPr>
                <a:defRPr/>
              </a:pPr>
              <a:t>73</a:t>
            </a:fld>
            <a:endParaRPr lang="pt-BR" sz="600" noProof="0"/>
          </a:p>
        </p:txBody>
      </p:sp>
    </p:spTree>
    <p:extLst>
      <p:ext uri="{BB962C8B-B14F-4D97-AF65-F5344CB8AC3E}">
        <p14:creationId xmlns:p14="http://schemas.microsoft.com/office/powerpoint/2010/main" val="3893918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523431" y="2750339"/>
            <a:ext cx="2500347" cy="1214446"/>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schemeClr val="tx1"/>
                </a:solidFill>
              </a:rPr>
              <a:t>5. Volume da carga, frequência e custo</a:t>
            </a:r>
            <a:endParaRPr lang="pt-BR" sz="1600" dirty="0">
              <a:solidFill>
                <a:schemeClr val="tx1"/>
              </a:solidFill>
            </a:endParaRPr>
          </a:p>
        </p:txBody>
      </p:sp>
      <p:sp>
        <p:nvSpPr>
          <p:cNvPr id="6" name="Retângulo 5"/>
          <p:cNvSpPr/>
          <p:nvPr/>
        </p:nvSpPr>
        <p:spPr>
          <a:xfrm>
            <a:off x="4251493" y="1200172"/>
            <a:ext cx="1143000" cy="285752"/>
          </a:xfrm>
          <a:prstGeom prst="rect">
            <a:avLst/>
          </a:prstGeom>
          <a:noFill/>
          <a:ln>
            <a:noFill/>
          </a:ln>
          <a:effectLst/>
        </p:spPr>
        <p:txBody>
          <a:bodyPr wrap="square" lIns="72000" tIns="72000" rIns="72000" bIns="72000" rtlCol="0" anchor="ctr">
            <a:noAutofit/>
          </a:bodyPr>
          <a:lstStyle/>
          <a:p>
            <a:pPr>
              <a:spcAft>
                <a:spcPts val="600"/>
              </a:spcAft>
            </a:pPr>
            <a:r>
              <a:rPr lang="pt-BR" b="1" dirty="0"/>
              <a:t>1. Tipos de Navio</a:t>
            </a:r>
            <a:endParaRPr lang="pt-BR" b="1" dirty="0">
              <a:solidFill>
                <a:schemeClr val="tx1"/>
              </a:solidFill>
            </a:endParaRPr>
          </a:p>
        </p:txBody>
      </p:sp>
      <p:sp>
        <p:nvSpPr>
          <p:cNvPr id="7" name="Retângulo 6"/>
          <p:cNvSpPr/>
          <p:nvPr/>
        </p:nvSpPr>
        <p:spPr>
          <a:xfrm>
            <a:off x="2891515" y="4947060"/>
            <a:ext cx="3764175" cy="1285884"/>
          </a:xfrm>
          <a:prstGeom prst="rect">
            <a:avLst/>
          </a:prstGeom>
          <a:noFill/>
          <a:ln>
            <a:noFill/>
          </a:ln>
          <a:effectLst/>
        </p:spPr>
        <p:txBody>
          <a:bodyPr wrap="square" lIns="72000" tIns="72000" rIns="72000" bIns="72000" rtlCol="0" anchor="ctr">
            <a:noAutofit/>
          </a:bodyPr>
          <a:lstStyle/>
          <a:p>
            <a:pPr algn="ctr">
              <a:spcAft>
                <a:spcPts val="600"/>
              </a:spcAft>
            </a:pPr>
            <a:r>
              <a:rPr lang="pt-BR" b="1" dirty="0"/>
              <a:t>3. Tamanho do navio</a:t>
            </a:r>
          </a:p>
          <a:p>
            <a:pPr algn="r">
              <a:spcAft>
                <a:spcPts val="600"/>
              </a:spcAft>
            </a:pPr>
            <a:r>
              <a:rPr lang="pt-BR" sz="1400" dirty="0"/>
              <a:t>Menor implica em maior variedade de portos disponíveis e menor estocagem</a:t>
            </a:r>
          </a:p>
          <a:p>
            <a:pPr algn="r">
              <a:spcAft>
                <a:spcPts val="600"/>
              </a:spcAft>
            </a:pPr>
            <a:r>
              <a:rPr lang="pt-BR" sz="1400" dirty="0">
                <a:solidFill>
                  <a:schemeClr val="tx1"/>
                </a:solidFill>
              </a:rPr>
              <a:t>Maior implica em mais carga e menor custo</a:t>
            </a:r>
          </a:p>
        </p:txBody>
      </p:sp>
      <p:sp>
        <p:nvSpPr>
          <p:cNvPr id="8" name="Retângulo 7"/>
          <p:cNvSpPr/>
          <p:nvPr/>
        </p:nvSpPr>
        <p:spPr>
          <a:xfrm>
            <a:off x="7184454" y="2238492"/>
            <a:ext cx="2286000" cy="2238140"/>
          </a:xfrm>
          <a:prstGeom prst="rect">
            <a:avLst/>
          </a:prstGeom>
          <a:noFill/>
          <a:ln>
            <a:noFill/>
          </a:ln>
          <a:effectLst/>
        </p:spPr>
        <p:txBody>
          <a:bodyPr wrap="square" lIns="72000" tIns="72000" rIns="72000" bIns="72000" rtlCol="0" anchor="ctr">
            <a:noAutofit/>
          </a:bodyPr>
          <a:lstStyle/>
          <a:p>
            <a:pPr>
              <a:spcAft>
                <a:spcPts val="600"/>
              </a:spcAft>
            </a:pPr>
            <a:r>
              <a:rPr lang="pt-BR" sz="1400" dirty="0">
                <a:solidFill>
                  <a:schemeClr val="tx1"/>
                </a:solidFill>
              </a:rPr>
              <a:t>Canais restringem a passagem  </a:t>
            </a:r>
            <a:r>
              <a:rPr lang="pt-BR" sz="1400" dirty="0"/>
              <a:t>entre oceanos</a:t>
            </a:r>
          </a:p>
          <a:p>
            <a:pPr>
              <a:spcAft>
                <a:spcPts val="600"/>
              </a:spcAft>
            </a:pPr>
            <a:r>
              <a:rPr lang="pt-BR" sz="1400" dirty="0"/>
              <a:t>Portos restringem o tipo de navio</a:t>
            </a:r>
          </a:p>
          <a:p>
            <a:pPr>
              <a:spcAft>
                <a:spcPts val="600"/>
              </a:spcAft>
            </a:pPr>
            <a:r>
              <a:rPr lang="pt-BR" b="1" dirty="0"/>
              <a:t>2. Rotas</a:t>
            </a:r>
            <a:endParaRPr lang="pt-BR" sz="1400" dirty="0">
              <a:solidFill>
                <a:schemeClr val="tx1"/>
              </a:solidFill>
            </a:endParaRPr>
          </a:p>
          <a:p>
            <a:pPr>
              <a:spcAft>
                <a:spcPts val="600"/>
              </a:spcAft>
            </a:pPr>
            <a:r>
              <a:rPr lang="pt-BR" sz="1400" dirty="0"/>
              <a:t>Distâncias se correlacionam com o tempo em transito e o custo de transporte</a:t>
            </a:r>
          </a:p>
        </p:txBody>
      </p:sp>
      <p:sp>
        <p:nvSpPr>
          <p:cNvPr id="10" name="Seta para a direita 9"/>
          <p:cNvSpPr/>
          <p:nvPr/>
        </p:nvSpPr>
        <p:spPr>
          <a:xfrm>
            <a:off x="2559017"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1" name="Seta para a direita 10"/>
          <p:cNvSpPr/>
          <p:nvPr/>
        </p:nvSpPr>
        <p:spPr>
          <a:xfrm flipH="1">
            <a:off x="6059495"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2" name="Seta para a direita 11"/>
          <p:cNvSpPr/>
          <p:nvPr/>
        </p:nvSpPr>
        <p:spPr>
          <a:xfrm rot="16200000" flipH="1">
            <a:off x="4309256" y="185166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3" name="Seta para a direita 12"/>
          <p:cNvSpPr/>
          <p:nvPr/>
        </p:nvSpPr>
        <p:spPr>
          <a:xfrm rot="5400000" flipH="1" flipV="1">
            <a:off x="4309256" y="408980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6" name="Título 1"/>
          <p:cNvSpPr>
            <a:spLocks noGrp="1"/>
          </p:cNvSpPr>
          <p:nvPr>
            <p:ph type="title"/>
          </p:nvPr>
        </p:nvSpPr>
        <p:spPr>
          <a:xfrm>
            <a:off x="200025" y="188913"/>
            <a:ext cx="9505950" cy="637364"/>
          </a:xfrm>
        </p:spPr>
        <p:txBody>
          <a:bodyPr/>
          <a:lstStyle/>
          <a:p>
            <a:r>
              <a:rPr lang="pt-BR" dirty="0"/>
              <a:t>As 4 variáveis que devem ser consideradas para a concepção de um sistema logístico marítimo e que devemos avaliar em seguida:</a:t>
            </a:r>
          </a:p>
        </p:txBody>
      </p:sp>
      <p:sp>
        <p:nvSpPr>
          <p:cNvPr id="14" name="Retângulo 13"/>
          <p:cNvSpPr/>
          <p:nvPr/>
        </p:nvSpPr>
        <p:spPr>
          <a:xfrm>
            <a:off x="3256180" y="920655"/>
            <a:ext cx="3487714" cy="1788265"/>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5" name="Retângulo 14"/>
          <p:cNvSpPr/>
          <p:nvPr/>
        </p:nvSpPr>
        <p:spPr>
          <a:xfrm>
            <a:off x="6059496" y="1724023"/>
            <a:ext cx="3844918" cy="2839634"/>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7" name="Retângulo 16"/>
          <p:cNvSpPr/>
          <p:nvPr/>
        </p:nvSpPr>
        <p:spPr>
          <a:xfrm>
            <a:off x="237298" y="2714620"/>
            <a:ext cx="2286000" cy="1285884"/>
          </a:xfrm>
          <a:prstGeom prst="rect">
            <a:avLst/>
          </a:prstGeom>
          <a:noFill/>
          <a:ln>
            <a:noFill/>
          </a:ln>
          <a:effectLst/>
        </p:spPr>
        <p:txBody>
          <a:bodyPr wrap="square" lIns="72000" tIns="72000" rIns="72000" bIns="72000" rtlCol="0" anchor="ctr">
            <a:noAutofit/>
          </a:bodyPr>
          <a:lstStyle/>
          <a:p>
            <a:pPr algn="r">
              <a:spcAft>
                <a:spcPts val="600"/>
              </a:spcAft>
            </a:pPr>
            <a:r>
              <a:rPr lang="pt-BR" sz="1400" dirty="0"/>
              <a:t>Mais devagar implica em menor oferta e custo mais baixo</a:t>
            </a:r>
          </a:p>
          <a:p>
            <a:pPr algn="r">
              <a:spcAft>
                <a:spcPts val="600"/>
              </a:spcAft>
            </a:pPr>
            <a:r>
              <a:rPr lang="pt-BR" b="1" dirty="0"/>
              <a:t>4. Velocidade do navio</a:t>
            </a:r>
          </a:p>
          <a:p>
            <a:pPr algn="r">
              <a:spcAft>
                <a:spcPts val="600"/>
              </a:spcAft>
            </a:pPr>
            <a:r>
              <a:rPr lang="pt-BR" sz="1400" dirty="0">
                <a:solidFill>
                  <a:schemeClr val="tx1"/>
                </a:solidFill>
              </a:rPr>
              <a:t>Mais rápido implica em maior oferta e custo mais alto</a:t>
            </a:r>
          </a:p>
        </p:txBody>
      </p:sp>
      <p:sp>
        <p:nvSpPr>
          <p:cNvPr id="2" name="Retângulo 1"/>
          <p:cNvSpPr/>
          <p:nvPr/>
        </p:nvSpPr>
        <p:spPr>
          <a:xfrm>
            <a:off x="-1" y="1829414"/>
            <a:ext cx="3487711" cy="3311228"/>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 name="Espaço Reservado para Número de Slide 2"/>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74</a:t>
            </a:fld>
            <a:endParaRPr lang="pt-BR" dirty="0"/>
          </a:p>
        </p:txBody>
      </p:sp>
    </p:spTree>
    <p:extLst>
      <p:ext uri="{BB962C8B-B14F-4D97-AF65-F5344CB8AC3E}">
        <p14:creationId xmlns:p14="http://schemas.microsoft.com/office/powerpoint/2010/main" val="4219938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587"/>
            <a:ext cx="9505950" cy="945141"/>
          </a:xfrm>
        </p:spPr>
        <p:txBody>
          <a:bodyPr/>
          <a:lstStyle/>
          <a:p>
            <a:r>
              <a:rPr lang="pt-BR" dirty="0"/>
              <a:t>3. Tamanho: Para redução de custos, quanto maior o navio, menor são seus custos operacionais unitários. O ganho de </a:t>
            </a:r>
            <a:r>
              <a:rPr lang="pt-BR" dirty="0">
                <a:solidFill>
                  <a:schemeClr val="accent3">
                    <a:lumMod val="75000"/>
                  </a:schemeClr>
                </a:solidFill>
              </a:rPr>
              <a:t>escala</a:t>
            </a:r>
            <a:r>
              <a:rPr lang="pt-BR" dirty="0"/>
              <a:t> é evidente quando se comparam navios graneleiros de portes distintos para uma mesma viagem</a:t>
            </a:r>
          </a:p>
        </p:txBody>
      </p:sp>
      <p:sp>
        <p:nvSpPr>
          <p:cNvPr id="3" name="Retângulo de cantos arredondados 2"/>
          <p:cNvSpPr/>
          <p:nvPr/>
        </p:nvSpPr>
        <p:spPr>
          <a:xfrm>
            <a:off x="6415644" y="1196752"/>
            <a:ext cx="3217082" cy="2882153"/>
          </a:xfrm>
          <a:prstGeom prst="roundRect">
            <a:avLst>
              <a:gd name="adj" fmla="val 9629"/>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dirty="0">
                <a:solidFill>
                  <a:prstClr val="black"/>
                </a:solidFill>
              </a:rPr>
              <a:t>Movimentar granel em um </a:t>
            </a:r>
            <a:r>
              <a:rPr lang="pt-BR" sz="1600" dirty="0" err="1">
                <a:solidFill>
                  <a:prstClr val="black"/>
                </a:solidFill>
              </a:rPr>
              <a:t>Capesize</a:t>
            </a:r>
            <a:r>
              <a:rPr lang="pt-BR" sz="1600" dirty="0">
                <a:solidFill>
                  <a:prstClr val="black"/>
                </a:solidFill>
              </a:rPr>
              <a:t> é 60% mais barato do que transportar em um </a:t>
            </a:r>
            <a:r>
              <a:rPr lang="pt-BR" sz="1600" dirty="0" err="1">
                <a:solidFill>
                  <a:prstClr val="black"/>
                </a:solidFill>
              </a:rPr>
              <a:t>Handy</a:t>
            </a:r>
            <a:endParaRPr lang="pt-BR" sz="1600" dirty="0">
              <a:solidFill>
                <a:prstClr val="black"/>
              </a:solidFill>
            </a:endParaRPr>
          </a:p>
          <a:p>
            <a:pPr marL="144000" indent="-144000">
              <a:spcAft>
                <a:spcPts val="600"/>
              </a:spcAft>
              <a:buFont typeface="Arial" pitchFamily="34" charset="0"/>
              <a:buChar char="•"/>
            </a:pPr>
            <a:r>
              <a:rPr lang="pt-BR" sz="1600" dirty="0">
                <a:solidFill>
                  <a:prstClr val="black"/>
                </a:solidFill>
              </a:rPr>
              <a:t>Ao dispor de portos com infraestrutura  suficiente (tamanho do calado, do cais, equipamentos) as regiões podem capturar parte desses ganhos</a:t>
            </a:r>
          </a:p>
        </p:txBody>
      </p:sp>
      <p:sp>
        <p:nvSpPr>
          <p:cNvPr id="4" name="Triângulo isósceles 3"/>
          <p:cNvSpPr/>
          <p:nvPr/>
        </p:nvSpPr>
        <p:spPr>
          <a:xfrm rot="5400000">
            <a:off x="3601725" y="3956450"/>
            <a:ext cx="4643469" cy="214314"/>
          </a:xfrm>
          <a:prstGeom prst="triangle">
            <a:avLst/>
          </a:prstGeom>
          <a:gradFill>
            <a:gsLst>
              <a:gs pos="100000">
                <a:schemeClr val="accent4"/>
              </a:gs>
              <a:gs pos="0">
                <a:schemeClr val="accent3"/>
              </a:gs>
            </a:gsLst>
            <a:lin ang="5400000" scaled="1"/>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oAutofit/>
          </a:bodyPr>
          <a:lstStyle/>
          <a:p>
            <a:pPr>
              <a:buFont typeface="Arial" pitchFamily="34" charset="0"/>
              <a:buChar char="•"/>
            </a:pPr>
            <a:endParaRPr lang="pt-BR" dirty="0">
              <a:solidFill>
                <a:prstClr val="black"/>
              </a:solidFill>
            </a:endParaRPr>
          </a:p>
        </p:txBody>
      </p:sp>
      <p:cxnSp>
        <p:nvCxnSpPr>
          <p:cNvPr id="5" name="Conector reto 4"/>
          <p:cNvCxnSpPr/>
          <p:nvPr/>
        </p:nvCxnSpPr>
        <p:spPr>
          <a:xfrm>
            <a:off x="380262" y="1629370"/>
            <a:ext cx="5076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342643" y="1343618"/>
            <a:ext cx="4643470" cy="357190"/>
          </a:xfrm>
          <a:prstGeom prst="rect">
            <a:avLst/>
          </a:prstGeom>
          <a:noFill/>
          <a:ln>
            <a:noFill/>
          </a:ln>
        </p:spPr>
        <p:txBody>
          <a:bodyPr wrap="none" lIns="72000" tIns="36000" rIns="72000" bIns="36000" rtlCol="0" anchor="t">
            <a:noAutofit/>
          </a:bodyPr>
          <a:lstStyle/>
          <a:p>
            <a:pPr>
              <a:spcAft>
                <a:spcPts val="600"/>
              </a:spcAft>
            </a:pPr>
            <a:r>
              <a:rPr lang="en-US" sz="1400" b="1">
                <a:solidFill>
                  <a:prstClr val="black"/>
                </a:solidFill>
              </a:rPr>
              <a:t>Economia de custos com aumento dos navios – graneleiros</a:t>
            </a:r>
            <a:endParaRPr lang="pt-BR" sz="1400" b="1" dirty="0" err="1">
              <a:solidFill>
                <a:prstClr val="black"/>
              </a:solidFill>
            </a:endParaRPr>
          </a:p>
        </p:txBody>
      </p:sp>
      <p:sp>
        <p:nvSpPr>
          <p:cNvPr id="8" name="CaixaDeTexto 7"/>
          <p:cNvSpPr txBox="1"/>
          <p:nvPr/>
        </p:nvSpPr>
        <p:spPr>
          <a:xfrm>
            <a:off x="8095493" y="6528218"/>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a:t>
            </a:r>
            <a:r>
              <a:rPr lang="en-US" sz="900" dirty="0" err="1"/>
              <a:t>Stopford</a:t>
            </a:r>
            <a:r>
              <a:rPr lang="en-US" sz="900" dirty="0"/>
              <a:t> (2009)</a:t>
            </a:r>
            <a:endParaRPr lang="pt-BR" sz="900" dirty="0" err="1"/>
          </a:p>
        </p:txBody>
      </p:sp>
      <p:graphicFrame>
        <p:nvGraphicFramePr>
          <p:cNvPr id="11" name="Gráfico 10"/>
          <p:cNvGraphicFramePr/>
          <p:nvPr>
            <p:extLst>
              <p:ext uri="{D42A27DB-BD31-4B8C-83A1-F6EECF244321}">
                <p14:modId xmlns:p14="http://schemas.microsoft.com/office/powerpoint/2010/main" val="1626736792"/>
              </p:ext>
            </p:extLst>
          </p:nvPr>
        </p:nvGraphicFramePr>
        <p:xfrm>
          <a:off x="380181" y="1384682"/>
          <a:ext cx="6371307" cy="4780622"/>
        </p:xfrm>
        <a:graphic>
          <a:graphicData uri="http://schemas.openxmlformats.org/drawingml/2006/chart">
            <c:chart xmlns:c="http://schemas.openxmlformats.org/drawingml/2006/chart" xmlns:r="http://schemas.openxmlformats.org/officeDocument/2006/relationships" r:id="rId2"/>
          </a:graphicData>
        </a:graphic>
      </p:graphicFrame>
      <p:sp>
        <p:nvSpPr>
          <p:cNvPr id="9" name="Chave direita 8"/>
          <p:cNvSpPr/>
          <p:nvPr/>
        </p:nvSpPr>
        <p:spPr>
          <a:xfrm>
            <a:off x="1457723" y="2276872"/>
            <a:ext cx="144016" cy="1152128"/>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sp>
        <p:nvSpPr>
          <p:cNvPr id="12" name="Chave direita 11"/>
          <p:cNvSpPr/>
          <p:nvPr/>
        </p:nvSpPr>
        <p:spPr>
          <a:xfrm>
            <a:off x="1927870" y="3429000"/>
            <a:ext cx="144016" cy="666000"/>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3" name="Chave direita 12"/>
          <p:cNvSpPr/>
          <p:nvPr/>
        </p:nvSpPr>
        <p:spPr>
          <a:xfrm>
            <a:off x="3656062" y="4128720"/>
            <a:ext cx="144016" cy="1008000"/>
          </a:xfrm>
          <a:prstGeom prst="rightBrace">
            <a:avLst/>
          </a:prstGeom>
          <a:ln>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0" name="CaixaDeTexto 9"/>
          <p:cNvSpPr txBox="1"/>
          <p:nvPr/>
        </p:nvSpPr>
        <p:spPr>
          <a:xfrm>
            <a:off x="1737246" y="2564904"/>
            <a:ext cx="1702792" cy="508372"/>
          </a:xfrm>
          <a:prstGeom prst="rect">
            <a:avLst/>
          </a:prstGeom>
          <a:noFill/>
          <a:ln>
            <a:noFill/>
          </a:ln>
        </p:spPr>
        <p:txBody>
          <a:bodyPr wrap="square" lIns="72000" tIns="36000" rIns="72000" bIns="36000" rtlCol="0" anchor="t">
            <a:noAutofit/>
          </a:bodyPr>
          <a:lstStyle/>
          <a:p>
            <a:pPr>
              <a:spcAft>
                <a:spcPts val="600"/>
              </a:spcAft>
            </a:pPr>
            <a:r>
              <a:rPr lang="en-US" sz="1050" dirty="0"/>
              <a:t>Handy a </a:t>
            </a:r>
            <a:r>
              <a:rPr lang="en-US" sz="1050" dirty="0" err="1"/>
              <a:t>Handymax</a:t>
            </a:r>
            <a:r>
              <a:rPr lang="en-US" sz="1050" dirty="0"/>
              <a:t> $3,7/ton (22%)</a:t>
            </a:r>
            <a:endParaRPr lang="pt-BR" sz="1050" dirty="0" err="1"/>
          </a:p>
        </p:txBody>
      </p:sp>
      <p:sp>
        <p:nvSpPr>
          <p:cNvPr id="14" name="CaixaDeTexto 13"/>
          <p:cNvSpPr txBox="1"/>
          <p:nvPr/>
        </p:nvSpPr>
        <p:spPr>
          <a:xfrm>
            <a:off x="2153419" y="3568700"/>
            <a:ext cx="1574651" cy="508372"/>
          </a:xfrm>
          <a:prstGeom prst="rect">
            <a:avLst/>
          </a:prstGeom>
          <a:noFill/>
          <a:ln>
            <a:noFill/>
          </a:ln>
        </p:spPr>
        <p:txBody>
          <a:bodyPr wrap="square" lIns="72000" tIns="36000" rIns="72000" bIns="36000" rtlCol="0" anchor="t">
            <a:noAutofit/>
          </a:bodyPr>
          <a:lstStyle/>
          <a:p>
            <a:pPr>
              <a:spcAft>
                <a:spcPts val="600"/>
              </a:spcAft>
            </a:pPr>
            <a:r>
              <a:rPr lang="en-US" sz="1050" dirty="0" err="1"/>
              <a:t>Handymax</a:t>
            </a:r>
            <a:r>
              <a:rPr lang="en-US" sz="1050" dirty="0"/>
              <a:t> a </a:t>
            </a:r>
            <a:r>
              <a:rPr lang="en-US" sz="1050" dirty="0" err="1"/>
              <a:t>Panamax</a:t>
            </a:r>
            <a:r>
              <a:rPr lang="en-US" sz="1050" dirty="0"/>
              <a:t> $2,7/ton (20%)</a:t>
            </a:r>
            <a:endParaRPr lang="pt-BR" sz="1050" dirty="0" err="1"/>
          </a:p>
        </p:txBody>
      </p:sp>
      <p:sp>
        <p:nvSpPr>
          <p:cNvPr id="15" name="CaixaDeTexto 14"/>
          <p:cNvSpPr txBox="1"/>
          <p:nvPr/>
        </p:nvSpPr>
        <p:spPr>
          <a:xfrm>
            <a:off x="3838179" y="4367138"/>
            <a:ext cx="1186035" cy="508372"/>
          </a:xfrm>
          <a:prstGeom prst="rect">
            <a:avLst/>
          </a:prstGeom>
          <a:solidFill>
            <a:schemeClr val="bg1"/>
          </a:solidFill>
          <a:ln>
            <a:noFill/>
          </a:ln>
        </p:spPr>
        <p:txBody>
          <a:bodyPr wrap="square" lIns="72000" tIns="36000" rIns="72000" bIns="36000" rtlCol="0" anchor="t">
            <a:noAutofit/>
          </a:bodyPr>
          <a:lstStyle/>
          <a:p>
            <a:pPr>
              <a:spcAft>
                <a:spcPts val="600"/>
              </a:spcAft>
            </a:pPr>
            <a:r>
              <a:rPr lang="en-US" sz="1050" dirty="0" err="1"/>
              <a:t>Panamax</a:t>
            </a:r>
            <a:r>
              <a:rPr lang="en-US" sz="1050" dirty="0"/>
              <a:t> a </a:t>
            </a:r>
            <a:r>
              <a:rPr lang="en-US" sz="1050" dirty="0" err="1"/>
              <a:t>Capesize</a:t>
            </a:r>
            <a:r>
              <a:rPr lang="en-US" sz="1050" dirty="0"/>
              <a:t> $3,6/ton (36%)</a:t>
            </a:r>
            <a:endParaRPr lang="pt-BR" sz="1050" dirty="0" err="1"/>
          </a:p>
        </p:txBody>
      </p:sp>
      <p:sp>
        <p:nvSpPr>
          <p:cNvPr id="7" name="Retângulo 6"/>
          <p:cNvSpPr/>
          <p:nvPr/>
        </p:nvSpPr>
        <p:spPr>
          <a:xfrm rot="16200000">
            <a:off x="-865263" y="2747509"/>
            <a:ext cx="2103461" cy="276999"/>
          </a:xfrm>
          <a:prstGeom prst="rect">
            <a:avLst/>
          </a:prstGeom>
        </p:spPr>
        <p:txBody>
          <a:bodyPr wrap="none">
            <a:spAutoFit/>
          </a:bodyPr>
          <a:lstStyle/>
          <a:p>
            <a:pPr algn="ctr">
              <a:defRPr sz="1100" b="1" i="0" u="none" strike="noStrike" kern="1200" baseline="0">
                <a:solidFill>
                  <a:prstClr val="black"/>
                </a:solidFill>
                <a:latin typeface="+mn-lt"/>
                <a:ea typeface="+mn-ea"/>
                <a:cs typeface="+mn-cs"/>
              </a:defRPr>
            </a:pPr>
            <a:r>
              <a:rPr lang="pt-BR" sz="1200" dirty="0"/>
              <a:t>Custo por tonelada ($/</a:t>
            </a:r>
            <a:r>
              <a:rPr lang="pt-BR" sz="1200" dirty="0" err="1"/>
              <a:t>ton</a:t>
            </a:r>
            <a:r>
              <a:rPr lang="pt-BR" sz="1200" dirty="0"/>
              <a:t>)</a:t>
            </a:r>
          </a:p>
        </p:txBody>
      </p:sp>
      <p:sp>
        <p:nvSpPr>
          <p:cNvPr id="17" name="Retângulo 16"/>
          <p:cNvSpPr/>
          <p:nvPr/>
        </p:nvSpPr>
        <p:spPr>
          <a:xfrm>
            <a:off x="2316637" y="6248345"/>
            <a:ext cx="1202573" cy="276999"/>
          </a:xfrm>
          <a:prstGeom prst="rect">
            <a:avLst/>
          </a:prstGeom>
        </p:spPr>
        <p:txBody>
          <a:bodyPr wrap="none">
            <a:spAutoFit/>
          </a:bodyPr>
          <a:lstStyle/>
          <a:p>
            <a:pPr algn="ctr">
              <a:defRPr sz="1100" b="1" i="0" u="none" strike="noStrike" kern="1200" baseline="0">
                <a:solidFill>
                  <a:prstClr val="black"/>
                </a:solidFill>
                <a:latin typeface="+mn-lt"/>
                <a:ea typeface="+mn-ea"/>
                <a:cs typeface="+mn-cs"/>
              </a:defRPr>
            </a:pPr>
            <a:r>
              <a:rPr lang="pt-BR" sz="1200" dirty="0"/>
              <a:t>Milhares DWT</a:t>
            </a:r>
          </a:p>
        </p:txBody>
      </p:sp>
      <p:pic>
        <p:nvPicPr>
          <p:cNvPr id="1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578" y="4182607"/>
            <a:ext cx="3123148" cy="234273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spaço Reservado para Número de Slide 15"/>
          <p:cNvSpPr>
            <a:spLocks noGrp="1"/>
          </p:cNvSpPr>
          <p:nvPr>
            <p:ph type="sldNum" sz="quarter" idx="10"/>
          </p:nvPr>
        </p:nvSpPr>
        <p:spPr/>
        <p:txBody>
          <a:bodyPr/>
          <a:lstStyle/>
          <a:p>
            <a:pPr>
              <a:defRPr/>
            </a:pPr>
            <a:fld id="{B66251D2-9488-44CD-87B4-F793A73C4A01}" type="slidenum">
              <a:rPr lang="pt-BR" noProof="0" smtClean="0"/>
              <a:pPr>
                <a:defRPr/>
              </a:pPr>
              <a:t>75</a:t>
            </a:fld>
            <a:endParaRPr lang="pt-BR" sz="600" noProof="0"/>
          </a:p>
        </p:txBody>
      </p:sp>
    </p:spTree>
    <p:extLst>
      <p:ext uri="{BB962C8B-B14F-4D97-AF65-F5344CB8AC3E}">
        <p14:creationId xmlns:p14="http://schemas.microsoft.com/office/powerpoint/2010/main" val="3972057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o 13" hidden="1"/>
          <p:cNvGraphicFramePr>
            <a:graphicFrameLocks noChangeAspect="1"/>
          </p:cNvGraphicFramePr>
          <p:nvPr>
            <p:custDataLst>
              <p:tags r:id="rId1"/>
            </p:custDataLst>
            <p:extLst>
              <p:ext uri="{D42A27DB-BD31-4B8C-83A1-F6EECF244321}">
                <p14:modId xmlns:p14="http://schemas.microsoft.com/office/powerpoint/2010/main" val="179822410"/>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4" name="Objeto 13" hidden="1"/>
                      <p:cNvPicPr/>
                      <p:nvPr/>
                    </p:nvPicPr>
                    <p:blipFill>
                      <a:blip r:embed="rId13"/>
                      <a:stretch>
                        <a:fillRect/>
                      </a:stretch>
                    </p:blipFill>
                    <p:spPr>
                      <a:xfrm>
                        <a:off x="0" y="0"/>
                        <a:ext cx="158750" cy="158750"/>
                      </a:xfrm>
                      <a:prstGeom prst="rect">
                        <a:avLst/>
                      </a:prstGeom>
                    </p:spPr>
                  </p:pic>
                </p:oleObj>
              </mc:Fallback>
            </mc:AlternateContent>
          </a:graphicData>
        </a:graphic>
      </p:graphicFrame>
      <p:sp>
        <p:nvSpPr>
          <p:cNvPr id="2" name="Título 1"/>
          <p:cNvSpPr>
            <a:spLocks noGrp="1"/>
          </p:cNvSpPr>
          <p:nvPr>
            <p:ph type="title"/>
            <p:custDataLst>
              <p:tags r:id="rId2"/>
            </p:custDataLst>
          </p:nvPr>
        </p:nvSpPr>
        <p:spPr>
          <a:xfrm>
            <a:off x="200025" y="85855"/>
            <a:ext cx="9505950" cy="637364"/>
          </a:xfrm>
        </p:spPr>
        <p:txBody>
          <a:bodyPr/>
          <a:lstStyle/>
          <a:p>
            <a:r>
              <a:rPr lang="pt-BR" dirty="0"/>
              <a:t>3. Tamanho: Cada carga é comercializada em lotes próprios, que decorrem da escala e define o navio. A escala cresce e o ganho econômico é brutal</a:t>
            </a:r>
          </a:p>
        </p:txBody>
      </p:sp>
      <p:sp>
        <p:nvSpPr>
          <p:cNvPr id="11" name="Retângulo de cantos arredondados 10"/>
          <p:cNvSpPr/>
          <p:nvPr>
            <p:custDataLst>
              <p:tags r:id="rId3"/>
            </p:custDataLst>
          </p:nvPr>
        </p:nvSpPr>
        <p:spPr>
          <a:xfrm>
            <a:off x="7023908" y="857232"/>
            <a:ext cx="2714644" cy="5715040"/>
          </a:xfrm>
          <a:prstGeom prst="roundRect">
            <a:avLst>
              <a:gd name="adj" fmla="val 9629"/>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400" b="1" dirty="0">
                <a:solidFill>
                  <a:schemeClr val="tx1"/>
                </a:solidFill>
              </a:rPr>
              <a:t>A distribuição da curva é determinada por 3 fatores fundamentais:</a:t>
            </a:r>
          </a:p>
          <a:p>
            <a:pPr marL="285750" indent="-285750" algn="l">
              <a:spcAft>
                <a:spcPts val="600"/>
              </a:spcAft>
              <a:buFont typeface="Courier New" pitchFamily="49" charset="0"/>
              <a:buChar char="o"/>
            </a:pPr>
            <a:r>
              <a:rPr lang="pt-BR" sz="1400" dirty="0">
                <a:solidFill>
                  <a:schemeClr val="tx1"/>
                </a:solidFill>
              </a:rPr>
              <a:t>A </a:t>
            </a:r>
            <a:r>
              <a:rPr lang="pt-BR" sz="1400" b="1" dirty="0">
                <a:solidFill>
                  <a:schemeClr val="tx1"/>
                </a:solidFill>
              </a:rPr>
              <a:t>característica do produto </a:t>
            </a:r>
            <a:r>
              <a:rPr lang="pt-BR" sz="1400" dirty="0">
                <a:solidFill>
                  <a:schemeClr val="tx1"/>
                </a:solidFill>
              </a:rPr>
              <a:t>(rotatividade e estocagem): uma refinaria de açúcar que processa 50 mil </a:t>
            </a:r>
            <a:r>
              <a:rPr lang="pt-BR" sz="1400" dirty="0" err="1">
                <a:solidFill>
                  <a:schemeClr val="tx1"/>
                </a:solidFill>
              </a:rPr>
              <a:t>ton</a:t>
            </a:r>
            <a:r>
              <a:rPr lang="pt-BR" sz="1400" dirty="0">
                <a:solidFill>
                  <a:schemeClr val="tx1"/>
                </a:solidFill>
              </a:rPr>
              <a:t> por ano, não vai encomendar um lote de 70 mil</a:t>
            </a:r>
          </a:p>
          <a:p>
            <a:pPr marL="285750" indent="-285750">
              <a:spcAft>
                <a:spcPts val="600"/>
              </a:spcAft>
              <a:buFont typeface="Courier New" pitchFamily="49" charset="0"/>
              <a:buChar char="o"/>
            </a:pPr>
            <a:r>
              <a:rPr lang="pt-BR" sz="1400" dirty="0"/>
              <a:t>A </a:t>
            </a:r>
            <a:r>
              <a:rPr lang="pt-BR" sz="1400" b="1" dirty="0"/>
              <a:t>característica do porto</a:t>
            </a:r>
            <a:r>
              <a:rPr lang="pt-BR" sz="1400" dirty="0"/>
              <a:t>: não se encomenda uma quantidade que seja fisicamente impossível desembarcar (limitação de calado, descarga) no porto que se tem disponível</a:t>
            </a:r>
          </a:p>
          <a:p>
            <a:pPr marL="285750" indent="-285750">
              <a:spcAft>
                <a:spcPts val="600"/>
              </a:spcAft>
              <a:buFont typeface="Courier New" pitchFamily="49" charset="0"/>
              <a:buChar char="o"/>
            </a:pPr>
            <a:r>
              <a:rPr lang="pt-BR" sz="1400" dirty="0">
                <a:solidFill>
                  <a:schemeClr val="tx1"/>
                </a:solidFill>
              </a:rPr>
              <a:t>Os </a:t>
            </a:r>
            <a:r>
              <a:rPr lang="pt-BR" sz="1400" b="1" dirty="0">
                <a:solidFill>
                  <a:schemeClr val="tx1"/>
                </a:solidFill>
              </a:rPr>
              <a:t>custos envolvidos com o ganho de escala</a:t>
            </a:r>
            <a:r>
              <a:rPr lang="pt-BR" sz="1400" dirty="0">
                <a:solidFill>
                  <a:schemeClr val="tx1"/>
                </a:solidFill>
              </a:rPr>
              <a:t>. O valor da mercadoria define qual o melhor navio (levando em conta custo de viagem e custo financeiro) para o transporte</a:t>
            </a:r>
          </a:p>
        </p:txBody>
      </p:sp>
      <p:sp>
        <p:nvSpPr>
          <p:cNvPr id="12" name="CaixaDeTexto 11"/>
          <p:cNvSpPr txBox="1"/>
          <p:nvPr>
            <p:custDataLst>
              <p:tags r:id="rId4"/>
            </p:custDataLst>
          </p:nvPr>
        </p:nvSpPr>
        <p:spPr>
          <a:xfrm>
            <a:off x="8095493" y="650083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a:t>
            </a:r>
            <a:r>
              <a:rPr lang="en-US" sz="900" dirty="0" err="1"/>
              <a:t>Stopford</a:t>
            </a:r>
            <a:r>
              <a:rPr lang="en-US" sz="900" dirty="0"/>
              <a:t> (2009)</a:t>
            </a:r>
            <a:endParaRPr lang="pt-BR" sz="900" dirty="0" err="1"/>
          </a:p>
        </p:txBody>
      </p:sp>
      <p:sp>
        <p:nvSpPr>
          <p:cNvPr id="6" name="Fluxograma: Conector fora de página 5"/>
          <p:cNvSpPr/>
          <p:nvPr>
            <p:custDataLst>
              <p:tags r:id="rId5"/>
            </p:custDataLst>
          </p:nvPr>
        </p:nvSpPr>
        <p:spPr>
          <a:xfrm rot="16200000">
            <a:off x="-622986" y="3512941"/>
            <a:ext cx="1857367" cy="500067"/>
          </a:xfrm>
          <a:prstGeom prst="flowChartOffpageConnector">
            <a:avLst/>
          </a:prstGeom>
          <a:gradFill rotWithShape="1">
            <a:gsLst>
              <a:gs pos="0">
                <a:schemeClr val="bg1">
                  <a:lumMod val="65000"/>
                </a:schemeClr>
              </a:gs>
              <a:gs pos="50000">
                <a:schemeClr val="bg1">
                  <a:lumMod val="85000"/>
                </a:schemeClr>
              </a:gs>
              <a:gs pos="100000">
                <a:schemeClr val="bg1">
                  <a:lumMod val="65000"/>
                </a:schemeClr>
              </a:gs>
            </a:gsLst>
            <a:lin ang="5400000" scaled="0"/>
          </a:gradFill>
          <a:ln w="12700"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square" lIns="72000" tIns="72000" rIns="72000" bIns="72000" rtlCol="0" anchor="ctr">
            <a:noAutofit/>
          </a:bodyPr>
          <a:lstStyle/>
          <a:p>
            <a:pPr algn="ctr">
              <a:spcBef>
                <a:spcPct val="20000"/>
              </a:spcBef>
              <a:spcAft>
                <a:spcPts val="600"/>
              </a:spcAft>
            </a:pPr>
            <a:r>
              <a:rPr lang="pt-BR" sz="1600" b="1"/>
              <a:t>Grãos</a:t>
            </a:r>
            <a:endParaRPr lang="pt-BR" sz="1600" b="1" dirty="0"/>
          </a:p>
        </p:txBody>
      </p:sp>
      <p:sp>
        <p:nvSpPr>
          <p:cNvPr id="9" name="Retângulo 8"/>
          <p:cNvSpPr/>
          <p:nvPr>
            <p:custDataLst>
              <p:tags r:id="rId6"/>
            </p:custDataLst>
          </p:nvPr>
        </p:nvSpPr>
        <p:spPr>
          <a:xfrm>
            <a:off x="5039604" y="2977156"/>
            <a:ext cx="1856818" cy="1571636"/>
          </a:xfrm>
          <a:prstGeom prst="rect">
            <a:avLst/>
          </a:prstGeom>
          <a:solidFill>
            <a:schemeClr val="accent6"/>
          </a:solidFill>
          <a:ln>
            <a:solidFill>
              <a:schemeClr val="bg1">
                <a:lumMod val="65000"/>
              </a:schemeClr>
            </a:solidFill>
          </a:ln>
          <a:effectLst/>
        </p:spPr>
        <p:txBody>
          <a:bodyPr wrap="square" lIns="72000" tIns="72000" rIns="72000" bIns="72000" rtlCol="0" anchor="ctr">
            <a:noAutofit/>
          </a:bodyPr>
          <a:lstStyle/>
          <a:p>
            <a:pPr>
              <a:spcAft>
                <a:spcPts val="600"/>
              </a:spcAft>
            </a:pPr>
            <a:r>
              <a:rPr lang="pt-BR" sz="1250" b="1" dirty="0"/>
              <a:t>Grãos</a:t>
            </a:r>
            <a:r>
              <a:rPr lang="pt-BR" sz="1250" dirty="0"/>
              <a:t>: 2 grupos de lote, o menor por volta das 25kt e o maior, de 50 a 70kt (</a:t>
            </a:r>
            <a:r>
              <a:rPr lang="pt-BR" sz="1250" dirty="0" err="1"/>
              <a:t>panamax</a:t>
            </a:r>
            <a:r>
              <a:rPr lang="pt-BR" sz="1250" dirty="0"/>
              <a:t>)</a:t>
            </a:r>
          </a:p>
        </p:txBody>
      </p:sp>
      <p:graphicFrame>
        <p:nvGraphicFramePr>
          <p:cNvPr id="16" name="Gráfico 15"/>
          <p:cNvGraphicFramePr/>
          <p:nvPr>
            <p:extLst>
              <p:ext uri="{D42A27DB-BD31-4B8C-83A1-F6EECF244321}">
                <p14:modId xmlns:p14="http://schemas.microsoft.com/office/powerpoint/2010/main" val="1404549853"/>
              </p:ext>
            </p:extLst>
          </p:nvPr>
        </p:nvGraphicFramePr>
        <p:xfrm>
          <a:off x="743576" y="2820685"/>
          <a:ext cx="4289836" cy="1884579"/>
        </p:xfrm>
        <a:graphic>
          <a:graphicData uri="http://schemas.openxmlformats.org/drawingml/2006/chart">
            <c:chart xmlns:c="http://schemas.openxmlformats.org/drawingml/2006/chart" xmlns:r="http://schemas.openxmlformats.org/officeDocument/2006/relationships" r:id="rId14"/>
          </a:graphicData>
        </a:graphic>
      </p:graphicFrame>
      <p:sp>
        <p:nvSpPr>
          <p:cNvPr id="7" name="Fluxograma: Conector fora de página 6"/>
          <p:cNvSpPr/>
          <p:nvPr>
            <p:custDataLst>
              <p:tags r:id="rId7"/>
            </p:custDataLst>
          </p:nvPr>
        </p:nvSpPr>
        <p:spPr>
          <a:xfrm rot="16200000">
            <a:off x="-622986" y="5561416"/>
            <a:ext cx="1857367" cy="500067"/>
          </a:xfrm>
          <a:prstGeom prst="flowChartOffpageConnector">
            <a:avLst/>
          </a:prstGeom>
          <a:gradFill rotWithShape="1">
            <a:gsLst>
              <a:gs pos="0">
                <a:schemeClr val="bg1">
                  <a:lumMod val="65000"/>
                </a:schemeClr>
              </a:gs>
              <a:gs pos="50000">
                <a:schemeClr val="bg1">
                  <a:lumMod val="85000"/>
                </a:schemeClr>
              </a:gs>
              <a:gs pos="100000">
                <a:schemeClr val="bg1">
                  <a:lumMod val="65000"/>
                </a:schemeClr>
              </a:gs>
            </a:gsLst>
            <a:lin ang="5400000" scaled="0"/>
          </a:gradFill>
          <a:ln w="12700"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square" lIns="72000" tIns="72000" rIns="72000" bIns="72000" rtlCol="0" anchor="ctr">
            <a:noAutofit/>
          </a:bodyPr>
          <a:lstStyle/>
          <a:p>
            <a:pPr algn="ctr">
              <a:spcBef>
                <a:spcPct val="20000"/>
              </a:spcBef>
              <a:spcAft>
                <a:spcPts val="600"/>
              </a:spcAft>
            </a:pPr>
            <a:r>
              <a:rPr lang="pt-BR" sz="1600" b="1"/>
              <a:t>Minérios e açúcar</a:t>
            </a:r>
            <a:endParaRPr lang="pt-BR" sz="1600" b="1" dirty="0"/>
          </a:p>
        </p:txBody>
      </p:sp>
      <p:sp>
        <p:nvSpPr>
          <p:cNvPr id="8" name="Retângulo 7"/>
          <p:cNvSpPr/>
          <p:nvPr>
            <p:custDataLst>
              <p:tags r:id="rId8"/>
            </p:custDataLst>
          </p:nvPr>
        </p:nvSpPr>
        <p:spPr>
          <a:xfrm>
            <a:off x="5039604" y="5025631"/>
            <a:ext cx="1856818" cy="1571636"/>
          </a:xfrm>
          <a:prstGeom prst="rect">
            <a:avLst/>
          </a:prstGeom>
          <a:solidFill>
            <a:schemeClr val="accent6"/>
          </a:solidFill>
          <a:ln>
            <a:solidFill>
              <a:schemeClr val="bg1">
                <a:lumMod val="65000"/>
              </a:schemeClr>
            </a:solidFill>
          </a:ln>
          <a:effectLst/>
        </p:spPr>
        <p:txBody>
          <a:bodyPr wrap="square" lIns="72000" tIns="72000" rIns="72000" bIns="72000" rtlCol="0" anchor="ctr">
            <a:noAutofit/>
          </a:bodyPr>
          <a:lstStyle/>
          <a:p>
            <a:pPr algn="l">
              <a:spcAft>
                <a:spcPts val="600"/>
              </a:spcAft>
            </a:pPr>
            <a:r>
              <a:rPr lang="pt-BR" sz="1250" b="1" dirty="0">
                <a:solidFill>
                  <a:schemeClr val="tx1"/>
                </a:solidFill>
              </a:rPr>
              <a:t>Minério</a:t>
            </a:r>
            <a:r>
              <a:rPr lang="pt-BR" sz="1250" dirty="0">
                <a:solidFill>
                  <a:schemeClr val="tx1"/>
                </a:solidFill>
              </a:rPr>
              <a:t>: acumulação por volta das 150kt, com poucos lotes abaixo das 100kt</a:t>
            </a:r>
          </a:p>
          <a:p>
            <a:pPr algn="l">
              <a:spcAft>
                <a:spcPts val="600"/>
              </a:spcAft>
            </a:pPr>
            <a:r>
              <a:rPr lang="pt-BR" sz="1250" b="1" dirty="0"/>
              <a:t>A</a:t>
            </a:r>
            <a:r>
              <a:rPr lang="pt-BR" sz="1250" b="1" dirty="0">
                <a:solidFill>
                  <a:schemeClr val="tx1"/>
                </a:solidFill>
              </a:rPr>
              <a:t>çúcar</a:t>
            </a:r>
            <a:r>
              <a:rPr lang="pt-BR" sz="1250" dirty="0">
                <a:solidFill>
                  <a:schemeClr val="tx1"/>
                </a:solidFill>
              </a:rPr>
              <a:t>: cerca de 25kt, e açúcar embalado (não mostrado) em 15kt</a:t>
            </a:r>
          </a:p>
        </p:txBody>
      </p:sp>
      <p:graphicFrame>
        <p:nvGraphicFramePr>
          <p:cNvPr id="17" name="Gráfico 16"/>
          <p:cNvGraphicFramePr/>
          <p:nvPr>
            <p:extLst>
              <p:ext uri="{D42A27DB-BD31-4B8C-83A1-F6EECF244321}">
                <p14:modId xmlns:p14="http://schemas.microsoft.com/office/powerpoint/2010/main" val="2645040678"/>
              </p:ext>
            </p:extLst>
          </p:nvPr>
        </p:nvGraphicFramePr>
        <p:xfrm>
          <a:off x="743576" y="4869160"/>
          <a:ext cx="4289836" cy="1884579"/>
        </p:xfrm>
        <a:graphic>
          <a:graphicData uri="http://schemas.openxmlformats.org/drawingml/2006/chart">
            <c:chart xmlns:c="http://schemas.openxmlformats.org/drawingml/2006/chart" xmlns:r="http://schemas.openxmlformats.org/officeDocument/2006/relationships" r:id="rId15"/>
          </a:graphicData>
        </a:graphic>
      </p:graphicFrame>
      <p:sp>
        <p:nvSpPr>
          <p:cNvPr id="5" name="Fluxograma: Conector fora de página 4"/>
          <p:cNvSpPr/>
          <p:nvPr>
            <p:custDataLst>
              <p:tags r:id="rId9"/>
            </p:custDataLst>
          </p:nvPr>
        </p:nvSpPr>
        <p:spPr>
          <a:xfrm rot="16200000">
            <a:off x="-622987" y="1464467"/>
            <a:ext cx="1857367" cy="500067"/>
          </a:xfrm>
          <a:prstGeom prst="flowChartOffpageConnector">
            <a:avLst/>
          </a:prstGeom>
          <a:gradFill rotWithShape="1">
            <a:gsLst>
              <a:gs pos="0">
                <a:schemeClr val="bg1">
                  <a:lumMod val="65000"/>
                </a:schemeClr>
              </a:gs>
              <a:gs pos="50000">
                <a:schemeClr val="bg1">
                  <a:lumMod val="85000"/>
                </a:schemeClr>
              </a:gs>
              <a:gs pos="100000">
                <a:schemeClr val="bg1">
                  <a:lumMod val="65000"/>
                </a:schemeClr>
              </a:gs>
            </a:gsLst>
            <a:lin ang="5400000" scaled="0"/>
          </a:gradFill>
          <a:ln w="12700"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wrap="square" lIns="72000" tIns="72000" rIns="72000" bIns="72000" rtlCol="0" anchor="ctr">
            <a:noAutofit/>
          </a:bodyPr>
          <a:lstStyle/>
          <a:p>
            <a:pPr algn="ctr">
              <a:spcBef>
                <a:spcPct val="20000"/>
              </a:spcBef>
              <a:spcAft>
                <a:spcPts val="600"/>
              </a:spcAft>
            </a:pPr>
            <a:r>
              <a:rPr lang="pt-BR" sz="1600" b="1" dirty="0"/>
              <a:t>Carvão</a:t>
            </a:r>
          </a:p>
        </p:txBody>
      </p:sp>
      <p:sp>
        <p:nvSpPr>
          <p:cNvPr id="10" name="Retângulo 9"/>
          <p:cNvSpPr/>
          <p:nvPr>
            <p:custDataLst>
              <p:tags r:id="rId10"/>
            </p:custDataLst>
          </p:nvPr>
        </p:nvSpPr>
        <p:spPr>
          <a:xfrm>
            <a:off x="5039604" y="928682"/>
            <a:ext cx="1856818" cy="1571636"/>
          </a:xfrm>
          <a:prstGeom prst="rect">
            <a:avLst/>
          </a:prstGeom>
          <a:solidFill>
            <a:schemeClr val="accent6"/>
          </a:solidFill>
          <a:ln>
            <a:solidFill>
              <a:schemeClr val="bg1">
                <a:lumMod val="65000"/>
              </a:schemeClr>
            </a:solidFill>
          </a:ln>
          <a:effectLst/>
        </p:spPr>
        <p:txBody>
          <a:bodyPr wrap="square" lIns="72000" tIns="72000" rIns="72000" bIns="72000" rtlCol="0" anchor="ctr">
            <a:noAutofit/>
          </a:bodyPr>
          <a:lstStyle/>
          <a:p>
            <a:pPr>
              <a:spcAft>
                <a:spcPts val="600"/>
              </a:spcAft>
            </a:pPr>
            <a:r>
              <a:rPr lang="pt-BR" sz="1250" b="1" dirty="0"/>
              <a:t>Carvão</a:t>
            </a:r>
            <a:r>
              <a:rPr lang="pt-BR" sz="1250" dirty="0"/>
              <a:t>: 2 tamanhos característicos: 60kt e 150kt.</a:t>
            </a:r>
          </a:p>
          <a:p>
            <a:pPr>
              <a:spcAft>
                <a:spcPts val="600"/>
              </a:spcAft>
            </a:pPr>
            <a:r>
              <a:rPr lang="pt-BR" sz="1250" dirty="0"/>
              <a:t>Isso reflete as características do mercado e do porto.</a:t>
            </a:r>
          </a:p>
        </p:txBody>
      </p:sp>
      <p:graphicFrame>
        <p:nvGraphicFramePr>
          <p:cNvPr id="15" name="Gráfico 14"/>
          <p:cNvGraphicFramePr/>
          <p:nvPr>
            <p:extLst>
              <p:ext uri="{D42A27DB-BD31-4B8C-83A1-F6EECF244321}">
                <p14:modId xmlns:p14="http://schemas.microsoft.com/office/powerpoint/2010/main" val="4172430168"/>
              </p:ext>
            </p:extLst>
          </p:nvPr>
        </p:nvGraphicFramePr>
        <p:xfrm>
          <a:off x="733808" y="772211"/>
          <a:ext cx="4289836" cy="1884579"/>
        </p:xfrm>
        <a:graphic>
          <a:graphicData uri="http://schemas.openxmlformats.org/drawingml/2006/chart">
            <c:chart xmlns:c="http://schemas.openxmlformats.org/drawingml/2006/chart" xmlns:r="http://schemas.openxmlformats.org/officeDocument/2006/relationships" r:id="rId16"/>
          </a:graphicData>
        </a:graphic>
      </p:graphicFrame>
      <p:sp>
        <p:nvSpPr>
          <p:cNvPr id="3" name="CaixaDeTexto 2"/>
          <p:cNvSpPr txBox="1"/>
          <p:nvPr/>
        </p:nvSpPr>
        <p:spPr>
          <a:xfrm>
            <a:off x="942513" y="5811420"/>
            <a:ext cx="1368152" cy="330839"/>
          </a:xfrm>
          <a:prstGeom prst="rect">
            <a:avLst/>
          </a:prstGeom>
          <a:noFill/>
          <a:ln>
            <a:noFill/>
          </a:ln>
        </p:spPr>
        <p:txBody>
          <a:bodyPr wrap="square" lIns="72000" tIns="36000" rIns="72000" bIns="36000" rtlCol="0" anchor="t">
            <a:noAutofit/>
          </a:bodyPr>
          <a:lstStyle/>
          <a:p>
            <a:pPr algn="ctr">
              <a:spcAft>
                <a:spcPts val="600"/>
              </a:spcAft>
            </a:pPr>
            <a:r>
              <a:rPr lang="pt-BR" sz="1600" dirty="0"/>
              <a:t>Açúcar</a:t>
            </a:r>
          </a:p>
        </p:txBody>
      </p:sp>
      <p:sp>
        <p:nvSpPr>
          <p:cNvPr id="22" name="CaixaDeTexto 21"/>
          <p:cNvSpPr txBox="1"/>
          <p:nvPr/>
        </p:nvSpPr>
        <p:spPr>
          <a:xfrm rot="16200000">
            <a:off x="350306" y="965244"/>
            <a:ext cx="720080" cy="504056"/>
          </a:xfrm>
          <a:prstGeom prst="rect">
            <a:avLst/>
          </a:prstGeom>
          <a:noFill/>
          <a:ln>
            <a:noFill/>
          </a:ln>
        </p:spPr>
        <p:txBody>
          <a:bodyPr wrap="square" lIns="72000" tIns="36000" rIns="72000" bIns="36000" rtlCol="0" anchor="t">
            <a:noAutofit/>
          </a:bodyPr>
          <a:lstStyle/>
          <a:p>
            <a:pPr algn="ctr">
              <a:spcAft>
                <a:spcPts val="600"/>
              </a:spcAft>
            </a:pPr>
            <a:r>
              <a:rPr lang="pt-BR" sz="1200" dirty="0"/>
              <a:t>Freq.</a:t>
            </a:r>
          </a:p>
        </p:txBody>
      </p:sp>
      <p:sp>
        <p:nvSpPr>
          <p:cNvPr id="23" name="CaixaDeTexto 22"/>
          <p:cNvSpPr txBox="1"/>
          <p:nvPr/>
        </p:nvSpPr>
        <p:spPr>
          <a:xfrm rot="16200000">
            <a:off x="350306" y="2942303"/>
            <a:ext cx="720080" cy="504056"/>
          </a:xfrm>
          <a:prstGeom prst="rect">
            <a:avLst/>
          </a:prstGeom>
          <a:noFill/>
          <a:ln>
            <a:noFill/>
          </a:ln>
        </p:spPr>
        <p:txBody>
          <a:bodyPr wrap="square" lIns="72000" tIns="36000" rIns="72000" bIns="36000" rtlCol="0" anchor="t">
            <a:noAutofit/>
          </a:bodyPr>
          <a:lstStyle/>
          <a:p>
            <a:pPr algn="ctr">
              <a:spcAft>
                <a:spcPts val="600"/>
              </a:spcAft>
            </a:pPr>
            <a:r>
              <a:rPr lang="pt-BR" sz="1200" dirty="0"/>
              <a:t>Freq.</a:t>
            </a:r>
          </a:p>
        </p:txBody>
      </p:sp>
      <p:sp>
        <p:nvSpPr>
          <p:cNvPr id="24" name="CaixaDeTexto 23"/>
          <p:cNvSpPr txBox="1"/>
          <p:nvPr/>
        </p:nvSpPr>
        <p:spPr>
          <a:xfrm rot="16200000">
            <a:off x="350306" y="5033961"/>
            <a:ext cx="720080" cy="504056"/>
          </a:xfrm>
          <a:prstGeom prst="rect">
            <a:avLst/>
          </a:prstGeom>
          <a:noFill/>
          <a:ln>
            <a:noFill/>
          </a:ln>
        </p:spPr>
        <p:txBody>
          <a:bodyPr wrap="square" lIns="72000" tIns="36000" rIns="72000" bIns="36000" rtlCol="0" anchor="t">
            <a:noAutofit/>
          </a:bodyPr>
          <a:lstStyle/>
          <a:p>
            <a:pPr algn="ctr">
              <a:spcAft>
                <a:spcPts val="600"/>
              </a:spcAft>
            </a:pPr>
            <a:r>
              <a:rPr lang="pt-BR" sz="1200" dirty="0"/>
              <a:t>Freq.</a:t>
            </a:r>
          </a:p>
        </p:txBody>
      </p:sp>
      <p:sp>
        <p:nvSpPr>
          <p:cNvPr id="25" name="CaixaDeTexto 24"/>
          <p:cNvSpPr txBox="1"/>
          <p:nvPr/>
        </p:nvSpPr>
        <p:spPr>
          <a:xfrm>
            <a:off x="4160118" y="2547630"/>
            <a:ext cx="1080120" cy="191107"/>
          </a:xfrm>
          <a:prstGeom prst="rect">
            <a:avLst/>
          </a:prstGeom>
          <a:noFill/>
          <a:ln>
            <a:noFill/>
          </a:ln>
        </p:spPr>
        <p:txBody>
          <a:bodyPr wrap="square" lIns="72000" tIns="36000" rIns="72000" bIns="36000" rtlCol="0" anchor="t">
            <a:noAutofit/>
          </a:bodyPr>
          <a:lstStyle/>
          <a:p>
            <a:pPr algn="ctr">
              <a:spcAft>
                <a:spcPts val="600"/>
              </a:spcAft>
            </a:pPr>
            <a:r>
              <a:rPr lang="pt-BR" sz="1200" dirty="0"/>
              <a:t>DWT</a:t>
            </a:r>
          </a:p>
        </p:txBody>
      </p:sp>
      <p:sp>
        <p:nvSpPr>
          <p:cNvPr id="26" name="CaixaDeTexto 25"/>
          <p:cNvSpPr txBox="1"/>
          <p:nvPr/>
        </p:nvSpPr>
        <p:spPr>
          <a:xfrm>
            <a:off x="4195453" y="4666491"/>
            <a:ext cx="1080120" cy="191107"/>
          </a:xfrm>
          <a:prstGeom prst="rect">
            <a:avLst/>
          </a:prstGeom>
          <a:noFill/>
          <a:ln>
            <a:noFill/>
          </a:ln>
        </p:spPr>
        <p:txBody>
          <a:bodyPr wrap="square" lIns="72000" tIns="36000" rIns="72000" bIns="36000" rtlCol="0" anchor="t">
            <a:noAutofit/>
          </a:bodyPr>
          <a:lstStyle/>
          <a:p>
            <a:pPr algn="ctr">
              <a:spcAft>
                <a:spcPts val="600"/>
              </a:spcAft>
            </a:pPr>
            <a:r>
              <a:rPr lang="pt-BR" sz="1200" dirty="0"/>
              <a:t>DWT</a:t>
            </a:r>
          </a:p>
        </p:txBody>
      </p:sp>
      <p:sp>
        <p:nvSpPr>
          <p:cNvPr id="27" name="CaixaDeTexto 26"/>
          <p:cNvSpPr txBox="1"/>
          <p:nvPr/>
        </p:nvSpPr>
        <p:spPr>
          <a:xfrm>
            <a:off x="4160118" y="6655922"/>
            <a:ext cx="1080120" cy="191107"/>
          </a:xfrm>
          <a:prstGeom prst="rect">
            <a:avLst/>
          </a:prstGeom>
          <a:noFill/>
          <a:ln>
            <a:noFill/>
          </a:ln>
        </p:spPr>
        <p:txBody>
          <a:bodyPr wrap="square" lIns="72000" tIns="36000" rIns="72000" bIns="36000" rtlCol="0" anchor="t">
            <a:noAutofit/>
          </a:bodyPr>
          <a:lstStyle/>
          <a:p>
            <a:pPr algn="ctr">
              <a:spcAft>
                <a:spcPts val="600"/>
              </a:spcAft>
            </a:pPr>
            <a:r>
              <a:rPr lang="pt-BR" sz="1200" dirty="0"/>
              <a:t>DWT</a:t>
            </a:r>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76</a:t>
            </a:fld>
            <a:endParaRPr lang="pt-BR" sz="600" noProof="0"/>
          </a:p>
        </p:txBody>
      </p:sp>
      <p:sp>
        <p:nvSpPr>
          <p:cNvPr id="28" name="CaixaDeTexto 27"/>
          <p:cNvSpPr txBox="1"/>
          <p:nvPr/>
        </p:nvSpPr>
        <p:spPr>
          <a:xfrm>
            <a:off x="3175553" y="4973180"/>
            <a:ext cx="1368152" cy="330839"/>
          </a:xfrm>
          <a:prstGeom prst="rect">
            <a:avLst/>
          </a:prstGeom>
          <a:noFill/>
          <a:ln>
            <a:noFill/>
          </a:ln>
        </p:spPr>
        <p:txBody>
          <a:bodyPr wrap="square" lIns="72000" tIns="36000" rIns="72000" bIns="36000" rtlCol="0" anchor="t">
            <a:noAutofit/>
          </a:bodyPr>
          <a:lstStyle/>
          <a:p>
            <a:pPr algn="ctr">
              <a:spcAft>
                <a:spcPts val="600"/>
              </a:spcAft>
            </a:pPr>
            <a:r>
              <a:rPr lang="pt-BR" sz="1600" dirty="0"/>
              <a:t>Minério</a:t>
            </a:r>
          </a:p>
        </p:txBody>
      </p:sp>
    </p:spTree>
    <p:extLst>
      <p:ext uri="{BB962C8B-B14F-4D97-AF65-F5344CB8AC3E}">
        <p14:creationId xmlns:p14="http://schemas.microsoft.com/office/powerpoint/2010/main" val="4216723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3. Tamanho: Maiores navios  da atualidade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5360"/>
            <a:ext cx="6311580" cy="572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4" t="20627" r="1773" b="13699"/>
          <a:stretch/>
        </p:blipFill>
        <p:spPr bwMode="auto">
          <a:xfrm>
            <a:off x="6276610" y="975360"/>
            <a:ext cx="3583965"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7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591"/>
          <a:stretch/>
        </p:blipFill>
        <p:spPr bwMode="auto">
          <a:xfrm>
            <a:off x="6276610" y="2883248"/>
            <a:ext cx="3570974" cy="180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76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2416" b="13235"/>
          <a:stretch/>
        </p:blipFill>
        <p:spPr bwMode="auto">
          <a:xfrm>
            <a:off x="6276610" y="4795531"/>
            <a:ext cx="357097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ço Reservado para Número de Slide 4"/>
          <p:cNvSpPr>
            <a:spLocks noGrp="1"/>
          </p:cNvSpPr>
          <p:nvPr>
            <p:ph type="sldNum" sz="quarter" idx="10"/>
          </p:nvPr>
        </p:nvSpPr>
        <p:spPr/>
        <p:txBody>
          <a:bodyPr/>
          <a:lstStyle/>
          <a:p>
            <a:pPr>
              <a:defRPr/>
            </a:pPr>
            <a:fld id="{B66251D2-9488-44CD-87B4-F793A73C4A01}" type="slidenum">
              <a:rPr lang="pt-BR" noProof="0" smtClean="0"/>
              <a:pPr>
                <a:defRPr/>
              </a:pPr>
              <a:t>77</a:t>
            </a:fld>
            <a:endParaRPr lang="pt-BR" sz="600" noProof="0"/>
          </a:p>
        </p:txBody>
      </p:sp>
    </p:spTree>
    <p:extLst>
      <p:ext uri="{BB962C8B-B14F-4D97-AF65-F5344CB8AC3E}">
        <p14:creationId xmlns:p14="http://schemas.microsoft.com/office/powerpoint/2010/main" val="15957566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934077-4A2B-96DC-A1A4-C60D2B5A7318}"/>
              </a:ext>
            </a:extLst>
          </p:cNvPr>
          <p:cNvSpPr>
            <a:spLocks noGrp="1"/>
          </p:cNvSpPr>
          <p:nvPr>
            <p:ph type="title"/>
          </p:nvPr>
        </p:nvSpPr>
        <p:spPr/>
        <p:txBody>
          <a:bodyPr/>
          <a:lstStyle/>
          <a:p>
            <a:r>
              <a:rPr lang="pt-BR" dirty="0" err="1"/>
              <a:t>Definitions</a:t>
            </a:r>
            <a:endParaRPr lang="pt-BR" dirty="0"/>
          </a:p>
        </p:txBody>
      </p:sp>
      <p:pic>
        <p:nvPicPr>
          <p:cNvPr id="5" name="Imagem 4">
            <a:extLst>
              <a:ext uri="{FF2B5EF4-FFF2-40B4-BE49-F238E27FC236}">
                <a16:creationId xmlns:a16="http://schemas.microsoft.com/office/drawing/2014/main" id="{CA93D2DD-2BB0-74C5-6658-99ABB81A2586}"/>
              </a:ext>
            </a:extLst>
          </p:cNvPr>
          <p:cNvPicPr>
            <a:picLocks noChangeAspect="1"/>
          </p:cNvPicPr>
          <p:nvPr/>
        </p:nvPicPr>
        <p:blipFill>
          <a:blip r:embed="rId2"/>
          <a:stretch>
            <a:fillRect/>
          </a:stretch>
        </p:blipFill>
        <p:spPr>
          <a:xfrm>
            <a:off x="1938563" y="0"/>
            <a:ext cx="6027287" cy="6858000"/>
          </a:xfrm>
          <a:prstGeom prst="rect">
            <a:avLst/>
          </a:prstGeom>
        </p:spPr>
      </p:pic>
    </p:spTree>
    <p:extLst>
      <p:ext uri="{BB962C8B-B14F-4D97-AF65-F5344CB8AC3E}">
        <p14:creationId xmlns:p14="http://schemas.microsoft.com/office/powerpoint/2010/main" val="2270301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3"/>
          <p:cNvGraphicFramePr/>
          <p:nvPr>
            <p:extLst>
              <p:ext uri="{D42A27DB-BD31-4B8C-83A1-F6EECF244321}">
                <p14:modId xmlns:p14="http://schemas.microsoft.com/office/powerpoint/2010/main" val="890175836"/>
              </p:ext>
            </p:extLst>
          </p:nvPr>
        </p:nvGraphicFramePr>
        <p:xfrm>
          <a:off x="269326" y="593490"/>
          <a:ext cx="3962800" cy="5951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pt-BR" dirty="0"/>
              <a:t>3. Tamanho: </a:t>
            </a:r>
            <a:r>
              <a:rPr lang="en-US" dirty="0"/>
              <a:t>Classes de </a:t>
            </a:r>
            <a:r>
              <a:rPr lang="en-US" dirty="0" err="1"/>
              <a:t>navios</a:t>
            </a:r>
            <a:r>
              <a:rPr lang="en-US" dirty="0"/>
              <a:t> de </a:t>
            </a:r>
            <a:r>
              <a:rPr lang="en-US" dirty="0" err="1"/>
              <a:t>carga</a:t>
            </a:r>
            <a:endParaRPr lang="pt-BR" dirty="0"/>
          </a:p>
        </p:txBody>
      </p:sp>
      <p:sp>
        <p:nvSpPr>
          <p:cNvPr id="14" name="TextBox 13"/>
          <p:cNvSpPr txBox="1"/>
          <p:nvPr/>
        </p:nvSpPr>
        <p:spPr>
          <a:xfrm>
            <a:off x="4329533" y="4149080"/>
            <a:ext cx="990441" cy="914400"/>
          </a:xfrm>
          <a:prstGeom prst="rect">
            <a:avLst/>
          </a:prstGeom>
          <a:noFill/>
          <a:ln>
            <a:noFill/>
          </a:ln>
        </p:spPr>
        <p:txBody>
          <a:bodyPr wrap="none" lIns="72000" tIns="36000" rIns="72000" bIns="36000" rtlCol="0" anchor="t">
            <a:noAutofit/>
          </a:bodyPr>
          <a:lstStyle/>
          <a:p>
            <a:pPr algn="ctr">
              <a:spcAft>
                <a:spcPts val="600"/>
              </a:spcAft>
            </a:pPr>
            <a:r>
              <a:rPr lang="en-US" sz="2400" dirty="0"/>
              <a:t>Handy</a:t>
            </a:r>
            <a:endParaRPr lang="pt-BR" sz="2400" dirty="0" err="1"/>
          </a:p>
        </p:txBody>
      </p:sp>
      <p:sp>
        <p:nvSpPr>
          <p:cNvPr id="20" name="CaixaDeTexto 19"/>
          <p:cNvSpPr txBox="1"/>
          <p:nvPr/>
        </p:nvSpPr>
        <p:spPr>
          <a:xfrm>
            <a:off x="-48454" y="6545000"/>
            <a:ext cx="1808935" cy="357166"/>
          </a:xfrm>
          <a:prstGeom prst="rect">
            <a:avLst/>
          </a:prstGeom>
          <a:noFill/>
          <a:ln>
            <a:noFill/>
          </a:ln>
        </p:spPr>
        <p:txBody>
          <a:bodyPr wrap="none" lIns="72000" tIns="36000" rIns="72000" bIns="36000" rtlCol="0" anchor="b">
            <a:noAutofit/>
          </a:bodyPr>
          <a:lstStyle/>
          <a:p>
            <a:pPr>
              <a:spcAft>
                <a:spcPts val="600"/>
              </a:spcAft>
            </a:pPr>
            <a:r>
              <a:rPr lang="en-US" sz="1100"/>
              <a:t>Fonte: CEGN</a:t>
            </a:r>
            <a:endParaRPr lang="pt-BR" sz="1100" dirty="0" err="1"/>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6694" y="620688"/>
            <a:ext cx="4968000" cy="356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380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04B0E5-ACEA-5687-8BCD-DB27A21F0094}"/>
              </a:ext>
            </a:extLst>
          </p:cNvPr>
          <p:cNvSpPr>
            <a:spLocks noGrp="1"/>
          </p:cNvSpPr>
          <p:nvPr>
            <p:ph type="title"/>
          </p:nvPr>
        </p:nvSpPr>
        <p:spPr/>
        <p:txBody>
          <a:bodyPr/>
          <a:lstStyle/>
          <a:p>
            <a:r>
              <a:rPr lang="pt-BR" dirty="0"/>
              <a:t>Eventos do desenvolvimento dos </a:t>
            </a:r>
            <a:r>
              <a:rPr lang="pt-BR" dirty="0" err="1"/>
              <a:t>liners</a:t>
            </a:r>
            <a:endParaRPr lang="pt-BR" dirty="0"/>
          </a:p>
        </p:txBody>
      </p:sp>
      <p:sp>
        <p:nvSpPr>
          <p:cNvPr id="3" name="Espaço Reservado para Texto 2">
            <a:extLst>
              <a:ext uri="{FF2B5EF4-FFF2-40B4-BE49-F238E27FC236}">
                <a16:creationId xmlns:a16="http://schemas.microsoft.com/office/drawing/2014/main" id="{E27B4735-B08A-C230-A8C4-FF0AF4640307}"/>
              </a:ext>
            </a:extLst>
          </p:cNvPr>
          <p:cNvSpPr>
            <a:spLocks noGrp="1"/>
          </p:cNvSpPr>
          <p:nvPr>
            <p:ph type="body" sz="quarter" idx="11"/>
          </p:nvPr>
        </p:nvSpPr>
        <p:spPr>
          <a:xfrm>
            <a:off x="280600" y="606910"/>
            <a:ext cx="927190" cy="2156550"/>
          </a:xfrm>
        </p:spPr>
        <p:txBody>
          <a:bodyPr>
            <a:noAutofit/>
          </a:bodyPr>
          <a:lstStyle/>
          <a:p>
            <a:pPr marL="0" indent="0">
              <a:buNone/>
            </a:pPr>
            <a:r>
              <a:rPr lang="pt-BR" sz="1100" dirty="0"/>
              <a:t>Advento do vapor na propulsão em 1870 + </a:t>
            </a:r>
            <a:r>
              <a:rPr lang="pt-BR" sz="1100" dirty="0" err="1"/>
              <a:t>telefrafo</a:t>
            </a:r>
            <a:r>
              <a:rPr lang="pt-BR" sz="1100" dirty="0"/>
              <a:t> para o trade</a:t>
            </a:r>
          </a:p>
        </p:txBody>
      </p:sp>
      <p:sp>
        <p:nvSpPr>
          <p:cNvPr id="4" name="Espaço Reservado para Texto 2">
            <a:extLst>
              <a:ext uri="{FF2B5EF4-FFF2-40B4-BE49-F238E27FC236}">
                <a16:creationId xmlns:a16="http://schemas.microsoft.com/office/drawing/2014/main" id="{AD1F75D1-11AC-C138-25EA-904B4587C32F}"/>
              </a:ext>
            </a:extLst>
          </p:cNvPr>
          <p:cNvSpPr txBox="1">
            <a:spLocks/>
          </p:cNvSpPr>
          <p:nvPr/>
        </p:nvSpPr>
        <p:spPr>
          <a:xfrm>
            <a:off x="1331517" y="606910"/>
            <a:ext cx="1130279" cy="215655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100" b="0" i="0" u="none" strike="noStrike" baseline="0" dirty="0">
                <a:solidFill>
                  <a:srgbClr val="231F20"/>
                </a:solidFill>
              </a:rPr>
              <a:t>Until the 1960s liner companies ran fleets of multi-deck vessels known as </a:t>
            </a:r>
            <a:r>
              <a:rPr lang="en-US" sz="1100" b="0" i="1" u="none" strike="noStrike" baseline="0" dirty="0">
                <a:solidFill>
                  <a:srgbClr val="231F20"/>
                </a:solidFill>
              </a:rPr>
              <a:t>cargo</a:t>
            </a:r>
          </a:p>
          <a:p>
            <a:pPr marL="0" indent="0" algn="l">
              <a:buNone/>
            </a:pPr>
            <a:r>
              <a:rPr lang="en-US" sz="1100" b="0" i="1" u="none" strike="noStrike" baseline="0" dirty="0">
                <a:solidFill>
                  <a:srgbClr val="231F20"/>
                </a:solidFill>
              </a:rPr>
              <a:t>liners, </a:t>
            </a:r>
            <a:r>
              <a:rPr lang="en-US" sz="1100" b="0" i="0" u="none" strike="noStrike" baseline="0" dirty="0">
                <a:solidFill>
                  <a:srgbClr val="231F20"/>
                </a:solidFill>
              </a:rPr>
              <a:t>versatile ships with their own cargo handling gear.</a:t>
            </a:r>
            <a:endParaRPr lang="pt-BR" sz="1100" dirty="0"/>
          </a:p>
        </p:txBody>
      </p:sp>
      <p:sp>
        <p:nvSpPr>
          <p:cNvPr id="5" name="Espaço Reservado para Texto 2">
            <a:extLst>
              <a:ext uri="{FF2B5EF4-FFF2-40B4-BE49-F238E27FC236}">
                <a16:creationId xmlns:a16="http://schemas.microsoft.com/office/drawing/2014/main" id="{4553A041-2615-2CB0-6D35-4706A0952AC0}"/>
              </a:ext>
            </a:extLst>
          </p:cNvPr>
          <p:cNvSpPr txBox="1">
            <a:spLocks/>
          </p:cNvSpPr>
          <p:nvPr/>
        </p:nvSpPr>
        <p:spPr>
          <a:xfrm>
            <a:off x="2585523" y="606910"/>
            <a:ext cx="1130281" cy="215655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100" b="0" i="0" u="none" strike="noStrike" baseline="0" dirty="0">
                <a:solidFill>
                  <a:srgbClr val="231F20"/>
                </a:solidFill>
              </a:rPr>
              <a:t>In the 1950s </a:t>
            </a:r>
            <a:r>
              <a:rPr lang="en-US" sz="1100" b="0" i="0" u="none" strike="noStrike" baseline="0" dirty="0" err="1">
                <a:solidFill>
                  <a:srgbClr val="231F20"/>
                </a:solidFill>
              </a:rPr>
              <a:t>labour</a:t>
            </a:r>
            <a:r>
              <a:rPr lang="en-US" sz="1100" b="0" i="0" u="none" strike="noStrike" baseline="0" dirty="0">
                <a:solidFill>
                  <a:srgbClr val="231F20"/>
                </a:solidFill>
              </a:rPr>
              <a:t> became more expensive and the trading world changed in a</a:t>
            </a:r>
          </a:p>
          <a:p>
            <a:pPr marL="0" indent="0" algn="l">
              <a:buNone/>
            </a:pPr>
            <a:r>
              <a:rPr lang="en-US" sz="1100" b="0" i="0" u="none" strike="noStrike" baseline="0" dirty="0">
                <a:solidFill>
                  <a:srgbClr val="231F20"/>
                </a:solidFill>
              </a:rPr>
              <a:t>way which made flexibility less important than productivity</a:t>
            </a:r>
            <a:endParaRPr lang="pt-BR" sz="1100" dirty="0"/>
          </a:p>
        </p:txBody>
      </p:sp>
      <p:sp>
        <p:nvSpPr>
          <p:cNvPr id="6" name="Espaço Reservado para Texto 2">
            <a:extLst>
              <a:ext uri="{FF2B5EF4-FFF2-40B4-BE49-F238E27FC236}">
                <a16:creationId xmlns:a16="http://schemas.microsoft.com/office/drawing/2014/main" id="{FF5899A7-F5D8-BA57-201D-6961AD57BDDB}"/>
              </a:ext>
            </a:extLst>
          </p:cNvPr>
          <p:cNvSpPr txBox="1">
            <a:spLocks/>
          </p:cNvSpPr>
          <p:nvPr/>
        </p:nvSpPr>
        <p:spPr>
          <a:xfrm>
            <a:off x="3839531" y="606910"/>
            <a:ext cx="927190" cy="215655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pt-BR" sz="1100" b="0" i="0" u="none" strike="noStrike" baseline="0" dirty="0">
                <a:solidFill>
                  <a:srgbClr val="231F20"/>
                </a:solidFill>
              </a:rPr>
              <a:t>As </a:t>
            </a:r>
            <a:r>
              <a:rPr lang="en-US" sz="1100" b="0" i="0" u="none" strike="noStrike" baseline="0" dirty="0">
                <a:solidFill>
                  <a:srgbClr val="231F20"/>
                </a:solidFill>
              </a:rPr>
              <a:t>the bulk carrier fleet grew in size the liner and bulk shipping industries grew apart.</a:t>
            </a:r>
            <a:endParaRPr lang="pt-BR" sz="1100" dirty="0"/>
          </a:p>
        </p:txBody>
      </p:sp>
      <p:sp>
        <p:nvSpPr>
          <p:cNvPr id="7" name="Espaço Reservado para Texto 2">
            <a:extLst>
              <a:ext uri="{FF2B5EF4-FFF2-40B4-BE49-F238E27FC236}">
                <a16:creationId xmlns:a16="http://schemas.microsoft.com/office/drawing/2014/main" id="{484037DF-4172-1F59-7432-C2C6509D59AC}"/>
              </a:ext>
            </a:extLst>
          </p:cNvPr>
          <p:cNvSpPr txBox="1">
            <a:spLocks/>
          </p:cNvSpPr>
          <p:nvPr/>
        </p:nvSpPr>
        <p:spPr>
          <a:xfrm>
            <a:off x="4890448" y="606910"/>
            <a:ext cx="927190" cy="215655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pt-BR" sz="1100" dirty="0"/>
              <a:t>Forte crescimento entre 50 e 70 e metade do tempo em portos </a:t>
            </a:r>
          </a:p>
        </p:txBody>
      </p:sp>
      <p:sp>
        <p:nvSpPr>
          <p:cNvPr id="8" name="Espaço Reservado para Texto 2">
            <a:extLst>
              <a:ext uri="{FF2B5EF4-FFF2-40B4-BE49-F238E27FC236}">
                <a16:creationId xmlns:a16="http://schemas.microsoft.com/office/drawing/2014/main" id="{F8005095-6C78-4587-783D-E9201F6D9256}"/>
              </a:ext>
            </a:extLst>
          </p:cNvPr>
          <p:cNvSpPr txBox="1">
            <a:spLocks/>
          </p:cNvSpPr>
          <p:nvPr/>
        </p:nvSpPr>
        <p:spPr>
          <a:xfrm>
            <a:off x="5941365" y="606910"/>
            <a:ext cx="927190" cy="215655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pt-BR" sz="1100" dirty="0"/>
              <a:t>Navios ficavam parados nos portos metade da vida útil, em processos manuais de carga e estiva</a:t>
            </a:r>
          </a:p>
        </p:txBody>
      </p:sp>
      <p:sp>
        <p:nvSpPr>
          <p:cNvPr id="9" name="Espaço Reservado para Texto 2">
            <a:extLst>
              <a:ext uri="{FF2B5EF4-FFF2-40B4-BE49-F238E27FC236}">
                <a16:creationId xmlns:a16="http://schemas.microsoft.com/office/drawing/2014/main" id="{753AE563-182E-2FAB-EC7B-A56208CEACA5}"/>
              </a:ext>
            </a:extLst>
          </p:cNvPr>
          <p:cNvSpPr txBox="1">
            <a:spLocks/>
          </p:cNvSpPr>
          <p:nvPr/>
        </p:nvSpPr>
        <p:spPr>
          <a:xfrm>
            <a:off x="6992282" y="613244"/>
            <a:ext cx="1559465" cy="215655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100" b="0" i="0" u="none" strike="noStrike" baseline="0" dirty="0">
                <a:solidFill>
                  <a:srgbClr val="231F20"/>
                </a:solidFill>
              </a:rPr>
              <a:t>The solution was to unitize general cargo. Standardizing the cargo unit allowed</a:t>
            </a:r>
          </a:p>
          <a:p>
            <a:pPr marL="0" indent="0" algn="l">
              <a:buNone/>
            </a:pPr>
            <a:r>
              <a:rPr lang="en-US" sz="1100" b="0" i="0" u="none" strike="noStrike" baseline="0" dirty="0">
                <a:solidFill>
                  <a:srgbClr val="231F20"/>
                </a:solidFill>
              </a:rPr>
              <a:t>liner companies to invest in mechanized systems and equipment which would</a:t>
            </a:r>
          </a:p>
          <a:p>
            <a:pPr marL="0" indent="0" algn="l">
              <a:buNone/>
            </a:pPr>
            <a:r>
              <a:rPr lang="en-US" sz="1100" b="0" i="0" u="none" strike="noStrike" baseline="0" dirty="0">
                <a:solidFill>
                  <a:srgbClr val="231F20"/>
                </a:solidFill>
              </a:rPr>
              <a:t>automate the transport process and raise productivity</a:t>
            </a:r>
            <a:endParaRPr lang="pt-BR" sz="1100" dirty="0"/>
          </a:p>
        </p:txBody>
      </p:sp>
      <p:sp>
        <p:nvSpPr>
          <p:cNvPr id="10" name="Espaço Reservado para Texto 2">
            <a:extLst>
              <a:ext uri="{FF2B5EF4-FFF2-40B4-BE49-F238E27FC236}">
                <a16:creationId xmlns:a16="http://schemas.microsoft.com/office/drawing/2014/main" id="{2EC1ECAA-0E93-9583-7C19-E3E0E530A805}"/>
              </a:ext>
            </a:extLst>
          </p:cNvPr>
          <p:cNvSpPr txBox="1">
            <a:spLocks/>
          </p:cNvSpPr>
          <p:nvPr/>
        </p:nvSpPr>
        <p:spPr>
          <a:xfrm>
            <a:off x="8675476" y="642390"/>
            <a:ext cx="927190" cy="2156550"/>
          </a:xfrm>
          <a:prstGeom prst="roundRect">
            <a:avLst>
              <a:gd name="adj" fmla="val 4421"/>
            </a:avLst>
          </a:prstGeom>
          <a:gradFill>
            <a:gsLst>
              <a:gs pos="0">
                <a:schemeClr val="accent1"/>
              </a:gs>
              <a:gs pos="50000">
                <a:schemeClr val="accent2"/>
              </a:gs>
              <a:gs pos="100000">
                <a:schemeClr val="accent1"/>
              </a:gs>
            </a:gsLst>
            <a:lin ang="16200000" scaled="1"/>
          </a:gradFill>
          <a:ln>
            <a:solidFill>
              <a:schemeClr val="tx1">
                <a:lumMod val="50000"/>
                <a:lumOff val="50000"/>
              </a:schemeClr>
            </a:solidFill>
          </a:ln>
        </p:spPr>
        <p:txBody>
          <a:bodyPr>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100" b="0" i="0" u="none" strike="noStrike" baseline="0" dirty="0">
                <a:solidFill>
                  <a:srgbClr val="231F20"/>
                </a:solidFill>
              </a:rPr>
              <a:t>1966 - six 1,600 TEU Encounter Bay Class ships</a:t>
            </a:r>
            <a:endParaRPr lang="pt-BR" sz="1100" dirty="0"/>
          </a:p>
        </p:txBody>
      </p:sp>
      <p:pic>
        <p:nvPicPr>
          <p:cNvPr id="12" name="Imagem 11">
            <a:extLst>
              <a:ext uri="{FF2B5EF4-FFF2-40B4-BE49-F238E27FC236}">
                <a16:creationId xmlns:a16="http://schemas.microsoft.com/office/drawing/2014/main" id="{C277D280-DFA7-0C87-1DF3-DAED34B1510A}"/>
              </a:ext>
            </a:extLst>
          </p:cNvPr>
          <p:cNvPicPr>
            <a:picLocks noChangeAspect="1"/>
          </p:cNvPicPr>
          <p:nvPr/>
        </p:nvPicPr>
        <p:blipFill>
          <a:blip r:embed="rId2"/>
          <a:stretch>
            <a:fillRect/>
          </a:stretch>
        </p:blipFill>
        <p:spPr>
          <a:xfrm>
            <a:off x="-1" y="-99392"/>
            <a:ext cx="14293425" cy="5052512"/>
          </a:xfrm>
          <a:prstGeom prst="rect">
            <a:avLst/>
          </a:prstGeom>
        </p:spPr>
      </p:pic>
      <p:pic>
        <p:nvPicPr>
          <p:cNvPr id="14" name="Imagem 13">
            <a:extLst>
              <a:ext uri="{FF2B5EF4-FFF2-40B4-BE49-F238E27FC236}">
                <a16:creationId xmlns:a16="http://schemas.microsoft.com/office/drawing/2014/main" id="{F2E84EFE-A7E5-6BDC-FBC4-FD384436ECD3}"/>
              </a:ext>
            </a:extLst>
          </p:cNvPr>
          <p:cNvPicPr>
            <a:picLocks noChangeAspect="1"/>
          </p:cNvPicPr>
          <p:nvPr/>
        </p:nvPicPr>
        <p:blipFill>
          <a:blip r:embed="rId3"/>
          <a:stretch>
            <a:fillRect/>
          </a:stretch>
        </p:blipFill>
        <p:spPr>
          <a:xfrm>
            <a:off x="3963048" y="4491534"/>
            <a:ext cx="5941365" cy="2371004"/>
          </a:xfrm>
          <a:prstGeom prst="rect">
            <a:avLst/>
          </a:prstGeom>
        </p:spPr>
      </p:pic>
      <p:sp>
        <p:nvSpPr>
          <p:cNvPr id="16" name="CaixaDeTexto 15">
            <a:extLst>
              <a:ext uri="{FF2B5EF4-FFF2-40B4-BE49-F238E27FC236}">
                <a16:creationId xmlns:a16="http://schemas.microsoft.com/office/drawing/2014/main" id="{2E7BA87C-FCF2-207F-0552-EA46E58AC3FD}"/>
              </a:ext>
            </a:extLst>
          </p:cNvPr>
          <p:cNvSpPr txBox="1"/>
          <p:nvPr/>
        </p:nvSpPr>
        <p:spPr>
          <a:xfrm>
            <a:off x="5816586" y="4088206"/>
            <a:ext cx="4950372" cy="369332"/>
          </a:xfrm>
          <a:prstGeom prst="rect">
            <a:avLst/>
          </a:prstGeom>
          <a:noFill/>
          <a:ln>
            <a:noFill/>
          </a:ln>
        </p:spPr>
        <p:txBody>
          <a:bodyPr wrap="square">
            <a:spAutoFit/>
          </a:bodyPr>
          <a:lstStyle/>
          <a:p>
            <a:pPr algn="ctr"/>
            <a:r>
              <a:rPr lang="pt-BR" b="1" i="0" cap="all" dirty="0">
                <a:solidFill>
                  <a:srgbClr val="212529"/>
                </a:solidFill>
                <a:effectLst/>
                <a:latin typeface="Montserrat" panose="00000500000000000000" pitchFamily="2" charset="0"/>
              </a:rPr>
              <a:t>ENCOUNTER BAY 1966</a:t>
            </a:r>
            <a:endParaRPr lang="pt-BR" b="0" i="0" cap="all" dirty="0">
              <a:solidFill>
                <a:srgbClr val="212529"/>
              </a:solidFill>
              <a:effectLst/>
              <a:latin typeface="Montserrat" panose="00000500000000000000" pitchFamily="2" charset="0"/>
            </a:endParaRPr>
          </a:p>
        </p:txBody>
      </p:sp>
      <p:sp>
        <p:nvSpPr>
          <p:cNvPr id="18" name="CaixaDeTexto 17">
            <a:extLst>
              <a:ext uri="{FF2B5EF4-FFF2-40B4-BE49-F238E27FC236}">
                <a16:creationId xmlns:a16="http://schemas.microsoft.com/office/drawing/2014/main" id="{7C83CC85-90B2-8E55-28DD-5BDE4287F0EB}"/>
              </a:ext>
            </a:extLst>
          </p:cNvPr>
          <p:cNvSpPr txBox="1"/>
          <p:nvPr/>
        </p:nvSpPr>
        <p:spPr>
          <a:xfrm>
            <a:off x="141123" y="4718363"/>
            <a:ext cx="5381296" cy="646331"/>
          </a:xfrm>
          <a:prstGeom prst="rect">
            <a:avLst/>
          </a:prstGeom>
          <a:noFill/>
          <a:ln>
            <a:noFill/>
          </a:ln>
        </p:spPr>
        <p:txBody>
          <a:bodyPr wrap="square">
            <a:spAutoFit/>
          </a:bodyPr>
          <a:lstStyle/>
          <a:p>
            <a:br>
              <a:rPr lang="pt-BR" dirty="0"/>
            </a:br>
            <a:r>
              <a:rPr lang="pt-BR" b="1" i="0" u="sng" dirty="0">
                <a:solidFill>
                  <a:srgbClr val="3F5AA9"/>
                </a:solidFill>
                <a:effectLst/>
                <a:latin typeface="Montserrat" panose="00000500000000000000" pitchFamily="2" charset="0"/>
              </a:rPr>
              <a:t>Pointe </a:t>
            </a:r>
            <a:r>
              <a:rPr lang="pt-BR" b="1" i="0" u="sng" dirty="0" err="1">
                <a:solidFill>
                  <a:srgbClr val="3F5AA9"/>
                </a:solidFill>
                <a:effectLst/>
                <a:latin typeface="Montserrat" panose="00000500000000000000" pitchFamily="2" charset="0"/>
              </a:rPr>
              <a:t>Sans</a:t>
            </a:r>
            <a:r>
              <a:rPr lang="pt-BR" b="1" i="0" u="sng" dirty="0">
                <a:solidFill>
                  <a:srgbClr val="3F5AA9"/>
                </a:solidFill>
                <a:effectLst/>
                <a:latin typeface="Montserrat" panose="00000500000000000000" pitchFamily="2" charset="0"/>
              </a:rPr>
              <a:t> </a:t>
            </a:r>
            <a:r>
              <a:rPr lang="pt-BR" b="1" i="0" u="sng" dirty="0" err="1">
                <a:solidFill>
                  <a:srgbClr val="3F5AA9"/>
                </a:solidFill>
                <a:effectLst/>
                <a:latin typeface="Montserrat" panose="00000500000000000000" pitchFamily="2" charset="0"/>
              </a:rPr>
              <a:t>Souci</a:t>
            </a:r>
            <a:r>
              <a:rPr lang="pt-BR" b="1" i="0" u="sng" dirty="0">
                <a:solidFill>
                  <a:srgbClr val="3F5AA9"/>
                </a:solidFill>
                <a:effectLst/>
                <a:latin typeface="Montserrat" panose="00000500000000000000" pitchFamily="2" charset="0"/>
              </a:rPr>
              <a:t> – 1970</a:t>
            </a:r>
            <a:endParaRPr lang="pt-BR" dirty="0"/>
          </a:p>
        </p:txBody>
      </p:sp>
    </p:spTree>
    <p:extLst>
      <p:ext uri="{BB962C8B-B14F-4D97-AF65-F5344CB8AC3E}">
        <p14:creationId xmlns:p14="http://schemas.microsoft.com/office/powerpoint/2010/main" val="32826836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srcRect/>
          <a:stretch>
            <a:fillRect/>
          </a:stretch>
        </p:blipFill>
        <p:spPr bwMode="auto">
          <a:xfrm>
            <a:off x="4376142" y="702207"/>
            <a:ext cx="4968552" cy="3446871"/>
          </a:xfrm>
          <a:prstGeom prst="rect">
            <a:avLst/>
          </a:prstGeom>
          <a:noFill/>
          <a:ln w="9525">
            <a:noFill/>
            <a:miter lim="800000"/>
            <a:headEnd/>
            <a:tailEnd/>
          </a:ln>
        </p:spPr>
      </p:pic>
      <p:sp>
        <p:nvSpPr>
          <p:cNvPr id="2" name="Title 1"/>
          <p:cNvSpPr>
            <a:spLocks noGrp="1"/>
          </p:cNvSpPr>
          <p:nvPr>
            <p:ph type="title"/>
          </p:nvPr>
        </p:nvSpPr>
        <p:spPr/>
        <p:txBody>
          <a:bodyPr/>
          <a:lstStyle/>
          <a:p>
            <a:r>
              <a:rPr lang="pt-BR" dirty="0"/>
              <a:t>3. Tamanho:  </a:t>
            </a:r>
            <a:r>
              <a:rPr lang="en-US" dirty="0"/>
              <a:t>Classes de </a:t>
            </a:r>
            <a:r>
              <a:rPr lang="en-US" dirty="0" err="1"/>
              <a:t>navios</a:t>
            </a:r>
            <a:r>
              <a:rPr lang="en-US" dirty="0"/>
              <a:t> de </a:t>
            </a:r>
            <a:r>
              <a:rPr lang="en-US" dirty="0" err="1"/>
              <a:t>carga</a:t>
            </a:r>
            <a:endParaRPr lang="pt-BR" dirty="0"/>
          </a:p>
        </p:txBody>
      </p:sp>
      <p:pic>
        <p:nvPicPr>
          <p:cNvPr id="5" name="Picture 2"/>
          <p:cNvPicPr>
            <a:picLocks noChangeAspect="1" noChangeArrowheads="1"/>
          </p:cNvPicPr>
          <p:nvPr/>
        </p:nvPicPr>
        <p:blipFill>
          <a:blip r:embed="rId3" cstate="print"/>
          <a:srcRect/>
          <a:stretch>
            <a:fillRect/>
          </a:stretch>
        </p:blipFill>
        <p:spPr bwMode="auto">
          <a:xfrm>
            <a:off x="6129201" y="4789029"/>
            <a:ext cx="3691214" cy="2000263"/>
          </a:xfrm>
          <a:prstGeom prst="rect">
            <a:avLst/>
          </a:prstGeom>
          <a:noFill/>
          <a:ln w="9525">
            <a:noFill/>
            <a:miter lim="800000"/>
            <a:headEnd/>
            <a:tailEnd/>
          </a:ln>
        </p:spPr>
      </p:pic>
      <p:sp>
        <p:nvSpPr>
          <p:cNvPr id="15" name="TextBox 14"/>
          <p:cNvSpPr txBox="1"/>
          <p:nvPr/>
        </p:nvSpPr>
        <p:spPr>
          <a:xfrm>
            <a:off x="4387207" y="4149080"/>
            <a:ext cx="1198434" cy="914400"/>
          </a:xfrm>
          <a:prstGeom prst="rect">
            <a:avLst/>
          </a:prstGeom>
          <a:noFill/>
          <a:ln>
            <a:noFill/>
          </a:ln>
        </p:spPr>
        <p:txBody>
          <a:bodyPr wrap="none" lIns="72000" tIns="36000" rIns="72000" bIns="36000" rtlCol="0" anchor="t">
            <a:noAutofit/>
          </a:bodyPr>
          <a:lstStyle/>
          <a:p>
            <a:pPr algn="ctr">
              <a:spcAft>
                <a:spcPts val="600"/>
              </a:spcAft>
            </a:pPr>
            <a:r>
              <a:rPr lang="en-US" sz="2400" dirty="0" err="1"/>
              <a:t>Panamax</a:t>
            </a:r>
            <a:endParaRPr lang="pt-BR" sz="2400" dirty="0" err="1"/>
          </a:p>
        </p:txBody>
      </p:sp>
      <p:sp>
        <p:nvSpPr>
          <p:cNvPr id="3" name="Retângulo 2"/>
          <p:cNvSpPr/>
          <p:nvPr/>
        </p:nvSpPr>
        <p:spPr>
          <a:xfrm>
            <a:off x="5600278" y="5100707"/>
            <a:ext cx="4220137" cy="1795310"/>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aphicFrame>
        <p:nvGraphicFramePr>
          <p:cNvPr id="9" name="Diagram 3"/>
          <p:cNvGraphicFramePr/>
          <p:nvPr>
            <p:extLst>
              <p:ext uri="{D42A27DB-BD31-4B8C-83A1-F6EECF244321}">
                <p14:modId xmlns:p14="http://schemas.microsoft.com/office/powerpoint/2010/main" val="2300906769"/>
              </p:ext>
            </p:extLst>
          </p:nvPr>
        </p:nvGraphicFramePr>
        <p:xfrm>
          <a:off x="269325" y="593490"/>
          <a:ext cx="4034809" cy="61958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99937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3. Tamanho: </a:t>
            </a:r>
            <a:r>
              <a:rPr lang="en-US" dirty="0"/>
              <a:t>Classes de </a:t>
            </a:r>
            <a:r>
              <a:rPr lang="en-US" dirty="0" err="1"/>
              <a:t>navios</a:t>
            </a:r>
            <a:r>
              <a:rPr lang="en-US" dirty="0"/>
              <a:t> de </a:t>
            </a:r>
            <a:r>
              <a:rPr lang="en-US" dirty="0" err="1"/>
              <a:t>carga</a:t>
            </a:r>
            <a:endParaRPr lang="pt-BR" dirty="0"/>
          </a:p>
        </p:txBody>
      </p:sp>
      <p:sp>
        <p:nvSpPr>
          <p:cNvPr id="16" name="TextBox 15"/>
          <p:cNvSpPr txBox="1"/>
          <p:nvPr/>
        </p:nvSpPr>
        <p:spPr>
          <a:xfrm>
            <a:off x="4452894" y="4166968"/>
            <a:ext cx="990441" cy="914400"/>
          </a:xfrm>
          <a:prstGeom prst="rect">
            <a:avLst/>
          </a:prstGeom>
          <a:noFill/>
          <a:ln>
            <a:noFill/>
          </a:ln>
        </p:spPr>
        <p:txBody>
          <a:bodyPr wrap="none" lIns="72000" tIns="36000" rIns="72000" bIns="36000" rtlCol="0" anchor="t">
            <a:noAutofit/>
          </a:bodyPr>
          <a:lstStyle/>
          <a:p>
            <a:pPr algn="ctr">
              <a:spcAft>
                <a:spcPts val="600"/>
              </a:spcAft>
            </a:pPr>
            <a:r>
              <a:rPr lang="en-US" sz="2400" dirty="0" err="1"/>
              <a:t>Aframax</a:t>
            </a:r>
            <a:endParaRPr lang="pt-BR" sz="2400" dirty="0" err="1"/>
          </a:p>
        </p:txBody>
      </p:sp>
      <p:pic>
        <p:nvPicPr>
          <p:cNvPr id="2050" name="Picture 2" descr="http://maritime-connector.com/images/aframax1-16-wiki-18887.jpg"/>
          <p:cNvPicPr>
            <a:picLocks noChangeAspect="1" noChangeArrowheads="1"/>
          </p:cNvPicPr>
          <p:nvPr/>
        </p:nvPicPr>
        <p:blipFill rotWithShape="1">
          <a:blip r:embed="rId2">
            <a:extLst>
              <a:ext uri="{28A0092B-C50C-407E-A947-70E740481C1C}">
                <a14:useLocalDpi xmlns:a14="http://schemas.microsoft.com/office/drawing/2010/main" val="0"/>
              </a:ext>
            </a:extLst>
          </a:blip>
          <a:srcRect l="4482" r="4054"/>
          <a:stretch/>
        </p:blipFill>
        <p:spPr bwMode="auto">
          <a:xfrm>
            <a:off x="4376694" y="608868"/>
            <a:ext cx="4968000" cy="3558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Diagram 3"/>
          <p:cNvGraphicFramePr/>
          <p:nvPr>
            <p:extLst>
              <p:ext uri="{D42A27DB-BD31-4B8C-83A1-F6EECF244321}">
                <p14:modId xmlns:p14="http://schemas.microsoft.com/office/powerpoint/2010/main" val="2802486946"/>
              </p:ext>
            </p:extLst>
          </p:nvPr>
        </p:nvGraphicFramePr>
        <p:xfrm>
          <a:off x="269326" y="593489"/>
          <a:ext cx="3890792" cy="6075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p:cNvPicPr>
            <a:picLocks noChangeAspect="1" noChangeArrowheads="1"/>
          </p:cNvPicPr>
          <p:nvPr/>
        </p:nvPicPr>
        <p:blipFill>
          <a:blip r:embed="rId8" cstate="print"/>
          <a:srcRect/>
          <a:stretch>
            <a:fillRect/>
          </a:stretch>
        </p:blipFill>
        <p:spPr bwMode="auto">
          <a:xfrm>
            <a:off x="6129201" y="4789029"/>
            <a:ext cx="3691214" cy="2000263"/>
          </a:xfrm>
          <a:prstGeom prst="rect">
            <a:avLst/>
          </a:prstGeom>
          <a:noFill/>
          <a:ln w="9525">
            <a:noFill/>
            <a:miter lim="800000"/>
            <a:headEnd/>
            <a:tailEnd/>
          </a:ln>
        </p:spPr>
      </p:pic>
      <p:sp>
        <p:nvSpPr>
          <p:cNvPr id="22" name="Retângulo 21"/>
          <p:cNvSpPr/>
          <p:nvPr/>
        </p:nvSpPr>
        <p:spPr>
          <a:xfrm>
            <a:off x="5600278" y="5477714"/>
            <a:ext cx="4220137" cy="1399265"/>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extLst>
      <p:ext uri="{BB962C8B-B14F-4D97-AF65-F5344CB8AC3E}">
        <p14:creationId xmlns:p14="http://schemas.microsoft.com/office/powerpoint/2010/main" val="2850806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3. Tamanho: </a:t>
            </a:r>
            <a:r>
              <a:rPr lang="en-US" dirty="0"/>
              <a:t>Classes de </a:t>
            </a:r>
            <a:r>
              <a:rPr lang="en-US" dirty="0" err="1"/>
              <a:t>navios</a:t>
            </a:r>
            <a:r>
              <a:rPr lang="en-US" dirty="0"/>
              <a:t> de </a:t>
            </a:r>
            <a:r>
              <a:rPr lang="en-US" dirty="0" err="1"/>
              <a:t>carga</a:t>
            </a:r>
            <a:endParaRPr lang="pt-BR" dirty="0"/>
          </a:p>
        </p:txBody>
      </p:sp>
      <p:sp>
        <p:nvSpPr>
          <p:cNvPr id="17" name="TextBox 16"/>
          <p:cNvSpPr txBox="1"/>
          <p:nvPr/>
        </p:nvSpPr>
        <p:spPr>
          <a:xfrm>
            <a:off x="4406867" y="4218240"/>
            <a:ext cx="1014894" cy="976051"/>
          </a:xfrm>
          <a:prstGeom prst="rect">
            <a:avLst/>
          </a:prstGeom>
          <a:noFill/>
          <a:ln>
            <a:noFill/>
          </a:ln>
        </p:spPr>
        <p:txBody>
          <a:bodyPr wrap="none" lIns="72000" tIns="36000" rIns="72000" bIns="36000" rtlCol="0" anchor="t">
            <a:noAutofit/>
          </a:bodyPr>
          <a:lstStyle/>
          <a:p>
            <a:pPr algn="ctr">
              <a:spcAft>
                <a:spcPts val="600"/>
              </a:spcAft>
            </a:pPr>
            <a:r>
              <a:rPr lang="en-US" sz="2400" dirty="0" err="1"/>
              <a:t>Suezmax</a:t>
            </a:r>
            <a:endParaRPr lang="pt-BR" sz="2400" dirty="0" err="1"/>
          </a:p>
        </p:txBody>
      </p:sp>
      <p:graphicFrame>
        <p:nvGraphicFramePr>
          <p:cNvPr id="8" name="Diagram 3"/>
          <p:cNvGraphicFramePr/>
          <p:nvPr>
            <p:extLst>
              <p:ext uri="{D42A27DB-BD31-4B8C-83A1-F6EECF244321}">
                <p14:modId xmlns:p14="http://schemas.microsoft.com/office/powerpoint/2010/main" val="1768073695"/>
              </p:ext>
            </p:extLst>
          </p:nvPr>
        </p:nvGraphicFramePr>
        <p:xfrm>
          <a:off x="269326" y="593490"/>
          <a:ext cx="3890792" cy="61958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5" name="Picture 7"/>
          <p:cNvPicPr>
            <a:picLocks noChangeAspect="1" noChangeArrowheads="1"/>
          </p:cNvPicPr>
          <p:nvPr/>
        </p:nvPicPr>
        <p:blipFill rotWithShape="1">
          <a:blip r:embed="rId7" cstate="print"/>
          <a:srcRect l="6178" r="3625"/>
          <a:stretch/>
        </p:blipFill>
        <p:spPr bwMode="auto">
          <a:xfrm>
            <a:off x="4376693" y="607877"/>
            <a:ext cx="4968001" cy="3610363"/>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129201" y="4789029"/>
            <a:ext cx="3691214" cy="2000263"/>
          </a:xfrm>
          <a:prstGeom prst="rect">
            <a:avLst/>
          </a:prstGeom>
          <a:noFill/>
          <a:ln w="9525">
            <a:noFill/>
            <a:miter lim="800000"/>
            <a:headEnd/>
            <a:tailEnd/>
          </a:ln>
        </p:spPr>
      </p:pic>
      <p:sp>
        <p:nvSpPr>
          <p:cNvPr id="22" name="Retângulo 21"/>
          <p:cNvSpPr/>
          <p:nvPr/>
        </p:nvSpPr>
        <p:spPr>
          <a:xfrm>
            <a:off x="5600278" y="5845189"/>
            <a:ext cx="4220137" cy="1015485"/>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Tree>
    <p:extLst>
      <p:ext uri="{BB962C8B-B14F-4D97-AF65-F5344CB8AC3E}">
        <p14:creationId xmlns:p14="http://schemas.microsoft.com/office/powerpoint/2010/main" val="1072669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a:stretch>
            <a:fillRect/>
          </a:stretch>
        </p:blipFill>
        <p:spPr bwMode="auto">
          <a:xfrm>
            <a:off x="6129201" y="4789029"/>
            <a:ext cx="3691214" cy="2000263"/>
          </a:xfrm>
          <a:prstGeom prst="rect">
            <a:avLst/>
          </a:prstGeom>
          <a:noFill/>
          <a:ln w="9525">
            <a:noFill/>
            <a:miter lim="800000"/>
            <a:headEnd/>
            <a:tailEnd/>
          </a:ln>
        </p:spPr>
      </p:pic>
      <p:sp>
        <p:nvSpPr>
          <p:cNvPr id="2" name="Title 1"/>
          <p:cNvSpPr>
            <a:spLocks noGrp="1"/>
          </p:cNvSpPr>
          <p:nvPr>
            <p:ph type="title"/>
          </p:nvPr>
        </p:nvSpPr>
        <p:spPr/>
        <p:txBody>
          <a:bodyPr/>
          <a:lstStyle/>
          <a:p>
            <a:r>
              <a:rPr lang="pt-BR" dirty="0"/>
              <a:t>3. Tamanho: </a:t>
            </a:r>
            <a:r>
              <a:rPr lang="en-US" dirty="0"/>
              <a:t>Classes de </a:t>
            </a:r>
            <a:r>
              <a:rPr lang="en-US" dirty="0" err="1"/>
              <a:t>navios</a:t>
            </a:r>
            <a:r>
              <a:rPr lang="en-US" dirty="0"/>
              <a:t> de </a:t>
            </a:r>
            <a:r>
              <a:rPr lang="en-US" dirty="0" err="1"/>
              <a:t>carga</a:t>
            </a:r>
            <a:endParaRPr lang="pt-BR" dirty="0"/>
          </a:p>
        </p:txBody>
      </p:sp>
      <p:sp>
        <p:nvSpPr>
          <p:cNvPr id="18" name="TextBox 17"/>
          <p:cNvSpPr txBox="1"/>
          <p:nvPr/>
        </p:nvSpPr>
        <p:spPr>
          <a:xfrm>
            <a:off x="4376695" y="4462155"/>
            <a:ext cx="1014894" cy="976051"/>
          </a:xfrm>
          <a:prstGeom prst="rect">
            <a:avLst/>
          </a:prstGeom>
          <a:noFill/>
          <a:ln>
            <a:noFill/>
          </a:ln>
        </p:spPr>
        <p:txBody>
          <a:bodyPr wrap="none" lIns="72000" tIns="36000" rIns="72000" bIns="36000" rtlCol="0" anchor="t">
            <a:noAutofit/>
          </a:bodyPr>
          <a:lstStyle/>
          <a:p>
            <a:pPr algn="ctr">
              <a:spcAft>
                <a:spcPts val="600"/>
              </a:spcAft>
            </a:pPr>
            <a:r>
              <a:rPr lang="en-US" sz="2400" dirty="0"/>
              <a:t>VLCC</a:t>
            </a:r>
            <a:endParaRPr lang="pt-BR" sz="2400" dirty="0" err="1"/>
          </a:p>
        </p:txBody>
      </p:sp>
      <p:sp>
        <p:nvSpPr>
          <p:cNvPr id="22" name="Retângulo 21"/>
          <p:cNvSpPr/>
          <p:nvPr/>
        </p:nvSpPr>
        <p:spPr>
          <a:xfrm>
            <a:off x="5600278" y="5848508"/>
            <a:ext cx="4220137" cy="979655"/>
          </a:xfrm>
          <a:prstGeom prst="rect">
            <a:avLst/>
          </a:prstGeom>
          <a:solidFill>
            <a:schemeClr val="bg1"/>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aphicFrame>
        <p:nvGraphicFramePr>
          <p:cNvPr id="9" name="Diagram 3"/>
          <p:cNvGraphicFramePr/>
          <p:nvPr>
            <p:extLst>
              <p:ext uri="{D42A27DB-BD31-4B8C-83A1-F6EECF244321}">
                <p14:modId xmlns:p14="http://schemas.microsoft.com/office/powerpoint/2010/main" val="3194003224"/>
              </p:ext>
            </p:extLst>
          </p:nvPr>
        </p:nvGraphicFramePr>
        <p:xfrm>
          <a:off x="269326" y="593490"/>
          <a:ext cx="3890792" cy="6195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40" r="4394"/>
          <a:stretch/>
        </p:blipFill>
        <p:spPr bwMode="auto">
          <a:xfrm>
            <a:off x="4376695" y="604922"/>
            <a:ext cx="4968000" cy="385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2219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3. Tamanho: </a:t>
            </a:r>
            <a:r>
              <a:rPr lang="en-US" dirty="0"/>
              <a:t>Classes de </a:t>
            </a:r>
            <a:r>
              <a:rPr lang="en-US" dirty="0" err="1"/>
              <a:t>navios</a:t>
            </a:r>
            <a:r>
              <a:rPr lang="en-US" dirty="0"/>
              <a:t> de </a:t>
            </a:r>
            <a:r>
              <a:rPr lang="en-US" dirty="0" err="1"/>
              <a:t>carga</a:t>
            </a:r>
            <a:endParaRPr lang="pt-BR" dirty="0"/>
          </a:p>
        </p:txBody>
      </p:sp>
      <p:pic>
        <p:nvPicPr>
          <p:cNvPr id="5" name="Picture 2"/>
          <p:cNvPicPr>
            <a:picLocks noChangeAspect="1" noChangeArrowheads="1"/>
          </p:cNvPicPr>
          <p:nvPr/>
        </p:nvPicPr>
        <p:blipFill>
          <a:blip r:embed="rId2" cstate="print"/>
          <a:srcRect/>
          <a:stretch>
            <a:fillRect/>
          </a:stretch>
        </p:blipFill>
        <p:spPr bwMode="auto">
          <a:xfrm>
            <a:off x="6129201" y="4789029"/>
            <a:ext cx="3691214" cy="2000263"/>
          </a:xfrm>
          <a:prstGeom prst="rect">
            <a:avLst/>
          </a:prstGeom>
          <a:noFill/>
          <a:ln w="9525">
            <a:noFill/>
            <a:miter lim="800000"/>
            <a:headEnd/>
            <a:tailEnd/>
          </a:ln>
        </p:spPr>
      </p:pic>
      <p:sp>
        <p:nvSpPr>
          <p:cNvPr id="22" name="TextBox 18"/>
          <p:cNvSpPr txBox="1"/>
          <p:nvPr/>
        </p:nvSpPr>
        <p:spPr>
          <a:xfrm>
            <a:off x="4281586" y="4677846"/>
            <a:ext cx="1014894" cy="976051"/>
          </a:xfrm>
          <a:prstGeom prst="rect">
            <a:avLst/>
          </a:prstGeom>
          <a:noFill/>
          <a:ln>
            <a:noFill/>
          </a:ln>
        </p:spPr>
        <p:txBody>
          <a:bodyPr wrap="none" lIns="72000" tIns="36000" rIns="72000" bIns="36000" rtlCol="0" anchor="t">
            <a:noAutofit/>
          </a:bodyPr>
          <a:lstStyle/>
          <a:p>
            <a:pPr algn="ctr">
              <a:spcAft>
                <a:spcPts val="600"/>
              </a:spcAft>
            </a:pPr>
            <a:r>
              <a:rPr lang="en-US" sz="2400" dirty="0"/>
              <a:t>ULCC</a:t>
            </a:r>
            <a:endParaRPr lang="pt-BR" sz="2400" dirty="0" err="1"/>
          </a:p>
        </p:txBody>
      </p:sp>
      <p:graphicFrame>
        <p:nvGraphicFramePr>
          <p:cNvPr id="7" name="Diagram 3"/>
          <p:cNvGraphicFramePr/>
          <p:nvPr>
            <p:extLst>
              <p:ext uri="{D42A27DB-BD31-4B8C-83A1-F6EECF244321}">
                <p14:modId xmlns:p14="http://schemas.microsoft.com/office/powerpoint/2010/main" val="2206833297"/>
              </p:ext>
            </p:extLst>
          </p:nvPr>
        </p:nvGraphicFramePr>
        <p:xfrm>
          <a:off x="269326" y="593490"/>
          <a:ext cx="4012260" cy="6195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7"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42" r="3033"/>
          <a:stretch/>
        </p:blipFill>
        <p:spPr bwMode="auto">
          <a:xfrm>
            <a:off x="4376694" y="602002"/>
            <a:ext cx="4968000" cy="407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a:extLst>
              <a:ext uri="{FF2B5EF4-FFF2-40B4-BE49-F238E27FC236}">
                <a16:creationId xmlns:a16="http://schemas.microsoft.com/office/drawing/2014/main" id="{9DD8E9CD-59F1-409F-9316-0C367790BDEC}"/>
              </a:ext>
            </a:extLst>
          </p:cNvPr>
          <p:cNvSpPr/>
          <p:nvPr/>
        </p:nvSpPr>
        <p:spPr>
          <a:xfrm>
            <a:off x="1423814" y="6525344"/>
            <a:ext cx="3690493" cy="33265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spcAft>
                <a:spcPts val="600"/>
              </a:spcAft>
              <a:buFont typeface="Arial" pitchFamily="34" charset="0"/>
              <a:buChar char="•"/>
            </a:pPr>
            <a:r>
              <a:rPr lang="pt-BR" sz="1600"/>
              <a:t>https://vale.9d.com.br/360/porto/</a:t>
            </a:r>
            <a:endParaRPr lang="pt-BR" sz="1600" dirty="0">
              <a:solidFill>
                <a:schemeClr val="tx1"/>
              </a:solidFill>
            </a:endParaRPr>
          </a:p>
        </p:txBody>
      </p:sp>
    </p:spTree>
    <p:extLst>
      <p:ext uri="{BB962C8B-B14F-4D97-AF65-F5344CB8AC3E}">
        <p14:creationId xmlns:p14="http://schemas.microsoft.com/office/powerpoint/2010/main" val="9898831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587"/>
            <a:ext cx="9704388" cy="945141"/>
          </a:xfrm>
        </p:spPr>
        <p:txBody>
          <a:bodyPr/>
          <a:lstStyle/>
          <a:p>
            <a:r>
              <a:rPr lang="pt-BR" dirty="0"/>
              <a:t>3. Tamanho: </a:t>
            </a:r>
            <a:r>
              <a:rPr lang="en-US" dirty="0"/>
              <a:t>Knock Nevis – </a:t>
            </a:r>
            <a:r>
              <a:rPr lang="en-US" dirty="0" err="1"/>
              <a:t>Comprimento</a:t>
            </a:r>
            <a:r>
              <a:rPr lang="en-US" dirty="0"/>
              <a:t> </a:t>
            </a:r>
            <a:r>
              <a:rPr lang="pt-BR" dirty="0"/>
              <a:t>485m; Boca 69m ; Calado 24,5; </a:t>
            </a:r>
            <a:r>
              <a:rPr lang="pt-BR" dirty="0">
                <a:latin typeface="Symbol" panose="05050102010706020507" pitchFamily="18" charset="2"/>
              </a:rPr>
              <a:t>D</a:t>
            </a:r>
            <a:r>
              <a:rPr lang="pt-BR" dirty="0"/>
              <a:t> 564 Mil t; Velocidade 16 nós</a:t>
            </a:r>
            <a:br>
              <a:rPr lang="pt-BR" dirty="0"/>
            </a:br>
            <a:endParaRPr lang="pt-BR" dirty="0"/>
          </a:p>
        </p:txBody>
      </p:sp>
      <p:pic>
        <p:nvPicPr>
          <p:cNvPr id="5" name="Picture 2"/>
          <p:cNvPicPr>
            <a:picLocks noChangeAspect="1" noChangeArrowheads="1"/>
          </p:cNvPicPr>
          <p:nvPr/>
        </p:nvPicPr>
        <p:blipFill>
          <a:blip r:embed="rId2" cstate="print"/>
          <a:stretch>
            <a:fillRect/>
          </a:stretch>
        </p:blipFill>
        <p:spPr bwMode="auto">
          <a:xfrm>
            <a:off x="5097015" y="3284984"/>
            <a:ext cx="4679727" cy="3397208"/>
          </a:xfrm>
          <a:prstGeom prst="roundRect">
            <a:avLst>
              <a:gd name="adj" fmla="val 8594"/>
            </a:avLst>
          </a:prstGeom>
          <a:solidFill>
            <a:srgbClr val="FFFFFF">
              <a:shade val="85000"/>
            </a:srgbClr>
          </a:solidFill>
          <a:ln>
            <a:solidFill>
              <a:schemeClr val="tx2"/>
            </a:solidFill>
          </a:ln>
          <a:effectLst/>
        </p:spPr>
      </p:pic>
      <p:pic>
        <p:nvPicPr>
          <p:cNvPr id="4" name="Picture 6"/>
          <p:cNvPicPr>
            <a:picLocks noChangeAspect="1" noChangeArrowheads="1"/>
          </p:cNvPicPr>
          <p:nvPr/>
        </p:nvPicPr>
        <p:blipFill>
          <a:blip r:embed="rId3" cstate="print"/>
          <a:srcRect/>
          <a:stretch>
            <a:fillRect/>
          </a:stretch>
        </p:blipFill>
        <p:spPr bwMode="auto">
          <a:xfrm>
            <a:off x="189132" y="836712"/>
            <a:ext cx="6779298" cy="3237319"/>
          </a:xfrm>
          <a:prstGeom prst="roundRect">
            <a:avLst>
              <a:gd name="adj" fmla="val 3828"/>
            </a:avLst>
          </a:prstGeom>
          <a:solidFill>
            <a:srgbClr val="FFFFFF">
              <a:shade val="85000"/>
            </a:srgbClr>
          </a:solidFill>
          <a:ln>
            <a:noFill/>
          </a:ln>
          <a:effectLst/>
        </p:spPr>
      </p:pic>
    </p:spTree>
    <p:extLst>
      <p:ext uri="{BB962C8B-B14F-4D97-AF65-F5344CB8AC3E}">
        <p14:creationId xmlns:p14="http://schemas.microsoft.com/office/powerpoint/2010/main" val="3941296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3. Tamanho: Evolução do porte em navios </a:t>
            </a:r>
            <a:r>
              <a:rPr lang="pt-BR" dirty="0" err="1"/>
              <a:t>full</a:t>
            </a:r>
            <a:r>
              <a:rPr lang="pt-BR" dirty="0"/>
              <a:t> container</a:t>
            </a:r>
          </a:p>
        </p:txBody>
      </p:sp>
      <p:sp>
        <p:nvSpPr>
          <p:cNvPr id="4" name="Espaço Reservado para Número de Slide 3"/>
          <p:cNvSpPr>
            <a:spLocks noGrp="1"/>
          </p:cNvSpPr>
          <p:nvPr>
            <p:ph type="sldNum" sz="quarter" idx="4294967295"/>
          </p:nvPr>
        </p:nvSpPr>
        <p:spPr>
          <a:xfrm>
            <a:off x="9344694" y="6597352"/>
            <a:ext cx="500066" cy="214290"/>
          </a:xfrm>
          <a:prstGeom prst="rect">
            <a:avLst/>
          </a:prstGeom>
        </p:spPr>
        <p:txBody>
          <a:bodyPr/>
          <a:lstStyle/>
          <a:p>
            <a:fld id="{FFB1144C-E6E1-43FD-84A9-2969B56A708C}" type="slidenum">
              <a:rPr lang="pt-BR" smtClean="0"/>
              <a:pPr/>
              <a:t>86</a:t>
            </a:fld>
            <a:endParaRPr lang="pt-BR"/>
          </a:p>
        </p:txBody>
      </p:sp>
      <p:cxnSp>
        <p:nvCxnSpPr>
          <p:cNvPr id="15" name="Conector reto 14"/>
          <p:cNvCxnSpPr/>
          <p:nvPr/>
        </p:nvCxnSpPr>
        <p:spPr>
          <a:xfrm>
            <a:off x="5726406" y="4714078"/>
            <a:ext cx="0" cy="1123616"/>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4686762" y="5172728"/>
            <a:ext cx="0" cy="677374"/>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a:off x="8318693" y="1689743"/>
            <a:ext cx="0" cy="4147952"/>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7429888" y="2337814"/>
            <a:ext cx="0" cy="3499880"/>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7040438" y="3871205"/>
            <a:ext cx="0" cy="1954210"/>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3374851" y="5345039"/>
            <a:ext cx="0" cy="492789"/>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2085529" y="5511415"/>
            <a:ext cx="0" cy="320344"/>
          </a:xfrm>
          <a:prstGeom prst="line">
            <a:avLst/>
          </a:prstGeom>
          <a:ln>
            <a:solidFill>
              <a:schemeClr val="bg1">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graphicFrame>
        <p:nvGraphicFramePr>
          <p:cNvPr id="7" name="Gráfico 6"/>
          <p:cNvGraphicFramePr/>
          <p:nvPr>
            <p:extLst>
              <p:ext uri="{D42A27DB-BD31-4B8C-83A1-F6EECF244321}">
                <p14:modId xmlns:p14="http://schemas.microsoft.com/office/powerpoint/2010/main" val="1742802958"/>
              </p:ext>
            </p:extLst>
          </p:nvPr>
        </p:nvGraphicFramePr>
        <p:xfrm>
          <a:off x="676902" y="969662"/>
          <a:ext cx="8712968" cy="5081301"/>
        </p:xfrm>
        <a:graphic>
          <a:graphicData uri="http://schemas.openxmlformats.org/drawingml/2006/chart">
            <c:chart xmlns:c="http://schemas.openxmlformats.org/drawingml/2006/chart" xmlns:r="http://schemas.openxmlformats.org/officeDocument/2006/relationships" r:id="rId2"/>
          </a:graphicData>
        </a:graphic>
      </p:graphicFrame>
      <p:pic>
        <p:nvPicPr>
          <p:cNvPr id="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139" t="81262" r="50752" b="3678"/>
          <a:stretch/>
        </p:blipFill>
        <p:spPr bwMode="auto">
          <a:xfrm>
            <a:off x="5231693" y="5082761"/>
            <a:ext cx="1664729" cy="418705"/>
          </a:xfrm>
          <a:prstGeom prst="rect">
            <a:avLst/>
          </a:prstGeom>
          <a:solidFill>
            <a:schemeClr val="bg2">
              <a:lumMod val="75000"/>
            </a:schemeClr>
          </a:solidFill>
          <a:ln>
            <a:noFill/>
          </a:ln>
        </p:spPr>
      </p:pic>
      <p:pic>
        <p:nvPicPr>
          <p:cNvPr id="6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570" t="50567" r="47702" b="25000"/>
          <a:stretch/>
        </p:blipFill>
        <p:spPr bwMode="auto">
          <a:xfrm>
            <a:off x="6608390" y="4282030"/>
            <a:ext cx="1879031" cy="679263"/>
          </a:xfrm>
          <a:prstGeom prst="rect">
            <a:avLst/>
          </a:prstGeom>
          <a:solidFill>
            <a:schemeClr val="bg2">
              <a:lumMod val="75000"/>
            </a:schemeClr>
          </a:solidFill>
          <a:ln>
            <a:noFill/>
          </a:ln>
        </p:spPr>
      </p:pic>
      <p:pic>
        <p:nvPicPr>
          <p:cNvPr id="72" name="Picture 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2512" y="5362150"/>
            <a:ext cx="14905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3836" t="26028" r="37939" b="55057"/>
          <a:stretch/>
        </p:blipFill>
        <p:spPr bwMode="auto">
          <a:xfrm>
            <a:off x="4664174" y="836505"/>
            <a:ext cx="2985969" cy="78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CaixaDeTexto 29"/>
          <p:cNvSpPr txBox="1"/>
          <p:nvPr/>
        </p:nvSpPr>
        <p:spPr>
          <a:xfrm>
            <a:off x="1464290" y="5922110"/>
            <a:ext cx="1296144" cy="520160"/>
          </a:xfrm>
          <a:prstGeom prst="rect">
            <a:avLst/>
          </a:prstGeom>
          <a:noFill/>
          <a:ln>
            <a:noFill/>
          </a:ln>
        </p:spPr>
        <p:txBody>
          <a:bodyPr wrap="square" lIns="72000" tIns="36000" rIns="72000" bIns="36000" rtlCol="0" anchor="t">
            <a:noAutofit/>
          </a:bodyPr>
          <a:lstStyle/>
          <a:p>
            <a:pPr algn="ctr">
              <a:spcAft>
                <a:spcPts val="600"/>
              </a:spcAft>
            </a:pPr>
            <a:r>
              <a:rPr lang="pt-BR" sz="1400" b="1" dirty="0"/>
              <a:t>Primeira</a:t>
            </a:r>
          </a:p>
          <a:p>
            <a:pPr algn="ctr">
              <a:spcAft>
                <a:spcPts val="600"/>
              </a:spcAft>
            </a:pPr>
            <a:r>
              <a:rPr lang="pt-BR" sz="1400" b="1" dirty="0"/>
              <a:t>1960-1970</a:t>
            </a:r>
          </a:p>
        </p:txBody>
      </p:sp>
      <p:sp>
        <p:nvSpPr>
          <p:cNvPr id="31" name="CaixaDeTexto 30"/>
          <p:cNvSpPr txBox="1"/>
          <p:nvPr/>
        </p:nvSpPr>
        <p:spPr>
          <a:xfrm>
            <a:off x="2726780" y="5922110"/>
            <a:ext cx="1296144" cy="520160"/>
          </a:xfrm>
          <a:prstGeom prst="rect">
            <a:avLst/>
          </a:prstGeom>
          <a:noFill/>
          <a:ln>
            <a:noFill/>
          </a:ln>
        </p:spPr>
        <p:txBody>
          <a:bodyPr wrap="square" lIns="72000" tIns="36000" rIns="72000" bIns="36000" rtlCol="0" anchor="t">
            <a:noAutofit/>
          </a:bodyPr>
          <a:lstStyle/>
          <a:p>
            <a:pPr algn="ctr">
              <a:spcAft>
                <a:spcPts val="600"/>
              </a:spcAft>
            </a:pPr>
            <a:r>
              <a:rPr lang="pt-BR" sz="1400" b="1" dirty="0"/>
              <a:t>Segunda</a:t>
            </a:r>
          </a:p>
          <a:p>
            <a:pPr algn="ctr">
              <a:spcAft>
                <a:spcPts val="600"/>
              </a:spcAft>
            </a:pPr>
            <a:r>
              <a:rPr lang="pt-BR" sz="1400" b="1" dirty="0"/>
              <a:t>1970-1980</a:t>
            </a:r>
          </a:p>
        </p:txBody>
      </p:sp>
      <p:sp>
        <p:nvSpPr>
          <p:cNvPr id="32" name="CaixaDeTexto 31"/>
          <p:cNvSpPr txBox="1"/>
          <p:nvPr/>
        </p:nvSpPr>
        <p:spPr>
          <a:xfrm>
            <a:off x="4038690" y="5922110"/>
            <a:ext cx="1296144" cy="520160"/>
          </a:xfrm>
          <a:prstGeom prst="rect">
            <a:avLst/>
          </a:prstGeom>
          <a:noFill/>
          <a:ln>
            <a:noFill/>
          </a:ln>
        </p:spPr>
        <p:txBody>
          <a:bodyPr wrap="square" lIns="72000" tIns="36000" rIns="72000" bIns="36000" rtlCol="0" anchor="t">
            <a:noAutofit/>
          </a:bodyPr>
          <a:lstStyle/>
          <a:p>
            <a:pPr algn="ctr">
              <a:spcAft>
                <a:spcPts val="600"/>
              </a:spcAft>
            </a:pPr>
            <a:r>
              <a:rPr lang="pt-BR" sz="1400" b="1" dirty="0"/>
              <a:t>Terceira</a:t>
            </a:r>
          </a:p>
          <a:p>
            <a:pPr algn="ctr">
              <a:spcAft>
                <a:spcPts val="600"/>
              </a:spcAft>
            </a:pPr>
            <a:r>
              <a:rPr lang="pt-BR" sz="1400" b="1" dirty="0"/>
              <a:t>1985</a:t>
            </a:r>
          </a:p>
        </p:txBody>
      </p:sp>
      <p:sp>
        <p:nvSpPr>
          <p:cNvPr id="33" name="CaixaDeTexto 32"/>
          <p:cNvSpPr txBox="1"/>
          <p:nvPr/>
        </p:nvSpPr>
        <p:spPr>
          <a:xfrm>
            <a:off x="5071512" y="5922110"/>
            <a:ext cx="1296144" cy="520160"/>
          </a:xfrm>
          <a:prstGeom prst="rect">
            <a:avLst/>
          </a:prstGeom>
          <a:noFill/>
          <a:ln>
            <a:noFill/>
          </a:ln>
        </p:spPr>
        <p:txBody>
          <a:bodyPr wrap="square" lIns="72000" tIns="36000" rIns="72000" bIns="36000" rtlCol="0" anchor="t">
            <a:noAutofit/>
          </a:bodyPr>
          <a:lstStyle/>
          <a:p>
            <a:pPr algn="ctr">
              <a:spcAft>
                <a:spcPts val="600"/>
              </a:spcAft>
            </a:pPr>
            <a:r>
              <a:rPr lang="pt-BR" sz="1400" b="1" dirty="0"/>
              <a:t>Quarta</a:t>
            </a:r>
          </a:p>
          <a:p>
            <a:pPr algn="ctr">
              <a:spcAft>
                <a:spcPts val="600"/>
              </a:spcAft>
            </a:pPr>
            <a:r>
              <a:rPr lang="pt-BR" sz="1400" b="1" dirty="0"/>
              <a:t>1986-2000</a:t>
            </a:r>
          </a:p>
        </p:txBody>
      </p:sp>
      <p:sp>
        <p:nvSpPr>
          <p:cNvPr id="34" name="CaixaDeTexto 33"/>
          <p:cNvSpPr txBox="1"/>
          <p:nvPr/>
        </p:nvSpPr>
        <p:spPr>
          <a:xfrm>
            <a:off x="5998672" y="5922110"/>
            <a:ext cx="1296144" cy="520160"/>
          </a:xfrm>
          <a:prstGeom prst="rect">
            <a:avLst/>
          </a:prstGeom>
          <a:noFill/>
          <a:ln>
            <a:noFill/>
          </a:ln>
        </p:spPr>
        <p:txBody>
          <a:bodyPr wrap="square" lIns="72000" tIns="36000" rIns="72000" bIns="36000" rtlCol="0" anchor="t">
            <a:noAutofit/>
          </a:bodyPr>
          <a:lstStyle/>
          <a:p>
            <a:pPr algn="ctr">
              <a:spcAft>
                <a:spcPts val="600"/>
              </a:spcAft>
            </a:pPr>
            <a:r>
              <a:rPr lang="pt-BR" sz="1400" b="1" dirty="0"/>
              <a:t>Quinta</a:t>
            </a:r>
          </a:p>
          <a:p>
            <a:pPr algn="ctr">
              <a:spcAft>
                <a:spcPts val="600"/>
              </a:spcAft>
            </a:pPr>
            <a:r>
              <a:rPr lang="pt-BR" sz="1400" b="1" dirty="0"/>
              <a:t>2000-2005</a:t>
            </a:r>
          </a:p>
        </p:txBody>
      </p:sp>
      <p:sp>
        <p:nvSpPr>
          <p:cNvPr id="35" name="CaixaDeTexto 34"/>
          <p:cNvSpPr txBox="1"/>
          <p:nvPr/>
        </p:nvSpPr>
        <p:spPr>
          <a:xfrm>
            <a:off x="6766050" y="5922110"/>
            <a:ext cx="1296144" cy="520160"/>
          </a:xfrm>
          <a:prstGeom prst="rect">
            <a:avLst/>
          </a:prstGeom>
          <a:noFill/>
          <a:ln>
            <a:noFill/>
          </a:ln>
        </p:spPr>
        <p:txBody>
          <a:bodyPr wrap="square" lIns="72000" tIns="36000" rIns="72000" bIns="36000" rtlCol="0" anchor="t">
            <a:noAutofit/>
          </a:bodyPr>
          <a:lstStyle/>
          <a:p>
            <a:pPr algn="ctr">
              <a:spcAft>
                <a:spcPts val="600"/>
              </a:spcAft>
            </a:pPr>
            <a:r>
              <a:rPr lang="pt-BR" sz="1400" b="1" dirty="0"/>
              <a:t>Sexta</a:t>
            </a:r>
          </a:p>
          <a:p>
            <a:pPr algn="ctr">
              <a:spcAft>
                <a:spcPts val="600"/>
              </a:spcAft>
            </a:pPr>
            <a:r>
              <a:rPr lang="pt-BR" sz="1400" b="1" dirty="0"/>
              <a:t>2006</a:t>
            </a:r>
          </a:p>
        </p:txBody>
      </p:sp>
      <p:sp>
        <p:nvSpPr>
          <p:cNvPr id="36" name="CaixaDeTexto 35"/>
          <p:cNvSpPr txBox="1"/>
          <p:nvPr/>
        </p:nvSpPr>
        <p:spPr>
          <a:xfrm>
            <a:off x="7668500" y="5922110"/>
            <a:ext cx="1296144" cy="520160"/>
          </a:xfrm>
          <a:prstGeom prst="rect">
            <a:avLst/>
          </a:prstGeom>
          <a:noFill/>
          <a:ln>
            <a:noFill/>
          </a:ln>
        </p:spPr>
        <p:txBody>
          <a:bodyPr wrap="square" lIns="72000" tIns="36000" rIns="72000" bIns="36000" rtlCol="0" anchor="t">
            <a:noAutofit/>
          </a:bodyPr>
          <a:lstStyle/>
          <a:p>
            <a:pPr algn="ctr">
              <a:spcAft>
                <a:spcPts val="600"/>
              </a:spcAft>
            </a:pPr>
            <a:r>
              <a:rPr lang="pt-BR" sz="1400" b="1" dirty="0"/>
              <a:t>Sétima</a:t>
            </a:r>
          </a:p>
          <a:p>
            <a:pPr algn="ctr">
              <a:spcAft>
                <a:spcPts val="600"/>
              </a:spcAft>
            </a:pPr>
            <a:r>
              <a:rPr lang="pt-BR" sz="1400" b="1" dirty="0"/>
              <a:t>2013</a:t>
            </a:r>
          </a:p>
        </p:txBody>
      </p:sp>
      <p:sp>
        <p:nvSpPr>
          <p:cNvPr id="38" name="CaixaDeTexto 37"/>
          <p:cNvSpPr txBox="1"/>
          <p:nvPr/>
        </p:nvSpPr>
        <p:spPr>
          <a:xfrm>
            <a:off x="143436" y="5922110"/>
            <a:ext cx="1296144" cy="520160"/>
          </a:xfrm>
          <a:prstGeom prst="rect">
            <a:avLst/>
          </a:prstGeom>
          <a:noFill/>
          <a:ln>
            <a:noFill/>
          </a:ln>
        </p:spPr>
        <p:txBody>
          <a:bodyPr wrap="square" lIns="72000" tIns="36000" rIns="72000" bIns="36000" rtlCol="0" anchor="t">
            <a:noAutofit/>
          </a:bodyPr>
          <a:lstStyle/>
          <a:p>
            <a:pPr algn="r">
              <a:spcAft>
                <a:spcPts val="600"/>
              </a:spcAft>
            </a:pPr>
            <a:r>
              <a:rPr lang="pt-BR" sz="1400" b="1" dirty="0"/>
              <a:t>Geração</a:t>
            </a:r>
          </a:p>
          <a:p>
            <a:pPr algn="r">
              <a:spcAft>
                <a:spcPts val="600"/>
              </a:spcAft>
            </a:pPr>
            <a:r>
              <a:rPr lang="pt-BR" sz="1400" b="1" dirty="0"/>
              <a:t>Época</a:t>
            </a:r>
          </a:p>
        </p:txBody>
      </p:sp>
      <p:cxnSp>
        <p:nvCxnSpPr>
          <p:cNvPr id="40" name="Conector reto 39"/>
          <p:cNvCxnSpPr/>
          <p:nvPr/>
        </p:nvCxnSpPr>
        <p:spPr>
          <a:xfrm>
            <a:off x="721699" y="6194714"/>
            <a:ext cx="810143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2744668" y="5931392"/>
            <a:ext cx="0" cy="52016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3" name="Conector reto 42"/>
          <p:cNvCxnSpPr/>
          <p:nvPr/>
        </p:nvCxnSpPr>
        <p:spPr>
          <a:xfrm>
            <a:off x="1421692" y="5931392"/>
            <a:ext cx="0" cy="52016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a:off x="4054456" y="5931392"/>
            <a:ext cx="0" cy="52016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a:off x="5190818" y="5931392"/>
            <a:ext cx="0" cy="52016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6" name="Conector reto 45"/>
          <p:cNvCxnSpPr/>
          <p:nvPr/>
        </p:nvCxnSpPr>
        <p:spPr>
          <a:xfrm>
            <a:off x="6189986" y="5931392"/>
            <a:ext cx="0" cy="52016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a:off x="7110324" y="5931392"/>
            <a:ext cx="0" cy="52016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a:off x="7846170" y="5931392"/>
            <a:ext cx="0" cy="52016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a:off x="1579352" y="5865868"/>
            <a:ext cx="7212245"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1" name="CaixaDeTexto 50"/>
          <p:cNvSpPr txBox="1"/>
          <p:nvPr/>
        </p:nvSpPr>
        <p:spPr>
          <a:xfrm>
            <a:off x="1662426" y="4796840"/>
            <a:ext cx="784717" cy="513851"/>
          </a:xfrm>
          <a:prstGeom prst="rect">
            <a:avLst/>
          </a:prstGeom>
          <a:solidFill>
            <a:schemeClr val="bg1"/>
          </a:solidFill>
          <a:ln>
            <a:solidFill>
              <a:schemeClr val="tx1"/>
            </a:solidFill>
          </a:ln>
        </p:spPr>
        <p:txBody>
          <a:bodyPr wrap="square" lIns="72000" tIns="36000" rIns="72000" bIns="36000" rtlCol="0" anchor="t">
            <a:noAutofit/>
          </a:bodyPr>
          <a:lstStyle>
            <a:defPPr>
              <a:defRPr lang="en-US"/>
            </a:defPPr>
            <a:lvl1pPr>
              <a:spcAft>
                <a:spcPts val="600"/>
              </a:spcAft>
              <a:defRPr sz="1600"/>
            </a:lvl1pPr>
          </a:lstStyle>
          <a:p>
            <a:r>
              <a:rPr lang="pt-BR" sz="1400" dirty="0"/>
              <a:t>D: 10,0</a:t>
            </a:r>
          </a:p>
          <a:p>
            <a:r>
              <a:rPr lang="pt-BR" sz="1400" dirty="0"/>
              <a:t>L: 180,1</a:t>
            </a:r>
          </a:p>
        </p:txBody>
      </p:sp>
      <p:sp>
        <p:nvSpPr>
          <p:cNvPr id="54" name="CaixaDeTexto 53"/>
          <p:cNvSpPr txBox="1"/>
          <p:nvPr/>
        </p:nvSpPr>
        <p:spPr>
          <a:xfrm>
            <a:off x="4284673" y="4482288"/>
            <a:ext cx="784717" cy="513851"/>
          </a:xfrm>
          <a:prstGeom prst="rect">
            <a:avLst/>
          </a:prstGeom>
          <a:solidFill>
            <a:schemeClr val="bg1"/>
          </a:solidFill>
          <a:ln>
            <a:solidFill>
              <a:schemeClr val="tx1"/>
            </a:solidFill>
          </a:ln>
        </p:spPr>
        <p:txBody>
          <a:bodyPr wrap="square" lIns="72000" tIns="36000" rIns="72000" bIns="36000" rtlCol="0" anchor="t">
            <a:noAutofit/>
          </a:bodyPr>
          <a:lstStyle>
            <a:defPPr>
              <a:defRPr lang="en-US"/>
            </a:defPPr>
            <a:lvl1pPr>
              <a:spcAft>
                <a:spcPts val="600"/>
              </a:spcAft>
              <a:defRPr sz="1600"/>
            </a:lvl1pPr>
          </a:lstStyle>
          <a:p>
            <a:r>
              <a:rPr lang="pt-BR" sz="1400" dirty="0"/>
              <a:t>D: 11,6</a:t>
            </a:r>
          </a:p>
          <a:p>
            <a:r>
              <a:rPr lang="pt-BR" sz="1400" dirty="0"/>
              <a:t>L: 249,4</a:t>
            </a:r>
          </a:p>
        </p:txBody>
      </p:sp>
      <p:sp>
        <p:nvSpPr>
          <p:cNvPr id="55" name="CaixaDeTexto 54"/>
          <p:cNvSpPr txBox="1"/>
          <p:nvPr/>
        </p:nvSpPr>
        <p:spPr>
          <a:xfrm>
            <a:off x="5207133" y="3989298"/>
            <a:ext cx="784717" cy="513851"/>
          </a:xfrm>
          <a:prstGeom prst="rect">
            <a:avLst/>
          </a:prstGeom>
          <a:solidFill>
            <a:schemeClr val="bg1"/>
          </a:solidFill>
          <a:ln>
            <a:solidFill>
              <a:schemeClr val="tx1"/>
            </a:solidFill>
          </a:ln>
        </p:spPr>
        <p:txBody>
          <a:bodyPr wrap="square" lIns="72000" tIns="36000" rIns="72000" bIns="36000" rtlCol="0" anchor="t">
            <a:noAutofit/>
          </a:bodyPr>
          <a:lstStyle>
            <a:defPPr>
              <a:defRPr lang="en-US"/>
            </a:defPPr>
            <a:lvl1pPr>
              <a:spcAft>
                <a:spcPts val="600"/>
              </a:spcAft>
              <a:defRPr sz="1600"/>
            </a:lvl1pPr>
          </a:lstStyle>
          <a:p>
            <a:r>
              <a:rPr lang="pt-BR" sz="1400" dirty="0"/>
              <a:t>D: 13,2</a:t>
            </a:r>
          </a:p>
          <a:p>
            <a:r>
              <a:rPr lang="pt-BR" sz="1400" dirty="0"/>
              <a:t>L: 287,6</a:t>
            </a:r>
          </a:p>
        </p:txBody>
      </p:sp>
      <p:sp>
        <p:nvSpPr>
          <p:cNvPr id="56" name="CaixaDeTexto 55"/>
          <p:cNvSpPr txBox="1"/>
          <p:nvPr/>
        </p:nvSpPr>
        <p:spPr>
          <a:xfrm>
            <a:off x="6183713" y="3284984"/>
            <a:ext cx="784717" cy="513851"/>
          </a:xfrm>
          <a:prstGeom prst="rect">
            <a:avLst/>
          </a:prstGeom>
          <a:solidFill>
            <a:schemeClr val="bg1"/>
          </a:solidFill>
          <a:ln>
            <a:solidFill>
              <a:schemeClr val="tx1"/>
            </a:solidFill>
          </a:ln>
        </p:spPr>
        <p:txBody>
          <a:bodyPr wrap="square" lIns="72000" tIns="36000" rIns="72000" bIns="36000" rtlCol="0" anchor="t">
            <a:noAutofit/>
          </a:bodyPr>
          <a:lstStyle>
            <a:defPPr>
              <a:defRPr lang="en-US"/>
            </a:defPPr>
            <a:lvl1pPr>
              <a:spcAft>
                <a:spcPts val="600"/>
              </a:spcAft>
              <a:defRPr sz="1600"/>
            </a:lvl1pPr>
          </a:lstStyle>
          <a:p>
            <a:r>
              <a:rPr lang="pt-BR" sz="1400" dirty="0"/>
              <a:t>D: 14,6</a:t>
            </a:r>
          </a:p>
          <a:p>
            <a:r>
              <a:rPr lang="pt-BR" sz="1400" dirty="0"/>
              <a:t>L: 322,7</a:t>
            </a:r>
          </a:p>
        </p:txBody>
      </p:sp>
      <p:sp>
        <p:nvSpPr>
          <p:cNvPr id="57" name="CaixaDeTexto 56"/>
          <p:cNvSpPr txBox="1"/>
          <p:nvPr/>
        </p:nvSpPr>
        <p:spPr>
          <a:xfrm>
            <a:off x="6516921" y="1761750"/>
            <a:ext cx="784717" cy="513851"/>
          </a:xfrm>
          <a:prstGeom prst="rect">
            <a:avLst/>
          </a:prstGeom>
          <a:solidFill>
            <a:schemeClr val="bg1"/>
          </a:solidFill>
          <a:ln>
            <a:solidFill>
              <a:schemeClr val="tx1"/>
            </a:solidFill>
          </a:ln>
        </p:spPr>
        <p:txBody>
          <a:bodyPr wrap="square" lIns="72000" tIns="36000" rIns="72000" bIns="36000" rtlCol="0" anchor="t">
            <a:noAutofit/>
          </a:bodyPr>
          <a:lstStyle>
            <a:defPPr>
              <a:defRPr lang="en-US"/>
            </a:defPPr>
            <a:lvl1pPr>
              <a:spcAft>
                <a:spcPts val="600"/>
              </a:spcAft>
              <a:defRPr sz="1600"/>
            </a:lvl1pPr>
          </a:lstStyle>
          <a:p>
            <a:r>
              <a:rPr lang="pt-BR" sz="1400" dirty="0"/>
              <a:t>D: 16,0</a:t>
            </a:r>
          </a:p>
          <a:p>
            <a:r>
              <a:rPr lang="pt-BR" sz="1400" dirty="0"/>
              <a:t>L: 397,7</a:t>
            </a:r>
          </a:p>
        </p:txBody>
      </p:sp>
      <p:sp>
        <p:nvSpPr>
          <p:cNvPr id="58" name="CaixaDeTexto 57"/>
          <p:cNvSpPr txBox="1"/>
          <p:nvPr/>
        </p:nvSpPr>
        <p:spPr>
          <a:xfrm>
            <a:off x="7941315" y="985428"/>
            <a:ext cx="784717" cy="513851"/>
          </a:xfrm>
          <a:prstGeom prst="rect">
            <a:avLst/>
          </a:prstGeom>
          <a:solidFill>
            <a:schemeClr val="bg1"/>
          </a:solidFill>
          <a:ln>
            <a:solidFill>
              <a:schemeClr val="tx1"/>
            </a:solidFill>
          </a:ln>
        </p:spPr>
        <p:txBody>
          <a:bodyPr wrap="square" lIns="72000" tIns="36000" rIns="72000" bIns="36000" rtlCol="0" anchor="t">
            <a:noAutofit/>
          </a:bodyPr>
          <a:lstStyle>
            <a:defPPr>
              <a:defRPr lang="en-US"/>
            </a:defPPr>
            <a:lvl1pPr>
              <a:spcAft>
                <a:spcPts val="600"/>
              </a:spcAft>
              <a:defRPr sz="1600"/>
            </a:lvl1pPr>
          </a:lstStyle>
          <a:p>
            <a:r>
              <a:rPr lang="pt-BR" sz="1400" dirty="0"/>
              <a:t>D: 16,0</a:t>
            </a:r>
          </a:p>
          <a:p>
            <a:r>
              <a:rPr lang="pt-BR" sz="1400" dirty="0"/>
              <a:t>L: 400,0</a:t>
            </a:r>
          </a:p>
        </p:txBody>
      </p:sp>
      <p:sp>
        <p:nvSpPr>
          <p:cNvPr id="52" name="CaixaDeTexto 51"/>
          <p:cNvSpPr txBox="1"/>
          <p:nvPr/>
        </p:nvSpPr>
        <p:spPr>
          <a:xfrm>
            <a:off x="1685014" y="895991"/>
            <a:ext cx="2023060" cy="579391"/>
          </a:xfrm>
          <a:prstGeom prst="rect">
            <a:avLst/>
          </a:prstGeom>
          <a:solidFill>
            <a:schemeClr val="bg1"/>
          </a:solidFill>
          <a:ln>
            <a:solidFill>
              <a:schemeClr val="tx1"/>
            </a:solidFill>
          </a:ln>
        </p:spPr>
        <p:txBody>
          <a:bodyPr wrap="square" lIns="72000" tIns="36000" rIns="72000" bIns="36000" rtlCol="0" anchor="t">
            <a:noAutofit/>
          </a:bodyPr>
          <a:lstStyle/>
          <a:p>
            <a:pPr>
              <a:spcAft>
                <a:spcPts val="600"/>
              </a:spcAft>
            </a:pPr>
            <a:r>
              <a:rPr lang="pt-BR" sz="1400" dirty="0"/>
              <a:t>D: Calado (m)</a:t>
            </a:r>
          </a:p>
          <a:p>
            <a:pPr>
              <a:spcAft>
                <a:spcPts val="600"/>
              </a:spcAft>
            </a:pPr>
            <a:r>
              <a:rPr lang="pt-BR" sz="1400" dirty="0"/>
              <a:t>L: Comprimento (m)</a:t>
            </a:r>
          </a:p>
        </p:txBody>
      </p:sp>
      <p:pic>
        <p:nvPicPr>
          <p:cNvPr id="6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336" t="64108" r="37742" b="19145"/>
          <a:stretch/>
        </p:blipFill>
        <p:spPr bwMode="auto">
          <a:xfrm>
            <a:off x="3296022" y="1667154"/>
            <a:ext cx="2962302" cy="691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0763" y="4221088"/>
            <a:ext cx="10918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CaixaDeTexto 52"/>
          <p:cNvSpPr txBox="1"/>
          <p:nvPr/>
        </p:nvSpPr>
        <p:spPr>
          <a:xfrm>
            <a:off x="2988529" y="4714078"/>
            <a:ext cx="784717" cy="513851"/>
          </a:xfrm>
          <a:prstGeom prst="rect">
            <a:avLst/>
          </a:prstGeom>
          <a:solidFill>
            <a:schemeClr val="bg1"/>
          </a:solidFill>
          <a:ln>
            <a:solidFill>
              <a:schemeClr val="tx1"/>
            </a:solidFill>
          </a:ln>
        </p:spPr>
        <p:txBody>
          <a:bodyPr wrap="square" lIns="72000" tIns="36000" rIns="72000" bIns="36000" rtlCol="0" anchor="t">
            <a:noAutofit/>
          </a:bodyPr>
          <a:lstStyle>
            <a:defPPr>
              <a:defRPr lang="en-US"/>
            </a:defPPr>
            <a:lvl1pPr>
              <a:spcAft>
                <a:spcPts val="600"/>
              </a:spcAft>
              <a:defRPr sz="1600"/>
            </a:lvl1pPr>
          </a:lstStyle>
          <a:p>
            <a:r>
              <a:rPr lang="pt-BR" sz="1400" dirty="0"/>
              <a:t>D: 12,1</a:t>
            </a:r>
          </a:p>
          <a:p>
            <a:r>
              <a:rPr lang="pt-BR" sz="1400" dirty="0"/>
              <a:t>L: 220,6</a:t>
            </a:r>
          </a:p>
        </p:txBody>
      </p:sp>
      <p:pic>
        <p:nvPicPr>
          <p:cNvPr id="7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t="24936" r="47650" b="52752"/>
          <a:stretch/>
        </p:blipFill>
        <p:spPr bwMode="auto">
          <a:xfrm>
            <a:off x="3845254" y="2697854"/>
            <a:ext cx="1890244" cy="620297"/>
          </a:xfrm>
          <a:prstGeom prst="rect">
            <a:avLst/>
          </a:prstGeom>
          <a:solidFill>
            <a:schemeClr val="bg2">
              <a:lumMod val="75000"/>
            </a:schemeClr>
          </a:solidFill>
          <a:ln>
            <a:noFill/>
          </a:ln>
        </p:spPr>
      </p:pic>
      <p:cxnSp>
        <p:nvCxnSpPr>
          <p:cNvPr id="77" name="Conector reto 76"/>
          <p:cNvCxnSpPr>
            <a:endCxn id="64" idx="1"/>
          </p:cNvCxnSpPr>
          <p:nvPr/>
        </p:nvCxnSpPr>
        <p:spPr>
          <a:xfrm>
            <a:off x="5071512" y="4996139"/>
            <a:ext cx="160181" cy="295975"/>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79" name="Conector reto 78"/>
          <p:cNvCxnSpPr>
            <a:endCxn id="63" idx="1"/>
          </p:cNvCxnSpPr>
          <p:nvPr/>
        </p:nvCxnSpPr>
        <p:spPr>
          <a:xfrm>
            <a:off x="5991850" y="4482288"/>
            <a:ext cx="616540" cy="139374"/>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1" name="Conector reto 80"/>
          <p:cNvCxnSpPr>
            <a:stCxn id="73" idx="3"/>
          </p:cNvCxnSpPr>
          <p:nvPr/>
        </p:nvCxnSpPr>
        <p:spPr>
          <a:xfrm>
            <a:off x="5735498" y="3008003"/>
            <a:ext cx="454488" cy="276981"/>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4" name="Conector reto 83"/>
          <p:cNvCxnSpPr/>
          <p:nvPr/>
        </p:nvCxnSpPr>
        <p:spPr>
          <a:xfrm>
            <a:off x="1662426" y="4584625"/>
            <a:ext cx="784718" cy="212215"/>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7" name="Conector reto 86"/>
          <p:cNvCxnSpPr>
            <a:stCxn id="72" idx="1"/>
          </p:cNvCxnSpPr>
          <p:nvPr/>
        </p:nvCxnSpPr>
        <p:spPr>
          <a:xfrm flipH="1" flipV="1">
            <a:off x="2988529" y="5246182"/>
            <a:ext cx="543983" cy="296943"/>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0" name="Conector reto 89"/>
          <p:cNvCxnSpPr>
            <a:stCxn id="61" idx="3"/>
          </p:cNvCxnSpPr>
          <p:nvPr/>
        </p:nvCxnSpPr>
        <p:spPr>
          <a:xfrm flipV="1">
            <a:off x="6258324" y="1761750"/>
            <a:ext cx="258597" cy="251241"/>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4" name="Conector reto 93"/>
          <p:cNvCxnSpPr>
            <a:stCxn id="62" idx="3"/>
          </p:cNvCxnSpPr>
          <p:nvPr/>
        </p:nvCxnSpPr>
        <p:spPr>
          <a:xfrm flipV="1">
            <a:off x="7650143" y="985428"/>
            <a:ext cx="291172" cy="241692"/>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531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523431" y="2750339"/>
            <a:ext cx="2500347" cy="1214446"/>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solidFill>
                  <a:schemeClr val="tx1"/>
                </a:solidFill>
              </a:rPr>
              <a:t>5. Volume da carga, </a:t>
            </a:r>
            <a:r>
              <a:rPr lang="pt-BR" sz="1400" dirty="0" err="1">
                <a:solidFill>
                  <a:schemeClr val="tx1"/>
                </a:solidFill>
              </a:rPr>
              <a:t>frequência</a:t>
            </a:r>
            <a:r>
              <a:rPr lang="pt-BR" sz="1400" dirty="0">
                <a:solidFill>
                  <a:schemeClr val="tx1"/>
                </a:solidFill>
              </a:rPr>
              <a:t> e custo</a:t>
            </a:r>
            <a:endParaRPr lang="pt-BR" sz="1600" dirty="0">
              <a:solidFill>
                <a:schemeClr val="tx1"/>
              </a:solidFill>
            </a:endParaRPr>
          </a:p>
        </p:txBody>
      </p:sp>
      <p:sp>
        <p:nvSpPr>
          <p:cNvPr id="5" name="Retângulo 4"/>
          <p:cNvSpPr/>
          <p:nvPr/>
        </p:nvSpPr>
        <p:spPr>
          <a:xfrm>
            <a:off x="237298" y="2714620"/>
            <a:ext cx="2286000" cy="1285884"/>
          </a:xfrm>
          <a:prstGeom prst="rect">
            <a:avLst/>
          </a:prstGeom>
          <a:noFill/>
          <a:ln>
            <a:noFill/>
          </a:ln>
          <a:effectLst/>
        </p:spPr>
        <p:txBody>
          <a:bodyPr wrap="square" lIns="72000" tIns="72000" rIns="72000" bIns="72000" rtlCol="0" anchor="ctr">
            <a:noAutofit/>
          </a:bodyPr>
          <a:lstStyle/>
          <a:p>
            <a:pPr algn="r">
              <a:spcAft>
                <a:spcPts val="600"/>
              </a:spcAft>
            </a:pPr>
            <a:r>
              <a:rPr lang="pt-BR" sz="1400" dirty="0"/>
              <a:t>Mais devagar implica em menor oferta e custo mais baixo</a:t>
            </a:r>
          </a:p>
          <a:p>
            <a:pPr algn="r">
              <a:spcAft>
                <a:spcPts val="600"/>
              </a:spcAft>
            </a:pPr>
            <a:r>
              <a:rPr lang="pt-BR" b="1" dirty="0"/>
              <a:t>4. Velocidade do navio</a:t>
            </a:r>
          </a:p>
          <a:p>
            <a:pPr algn="r">
              <a:spcAft>
                <a:spcPts val="600"/>
              </a:spcAft>
            </a:pPr>
            <a:r>
              <a:rPr lang="pt-BR" sz="1400" dirty="0">
                <a:solidFill>
                  <a:schemeClr val="tx1"/>
                </a:solidFill>
              </a:rPr>
              <a:t>Mais rápido implica em maior oferta e custo mais alto</a:t>
            </a:r>
          </a:p>
        </p:txBody>
      </p:sp>
      <p:sp>
        <p:nvSpPr>
          <p:cNvPr id="6" name="Retângulo 5"/>
          <p:cNvSpPr/>
          <p:nvPr/>
        </p:nvSpPr>
        <p:spPr>
          <a:xfrm>
            <a:off x="4251493" y="1200172"/>
            <a:ext cx="1143000" cy="285752"/>
          </a:xfrm>
          <a:prstGeom prst="rect">
            <a:avLst/>
          </a:prstGeom>
          <a:noFill/>
          <a:ln>
            <a:noFill/>
          </a:ln>
          <a:effectLst/>
        </p:spPr>
        <p:txBody>
          <a:bodyPr wrap="square" lIns="72000" tIns="72000" rIns="72000" bIns="72000" rtlCol="0" anchor="ctr">
            <a:noAutofit/>
          </a:bodyPr>
          <a:lstStyle/>
          <a:p>
            <a:pPr>
              <a:spcAft>
                <a:spcPts val="600"/>
              </a:spcAft>
            </a:pPr>
            <a:r>
              <a:rPr lang="pt-BR" b="1" dirty="0"/>
              <a:t>1. Tipos de Navio</a:t>
            </a:r>
            <a:endParaRPr lang="pt-BR" b="1" dirty="0">
              <a:solidFill>
                <a:schemeClr val="tx1"/>
              </a:solidFill>
            </a:endParaRPr>
          </a:p>
        </p:txBody>
      </p:sp>
      <p:sp>
        <p:nvSpPr>
          <p:cNvPr id="7" name="Retângulo 6"/>
          <p:cNvSpPr/>
          <p:nvPr/>
        </p:nvSpPr>
        <p:spPr>
          <a:xfrm>
            <a:off x="2891515" y="4947060"/>
            <a:ext cx="3764175" cy="1285884"/>
          </a:xfrm>
          <a:prstGeom prst="rect">
            <a:avLst/>
          </a:prstGeom>
          <a:noFill/>
          <a:ln>
            <a:noFill/>
          </a:ln>
          <a:effectLst/>
        </p:spPr>
        <p:txBody>
          <a:bodyPr wrap="square" lIns="72000" tIns="72000" rIns="72000" bIns="72000" rtlCol="0" anchor="ctr">
            <a:noAutofit/>
          </a:bodyPr>
          <a:lstStyle/>
          <a:p>
            <a:pPr algn="ctr">
              <a:spcAft>
                <a:spcPts val="600"/>
              </a:spcAft>
            </a:pPr>
            <a:r>
              <a:rPr lang="pt-BR" b="1" dirty="0"/>
              <a:t>3. Tamanho do navio</a:t>
            </a:r>
          </a:p>
          <a:p>
            <a:pPr algn="r">
              <a:spcAft>
                <a:spcPts val="600"/>
              </a:spcAft>
            </a:pPr>
            <a:r>
              <a:rPr lang="pt-BR" sz="1400" dirty="0"/>
              <a:t>Menor implica em maior variedade de portos disponíveis e menor estocagem</a:t>
            </a:r>
          </a:p>
          <a:p>
            <a:pPr algn="r">
              <a:spcAft>
                <a:spcPts val="600"/>
              </a:spcAft>
            </a:pPr>
            <a:r>
              <a:rPr lang="pt-BR" sz="1400" dirty="0">
                <a:solidFill>
                  <a:schemeClr val="tx1"/>
                </a:solidFill>
              </a:rPr>
              <a:t>Maior implica em mais carga e menor custo</a:t>
            </a:r>
          </a:p>
        </p:txBody>
      </p:sp>
      <p:sp>
        <p:nvSpPr>
          <p:cNvPr id="8" name="Retângulo 7"/>
          <p:cNvSpPr/>
          <p:nvPr/>
        </p:nvSpPr>
        <p:spPr>
          <a:xfrm>
            <a:off x="7184454" y="2238492"/>
            <a:ext cx="2286000" cy="2238140"/>
          </a:xfrm>
          <a:prstGeom prst="rect">
            <a:avLst/>
          </a:prstGeom>
          <a:noFill/>
          <a:ln>
            <a:noFill/>
          </a:ln>
          <a:effectLst/>
        </p:spPr>
        <p:txBody>
          <a:bodyPr wrap="square" lIns="72000" tIns="72000" rIns="72000" bIns="72000" rtlCol="0" anchor="ctr">
            <a:noAutofit/>
          </a:bodyPr>
          <a:lstStyle/>
          <a:p>
            <a:pPr>
              <a:spcAft>
                <a:spcPts val="600"/>
              </a:spcAft>
            </a:pPr>
            <a:r>
              <a:rPr lang="pt-BR" sz="1400" dirty="0">
                <a:solidFill>
                  <a:schemeClr val="tx1"/>
                </a:solidFill>
              </a:rPr>
              <a:t>Canais restringem a passagem  </a:t>
            </a:r>
            <a:r>
              <a:rPr lang="pt-BR" sz="1400" dirty="0"/>
              <a:t>entre oceanos</a:t>
            </a:r>
          </a:p>
          <a:p>
            <a:pPr>
              <a:spcAft>
                <a:spcPts val="600"/>
              </a:spcAft>
            </a:pPr>
            <a:r>
              <a:rPr lang="pt-BR" sz="1400" dirty="0"/>
              <a:t>Portos restringem o tipo de navio</a:t>
            </a:r>
          </a:p>
          <a:p>
            <a:pPr>
              <a:spcAft>
                <a:spcPts val="600"/>
              </a:spcAft>
            </a:pPr>
            <a:r>
              <a:rPr lang="pt-BR" b="1" dirty="0"/>
              <a:t>2. Rotas</a:t>
            </a:r>
            <a:endParaRPr lang="pt-BR" sz="1400" dirty="0">
              <a:solidFill>
                <a:schemeClr val="tx1"/>
              </a:solidFill>
            </a:endParaRPr>
          </a:p>
          <a:p>
            <a:pPr>
              <a:spcAft>
                <a:spcPts val="600"/>
              </a:spcAft>
            </a:pPr>
            <a:r>
              <a:rPr lang="pt-BR" sz="1400" dirty="0"/>
              <a:t>Distâncias se correlacionam com o tempo em transito e o custo de transporte</a:t>
            </a:r>
          </a:p>
        </p:txBody>
      </p:sp>
      <p:sp>
        <p:nvSpPr>
          <p:cNvPr id="10" name="Seta para a direita 9"/>
          <p:cNvSpPr/>
          <p:nvPr/>
        </p:nvSpPr>
        <p:spPr>
          <a:xfrm>
            <a:off x="2559017"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1" name="Seta para a direita 10"/>
          <p:cNvSpPr/>
          <p:nvPr/>
        </p:nvSpPr>
        <p:spPr>
          <a:xfrm flipH="1">
            <a:off x="6059495" y="2964653"/>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2" name="Seta para a direita 11"/>
          <p:cNvSpPr/>
          <p:nvPr/>
        </p:nvSpPr>
        <p:spPr>
          <a:xfrm rot="16200000" flipH="1">
            <a:off x="4309256" y="185166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3" name="Seta para a direita 12"/>
          <p:cNvSpPr/>
          <p:nvPr/>
        </p:nvSpPr>
        <p:spPr>
          <a:xfrm rot="5400000" flipH="1" flipV="1">
            <a:off x="4309256" y="4089804"/>
            <a:ext cx="928694" cy="785818"/>
          </a:xfrm>
          <a:prstGeom prst="rightArrow">
            <a:avLst/>
          </a:prstGeom>
          <a:gradFill rotWithShape="1">
            <a:gsLst>
              <a:gs pos="0">
                <a:schemeClr val="accent3"/>
              </a:gs>
              <a:gs pos="100000">
                <a:schemeClr val="accent3"/>
              </a:gs>
              <a:gs pos="50000">
                <a:schemeClr val="accent4"/>
              </a:gs>
            </a:gsLst>
            <a:lin ang="5400000" scaled="0"/>
          </a:gradFill>
          <a:ln w="9525" algn="ctr">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anchor="ctr"/>
          <a:lstStyle/>
          <a:p>
            <a:pPr indent="-144000">
              <a:lnSpc>
                <a:spcPct val="110000"/>
              </a:lnSpc>
              <a:spcBef>
                <a:spcPct val="0"/>
              </a:spcBef>
              <a:spcAft>
                <a:spcPts val="600"/>
              </a:spcAft>
              <a:buFont typeface="Arial" pitchFamily="34" charset="0"/>
              <a:buChar char="•"/>
              <a:defRPr/>
            </a:pPr>
            <a:endParaRPr lang="pt-BR" sz="2000" dirty="0">
              <a:cs typeface="Arial" pitchFamily="34" charset="0"/>
            </a:endParaRPr>
          </a:p>
        </p:txBody>
      </p:sp>
      <p:sp>
        <p:nvSpPr>
          <p:cNvPr id="16" name="Título 1"/>
          <p:cNvSpPr>
            <a:spLocks noGrp="1"/>
          </p:cNvSpPr>
          <p:nvPr>
            <p:ph type="title"/>
          </p:nvPr>
        </p:nvSpPr>
        <p:spPr>
          <a:xfrm>
            <a:off x="200025" y="188913"/>
            <a:ext cx="9505950" cy="637364"/>
          </a:xfrm>
        </p:spPr>
        <p:txBody>
          <a:bodyPr/>
          <a:lstStyle/>
          <a:p>
            <a:r>
              <a:rPr lang="pt-BR" dirty="0"/>
              <a:t>As 4 variáveis que devem ser consideradas para a concepção de um sistema logístico marítimo e que devemos avaliar em seguida:</a:t>
            </a:r>
          </a:p>
        </p:txBody>
      </p:sp>
      <p:sp>
        <p:nvSpPr>
          <p:cNvPr id="2" name="Retângulo 1"/>
          <p:cNvSpPr/>
          <p:nvPr/>
        </p:nvSpPr>
        <p:spPr>
          <a:xfrm>
            <a:off x="3023364" y="4008750"/>
            <a:ext cx="4161090" cy="2228537"/>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4" name="Retângulo 13"/>
          <p:cNvSpPr/>
          <p:nvPr/>
        </p:nvSpPr>
        <p:spPr>
          <a:xfrm>
            <a:off x="3256180" y="920655"/>
            <a:ext cx="3487714" cy="1788265"/>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5" name="Retângulo 14"/>
          <p:cNvSpPr/>
          <p:nvPr/>
        </p:nvSpPr>
        <p:spPr>
          <a:xfrm>
            <a:off x="6059496" y="1724023"/>
            <a:ext cx="3844918" cy="2839634"/>
          </a:xfrm>
          <a:prstGeom prst="rect">
            <a:avLst/>
          </a:prstGeom>
          <a:solidFill>
            <a:schemeClr val="bg1">
              <a:alpha val="84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 name="Espaço Reservado para Número de Slide 2"/>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87</a:t>
            </a:fld>
            <a:endParaRPr lang="pt-BR" dirty="0"/>
          </a:p>
        </p:txBody>
      </p:sp>
    </p:spTree>
    <p:extLst>
      <p:ext uri="{BB962C8B-B14F-4D97-AF65-F5344CB8AC3E}">
        <p14:creationId xmlns:p14="http://schemas.microsoft.com/office/powerpoint/2010/main" val="4155066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025"/>
            <a:ext cx="9505950" cy="637364"/>
          </a:xfrm>
        </p:spPr>
        <p:txBody>
          <a:bodyPr/>
          <a:lstStyle/>
          <a:p>
            <a:r>
              <a:rPr lang="pt-BR" dirty="0"/>
              <a:t>Dias necessários para </a:t>
            </a:r>
            <a:r>
              <a:rPr lang="pt-BR" dirty="0" err="1"/>
              <a:t>circunavegar</a:t>
            </a:r>
            <a:r>
              <a:rPr lang="pt-BR" dirty="0"/>
              <a:t> o globo com diversos tipos de embarcação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smtClean="0"/>
              <a:pPr>
                <a:defRPr/>
              </a:pPr>
              <a:t>88</a:t>
            </a:fld>
            <a:endParaRPr lang="pt-BR" sz="600" dirty="0"/>
          </a:p>
        </p:txBody>
      </p:sp>
      <p:graphicFrame>
        <p:nvGraphicFramePr>
          <p:cNvPr id="4" name="Gráfico 3"/>
          <p:cNvGraphicFramePr/>
          <p:nvPr>
            <p:extLst>
              <p:ext uri="{D42A27DB-BD31-4B8C-83A1-F6EECF244321}">
                <p14:modId xmlns:p14="http://schemas.microsoft.com/office/powerpoint/2010/main" val="3093235894"/>
              </p:ext>
            </p:extLst>
          </p:nvPr>
        </p:nvGraphicFramePr>
        <p:xfrm>
          <a:off x="197148" y="2156946"/>
          <a:ext cx="9361040" cy="4401961"/>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p:cNvSpPr txBox="1"/>
          <p:nvPr/>
        </p:nvSpPr>
        <p:spPr>
          <a:xfrm>
            <a:off x="-88354" y="1664804"/>
            <a:ext cx="1224136" cy="360040"/>
          </a:xfrm>
          <a:prstGeom prst="rect">
            <a:avLst/>
          </a:prstGeom>
          <a:noFill/>
          <a:ln>
            <a:noFill/>
          </a:ln>
        </p:spPr>
        <p:txBody>
          <a:bodyPr wrap="square" lIns="72000" tIns="36000" rIns="72000" bIns="36000" rtlCol="0" anchor="t">
            <a:noAutofit/>
          </a:bodyPr>
          <a:lstStyle/>
          <a:p>
            <a:pPr algn="ctr">
              <a:spcAft>
                <a:spcPts val="600"/>
              </a:spcAft>
            </a:pPr>
            <a:r>
              <a:rPr lang="pt-BR" sz="1600" b="1" dirty="0"/>
              <a:t>Dias</a:t>
            </a:r>
          </a:p>
        </p:txBody>
      </p:sp>
      <p:sp>
        <p:nvSpPr>
          <p:cNvPr id="7" name="CaixaDeTexto 6"/>
          <p:cNvSpPr txBox="1"/>
          <p:nvPr/>
        </p:nvSpPr>
        <p:spPr>
          <a:xfrm>
            <a:off x="7569014" y="6442765"/>
            <a:ext cx="1991704" cy="360040"/>
          </a:xfrm>
          <a:prstGeom prst="rect">
            <a:avLst/>
          </a:prstGeom>
          <a:noFill/>
          <a:ln>
            <a:noFill/>
          </a:ln>
        </p:spPr>
        <p:txBody>
          <a:bodyPr wrap="square" lIns="72000" tIns="36000" rIns="72000" bIns="36000" rtlCol="0" anchor="t">
            <a:noAutofit/>
          </a:bodyPr>
          <a:lstStyle/>
          <a:p>
            <a:pPr algn="ctr">
              <a:spcAft>
                <a:spcPts val="600"/>
              </a:spcAft>
            </a:pPr>
            <a:r>
              <a:rPr lang="pt-BR" sz="1600" b="1" dirty="0"/>
              <a:t>Velocidade (nós)</a:t>
            </a:r>
          </a:p>
        </p:txBody>
      </p:sp>
      <p:grpSp>
        <p:nvGrpSpPr>
          <p:cNvPr id="15" name="Grupo 14"/>
          <p:cNvGrpSpPr/>
          <p:nvPr/>
        </p:nvGrpSpPr>
        <p:grpSpPr>
          <a:xfrm>
            <a:off x="3899780" y="1529320"/>
            <a:ext cx="2197944" cy="1728000"/>
            <a:chOff x="4770486" y="2024844"/>
            <a:chExt cx="2197944" cy="1728000"/>
          </a:xfrm>
        </p:grpSpPr>
        <p:sp>
          <p:nvSpPr>
            <p:cNvPr id="11" name="Texto explicativo retangular 10"/>
            <p:cNvSpPr/>
            <p:nvPr/>
          </p:nvSpPr>
          <p:spPr>
            <a:xfrm>
              <a:off x="4770486" y="2024844"/>
              <a:ext cx="2197944" cy="1728000"/>
            </a:xfrm>
            <a:prstGeom prst="wedgeRectCallout">
              <a:avLst>
                <a:gd name="adj1" fmla="val -86834"/>
                <a:gd name="adj2" fmla="val 160003"/>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pt-BR" sz="1200" b="1" dirty="0"/>
                <a:t>Navio a vapor (9 nós)</a:t>
              </a:r>
            </a:p>
          </p:txBody>
        </p:sp>
        <p:pic>
          <p:nvPicPr>
            <p:cNvPr id="1028" name="Picture 4" descr="http://www.navioseportos.com.br/cms/images/galerias/vapor_busiris_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007" y="2315958"/>
              <a:ext cx="2152902" cy="13491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upo 15"/>
          <p:cNvGrpSpPr/>
          <p:nvPr/>
        </p:nvGrpSpPr>
        <p:grpSpPr>
          <a:xfrm>
            <a:off x="4952430" y="3284984"/>
            <a:ext cx="2016000" cy="2155864"/>
            <a:chOff x="4808190" y="3645024"/>
            <a:chExt cx="2016000" cy="2155864"/>
          </a:xfrm>
        </p:grpSpPr>
        <p:sp>
          <p:nvSpPr>
            <p:cNvPr id="17" name="Texto explicativo retangular 16"/>
            <p:cNvSpPr/>
            <p:nvPr/>
          </p:nvSpPr>
          <p:spPr>
            <a:xfrm>
              <a:off x="4808190" y="3645024"/>
              <a:ext cx="2016000" cy="2155864"/>
            </a:xfrm>
            <a:prstGeom prst="wedgeRectCallout">
              <a:avLst>
                <a:gd name="adj1" fmla="val -104259"/>
                <a:gd name="adj2" fmla="val 45669"/>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pt-BR" sz="1200" b="1" dirty="0"/>
                <a:t>Navio ciclo diesel (12 nós) </a:t>
              </a:r>
            </a:p>
          </p:txBody>
        </p:sp>
        <p:pic>
          <p:nvPicPr>
            <p:cNvPr id="1032" name="Picture 8" descr="http://www.fenavega.com/img/albumNoticia/3504a0b8-1baa-4cb5-b625-61bb8fcc9a3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4512" y="4103784"/>
              <a:ext cx="1923356" cy="16010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upo 17"/>
          <p:cNvGrpSpPr/>
          <p:nvPr/>
        </p:nvGrpSpPr>
        <p:grpSpPr>
          <a:xfrm>
            <a:off x="7087493" y="3499919"/>
            <a:ext cx="2703839" cy="1980000"/>
            <a:chOff x="7040438" y="4009899"/>
            <a:chExt cx="2703839" cy="1980000"/>
          </a:xfrm>
        </p:grpSpPr>
        <p:sp>
          <p:nvSpPr>
            <p:cNvPr id="20" name="Texto explicativo retangular 19"/>
            <p:cNvSpPr/>
            <p:nvPr/>
          </p:nvSpPr>
          <p:spPr>
            <a:xfrm>
              <a:off x="7040438" y="4009899"/>
              <a:ext cx="2703839" cy="1980000"/>
            </a:xfrm>
            <a:prstGeom prst="wedgeRectCallout">
              <a:avLst>
                <a:gd name="adj1" fmla="val 17223"/>
                <a:gd name="adj2" fmla="val 58263"/>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pt-BR" sz="1200" b="1" dirty="0"/>
                <a:t>Navio turbina (33 nós)</a:t>
              </a:r>
            </a:p>
          </p:txBody>
        </p:sp>
        <p:pic>
          <p:nvPicPr>
            <p:cNvPr id="1034" name="Picture 10" descr="http://i1.r7.com/data/files/2C95/948E/386D/305F/0138/70BC/DBCE/645F/navio-russ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447" y="4342936"/>
              <a:ext cx="2679820" cy="16078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upo 22"/>
          <p:cNvGrpSpPr/>
          <p:nvPr/>
        </p:nvGrpSpPr>
        <p:grpSpPr>
          <a:xfrm>
            <a:off x="867303" y="721720"/>
            <a:ext cx="2952328" cy="1008112"/>
            <a:chOff x="1513364" y="1196752"/>
            <a:chExt cx="2952328" cy="1008112"/>
          </a:xfrm>
        </p:grpSpPr>
        <p:sp>
          <p:nvSpPr>
            <p:cNvPr id="6" name="Texto explicativo retangular 5"/>
            <p:cNvSpPr/>
            <p:nvPr/>
          </p:nvSpPr>
          <p:spPr>
            <a:xfrm>
              <a:off x="1513364" y="1196752"/>
              <a:ext cx="2952328" cy="1008112"/>
            </a:xfrm>
            <a:prstGeom prst="wedgeRectCallout">
              <a:avLst>
                <a:gd name="adj1" fmla="val -36431"/>
                <a:gd name="adj2" fmla="val 126675"/>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t">
              <a:noAutofit/>
            </a:bodyPr>
            <a:lstStyle/>
            <a:p>
              <a:pPr algn="l">
                <a:spcAft>
                  <a:spcPts val="600"/>
                </a:spcAft>
              </a:pPr>
              <a:r>
                <a:rPr lang="pt-BR" sz="1200" b="1" dirty="0">
                  <a:solidFill>
                    <a:schemeClr val="tx1"/>
                  </a:solidFill>
                </a:rPr>
                <a:t>Navio a remo (2 nós)</a:t>
              </a:r>
            </a:p>
          </p:txBody>
        </p:sp>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6806" y="1511288"/>
              <a:ext cx="2545445" cy="62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upo 7"/>
          <p:cNvGrpSpPr/>
          <p:nvPr/>
        </p:nvGrpSpPr>
        <p:grpSpPr>
          <a:xfrm>
            <a:off x="5612207" y="537937"/>
            <a:ext cx="4164291" cy="1982766"/>
            <a:chOff x="3296022" y="2651233"/>
            <a:chExt cx="5263778" cy="2520841"/>
          </a:xfrm>
        </p:grpSpPr>
        <p:pic>
          <p:nvPicPr>
            <p:cNvPr id="2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048" t="20128"/>
            <a:stretch/>
          </p:blipFill>
          <p:spPr bwMode="auto">
            <a:xfrm>
              <a:off x="3296022" y="3030918"/>
              <a:ext cx="5257674" cy="214115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Forma livre 24"/>
            <p:cNvSpPr/>
            <p:nvPr/>
          </p:nvSpPr>
          <p:spPr>
            <a:xfrm>
              <a:off x="3344852" y="3761742"/>
              <a:ext cx="5214948" cy="704942"/>
            </a:xfrm>
            <a:custGeom>
              <a:avLst/>
              <a:gdLst>
                <a:gd name="connsiteX0" fmla="*/ 0 w 6781800"/>
                <a:gd name="connsiteY0" fmla="*/ 40198 h 916745"/>
                <a:gd name="connsiteX1" fmla="*/ 889000 w 6781800"/>
                <a:gd name="connsiteY1" fmla="*/ 167198 h 916745"/>
                <a:gd name="connsiteX2" fmla="*/ 1587500 w 6781800"/>
                <a:gd name="connsiteY2" fmla="*/ 598998 h 916745"/>
                <a:gd name="connsiteX3" fmla="*/ 2171700 w 6781800"/>
                <a:gd name="connsiteY3" fmla="*/ 522798 h 916745"/>
                <a:gd name="connsiteX4" fmla="*/ 3111500 w 6781800"/>
                <a:gd name="connsiteY4" fmla="*/ 78298 h 916745"/>
                <a:gd name="connsiteX5" fmla="*/ 3467100 w 6781800"/>
                <a:gd name="connsiteY5" fmla="*/ 2098 h 916745"/>
                <a:gd name="connsiteX6" fmla="*/ 3962400 w 6781800"/>
                <a:gd name="connsiteY6" fmla="*/ 103698 h 916745"/>
                <a:gd name="connsiteX7" fmla="*/ 4025900 w 6781800"/>
                <a:gd name="connsiteY7" fmla="*/ 256098 h 916745"/>
                <a:gd name="connsiteX8" fmla="*/ 4152900 w 6781800"/>
                <a:gd name="connsiteY8" fmla="*/ 497398 h 916745"/>
                <a:gd name="connsiteX9" fmla="*/ 4457700 w 6781800"/>
                <a:gd name="connsiteY9" fmla="*/ 421198 h 916745"/>
                <a:gd name="connsiteX10" fmla="*/ 4902200 w 6781800"/>
                <a:gd name="connsiteY10" fmla="*/ 687898 h 916745"/>
                <a:gd name="connsiteX11" fmla="*/ 5448300 w 6781800"/>
                <a:gd name="connsiteY11" fmla="*/ 903798 h 916745"/>
                <a:gd name="connsiteX12" fmla="*/ 6248400 w 6781800"/>
                <a:gd name="connsiteY12" fmla="*/ 294198 h 916745"/>
                <a:gd name="connsiteX13" fmla="*/ 6781800 w 6781800"/>
                <a:gd name="connsiteY13" fmla="*/ 78298 h 91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1800" h="916745">
                  <a:moveTo>
                    <a:pt x="0" y="40198"/>
                  </a:moveTo>
                  <a:cubicBezTo>
                    <a:pt x="312208" y="57131"/>
                    <a:pt x="624417" y="74065"/>
                    <a:pt x="889000" y="167198"/>
                  </a:cubicBezTo>
                  <a:cubicBezTo>
                    <a:pt x="1153583" y="260331"/>
                    <a:pt x="1373717" y="539731"/>
                    <a:pt x="1587500" y="598998"/>
                  </a:cubicBezTo>
                  <a:cubicBezTo>
                    <a:pt x="1801283" y="658265"/>
                    <a:pt x="1917700" y="609581"/>
                    <a:pt x="2171700" y="522798"/>
                  </a:cubicBezTo>
                  <a:cubicBezTo>
                    <a:pt x="2425700" y="436015"/>
                    <a:pt x="2895600" y="165081"/>
                    <a:pt x="3111500" y="78298"/>
                  </a:cubicBezTo>
                  <a:cubicBezTo>
                    <a:pt x="3327400" y="-8485"/>
                    <a:pt x="3325283" y="-2135"/>
                    <a:pt x="3467100" y="2098"/>
                  </a:cubicBezTo>
                  <a:cubicBezTo>
                    <a:pt x="3608917" y="6331"/>
                    <a:pt x="3869267" y="61365"/>
                    <a:pt x="3962400" y="103698"/>
                  </a:cubicBezTo>
                  <a:cubicBezTo>
                    <a:pt x="4055533" y="146031"/>
                    <a:pt x="3994150" y="190481"/>
                    <a:pt x="4025900" y="256098"/>
                  </a:cubicBezTo>
                  <a:cubicBezTo>
                    <a:pt x="4057650" y="321715"/>
                    <a:pt x="4080933" y="469881"/>
                    <a:pt x="4152900" y="497398"/>
                  </a:cubicBezTo>
                  <a:cubicBezTo>
                    <a:pt x="4224867" y="524915"/>
                    <a:pt x="4332817" y="389448"/>
                    <a:pt x="4457700" y="421198"/>
                  </a:cubicBezTo>
                  <a:cubicBezTo>
                    <a:pt x="4582583" y="452948"/>
                    <a:pt x="4737100" y="607465"/>
                    <a:pt x="4902200" y="687898"/>
                  </a:cubicBezTo>
                  <a:cubicBezTo>
                    <a:pt x="5067300" y="768331"/>
                    <a:pt x="5223933" y="969415"/>
                    <a:pt x="5448300" y="903798"/>
                  </a:cubicBezTo>
                  <a:cubicBezTo>
                    <a:pt x="5672667" y="838181"/>
                    <a:pt x="6026150" y="431781"/>
                    <a:pt x="6248400" y="294198"/>
                  </a:cubicBezTo>
                  <a:cubicBezTo>
                    <a:pt x="6470650" y="156615"/>
                    <a:pt x="6626225" y="117456"/>
                    <a:pt x="6781800" y="78298"/>
                  </a:cubicBezTo>
                </a:path>
              </a:pathLst>
            </a:custGeom>
            <a:noFill/>
            <a:ln w="28575">
              <a:solidFill>
                <a:schemeClr val="tx1">
                  <a:lumMod val="85000"/>
                  <a:lumOff val="15000"/>
                </a:schemeClr>
              </a:solidFill>
            </a:ln>
            <a:effectLst/>
          </p:spPr>
          <p:txBody>
            <a:bodyPr rtlCol="0" anchor="ctr"/>
            <a:lstStyle/>
            <a:p>
              <a:pPr algn="ctr"/>
              <a:endParaRPr lang="pt-BR"/>
            </a:p>
          </p:txBody>
        </p:sp>
        <p:sp>
          <p:nvSpPr>
            <p:cNvPr id="26" name="CaixaDeTexto 25"/>
            <p:cNvSpPr txBox="1"/>
            <p:nvPr/>
          </p:nvSpPr>
          <p:spPr>
            <a:xfrm>
              <a:off x="3625643" y="2651233"/>
              <a:ext cx="4928053" cy="553582"/>
            </a:xfrm>
            <a:prstGeom prst="rect">
              <a:avLst/>
            </a:prstGeom>
            <a:noFill/>
            <a:ln>
              <a:noFill/>
            </a:ln>
          </p:spPr>
          <p:txBody>
            <a:bodyPr wrap="square" lIns="72000" tIns="36000" rIns="72000" bIns="36000" rtlCol="0" anchor="t">
              <a:noAutofit/>
            </a:bodyPr>
            <a:lstStyle/>
            <a:p>
              <a:pPr algn="ctr">
                <a:spcAft>
                  <a:spcPts val="600"/>
                </a:spcAft>
              </a:pPr>
              <a:r>
                <a:rPr lang="pt-BR" sz="1050" b="1" dirty="0"/>
                <a:t>21,800</a:t>
              </a:r>
              <a:r>
                <a:rPr lang="pt-BR" sz="1050" dirty="0"/>
                <a:t> </a:t>
              </a:r>
              <a:r>
                <a:rPr lang="pt-BR" sz="1050" b="1" dirty="0"/>
                <a:t>Milhas náuticas  via Panamá e Suez</a:t>
              </a:r>
            </a:p>
          </p:txBody>
        </p:sp>
      </p:grpSp>
      <p:sp>
        <p:nvSpPr>
          <p:cNvPr id="9" name="Retângulo de cantos arredondados 8"/>
          <p:cNvSpPr/>
          <p:nvPr/>
        </p:nvSpPr>
        <p:spPr>
          <a:xfrm>
            <a:off x="881417" y="2839988"/>
            <a:ext cx="772535" cy="432048"/>
          </a:xfrm>
          <a:prstGeom prst="roundRect">
            <a:avLst/>
          </a:prstGeom>
          <a:solidFill>
            <a:schemeClr val="accent6">
              <a:lumMod val="7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200" dirty="0"/>
              <a:t>Desde 5000 ac</a:t>
            </a:r>
            <a:endParaRPr lang="pt-BR" sz="1200" dirty="0">
              <a:solidFill>
                <a:schemeClr val="tx1"/>
              </a:solidFill>
            </a:endParaRPr>
          </a:p>
        </p:txBody>
      </p:sp>
      <p:sp>
        <p:nvSpPr>
          <p:cNvPr id="28" name="Retângulo de cantos arredondados 27"/>
          <p:cNvSpPr/>
          <p:nvPr/>
        </p:nvSpPr>
        <p:spPr>
          <a:xfrm>
            <a:off x="1265155" y="5008800"/>
            <a:ext cx="948218" cy="432048"/>
          </a:xfrm>
          <a:prstGeom prst="roundRect">
            <a:avLst/>
          </a:prstGeom>
          <a:solidFill>
            <a:schemeClr val="accent6">
              <a:lumMod val="7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200" dirty="0"/>
              <a:t>Até século XIX</a:t>
            </a:r>
            <a:endParaRPr lang="pt-BR" sz="1200" dirty="0">
              <a:solidFill>
                <a:schemeClr val="tx1"/>
              </a:solidFill>
            </a:endParaRPr>
          </a:p>
        </p:txBody>
      </p:sp>
      <p:sp>
        <p:nvSpPr>
          <p:cNvPr id="29" name="Retângulo de cantos arredondados 28"/>
          <p:cNvSpPr/>
          <p:nvPr/>
        </p:nvSpPr>
        <p:spPr>
          <a:xfrm>
            <a:off x="2210843" y="5465269"/>
            <a:ext cx="948218" cy="432048"/>
          </a:xfrm>
          <a:prstGeom prst="roundRect">
            <a:avLst/>
          </a:prstGeom>
          <a:solidFill>
            <a:schemeClr val="accent6">
              <a:lumMod val="7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1830</a:t>
            </a:r>
            <a:endParaRPr lang="pt-BR" sz="1200" dirty="0">
              <a:solidFill>
                <a:schemeClr val="tx1"/>
              </a:solidFill>
            </a:endParaRPr>
          </a:p>
        </p:txBody>
      </p:sp>
      <p:sp>
        <p:nvSpPr>
          <p:cNvPr id="30" name="Retângulo de cantos arredondados 29"/>
          <p:cNvSpPr/>
          <p:nvPr/>
        </p:nvSpPr>
        <p:spPr>
          <a:xfrm>
            <a:off x="3345522" y="5609486"/>
            <a:ext cx="948218" cy="432048"/>
          </a:xfrm>
          <a:prstGeom prst="roundRect">
            <a:avLst/>
          </a:prstGeom>
          <a:solidFill>
            <a:schemeClr val="accent6">
              <a:lumMod val="7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1940</a:t>
            </a:r>
            <a:endParaRPr lang="pt-BR" sz="1200" dirty="0">
              <a:solidFill>
                <a:schemeClr val="tx1"/>
              </a:solidFill>
            </a:endParaRPr>
          </a:p>
        </p:txBody>
      </p:sp>
      <p:sp>
        <p:nvSpPr>
          <p:cNvPr id="31" name="Retângulo de cantos arredondados 30"/>
          <p:cNvSpPr/>
          <p:nvPr/>
        </p:nvSpPr>
        <p:spPr>
          <a:xfrm>
            <a:off x="7680905" y="5589240"/>
            <a:ext cx="948218" cy="432048"/>
          </a:xfrm>
          <a:prstGeom prst="roundRect">
            <a:avLst/>
          </a:prstGeom>
          <a:solidFill>
            <a:schemeClr val="accent6">
              <a:lumMod val="7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1950</a:t>
            </a:r>
            <a:endParaRPr lang="pt-BR" sz="1200" dirty="0">
              <a:solidFill>
                <a:schemeClr val="tx1"/>
              </a:solidFill>
            </a:endParaRPr>
          </a:p>
        </p:txBody>
      </p:sp>
      <p:grpSp>
        <p:nvGrpSpPr>
          <p:cNvPr id="21" name="Grupo 20"/>
          <p:cNvGrpSpPr/>
          <p:nvPr/>
        </p:nvGrpSpPr>
        <p:grpSpPr>
          <a:xfrm>
            <a:off x="1689100" y="1899010"/>
            <a:ext cx="1991704" cy="1933946"/>
            <a:chOff x="2071886" y="2375384"/>
            <a:chExt cx="1991704" cy="1933946"/>
          </a:xfrm>
        </p:grpSpPr>
        <p:sp>
          <p:nvSpPr>
            <p:cNvPr id="14" name="Texto explicativo retangular 13"/>
            <p:cNvSpPr/>
            <p:nvPr/>
          </p:nvSpPr>
          <p:spPr>
            <a:xfrm>
              <a:off x="2071886" y="2375384"/>
              <a:ext cx="1991704" cy="1933946"/>
            </a:xfrm>
            <a:prstGeom prst="wedgeRectCallout">
              <a:avLst>
                <a:gd name="adj1" fmla="val -17760"/>
                <a:gd name="adj2" fmla="val 101056"/>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pt-BR" sz="1200" b="1" dirty="0"/>
                <a:t>Navio a vela (6 nós) </a:t>
              </a:r>
            </a:p>
          </p:txBody>
        </p:sp>
        <p:pic>
          <p:nvPicPr>
            <p:cNvPr id="1030" name="Picture 6" descr="http://www.ilhabela.sp.gov.br/imagens_conteudo/000624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0452" y="2869694"/>
              <a:ext cx="1874572" cy="14059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680814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35587"/>
            <a:ext cx="9505950" cy="945141"/>
          </a:xfrm>
        </p:spPr>
        <p:txBody>
          <a:bodyPr/>
          <a:lstStyle/>
          <a:p>
            <a:r>
              <a:rPr lang="pt-BR" dirty="0"/>
              <a:t>4. Velocidade: O tempo de navegação está diretamente relacionado com a velocidade que se opera o navio, e tem impacto significativo no valor dos fretes e dos custos de estoque em trânsito</a:t>
            </a:r>
          </a:p>
        </p:txBody>
      </p:sp>
      <p:pic>
        <p:nvPicPr>
          <p:cNvPr id="3747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6" t="8703"/>
          <a:stretch/>
        </p:blipFill>
        <p:spPr bwMode="auto">
          <a:xfrm>
            <a:off x="199678" y="1052736"/>
            <a:ext cx="7205450" cy="55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6930115" y="1651248"/>
            <a:ext cx="2786082" cy="3786214"/>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dirty="0">
                <a:solidFill>
                  <a:schemeClr val="tx1"/>
                </a:solidFill>
              </a:rPr>
              <a:t>Para fins didáticos, o tempo de viagem para a Europa pode ser padronizado como de Rotterdam, uma vez que Hamburgo, Rotterdam</a:t>
            </a:r>
            <a:r>
              <a:rPr lang="pt-BR" sz="1600" dirty="0"/>
              <a:t> e Antuérpia (3 dos principais portos europeus) se localizam a menos de 300km um do outro, formando o principal polo do comércio marítimo europeu</a:t>
            </a:r>
            <a:endParaRPr lang="pt-BR" sz="1600" dirty="0">
              <a:solidFill>
                <a:schemeClr val="tx1"/>
              </a:solidFill>
            </a:endParaRPr>
          </a:p>
        </p:txBody>
      </p:sp>
      <p:grpSp>
        <p:nvGrpSpPr>
          <p:cNvPr id="3" name="Grupo 19"/>
          <p:cNvGrpSpPr/>
          <p:nvPr/>
        </p:nvGrpSpPr>
        <p:grpSpPr>
          <a:xfrm>
            <a:off x="3176389" y="1052736"/>
            <a:ext cx="381003" cy="323929"/>
            <a:chOff x="7771626" y="821650"/>
            <a:chExt cx="357190" cy="303683"/>
          </a:xfrm>
        </p:grpSpPr>
        <p:sp>
          <p:nvSpPr>
            <p:cNvPr id="19" name="Elipse 18"/>
            <p:cNvSpPr/>
            <p:nvPr/>
          </p:nvSpPr>
          <p:spPr>
            <a:xfrm>
              <a:off x="7809726" y="821650"/>
              <a:ext cx="285753" cy="285751"/>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12" name="Retângulo 11"/>
            <p:cNvSpPr/>
            <p:nvPr/>
          </p:nvSpPr>
          <p:spPr>
            <a:xfrm>
              <a:off x="7771626" y="839581"/>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t>10</a:t>
              </a:r>
              <a:endParaRPr lang="pt-BR" sz="1050" dirty="0">
                <a:solidFill>
                  <a:schemeClr val="tx1"/>
                </a:solidFill>
              </a:endParaRPr>
            </a:p>
          </p:txBody>
        </p:sp>
      </p:grpSp>
      <p:grpSp>
        <p:nvGrpSpPr>
          <p:cNvPr id="6" name="Grupo 35"/>
          <p:cNvGrpSpPr/>
          <p:nvPr/>
        </p:nvGrpSpPr>
        <p:grpSpPr>
          <a:xfrm>
            <a:off x="2901089" y="1776232"/>
            <a:ext cx="381000" cy="304802"/>
            <a:chOff x="7771626" y="785794"/>
            <a:chExt cx="357190" cy="285752"/>
          </a:xfrm>
        </p:grpSpPr>
        <p:sp>
          <p:nvSpPr>
            <p:cNvPr id="37" name="Elipse 36"/>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38" name="Retângulo 37"/>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t>12</a:t>
              </a:r>
              <a:endParaRPr lang="pt-BR" sz="1050" dirty="0">
                <a:solidFill>
                  <a:schemeClr val="tx1"/>
                </a:solidFill>
              </a:endParaRPr>
            </a:p>
          </p:txBody>
        </p:sp>
      </p:grpSp>
      <p:grpSp>
        <p:nvGrpSpPr>
          <p:cNvPr id="7" name="Grupo 38"/>
          <p:cNvGrpSpPr/>
          <p:nvPr/>
        </p:nvGrpSpPr>
        <p:grpSpPr>
          <a:xfrm>
            <a:off x="4616850" y="1620415"/>
            <a:ext cx="381000" cy="304802"/>
            <a:chOff x="7771626" y="785794"/>
            <a:chExt cx="357190" cy="285752"/>
          </a:xfrm>
        </p:grpSpPr>
        <p:sp>
          <p:nvSpPr>
            <p:cNvPr id="40" name="Elipse 39"/>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41" name="Retângulo 40"/>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solidFill>
                    <a:schemeClr val="tx1"/>
                  </a:solidFill>
                </a:rPr>
                <a:t>3</a:t>
              </a:r>
            </a:p>
          </p:txBody>
        </p:sp>
      </p:grpSp>
      <p:grpSp>
        <p:nvGrpSpPr>
          <p:cNvPr id="8" name="Grupo 41"/>
          <p:cNvGrpSpPr/>
          <p:nvPr/>
        </p:nvGrpSpPr>
        <p:grpSpPr>
          <a:xfrm>
            <a:off x="6138027" y="1772816"/>
            <a:ext cx="381000" cy="304802"/>
            <a:chOff x="7771626" y="785794"/>
            <a:chExt cx="357190" cy="285752"/>
          </a:xfrm>
        </p:grpSpPr>
        <p:sp>
          <p:nvSpPr>
            <p:cNvPr id="43" name="Elipse 42"/>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44" name="Retângulo 43"/>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solidFill>
                    <a:schemeClr val="tx1"/>
                  </a:solidFill>
                </a:rPr>
                <a:t>6</a:t>
              </a:r>
            </a:p>
          </p:txBody>
        </p:sp>
      </p:grpSp>
      <p:grpSp>
        <p:nvGrpSpPr>
          <p:cNvPr id="9" name="Grupo 44"/>
          <p:cNvGrpSpPr/>
          <p:nvPr/>
        </p:nvGrpSpPr>
        <p:grpSpPr>
          <a:xfrm>
            <a:off x="4022998" y="2446141"/>
            <a:ext cx="381000" cy="304802"/>
            <a:chOff x="7771626" y="785794"/>
            <a:chExt cx="357190" cy="285752"/>
          </a:xfrm>
        </p:grpSpPr>
        <p:sp>
          <p:nvSpPr>
            <p:cNvPr id="46" name="Elipse 45"/>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47" name="Retângulo 46"/>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solidFill>
                    <a:schemeClr val="tx1"/>
                  </a:solidFill>
                </a:rPr>
                <a:t>13</a:t>
              </a:r>
            </a:p>
          </p:txBody>
        </p:sp>
      </p:grpSp>
      <p:grpSp>
        <p:nvGrpSpPr>
          <p:cNvPr id="10" name="Grupo 47"/>
          <p:cNvGrpSpPr/>
          <p:nvPr/>
        </p:nvGrpSpPr>
        <p:grpSpPr>
          <a:xfrm>
            <a:off x="1041711" y="2204864"/>
            <a:ext cx="381003" cy="311567"/>
            <a:chOff x="7714474" y="830252"/>
            <a:chExt cx="357190" cy="292097"/>
          </a:xfrm>
        </p:grpSpPr>
        <p:sp>
          <p:nvSpPr>
            <p:cNvPr id="49" name="Elipse 48"/>
            <p:cNvSpPr/>
            <p:nvPr/>
          </p:nvSpPr>
          <p:spPr>
            <a:xfrm>
              <a:off x="7737758" y="836595"/>
              <a:ext cx="285753" cy="285754"/>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50" name="Retângulo 49"/>
            <p:cNvSpPr/>
            <p:nvPr/>
          </p:nvSpPr>
          <p:spPr>
            <a:xfrm>
              <a:off x="7714474" y="830252"/>
              <a:ext cx="357190" cy="285753"/>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solidFill>
                    <a:schemeClr val="tx1"/>
                  </a:solidFill>
                </a:rPr>
                <a:t>2</a:t>
              </a:r>
            </a:p>
          </p:txBody>
        </p:sp>
      </p:grpSp>
      <p:grpSp>
        <p:nvGrpSpPr>
          <p:cNvPr id="11" name="Grupo 50"/>
          <p:cNvGrpSpPr/>
          <p:nvPr/>
        </p:nvGrpSpPr>
        <p:grpSpPr>
          <a:xfrm>
            <a:off x="1210124" y="2623619"/>
            <a:ext cx="381000" cy="304802"/>
            <a:chOff x="7771626" y="785794"/>
            <a:chExt cx="357190" cy="285752"/>
          </a:xfrm>
        </p:grpSpPr>
        <p:sp>
          <p:nvSpPr>
            <p:cNvPr id="52" name="Elipse 51"/>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53" name="Retângulo 52"/>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solidFill>
                    <a:schemeClr val="tx1"/>
                  </a:solidFill>
                </a:rPr>
                <a:t>3</a:t>
              </a:r>
            </a:p>
          </p:txBody>
        </p:sp>
      </p:grpSp>
      <p:grpSp>
        <p:nvGrpSpPr>
          <p:cNvPr id="13" name="Grupo 53"/>
          <p:cNvGrpSpPr/>
          <p:nvPr/>
        </p:nvGrpSpPr>
        <p:grpSpPr>
          <a:xfrm>
            <a:off x="3835038" y="4445497"/>
            <a:ext cx="381000" cy="304802"/>
            <a:chOff x="7771626" y="785794"/>
            <a:chExt cx="357190" cy="285752"/>
          </a:xfrm>
        </p:grpSpPr>
        <p:sp>
          <p:nvSpPr>
            <p:cNvPr id="55" name="Elipse 54"/>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56" name="Retângulo 55"/>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solidFill>
                    <a:schemeClr val="tx1"/>
                  </a:solidFill>
                </a:rPr>
                <a:t>19</a:t>
              </a:r>
            </a:p>
          </p:txBody>
        </p:sp>
      </p:grpSp>
      <p:grpSp>
        <p:nvGrpSpPr>
          <p:cNvPr id="14" name="Grupo 56"/>
          <p:cNvGrpSpPr/>
          <p:nvPr/>
        </p:nvGrpSpPr>
        <p:grpSpPr>
          <a:xfrm>
            <a:off x="4369880" y="4293096"/>
            <a:ext cx="381000" cy="304802"/>
            <a:chOff x="7771626" y="785794"/>
            <a:chExt cx="357190" cy="285752"/>
          </a:xfrm>
        </p:grpSpPr>
        <p:sp>
          <p:nvSpPr>
            <p:cNvPr id="58" name="Elipse 57"/>
            <p:cNvSpPr/>
            <p:nvPr/>
          </p:nvSpPr>
          <p:spPr>
            <a:xfrm>
              <a:off x="7809726" y="785794"/>
              <a:ext cx="285752" cy="285752"/>
            </a:xfrm>
            <a:prstGeom prst="ellipse">
              <a:avLst/>
            </a:prstGeom>
            <a:solidFill>
              <a:schemeClr val="bg1">
                <a:lumMod val="9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050" dirty="0">
                <a:solidFill>
                  <a:schemeClr val="tx1"/>
                </a:solidFill>
              </a:endParaRPr>
            </a:p>
          </p:txBody>
        </p:sp>
        <p:sp>
          <p:nvSpPr>
            <p:cNvPr id="59" name="Retângulo 58"/>
            <p:cNvSpPr/>
            <p:nvPr/>
          </p:nvSpPr>
          <p:spPr>
            <a:xfrm>
              <a:off x="7771626" y="785794"/>
              <a:ext cx="357190" cy="285752"/>
            </a:xfrm>
            <a:prstGeom prst="rect">
              <a:avLst/>
            </a:prstGeom>
            <a:noFill/>
            <a:ln>
              <a:noFill/>
            </a:ln>
            <a:effectLst/>
          </p:spPr>
          <p:txBody>
            <a:bodyPr wrap="square" lIns="72000" tIns="72000" rIns="72000" bIns="72000" rtlCol="0" anchor="ctr">
              <a:noAutofit/>
            </a:bodyPr>
            <a:lstStyle/>
            <a:p>
              <a:pPr marL="144000" indent="-144000" algn="ctr">
                <a:spcAft>
                  <a:spcPts val="600"/>
                </a:spcAft>
              </a:pPr>
              <a:r>
                <a:rPr lang="pt-BR" sz="1050" dirty="0">
                  <a:solidFill>
                    <a:schemeClr val="tx1"/>
                  </a:solidFill>
                </a:rPr>
                <a:t>19</a:t>
              </a:r>
            </a:p>
          </p:txBody>
        </p:sp>
      </p:grpSp>
      <p:sp>
        <p:nvSpPr>
          <p:cNvPr id="33" name="Título 1"/>
          <p:cNvSpPr txBox="1">
            <a:spLocks/>
          </p:cNvSpPr>
          <p:nvPr/>
        </p:nvSpPr>
        <p:spPr bwMode="auto">
          <a:xfrm>
            <a:off x="2952353" y="5548693"/>
            <a:ext cx="3901854" cy="945141"/>
          </a:xfrm>
          <a:prstGeom prst="rect">
            <a:avLst/>
          </a:prstGeom>
          <a:noFill/>
          <a:ln w="9525" algn="ctr">
            <a:noFill/>
            <a:miter lim="800000"/>
            <a:headEnd/>
            <a:tailEnd/>
          </a:ln>
        </p:spPr>
        <p:txBody>
          <a:bodyPr vert="horz" wrap="square" lIns="54000" tIns="10800" rIns="54000" bIns="10800" numCol="1" anchor="ctr" anchorCtr="0" compatLnSpc="1">
            <a:prstTxWarp prst="textNoShape">
              <a:avLst/>
            </a:prstTxWarp>
            <a:spAutoFit/>
          </a:bodyPr>
          <a:lstStyle>
            <a:lvl1pPr algn="l" defTabSz="914400" rtl="0" eaLnBrk="1" latinLnBrk="0" hangingPunct="1">
              <a:spcBef>
                <a:spcPct val="0"/>
              </a:spcBef>
              <a:buNone/>
              <a:defRPr sz="2000" b="1" kern="1200">
                <a:solidFill>
                  <a:srgbClr val="0070C0"/>
                </a:solidFill>
                <a:latin typeface="+mj-lt"/>
                <a:ea typeface="+mj-ea"/>
                <a:cs typeface="+mj-cs"/>
              </a:defRPr>
            </a:lvl1pPr>
          </a:lstStyle>
          <a:p>
            <a:r>
              <a:rPr lang="pt-BR" dirty="0">
                <a:solidFill>
                  <a:schemeClr val="bg1"/>
                </a:solidFill>
              </a:rPr>
              <a:t>O tempo de navegação em dias, na velocidade de 13 nós das rotas indicadas</a:t>
            </a:r>
          </a:p>
        </p:txBody>
      </p:sp>
      <p:sp>
        <p:nvSpPr>
          <p:cNvPr id="34" name="CaixaDeTexto 33"/>
          <p:cNvSpPr txBox="1"/>
          <p:nvPr/>
        </p:nvSpPr>
        <p:spPr>
          <a:xfrm>
            <a:off x="7043133" y="6641976"/>
            <a:ext cx="2966981" cy="216024"/>
          </a:xfrm>
          <a:prstGeom prst="rect">
            <a:avLst/>
          </a:prstGeom>
          <a:noFill/>
          <a:ln>
            <a:noFill/>
          </a:ln>
        </p:spPr>
        <p:txBody>
          <a:bodyPr wrap="square" lIns="72000" tIns="36000" rIns="72000" bIns="36000" rtlCol="0" anchor="t">
            <a:noAutofit/>
          </a:bodyPr>
          <a:lstStyle/>
          <a:p>
            <a:pPr>
              <a:spcAft>
                <a:spcPts val="600"/>
              </a:spcAft>
            </a:pPr>
            <a:r>
              <a:rPr lang="pt-BR" sz="900" dirty="0"/>
              <a:t>Fonte </a:t>
            </a:r>
            <a:r>
              <a:rPr lang="pt-BR" sz="900" dirty="0" err="1"/>
              <a:t>Stopford</a:t>
            </a:r>
            <a:r>
              <a:rPr lang="pt-BR" sz="900" dirty="0"/>
              <a:t> (2009)</a:t>
            </a:r>
          </a:p>
        </p:txBody>
      </p:sp>
      <p:sp>
        <p:nvSpPr>
          <p:cNvPr id="4" name="CaixaDeTexto 3"/>
          <p:cNvSpPr txBox="1"/>
          <p:nvPr/>
        </p:nvSpPr>
        <p:spPr>
          <a:xfrm>
            <a:off x="7650195" y="5589240"/>
            <a:ext cx="1800200" cy="360065"/>
          </a:xfrm>
          <a:prstGeom prst="rect">
            <a:avLst/>
          </a:prstGeom>
          <a:noFill/>
          <a:ln>
            <a:noFill/>
          </a:ln>
        </p:spPr>
        <p:txBody>
          <a:bodyPr wrap="square" lIns="72000" tIns="36000" rIns="72000" bIns="36000" rtlCol="0" anchor="t">
            <a:noAutofit/>
          </a:bodyPr>
          <a:lstStyle/>
          <a:p>
            <a:pPr algn="ctr">
              <a:spcAft>
                <a:spcPts val="600"/>
              </a:spcAft>
            </a:pPr>
            <a:r>
              <a:rPr lang="pt-BR" sz="1600" b="1" dirty="0"/>
              <a:t>1 nó = 1,85 km/h</a:t>
            </a:r>
          </a:p>
        </p:txBody>
      </p:sp>
      <p:sp>
        <p:nvSpPr>
          <p:cNvPr id="35" name="CaixaDeTexto 34"/>
          <p:cNvSpPr txBox="1"/>
          <p:nvPr/>
        </p:nvSpPr>
        <p:spPr>
          <a:xfrm>
            <a:off x="7626523" y="6093296"/>
            <a:ext cx="1800200" cy="360065"/>
          </a:xfrm>
          <a:prstGeom prst="rect">
            <a:avLst/>
          </a:prstGeom>
          <a:noFill/>
          <a:ln>
            <a:noFill/>
          </a:ln>
        </p:spPr>
        <p:txBody>
          <a:bodyPr wrap="square" lIns="72000" tIns="36000" rIns="72000" bIns="36000" rtlCol="0" anchor="t">
            <a:noAutofit/>
          </a:bodyPr>
          <a:lstStyle/>
          <a:p>
            <a:pPr algn="ctr">
              <a:spcAft>
                <a:spcPts val="600"/>
              </a:spcAft>
            </a:pPr>
            <a:r>
              <a:rPr lang="pt-BR" sz="1600" b="1" dirty="0"/>
              <a:t>13 nós = 24 km/h</a:t>
            </a:r>
          </a:p>
        </p:txBody>
      </p:sp>
      <p:sp>
        <p:nvSpPr>
          <p:cNvPr id="15" name="Espaço Reservado para Número de Slide 14"/>
          <p:cNvSpPr>
            <a:spLocks noGrp="1"/>
          </p:cNvSpPr>
          <p:nvPr>
            <p:ph type="sldNum" sz="quarter" idx="4294967295"/>
          </p:nvPr>
        </p:nvSpPr>
        <p:spPr>
          <a:xfrm>
            <a:off x="9381363" y="6643710"/>
            <a:ext cx="500066" cy="214290"/>
          </a:xfrm>
          <a:prstGeom prst="rect">
            <a:avLst/>
          </a:prstGeom>
        </p:spPr>
        <p:txBody>
          <a:bodyPr/>
          <a:lstStyle/>
          <a:p>
            <a:fld id="{38104FF4-697C-47A8-A4E8-E554EFAF0194}" type="slidenum">
              <a:rPr lang="pt-BR" smtClean="0"/>
              <a:pPr/>
              <a:t>89</a:t>
            </a:fld>
            <a:endParaRPr lang="pt-BR" dirty="0"/>
          </a:p>
        </p:txBody>
      </p:sp>
    </p:spTree>
    <p:extLst>
      <p:ext uri="{BB962C8B-B14F-4D97-AF65-F5344CB8AC3E}">
        <p14:creationId xmlns:p14="http://schemas.microsoft.com/office/powerpoint/2010/main" val="4017900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o 162"/>
          <p:cNvGrpSpPr/>
          <p:nvPr/>
        </p:nvGrpSpPr>
        <p:grpSpPr>
          <a:xfrm>
            <a:off x="557369" y="2976863"/>
            <a:ext cx="4629112" cy="1986362"/>
            <a:chOff x="204755" y="1163638"/>
            <a:chExt cx="8548906" cy="4251300"/>
          </a:xfrm>
        </p:grpSpPr>
        <p:sp>
          <p:nvSpPr>
            <p:cNvPr id="164" name="Freeform 4"/>
            <p:cNvSpPr>
              <a:spLocks/>
            </p:cNvSpPr>
            <p:nvPr/>
          </p:nvSpPr>
          <p:spPr bwMode="auto">
            <a:xfrm>
              <a:off x="6938971" y="3282590"/>
              <a:ext cx="8929" cy="2233"/>
            </a:xfrm>
            <a:custGeom>
              <a:avLst/>
              <a:gdLst/>
              <a:ahLst/>
              <a:cxnLst>
                <a:cxn ang="0">
                  <a:pos x="9" y="1"/>
                </a:cxn>
                <a:cxn ang="0">
                  <a:pos x="0" y="3"/>
                </a:cxn>
                <a:cxn ang="0">
                  <a:pos x="1" y="0"/>
                </a:cxn>
                <a:cxn ang="0">
                  <a:pos x="9" y="1"/>
                </a:cxn>
              </a:cxnLst>
              <a:rect l="0" t="0" r="r" b="b"/>
              <a:pathLst>
                <a:path w="9" h="3">
                  <a:moveTo>
                    <a:pt x="9" y="1"/>
                  </a:moveTo>
                  <a:lnTo>
                    <a:pt x="0" y="3"/>
                  </a:lnTo>
                  <a:lnTo>
                    <a:pt x="1" y="0"/>
                  </a:lnTo>
                  <a:lnTo>
                    <a:pt x="9"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65" name="Freeform 5"/>
            <p:cNvSpPr>
              <a:spLocks/>
            </p:cNvSpPr>
            <p:nvPr/>
          </p:nvSpPr>
          <p:spPr bwMode="auto">
            <a:xfrm>
              <a:off x="7068433" y="3199975"/>
              <a:ext cx="245530" cy="232214"/>
            </a:xfrm>
            <a:custGeom>
              <a:avLst/>
              <a:gdLst/>
              <a:ahLst/>
              <a:cxnLst>
                <a:cxn ang="0">
                  <a:pos x="219" y="85"/>
                </a:cxn>
                <a:cxn ang="0">
                  <a:pos x="199" y="84"/>
                </a:cxn>
                <a:cxn ang="0">
                  <a:pos x="198" y="84"/>
                </a:cxn>
                <a:cxn ang="0">
                  <a:pos x="187" y="116"/>
                </a:cxn>
                <a:cxn ang="0">
                  <a:pos x="190" y="119"/>
                </a:cxn>
                <a:cxn ang="0">
                  <a:pos x="186" y="130"/>
                </a:cxn>
                <a:cxn ang="0">
                  <a:pos x="171" y="137"/>
                </a:cxn>
                <a:cxn ang="0">
                  <a:pos x="162" y="152"/>
                </a:cxn>
                <a:cxn ang="0">
                  <a:pos x="163" y="163"/>
                </a:cxn>
                <a:cxn ang="0">
                  <a:pos x="166" y="163"/>
                </a:cxn>
                <a:cxn ang="0">
                  <a:pos x="162" y="170"/>
                </a:cxn>
                <a:cxn ang="0">
                  <a:pos x="157" y="180"/>
                </a:cxn>
                <a:cxn ang="0">
                  <a:pos x="152" y="198"/>
                </a:cxn>
                <a:cxn ang="0">
                  <a:pos x="122" y="208"/>
                </a:cxn>
                <a:cxn ang="0">
                  <a:pos x="120" y="194"/>
                </a:cxn>
                <a:cxn ang="0">
                  <a:pos x="115" y="191"/>
                </a:cxn>
                <a:cxn ang="0">
                  <a:pos x="102" y="191"/>
                </a:cxn>
                <a:cxn ang="0">
                  <a:pos x="87" y="184"/>
                </a:cxn>
                <a:cxn ang="0">
                  <a:pos x="74" y="191"/>
                </a:cxn>
                <a:cxn ang="0">
                  <a:pos x="62" y="192"/>
                </a:cxn>
                <a:cxn ang="0">
                  <a:pos x="58" y="180"/>
                </a:cxn>
                <a:cxn ang="0">
                  <a:pos x="39" y="182"/>
                </a:cxn>
                <a:cxn ang="0">
                  <a:pos x="42" y="180"/>
                </a:cxn>
                <a:cxn ang="0">
                  <a:pos x="36" y="182"/>
                </a:cxn>
                <a:cxn ang="0">
                  <a:pos x="26" y="180"/>
                </a:cxn>
                <a:cxn ang="0">
                  <a:pos x="21" y="155"/>
                </a:cxn>
                <a:cxn ang="0">
                  <a:pos x="22" y="136"/>
                </a:cxn>
                <a:cxn ang="0">
                  <a:pos x="8" y="125"/>
                </a:cxn>
                <a:cxn ang="0">
                  <a:pos x="10" y="125"/>
                </a:cxn>
                <a:cxn ang="0">
                  <a:pos x="4" y="113"/>
                </a:cxn>
                <a:cxn ang="0">
                  <a:pos x="6" y="106"/>
                </a:cxn>
                <a:cxn ang="0">
                  <a:pos x="0" y="86"/>
                </a:cxn>
                <a:cxn ang="0">
                  <a:pos x="6" y="73"/>
                </a:cxn>
                <a:cxn ang="0">
                  <a:pos x="2" y="74"/>
                </a:cxn>
                <a:cxn ang="0">
                  <a:pos x="15" y="56"/>
                </a:cxn>
                <a:cxn ang="0">
                  <a:pos x="20" y="73"/>
                </a:cxn>
                <a:cxn ang="0">
                  <a:pos x="40" y="85"/>
                </a:cxn>
                <a:cxn ang="0">
                  <a:pos x="70" y="79"/>
                </a:cxn>
                <a:cxn ang="0">
                  <a:pos x="78" y="70"/>
                </a:cxn>
                <a:cxn ang="0">
                  <a:pos x="106" y="76"/>
                </a:cxn>
                <a:cxn ang="0">
                  <a:pos x="124" y="68"/>
                </a:cxn>
                <a:cxn ang="0">
                  <a:pos x="134" y="47"/>
                </a:cxn>
                <a:cxn ang="0">
                  <a:pos x="139" y="35"/>
                </a:cxn>
                <a:cxn ang="0">
                  <a:pos x="144" y="17"/>
                </a:cxn>
                <a:cxn ang="0">
                  <a:pos x="150" y="0"/>
                </a:cxn>
                <a:cxn ang="0">
                  <a:pos x="169" y="2"/>
                </a:cxn>
                <a:cxn ang="0">
                  <a:pos x="187" y="5"/>
                </a:cxn>
                <a:cxn ang="0">
                  <a:pos x="184" y="8"/>
                </a:cxn>
                <a:cxn ang="0">
                  <a:pos x="187" y="11"/>
                </a:cxn>
                <a:cxn ang="0">
                  <a:pos x="192" y="18"/>
                </a:cxn>
                <a:cxn ang="0">
                  <a:pos x="186" y="18"/>
                </a:cxn>
                <a:cxn ang="0">
                  <a:pos x="180" y="18"/>
                </a:cxn>
                <a:cxn ang="0">
                  <a:pos x="183" y="28"/>
                </a:cxn>
                <a:cxn ang="0">
                  <a:pos x="199" y="53"/>
                </a:cxn>
                <a:cxn ang="0">
                  <a:pos x="195" y="61"/>
                </a:cxn>
                <a:cxn ang="0">
                  <a:pos x="207" y="73"/>
                </a:cxn>
                <a:cxn ang="0">
                  <a:pos x="219" y="85"/>
                </a:cxn>
              </a:cxnLst>
              <a:rect l="0" t="0" r="r" b="b"/>
              <a:pathLst>
                <a:path w="219" h="208">
                  <a:moveTo>
                    <a:pt x="219" y="85"/>
                  </a:moveTo>
                  <a:lnTo>
                    <a:pt x="199" y="84"/>
                  </a:lnTo>
                  <a:lnTo>
                    <a:pt x="198" y="84"/>
                  </a:lnTo>
                  <a:lnTo>
                    <a:pt x="187" y="116"/>
                  </a:lnTo>
                  <a:lnTo>
                    <a:pt x="190" y="119"/>
                  </a:lnTo>
                  <a:lnTo>
                    <a:pt x="186" y="130"/>
                  </a:lnTo>
                  <a:lnTo>
                    <a:pt x="171" y="137"/>
                  </a:lnTo>
                  <a:lnTo>
                    <a:pt x="162" y="152"/>
                  </a:lnTo>
                  <a:lnTo>
                    <a:pt x="163" y="163"/>
                  </a:lnTo>
                  <a:lnTo>
                    <a:pt x="166" y="163"/>
                  </a:lnTo>
                  <a:lnTo>
                    <a:pt x="162" y="170"/>
                  </a:lnTo>
                  <a:lnTo>
                    <a:pt x="157" y="180"/>
                  </a:lnTo>
                  <a:lnTo>
                    <a:pt x="152" y="198"/>
                  </a:lnTo>
                  <a:lnTo>
                    <a:pt x="122" y="208"/>
                  </a:lnTo>
                  <a:lnTo>
                    <a:pt x="120" y="194"/>
                  </a:lnTo>
                  <a:lnTo>
                    <a:pt x="115" y="191"/>
                  </a:lnTo>
                  <a:lnTo>
                    <a:pt x="102" y="191"/>
                  </a:lnTo>
                  <a:lnTo>
                    <a:pt x="87" y="184"/>
                  </a:lnTo>
                  <a:lnTo>
                    <a:pt x="74" y="191"/>
                  </a:lnTo>
                  <a:lnTo>
                    <a:pt x="62" y="192"/>
                  </a:lnTo>
                  <a:lnTo>
                    <a:pt x="58" y="180"/>
                  </a:lnTo>
                  <a:lnTo>
                    <a:pt x="39" y="182"/>
                  </a:lnTo>
                  <a:lnTo>
                    <a:pt x="42" y="180"/>
                  </a:lnTo>
                  <a:lnTo>
                    <a:pt x="36" y="182"/>
                  </a:lnTo>
                  <a:lnTo>
                    <a:pt x="26" y="180"/>
                  </a:lnTo>
                  <a:lnTo>
                    <a:pt x="21" y="155"/>
                  </a:lnTo>
                  <a:lnTo>
                    <a:pt x="22" y="136"/>
                  </a:lnTo>
                  <a:lnTo>
                    <a:pt x="8" y="125"/>
                  </a:lnTo>
                  <a:lnTo>
                    <a:pt x="10" y="125"/>
                  </a:lnTo>
                  <a:lnTo>
                    <a:pt x="4" y="113"/>
                  </a:lnTo>
                  <a:lnTo>
                    <a:pt x="6" y="106"/>
                  </a:lnTo>
                  <a:lnTo>
                    <a:pt x="0" y="86"/>
                  </a:lnTo>
                  <a:lnTo>
                    <a:pt x="6" y="73"/>
                  </a:lnTo>
                  <a:lnTo>
                    <a:pt x="2" y="74"/>
                  </a:lnTo>
                  <a:lnTo>
                    <a:pt x="15" y="56"/>
                  </a:lnTo>
                  <a:lnTo>
                    <a:pt x="20" y="73"/>
                  </a:lnTo>
                  <a:lnTo>
                    <a:pt x="40" y="85"/>
                  </a:lnTo>
                  <a:lnTo>
                    <a:pt x="70" y="79"/>
                  </a:lnTo>
                  <a:lnTo>
                    <a:pt x="78" y="70"/>
                  </a:lnTo>
                  <a:lnTo>
                    <a:pt x="106" y="76"/>
                  </a:lnTo>
                  <a:lnTo>
                    <a:pt x="124" y="68"/>
                  </a:lnTo>
                  <a:lnTo>
                    <a:pt x="134" y="47"/>
                  </a:lnTo>
                  <a:lnTo>
                    <a:pt x="139" y="35"/>
                  </a:lnTo>
                  <a:lnTo>
                    <a:pt x="144" y="17"/>
                  </a:lnTo>
                  <a:lnTo>
                    <a:pt x="150" y="0"/>
                  </a:lnTo>
                  <a:lnTo>
                    <a:pt x="169" y="2"/>
                  </a:lnTo>
                  <a:lnTo>
                    <a:pt x="187" y="5"/>
                  </a:lnTo>
                  <a:lnTo>
                    <a:pt x="184" y="8"/>
                  </a:lnTo>
                  <a:lnTo>
                    <a:pt x="187" y="11"/>
                  </a:lnTo>
                  <a:lnTo>
                    <a:pt x="192" y="18"/>
                  </a:lnTo>
                  <a:lnTo>
                    <a:pt x="186" y="18"/>
                  </a:lnTo>
                  <a:lnTo>
                    <a:pt x="180" y="18"/>
                  </a:lnTo>
                  <a:lnTo>
                    <a:pt x="183" y="28"/>
                  </a:lnTo>
                  <a:lnTo>
                    <a:pt x="199" y="53"/>
                  </a:lnTo>
                  <a:lnTo>
                    <a:pt x="195" y="61"/>
                  </a:lnTo>
                  <a:lnTo>
                    <a:pt x="207" y="73"/>
                  </a:lnTo>
                  <a:lnTo>
                    <a:pt x="219" y="8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66" name="Freeform 6"/>
            <p:cNvSpPr>
              <a:spLocks/>
            </p:cNvSpPr>
            <p:nvPr/>
          </p:nvSpPr>
          <p:spPr bwMode="auto">
            <a:xfrm>
              <a:off x="6729155" y="3168715"/>
              <a:ext cx="267851" cy="314828"/>
            </a:xfrm>
            <a:custGeom>
              <a:avLst/>
              <a:gdLst/>
              <a:ahLst/>
              <a:cxnLst>
                <a:cxn ang="0">
                  <a:pos x="240" y="217"/>
                </a:cxn>
                <a:cxn ang="0">
                  <a:pos x="238" y="220"/>
                </a:cxn>
                <a:cxn ang="0">
                  <a:pos x="234" y="251"/>
                </a:cxn>
                <a:cxn ang="0">
                  <a:pos x="230" y="282"/>
                </a:cxn>
                <a:cxn ang="0">
                  <a:pos x="221" y="273"/>
                </a:cxn>
                <a:cxn ang="0">
                  <a:pos x="218" y="279"/>
                </a:cxn>
                <a:cxn ang="0">
                  <a:pos x="208" y="274"/>
                </a:cxn>
                <a:cxn ang="0">
                  <a:pos x="208" y="282"/>
                </a:cxn>
                <a:cxn ang="0">
                  <a:pos x="186" y="261"/>
                </a:cxn>
                <a:cxn ang="0">
                  <a:pos x="174" y="249"/>
                </a:cxn>
                <a:cxn ang="0">
                  <a:pos x="162" y="237"/>
                </a:cxn>
                <a:cxn ang="0">
                  <a:pos x="150" y="225"/>
                </a:cxn>
                <a:cxn ang="0">
                  <a:pos x="139" y="213"/>
                </a:cxn>
                <a:cxn ang="0">
                  <a:pos x="130" y="192"/>
                </a:cxn>
                <a:cxn ang="0">
                  <a:pos x="120" y="172"/>
                </a:cxn>
                <a:cxn ang="0">
                  <a:pos x="116" y="168"/>
                </a:cxn>
                <a:cxn ang="0">
                  <a:pos x="106" y="150"/>
                </a:cxn>
                <a:cxn ang="0">
                  <a:pos x="94" y="131"/>
                </a:cxn>
                <a:cxn ang="0">
                  <a:pos x="86" y="114"/>
                </a:cxn>
                <a:cxn ang="0">
                  <a:pos x="80" y="99"/>
                </a:cxn>
                <a:cxn ang="0">
                  <a:pos x="62" y="81"/>
                </a:cxn>
                <a:cxn ang="0">
                  <a:pos x="48" y="61"/>
                </a:cxn>
                <a:cxn ang="0">
                  <a:pos x="31" y="45"/>
                </a:cxn>
                <a:cxn ang="0">
                  <a:pos x="14" y="28"/>
                </a:cxn>
                <a:cxn ang="0">
                  <a:pos x="0" y="0"/>
                </a:cxn>
                <a:cxn ang="0">
                  <a:pos x="16" y="1"/>
                </a:cxn>
                <a:cxn ang="0">
                  <a:pos x="31" y="5"/>
                </a:cxn>
                <a:cxn ang="0">
                  <a:pos x="48" y="7"/>
                </a:cxn>
                <a:cxn ang="0">
                  <a:pos x="68" y="30"/>
                </a:cxn>
                <a:cxn ang="0">
                  <a:pos x="71" y="36"/>
                </a:cxn>
                <a:cxn ang="0">
                  <a:pos x="90" y="53"/>
                </a:cxn>
                <a:cxn ang="0">
                  <a:pos x="109" y="71"/>
                </a:cxn>
                <a:cxn ang="0">
                  <a:pos x="126" y="89"/>
                </a:cxn>
                <a:cxn ang="0">
                  <a:pos x="125" y="81"/>
                </a:cxn>
                <a:cxn ang="0">
                  <a:pos x="144" y="96"/>
                </a:cxn>
                <a:cxn ang="0">
                  <a:pos x="156" y="109"/>
                </a:cxn>
                <a:cxn ang="0">
                  <a:pos x="176" y="124"/>
                </a:cxn>
                <a:cxn ang="0">
                  <a:pos x="179" y="125"/>
                </a:cxn>
                <a:cxn ang="0">
                  <a:pos x="192" y="137"/>
                </a:cxn>
                <a:cxn ang="0">
                  <a:pos x="184" y="142"/>
                </a:cxn>
                <a:cxn ang="0">
                  <a:pos x="185" y="147"/>
                </a:cxn>
                <a:cxn ang="0">
                  <a:pos x="184" y="150"/>
                </a:cxn>
                <a:cxn ang="0">
                  <a:pos x="186" y="159"/>
                </a:cxn>
                <a:cxn ang="0">
                  <a:pos x="203" y="162"/>
                </a:cxn>
                <a:cxn ang="0">
                  <a:pos x="206" y="181"/>
                </a:cxn>
                <a:cxn ang="0">
                  <a:pos x="211" y="186"/>
                </a:cxn>
                <a:cxn ang="0">
                  <a:pos x="211" y="197"/>
                </a:cxn>
                <a:cxn ang="0">
                  <a:pos x="229" y="197"/>
                </a:cxn>
                <a:cxn ang="0">
                  <a:pos x="240" y="217"/>
                </a:cxn>
              </a:cxnLst>
              <a:rect l="0" t="0" r="r" b="b"/>
              <a:pathLst>
                <a:path w="240" h="282">
                  <a:moveTo>
                    <a:pt x="240" y="217"/>
                  </a:moveTo>
                  <a:lnTo>
                    <a:pt x="238" y="220"/>
                  </a:lnTo>
                  <a:lnTo>
                    <a:pt x="234" y="251"/>
                  </a:lnTo>
                  <a:lnTo>
                    <a:pt x="230" y="282"/>
                  </a:lnTo>
                  <a:lnTo>
                    <a:pt x="221" y="273"/>
                  </a:lnTo>
                  <a:lnTo>
                    <a:pt x="218" y="279"/>
                  </a:lnTo>
                  <a:lnTo>
                    <a:pt x="208" y="274"/>
                  </a:lnTo>
                  <a:lnTo>
                    <a:pt x="208" y="282"/>
                  </a:lnTo>
                  <a:lnTo>
                    <a:pt x="186" y="261"/>
                  </a:lnTo>
                  <a:lnTo>
                    <a:pt x="174" y="249"/>
                  </a:lnTo>
                  <a:lnTo>
                    <a:pt x="162" y="237"/>
                  </a:lnTo>
                  <a:lnTo>
                    <a:pt x="150" y="225"/>
                  </a:lnTo>
                  <a:lnTo>
                    <a:pt x="139" y="213"/>
                  </a:lnTo>
                  <a:lnTo>
                    <a:pt x="130" y="192"/>
                  </a:lnTo>
                  <a:lnTo>
                    <a:pt x="120" y="172"/>
                  </a:lnTo>
                  <a:lnTo>
                    <a:pt x="116" y="168"/>
                  </a:lnTo>
                  <a:lnTo>
                    <a:pt x="106" y="150"/>
                  </a:lnTo>
                  <a:lnTo>
                    <a:pt x="94" y="131"/>
                  </a:lnTo>
                  <a:lnTo>
                    <a:pt x="86" y="114"/>
                  </a:lnTo>
                  <a:lnTo>
                    <a:pt x="80" y="99"/>
                  </a:lnTo>
                  <a:lnTo>
                    <a:pt x="62" y="81"/>
                  </a:lnTo>
                  <a:lnTo>
                    <a:pt x="48" y="61"/>
                  </a:lnTo>
                  <a:lnTo>
                    <a:pt x="31" y="45"/>
                  </a:lnTo>
                  <a:lnTo>
                    <a:pt x="14" y="28"/>
                  </a:lnTo>
                  <a:lnTo>
                    <a:pt x="0" y="0"/>
                  </a:lnTo>
                  <a:lnTo>
                    <a:pt x="16" y="1"/>
                  </a:lnTo>
                  <a:lnTo>
                    <a:pt x="31" y="5"/>
                  </a:lnTo>
                  <a:lnTo>
                    <a:pt x="48" y="7"/>
                  </a:lnTo>
                  <a:lnTo>
                    <a:pt x="68" y="30"/>
                  </a:lnTo>
                  <a:lnTo>
                    <a:pt x="71" y="36"/>
                  </a:lnTo>
                  <a:lnTo>
                    <a:pt x="90" y="53"/>
                  </a:lnTo>
                  <a:lnTo>
                    <a:pt x="109" y="71"/>
                  </a:lnTo>
                  <a:lnTo>
                    <a:pt x="126" y="89"/>
                  </a:lnTo>
                  <a:lnTo>
                    <a:pt x="125" y="81"/>
                  </a:lnTo>
                  <a:lnTo>
                    <a:pt x="144" y="96"/>
                  </a:lnTo>
                  <a:lnTo>
                    <a:pt x="156" y="109"/>
                  </a:lnTo>
                  <a:lnTo>
                    <a:pt x="176" y="124"/>
                  </a:lnTo>
                  <a:lnTo>
                    <a:pt x="179" y="125"/>
                  </a:lnTo>
                  <a:lnTo>
                    <a:pt x="192" y="137"/>
                  </a:lnTo>
                  <a:lnTo>
                    <a:pt x="184" y="142"/>
                  </a:lnTo>
                  <a:lnTo>
                    <a:pt x="185" y="147"/>
                  </a:lnTo>
                  <a:lnTo>
                    <a:pt x="184" y="150"/>
                  </a:lnTo>
                  <a:lnTo>
                    <a:pt x="186" y="159"/>
                  </a:lnTo>
                  <a:lnTo>
                    <a:pt x="203" y="162"/>
                  </a:lnTo>
                  <a:lnTo>
                    <a:pt x="206" y="181"/>
                  </a:lnTo>
                  <a:lnTo>
                    <a:pt x="211" y="186"/>
                  </a:lnTo>
                  <a:lnTo>
                    <a:pt x="211" y="197"/>
                  </a:lnTo>
                  <a:lnTo>
                    <a:pt x="229" y="197"/>
                  </a:lnTo>
                  <a:lnTo>
                    <a:pt x="240" y="2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67" name="Freeform 7"/>
            <p:cNvSpPr>
              <a:spLocks/>
            </p:cNvSpPr>
            <p:nvPr/>
          </p:nvSpPr>
          <p:spPr bwMode="auto">
            <a:xfrm>
              <a:off x="7610831" y="3331711"/>
              <a:ext cx="241065" cy="241145"/>
            </a:xfrm>
            <a:custGeom>
              <a:avLst/>
              <a:gdLst/>
              <a:ahLst/>
              <a:cxnLst>
                <a:cxn ang="0">
                  <a:pos x="164" y="181"/>
                </a:cxn>
                <a:cxn ang="0">
                  <a:pos x="169" y="191"/>
                </a:cxn>
                <a:cxn ang="0">
                  <a:pos x="193" y="200"/>
                </a:cxn>
                <a:cxn ang="0">
                  <a:pos x="207" y="195"/>
                </a:cxn>
                <a:cxn ang="0">
                  <a:pos x="210" y="155"/>
                </a:cxn>
                <a:cxn ang="0">
                  <a:pos x="213" y="114"/>
                </a:cxn>
                <a:cxn ang="0">
                  <a:pos x="215" y="74"/>
                </a:cxn>
                <a:cxn ang="0">
                  <a:pos x="201" y="50"/>
                </a:cxn>
                <a:cxn ang="0">
                  <a:pos x="147" y="25"/>
                </a:cxn>
                <a:cxn ang="0">
                  <a:pos x="113" y="49"/>
                </a:cxn>
                <a:cxn ang="0">
                  <a:pos x="80" y="63"/>
                </a:cxn>
                <a:cxn ang="0">
                  <a:pos x="71" y="57"/>
                </a:cxn>
                <a:cxn ang="0">
                  <a:pos x="66" y="18"/>
                </a:cxn>
                <a:cxn ang="0">
                  <a:pos x="43" y="3"/>
                </a:cxn>
                <a:cxn ang="0">
                  <a:pos x="3" y="13"/>
                </a:cxn>
                <a:cxn ang="0">
                  <a:pos x="16" y="31"/>
                </a:cxn>
                <a:cxn ang="0">
                  <a:pos x="43" y="44"/>
                </a:cxn>
                <a:cxn ang="0">
                  <a:pos x="59" y="49"/>
                </a:cxn>
                <a:cxn ang="0">
                  <a:pos x="55" y="53"/>
                </a:cxn>
                <a:cxn ang="0">
                  <a:pos x="27" y="57"/>
                </a:cxn>
                <a:cxn ang="0">
                  <a:pos x="38" y="77"/>
                </a:cxn>
                <a:cxn ang="0">
                  <a:pos x="46" y="89"/>
                </a:cxn>
                <a:cxn ang="0">
                  <a:pos x="56" y="80"/>
                </a:cxn>
                <a:cxn ang="0">
                  <a:pos x="80" y="87"/>
                </a:cxn>
                <a:cxn ang="0">
                  <a:pos x="95" y="101"/>
                </a:cxn>
                <a:cxn ang="0">
                  <a:pos x="127" y="113"/>
                </a:cxn>
                <a:cxn ang="0">
                  <a:pos x="151" y="131"/>
                </a:cxn>
                <a:cxn ang="0">
                  <a:pos x="168" y="162"/>
                </a:cxn>
                <a:cxn ang="0">
                  <a:pos x="169" y="169"/>
                </a:cxn>
                <a:cxn ang="0">
                  <a:pos x="163" y="176"/>
                </a:cxn>
                <a:cxn ang="0">
                  <a:pos x="135" y="198"/>
                </a:cxn>
                <a:cxn ang="0">
                  <a:pos x="164" y="180"/>
                </a:cxn>
              </a:cxnLst>
              <a:rect l="0" t="0" r="r" b="b"/>
              <a:pathLst>
                <a:path w="216" h="216">
                  <a:moveTo>
                    <a:pt x="164" y="180"/>
                  </a:moveTo>
                  <a:lnTo>
                    <a:pt x="164" y="181"/>
                  </a:lnTo>
                  <a:lnTo>
                    <a:pt x="163" y="193"/>
                  </a:lnTo>
                  <a:lnTo>
                    <a:pt x="169" y="191"/>
                  </a:lnTo>
                  <a:lnTo>
                    <a:pt x="187" y="187"/>
                  </a:lnTo>
                  <a:lnTo>
                    <a:pt x="193" y="200"/>
                  </a:lnTo>
                  <a:lnTo>
                    <a:pt x="205" y="216"/>
                  </a:lnTo>
                  <a:lnTo>
                    <a:pt x="207" y="195"/>
                  </a:lnTo>
                  <a:lnTo>
                    <a:pt x="209" y="175"/>
                  </a:lnTo>
                  <a:lnTo>
                    <a:pt x="210" y="155"/>
                  </a:lnTo>
                  <a:lnTo>
                    <a:pt x="212" y="134"/>
                  </a:lnTo>
                  <a:lnTo>
                    <a:pt x="213" y="114"/>
                  </a:lnTo>
                  <a:lnTo>
                    <a:pt x="215" y="95"/>
                  </a:lnTo>
                  <a:lnTo>
                    <a:pt x="215" y="74"/>
                  </a:lnTo>
                  <a:lnTo>
                    <a:pt x="216" y="54"/>
                  </a:lnTo>
                  <a:lnTo>
                    <a:pt x="201" y="50"/>
                  </a:lnTo>
                  <a:lnTo>
                    <a:pt x="174" y="38"/>
                  </a:lnTo>
                  <a:lnTo>
                    <a:pt x="147" y="25"/>
                  </a:lnTo>
                  <a:lnTo>
                    <a:pt x="133" y="37"/>
                  </a:lnTo>
                  <a:lnTo>
                    <a:pt x="113" y="49"/>
                  </a:lnTo>
                  <a:lnTo>
                    <a:pt x="90" y="73"/>
                  </a:lnTo>
                  <a:lnTo>
                    <a:pt x="80" y="63"/>
                  </a:lnTo>
                  <a:lnTo>
                    <a:pt x="73" y="53"/>
                  </a:lnTo>
                  <a:lnTo>
                    <a:pt x="71" y="57"/>
                  </a:lnTo>
                  <a:lnTo>
                    <a:pt x="66" y="30"/>
                  </a:lnTo>
                  <a:lnTo>
                    <a:pt x="66" y="18"/>
                  </a:lnTo>
                  <a:lnTo>
                    <a:pt x="63" y="7"/>
                  </a:lnTo>
                  <a:lnTo>
                    <a:pt x="43" y="3"/>
                  </a:lnTo>
                  <a:lnTo>
                    <a:pt x="24" y="0"/>
                  </a:lnTo>
                  <a:lnTo>
                    <a:pt x="3" y="13"/>
                  </a:lnTo>
                  <a:lnTo>
                    <a:pt x="0" y="25"/>
                  </a:lnTo>
                  <a:lnTo>
                    <a:pt x="16" y="31"/>
                  </a:lnTo>
                  <a:lnTo>
                    <a:pt x="27" y="45"/>
                  </a:lnTo>
                  <a:lnTo>
                    <a:pt x="43" y="44"/>
                  </a:lnTo>
                  <a:lnTo>
                    <a:pt x="60" y="44"/>
                  </a:lnTo>
                  <a:lnTo>
                    <a:pt x="59" y="49"/>
                  </a:lnTo>
                  <a:lnTo>
                    <a:pt x="56" y="51"/>
                  </a:lnTo>
                  <a:lnTo>
                    <a:pt x="55" y="53"/>
                  </a:lnTo>
                  <a:lnTo>
                    <a:pt x="48" y="51"/>
                  </a:lnTo>
                  <a:lnTo>
                    <a:pt x="27" y="57"/>
                  </a:lnTo>
                  <a:lnTo>
                    <a:pt x="19" y="61"/>
                  </a:lnTo>
                  <a:lnTo>
                    <a:pt x="38" y="77"/>
                  </a:lnTo>
                  <a:lnTo>
                    <a:pt x="34" y="87"/>
                  </a:lnTo>
                  <a:lnTo>
                    <a:pt x="46" y="89"/>
                  </a:lnTo>
                  <a:lnTo>
                    <a:pt x="60" y="66"/>
                  </a:lnTo>
                  <a:lnTo>
                    <a:pt x="56" y="80"/>
                  </a:lnTo>
                  <a:lnTo>
                    <a:pt x="74" y="87"/>
                  </a:lnTo>
                  <a:lnTo>
                    <a:pt x="80" y="87"/>
                  </a:lnTo>
                  <a:lnTo>
                    <a:pt x="78" y="95"/>
                  </a:lnTo>
                  <a:lnTo>
                    <a:pt x="95" y="101"/>
                  </a:lnTo>
                  <a:lnTo>
                    <a:pt x="110" y="107"/>
                  </a:lnTo>
                  <a:lnTo>
                    <a:pt x="127" y="113"/>
                  </a:lnTo>
                  <a:lnTo>
                    <a:pt x="143" y="120"/>
                  </a:lnTo>
                  <a:lnTo>
                    <a:pt x="151" y="131"/>
                  </a:lnTo>
                  <a:lnTo>
                    <a:pt x="163" y="158"/>
                  </a:lnTo>
                  <a:lnTo>
                    <a:pt x="168" y="162"/>
                  </a:lnTo>
                  <a:lnTo>
                    <a:pt x="158" y="163"/>
                  </a:lnTo>
                  <a:lnTo>
                    <a:pt x="169" y="169"/>
                  </a:lnTo>
                  <a:lnTo>
                    <a:pt x="159" y="169"/>
                  </a:lnTo>
                  <a:lnTo>
                    <a:pt x="163" y="176"/>
                  </a:lnTo>
                  <a:lnTo>
                    <a:pt x="149" y="174"/>
                  </a:lnTo>
                  <a:lnTo>
                    <a:pt x="135" y="198"/>
                  </a:lnTo>
                  <a:lnTo>
                    <a:pt x="155" y="194"/>
                  </a:lnTo>
                  <a:lnTo>
                    <a:pt x="164" y="18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68" name="Freeform 8"/>
            <p:cNvSpPr>
              <a:spLocks/>
            </p:cNvSpPr>
            <p:nvPr/>
          </p:nvSpPr>
          <p:spPr bwMode="auto">
            <a:xfrm>
              <a:off x="7309498" y="3273659"/>
              <a:ext cx="158479" cy="203187"/>
            </a:xfrm>
            <a:custGeom>
              <a:avLst/>
              <a:gdLst/>
              <a:ahLst/>
              <a:cxnLst>
                <a:cxn ang="0">
                  <a:pos x="140" y="5"/>
                </a:cxn>
                <a:cxn ang="0">
                  <a:pos x="133" y="0"/>
                </a:cxn>
                <a:cxn ang="0">
                  <a:pos x="113" y="22"/>
                </a:cxn>
                <a:cxn ang="0">
                  <a:pos x="84" y="17"/>
                </a:cxn>
                <a:cxn ang="0">
                  <a:pos x="56" y="13"/>
                </a:cxn>
                <a:cxn ang="0">
                  <a:pos x="43" y="12"/>
                </a:cxn>
                <a:cxn ang="0">
                  <a:pos x="35" y="22"/>
                </a:cxn>
                <a:cxn ang="0">
                  <a:pos x="31" y="22"/>
                </a:cxn>
                <a:cxn ang="0">
                  <a:pos x="20" y="42"/>
                </a:cxn>
                <a:cxn ang="0">
                  <a:pos x="21" y="64"/>
                </a:cxn>
                <a:cxn ang="0">
                  <a:pos x="19" y="61"/>
                </a:cxn>
                <a:cxn ang="0">
                  <a:pos x="9" y="84"/>
                </a:cxn>
                <a:cxn ang="0">
                  <a:pos x="0" y="108"/>
                </a:cxn>
                <a:cxn ang="0">
                  <a:pos x="2" y="130"/>
                </a:cxn>
                <a:cxn ang="0">
                  <a:pos x="12" y="132"/>
                </a:cxn>
                <a:cxn ang="0">
                  <a:pos x="12" y="150"/>
                </a:cxn>
                <a:cxn ang="0">
                  <a:pos x="11" y="168"/>
                </a:cxn>
                <a:cxn ang="0">
                  <a:pos x="12" y="182"/>
                </a:cxn>
                <a:cxn ang="0">
                  <a:pos x="31" y="179"/>
                </a:cxn>
                <a:cxn ang="0">
                  <a:pos x="31" y="149"/>
                </a:cxn>
                <a:cxn ang="0">
                  <a:pos x="30" y="118"/>
                </a:cxn>
                <a:cxn ang="0">
                  <a:pos x="44" y="108"/>
                </a:cxn>
                <a:cxn ang="0">
                  <a:pos x="45" y="124"/>
                </a:cxn>
                <a:cxn ang="0">
                  <a:pos x="47" y="134"/>
                </a:cxn>
                <a:cxn ang="0">
                  <a:pos x="57" y="148"/>
                </a:cxn>
                <a:cxn ang="0">
                  <a:pos x="60" y="162"/>
                </a:cxn>
                <a:cxn ang="0">
                  <a:pos x="67" y="158"/>
                </a:cxn>
                <a:cxn ang="0">
                  <a:pos x="81" y="150"/>
                </a:cxn>
                <a:cxn ang="0">
                  <a:pos x="86" y="148"/>
                </a:cxn>
                <a:cxn ang="0">
                  <a:pos x="73" y="126"/>
                </a:cxn>
                <a:cxn ang="0">
                  <a:pos x="77" y="120"/>
                </a:cxn>
                <a:cxn ang="0">
                  <a:pos x="66" y="103"/>
                </a:cxn>
                <a:cxn ang="0">
                  <a:pos x="55" y="86"/>
                </a:cxn>
                <a:cxn ang="0">
                  <a:pos x="63" y="88"/>
                </a:cxn>
                <a:cxn ang="0">
                  <a:pos x="79" y="76"/>
                </a:cxn>
                <a:cxn ang="0">
                  <a:pos x="95" y="64"/>
                </a:cxn>
                <a:cxn ang="0">
                  <a:pos x="99" y="65"/>
                </a:cxn>
                <a:cxn ang="0">
                  <a:pos x="96" y="56"/>
                </a:cxn>
                <a:cxn ang="0">
                  <a:pos x="89" y="59"/>
                </a:cxn>
                <a:cxn ang="0">
                  <a:pos x="62" y="64"/>
                </a:cxn>
                <a:cxn ang="0">
                  <a:pos x="43" y="76"/>
                </a:cxn>
                <a:cxn ang="0">
                  <a:pos x="26" y="52"/>
                </a:cxn>
                <a:cxn ang="0">
                  <a:pos x="35" y="30"/>
                </a:cxn>
                <a:cxn ang="0">
                  <a:pos x="65" y="31"/>
                </a:cxn>
                <a:cxn ang="0">
                  <a:pos x="96" y="32"/>
                </a:cxn>
                <a:cxn ang="0">
                  <a:pos x="126" y="28"/>
                </a:cxn>
                <a:cxn ang="0">
                  <a:pos x="140" y="5"/>
                </a:cxn>
              </a:cxnLst>
              <a:rect l="0" t="0" r="r" b="b"/>
              <a:pathLst>
                <a:path w="140" h="182">
                  <a:moveTo>
                    <a:pt x="140" y="5"/>
                  </a:moveTo>
                  <a:lnTo>
                    <a:pt x="133" y="0"/>
                  </a:lnTo>
                  <a:lnTo>
                    <a:pt x="113" y="22"/>
                  </a:lnTo>
                  <a:lnTo>
                    <a:pt x="84" y="17"/>
                  </a:lnTo>
                  <a:lnTo>
                    <a:pt x="56" y="13"/>
                  </a:lnTo>
                  <a:lnTo>
                    <a:pt x="43" y="12"/>
                  </a:lnTo>
                  <a:lnTo>
                    <a:pt x="35" y="22"/>
                  </a:lnTo>
                  <a:lnTo>
                    <a:pt x="31" y="22"/>
                  </a:lnTo>
                  <a:lnTo>
                    <a:pt x="20" y="42"/>
                  </a:lnTo>
                  <a:lnTo>
                    <a:pt x="21" y="64"/>
                  </a:lnTo>
                  <a:lnTo>
                    <a:pt x="19" y="61"/>
                  </a:lnTo>
                  <a:lnTo>
                    <a:pt x="9" y="84"/>
                  </a:lnTo>
                  <a:lnTo>
                    <a:pt x="0" y="108"/>
                  </a:lnTo>
                  <a:lnTo>
                    <a:pt x="2" y="130"/>
                  </a:lnTo>
                  <a:lnTo>
                    <a:pt x="12" y="132"/>
                  </a:lnTo>
                  <a:lnTo>
                    <a:pt x="12" y="150"/>
                  </a:lnTo>
                  <a:lnTo>
                    <a:pt x="11" y="168"/>
                  </a:lnTo>
                  <a:lnTo>
                    <a:pt x="12" y="182"/>
                  </a:lnTo>
                  <a:lnTo>
                    <a:pt x="31" y="179"/>
                  </a:lnTo>
                  <a:lnTo>
                    <a:pt x="31" y="149"/>
                  </a:lnTo>
                  <a:lnTo>
                    <a:pt x="30" y="118"/>
                  </a:lnTo>
                  <a:lnTo>
                    <a:pt x="44" y="108"/>
                  </a:lnTo>
                  <a:lnTo>
                    <a:pt x="45" y="124"/>
                  </a:lnTo>
                  <a:lnTo>
                    <a:pt x="47" y="134"/>
                  </a:lnTo>
                  <a:lnTo>
                    <a:pt x="57" y="148"/>
                  </a:lnTo>
                  <a:lnTo>
                    <a:pt x="60" y="162"/>
                  </a:lnTo>
                  <a:lnTo>
                    <a:pt x="67" y="158"/>
                  </a:lnTo>
                  <a:lnTo>
                    <a:pt x="81" y="150"/>
                  </a:lnTo>
                  <a:lnTo>
                    <a:pt x="86" y="148"/>
                  </a:lnTo>
                  <a:lnTo>
                    <a:pt x="73" y="126"/>
                  </a:lnTo>
                  <a:lnTo>
                    <a:pt x="77" y="120"/>
                  </a:lnTo>
                  <a:lnTo>
                    <a:pt x="66" y="103"/>
                  </a:lnTo>
                  <a:lnTo>
                    <a:pt x="55" y="86"/>
                  </a:lnTo>
                  <a:lnTo>
                    <a:pt x="63" y="88"/>
                  </a:lnTo>
                  <a:lnTo>
                    <a:pt x="79" y="76"/>
                  </a:lnTo>
                  <a:lnTo>
                    <a:pt x="95" y="64"/>
                  </a:lnTo>
                  <a:lnTo>
                    <a:pt x="99" y="65"/>
                  </a:lnTo>
                  <a:lnTo>
                    <a:pt x="96" y="56"/>
                  </a:lnTo>
                  <a:lnTo>
                    <a:pt x="89" y="59"/>
                  </a:lnTo>
                  <a:lnTo>
                    <a:pt x="62" y="64"/>
                  </a:lnTo>
                  <a:lnTo>
                    <a:pt x="43" y="76"/>
                  </a:lnTo>
                  <a:lnTo>
                    <a:pt x="26" y="52"/>
                  </a:lnTo>
                  <a:lnTo>
                    <a:pt x="35" y="30"/>
                  </a:lnTo>
                  <a:lnTo>
                    <a:pt x="65" y="31"/>
                  </a:lnTo>
                  <a:lnTo>
                    <a:pt x="96" y="32"/>
                  </a:lnTo>
                  <a:lnTo>
                    <a:pt x="126" y="28"/>
                  </a:lnTo>
                  <a:lnTo>
                    <a:pt x="140"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69" name="Freeform 9"/>
            <p:cNvSpPr>
              <a:spLocks/>
            </p:cNvSpPr>
            <p:nvPr/>
          </p:nvSpPr>
          <p:spPr bwMode="auto">
            <a:xfrm>
              <a:off x="6974685" y="3485777"/>
              <a:ext cx="223209" cy="78149"/>
            </a:xfrm>
            <a:custGeom>
              <a:avLst/>
              <a:gdLst/>
              <a:ahLst/>
              <a:cxnLst>
                <a:cxn ang="0">
                  <a:pos x="200" y="68"/>
                </a:cxn>
                <a:cxn ang="0">
                  <a:pos x="198" y="65"/>
                </a:cxn>
                <a:cxn ang="0">
                  <a:pos x="198" y="45"/>
                </a:cxn>
                <a:cxn ang="0">
                  <a:pos x="182" y="43"/>
                </a:cxn>
                <a:cxn ang="0">
                  <a:pos x="165" y="41"/>
                </a:cxn>
                <a:cxn ang="0">
                  <a:pos x="159" y="26"/>
                </a:cxn>
                <a:cxn ang="0">
                  <a:pos x="133" y="18"/>
                </a:cxn>
                <a:cxn ang="0">
                  <a:pos x="123" y="11"/>
                </a:cxn>
                <a:cxn ang="0">
                  <a:pos x="114" y="21"/>
                </a:cxn>
                <a:cxn ang="0">
                  <a:pos x="97" y="21"/>
                </a:cxn>
                <a:cxn ang="0">
                  <a:pos x="79" y="21"/>
                </a:cxn>
                <a:cxn ang="0">
                  <a:pos x="70" y="12"/>
                </a:cxn>
                <a:cxn ang="0">
                  <a:pos x="45" y="0"/>
                </a:cxn>
                <a:cxn ang="0">
                  <a:pos x="18" y="0"/>
                </a:cxn>
                <a:cxn ang="0">
                  <a:pos x="7" y="15"/>
                </a:cxn>
                <a:cxn ang="0">
                  <a:pos x="0" y="18"/>
                </a:cxn>
                <a:cxn ang="0">
                  <a:pos x="22" y="25"/>
                </a:cxn>
                <a:cxn ang="0">
                  <a:pos x="22" y="31"/>
                </a:cxn>
                <a:cxn ang="0">
                  <a:pos x="45" y="37"/>
                </a:cxn>
                <a:cxn ang="0">
                  <a:pos x="68" y="43"/>
                </a:cxn>
                <a:cxn ang="0">
                  <a:pos x="87" y="47"/>
                </a:cxn>
                <a:cxn ang="0">
                  <a:pos x="108" y="51"/>
                </a:cxn>
                <a:cxn ang="0">
                  <a:pos x="136" y="55"/>
                </a:cxn>
                <a:cxn ang="0">
                  <a:pos x="164" y="57"/>
                </a:cxn>
                <a:cxn ang="0">
                  <a:pos x="182" y="63"/>
                </a:cxn>
                <a:cxn ang="0">
                  <a:pos x="200" y="68"/>
                </a:cxn>
              </a:cxnLst>
              <a:rect l="0" t="0" r="r" b="b"/>
              <a:pathLst>
                <a:path w="200" h="68">
                  <a:moveTo>
                    <a:pt x="200" y="68"/>
                  </a:moveTo>
                  <a:lnTo>
                    <a:pt x="198" y="65"/>
                  </a:lnTo>
                  <a:lnTo>
                    <a:pt x="198" y="45"/>
                  </a:lnTo>
                  <a:lnTo>
                    <a:pt x="182" y="43"/>
                  </a:lnTo>
                  <a:lnTo>
                    <a:pt x="165" y="41"/>
                  </a:lnTo>
                  <a:lnTo>
                    <a:pt x="159" y="26"/>
                  </a:lnTo>
                  <a:lnTo>
                    <a:pt x="133" y="18"/>
                  </a:lnTo>
                  <a:lnTo>
                    <a:pt x="123" y="11"/>
                  </a:lnTo>
                  <a:lnTo>
                    <a:pt x="114" y="21"/>
                  </a:lnTo>
                  <a:lnTo>
                    <a:pt x="97" y="21"/>
                  </a:lnTo>
                  <a:lnTo>
                    <a:pt x="79" y="21"/>
                  </a:lnTo>
                  <a:lnTo>
                    <a:pt x="70" y="12"/>
                  </a:lnTo>
                  <a:lnTo>
                    <a:pt x="45" y="0"/>
                  </a:lnTo>
                  <a:lnTo>
                    <a:pt x="18" y="0"/>
                  </a:lnTo>
                  <a:lnTo>
                    <a:pt x="7" y="15"/>
                  </a:lnTo>
                  <a:lnTo>
                    <a:pt x="0" y="18"/>
                  </a:lnTo>
                  <a:lnTo>
                    <a:pt x="22" y="25"/>
                  </a:lnTo>
                  <a:lnTo>
                    <a:pt x="22" y="31"/>
                  </a:lnTo>
                  <a:lnTo>
                    <a:pt x="45" y="37"/>
                  </a:lnTo>
                  <a:lnTo>
                    <a:pt x="68" y="43"/>
                  </a:lnTo>
                  <a:lnTo>
                    <a:pt x="87" y="47"/>
                  </a:lnTo>
                  <a:lnTo>
                    <a:pt x="108" y="51"/>
                  </a:lnTo>
                  <a:lnTo>
                    <a:pt x="136" y="55"/>
                  </a:lnTo>
                  <a:lnTo>
                    <a:pt x="164" y="57"/>
                  </a:lnTo>
                  <a:lnTo>
                    <a:pt x="182" y="63"/>
                  </a:lnTo>
                  <a:lnTo>
                    <a:pt x="200" y="6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0" name="Freeform 10"/>
            <p:cNvSpPr>
              <a:spLocks/>
            </p:cNvSpPr>
            <p:nvPr/>
          </p:nvSpPr>
          <p:spPr bwMode="auto">
            <a:xfrm>
              <a:off x="7412175" y="3552762"/>
              <a:ext cx="95980" cy="55821"/>
            </a:xfrm>
            <a:custGeom>
              <a:avLst/>
              <a:gdLst/>
              <a:ahLst/>
              <a:cxnLst>
                <a:cxn ang="0">
                  <a:pos x="85" y="0"/>
                </a:cxn>
                <a:cxn ang="0">
                  <a:pos x="54" y="1"/>
                </a:cxn>
                <a:cxn ang="0">
                  <a:pos x="32" y="12"/>
                </a:cxn>
                <a:cxn ang="0">
                  <a:pos x="11" y="23"/>
                </a:cxn>
                <a:cxn ang="0">
                  <a:pos x="1" y="41"/>
                </a:cxn>
                <a:cxn ang="0">
                  <a:pos x="0" y="44"/>
                </a:cxn>
                <a:cxn ang="0">
                  <a:pos x="2" y="49"/>
                </a:cxn>
                <a:cxn ang="0">
                  <a:pos x="29" y="32"/>
                </a:cxn>
                <a:cxn ang="0">
                  <a:pos x="58" y="17"/>
                </a:cxn>
                <a:cxn ang="0">
                  <a:pos x="85" y="0"/>
                </a:cxn>
              </a:cxnLst>
              <a:rect l="0" t="0" r="r" b="b"/>
              <a:pathLst>
                <a:path w="85" h="49">
                  <a:moveTo>
                    <a:pt x="85" y="0"/>
                  </a:moveTo>
                  <a:lnTo>
                    <a:pt x="54" y="1"/>
                  </a:lnTo>
                  <a:lnTo>
                    <a:pt x="32" y="12"/>
                  </a:lnTo>
                  <a:lnTo>
                    <a:pt x="11" y="23"/>
                  </a:lnTo>
                  <a:lnTo>
                    <a:pt x="1" y="41"/>
                  </a:lnTo>
                  <a:lnTo>
                    <a:pt x="0" y="44"/>
                  </a:lnTo>
                  <a:lnTo>
                    <a:pt x="2" y="49"/>
                  </a:lnTo>
                  <a:lnTo>
                    <a:pt x="29" y="32"/>
                  </a:lnTo>
                  <a:lnTo>
                    <a:pt x="58" y="17"/>
                  </a:lnTo>
                  <a:lnTo>
                    <a:pt x="85"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1" name="Freeform 11"/>
            <p:cNvSpPr>
              <a:spLocks/>
            </p:cNvSpPr>
            <p:nvPr/>
          </p:nvSpPr>
          <p:spPr bwMode="auto">
            <a:xfrm>
              <a:off x="7521547" y="3262495"/>
              <a:ext cx="35713" cy="82615"/>
            </a:xfrm>
            <a:custGeom>
              <a:avLst/>
              <a:gdLst/>
              <a:ahLst/>
              <a:cxnLst>
                <a:cxn ang="0">
                  <a:pos x="32" y="48"/>
                </a:cxn>
                <a:cxn ang="0">
                  <a:pos x="18" y="30"/>
                </a:cxn>
                <a:cxn ang="0">
                  <a:pos x="28" y="19"/>
                </a:cxn>
                <a:cxn ang="0">
                  <a:pos x="22" y="15"/>
                </a:cxn>
                <a:cxn ang="0">
                  <a:pos x="15" y="21"/>
                </a:cxn>
                <a:cxn ang="0">
                  <a:pos x="8" y="33"/>
                </a:cxn>
                <a:cxn ang="0">
                  <a:pos x="6" y="27"/>
                </a:cxn>
                <a:cxn ang="0">
                  <a:pos x="11" y="10"/>
                </a:cxn>
                <a:cxn ang="0">
                  <a:pos x="11" y="0"/>
                </a:cxn>
                <a:cxn ang="0">
                  <a:pos x="0" y="17"/>
                </a:cxn>
                <a:cxn ang="0">
                  <a:pos x="3" y="35"/>
                </a:cxn>
                <a:cxn ang="0">
                  <a:pos x="5" y="53"/>
                </a:cxn>
                <a:cxn ang="0">
                  <a:pos x="18" y="75"/>
                </a:cxn>
                <a:cxn ang="0">
                  <a:pos x="10" y="45"/>
                </a:cxn>
                <a:cxn ang="0">
                  <a:pos x="32" y="48"/>
                </a:cxn>
              </a:cxnLst>
              <a:rect l="0" t="0" r="r" b="b"/>
              <a:pathLst>
                <a:path w="32" h="75">
                  <a:moveTo>
                    <a:pt x="32" y="48"/>
                  </a:moveTo>
                  <a:lnTo>
                    <a:pt x="18" y="30"/>
                  </a:lnTo>
                  <a:lnTo>
                    <a:pt x="28" y="19"/>
                  </a:lnTo>
                  <a:lnTo>
                    <a:pt x="22" y="15"/>
                  </a:lnTo>
                  <a:lnTo>
                    <a:pt x="15" y="21"/>
                  </a:lnTo>
                  <a:lnTo>
                    <a:pt x="8" y="33"/>
                  </a:lnTo>
                  <a:lnTo>
                    <a:pt x="6" y="27"/>
                  </a:lnTo>
                  <a:lnTo>
                    <a:pt x="11" y="10"/>
                  </a:lnTo>
                  <a:lnTo>
                    <a:pt x="11" y="0"/>
                  </a:lnTo>
                  <a:lnTo>
                    <a:pt x="0" y="17"/>
                  </a:lnTo>
                  <a:lnTo>
                    <a:pt x="3" y="35"/>
                  </a:lnTo>
                  <a:lnTo>
                    <a:pt x="5" y="53"/>
                  </a:lnTo>
                  <a:lnTo>
                    <a:pt x="18" y="75"/>
                  </a:lnTo>
                  <a:lnTo>
                    <a:pt x="10" y="45"/>
                  </a:lnTo>
                  <a:lnTo>
                    <a:pt x="32" y="4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2" name="Freeform 12"/>
            <p:cNvSpPr>
              <a:spLocks/>
            </p:cNvSpPr>
            <p:nvPr/>
          </p:nvSpPr>
          <p:spPr bwMode="auto">
            <a:xfrm>
              <a:off x="7530475" y="3398696"/>
              <a:ext cx="71427" cy="26794"/>
            </a:xfrm>
            <a:custGeom>
              <a:avLst/>
              <a:gdLst/>
              <a:ahLst/>
              <a:cxnLst>
                <a:cxn ang="0">
                  <a:pos x="63" y="19"/>
                </a:cxn>
                <a:cxn ang="0">
                  <a:pos x="60" y="24"/>
                </a:cxn>
                <a:cxn ang="0">
                  <a:pos x="33" y="12"/>
                </a:cxn>
                <a:cxn ang="0">
                  <a:pos x="15" y="13"/>
                </a:cxn>
                <a:cxn ang="0">
                  <a:pos x="2" y="9"/>
                </a:cxn>
                <a:cxn ang="0">
                  <a:pos x="0" y="14"/>
                </a:cxn>
                <a:cxn ang="0">
                  <a:pos x="1" y="6"/>
                </a:cxn>
                <a:cxn ang="0">
                  <a:pos x="14" y="0"/>
                </a:cxn>
                <a:cxn ang="0">
                  <a:pos x="33" y="1"/>
                </a:cxn>
                <a:cxn ang="0">
                  <a:pos x="53" y="3"/>
                </a:cxn>
                <a:cxn ang="0">
                  <a:pos x="63" y="19"/>
                </a:cxn>
              </a:cxnLst>
              <a:rect l="0" t="0" r="r" b="b"/>
              <a:pathLst>
                <a:path w="63" h="24">
                  <a:moveTo>
                    <a:pt x="63" y="19"/>
                  </a:moveTo>
                  <a:lnTo>
                    <a:pt x="60" y="24"/>
                  </a:lnTo>
                  <a:lnTo>
                    <a:pt x="33" y="12"/>
                  </a:lnTo>
                  <a:lnTo>
                    <a:pt x="15" y="13"/>
                  </a:lnTo>
                  <a:lnTo>
                    <a:pt x="2" y="9"/>
                  </a:lnTo>
                  <a:lnTo>
                    <a:pt x="0" y="14"/>
                  </a:lnTo>
                  <a:lnTo>
                    <a:pt x="1" y="6"/>
                  </a:lnTo>
                  <a:lnTo>
                    <a:pt x="14" y="0"/>
                  </a:lnTo>
                  <a:lnTo>
                    <a:pt x="33" y="1"/>
                  </a:lnTo>
                  <a:lnTo>
                    <a:pt x="53" y="3"/>
                  </a:lnTo>
                  <a:lnTo>
                    <a:pt x="63" y="1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3" name="Freeform 13"/>
            <p:cNvSpPr>
              <a:spLocks/>
            </p:cNvSpPr>
            <p:nvPr/>
          </p:nvSpPr>
          <p:spPr bwMode="auto">
            <a:xfrm>
              <a:off x="7322891" y="3548296"/>
              <a:ext cx="80355" cy="17863"/>
            </a:xfrm>
            <a:custGeom>
              <a:avLst/>
              <a:gdLst/>
              <a:ahLst/>
              <a:cxnLst>
                <a:cxn ang="0">
                  <a:pos x="71" y="2"/>
                </a:cxn>
                <a:cxn ang="0">
                  <a:pos x="71" y="1"/>
                </a:cxn>
                <a:cxn ang="0">
                  <a:pos x="66" y="0"/>
                </a:cxn>
                <a:cxn ang="0">
                  <a:pos x="59" y="7"/>
                </a:cxn>
                <a:cxn ang="0">
                  <a:pos x="47" y="6"/>
                </a:cxn>
                <a:cxn ang="0">
                  <a:pos x="29" y="4"/>
                </a:cxn>
                <a:cxn ang="0">
                  <a:pos x="11" y="1"/>
                </a:cxn>
                <a:cxn ang="0">
                  <a:pos x="0" y="12"/>
                </a:cxn>
                <a:cxn ang="0">
                  <a:pos x="9" y="16"/>
                </a:cxn>
                <a:cxn ang="0">
                  <a:pos x="31" y="14"/>
                </a:cxn>
                <a:cxn ang="0">
                  <a:pos x="53" y="13"/>
                </a:cxn>
                <a:cxn ang="0">
                  <a:pos x="71" y="2"/>
                </a:cxn>
              </a:cxnLst>
              <a:rect l="0" t="0" r="r" b="b"/>
              <a:pathLst>
                <a:path w="71" h="16">
                  <a:moveTo>
                    <a:pt x="71" y="2"/>
                  </a:moveTo>
                  <a:lnTo>
                    <a:pt x="71" y="1"/>
                  </a:lnTo>
                  <a:lnTo>
                    <a:pt x="66" y="0"/>
                  </a:lnTo>
                  <a:lnTo>
                    <a:pt x="59" y="7"/>
                  </a:lnTo>
                  <a:lnTo>
                    <a:pt x="47" y="6"/>
                  </a:lnTo>
                  <a:lnTo>
                    <a:pt x="29" y="4"/>
                  </a:lnTo>
                  <a:lnTo>
                    <a:pt x="11" y="1"/>
                  </a:lnTo>
                  <a:lnTo>
                    <a:pt x="0" y="12"/>
                  </a:lnTo>
                  <a:lnTo>
                    <a:pt x="9" y="16"/>
                  </a:lnTo>
                  <a:lnTo>
                    <a:pt x="31" y="14"/>
                  </a:lnTo>
                  <a:lnTo>
                    <a:pt x="53" y="13"/>
                  </a:lnTo>
                  <a:lnTo>
                    <a:pt x="71"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4" name="Freeform 14"/>
            <p:cNvSpPr>
              <a:spLocks/>
            </p:cNvSpPr>
            <p:nvPr/>
          </p:nvSpPr>
          <p:spPr bwMode="auto">
            <a:xfrm>
              <a:off x="6974684" y="3362971"/>
              <a:ext cx="40178" cy="42424"/>
            </a:xfrm>
            <a:custGeom>
              <a:avLst/>
              <a:gdLst/>
              <a:ahLst/>
              <a:cxnLst>
                <a:cxn ang="0">
                  <a:pos x="36" y="26"/>
                </a:cxn>
                <a:cxn ang="0">
                  <a:pos x="33" y="38"/>
                </a:cxn>
                <a:cxn ang="0">
                  <a:pos x="15" y="27"/>
                </a:cxn>
                <a:cxn ang="0">
                  <a:pos x="8" y="14"/>
                </a:cxn>
                <a:cxn ang="0">
                  <a:pos x="0" y="10"/>
                </a:cxn>
                <a:cxn ang="0">
                  <a:pos x="11" y="3"/>
                </a:cxn>
                <a:cxn ang="0">
                  <a:pos x="14" y="0"/>
                </a:cxn>
                <a:cxn ang="0">
                  <a:pos x="23" y="21"/>
                </a:cxn>
                <a:cxn ang="0">
                  <a:pos x="36" y="26"/>
                </a:cxn>
              </a:cxnLst>
              <a:rect l="0" t="0" r="r" b="b"/>
              <a:pathLst>
                <a:path w="36" h="38">
                  <a:moveTo>
                    <a:pt x="36" y="26"/>
                  </a:moveTo>
                  <a:lnTo>
                    <a:pt x="33" y="38"/>
                  </a:lnTo>
                  <a:lnTo>
                    <a:pt x="15" y="27"/>
                  </a:lnTo>
                  <a:lnTo>
                    <a:pt x="8" y="14"/>
                  </a:lnTo>
                  <a:lnTo>
                    <a:pt x="0" y="10"/>
                  </a:lnTo>
                  <a:lnTo>
                    <a:pt x="11" y="3"/>
                  </a:lnTo>
                  <a:lnTo>
                    <a:pt x="14" y="0"/>
                  </a:lnTo>
                  <a:lnTo>
                    <a:pt x="23" y="21"/>
                  </a:lnTo>
                  <a:lnTo>
                    <a:pt x="36" y="2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5" name="Freeform 15"/>
            <p:cNvSpPr>
              <a:spLocks/>
            </p:cNvSpPr>
            <p:nvPr/>
          </p:nvSpPr>
          <p:spPr bwMode="auto">
            <a:xfrm>
              <a:off x="7249232" y="3546062"/>
              <a:ext cx="60266" cy="24561"/>
            </a:xfrm>
            <a:custGeom>
              <a:avLst/>
              <a:gdLst/>
              <a:ahLst/>
              <a:cxnLst>
                <a:cxn ang="0">
                  <a:pos x="54" y="13"/>
                </a:cxn>
                <a:cxn ang="0">
                  <a:pos x="50" y="6"/>
                </a:cxn>
                <a:cxn ang="0">
                  <a:pos x="43" y="8"/>
                </a:cxn>
                <a:cxn ang="0">
                  <a:pos x="24" y="0"/>
                </a:cxn>
                <a:cxn ang="0">
                  <a:pos x="34" y="12"/>
                </a:cxn>
                <a:cxn ang="0">
                  <a:pos x="22" y="12"/>
                </a:cxn>
                <a:cxn ang="0">
                  <a:pos x="4" y="9"/>
                </a:cxn>
                <a:cxn ang="0">
                  <a:pos x="0" y="21"/>
                </a:cxn>
                <a:cxn ang="0">
                  <a:pos x="19" y="19"/>
                </a:cxn>
                <a:cxn ang="0">
                  <a:pos x="37" y="15"/>
                </a:cxn>
                <a:cxn ang="0">
                  <a:pos x="44" y="16"/>
                </a:cxn>
                <a:cxn ang="0">
                  <a:pos x="43" y="16"/>
                </a:cxn>
                <a:cxn ang="0">
                  <a:pos x="54" y="13"/>
                </a:cxn>
              </a:cxnLst>
              <a:rect l="0" t="0" r="r" b="b"/>
              <a:pathLst>
                <a:path w="54" h="21">
                  <a:moveTo>
                    <a:pt x="54" y="13"/>
                  </a:moveTo>
                  <a:lnTo>
                    <a:pt x="50" y="6"/>
                  </a:lnTo>
                  <a:lnTo>
                    <a:pt x="43" y="8"/>
                  </a:lnTo>
                  <a:lnTo>
                    <a:pt x="24" y="0"/>
                  </a:lnTo>
                  <a:lnTo>
                    <a:pt x="34" y="12"/>
                  </a:lnTo>
                  <a:lnTo>
                    <a:pt x="22" y="12"/>
                  </a:lnTo>
                  <a:lnTo>
                    <a:pt x="4" y="9"/>
                  </a:lnTo>
                  <a:lnTo>
                    <a:pt x="0" y="21"/>
                  </a:lnTo>
                  <a:lnTo>
                    <a:pt x="19" y="19"/>
                  </a:lnTo>
                  <a:lnTo>
                    <a:pt x="37" y="15"/>
                  </a:lnTo>
                  <a:lnTo>
                    <a:pt x="44" y="16"/>
                  </a:lnTo>
                  <a:lnTo>
                    <a:pt x="43" y="16"/>
                  </a:lnTo>
                  <a:lnTo>
                    <a:pt x="54" y="1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6" name="Freeform 16"/>
            <p:cNvSpPr>
              <a:spLocks/>
            </p:cNvSpPr>
            <p:nvPr/>
          </p:nvSpPr>
          <p:spPr bwMode="auto">
            <a:xfrm>
              <a:off x="7302802" y="3581788"/>
              <a:ext cx="44642" cy="22328"/>
            </a:xfrm>
            <a:custGeom>
              <a:avLst/>
              <a:gdLst/>
              <a:ahLst/>
              <a:cxnLst>
                <a:cxn ang="0">
                  <a:pos x="38" y="17"/>
                </a:cxn>
                <a:cxn ang="0">
                  <a:pos x="23" y="20"/>
                </a:cxn>
                <a:cxn ang="0">
                  <a:pos x="5" y="8"/>
                </a:cxn>
                <a:cxn ang="0">
                  <a:pos x="0" y="0"/>
                </a:cxn>
                <a:cxn ang="0">
                  <a:pos x="23" y="0"/>
                </a:cxn>
                <a:cxn ang="0">
                  <a:pos x="38" y="17"/>
                </a:cxn>
              </a:cxnLst>
              <a:rect l="0" t="0" r="r" b="b"/>
              <a:pathLst>
                <a:path w="38" h="20">
                  <a:moveTo>
                    <a:pt x="38" y="17"/>
                  </a:moveTo>
                  <a:lnTo>
                    <a:pt x="23" y="20"/>
                  </a:lnTo>
                  <a:lnTo>
                    <a:pt x="5" y="8"/>
                  </a:lnTo>
                  <a:lnTo>
                    <a:pt x="0" y="0"/>
                  </a:lnTo>
                  <a:lnTo>
                    <a:pt x="23" y="0"/>
                  </a:lnTo>
                  <a:lnTo>
                    <a:pt x="38" y="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7" name="Freeform 17"/>
            <p:cNvSpPr>
              <a:spLocks/>
            </p:cNvSpPr>
            <p:nvPr/>
          </p:nvSpPr>
          <p:spPr bwMode="auto">
            <a:xfrm>
              <a:off x="7483601" y="3405396"/>
              <a:ext cx="31249" cy="20095"/>
            </a:xfrm>
            <a:custGeom>
              <a:avLst/>
              <a:gdLst/>
              <a:ahLst/>
              <a:cxnLst>
                <a:cxn ang="0">
                  <a:pos x="27" y="8"/>
                </a:cxn>
                <a:cxn ang="0">
                  <a:pos x="17" y="19"/>
                </a:cxn>
                <a:cxn ang="0">
                  <a:pos x="0" y="7"/>
                </a:cxn>
                <a:cxn ang="0">
                  <a:pos x="8" y="0"/>
                </a:cxn>
                <a:cxn ang="0">
                  <a:pos x="27" y="8"/>
                </a:cxn>
              </a:cxnLst>
              <a:rect l="0" t="0" r="r" b="b"/>
              <a:pathLst>
                <a:path w="27" h="19">
                  <a:moveTo>
                    <a:pt x="27" y="8"/>
                  </a:moveTo>
                  <a:lnTo>
                    <a:pt x="17" y="19"/>
                  </a:lnTo>
                  <a:lnTo>
                    <a:pt x="0" y="7"/>
                  </a:lnTo>
                  <a:lnTo>
                    <a:pt x="8" y="0"/>
                  </a:lnTo>
                  <a:lnTo>
                    <a:pt x="27"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8" name="Freeform 18"/>
            <p:cNvSpPr>
              <a:spLocks/>
            </p:cNvSpPr>
            <p:nvPr/>
          </p:nvSpPr>
          <p:spPr bwMode="auto">
            <a:xfrm>
              <a:off x="7195661" y="3546062"/>
              <a:ext cx="29017" cy="15630"/>
            </a:xfrm>
            <a:custGeom>
              <a:avLst/>
              <a:gdLst/>
              <a:ahLst/>
              <a:cxnLst>
                <a:cxn ang="0">
                  <a:pos x="25" y="7"/>
                </a:cxn>
                <a:cxn ang="0">
                  <a:pos x="21" y="2"/>
                </a:cxn>
                <a:cxn ang="0">
                  <a:pos x="0" y="0"/>
                </a:cxn>
                <a:cxn ang="0">
                  <a:pos x="13" y="14"/>
                </a:cxn>
                <a:cxn ang="0">
                  <a:pos x="25" y="7"/>
                </a:cxn>
              </a:cxnLst>
              <a:rect l="0" t="0" r="r" b="b"/>
              <a:pathLst>
                <a:path w="25" h="14">
                  <a:moveTo>
                    <a:pt x="25" y="7"/>
                  </a:moveTo>
                  <a:lnTo>
                    <a:pt x="21" y="2"/>
                  </a:lnTo>
                  <a:lnTo>
                    <a:pt x="0" y="0"/>
                  </a:lnTo>
                  <a:lnTo>
                    <a:pt x="13" y="14"/>
                  </a:lnTo>
                  <a:lnTo>
                    <a:pt x="25"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79" name="Freeform 19"/>
            <p:cNvSpPr>
              <a:spLocks/>
            </p:cNvSpPr>
            <p:nvPr/>
          </p:nvSpPr>
          <p:spPr bwMode="auto">
            <a:xfrm>
              <a:off x="6778261" y="3278123"/>
              <a:ext cx="20089" cy="26794"/>
            </a:xfrm>
            <a:custGeom>
              <a:avLst/>
              <a:gdLst/>
              <a:ahLst/>
              <a:cxnLst>
                <a:cxn ang="0">
                  <a:pos x="18" y="13"/>
                </a:cxn>
                <a:cxn ang="0">
                  <a:pos x="16" y="24"/>
                </a:cxn>
                <a:cxn ang="0">
                  <a:pos x="0" y="2"/>
                </a:cxn>
                <a:cxn ang="0">
                  <a:pos x="5" y="0"/>
                </a:cxn>
                <a:cxn ang="0">
                  <a:pos x="18" y="13"/>
                </a:cxn>
              </a:cxnLst>
              <a:rect l="0" t="0" r="r" b="b"/>
              <a:pathLst>
                <a:path w="18" h="24">
                  <a:moveTo>
                    <a:pt x="18" y="13"/>
                  </a:moveTo>
                  <a:lnTo>
                    <a:pt x="16" y="24"/>
                  </a:lnTo>
                  <a:lnTo>
                    <a:pt x="0" y="2"/>
                  </a:lnTo>
                  <a:lnTo>
                    <a:pt x="5" y="0"/>
                  </a:lnTo>
                  <a:lnTo>
                    <a:pt x="18" y="1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0" name="Freeform 20"/>
            <p:cNvSpPr>
              <a:spLocks/>
            </p:cNvSpPr>
            <p:nvPr/>
          </p:nvSpPr>
          <p:spPr bwMode="auto">
            <a:xfrm>
              <a:off x="7231375" y="3548296"/>
              <a:ext cx="17857" cy="17863"/>
            </a:xfrm>
            <a:custGeom>
              <a:avLst/>
              <a:gdLst/>
              <a:ahLst/>
              <a:cxnLst>
                <a:cxn ang="0">
                  <a:pos x="17" y="5"/>
                </a:cxn>
                <a:cxn ang="0">
                  <a:pos x="11" y="0"/>
                </a:cxn>
                <a:cxn ang="0">
                  <a:pos x="0" y="13"/>
                </a:cxn>
                <a:cxn ang="0">
                  <a:pos x="8" y="17"/>
                </a:cxn>
                <a:cxn ang="0">
                  <a:pos x="17" y="5"/>
                </a:cxn>
              </a:cxnLst>
              <a:rect l="0" t="0" r="r" b="b"/>
              <a:pathLst>
                <a:path w="17" h="17">
                  <a:moveTo>
                    <a:pt x="17" y="5"/>
                  </a:moveTo>
                  <a:lnTo>
                    <a:pt x="11" y="0"/>
                  </a:lnTo>
                  <a:lnTo>
                    <a:pt x="0" y="13"/>
                  </a:lnTo>
                  <a:lnTo>
                    <a:pt x="8" y="17"/>
                  </a:lnTo>
                  <a:lnTo>
                    <a:pt x="17"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1" name="Freeform 21"/>
            <p:cNvSpPr>
              <a:spLocks/>
            </p:cNvSpPr>
            <p:nvPr/>
          </p:nvSpPr>
          <p:spPr bwMode="auto">
            <a:xfrm>
              <a:off x="7034951" y="3391999"/>
              <a:ext cx="17857" cy="17863"/>
            </a:xfrm>
            <a:custGeom>
              <a:avLst/>
              <a:gdLst/>
              <a:ahLst/>
              <a:cxnLst>
                <a:cxn ang="0">
                  <a:pos x="15" y="6"/>
                </a:cxn>
                <a:cxn ang="0">
                  <a:pos x="7" y="13"/>
                </a:cxn>
                <a:cxn ang="0">
                  <a:pos x="0" y="15"/>
                </a:cxn>
                <a:cxn ang="0">
                  <a:pos x="1" y="0"/>
                </a:cxn>
                <a:cxn ang="0">
                  <a:pos x="15" y="6"/>
                </a:cxn>
              </a:cxnLst>
              <a:rect l="0" t="0" r="r" b="b"/>
              <a:pathLst>
                <a:path w="15" h="15">
                  <a:moveTo>
                    <a:pt x="15" y="6"/>
                  </a:moveTo>
                  <a:lnTo>
                    <a:pt x="7" y="13"/>
                  </a:lnTo>
                  <a:lnTo>
                    <a:pt x="0" y="15"/>
                  </a:lnTo>
                  <a:lnTo>
                    <a:pt x="1" y="0"/>
                  </a:lnTo>
                  <a:lnTo>
                    <a:pt x="15"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2" name="Freeform 22"/>
            <p:cNvSpPr>
              <a:spLocks/>
            </p:cNvSpPr>
            <p:nvPr/>
          </p:nvSpPr>
          <p:spPr bwMode="auto">
            <a:xfrm>
              <a:off x="7398782" y="3443354"/>
              <a:ext cx="15624" cy="35725"/>
            </a:xfrm>
            <a:custGeom>
              <a:avLst/>
              <a:gdLst/>
              <a:ahLst/>
              <a:cxnLst>
                <a:cxn ang="0">
                  <a:pos x="13" y="22"/>
                </a:cxn>
                <a:cxn ang="0">
                  <a:pos x="11" y="20"/>
                </a:cxn>
                <a:cxn ang="0">
                  <a:pos x="11" y="8"/>
                </a:cxn>
                <a:cxn ang="0">
                  <a:pos x="11" y="0"/>
                </a:cxn>
                <a:cxn ang="0">
                  <a:pos x="0" y="32"/>
                </a:cxn>
                <a:cxn ang="0">
                  <a:pos x="13" y="22"/>
                </a:cxn>
              </a:cxnLst>
              <a:rect l="0" t="0" r="r" b="b"/>
              <a:pathLst>
                <a:path w="13" h="32">
                  <a:moveTo>
                    <a:pt x="13" y="22"/>
                  </a:moveTo>
                  <a:lnTo>
                    <a:pt x="11" y="20"/>
                  </a:lnTo>
                  <a:lnTo>
                    <a:pt x="11" y="8"/>
                  </a:lnTo>
                  <a:lnTo>
                    <a:pt x="11" y="0"/>
                  </a:lnTo>
                  <a:lnTo>
                    <a:pt x="0" y="32"/>
                  </a:lnTo>
                  <a:lnTo>
                    <a:pt x="13" y="2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3" name="Freeform 23"/>
            <p:cNvSpPr>
              <a:spLocks/>
            </p:cNvSpPr>
            <p:nvPr/>
          </p:nvSpPr>
          <p:spPr bwMode="auto">
            <a:xfrm>
              <a:off x="7684490" y="3474613"/>
              <a:ext cx="11160" cy="20095"/>
            </a:xfrm>
            <a:custGeom>
              <a:avLst/>
              <a:gdLst/>
              <a:ahLst/>
              <a:cxnLst>
                <a:cxn ang="0">
                  <a:pos x="8" y="14"/>
                </a:cxn>
                <a:cxn ang="0">
                  <a:pos x="7" y="0"/>
                </a:cxn>
                <a:cxn ang="0">
                  <a:pos x="0" y="4"/>
                </a:cxn>
                <a:cxn ang="0">
                  <a:pos x="0" y="18"/>
                </a:cxn>
                <a:cxn ang="0">
                  <a:pos x="8" y="14"/>
                </a:cxn>
              </a:cxnLst>
              <a:rect l="0" t="0" r="r" b="b"/>
              <a:pathLst>
                <a:path w="8" h="18">
                  <a:moveTo>
                    <a:pt x="8" y="14"/>
                  </a:moveTo>
                  <a:lnTo>
                    <a:pt x="7" y="0"/>
                  </a:lnTo>
                  <a:lnTo>
                    <a:pt x="0" y="4"/>
                  </a:lnTo>
                  <a:lnTo>
                    <a:pt x="0" y="18"/>
                  </a:lnTo>
                  <a:lnTo>
                    <a:pt x="8" y="1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4" name="Freeform 24"/>
            <p:cNvSpPr>
              <a:spLocks/>
            </p:cNvSpPr>
            <p:nvPr/>
          </p:nvSpPr>
          <p:spPr bwMode="auto">
            <a:xfrm>
              <a:off x="6818439" y="3347342"/>
              <a:ext cx="13393" cy="20095"/>
            </a:xfrm>
            <a:custGeom>
              <a:avLst/>
              <a:gdLst/>
              <a:ahLst/>
              <a:cxnLst>
                <a:cxn ang="0">
                  <a:pos x="13" y="18"/>
                </a:cxn>
                <a:cxn ang="0">
                  <a:pos x="4" y="18"/>
                </a:cxn>
                <a:cxn ang="0">
                  <a:pos x="0" y="0"/>
                </a:cxn>
                <a:cxn ang="0">
                  <a:pos x="13" y="18"/>
                </a:cxn>
              </a:cxnLst>
              <a:rect l="0" t="0" r="r" b="b"/>
              <a:pathLst>
                <a:path w="13" h="18">
                  <a:moveTo>
                    <a:pt x="13" y="18"/>
                  </a:moveTo>
                  <a:lnTo>
                    <a:pt x="4" y="18"/>
                  </a:lnTo>
                  <a:lnTo>
                    <a:pt x="0" y="0"/>
                  </a:lnTo>
                  <a:lnTo>
                    <a:pt x="13"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5" name="Freeform 25"/>
            <p:cNvSpPr>
              <a:spLocks/>
            </p:cNvSpPr>
            <p:nvPr/>
          </p:nvSpPr>
          <p:spPr bwMode="auto">
            <a:xfrm>
              <a:off x="7394317" y="3450052"/>
              <a:ext cx="8929" cy="20095"/>
            </a:xfrm>
            <a:custGeom>
              <a:avLst/>
              <a:gdLst/>
              <a:ahLst/>
              <a:cxnLst>
                <a:cxn ang="0">
                  <a:pos x="10" y="7"/>
                </a:cxn>
                <a:cxn ang="0">
                  <a:pos x="9" y="0"/>
                </a:cxn>
                <a:cxn ang="0">
                  <a:pos x="4" y="3"/>
                </a:cxn>
                <a:cxn ang="0">
                  <a:pos x="0" y="18"/>
                </a:cxn>
                <a:cxn ang="0">
                  <a:pos x="10" y="7"/>
                </a:cxn>
              </a:cxnLst>
              <a:rect l="0" t="0" r="r" b="b"/>
              <a:pathLst>
                <a:path w="10" h="18">
                  <a:moveTo>
                    <a:pt x="10" y="7"/>
                  </a:moveTo>
                  <a:lnTo>
                    <a:pt x="9" y="0"/>
                  </a:lnTo>
                  <a:lnTo>
                    <a:pt x="4" y="3"/>
                  </a:lnTo>
                  <a:lnTo>
                    <a:pt x="0" y="18"/>
                  </a:lnTo>
                  <a:lnTo>
                    <a:pt x="10"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6" name="Freeform 26"/>
            <p:cNvSpPr>
              <a:spLocks/>
            </p:cNvSpPr>
            <p:nvPr/>
          </p:nvSpPr>
          <p:spPr bwMode="auto">
            <a:xfrm>
              <a:off x="7443424" y="3365204"/>
              <a:ext cx="24553" cy="6698"/>
            </a:xfrm>
            <a:custGeom>
              <a:avLst/>
              <a:gdLst/>
              <a:ahLst/>
              <a:cxnLst>
                <a:cxn ang="0">
                  <a:pos x="21" y="6"/>
                </a:cxn>
                <a:cxn ang="0">
                  <a:pos x="9" y="0"/>
                </a:cxn>
                <a:cxn ang="0">
                  <a:pos x="0" y="6"/>
                </a:cxn>
                <a:cxn ang="0">
                  <a:pos x="21" y="6"/>
                </a:cxn>
              </a:cxnLst>
              <a:rect l="0" t="0" r="r" b="b"/>
              <a:pathLst>
                <a:path w="21" h="6">
                  <a:moveTo>
                    <a:pt x="21" y="6"/>
                  </a:moveTo>
                  <a:lnTo>
                    <a:pt x="9" y="0"/>
                  </a:lnTo>
                  <a:lnTo>
                    <a:pt x="0" y="6"/>
                  </a:lnTo>
                  <a:lnTo>
                    <a:pt x="21"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7" name="Freeform 27"/>
            <p:cNvSpPr>
              <a:spLocks/>
            </p:cNvSpPr>
            <p:nvPr/>
          </p:nvSpPr>
          <p:spPr bwMode="auto">
            <a:xfrm>
              <a:off x="7677793" y="3494708"/>
              <a:ext cx="8929" cy="15630"/>
            </a:xfrm>
            <a:custGeom>
              <a:avLst/>
              <a:gdLst/>
              <a:ahLst/>
              <a:cxnLst>
                <a:cxn ang="0">
                  <a:pos x="8" y="7"/>
                </a:cxn>
                <a:cxn ang="0">
                  <a:pos x="2" y="14"/>
                </a:cxn>
                <a:cxn ang="0">
                  <a:pos x="0" y="0"/>
                </a:cxn>
                <a:cxn ang="0">
                  <a:pos x="8" y="7"/>
                </a:cxn>
              </a:cxnLst>
              <a:rect l="0" t="0" r="r" b="b"/>
              <a:pathLst>
                <a:path w="8" h="14">
                  <a:moveTo>
                    <a:pt x="8" y="7"/>
                  </a:moveTo>
                  <a:lnTo>
                    <a:pt x="2" y="14"/>
                  </a:lnTo>
                  <a:lnTo>
                    <a:pt x="0" y="0"/>
                  </a:lnTo>
                  <a:lnTo>
                    <a:pt x="8"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8" name="Freeform 28"/>
            <p:cNvSpPr>
              <a:spLocks/>
            </p:cNvSpPr>
            <p:nvPr/>
          </p:nvSpPr>
          <p:spPr bwMode="auto">
            <a:xfrm>
              <a:off x="7155484" y="3512570"/>
              <a:ext cx="33482" cy="6698"/>
            </a:xfrm>
            <a:custGeom>
              <a:avLst/>
              <a:gdLst/>
              <a:ahLst/>
              <a:cxnLst>
                <a:cxn ang="0">
                  <a:pos x="30" y="0"/>
                </a:cxn>
                <a:cxn ang="0">
                  <a:pos x="8" y="5"/>
                </a:cxn>
                <a:cxn ang="0">
                  <a:pos x="0" y="1"/>
                </a:cxn>
                <a:cxn ang="0">
                  <a:pos x="30" y="0"/>
                </a:cxn>
              </a:cxnLst>
              <a:rect l="0" t="0" r="r" b="b"/>
              <a:pathLst>
                <a:path w="30" h="5">
                  <a:moveTo>
                    <a:pt x="30" y="0"/>
                  </a:moveTo>
                  <a:lnTo>
                    <a:pt x="8" y="5"/>
                  </a:lnTo>
                  <a:lnTo>
                    <a:pt x="0" y="1"/>
                  </a:lnTo>
                  <a:lnTo>
                    <a:pt x="3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89" name="Freeform 29"/>
            <p:cNvSpPr>
              <a:spLocks/>
            </p:cNvSpPr>
            <p:nvPr/>
          </p:nvSpPr>
          <p:spPr bwMode="auto">
            <a:xfrm>
              <a:off x="7191198" y="3184346"/>
              <a:ext cx="22320" cy="24561"/>
            </a:xfrm>
            <a:custGeom>
              <a:avLst/>
              <a:gdLst/>
              <a:ahLst/>
              <a:cxnLst>
                <a:cxn ang="0">
                  <a:pos x="12" y="21"/>
                </a:cxn>
                <a:cxn ang="0">
                  <a:pos x="0" y="8"/>
                </a:cxn>
                <a:cxn ang="0">
                  <a:pos x="20" y="0"/>
                </a:cxn>
                <a:cxn ang="0">
                  <a:pos x="20" y="1"/>
                </a:cxn>
                <a:cxn ang="0">
                  <a:pos x="17" y="12"/>
                </a:cxn>
                <a:cxn ang="0">
                  <a:pos x="12" y="21"/>
                </a:cxn>
              </a:cxnLst>
              <a:rect l="0" t="0" r="r" b="b"/>
              <a:pathLst>
                <a:path w="20" h="21">
                  <a:moveTo>
                    <a:pt x="12" y="21"/>
                  </a:moveTo>
                  <a:lnTo>
                    <a:pt x="0" y="8"/>
                  </a:lnTo>
                  <a:lnTo>
                    <a:pt x="20" y="0"/>
                  </a:lnTo>
                  <a:lnTo>
                    <a:pt x="20" y="1"/>
                  </a:lnTo>
                  <a:lnTo>
                    <a:pt x="17" y="12"/>
                  </a:lnTo>
                  <a:lnTo>
                    <a:pt x="12" y="2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0" name="Freeform 30"/>
            <p:cNvSpPr>
              <a:spLocks/>
            </p:cNvSpPr>
            <p:nvPr/>
          </p:nvSpPr>
          <p:spPr bwMode="auto">
            <a:xfrm>
              <a:off x="8262601" y="3128524"/>
              <a:ext cx="6696" cy="4466"/>
            </a:xfrm>
            <a:custGeom>
              <a:avLst/>
              <a:gdLst/>
              <a:ahLst/>
              <a:cxnLst>
                <a:cxn ang="0">
                  <a:pos x="1" y="0"/>
                </a:cxn>
                <a:cxn ang="0">
                  <a:pos x="0" y="1"/>
                </a:cxn>
                <a:cxn ang="0">
                  <a:pos x="1" y="3"/>
                </a:cxn>
                <a:cxn ang="0">
                  <a:pos x="1" y="4"/>
                </a:cxn>
                <a:cxn ang="0">
                  <a:pos x="3" y="5"/>
                </a:cxn>
                <a:cxn ang="0">
                  <a:pos x="4" y="4"/>
                </a:cxn>
                <a:cxn ang="0">
                  <a:pos x="5" y="3"/>
                </a:cxn>
                <a:cxn ang="0">
                  <a:pos x="4" y="1"/>
                </a:cxn>
                <a:cxn ang="0">
                  <a:pos x="4" y="0"/>
                </a:cxn>
                <a:cxn ang="0">
                  <a:pos x="1" y="0"/>
                </a:cxn>
              </a:cxnLst>
              <a:rect l="0" t="0" r="r" b="b"/>
              <a:pathLst>
                <a:path w="5" h="5">
                  <a:moveTo>
                    <a:pt x="1" y="0"/>
                  </a:moveTo>
                  <a:lnTo>
                    <a:pt x="0" y="1"/>
                  </a:lnTo>
                  <a:lnTo>
                    <a:pt x="1" y="3"/>
                  </a:lnTo>
                  <a:lnTo>
                    <a:pt x="1" y="4"/>
                  </a:lnTo>
                  <a:lnTo>
                    <a:pt x="3" y="5"/>
                  </a:lnTo>
                  <a:lnTo>
                    <a:pt x="4" y="4"/>
                  </a:lnTo>
                  <a:lnTo>
                    <a:pt x="5" y="3"/>
                  </a:lnTo>
                  <a:lnTo>
                    <a:pt x="4" y="1"/>
                  </a:lnTo>
                  <a:lnTo>
                    <a:pt x="4" y="0"/>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1" name="Freeform 31"/>
            <p:cNvSpPr>
              <a:spLocks/>
            </p:cNvSpPr>
            <p:nvPr/>
          </p:nvSpPr>
          <p:spPr bwMode="auto">
            <a:xfrm>
              <a:off x="8383134" y="3170948"/>
              <a:ext cx="4464" cy="4466"/>
            </a:xfrm>
            <a:custGeom>
              <a:avLst/>
              <a:gdLst/>
              <a:ahLst/>
              <a:cxnLst>
                <a:cxn ang="0">
                  <a:pos x="3" y="2"/>
                </a:cxn>
                <a:cxn ang="0">
                  <a:pos x="0" y="2"/>
                </a:cxn>
                <a:cxn ang="0">
                  <a:pos x="1" y="1"/>
                </a:cxn>
                <a:cxn ang="0">
                  <a:pos x="3" y="0"/>
                </a:cxn>
                <a:cxn ang="0">
                  <a:pos x="4" y="1"/>
                </a:cxn>
                <a:cxn ang="0">
                  <a:pos x="3" y="2"/>
                </a:cxn>
              </a:cxnLst>
              <a:rect l="0" t="0" r="r" b="b"/>
              <a:pathLst>
                <a:path w="4" h="2">
                  <a:moveTo>
                    <a:pt x="3" y="2"/>
                  </a:moveTo>
                  <a:lnTo>
                    <a:pt x="0" y="2"/>
                  </a:lnTo>
                  <a:lnTo>
                    <a:pt x="1" y="1"/>
                  </a:lnTo>
                  <a:lnTo>
                    <a:pt x="3" y="0"/>
                  </a:lnTo>
                  <a:lnTo>
                    <a:pt x="4" y="1"/>
                  </a:lnTo>
                  <a:lnTo>
                    <a:pt x="3"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2" name="Freeform 32"/>
            <p:cNvSpPr>
              <a:spLocks/>
            </p:cNvSpPr>
            <p:nvPr/>
          </p:nvSpPr>
          <p:spPr bwMode="auto">
            <a:xfrm>
              <a:off x="7767077" y="3054841"/>
              <a:ext cx="4464" cy="4466"/>
            </a:xfrm>
            <a:custGeom>
              <a:avLst/>
              <a:gdLst/>
              <a:ahLst/>
              <a:cxnLst>
                <a:cxn ang="0">
                  <a:pos x="3" y="2"/>
                </a:cxn>
                <a:cxn ang="0">
                  <a:pos x="0" y="4"/>
                </a:cxn>
                <a:cxn ang="0">
                  <a:pos x="1" y="2"/>
                </a:cxn>
                <a:cxn ang="0">
                  <a:pos x="3" y="0"/>
                </a:cxn>
                <a:cxn ang="0">
                  <a:pos x="3" y="2"/>
                </a:cxn>
                <a:cxn ang="0">
                  <a:pos x="4" y="2"/>
                </a:cxn>
                <a:cxn ang="0">
                  <a:pos x="3" y="2"/>
                </a:cxn>
              </a:cxnLst>
              <a:rect l="0" t="0" r="r" b="b"/>
              <a:pathLst>
                <a:path w="4" h="4">
                  <a:moveTo>
                    <a:pt x="3" y="2"/>
                  </a:moveTo>
                  <a:lnTo>
                    <a:pt x="0" y="4"/>
                  </a:lnTo>
                  <a:lnTo>
                    <a:pt x="1" y="2"/>
                  </a:lnTo>
                  <a:lnTo>
                    <a:pt x="3" y="0"/>
                  </a:lnTo>
                  <a:lnTo>
                    <a:pt x="3" y="2"/>
                  </a:lnTo>
                  <a:lnTo>
                    <a:pt x="4" y="2"/>
                  </a:lnTo>
                  <a:lnTo>
                    <a:pt x="3"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3" name="Freeform 33"/>
            <p:cNvSpPr>
              <a:spLocks/>
            </p:cNvSpPr>
            <p:nvPr/>
          </p:nvSpPr>
          <p:spPr bwMode="auto">
            <a:xfrm>
              <a:off x="8101890" y="3115128"/>
              <a:ext cx="2232" cy="2233"/>
            </a:xfrm>
            <a:custGeom>
              <a:avLst/>
              <a:gdLst/>
              <a:ahLst/>
              <a:cxnLst>
                <a:cxn ang="0">
                  <a:pos x="1" y="2"/>
                </a:cxn>
                <a:cxn ang="0">
                  <a:pos x="0" y="2"/>
                </a:cxn>
                <a:cxn ang="0">
                  <a:pos x="1" y="0"/>
                </a:cxn>
                <a:cxn ang="0">
                  <a:pos x="0" y="0"/>
                </a:cxn>
                <a:cxn ang="0">
                  <a:pos x="1" y="0"/>
                </a:cxn>
                <a:cxn ang="0">
                  <a:pos x="1" y="2"/>
                </a:cxn>
              </a:cxnLst>
              <a:rect l="0" t="0" r="r" b="b"/>
              <a:pathLst>
                <a:path w="1" h="2">
                  <a:moveTo>
                    <a:pt x="1" y="2"/>
                  </a:moveTo>
                  <a:lnTo>
                    <a:pt x="0" y="2"/>
                  </a:lnTo>
                  <a:lnTo>
                    <a:pt x="1" y="0"/>
                  </a:lnTo>
                  <a:lnTo>
                    <a:pt x="0" y="0"/>
                  </a:lnTo>
                  <a:lnTo>
                    <a:pt x="1" y="0"/>
                  </a:lnTo>
                  <a:lnTo>
                    <a:pt x="1"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4" name="Freeform 34"/>
            <p:cNvSpPr>
              <a:spLocks/>
            </p:cNvSpPr>
            <p:nvPr/>
          </p:nvSpPr>
          <p:spPr bwMode="auto">
            <a:xfrm>
              <a:off x="8108587" y="3115128"/>
              <a:ext cx="2232" cy="2233"/>
            </a:xfrm>
            <a:custGeom>
              <a:avLst/>
              <a:gdLst/>
              <a:ahLst/>
              <a:cxnLst>
                <a:cxn ang="0">
                  <a:pos x="0" y="0"/>
                </a:cxn>
                <a:cxn ang="0">
                  <a:pos x="1" y="0"/>
                </a:cxn>
                <a:cxn ang="0">
                  <a:pos x="0" y="0"/>
                </a:cxn>
              </a:cxnLst>
              <a:rect l="0" t="0" r="r" b="b"/>
              <a:pathLst>
                <a:path w="1">
                  <a:moveTo>
                    <a:pt x="0" y="0"/>
                  </a:moveTo>
                  <a:lnTo>
                    <a:pt x="1" y="0"/>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5" name="Freeform 35"/>
            <p:cNvSpPr>
              <a:spLocks/>
            </p:cNvSpPr>
            <p:nvPr/>
          </p:nvSpPr>
          <p:spPr bwMode="auto">
            <a:xfrm>
              <a:off x="7086290" y="3128524"/>
              <a:ext cx="229905" cy="167462"/>
            </a:xfrm>
            <a:custGeom>
              <a:avLst/>
              <a:gdLst/>
              <a:ahLst/>
              <a:cxnLst>
                <a:cxn ang="0">
                  <a:pos x="156" y="0"/>
                </a:cxn>
                <a:cxn ang="0">
                  <a:pos x="169" y="10"/>
                </a:cxn>
                <a:cxn ang="0">
                  <a:pos x="168" y="26"/>
                </a:cxn>
                <a:cxn ang="0">
                  <a:pos x="179" y="22"/>
                </a:cxn>
                <a:cxn ang="0">
                  <a:pos x="179" y="28"/>
                </a:cxn>
                <a:cxn ang="0">
                  <a:pos x="183" y="29"/>
                </a:cxn>
                <a:cxn ang="0">
                  <a:pos x="208" y="41"/>
                </a:cxn>
                <a:cxn ang="0">
                  <a:pos x="186" y="48"/>
                </a:cxn>
                <a:cxn ang="0">
                  <a:pos x="192" y="60"/>
                </a:cxn>
                <a:cxn ang="0">
                  <a:pos x="177" y="64"/>
                </a:cxn>
                <a:cxn ang="0">
                  <a:pos x="172" y="69"/>
                </a:cxn>
                <a:cxn ang="0">
                  <a:pos x="154" y="66"/>
                </a:cxn>
                <a:cxn ang="0">
                  <a:pos x="135" y="64"/>
                </a:cxn>
                <a:cxn ang="0">
                  <a:pos x="129" y="81"/>
                </a:cxn>
                <a:cxn ang="0">
                  <a:pos x="124" y="99"/>
                </a:cxn>
                <a:cxn ang="0">
                  <a:pos x="119" y="111"/>
                </a:cxn>
                <a:cxn ang="0">
                  <a:pos x="109" y="132"/>
                </a:cxn>
                <a:cxn ang="0">
                  <a:pos x="91" y="140"/>
                </a:cxn>
                <a:cxn ang="0">
                  <a:pos x="63" y="134"/>
                </a:cxn>
                <a:cxn ang="0">
                  <a:pos x="55" y="143"/>
                </a:cxn>
                <a:cxn ang="0">
                  <a:pos x="25" y="149"/>
                </a:cxn>
                <a:cxn ang="0">
                  <a:pos x="5" y="137"/>
                </a:cxn>
                <a:cxn ang="0">
                  <a:pos x="0" y="120"/>
                </a:cxn>
                <a:cxn ang="0">
                  <a:pos x="1" y="123"/>
                </a:cxn>
                <a:cxn ang="0">
                  <a:pos x="18" y="132"/>
                </a:cxn>
                <a:cxn ang="0">
                  <a:pos x="35" y="137"/>
                </a:cxn>
                <a:cxn ang="0">
                  <a:pos x="31" y="136"/>
                </a:cxn>
                <a:cxn ang="0">
                  <a:pos x="34" y="131"/>
                </a:cxn>
                <a:cxn ang="0">
                  <a:pos x="36" y="119"/>
                </a:cxn>
                <a:cxn ang="0">
                  <a:pos x="37" y="113"/>
                </a:cxn>
                <a:cxn ang="0">
                  <a:pos x="39" y="106"/>
                </a:cxn>
                <a:cxn ang="0">
                  <a:pos x="54" y="100"/>
                </a:cxn>
                <a:cxn ang="0">
                  <a:pos x="69" y="95"/>
                </a:cxn>
                <a:cxn ang="0">
                  <a:pos x="82" y="77"/>
                </a:cxn>
                <a:cxn ang="0">
                  <a:pos x="95" y="58"/>
                </a:cxn>
                <a:cxn ang="0">
                  <a:pos x="107" y="71"/>
                </a:cxn>
                <a:cxn ang="0">
                  <a:pos x="112" y="62"/>
                </a:cxn>
                <a:cxn ang="0">
                  <a:pos x="115" y="51"/>
                </a:cxn>
                <a:cxn ang="0">
                  <a:pos x="120" y="64"/>
                </a:cxn>
                <a:cxn ang="0">
                  <a:pos x="120" y="53"/>
                </a:cxn>
                <a:cxn ang="0">
                  <a:pos x="125" y="47"/>
                </a:cxn>
                <a:cxn ang="0">
                  <a:pos x="124" y="41"/>
                </a:cxn>
                <a:cxn ang="0">
                  <a:pos x="129" y="35"/>
                </a:cxn>
                <a:cxn ang="0">
                  <a:pos x="139" y="17"/>
                </a:cxn>
                <a:cxn ang="0">
                  <a:pos x="149" y="0"/>
                </a:cxn>
                <a:cxn ang="0">
                  <a:pos x="151" y="6"/>
                </a:cxn>
                <a:cxn ang="0">
                  <a:pos x="156" y="0"/>
                </a:cxn>
              </a:cxnLst>
              <a:rect l="0" t="0" r="r" b="b"/>
              <a:pathLst>
                <a:path w="208" h="149">
                  <a:moveTo>
                    <a:pt x="156" y="0"/>
                  </a:moveTo>
                  <a:lnTo>
                    <a:pt x="169" y="10"/>
                  </a:lnTo>
                  <a:lnTo>
                    <a:pt x="168" y="26"/>
                  </a:lnTo>
                  <a:lnTo>
                    <a:pt x="179" y="22"/>
                  </a:lnTo>
                  <a:lnTo>
                    <a:pt x="179" y="28"/>
                  </a:lnTo>
                  <a:lnTo>
                    <a:pt x="183" y="29"/>
                  </a:lnTo>
                  <a:lnTo>
                    <a:pt x="208" y="41"/>
                  </a:lnTo>
                  <a:lnTo>
                    <a:pt x="186" y="48"/>
                  </a:lnTo>
                  <a:lnTo>
                    <a:pt x="192" y="60"/>
                  </a:lnTo>
                  <a:lnTo>
                    <a:pt x="177" y="64"/>
                  </a:lnTo>
                  <a:lnTo>
                    <a:pt x="172" y="69"/>
                  </a:lnTo>
                  <a:lnTo>
                    <a:pt x="154" y="66"/>
                  </a:lnTo>
                  <a:lnTo>
                    <a:pt x="135" y="64"/>
                  </a:lnTo>
                  <a:lnTo>
                    <a:pt x="129" y="81"/>
                  </a:lnTo>
                  <a:lnTo>
                    <a:pt x="124" y="99"/>
                  </a:lnTo>
                  <a:lnTo>
                    <a:pt x="119" y="111"/>
                  </a:lnTo>
                  <a:lnTo>
                    <a:pt x="109" y="132"/>
                  </a:lnTo>
                  <a:lnTo>
                    <a:pt x="91" y="140"/>
                  </a:lnTo>
                  <a:lnTo>
                    <a:pt x="63" y="134"/>
                  </a:lnTo>
                  <a:lnTo>
                    <a:pt x="55" y="143"/>
                  </a:lnTo>
                  <a:lnTo>
                    <a:pt x="25" y="149"/>
                  </a:lnTo>
                  <a:lnTo>
                    <a:pt x="5" y="137"/>
                  </a:lnTo>
                  <a:lnTo>
                    <a:pt x="0" y="120"/>
                  </a:lnTo>
                  <a:lnTo>
                    <a:pt x="1" y="123"/>
                  </a:lnTo>
                  <a:lnTo>
                    <a:pt x="18" y="132"/>
                  </a:lnTo>
                  <a:lnTo>
                    <a:pt x="35" y="137"/>
                  </a:lnTo>
                  <a:lnTo>
                    <a:pt x="31" y="136"/>
                  </a:lnTo>
                  <a:lnTo>
                    <a:pt x="34" y="131"/>
                  </a:lnTo>
                  <a:lnTo>
                    <a:pt x="36" y="119"/>
                  </a:lnTo>
                  <a:lnTo>
                    <a:pt x="37" y="113"/>
                  </a:lnTo>
                  <a:lnTo>
                    <a:pt x="39" y="106"/>
                  </a:lnTo>
                  <a:lnTo>
                    <a:pt x="54" y="100"/>
                  </a:lnTo>
                  <a:lnTo>
                    <a:pt x="69" y="95"/>
                  </a:lnTo>
                  <a:lnTo>
                    <a:pt x="82" y="77"/>
                  </a:lnTo>
                  <a:lnTo>
                    <a:pt x="95" y="58"/>
                  </a:lnTo>
                  <a:lnTo>
                    <a:pt x="107" y="71"/>
                  </a:lnTo>
                  <a:lnTo>
                    <a:pt x="112" y="62"/>
                  </a:lnTo>
                  <a:lnTo>
                    <a:pt x="115" y="51"/>
                  </a:lnTo>
                  <a:lnTo>
                    <a:pt x="120" y="64"/>
                  </a:lnTo>
                  <a:lnTo>
                    <a:pt x="120" y="53"/>
                  </a:lnTo>
                  <a:lnTo>
                    <a:pt x="125" y="47"/>
                  </a:lnTo>
                  <a:lnTo>
                    <a:pt x="124" y="41"/>
                  </a:lnTo>
                  <a:lnTo>
                    <a:pt x="129" y="35"/>
                  </a:lnTo>
                  <a:lnTo>
                    <a:pt x="139" y="17"/>
                  </a:lnTo>
                  <a:lnTo>
                    <a:pt x="149" y="0"/>
                  </a:lnTo>
                  <a:lnTo>
                    <a:pt x="151" y="6"/>
                  </a:lnTo>
                  <a:lnTo>
                    <a:pt x="156"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6" name="Freeform 36"/>
            <p:cNvSpPr>
              <a:spLocks/>
            </p:cNvSpPr>
            <p:nvPr/>
          </p:nvSpPr>
          <p:spPr bwMode="auto">
            <a:xfrm>
              <a:off x="6847456" y="3137455"/>
              <a:ext cx="107140" cy="145134"/>
            </a:xfrm>
            <a:custGeom>
              <a:avLst/>
              <a:gdLst/>
              <a:ahLst/>
              <a:cxnLst>
                <a:cxn ang="0">
                  <a:pos x="80" y="128"/>
                </a:cxn>
                <a:cxn ang="0">
                  <a:pos x="54" y="110"/>
                </a:cxn>
                <a:cxn ang="0">
                  <a:pos x="29" y="91"/>
                </a:cxn>
                <a:cxn ang="0">
                  <a:pos x="17" y="63"/>
                </a:cxn>
                <a:cxn ang="0">
                  <a:pos x="8" y="33"/>
                </a:cxn>
                <a:cxn ang="0">
                  <a:pos x="0" y="3"/>
                </a:cxn>
                <a:cxn ang="0">
                  <a:pos x="1" y="0"/>
                </a:cxn>
                <a:cxn ang="0">
                  <a:pos x="18" y="8"/>
                </a:cxn>
                <a:cxn ang="0">
                  <a:pos x="19" y="19"/>
                </a:cxn>
                <a:cxn ang="0">
                  <a:pos x="33" y="19"/>
                </a:cxn>
                <a:cxn ang="0">
                  <a:pos x="43" y="8"/>
                </a:cxn>
                <a:cxn ang="0">
                  <a:pos x="56" y="23"/>
                </a:cxn>
                <a:cxn ang="0">
                  <a:pos x="71" y="37"/>
                </a:cxn>
                <a:cxn ang="0">
                  <a:pos x="73" y="61"/>
                </a:cxn>
                <a:cxn ang="0">
                  <a:pos x="75" y="84"/>
                </a:cxn>
                <a:cxn ang="0">
                  <a:pos x="85" y="105"/>
                </a:cxn>
                <a:cxn ang="0">
                  <a:pos x="95" y="127"/>
                </a:cxn>
                <a:cxn ang="0">
                  <a:pos x="87" y="123"/>
                </a:cxn>
                <a:cxn ang="0">
                  <a:pos x="80" y="128"/>
                </a:cxn>
              </a:cxnLst>
              <a:rect l="0" t="0" r="r" b="b"/>
              <a:pathLst>
                <a:path w="95" h="128">
                  <a:moveTo>
                    <a:pt x="80" y="128"/>
                  </a:moveTo>
                  <a:lnTo>
                    <a:pt x="54" y="110"/>
                  </a:lnTo>
                  <a:lnTo>
                    <a:pt x="29" y="91"/>
                  </a:lnTo>
                  <a:lnTo>
                    <a:pt x="17" y="63"/>
                  </a:lnTo>
                  <a:lnTo>
                    <a:pt x="8" y="33"/>
                  </a:lnTo>
                  <a:lnTo>
                    <a:pt x="0" y="3"/>
                  </a:lnTo>
                  <a:lnTo>
                    <a:pt x="1" y="0"/>
                  </a:lnTo>
                  <a:lnTo>
                    <a:pt x="18" y="8"/>
                  </a:lnTo>
                  <a:lnTo>
                    <a:pt x="19" y="19"/>
                  </a:lnTo>
                  <a:lnTo>
                    <a:pt x="33" y="19"/>
                  </a:lnTo>
                  <a:lnTo>
                    <a:pt x="43" y="8"/>
                  </a:lnTo>
                  <a:lnTo>
                    <a:pt x="56" y="23"/>
                  </a:lnTo>
                  <a:lnTo>
                    <a:pt x="71" y="37"/>
                  </a:lnTo>
                  <a:lnTo>
                    <a:pt x="73" y="61"/>
                  </a:lnTo>
                  <a:lnTo>
                    <a:pt x="75" y="84"/>
                  </a:lnTo>
                  <a:lnTo>
                    <a:pt x="85" y="105"/>
                  </a:lnTo>
                  <a:lnTo>
                    <a:pt x="95" y="127"/>
                  </a:lnTo>
                  <a:lnTo>
                    <a:pt x="87" y="123"/>
                  </a:lnTo>
                  <a:lnTo>
                    <a:pt x="80" y="12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7" name="Freeform 37"/>
            <p:cNvSpPr>
              <a:spLocks/>
            </p:cNvSpPr>
            <p:nvPr/>
          </p:nvSpPr>
          <p:spPr bwMode="auto">
            <a:xfrm>
              <a:off x="8519292" y="3117361"/>
              <a:ext cx="4464" cy="2233"/>
            </a:xfrm>
            <a:custGeom>
              <a:avLst/>
              <a:gdLst/>
              <a:ahLst/>
              <a:cxnLst>
                <a:cxn ang="0">
                  <a:pos x="2" y="1"/>
                </a:cxn>
                <a:cxn ang="0">
                  <a:pos x="1" y="1"/>
                </a:cxn>
                <a:cxn ang="0">
                  <a:pos x="0" y="0"/>
                </a:cxn>
                <a:cxn ang="0">
                  <a:pos x="2" y="1"/>
                </a:cxn>
              </a:cxnLst>
              <a:rect l="0" t="0" r="r" b="b"/>
              <a:pathLst>
                <a:path w="2" h="1">
                  <a:moveTo>
                    <a:pt x="2" y="1"/>
                  </a:moveTo>
                  <a:lnTo>
                    <a:pt x="1" y="1"/>
                  </a:lnTo>
                  <a:lnTo>
                    <a:pt x="0" y="0"/>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8" name="Freeform 38"/>
            <p:cNvSpPr>
              <a:spLocks/>
            </p:cNvSpPr>
            <p:nvPr/>
          </p:nvSpPr>
          <p:spPr bwMode="auto">
            <a:xfrm>
              <a:off x="8510362" y="3164250"/>
              <a:ext cx="2232" cy="2233"/>
            </a:xfrm>
            <a:custGeom>
              <a:avLst/>
              <a:gdLst/>
              <a:ahLst/>
              <a:cxnLst>
                <a:cxn ang="0">
                  <a:pos x="0" y="1"/>
                </a:cxn>
                <a:cxn ang="0">
                  <a:pos x="0" y="0"/>
                </a:cxn>
                <a:cxn ang="0">
                  <a:pos x="0" y="1"/>
                </a:cxn>
              </a:cxnLst>
              <a:rect l="0" t="0" r="r" b="b"/>
              <a:pathLst>
                <a:path h="1">
                  <a:moveTo>
                    <a:pt x="0" y="1"/>
                  </a:moveTo>
                  <a:lnTo>
                    <a:pt x="0" y="0"/>
                  </a:lnTo>
                  <a:lnTo>
                    <a:pt x="0"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199" name="Freeform 39"/>
            <p:cNvSpPr>
              <a:spLocks/>
            </p:cNvSpPr>
            <p:nvPr/>
          </p:nvSpPr>
          <p:spPr bwMode="auto">
            <a:xfrm>
              <a:off x="8525987" y="3110663"/>
              <a:ext cx="2232" cy="2233"/>
            </a:xfrm>
            <a:custGeom>
              <a:avLst/>
              <a:gdLst/>
              <a:ahLst/>
              <a:cxnLst>
                <a:cxn ang="0">
                  <a:pos x="2" y="0"/>
                </a:cxn>
                <a:cxn ang="0">
                  <a:pos x="0" y="0"/>
                </a:cxn>
                <a:cxn ang="0">
                  <a:pos x="2" y="0"/>
                </a:cxn>
              </a:cxnLst>
              <a:rect l="0" t="0" r="r" b="b"/>
              <a:pathLst>
                <a:path w="2">
                  <a:moveTo>
                    <a:pt x="2" y="0"/>
                  </a:moveTo>
                  <a:lnTo>
                    <a:pt x="0" y="0"/>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0" name="Freeform 40"/>
            <p:cNvSpPr>
              <a:spLocks/>
            </p:cNvSpPr>
            <p:nvPr/>
          </p:nvSpPr>
          <p:spPr bwMode="auto">
            <a:xfrm>
              <a:off x="8488042" y="3333945"/>
              <a:ext cx="2232" cy="2233"/>
            </a:xfrm>
            <a:custGeom>
              <a:avLst/>
              <a:gdLst/>
              <a:ahLst/>
              <a:cxnLst>
                <a:cxn ang="0">
                  <a:pos x="0" y="1"/>
                </a:cxn>
                <a:cxn ang="0">
                  <a:pos x="0" y="0"/>
                </a:cxn>
                <a:cxn ang="0">
                  <a:pos x="1" y="1"/>
                </a:cxn>
                <a:cxn ang="0">
                  <a:pos x="0" y="1"/>
                </a:cxn>
              </a:cxnLst>
              <a:rect l="0" t="0" r="r" b="b"/>
              <a:pathLst>
                <a:path w="1" h="1">
                  <a:moveTo>
                    <a:pt x="0" y="1"/>
                  </a:moveTo>
                  <a:lnTo>
                    <a:pt x="0" y="0"/>
                  </a:lnTo>
                  <a:lnTo>
                    <a:pt x="1" y="1"/>
                  </a:lnTo>
                  <a:lnTo>
                    <a:pt x="0"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1" name="Freeform 41"/>
            <p:cNvSpPr>
              <a:spLocks/>
            </p:cNvSpPr>
            <p:nvPr/>
          </p:nvSpPr>
          <p:spPr bwMode="auto">
            <a:xfrm>
              <a:off x="7684490" y="3106196"/>
              <a:ext cx="4464" cy="11164"/>
            </a:xfrm>
            <a:custGeom>
              <a:avLst/>
              <a:gdLst/>
              <a:ahLst/>
              <a:cxnLst>
                <a:cxn ang="0">
                  <a:pos x="1" y="6"/>
                </a:cxn>
                <a:cxn ang="0">
                  <a:pos x="1" y="5"/>
                </a:cxn>
                <a:cxn ang="0">
                  <a:pos x="1" y="4"/>
                </a:cxn>
                <a:cxn ang="0">
                  <a:pos x="2" y="2"/>
                </a:cxn>
                <a:cxn ang="0">
                  <a:pos x="3" y="2"/>
                </a:cxn>
                <a:cxn ang="0">
                  <a:pos x="2" y="0"/>
                </a:cxn>
                <a:cxn ang="0">
                  <a:pos x="3" y="2"/>
                </a:cxn>
                <a:cxn ang="0">
                  <a:pos x="3" y="6"/>
                </a:cxn>
                <a:cxn ang="0">
                  <a:pos x="2" y="8"/>
                </a:cxn>
                <a:cxn ang="0">
                  <a:pos x="2" y="10"/>
                </a:cxn>
                <a:cxn ang="0">
                  <a:pos x="1" y="10"/>
                </a:cxn>
                <a:cxn ang="0">
                  <a:pos x="0" y="7"/>
                </a:cxn>
                <a:cxn ang="0">
                  <a:pos x="1" y="6"/>
                </a:cxn>
              </a:cxnLst>
              <a:rect l="0" t="0" r="r" b="b"/>
              <a:pathLst>
                <a:path w="3" h="10">
                  <a:moveTo>
                    <a:pt x="1" y="6"/>
                  </a:moveTo>
                  <a:lnTo>
                    <a:pt x="1" y="5"/>
                  </a:lnTo>
                  <a:lnTo>
                    <a:pt x="1" y="4"/>
                  </a:lnTo>
                  <a:lnTo>
                    <a:pt x="2" y="2"/>
                  </a:lnTo>
                  <a:lnTo>
                    <a:pt x="3" y="2"/>
                  </a:lnTo>
                  <a:lnTo>
                    <a:pt x="2" y="0"/>
                  </a:lnTo>
                  <a:lnTo>
                    <a:pt x="3" y="2"/>
                  </a:lnTo>
                  <a:lnTo>
                    <a:pt x="3" y="6"/>
                  </a:lnTo>
                  <a:lnTo>
                    <a:pt x="2" y="8"/>
                  </a:lnTo>
                  <a:lnTo>
                    <a:pt x="2" y="10"/>
                  </a:lnTo>
                  <a:lnTo>
                    <a:pt x="1" y="10"/>
                  </a:lnTo>
                  <a:lnTo>
                    <a:pt x="0" y="7"/>
                  </a:lnTo>
                  <a:lnTo>
                    <a:pt x="1"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2" name="Freeform 42"/>
            <p:cNvSpPr>
              <a:spLocks/>
            </p:cNvSpPr>
            <p:nvPr/>
          </p:nvSpPr>
          <p:spPr bwMode="auto">
            <a:xfrm>
              <a:off x="7682257" y="3117360"/>
              <a:ext cx="2232" cy="4466"/>
            </a:xfrm>
            <a:custGeom>
              <a:avLst/>
              <a:gdLst/>
              <a:ahLst/>
              <a:cxnLst>
                <a:cxn ang="0">
                  <a:pos x="2" y="1"/>
                </a:cxn>
                <a:cxn ang="0">
                  <a:pos x="0" y="1"/>
                </a:cxn>
                <a:cxn ang="0">
                  <a:pos x="0" y="2"/>
                </a:cxn>
                <a:cxn ang="0">
                  <a:pos x="3" y="1"/>
                </a:cxn>
                <a:cxn ang="0">
                  <a:pos x="3" y="0"/>
                </a:cxn>
                <a:cxn ang="0">
                  <a:pos x="2" y="1"/>
                </a:cxn>
              </a:cxnLst>
              <a:rect l="0" t="0" r="r" b="b"/>
              <a:pathLst>
                <a:path w="3" h="2">
                  <a:moveTo>
                    <a:pt x="2" y="1"/>
                  </a:moveTo>
                  <a:lnTo>
                    <a:pt x="0" y="1"/>
                  </a:lnTo>
                  <a:lnTo>
                    <a:pt x="0" y="2"/>
                  </a:lnTo>
                  <a:lnTo>
                    <a:pt x="3" y="1"/>
                  </a:lnTo>
                  <a:lnTo>
                    <a:pt x="3" y="0"/>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3" name="Freeform 43"/>
            <p:cNvSpPr>
              <a:spLocks/>
            </p:cNvSpPr>
            <p:nvPr/>
          </p:nvSpPr>
          <p:spPr bwMode="auto">
            <a:xfrm>
              <a:off x="7684490" y="3117361"/>
              <a:ext cx="2232" cy="2233"/>
            </a:xfrm>
            <a:custGeom>
              <a:avLst/>
              <a:gdLst/>
              <a:ahLst/>
              <a:cxnLst>
                <a:cxn ang="0">
                  <a:pos x="1" y="1"/>
                </a:cxn>
                <a:cxn ang="0">
                  <a:pos x="1" y="0"/>
                </a:cxn>
                <a:cxn ang="0">
                  <a:pos x="0" y="0"/>
                </a:cxn>
                <a:cxn ang="0">
                  <a:pos x="1" y="1"/>
                </a:cxn>
              </a:cxnLst>
              <a:rect l="0" t="0" r="r" b="b"/>
              <a:pathLst>
                <a:path w="1" h="1">
                  <a:moveTo>
                    <a:pt x="1" y="1"/>
                  </a:moveTo>
                  <a:lnTo>
                    <a:pt x="1" y="0"/>
                  </a:lnTo>
                  <a:lnTo>
                    <a:pt x="0" y="0"/>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4" name="Freeform 44"/>
            <p:cNvSpPr>
              <a:spLocks/>
            </p:cNvSpPr>
            <p:nvPr/>
          </p:nvSpPr>
          <p:spPr bwMode="auto">
            <a:xfrm>
              <a:off x="7677793" y="3128525"/>
              <a:ext cx="2232" cy="2233"/>
            </a:xfrm>
            <a:custGeom>
              <a:avLst/>
              <a:gdLst/>
              <a:ahLst/>
              <a:cxnLst>
                <a:cxn ang="0">
                  <a:pos x="1" y="0"/>
                </a:cxn>
                <a:cxn ang="0">
                  <a:pos x="0" y="2"/>
                </a:cxn>
                <a:cxn ang="0">
                  <a:pos x="0" y="0"/>
                </a:cxn>
                <a:cxn ang="0">
                  <a:pos x="1" y="0"/>
                </a:cxn>
              </a:cxnLst>
              <a:rect l="0" t="0" r="r" b="b"/>
              <a:pathLst>
                <a:path w="1" h="2">
                  <a:moveTo>
                    <a:pt x="1" y="0"/>
                  </a:moveTo>
                  <a:lnTo>
                    <a:pt x="0" y="2"/>
                  </a:lnTo>
                  <a:lnTo>
                    <a:pt x="0" y="0"/>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5" name="Freeform 45"/>
            <p:cNvSpPr>
              <a:spLocks/>
            </p:cNvSpPr>
            <p:nvPr/>
          </p:nvSpPr>
          <p:spPr bwMode="auto">
            <a:xfrm>
              <a:off x="7680025" y="3124059"/>
              <a:ext cx="2232" cy="4466"/>
            </a:xfrm>
            <a:custGeom>
              <a:avLst/>
              <a:gdLst/>
              <a:ahLst/>
              <a:cxnLst>
                <a:cxn ang="0">
                  <a:pos x="0" y="1"/>
                </a:cxn>
                <a:cxn ang="0">
                  <a:pos x="0" y="0"/>
                </a:cxn>
                <a:cxn ang="0">
                  <a:pos x="0" y="2"/>
                </a:cxn>
                <a:cxn ang="0">
                  <a:pos x="0" y="1"/>
                </a:cxn>
              </a:cxnLst>
              <a:rect l="0" t="0" r="r" b="b"/>
              <a:pathLst>
                <a:path h="2">
                  <a:moveTo>
                    <a:pt x="0" y="1"/>
                  </a:moveTo>
                  <a:lnTo>
                    <a:pt x="0" y="0"/>
                  </a:lnTo>
                  <a:lnTo>
                    <a:pt x="0" y="2"/>
                  </a:lnTo>
                  <a:lnTo>
                    <a:pt x="0"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6" name="Freeform 46"/>
            <p:cNvSpPr>
              <a:spLocks/>
            </p:cNvSpPr>
            <p:nvPr/>
          </p:nvSpPr>
          <p:spPr bwMode="auto">
            <a:xfrm>
              <a:off x="7838503" y="3391999"/>
              <a:ext cx="238834" cy="223283"/>
            </a:xfrm>
            <a:custGeom>
              <a:avLst/>
              <a:gdLst/>
              <a:ahLst/>
              <a:cxnLst>
                <a:cxn ang="0">
                  <a:pos x="214" y="189"/>
                </a:cxn>
                <a:cxn ang="0">
                  <a:pos x="204" y="193"/>
                </a:cxn>
                <a:cxn ang="0">
                  <a:pos x="205" y="199"/>
                </a:cxn>
                <a:cxn ang="0">
                  <a:pos x="193" y="197"/>
                </a:cxn>
                <a:cxn ang="0">
                  <a:pos x="172" y="192"/>
                </a:cxn>
                <a:cxn ang="0">
                  <a:pos x="151" y="187"/>
                </a:cxn>
                <a:cxn ang="0">
                  <a:pos x="140" y="174"/>
                </a:cxn>
                <a:cxn ang="0">
                  <a:pos x="128" y="162"/>
                </a:cxn>
                <a:cxn ang="0">
                  <a:pos x="118" y="147"/>
                </a:cxn>
                <a:cxn ang="0">
                  <a:pos x="106" y="132"/>
                </a:cxn>
                <a:cxn ang="0">
                  <a:pos x="78" y="121"/>
                </a:cxn>
                <a:cxn ang="0">
                  <a:pos x="77" y="127"/>
                </a:cxn>
                <a:cxn ang="0">
                  <a:pos x="64" y="123"/>
                </a:cxn>
                <a:cxn ang="0">
                  <a:pos x="65" y="135"/>
                </a:cxn>
                <a:cxn ang="0">
                  <a:pos x="56" y="133"/>
                </a:cxn>
                <a:cxn ang="0">
                  <a:pos x="59" y="140"/>
                </a:cxn>
                <a:cxn ang="0">
                  <a:pos x="29" y="139"/>
                </a:cxn>
                <a:cxn ang="0">
                  <a:pos x="54" y="152"/>
                </a:cxn>
                <a:cxn ang="0">
                  <a:pos x="42" y="163"/>
                </a:cxn>
                <a:cxn ang="0">
                  <a:pos x="22" y="162"/>
                </a:cxn>
                <a:cxn ang="0">
                  <a:pos x="0" y="162"/>
                </a:cxn>
                <a:cxn ang="0">
                  <a:pos x="2" y="141"/>
                </a:cxn>
                <a:cxn ang="0">
                  <a:pos x="4" y="121"/>
                </a:cxn>
                <a:cxn ang="0">
                  <a:pos x="5" y="101"/>
                </a:cxn>
                <a:cxn ang="0">
                  <a:pos x="7" y="80"/>
                </a:cxn>
                <a:cxn ang="0">
                  <a:pos x="8" y="60"/>
                </a:cxn>
                <a:cxn ang="0">
                  <a:pos x="10" y="41"/>
                </a:cxn>
                <a:cxn ang="0">
                  <a:pos x="10" y="20"/>
                </a:cxn>
                <a:cxn ang="0">
                  <a:pos x="11" y="0"/>
                </a:cxn>
                <a:cxn ang="0">
                  <a:pos x="31" y="9"/>
                </a:cxn>
                <a:cxn ang="0">
                  <a:pos x="53" y="18"/>
                </a:cxn>
                <a:cxn ang="0">
                  <a:pos x="73" y="27"/>
                </a:cxn>
                <a:cxn ang="0">
                  <a:pos x="95" y="37"/>
                </a:cxn>
                <a:cxn ang="0">
                  <a:pos x="114" y="61"/>
                </a:cxn>
                <a:cxn ang="0">
                  <a:pos x="114" y="72"/>
                </a:cxn>
                <a:cxn ang="0">
                  <a:pos x="133" y="80"/>
                </a:cxn>
                <a:cxn ang="0">
                  <a:pos x="152" y="89"/>
                </a:cxn>
                <a:cxn ang="0">
                  <a:pos x="155" y="102"/>
                </a:cxn>
                <a:cxn ang="0">
                  <a:pos x="136" y="104"/>
                </a:cxn>
                <a:cxn ang="0">
                  <a:pos x="145" y="126"/>
                </a:cxn>
                <a:cxn ang="0">
                  <a:pos x="160" y="140"/>
                </a:cxn>
                <a:cxn ang="0">
                  <a:pos x="169" y="161"/>
                </a:cxn>
                <a:cxn ang="0">
                  <a:pos x="182" y="162"/>
                </a:cxn>
                <a:cxn ang="0">
                  <a:pos x="182" y="171"/>
                </a:cxn>
                <a:cxn ang="0">
                  <a:pos x="193" y="177"/>
                </a:cxn>
                <a:cxn ang="0">
                  <a:pos x="192" y="182"/>
                </a:cxn>
                <a:cxn ang="0">
                  <a:pos x="214" y="189"/>
                </a:cxn>
              </a:cxnLst>
              <a:rect l="0" t="0" r="r" b="b"/>
              <a:pathLst>
                <a:path w="214" h="199">
                  <a:moveTo>
                    <a:pt x="214" y="189"/>
                  </a:moveTo>
                  <a:lnTo>
                    <a:pt x="204" y="193"/>
                  </a:lnTo>
                  <a:lnTo>
                    <a:pt x="205" y="199"/>
                  </a:lnTo>
                  <a:lnTo>
                    <a:pt x="193" y="197"/>
                  </a:lnTo>
                  <a:lnTo>
                    <a:pt x="172" y="192"/>
                  </a:lnTo>
                  <a:lnTo>
                    <a:pt x="151" y="187"/>
                  </a:lnTo>
                  <a:lnTo>
                    <a:pt x="140" y="174"/>
                  </a:lnTo>
                  <a:lnTo>
                    <a:pt x="128" y="162"/>
                  </a:lnTo>
                  <a:lnTo>
                    <a:pt x="118" y="147"/>
                  </a:lnTo>
                  <a:lnTo>
                    <a:pt x="106" y="132"/>
                  </a:lnTo>
                  <a:lnTo>
                    <a:pt x="78" y="121"/>
                  </a:lnTo>
                  <a:lnTo>
                    <a:pt x="77" y="127"/>
                  </a:lnTo>
                  <a:lnTo>
                    <a:pt x="64" y="123"/>
                  </a:lnTo>
                  <a:lnTo>
                    <a:pt x="65" y="135"/>
                  </a:lnTo>
                  <a:lnTo>
                    <a:pt x="56" y="133"/>
                  </a:lnTo>
                  <a:lnTo>
                    <a:pt x="59" y="140"/>
                  </a:lnTo>
                  <a:lnTo>
                    <a:pt x="29" y="139"/>
                  </a:lnTo>
                  <a:lnTo>
                    <a:pt x="54" y="152"/>
                  </a:lnTo>
                  <a:lnTo>
                    <a:pt x="42" y="163"/>
                  </a:lnTo>
                  <a:lnTo>
                    <a:pt x="22" y="162"/>
                  </a:lnTo>
                  <a:lnTo>
                    <a:pt x="0" y="162"/>
                  </a:lnTo>
                  <a:lnTo>
                    <a:pt x="2" y="141"/>
                  </a:lnTo>
                  <a:lnTo>
                    <a:pt x="4" y="121"/>
                  </a:lnTo>
                  <a:lnTo>
                    <a:pt x="5" y="101"/>
                  </a:lnTo>
                  <a:lnTo>
                    <a:pt x="7" y="80"/>
                  </a:lnTo>
                  <a:lnTo>
                    <a:pt x="8" y="60"/>
                  </a:lnTo>
                  <a:lnTo>
                    <a:pt x="10" y="41"/>
                  </a:lnTo>
                  <a:lnTo>
                    <a:pt x="10" y="20"/>
                  </a:lnTo>
                  <a:lnTo>
                    <a:pt x="11" y="0"/>
                  </a:lnTo>
                  <a:lnTo>
                    <a:pt x="31" y="9"/>
                  </a:lnTo>
                  <a:lnTo>
                    <a:pt x="53" y="18"/>
                  </a:lnTo>
                  <a:lnTo>
                    <a:pt x="73" y="27"/>
                  </a:lnTo>
                  <a:lnTo>
                    <a:pt x="95" y="37"/>
                  </a:lnTo>
                  <a:lnTo>
                    <a:pt x="114" y="61"/>
                  </a:lnTo>
                  <a:lnTo>
                    <a:pt x="114" y="72"/>
                  </a:lnTo>
                  <a:lnTo>
                    <a:pt x="133" y="80"/>
                  </a:lnTo>
                  <a:lnTo>
                    <a:pt x="152" y="89"/>
                  </a:lnTo>
                  <a:lnTo>
                    <a:pt x="155" y="102"/>
                  </a:lnTo>
                  <a:lnTo>
                    <a:pt x="136" y="104"/>
                  </a:lnTo>
                  <a:lnTo>
                    <a:pt x="145" y="126"/>
                  </a:lnTo>
                  <a:lnTo>
                    <a:pt x="160" y="140"/>
                  </a:lnTo>
                  <a:lnTo>
                    <a:pt x="169" y="161"/>
                  </a:lnTo>
                  <a:lnTo>
                    <a:pt x="182" y="162"/>
                  </a:lnTo>
                  <a:lnTo>
                    <a:pt x="182" y="171"/>
                  </a:lnTo>
                  <a:lnTo>
                    <a:pt x="193" y="177"/>
                  </a:lnTo>
                  <a:lnTo>
                    <a:pt x="192" y="182"/>
                  </a:lnTo>
                  <a:lnTo>
                    <a:pt x="214" y="18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7" name="Freeform 47"/>
            <p:cNvSpPr>
              <a:spLocks/>
            </p:cNvSpPr>
            <p:nvPr/>
          </p:nvSpPr>
          <p:spPr bwMode="auto">
            <a:xfrm>
              <a:off x="8028231" y="3438887"/>
              <a:ext cx="100444" cy="55821"/>
            </a:xfrm>
            <a:custGeom>
              <a:avLst/>
              <a:gdLst/>
              <a:ahLst/>
              <a:cxnLst>
                <a:cxn ang="0">
                  <a:pos x="90" y="2"/>
                </a:cxn>
                <a:cxn ang="0">
                  <a:pos x="84" y="18"/>
                </a:cxn>
                <a:cxn ang="0">
                  <a:pos x="79" y="22"/>
                </a:cxn>
                <a:cxn ang="0">
                  <a:pos x="81" y="30"/>
                </a:cxn>
                <a:cxn ang="0">
                  <a:pos x="66" y="37"/>
                </a:cxn>
                <a:cxn ang="0">
                  <a:pos x="36" y="50"/>
                </a:cxn>
                <a:cxn ang="0">
                  <a:pos x="18" y="45"/>
                </a:cxn>
                <a:cxn ang="0">
                  <a:pos x="4" y="38"/>
                </a:cxn>
                <a:cxn ang="0">
                  <a:pos x="0" y="30"/>
                </a:cxn>
                <a:cxn ang="0">
                  <a:pos x="29" y="32"/>
                </a:cxn>
                <a:cxn ang="0">
                  <a:pos x="37" y="19"/>
                </a:cxn>
                <a:cxn ang="0">
                  <a:pos x="37" y="26"/>
                </a:cxn>
                <a:cxn ang="0">
                  <a:pos x="49" y="32"/>
                </a:cxn>
                <a:cxn ang="0">
                  <a:pos x="70" y="16"/>
                </a:cxn>
                <a:cxn ang="0">
                  <a:pos x="71" y="1"/>
                </a:cxn>
                <a:cxn ang="0">
                  <a:pos x="82" y="0"/>
                </a:cxn>
                <a:cxn ang="0">
                  <a:pos x="90" y="2"/>
                </a:cxn>
              </a:cxnLst>
              <a:rect l="0" t="0" r="r" b="b"/>
              <a:pathLst>
                <a:path w="90" h="50">
                  <a:moveTo>
                    <a:pt x="90" y="2"/>
                  </a:moveTo>
                  <a:lnTo>
                    <a:pt x="84" y="18"/>
                  </a:lnTo>
                  <a:lnTo>
                    <a:pt x="79" y="22"/>
                  </a:lnTo>
                  <a:lnTo>
                    <a:pt x="81" y="30"/>
                  </a:lnTo>
                  <a:lnTo>
                    <a:pt x="66" y="37"/>
                  </a:lnTo>
                  <a:lnTo>
                    <a:pt x="36" y="50"/>
                  </a:lnTo>
                  <a:lnTo>
                    <a:pt x="18" y="45"/>
                  </a:lnTo>
                  <a:lnTo>
                    <a:pt x="4" y="38"/>
                  </a:lnTo>
                  <a:lnTo>
                    <a:pt x="0" y="30"/>
                  </a:lnTo>
                  <a:lnTo>
                    <a:pt x="29" y="32"/>
                  </a:lnTo>
                  <a:lnTo>
                    <a:pt x="37" y="19"/>
                  </a:lnTo>
                  <a:lnTo>
                    <a:pt x="37" y="26"/>
                  </a:lnTo>
                  <a:lnTo>
                    <a:pt x="49" y="32"/>
                  </a:lnTo>
                  <a:lnTo>
                    <a:pt x="70" y="16"/>
                  </a:lnTo>
                  <a:lnTo>
                    <a:pt x="71" y="1"/>
                  </a:lnTo>
                  <a:lnTo>
                    <a:pt x="82" y="0"/>
                  </a:lnTo>
                  <a:lnTo>
                    <a:pt x="90"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8" name="Freeform 48"/>
            <p:cNvSpPr>
              <a:spLocks/>
            </p:cNvSpPr>
            <p:nvPr/>
          </p:nvSpPr>
          <p:spPr bwMode="auto">
            <a:xfrm>
              <a:off x="8184478" y="3470147"/>
              <a:ext cx="26785" cy="40191"/>
            </a:xfrm>
            <a:custGeom>
              <a:avLst/>
              <a:gdLst/>
              <a:ahLst/>
              <a:cxnLst>
                <a:cxn ang="0">
                  <a:pos x="24" y="33"/>
                </a:cxn>
                <a:cxn ang="0">
                  <a:pos x="18" y="36"/>
                </a:cxn>
                <a:cxn ang="0">
                  <a:pos x="4" y="21"/>
                </a:cxn>
                <a:cxn ang="0">
                  <a:pos x="0" y="0"/>
                </a:cxn>
                <a:cxn ang="0">
                  <a:pos x="12" y="16"/>
                </a:cxn>
                <a:cxn ang="0">
                  <a:pos x="24" y="33"/>
                </a:cxn>
              </a:cxnLst>
              <a:rect l="0" t="0" r="r" b="b"/>
              <a:pathLst>
                <a:path w="24" h="36">
                  <a:moveTo>
                    <a:pt x="24" y="33"/>
                  </a:moveTo>
                  <a:lnTo>
                    <a:pt x="18" y="36"/>
                  </a:lnTo>
                  <a:lnTo>
                    <a:pt x="4" y="21"/>
                  </a:lnTo>
                  <a:lnTo>
                    <a:pt x="0" y="0"/>
                  </a:lnTo>
                  <a:lnTo>
                    <a:pt x="12" y="16"/>
                  </a:lnTo>
                  <a:lnTo>
                    <a:pt x="24" y="3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09" name="Freeform 49"/>
            <p:cNvSpPr>
              <a:spLocks/>
            </p:cNvSpPr>
            <p:nvPr/>
          </p:nvSpPr>
          <p:spPr bwMode="auto">
            <a:xfrm>
              <a:off x="8092962" y="3396464"/>
              <a:ext cx="53570" cy="55821"/>
            </a:xfrm>
            <a:custGeom>
              <a:avLst/>
              <a:gdLst/>
              <a:ahLst/>
              <a:cxnLst>
                <a:cxn ang="0">
                  <a:pos x="48" y="42"/>
                </a:cxn>
                <a:cxn ang="0">
                  <a:pos x="41" y="51"/>
                </a:cxn>
                <a:cxn ang="0">
                  <a:pos x="26" y="21"/>
                </a:cxn>
                <a:cxn ang="0">
                  <a:pos x="13" y="11"/>
                </a:cxn>
                <a:cxn ang="0">
                  <a:pos x="0" y="0"/>
                </a:cxn>
                <a:cxn ang="0">
                  <a:pos x="18" y="13"/>
                </a:cxn>
                <a:cxn ang="0">
                  <a:pos x="36" y="27"/>
                </a:cxn>
                <a:cxn ang="0">
                  <a:pos x="48" y="42"/>
                </a:cxn>
              </a:cxnLst>
              <a:rect l="0" t="0" r="r" b="b"/>
              <a:pathLst>
                <a:path w="48" h="51">
                  <a:moveTo>
                    <a:pt x="48" y="42"/>
                  </a:moveTo>
                  <a:lnTo>
                    <a:pt x="41" y="51"/>
                  </a:lnTo>
                  <a:lnTo>
                    <a:pt x="26" y="21"/>
                  </a:lnTo>
                  <a:lnTo>
                    <a:pt x="13" y="11"/>
                  </a:lnTo>
                  <a:lnTo>
                    <a:pt x="0" y="0"/>
                  </a:lnTo>
                  <a:lnTo>
                    <a:pt x="18" y="13"/>
                  </a:lnTo>
                  <a:lnTo>
                    <a:pt x="36" y="27"/>
                  </a:lnTo>
                  <a:lnTo>
                    <a:pt x="48" y="4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0" name="Freeform 50"/>
            <p:cNvSpPr>
              <a:spLocks/>
            </p:cNvSpPr>
            <p:nvPr/>
          </p:nvSpPr>
          <p:spPr bwMode="auto">
            <a:xfrm>
              <a:off x="8079569" y="3592952"/>
              <a:ext cx="8929" cy="6698"/>
            </a:xfrm>
            <a:custGeom>
              <a:avLst/>
              <a:gdLst/>
              <a:ahLst/>
              <a:cxnLst>
                <a:cxn ang="0">
                  <a:pos x="8" y="3"/>
                </a:cxn>
                <a:cxn ang="0">
                  <a:pos x="2" y="7"/>
                </a:cxn>
                <a:cxn ang="0">
                  <a:pos x="0" y="0"/>
                </a:cxn>
                <a:cxn ang="0">
                  <a:pos x="8" y="3"/>
                </a:cxn>
              </a:cxnLst>
              <a:rect l="0" t="0" r="r" b="b"/>
              <a:pathLst>
                <a:path w="8" h="7">
                  <a:moveTo>
                    <a:pt x="8" y="3"/>
                  </a:moveTo>
                  <a:lnTo>
                    <a:pt x="2" y="7"/>
                  </a:lnTo>
                  <a:lnTo>
                    <a:pt x="0" y="0"/>
                  </a:lnTo>
                  <a:lnTo>
                    <a:pt x="8"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1" name="Freeform 51"/>
            <p:cNvSpPr>
              <a:spLocks/>
            </p:cNvSpPr>
            <p:nvPr/>
          </p:nvSpPr>
          <p:spPr bwMode="auto">
            <a:xfrm>
              <a:off x="7932251" y="2896310"/>
              <a:ext cx="2232" cy="6698"/>
            </a:xfrm>
            <a:custGeom>
              <a:avLst/>
              <a:gdLst/>
              <a:ahLst/>
              <a:cxnLst>
                <a:cxn ang="0">
                  <a:pos x="2" y="0"/>
                </a:cxn>
                <a:cxn ang="0">
                  <a:pos x="1" y="1"/>
                </a:cxn>
                <a:cxn ang="0">
                  <a:pos x="0" y="2"/>
                </a:cxn>
                <a:cxn ang="0">
                  <a:pos x="0" y="5"/>
                </a:cxn>
                <a:cxn ang="0">
                  <a:pos x="1" y="5"/>
                </a:cxn>
                <a:cxn ang="0">
                  <a:pos x="1" y="3"/>
                </a:cxn>
                <a:cxn ang="0">
                  <a:pos x="2" y="2"/>
                </a:cxn>
                <a:cxn ang="0">
                  <a:pos x="2" y="0"/>
                </a:cxn>
              </a:cxnLst>
              <a:rect l="0" t="0" r="r" b="b"/>
              <a:pathLst>
                <a:path w="2" h="5">
                  <a:moveTo>
                    <a:pt x="2" y="0"/>
                  </a:moveTo>
                  <a:lnTo>
                    <a:pt x="1" y="1"/>
                  </a:lnTo>
                  <a:lnTo>
                    <a:pt x="0" y="2"/>
                  </a:lnTo>
                  <a:lnTo>
                    <a:pt x="0" y="5"/>
                  </a:lnTo>
                  <a:lnTo>
                    <a:pt x="1" y="5"/>
                  </a:lnTo>
                  <a:lnTo>
                    <a:pt x="1" y="3"/>
                  </a:lnTo>
                  <a:lnTo>
                    <a:pt x="2" y="2"/>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2" name="Freeform 52"/>
            <p:cNvSpPr>
              <a:spLocks/>
            </p:cNvSpPr>
            <p:nvPr/>
          </p:nvSpPr>
          <p:spPr bwMode="auto">
            <a:xfrm>
              <a:off x="7930019" y="2903009"/>
              <a:ext cx="2232" cy="4466"/>
            </a:xfrm>
            <a:custGeom>
              <a:avLst/>
              <a:gdLst/>
              <a:ahLst/>
              <a:cxnLst>
                <a:cxn ang="0">
                  <a:pos x="1" y="0"/>
                </a:cxn>
                <a:cxn ang="0">
                  <a:pos x="0" y="1"/>
                </a:cxn>
                <a:cxn ang="0">
                  <a:pos x="0" y="2"/>
                </a:cxn>
                <a:cxn ang="0">
                  <a:pos x="1" y="4"/>
                </a:cxn>
                <a:cxn ang="0">
                  <a:pos x="1" y="3"/>
                </a:cxn>
                <a:cxn ang="0">
                  <a:pos x="1" y="0"/>
                </a:cxn>
              </a:cxnLst>
              <a:rect l="0" t="0" r="r" b="b"/>
              <a:pathLst>
                <a:path w="1" h="4">
                  <a:moveTo>
                    <a:pt x="1" y="0"/>
                  </a:moveTo>
                  <a:lnTo>
                    <a:pt x="0" y="1"/>
                  </a:lnTo>
                  <a:lnTo>
                    <a:pt x="0" y="2"/>
                  </a:lnTo>
                  <a:lnTo>
                    <a:pt x="1" y="4"/>
                  </a:lnTo>
                  <a:lnTo>
                    <a:pt x="1" y="3"/>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3" name="Freeform 53"/>
            <p:cNvSpPr>
              <a:spLocks/>
            </p:cNvSpPr>
            <p:nvPr/>
          </p:nvSpPr>
          <p:spPr bwMode="auto">
            <a:xfrm>
              <a:off x="7923322" y="2927571"/>
              <a:ext cx="2232" cy="2233"/>
            </a:xfrm>
            <a:custGeom>
              <a:avLst/>
              <a:gdLst/>
              <a:ahLst/>
              <a:cxnLst>
                <a:cxn ang="0">
                  <a:pos x="2" y="3"/>
                </a:cxn>
                <a:cxn ang="0">
                  <a:pos x="0" y="3"/>
                </a:cxn>
                <a:cxn ang="0">
                  <a:pos x="3" y="0"/>
                </a:cxn>
                <a:cxn ang="0">
                  <a:pos x="4" y="1"/>
                </a:cxn>
                <a:cxn ang="0">
                  <a:pos x="2" y="3"/>
                </a:cxn>
              </a:cxnLst>
              <a:rect l="0" t="0" r="r" b="b"/>
              <a:pathLst>
                <a:path w="4" h="3">
                  <a:moveTo>
                    <a:pt x="2" y="3"/>
                  </a:moveTo>
                  <a:lnTo>
                    <a:pt x="0" y="3"/>
                  </a:lnTo>
                  <a:lnTo>
                    <a:pt x="3" y="0"/>
                  </a:lnTo>
                  <a:lnTo>
                    <a:pt x="4" y="1"/>
                  </a:lnTo>
                  <a:lnTo>
                    <a:pt x="2"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4" name="Freeform 54"/>
            <p:cNvSpPr>
              <a:spLocks/>
            </p:cNvSpPr>
            <p:nvPr/>
          </p:nvSpPr>
          <p:spPr bwMode="auto">
            <a:xfrm>
              <a:off x="7916626" y="2815929"/>
              <a:ext cx="2232" cy="4466"/>
            </a:xfrm>
            <a:custGeom>
              <a:avLst/>
              <a:gdLst/>
              <a:ahLst/>
              <a:cxnLst>
                <a:cxn ang="0">
                  <a:pos x="1" y="1"/>
                </a:cxn>
                <a:cxn ang="0">
                  <a:pos x="0" y="2"/>
                </a:cxn>
                <a:cxn ang="0">
                  <a:pos x="0" y="3"/>
                </a:cxn>
                <a:cxn ang="0">
                  <a:pos x="0" y="1"/>
                </a:cxn>
                <a:cxn ang="0">
                  <a:pos x="1" y="0"/>
                </a:cxn>
                <a:cxn ang="0">
                  <a:pos x="1" y="1"/>
                </a:cxn>
              </a:cxnLst>
              <a:rect l="0" t="0" r="r" b="b"/>
              <a:pathLst>
                <a:path w="1" h="3">
                  <a:moveTo>
                    <a:pt x="1" y="1"/>
                  </a:moveTo>
                  <a:lnTo>
                    <a:pt x="0" y="2"/>
                  </a:lnTo>
                  <a:lnTo>
                    <a:pt x="0" y="3"/>
                  </a:lnTo>
                  <a:lnTo>
                    <a:pt x="0" y="1"/>
                  </a:lnTo>
                  <a:lnTo>
                    <a:pt x="1" y="0"/>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5" name="Freeform 55"/>
            <p:cNvSpPr>
              <a:spLocks/>
            </p:cNvSpPr>
            <p:nvPr/>
          </p:nvSpPr>
          <p:spPr bwMode="auto">
            <a:xfrm>
              <a:off x="7909930" y="2800300"/>
              <a:ext cx="2232" cy="2233"/>
            </a:xfrm>
            <a:custGeom>
              <a:avLst/>
              <a:gdLst/>
              <a:ahLst/>
              <a:cxnLst>
                <a:cxn ang="0">
                  <a:pos x="2" y="1"/>
                </a:cxn>
                <a:cxn ang="0">
                  <a:pos x="1" y="0"/>
                </a:cxn>
                <a:cxn ang="0">
                  <a:pos x="0" y="0"/>
                </a:cxn>
                <a:cxn ang="0">
                  <a:pos x="1" y="3"/>
                </a:cxn>
                <a:cxn ang="0">
                  <a:pos x="2" y="1"/>
                </a:cxn>
              </a:cxnLst>
              <a:rect l="0" t="0" r="r" b="b"/>
              <a:pathLst>
                <a:path w="2" h="3">
                  <a:moveTo>
                    <a:pt x="2" y="1"/>
                  </a:moveTo>
                  <a:lnTo>
                    <a:pt x="1" y="0"/>
                  </a:lnTo>
                  <a:lnTo>
                    <a:pt x="0" y="0"/>
                  </a:lnTo>
                  <a:lnTo>
                    <a:pt x="1" y="3"/>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6" name="Freeform 56"/>
            <p:cNvSpPr>
              <a:spLocks/>
            </p:cNvSpPr>
            <p:nvPr/>
          </p:nvSpPr>
          <p:spPr bwMode="auto">
            <a:xfrm>
              <a:off x="7923322" y="2867285"/>
              <a:ext cx="2232" cy="2233"/>
            </a:xfrm>
            <a:custGeom>
              <a:avLst/>
              <a:gdLst/>
              <a:ahLst/>
              <a:cxnLst>
                <a:cxn ang="0">
                  <a:pos x="1" y="0"/>
                </a:cxn>
                <a:cxn ang="0">
                  <a:pos x="2" y="1"/>
                </a:cxn>
                <a:cxn ang="0">
                  <a:pos x="1" y="1"/>
                </a:cxn>
                <a:cxn ang="0">
                  <a:pos x="0" y="1"/>
                </a:cxn>
                <a:cxn ang="0">
                  <a:pos x="1" y="0"/>
                </a:cxn>
              </a:cxnLst>
              <a:rect l="0" t="0" r="r" b="b"/>
              <a:pathLst>
                <a:path w="2" h="1">
                  <a:moveTo>
                    <a:pt x="1" y="0"/>
                  </a:moveTo>
                  <a:lnTo>
                    <a:pt x="2" y="1"/>
                  </a:lnTo>
                  <a:lnTo>
                    <a:pt x="1" y="1"/>
                  </a:lnTo>
                  <a:lnTo>
                    <a:pt x="0" y="1"/>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7" name="Freeform 57"/>
            <p:cNvSpPr>
              <a:spLocks/>
            </p:cNvSpPr>
            <p:nvPr/>
          </p:nvSpPr>
          <p:spPr bwMode="auto">
            <a:xfrm>
              <a:off x="6499250" y="2585948"/>
              <a:ext cx="122765" cy="156298"/>
            </a:xfrm>
            <a:custGeom>
              <a:avLst/>
              <a:gdLst/>
              <a:ahLst/>
              <a:cxnLst>
                <a:cxn ang="0">
                  <a:pos x="39" y="117"/>
                </a:cxn>
                <a:cxn ang="0">
                  <a:pos x="38" y="119"/>
                </a:cxn>
                <a:cxn ang="0">
                  <a:pos x="32" y="113"/>
                </a:cxn>
                <a:cxn ang="0">
                  <a:pos x="32" y="114"/>
                </a:cxn>
                <a:cxn ang="0">
                  <a:pos x="26" y="95"/>
                </a:cxn>
                <a:cxn ang="0">
                  <a:pos x="20" y="77"/>
                </a:cxn>
                <a:cxn ang="0">
                  <a:pos x="18" y="63"/>
                </a:cxn>
                <a:cxn ang="0">
                  <a:pos x="2" y="48"/>
                </a:cxn>
                <a:cxn ang="0">
                  <a:pos x="7" y="39"/>
                </a:cxn>
                <a:cxn ang="0">
                  <a:pos x="16" y="34"/>
                </a:cxn>
                <a:cxn ang="0">
                  <a:pos x="0" y="18"/>
                </a:cxn>
                <a:cxn ang="0">
                  <a:pos x="0" y="0"/>
                </a:cxn>
                <a:cxn ang="0">
                  <a:pos x="14" y="6"/>
                </a:cxn>
                <a:cxn ang="0">
                  <a:pos x="21" y="13"/>
                </a:cxn>
                <a:cxn ang="0">
                  <a:pos x="26" y="9"/>
                </a:cxn>
                <a:cxn ang="0">
                  <a:pos x="34" y="29"/>
                </a:cxn>
                <a:cxn ang="0">
                  <a:pos x="58" y="31"/>
                </a:cxn>
                <a:cxn ang="0">
                  <a:pos x="81" y="34"/>
                </a:cxn>
                <a:cxn ang="0">
                  <a:pos x="92" y="42"/>
                </a:cxn>
                <a:cxn ang="0">
                  <a:pos x="88" y="53"/>
                </a:cxn>
                <a:cxn ang="0">
                  <a:pos x="73" y="64"/>
                </a:cxn>
                <a:cxn ang="0">
                  <a:pos x="76" y="83"/>
                </a:cxn>
                <a:cxn ang="0">
                  <a:pos x="81" y="88"/>
                </a:cxn>
                <a:cxn ang="0">
                  <a:pos x="91" y="70"/>
                </a:cxn>
                <a:cxn ang="0">
                  <a:pos x="99" y="91"/>
                </a:cxn>
                <a:cxn ang="0">
                  <a:pos x="108" y="113"/>
                </a:cxn>
                <a:cxn ang="0">
                  <a:pos x="109" y="129"/>
                </a:cxn>
                <a:cxn ang="0">
                  <a:pos x="102" y="133"/>
                </a:cxn>
                <a:cxn ang="0">
                  <a:pos x="105" y="141"/>
                </a:cxn>
                <a:cxn ang="0">
                  <a:pos x="92" y="117"/>
                </a:cxn>
                <a:cxn ang="0">
                  <a:pos x="80" y="94"/>
                </a:cxn>
                <a:cxn ang="0">
                  <a:pos x="67" y="91"/>
                </a:cxn>
                <a:cxn ang="0">
                  <a:pos x="58" y="77"/>
                </a:cxn>
                <a:cxn ang="0">
                  <a:pos x="38" y="64"/>
                </a:cxn>
                <a:cxn ang="0">
                  <a:pos x="31" y="65"/>
                </a:cxn>
                <a:cxn ang="0">
                  <a:pos x="54" y="78"/>
                </a:cxn>
                <a:cxn ang="0">
                  <a:pos x="61" y="93"/>
                </a:cxn>
                <a:cxn ang="0">
                  <a:pos x="62" y="100"/>
                </a:cxn>
                <a:cxn ang="0">
                  <a:pos x="57" y="118"/>
                </a:cxn>
                <a:cxn ang="0">
                  <a:pos x="54" y="112"/>
                </a:cxn>
                <a:cxn ang="0">
                  <a:pos x="49" y="112"/>
                </a:cxn>
                <a:cxn ang="0">
                  <a:pos x="44" y="117"/>
                </a:cxn>
                <a:cxn ang="0">
                  <a:pos x="39" y="117"/>
                </a:cxn>
              </a:cxnLst>
              <a:rect l="0" t="0" r="r" b="b"/>
              <a:pathLst>
                <a:path w="109" h="141">
                  <a:moveTo>
                    <a:pt x="39" y="117"/>
                  </a:moveTo>
                  <a:lnTo>
                    <a:pt x="38" y="119"/>
                  </a:lnTo>
                  <a:lnTo>
                    <a:pt x="32" y="113"/>
                  </a:lnTo>
                  <a:lnTo>
                    <a:pt x="32" y="114"/>
                  </a:lnTo>
                  <a:lnTo>
                    <a:pt x="26" y="95"/>
                  </a:lnTo>
                  <a:lnTo>
                    <a:pt x="20" y="77"/>
                  </a:lnTo>
                  <a:lnTo>
                    <a:pt x="18" y="63"/>
                  </a:lnTo>
                  <a:lnTo>
                    <a:pt x="2" y="48"/>
                  </a:lnTo>
                  <a:lnTo>
                    <a:pt x="7" y="39"/>
                  </a:lnTo>
                  <a:lnTo>
                    <a:pt x="16" y="34"/>
                  </a:lnTo>
                  <a:lnTo>
                    <a:pt x="0" y="18"/>
                  </a:lnTo>
                  <a:lnTo>
                    <a:pt x="0" y="0"/>
                  </a:lnTo>
                  <a:lnTo>
                    <a:pt x="14" y="6"/>
                  </a:lnTo>
                  <a:lnTo>
                    <a:pt x="21" y="13"/>
                  </a:lnTo>
                  <a:lnTo>
                    <a:pt x="26" y="9"/>
                  </a:lnTo>
                  <a:lnTo>
                    <a:pt x="34" y="29"/>
                  </a:lnTo>
                  <a:lnTo>
                    <a:pt x="58" y="31"/>
                  </a:lnTo>
                  <a:lnTo>
                    <a:pt x="81" y="34"/>
                  </a:lnTo>
                  <a:lnTo>
                    <a:pt x="92" y="42"/>
                  </a:lnTo>
                  <a:lnTo>
                    <a:pt x="88" y="53"/>
                  </a:lnTo>
                  <a:lnTo>
                    <a:pt x="73" y="64"/>
                  </a:lnTo>
                  <a:lnTo>
                    <a:pt x="76" y="83"/>
                  </a:lnTo>
                  <a:lnTo>
                    <a:pt x="81" y="88"/>
                  </a:lnTo>
                  <a:lnTo>
                    <a:pt x="91" y="70"/>
                  </a:lnTo>
                  <a:lnTo>
                    <a:pt x="99" y="91"/>
                  </a:lnTo>
                  <a:lnTo>
                    <a:pt x="108" y="113"/>
                  </a:lnTo>
                  <a:lnTo>
                    <a:pt x="109" y="129"/>
                  </a:lnTo>
                  <a:lnTo>
                    <a:pt x="102" y="133"/>
                  </a:lnTo>
                  <a:lnTo>
                    <a:pt x="105" y="141"/>
                  </a:lnTo>
                  <a:lnTo>
                    <a:pt x="92" y="117"/>
                  </a:lnTo>
                  <a:lnTo>
                    <a:pt x="80" y="94"/>
                  </a:lnTo>
                  <a:lnTo>
                    <a:pt x="67" y="91"/>
                  </a:lnTo>
                  <a:lnTo>
                    <a:pt x="58" y="77"/>
                  </a:lnTo>
                  <a:lnTo>
                    <a:pt x="38" y="64"/>
                  </a:lnTo>
                  <a:lnTo>
                    <a:pt x="31" y="65"/>
                  </a:lnTo>
                  <a:lnTo>
                    <a:pt x="54" y="78"/>
                  </a:lnTo>
                  <a:lnTo>
                    <a:pt x="61" y="93"/>
                  </a:lnTo>
                  <a:lnTo>
                    <a:pt x="62" y="100"/>
                  </a:lnTo>
                  <a:lnTo>
                    <a:pt x="57" y="118"/>
                  </a:lnTo>
                  <a:lnTo>
                    <a:pt x="54" y="112"/>
                  </a:lnTo>
                  <a:lnTo>
                    <a:pt x="49" y="112"/>
                  </a:lnTo>
                  <a:lnTo>
                    <a:pt x="44" y="117"/>
                  </a:lnTo>
                  <a:lnTo>
                    <a:pt x="39" y="1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8" name="Freeform 58"/>
            <p:cNvSpPr>
              <a:spLocks/>
            </p:cNvSpPr>
            <p:nvPr/>
          </p:nvSpPr>
          <p:spPr bwMode="auto">
            <a:xfrm>
              <a:off x="6505946" y="2539058"/>
              <a:ext cx="78123" cy="37958"/>
            </a:xfrm>
            <a:custGeom>
              <a:avLst/>
              <a:gdLst/>
              <a:ahLst/>
              <a:cxnLst>
                <a:cxn ang="0">
                  <a:pos x="45" y="3"/>
                </a:cxn>
                <a:cxn ang="0">
                  <a:pos x="14" y="0"/>
                </a:cxn>
                <a:cxn ang="0">
                  <a:pos x="0" y="22"/>
                </a:cxn>
                <a:cxn ang="0">
                  <a:pos x="3" y="32"/>
                </a:cxn>
                <a:cxn ang="0">
                  <a:pos x="30" y="34"/>
                </a:cxn>
                <a:cxn ang="0">
                  <a:pos x="50" y="33"/>
                </a:cxn>
                <a:cxn ang="0">
                  <a:pos x="69" y="32"/>
                </a:cxn>
                <a:cxn ang="0">
                  <a:pos x="62" y="18"/>
                </a:cxn>
                <a:cxn ang="0">
                  <a:pos x="56" y="11"/>
                </a:cxn>
                <a:cxn ang="0">
                  <a:pos x="45" y="3"/>
                </a:cxn>
              </a:cxnLst>
              <a:rect l="0" t="0" r="r" b="b"/>
              <a:pathLst>
                <a:path w="69" h="34">
                  <a:moveTo>
                    <a:pt x="45" y="3"/>
                  </a:moveTo>
                  <a:lnTo>
                    <a:pt x="14" y="0"/>
                  </a:lnTo>
                  <a:lnTo>
                    <a:pt x="0" y="22"/>
                  </a:lnTo>
                  <a:lnTo>
                    <a:pt x="3" y="32"/>
                  </a:lnTo>
                  <a:lnTo>
                    <a:pt x="30" y="34"/>
                  </a:lnTo>
                  <a:lnTo>
                    <a:pt x="50" y="33"/>
                  </a:lnTo>
                  <a:lnTo>
                    <a:pt x="69" y="32"/>
                  </a:lnTo>
                  <a:lnTo>
                    <a:pt x="62" y="18"/>
                  </a:lnTo>
                  <a:lnTo>
                    <a:pt x="56" y="11"/>
                  </a:lnTo>
                  <a:lnTo>
                    <a:pt x="45"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19" name="Freeform 59"/>
            <p:cNvSpPr>
              <a:spLocks/>
            </p:cNvSpPr>
            <p:nvPr/>
          </p:nvSpPr>
          <p:spPr bwMode="auto">
            <a:xfrm>
              <a:off x="6887634" y="2914173"/>
              <a:ext cx="124997" cy="118340"/>
            </a:xfrm>
            <a:custGeom>
              <a:avLst/>
              <a:gdLst/>
              <a:ahLst/>
              <a:cxnLst>
                <a:cxn ang="0">
                  <a:pos x="81" y="78"/>
                </a:cxn>
                <a:cxn ang="0">
                  <a:pos x="87" y="97"/>
                </a:cxn>
                <a:cxn ang="0">
                  <a:pos x="72" y="95"/>
                </a:cxn>
                <a:cxn ang="0">
                  <a:pos x="66" y="97"/>
                </a:cxn>
                <a:cxn ang="0">
                  <a:pos x="52" y="107"/>
                </a:cxn>
                <a:cxn ang="0">
                  <a:pos x="39" y="103"/>
                </a:cxn>
                <a:cxn ang="0">
                  <a:pos x="32" y="99"/>
                </a:cxn>
                <a:cxn ang="0">
                  <a:pos x="30" y="89"/>
                </a:cxn>
                <a:cxn ang="0">
                  <a:pos x="22" y="95"/>
                </a:cxn>
                <a:cxn ang="0">
                  <a:pos x="18" y="78"/>
                </a:cxn>
                <a:cxn ang="0">
                  <a:pos x="16" y="76"/>
                </a:cxn>
                <a:cxn ang="0">
                  <a:pos x="8" y="55"/>
                </a:cxn>
                <a:cxn ang="0">
                  <a:pos x="0" y="35"/>
                </a:cxn>
                <a:cxn ang="0">
                  <a:pos x="14" y="10"/>
                </a:cxn>
                <a:cxn ang="0">
                  <a:pos x="37" y="10"/>
                </a:cxn>
                <a:cxn ang="0">
                  <a:pos x="60" y="9"/>
                </a:cxn>
                <a:cxn ang="0">
                  <a:pos x="78" y="19"/>
                </a:cxn>
                <a:cxn ang="0">
                  <a:pos x="78" y="12"/>
                </a:cxn>
                <a:cxn ang="0">
                  <a:pos x="86" y="5"/>
                </a:cxn>
                <a:cxn ang="0">
                  <a:pos x="94" y="9"/>
                </a:cxn>
                <a:cxn ang="0">
                  <a:pos x="109" y="0"/>
                </a:cxn>
                <a:cxn ang="0">
                  <a:pos x="110" y="23"/>
                </a:cxn>
                <a:cxn ang="0">
                  <a:pos x="111" y="42"/>
                </a:cxn>
                <a:cxn ang="0">
                  <a:pos x="112" y="61"/>
                </a:cxn>
                <a:cxn ang="0">
                  <a:pos x="93" y="72"/>
                </a:cxn>
                <a:cxn ang="0">
                  <a:pos x="81" y="78"/>
                </a:cxn>
              </a:cxnLst>
              <a:rect l="0" t="0" r="r" b="b"/>
              <a:pathLst>
                <a:path w="112" h="107">
                  <a:moveTo>
                    <a:pt x="81" y="78"/>
                  </a:moveTo>
                  <a:lnTo>
                    <a:pt x="87" y="97"/>
                  </a:lnTo>
                  <a:lnTo>
                    <a:pt x="72" y="95"/>
                  </a:lnTo>
                  <a:lnTo>
                    <a:pt x="66" y="97"/>
                  </a:lnTo>
                  <a:lnTo>
                    <a:pt x="52" y="107"/>
                  </a:lnTo>
                  <a:lnTo>
                    <a:pt x="39" y="103"/>
                  </a:lnTo>
                  <a:lnTo>
                    <a:pt x="32" y="99"/>
                  </a:lnTo>
                  <a:lnTo>
                    <a:pt x="30" y="89"/>
                  </a:lnTo>
                  <a:lnTo>
                    <a:pt x="22" y="95"/>
                  </a:lnTo>
                  <a:lnTo>
                    <a:pt x="18" y="78"/>
                  </a:lnTo>
                  <a:lnTo>
                    <a:pt x="16" y="76"/>
                  </a:lnTo>
                  <a:lnTo>
                    <a:pt x="8" y="55"/>
                  </a:lnTo>
                  <a:lnTo>
                    <a:pt x="0" y="35"/>
                  </a:lnTo>
                  <a:lnTo>
                    <a:pt x="14" y="10"/>
                  </a:lnTo>
                  <a:lnTo>
                    <a:pt x="37" y="10"/>
                  </a:lnTo>
                  <a:lnTo>
                    <a:pt x="60" y="9"/>
                  </a:lnTo>
                  <a:lnTo>
                    <a:pt x="78" y="19"/>
                  </a:lnTo>
                  <a:lnTo>
                    <a:pt x="78" y="12"/>
                  </a:lnTo>
                  <a:lnTo>
                    <a:pt x="86" y="5"/>
                  </a:lnTo>
                  <a:lnTo>
                    <a:pt x="94" y="9"/>
                  </a:lnTo>
                  <a:lnTo>
                    <a:pt x="109" y="0"/>
                  </a:lnTo>
                  <a:lnTo>
                    <a:pt x="110" y="23"/>
                  </a:lnTo>
                  <a:lnTo>
                    <a:pt x="111" y="42"/>
                  </a:lnTo>
                  <a:lnTo>
                    <a:pt x="112" y="61"/>
                  </a:lnTo>
                  <a:lnTo>
                    <a:pt x="93" y="72"/>
                  </a:lnTo>
                  <a:lnTo>
                    <a:pt x="81" y="7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0" name="Freeform 60"/>
            <p:cNvSpPr>
              <a:spLocks/>
            </p:cNvSpPr>
            <p:nvPr/>
          </p:nvSpPr>
          <p:spPr bwMode="auto">
            <a:xfrm>
              <a:off x="7914396" y="2943200"/>
              <a:ext cx="4464" cy="11164"/>
            </a:xfrm>
            <a:custGeom>
              <a:avLst/>
              <a:gdLst/>
              <a:ahLst/>
              <a:cxnLst>
                <a:cxn ang="0">
                  <a:pos x="1" y="8"/>
                </a:cxn>
                <a:cxn ang="0">
                  <a:pos x="0" y="3"/>
                </a:cxn>
                <a:cxn ang="0">
                  <a:pos x="4" y="0"/>
                </a:cxn>
                <a:cxn ang="0">
                  <a:pos x="5" y="0"/>
                </a:cxn>
                <a:cxn ang="0">
                  <a:pos x="1" y="8"/>
                </a:cxn>
              </a:cxnLst>
              <a:rect l="0" t="0" r="r" b="b"/>
              <a:pathLst>
                <a:path w="5" h="8">
                  <a:moveTo>
                    <a:pt x="1" y="8"/>
                  </a:moveTo>
                  <a:lnTo>
                    <a:pt x="0" y="3"/>
                  </a:lnTo>
                  <a:lnTo>
                    <a:pt x="4" y="0"/>
                  </a:lnTo>
                  <a:lnTo>
                    <a:pt x="5" y="0"/>
                  </a:lnTo>
                  <a:lnTo>
                    <a:pt x="1"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1" name="Freeform 61"/>
            <p:cNvSpPr>
              <a:spLocks/>
            </p:cNvSpPr>
            <p:nvPr/>
          </p:nvSpPr>
          <p:spPr bwMode="auto">
            <a:xfrm>
              <a:off x="7128699" y="2702056"/>
              <a:ext cx="4464" cy="2233"/>
            </a:xfrm>
            <a:custGeom>
              <a:avLst/>
              <a:gdLst/>
              <a:ahLst/>
              <a:cxnLst>
                <a:cxn ang="0">
                  <a:pos x="3" y="0"/>
                </a:cxn>
                <a:cxn ang="0">
                  <a:pos x="2" y="2"/>
                </a:cxn>
                <a:cxn ang="0">
                  <a:pos x="0" y="2"/>
                </a:cxn>
                <a:cxn ang="0">
                  <a:pos x="3" y="0"/>
                </a:cxn>
              </a:cxnLst>
              <a:rect l="0" t="0" r="r" b="b"/>
              <a:pathLst>
                <a:path w="3" h="2">
                  <a:moveTo>
                    <a:pt x="3" y="0"/>
                  </a:moveTo>
                  <a:lnTo>
                    <a:pt x="2" y="2"/>
                  </a:lnTo>
                  <a:lnTo>
                    <a:pt x="0" y="2"/>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2" name="Freeform 62"/>
            <p:cNvSpPr>
              <a:spLocks/>
            </p:cNvSpPr>
            <p:nvPr/>
          </p:nvSpPr>
          <p:spPr bwMode="auto">
            <a:xfrm>
              <a:off x="6807278" y="2699823"/>
              <a:ext cx="200888" cy="234447"/>
            </a:xfrm>
            <a:custGeom>
              <a:avLst/>
              <a:gdLst/>
              <a:ahLst/>
              <a:cxnLst>
                <a:cxn ang="0">
                  <a:pos x="102" y="54"/>
                </a:cxn>
                <a:cxn ang="0">
                  <a:pos x="96" y="47"/>
                </a:cxn>
                <a:cxn ang="0">
                  <a:pos x="84" y="36"/>
                </a:cxn>
                <a:cxn ang="0">
                  <a:pos x="72" y="41"/>
                </a:cxn>
                <a:cxn ang="0">
                  <a:pos x="56" y="27"/>
                </a:cxn>
                <a:cxn ang="0">
                  <a:pos x="52" y="16"/>
                </a:cxn>
                <a:cxn ang="0">
                  <a:pos x="36" y="0"/>
                </a:cxn>
                <a:cxn ang="0">
                  <a:pos x="25" y="0"/>
                </a:cxn>
                <a:cxn ang="0">
                  <a:pos x="31" y="30"/>
                </a:cxn>
                <a:cxn ang="0">
                  <a:pos x="21" y="26"/>
                </a:cxn>
                <a:cxn ang="0">
                  <a:pos x="18" y="21"/>
                </a:cxn>
                <a:cxn ang="0">
                  <a:pos x="8" y="38"/>
                </a:cxn>
                <a:cxn ang="0">
                  <a:pos x="0" y="51"/>
                </a:cxn>
                <a:cxn ang="0">
                  <a:pos x="8" y="54"/>
                </a:cxn>
                <a:cxn ang="0">
                  <a:pos x="10" y="69"/>
                </a:cxn>
                <a:cxn ang="0">
                  <a:pos x="27" y="70"/>
                </a:cxn>
                <a:cxn ang="0">
                  <a:pos x="28" y="95"/>
                </a:cxn>
                <a:cxn ang="0">
                  <a:pos x="31" y="120"/>
                </a:cxn>
                <a:cxn ang="0">
                  <a:pos x="49" y="106"/>
                </a:cxn>
                <a:cxn ang="0">
                  <a:pos x="63" y="111"/>
                </a:cxn>
                <a:cxn ang="0">
                  <a:pos x="73" y="106"/>
                </a:cxn>
                <a:cxn ang="0">
                  <a:pos x="82" y="99"/>
                </a:cxn>
                <a:cxn ang="0">
                  <a:pos x="109" y="120"/>
                </a:cxn>
                <a:cxn ang="0">
                  <a:pos x="114" y="140"/>
                </a:cxn>
                <a:cxn ang="0">
                  <a:pos x="133" y="165"/>
                </a:cxn>
                <a:cxn ang="0">
                  <a:pos x="138" y="186"/>
                </a:cxn>
                <a:cxn ang="0">
                  <a:pos x="132" y="200"/>
                </a:cxn>
                <a:cxn ang="0">
                  <a:pos x="150" y="210"/>
                </a:cxn>
                <a:cxn ang="0">
                  <a:pos x="150" y="203"/>
                </a:cxn>
                <a:cxn ang="0">
                  <a:pos x="158" y="196"/>
                </a:cxn>
                <a:cxn ang="0">
                  <a:pos x="166" y="200"/>
                </a:cxn>
                <a:cxn ang="0">
                  <a:pos x="181" y="191"/>
                </a:cxn>
                <a:cxn ang="0">
                  <a:pos x="178" y="171"/>
                </a:cxn>
                <a:cxn ang="0">
                  <a:pos x="171" y="162"/>
                </a:cxn>
                <a:cxn ang="0">
                  <a:pos x="172" y="158"/>
                </a:cxn>
                <a:cxn ang="0">
                  <a:pos x="153" y="142"/>
                </a:cxn>
                <a:cxn ang="0">
                  <a:pos x="144" y="128"/>
                </a:cxn>
                <a:cxn ang="0">
                  <a:pos x="129" y="111"/>
                </a:cxn>
                <a:cxn ang="0">
                  <a:pos x="116" y="94"/>
                </a:cxn>
                <a:cxn ang="0">
                  <a:pos x="88" y="74"/>
                </a:cxn>
                <a:cxn ang="0">
                  <a:pos x="92" y="68"/>
                </a:cxn>
                <a:cxn ang="0">
                  <a:pos x="104" y="63"/>
                </a:cxn>
                <a:cxn ang="0">
                  <a:pos x="102" y="54"/>
                </a:cxn>
              </a:cxnLst>
              <a:rect l="0" t="0" r="r" b="b"/>
              <a:pathLst>
                <a:path w="181" h="210">
                  <a:moveTo>
                    <a:pt x="102" y="54"/>
                  </a:moveTo>
                  <a:lnTo>
                    <a:pt x="96" y="47"/>
                  </a:lnTo>
                  <a:lnTo>
                    <a:pt x="84" y="36"/>
                  </a:lnTo>
                  <a:lnTo>
                    <a:pt x="72" y="41"/>
                  </a:lnTo>
                  <a:lnTo>
                    <a:pt x="56" y="27"/>
                  </a:lnTo>
                  <a:lnTo>
                    <a:pt x="52" y="16"/>
                  </a:lnTo>
                  <a:lnTo>
                    <a:pt x="36" y="0"/>
                  </a:lnTo>
                  <a:lnTo>
                    <a:pt x="25" y="0"/>
                  </a:lnTo>
                  <a:lnTo>
                    <a:pt x="31" y="30"/>
                  </a:lnTo>
                  <a:lnTo>
                    <a:pt x="21" y="26"/>
                  </a:lnTo>
                  <a:lnTo>
                    <a:pt x="18" y="21"/>
                  </a:lnTo>
                  <a:lnTo>
                    <a:pt x="8" y="38"/>
                  </a:lnTo>
                  <a:lnTo>
                    <a:pt x="0" y="51"/>
                  </a:lnTo>
                  <a:lnTo>
                    <a:pt x="8" y="54"/>
                  </a:lnTo>
                  <a:lnTo>
                    <a:pt x="10" y="69"/>
                  </a:lnTo>
                  <a:lnTo>
                    <a:pt x="27" y="70"/>
                  </a:lnTo>
                  <a:lnTo>
                    <a:pt x="28" y="95"/>
                  </a:lnTo>
                  <a:lnTo>
                    <a:pt x="31" y="120"/>
                  </a:lnTo>
                  <a:lnTo>
                    <a:pt x="49" y="106"/>
                  </a:lnTo>
                  <a:lnTo>
                    <a:pt x="63" y="111"/>
                  </a:lnTo>
                  <a:lnTo>
                    <a:pt x="73" y="106"/>
                  </a:lnTo>
                  <a:lnTo>
                    <a:pt x="82" y="99"/>
                  </a:lnTo>
                  <a:lnTo>
                    <a:pt x="109" y="120"/>
                  </a:lnTo>
                  <a:lnTo>
                    <a:pt x="114" y="140"/>
                  </a:lnTo>
                  <a:lnTo>
                    <a:pt x="133" y="165"/>
                  </a:lnTo>
                  <a:lnTo>
                    <a:pt x="138" y="186"/>
                  </a:lnTo>
                  <a:lnTo>
                    <a:pt x="132" y="200"/>
                  </a:lnTo>
                  <a:lnTo>
                    <a:pt x="150" y="210"/>
                  </a:lnTo>
                  <a:lnTo>
                    <a:pt x="150" y="203"/>
                  </a:lnTo>
                  <a:lnTo>
                    <a:pt x="158" y="196"/>
                  </a:lnTo>
                  <a:lnTo>
                    <a:pt x="166" y="200"/>
                  </a:lnTo>
                  <a:lnTo>
                    <a:pt x="181" y="191"/>
                  </a:lnTo>
                  <a:lnTo>
                    <a:pt x="178" y="171"/>
                  </a:lnTo>
                  <a:lnTo>
                    <a:pt x="171" y="162"/>
                  </a:lnTo>
                  <a:lnTo>
                    <a:pt x="172" y="158"/>
                  </a:lnTo>
                  <a:lnTo>
                    <a:pt x="153" y="142"/>
                  </a:lnTo>
                  <a:lnTo>
                    <a:pt x="144" y="128"/>
                  </a:lnTo>
                  <a:lnTo>
                    <a:pt x="129" y="111"/>
                  </a:lnTo>
                  <a:lnTo>
                    <a:pt x="116" y="94"/>
                  </a:lnTo>
                  <a:lnTo>
                    <a:pt x="88" y="74"/>
                  </a:lnTo>
                  <a:lnTo>
                    <a:pt x="92" y="68"/>
                  </a:lnTo>
                  <a:lnTo>
                    <a:pt x="104" y="63"/>
                  </a:lnTo>
                  <a:lnTo>
                    <a:pt x="102" y="5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3" name="Freeform 63"/>
            <p:cNvSpPr>
              <a:spLocks/>
            </p:cNvSpPr>
            <p:nvPr/>
          </p:nvSpPr>
          <p:spPr bwMode="auto">
            <a:xfrm>
              <a:off x="6613087" y="2527895"/>
              <a:ext cx="214281" cy="511317"/>
            </a:xfrm>
            <a:custGeom>
              <a:avLst/>
              <a:gdLst/>
              <a:ahLst/>
              <a:cxnLst>
                <a:cxn ang="0">
                  <a:pos x="105" y="114"/>
                </a:cxn>
                <a:cxn ang="0">
                  <a:pos x="103" y="92"/>
                </a:cxn>
                <a:cxn ang="0">
                  <a:pos x="117" y="63"/>
                </a:cxn>
                <a:cxn ang="0">
                  <a:pos x="108" y="24"/>
                </a:cxn>
                <a:cxn ang="0">
                  <a:pos x="80" y="0"/>
                </a:cxn>
                <a:cxn ang="0">
                  <a:pos x="75" y="20"/>
                </a:cxn>
                <a:cxn ang="0">
                  <a:pos x="76" y="36"/>
                </a:cxn>
                <a:cxn ang="0">
                  <a:pos x="40" y="54"/>
                </a:cxn>
                <a:cxn ang="0">
                  <a:pos x="39" y="85"/>
                </a:cxn>
                <a:cxn ang="0">
                  <a:pos x="15" y="115"/>
                </a:cxn>
                <a:cxn ang="0">
                  <a:pos x="14" y="163"/>
                </a:cxn>
                <a:cxn ang="0">
                  <a:pos x="6" y="163"/>
                </a:cxn>
                <a:cxn ang="0">
                  <a:pos x="0" y="183"/>
                </a:cxn>
                <a:cxn ang="0">
                  <a:pos x="15" y="207"/>
                </a:cxn>
                <a:cxn ang="0">
                  <a:pos x="25" y="216"/>
                </a:cxn>
                <a:cxn ang="0">
                  <a:pos x="36" y="216"/>
                </a:cxn>
                <a:cxn ang="0">
                  <a:pos x="37" y="229"/>
                </a:cxn>
                <a:cxn ang="0">
                  <a:pos x="46" y="230"/>
                </a:cxn>
                <a:cxn ang="0">
                  <a:pos x="62" y="269"/>
                </a:cxn>
                <a:cxn ang="0">
                  <a:pos x="60" y="311"/>
                </a:cxn>
                <a:cxn ang="0">
                  <a:pos x="72" y="312"/>
                </a:cxn>
                <a:cxn ang="0">
                  <a:pos x="80" y="314"/>
                </a:cxn>
                <a:cxn ang="0">
                  <a:pos x="85" y="315"/>
                </a:cxn>
                <a:cxn ang="0">
                  <a:pos x="103" y="296"/>
                </a:cxn>
                <a:cxn ang="0">
                  <a:pos x="115" y="279"/>
                </a:cxn>
                <a:cxn ang="0">
                  <a:pos x="133" y="300"/>
                </a:cxn>
                <a:cxn ang="0">
                  <a:pos x="152" y="369"/>
                </a:cxn>
                <a:cxn ang="0">
                  <a:pos x="159" y="381"/>
                </a:cxn>
                <a:cxn ang="0">
                  <a:pos x="169" y="417"/>
                </a:cxn>
                <a:cxn ang="0">
                  <a:pos x="169" y="457"/>
                </a:cxn>
                <a:cxn ang="0">
                  <a:pos x="181" y="437"/>
                </a:cxn>
                <a:cxn ang="0">
                  <a:pos x="182" y="396"/>
                </a:cxn>
                <a:cxn ang="0">
                  <a:pos x="165" y="360"/>
                </a:cxn>
                <a:cxn ang="0">
                  <a:pos x="153" y="330"/>
                </a:cxn>
                <a:cxn ang="0">
                  <a:pos x="162" y="305"/>
                </a:cxn>
                <a:cxn ang="0">
                  <a:pos x="138" y="276"/>
                </a:cxn>
                <a:cxn ang="0">
                  <a:pos x="126" y="249"/>
                </a:cxn>
                <a:cxn ang="0">
                  <a:pos x="152" y="217"/>
                </a:cxn>
                <a:cxn ang="0">
                  <a:pos x="173" y="204"/>
                </a:cxn>
                <a:cxn ang="0">
                  <a:pos x="191" y="174"/>
                </a:cxn>
                <a:cxn ang="0">
                  <a:pos x="169" y="175"/>
                </a:cxn>
                <a:cxn ang="0">
                  <a:pos x="147" y="156"/>
                </a:cxn>
                <a:cxn ang="0">
                  <a:pos x="135" y="129"/>
                </a:cxn>
                <a:cxn ang="0">
                  <a:pos x="128" y="110"/>
                </a:cxn>
              </a:cxnLst>
              <a:rect l="0" t="0" r="r" b="b"/>
              <a:pathLst>
                <a:path w="191" h="457">
                  <a:moveTo>
                    <a:pt x="128" y="110"/>
                  </a:moveTo>
                  <a:lnTo>
                    <a:pt x="105" y="114"/>
                  </a:lnTo>
                  <a:lnTo>
                    <a:pt x="104" y="103"/>
                  </a:lnTo>
                  <a:lnTo>
                    <a:pt x="103" y="92"/>
                  </a:lnTo>
                  <a:lnTo>
                    <a:pt x="114" y="75"/>
                  </a:lnTo>
                  <a:lnTo>
                    <a:pt x="117" y="63"/>
                  </a:lnTo>
                  <a:lnTo>
                    <a:pt x="113" y="44"/>
                  </a:lnTo>
                  <a:lnTo>
                    <a:pt x="108" y="24"/>
                  </a:lnTo>
                  <a:lnTo>
                    <a:pt x="98" y="19"/>
                  </a:lnTo>
                  <a:lnTo>
                    <a:pt x="80" y="0"/>
                  </a:lnTo>
                  <a:lnTo>
                    <a:pt x="78" y="8"/>
                  </a:lnTo>
                  <a:lnTo>
                    <a:pt x="75" y="20"/>
                  </a:lnTo>
                  <a:lnTo>
                    <a:pt x="73" y="27"/>
                  </a:lnTo>
                  <a:lnTo>
                    <a:pt x="76" y="36"/>
                  </a:lnTo>
                  <a:lnTo>
                    <a:pt x="61" y="32"/>
                  </a:lnTo>
                  <a:lnTo>
                    <a:pt x="40" y="54"/>
                  </a:lnTo>
                  <a:lnTo>
                    <a:pt x="39" y="74"/>
                  </a:lnTo>
                  <a:lnTo>
                    <a:pt x="39" y="85"/>
                  </a:lnTo>
                  <a:lnTo>
                    <a:pt x="28" y="115"/>
                  </a:lnTo>
                  <a:lnTo>
                    <a:pt x="15" y="115"/>
                  </a:lnTo>
                  <a:lnTo>
                    <a:pt x="14" y="137"/>
                  </a:lnTo>
                  <a:lnTo>
                    <a:pt x="14" y="163"/>
                  </a:lnTo>
                  <a:lnTo>
                    <a:pt x="7" y="163"/>
                  </a:lnTo>
                  <a:lnTo>
                    <a:pt x="6" y="163"/>
                  </a:lnTo>
                  <a:lnTo>
                    <a:pt x="7" y="179"/>
                  </a:lnTo>
                  <a:lnTo>
                    <a:pt x="0" y="183"/>
                  </a:lnTo>
                  <a:lnTo>
                    <a:pt x="14" y="205"/>
                  </a:lnTo>
                  <a:lnTo>
                    <a:pt x="15" y="207"/>
                  </a:lnTo>
                  <a:lnTo>
                    <a:pt x="20" y="201"/>
                  </a:lnTo>
                  <a:lnTo>
                    <a:pt x="25" y="216"/>
                  </a:lnTo>
                  <a:lnTo>
                    <a:pt x="27" y="217"/>
                  </a:lnTo>
                  <a:lnTo>
                    <a:pt x="36" y="216"/>
                  </a:lnTo>
                  <a:lnTo>
                    <a:pt x="43" y="225"/>
                  </a:lnTo>
                  <a:lnTo>
                    <a:pt x="37" y="229"/>
                  </a:lnTo>
                  <a:lnTo>
                    <a:pt x="43" y="239"/>
                  </a:lnTo>
                  <a:lnTo>
                    <a:pt x="46" y="230"/>
                  </a:lnTo>
                  <a:lnTo>
                    <a:pt x="55" y="249"/>
                  </a:lnTo>
                  <a:lnTo>
                    <a:pt x="62" y="269"/>
                  </a:lnTo>
                  <a:lnTo>
                    <a:pt x="61" y="290"/>
                  </a:lnTo>
                  <a:lnTo>
                    <a:pt x="60" y="311"/>
                  </a:lnTo>
                  <a:lnTo>
                    <a:pt x="69" y="299"/>
                  </a:lnTo>
                  <a:lnTo>
                    <a:pt x="72" y="312"/>
                  </a:lnTo>
                  <a:lnTo>
                    <a:pt x="75" y="315"/>
                  </a:lnTo>
                  <a:lnTo>
                    <a:pt x="80" y="314"/>
                  </a:lnTo>
                  <a:lnTo>
                    <a:pt x="85" y="312"/>
                  </a:lnTo>
                  <a:lnTo>
                    <a:pt x="85" y="315"/>
                  </a:lnTo>
                  <a:lnTo>
                    <a:pt x="100" y="303"/>
                  </a:lnTo>
                  <a:lnTo>
                    <a:pt x="103" y="296"/>
                  </a:lnTo>
                  <a:lnTo>
                    <a:pt x="109" y="300"/>
                  </a:lnTo>
                  <a:lnTo>
                    <a:pt x="115" y="279"/>
                  </a:lnTo>
                  <a:lnTo>
                    <a:pt x="123" y="291"/>
                  </a:lnTo>
                  <a:lnTo>
                    <a:pt x="133" y="300"/>
                  </a:lnTo>
                  <a:lnTo>
                    <a:pt x="143" y="335"/>
                  </a:lnTo>
                  <a:lnTo>
                    <a:pt x="152" y="369"/>
                  </a:lnTo>
                  <a:lnTo>
                    <a:pt x="152" y="363"/>
                  </a:lnTo>
                  <a:lnTo>
                    <a:pt x="159" y="381"/>
                  </a:lnTo>
                  <a:lnTo>
                    <a:pt x="165" y="399"/>
                  </a:lnTo>
                  <a:lnTo>
                    <a:pt x="169" y="417"/>
                  </a:lnTo>
                  <a:lnTo>
                    <a:pt x="169" y="438"/>
                  </a:lnTo>
                  <a:lnTo>
                    <a:pt x="169" y="457"/>
                  </a:lnTo>
                  <a:lnTo>
                    <a:pt x="174" y="452"/>
                  </a:lnTo>
                  <a:lnTo>
                    <a:pt x="181" y="437"/>
                  </a:lnTo>
                  <a:lnTo>
                    <a:pt x="188" y="420"/>
                  </a:lnTo>
                  <a:lnTo>
                    <a:pt x="182" y="396"/>
                  </a:lnTo>
                  <a:lnTo>
                    <a:pt x="176" y="374"/>
                  </a:lnTo>
                  <a:lnTo>
                    <a:pt x="165" y="360"/>
                  </a:lnTo>
                  <a:lnTo>
                    <a:pt x="153" y="344"/>
                  </a:lnTo>
                  <a:lnTo>
                    <a:pt x="153" y="330"/>
                  </a:lnTo>
                  <a:lnTo>
                    <a:pt x="156" y="319"/>
                  </a:lnTo>
                  <a:lnTo>
                    <a:pt x="162" y="305"/>
                  </a:lnTo>
                  <a:lnTo>
                    <a:pt x="156" y="302"/>
                  </a:lnTo>
                  <a:lnTo>
                    <a:pt x="138" y="276"/>
                  </a:lnTo>
                  <a:lnTo>
                    <a:pt x="120" y="248"/>
                  </a:lnTo>
                  <a:lnTo>
                    <a:pt x="126" y="249"/>
                  </a:lnTo>
                  <a:lnTo>
                    <a:pt x="131" y="222"/>
                  </a:lnTo>
                  <a:lnTo>
                    <a:pt x="152" y="217"/>
                  </a:lnTo>
                  <a:lnTo>
                    <a:pt x="161" y="206"/>
                  </a:lnTo>
                  <a:lnTo>
                    <a:pt x="173" y="204"/>
                  </a:lnTo>
                  <a:lnTo>
                    <a:pt x="181" y="191"/>
                  </a:lnTo>
                  <a:lnTo>
                    <a:pt x="191" y="174"/>
                  </a:lnTo>
                  <a:lnTo>
                    <a:pt x="185" y="171"/>
                  </a:lnTo>
                  <a:lnTo>
                    <a:pt x="169" y="175"/>
                  </a:lnTo>
                  <a:lnTo>
                    <a:pt x="159" y="162"/>
                  </a:lnTo>
                  <a:lnTo>
                    <a:pt x="147" y="156"/>
                  </a:lnTo>
                  <a:lnTo>
                    <a:pt x="150" y="137"/>
                  </a:lnTo>
                  <a:lnTo>
                    <a:pt x="135" y="129"/>
                  </a:lnTo>
                  <a:lnTo>
                    <a:pt x="129" y="114"/>
                  </a:lnTo>
                  <a:lnTo>
                    <a:pt x="128" y="1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4" name="Freeform 64"/>
            <p:cNvSpPr>
              <a:spLocks/>
            </p:cNvSpPr>
            <p:nvPr/>
          </p:nvSpPr>
          <p:spPr bwMode="auto">
            <a:xfrm>
              <a:off x="7302803" y="2802532"/>
              <a:ext cx="116068" cy="167462"/>
            </a:xfrm>
            <a:custGeom>
              <a:avLst/>
              <a:gdLst/>
              <a:ahLst/>
              <a:cxnLst>
                <a:cxn ang="0">
                  <a:pos x="19" y="95"/>
                </a:cxn>
                <a:cxn ang="0">
                  <a:pos x="19" y="105"/>
                </a:cxn>
                <a:cxn ang="0">
                  <a:pos x="3" y="79"/>
                </a:cxn>
                <a:cxn ang="0">
                  <a:pos x="0" y="60"/>
                </a:cxn>
                <a:cxn ang="0">
                  <a:pos x="10" y="62"/>
                </a:cxn>
                <a:cxn ang="0">
                  <a:pos x="8" y="37"/>
                </a:cxn>
                <a:cxn ang="0">
                  <a:pos x="4" y="11"/>
                </a:cxn>
                <a:cxn ang="0">
                  <a:pos x="9" y="0"/>
                </a:cxn>
                <a:cxn ang="0">
                  <a:pos x="38" y="6"/>
                </a:cxn>
                <a:cxn ang="0">
                  <a:pos x="43" y="12"/>
                </a:cxn>
                <a:cxn ang="0">
                  <a:pos x="49" y="32"/>
                </a:cxn>
                <a:cxn ang="0">
                  <a:pos x="52" y="47"/>
                </a:cxn>
                <a:cxn ang="0">
                  <a:pos x="48" y="62"/>
                </a:cxn>
                <a:cxn ang="0">
                  <a:pos x="38" y="72"/>
                </a:cxn>
                <a:cxn ang="0">
                  <a:pos x="39" y="89"/>
                </a:cxn>
                <a:cxn ang="0">
                  <a:pos x="52" y="116"/>
                </a:cxn>
                <a:cxn ang="0">
                  <a:pos x="60" y="115"/>
                </a:cxn>
                <a:cxn ang="0">
                  <a:pos x="60" y="113"/>
                </a:cxn>
                <a:cxn ang="0">
                  <a:pos x="72" y="109"/>
                </a:cxn>
                <a:cxn ang="0">
                  <a:pos x="81" y="122"/>
                </a:cxn>
                <a:cxn ang="0">
                  <a:pos x="84" y="116"/>
                </a:cxn>
                <a:cxn ang="0">
                  <a:pos x="93" y="123"/>
                </a:cxn>
                <a:cxn ang="0">
                  <a:pos x="88" y="126"/>
                </a:cxn>
                <a:cxn ang="0">
                  <a:pos x="98" y="138"/>
                </a:cxn>
                <a:cxn ang="0">
                  <a:pos x="104" y="140"/>
                </a:cxn>
                <a:cxn ang="0">
                  <a:pos x="99" y="150"/>
                </a:cxn>
                <a:cxn ang="0">
                  <a:pos x="99" y="144"/>
                </a:cxn>
                <a:cxn ang="0">
                  <a:pos x="84" y="135"/>
                </a:cxn>
                <a:cxn ang="0">
                  <a:pos x="73" y="123"/>
                </a:cxn>
                <a:cxn ang="0">
                  <a:pos x="64" y="120"/>
                </a:cxn>
                <a:cxn ang="0">
                  <a:pos x="68" y="137"/>
                </a:cxn>
                <a:cxn ang="0">
                  <a:pos x="46" y="117"/>
                </a:cxn>
                <a:cxn ang="0">
                  <a:pos x="33" y="125"/>
                </a:cxn>
                <a:cxn ang="0">
                  <a:pos x="25" y="120"/>
                </a:cxn>
                <a:cxn ang="0">
                  <a:pos x="24" y="109"/>
                </a:cxn>
                <a:cxn ang="0">
                  <a:pos x="27" y="98"/>
                </a:cxn>
                <a:cxn ang="0">
                  <a:pos x="19" y="95"/>
                </a:cxn>
              </a:cxnLst>
              <a:rect l="0" t="0" r="r" b="b"/>
              <a:pathLst>
                <a:path w="104" h="150">
                  <a:moveTo>
                    <a:pt x="19" y="95"/>
                  </a:moveTo>
                  <a:lnTo>
                    <a:pt x="19" y="105"/>
                  </a:lnTo>
                  <a:lnTo>
                    <a:pt x="3" y="79"/>
                  </a:lnTo>
                  <a:lnTo>
                    <a:pt x="0" y="60"/>
                  </a:lnTo>
                  <a:lnTo>
                    <a:pt x="10" y="62"/>
                  </a:lnTo>
                  <a:lnTo>
                    <a:pt x="8" y="37"/>
                  </a:lnTo>
                  <a:lnTo>
                    <a:pt x="4" y="11"/>
                  </a:lnTo>
                  <a:lnTo>
                    <a:pt x="9" y="0"/>
                  </a:lnTo>
                  <a:lnTo>
                    <a:pt x="38" y="6"/>
                  </a:lnTo>
                  <a:lnTo>
                    <a:pt x="43" y="12"/>
                  </a:lnTo>
                  <a:lnTo>
                    <a:pt x="49" y="32"/>
                  </a:lnTo>
                  <a:lnTo>
                    <a:pt x="52" y="47"/>
                  </a:lnTo>
                  <a:lnTo>
                    <a:pt x="48" y="62"/>
                  </a:lnTo>
                  <a:lnTo>
                    <a:pt x="38" y="72"/>
                  </a:lnTo>
                  <a:lnTo>
                    <a:pt x="39" y="89"/>
                  </a:lnTo>
                  <a:lnTo>
                    <a:pt x="52" y="116"/>
                  </a:lnTo>
                  <a:lnTo>
                    <a:pt x="60" y="115"/>
                  </a:lnTo>
                  <a:lnTo>
                    <a:pt x="60" y="113"/>
                  </a:lnTo>
                  <a:lnTo>
                    <a:pt x="72" y="109"/>
                  </a:lnTo>
                  <a:lnTo>
                    <a:pt x="81" y="122"/>
                  </a:lnTo>
                  <a:lnTo>
                    <a:pt x="84" y="116"/>
                  </a:lnTo>
                  <a:lnTo>
                    <a:pt x="93" y="123"/>
                  </a:lnTo>
                  <a:lnTo>
                    <a:pt x="88" y="126"/>
                  </a:lnTo>
                  <a:lnTo>
                    <a:pt x="98" y="138"/>
                  </a:lnTo>
                  <a:lnTo>
                    <a:pt x="104" y="140"/>
                  </a:lnTo>
                  <a:lnTo>
                    <a:pt x="99" y="150"/>
                  </a:lnTo>
                  <a:lnTo>
                    <a:pt x="99" y="144"/>
                  </a:lnTo>
                  <a:lnTo>
                    <a:pt x="84" y="135"/>
                  </a:lnTo>
                  <a:lnTo>
                    <a:pt x="73" y="123"/>
                  </a:lnTo>
                  <a:lnTo>
                    <a:pt x="64" y="120"/>
                  </a:lnTo>
                  <a:lnTo>
                    <a:pt x="68" y="137"/>
                  </a:lnTo>
                  <a:lnTo>
                    <a:pt x="46" y="117"/>
                  </a:lnTo>
                  <a:lnTo>
                    <a:pt x="33" y="125"/>
                  </a:lnTo>
                  <a:lnTo>
                    <a:pt x="25" y="120"/>
                  </a:lnTo>
                  <a:lnTo>
                    <a:pt x="24" y="109"/>
                  </a:lnTo>
                  <a:lnTo>
                    <a:pt x="27" y="98"/>
                  </a:lnTo>
                  <a:lnTo>
                    <a:pt x="19" y="9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5" name="Freeform 65"/>
            <p:cNvSpPr>
              <a:spLocks/>
            </p:cNvSpPr>
            <p:nvPr/>
          </p:nvSpPr>
          <p:spPr bwMode="auto">
            <a:xfrm>
              <a:off x="7380925" y="3050376"/>
              <a:ext cx="111604" cy="116107"/>
            </a:xfrm>
            <a:custGeom>
              <a:avLst/>
              <a:gdLst/>
              <a:ahLst/>
              <a:cxnLst>
                <a:cxn ang="0">
                  <a:pos x="78" y="103"/>
                </a:cxn>
                <a:cxn ang="0">
                  <a:pos x="75" y="92"/>
                </a:cxn>
                <a:cxn ang="0">
                  <a:pos x="70" y="95"/>
                </a:cxn>
                <a:cxn ang="0">
                  <a:pos x="46" y="81"/>
                </a:cxn>
                <a:cxn ang="0">
                  <a:pos x="48" y="60"/>
                </a:cxn>
                <a:cxn ang="0">
                  <a:pos x="36" y="47"/>
                </a:cxn>
                <a:cxn ang="0">
                  <a:pos x="30" y="55"/>
                </a:cxn>
                <a:cxn ang="0">
                  <a:pos x="25" y="51"/>
                </a:cxn>
                <a:cxn ang="0">
                  <a:pos x="22" y="56"/>
                </a:cxn>
                <a:cxn ang="0">
                  <a:pos x="16" y="49"/>
                </a:cxn>
                <a:cxn ang="0">
                  <a:pos x="6" y="62"/>
                </a:cxn>
                <a:cxn ang="0">
                  <a:pos x="0" y="68"/>
                </a:cxn>
                <a:cxn ang="0">
                  <a:pos x="3" y="50"/>
                </a:cxn>
                <a:cxn ang="0">
                  <a:pos x="19" y="36"/>
                </a:cxn>
                <a:cxn ang="0">
                  <a:pos x="34" y="26"/>
                </a:cxn>
                <a:cxn ang="0">
                  <a:pos x="37" y="41"/>
                </a:cxn>
                <a:cxn ang="0">
                  <a:pos x="48" y="35"/>
                </a:cxn>
                <a:cxn ang="0">
                  <a:pos x="54" y="30"/>
                </a:cxn>
                <a:cxn ang="0">
                  <a:pos x="58" y="19"/>
                </a:cxn>
                <a:cxn ang="0">
                  <a:pos x="67" y="19"/>
                </a:cxn>
                <a:cxn ang="0">
                  <a:pos x="72" y="19"/>
                </a:cxn>
                <a:cxn ang="0">
                  <a:pos x="70" y="0"/>
                </a:cxn>
                <a:cxn ang="0">
                  <a:pos x="87" y="12"/>
                </a:cxn>
                <a:cxn ang="0">
                  <a:pos x="90" y="30"/>
                </a:cxn>
                <a:cxn ang="0">
                  <a:pos x="101" y="61"/>
                </a:cxn>
                <a:cxn ang="0">
                  <a:pos x="95" y="72"/>
                </a:cxn>
                <a:cxn ang="0">
                  <a:pos x="94" y="83"/>
                </a:cxn>
                <a:cxn ang="0">
                  <a:pos x="84" y="62"/>
                </a:cxn>
                <a:cxn ang="0">
                  <a:pos x="77" y="68"/>
                </a:cxn>
                <a:cxn ang="0">
                  <a:pos x="82" y="84"/>
                </a:cxn>
                <a:cxn ang="0">
                  <a:pos x="78" y="103"/>
                </a:cxn>
              </a:cxnLst>
              <a:rect l="0" t="0" r="r" b="b"/>
              <a:pathLst>
                <a:path w="101" h="103">
                  <a:moveTo>
                    <a:pt x="78" y="103"/>
                  </a:moveTo>
                  <a:lnTo>
                    <a:pt x="75" y="92"/>
                  </a:lnTo>
                  <a:lnTo>
                    <a:pt x="70" y="95"/>
                  </a:lnTo>
                  <a:lnTo>
                    <a:pt x="46" y="81"/>
                  </a:lnTo>
                  <a:lnTo>
                    <a:pt x="48" y="60"/>
                  </a:lnTo>
                  <a:lnTo>
                    <a:pt x="36" y="47"/>
                  </a:lnTo>
                  <a:lnTo>
                    <a:pt x="30" y="55"/>
                  </a:lnTo>
                  <a:lnTo>
                    <a:pt x="25" y="51"/>
                  </a:lnTo>
                  <a:lnTo>
                    <a:pt x="22" y="56"/>
                  </a:lnTo>
                  <a:lnTo>
                    <a:pt x="16" y="49"/>
                  </a:lnTo>
                  <a:lnTo>
                    <a:pt x="6" y="62"/>
                  </a:lnTo>
                  <a:lnTo>
                    <a:pt x="0" y="68"/>
                  </a:lnTo>
                  <a:lnTo>
                    <a:pt x="3" y="50"/>
                  </a:lnTo>
                  <a:lnTo>
                    <a:pt x="19" y="36"/>
                  </a:lnTo>
                  <a:lnTo>
                    <a:pt x="34" y="26"/>
                  </a:lnTo>
                  <a:lnTo>
                    <a:pt x="37" y="41"/>
                  </a:lnTo>
                  <a:lnTo>
                    <a:pt x="48" y="35"/>
                  </a:lnTo>
                  <a:lnTo>
                    <a:pt x="54" y="30"/>
                  </a:lnTo>
                  <a:lnTo>
                    <a:pt x="58" y="19"/>
                  </a:lnTo>
                  <a:lnTo>
                    <a:pt x="67" y="19"/>
                  </a:lnTo>
                  <a:lnTo>
                    <a:pt x="72" y="19"/>
                  </a:lnTo>
                  <a:lnTo>
                    <a:pt x="70" y="0"/>
                  </a:lnTo>
                  <a:lnTo>
                    <a:pt x="87" y="12"/>
                  </a:lnTo>
                  <a:lnTo>
                    <a:pt x="90" y="30"/>
                  </a:lnTo>
                  <a:lnTo>
                    <a:pt x="101" y="61"/>
                  </a:lnTo>
                  <a:lnTo>
                    <a:pt x="95" y="72"/>
                  </a:lnTo>
                  <a:lnTo>
                    <a:pt x="94" y="83"/>
                  </a:lnTo>
                  <a:lnTo>
                    <a:pt x="84" y="62"/>
                  </a:lnTo>
                  <a:lnTo>
                    <a:pt x="77" y="68"/>
                  </a:lnTo>
                  <a:lnTo>
                    <a:pt x="82" y="84"/>
                  </a:lnTo>
                  <a:lnTo>
                    <a:pt x="78" y="10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6" name="Freeform 66"/>
            <p:cNvSpPr>
              <a:spLocks/>
            </p:cNvSpPr>
            <p:nvPr/>
          </p:nvSpPr>
          <p:spPr bwMode="auto">
            <a:xfrm>
              <a:off x="7387621" y="3021350"/>
              <a:ext cx="22320" cy="46889"/>
            </a:xfrm>
            <a:custGeom>
              <a:avLst/>
              <a:gdLst/>
              <a:ahLst/>
              <a:cxnLst>
                <a:cxn ang="0">
                  <a:pos x="22" y="0"/>
                </a:cxn>
                <a:cxn ang="0">
                  <a:pos x="17" y="33"/>
                </a:cxn>
                <a:cxn ang="0">
                  <a:pos x="17" y="43"/>
                </a:cxn>
                <a:cxn ang="0">
                  <a:pos x="0" y="29"/>
                </a:cxn>
                <a:cxn ang="0">
                  <a:pos x="5" y="22"/>
                </a:cxn>
                <a:cxn ang="0">
                  <a:pos x="7" y="0"/>
                </a:cxn>
                <a:cxn ang="0">
                  <a:pos x="22" y="0"/>
                </a:cxn>
              </a:cxnLst>
              <a:rect l="0" t="0" r="r" b="b"/>
              <a:pathLst>
                <a:path w="22" h="43">
                  <a:moveTo>
                    <a:pt x="22" y="0"/>
                  </a:moveTo>
                  <a:lnTo>
                    <a:pt x="17" y="33"/>
                  </a:lnTo>
                  <a:lnTo>
                    <a:pt x="17" y="43"/>
                  </a:lnTo>
                  <a:lnTo>
                    <a:pt x="0" y="29"/>
                  </a:lnTo>
                  <a:lnTo>
                    <a:pt x="5" y="22"/>
                  </a:lnTo>
                  <a:lnTo>
                    <a:pt x="7" y="0"/>
                  </a:lnTo>
                  <a:lnTo>
                    <a:pt x="2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7" name="Freeform 67"/>
            <p:cNvSpPr>
              <a:spLocks/>
            </p:cNvSpPr>
            <p:nvPr/>
          </p:nvSpPr>
          <p:spPr bwMode="auto">
            <a:xfrm>
              <a:off x="7423334" y="2972226"/>
              <a:ext cx="40178" cy="42424"/>
            </a:xfrm>
            <a:custGeom>
              <a:avLst/>
              <a:gdLst/>
              <a:ahLst/>
              <a:cxnLst>
                <a:cxn ang="0">
                  <a:pos x="27" y="36"/>
                </a:cxn>
                <a:cxn ang="0">
                  <a:pos x="16" y="24"/>
                </a:cxn>
                <a:cxn ang="0">
                  <a:pos x="0" y="4"/>
                </a:cxn>
                <a:cxn ang="0">
                  <a:pos x="18" y="0"/>
                </a:cxn>
                <a:cxn ang="0">
                  <a:pos x="26" y="16"/>
                </a:cxn>
                <a:cxn ang="0">
                  <a:pos x="36" y="37"/>
                </a:cxn>
                <a:cxn ang="0">
                  <a:pos x="27" y="36"/>
                </a:cxn>
              </a:cxnLst>
              <a:rect l="0" t="0" r="r" b="b"/>
              <a:pathLst>
                <a:path w="36" h="37">
                  <a:moveTo>
                    <a:pt x="27" y="36"/>
                  </a:moveTo>
                  <a:lnTo>
                    <a:pt x="16" y="24"/>
                  </a:lnTo>
                  <a:lnTo>
                    <a:pt x="0" y="4"/>
                  </a:lnTo>
                  <a:lnTo>
                    <a:pt x="18" y="0"/>
                  </a:lnTo>
                  <a:lnTo>
                    <a:pt x="26" y="16"/>
                  </a:lnTo>
                  <a:lnTo>
                    <a:pt x="36" y="37"/>
                  </a:lnTo>
                  <a:lnTo>
                    <a:pt x="27" y="3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8" name="Freeform 68"/>
            <p:cNvSpPr>
              <a:spLocks/>
            </p:cNvSpPr>
            <p:nvPr/>
          </p:nvSpPr>
          <p:spPr bwMode="auto">
            <a:xfrm>
              <a:off x="7367532" y="2994556"/>
              <a:ext cx="31249" cy="35725"/>
            </a:xfrm>
            <a:custGeom>
              <a:avLst/>
              <a:gdLst/>
              <a:ahLst/>
              <a:cxnLst>
                <a:cxn ang="0">
                  <a:pos x="27" y="6"/>
                </a:cxn>
                <a:cxn ang="0">
                  <a:pos x="4" y="0"/>
                </a:cxn>
                <a:cxn ang="0">
                  <a:pos x="0" y="1"/>
                </a:cxn>
                <a:cxn ang="0">
                  <a:pos x="6" y="33"/>
                </a:cxn>
                <a:cxn ang="0">
                  <a:pos x="28" y="12"/>
                </a:cxn>
                <a:cxn ang="0">
                  <a:pos x="28" y="11"/>
                </a:cxn>
                <a:cxn ang="0">
                  <a:pos x="27" y="6"/>
                </a:cxn>
              </a:cxnLst>
              <a:rect l="0" t="0" r="r" b="b"/>
              <a:pathLst>
                <a:path w="28" h="33">
                  <a:moveTo>
                    <a:pt x="27" y="6"/>
                  </a:moveTo>
                  <a:lnTo>
                    <a:pt x="4" y="0"/>
                  </a:lnTo>
                  <a:lnTo>
                    <a:pt x="0" y="1"/>
                  </a:lnTo>
                  <a:lnTo>
                    <a:pt x="6" y="33"/>
                  </a:lnTo>
                  <a:lnTo>
                    <a:pt x="28" y="12"/>
                  </a:lnTo>
                  <a:lnTo>
                    <a:pt x="28" y="11"/>
                  </a:lnTo>
                  <a:lnTo>
                    <a:pt x="27"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29" name="Freeform 69"/>
            <p:cNvSpPr>
              <a:spLocks/>
            </p:cNvSpPr>
            <p:nvPr/>
          </p:nvSpPr>
          <p:spPr bwMode="auto">
            <a:xfrm>
              <a:off x="7260392" y="3007952"/>
              <a:ext cx="58035" cy="80382"/>
            </a:xfrm>
            <a:custGeom>
              <a:avLst/>
              <a:gdLst/>
              <a:ahLst/>
              <a:cxnLst>
                <a:cxn ang="0">
                  <a:pos x="52" y="21"/>
                </a:cxn>
                <a:cxn ang="0">
                  <a:pos x="32" y="40"/>
                </a:cxn>
                <a:cxn ang="0">
                  <a:pos x="16" y="55"/>
                </a:cxn>
                <a:cxn ang="0">
                  <a:pos x="0" y="72"/>
                </a:cxn>
                <a:cxn ang="0">
                  <a:pos x="3" y="66"/>
                </a:cxn>
                <a:cxn ang="0">
                  <a:pos x="18" y="47"/>
                </a:cxn>
                <a:cxn ang="0">
                  <a:pos x="33" y="28"/>
                </a:cxn>
                <a:cxn ang="0">
                  <a:pos x="41" y="12"/>
                </a:cxn>
                <a:cxn ang="0">
                  <a:pos x="42" y="12"/>
                </a:cxn>
                <a:cxn ang="0">
                  <a:pos x="42" y="0"/>
                </a:cxn>
                <a:cxn ang="0">
                  <a:pos x="52" y="21"/>
                </a:cxn>
              </a:cxnLst>
              <a:rect l="0" t="0" r="r" b="b"/>
              <a:pathLst>
                <a:path w="52" h="72">
                  <a:moveTo>
                    <a:pt x="52" y="21"/>
                  </a:moveTo>
                  <a:lnTo>
                    <a:pt x="32" y="40"/>
                  </a:lnTo>
                  <a:lnTo>
                    <a:pt x="16" y="55"/>
                  </a:lnTo>
                  <a:lnTo>
                    <a:pt x="0" y="72"/>
                  </a:lnTo>
                  <a:lnTo>
                    <a:pt x="3" y="66"/>
                  </a:lnTo>
                  <a:lnTo>
                    <a:pt x="18" y="47"/>
                  </a:lnTo>
                  <a:lnTo>
                    <a:pt x="33" y="28"/>
                  </a:lnTo>
                  <a:lnTo>
                    <a:pt x="41" y="12"/>
                  </a:lnTo>
                  <a:lnTo>
                    <a:pt x="42" y="12"/>
                  </a:lnTo>
                  <a:lnTo>
                    <a:pt x="42" y="0"/>
                  </a:lnTo>
                  <a:lnTo>
                    <a:pt x="52" y="2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0" name="Freeform 70"/>
            <p:cNvSpPr>
              <a:spLocks/>
            </p:cNvSpPr>
            <p:nvPr/>
          </p:nvSpPr>
          <p:spPr bwMode="auto">
            <a:xfrm>
              <a:off x="7322891" y="2947665"/>
              <a:ext cx="33482" cy="33492"/>
            </a:xfrm>
            <a:custGeom>
              <a:avLst/>
              <a:gdLst/>
              <a:ahLst/>
              <a:cxnLst>
                <a:cxn ang="0">
                  <a:pos x="30" y="21"/>
                </a:cxn>
                <a:cxn ang="0">
                  <a:pos x="25" y="29"/>
                </a:cxn>
                <a:cxn ang="0">
                  <a:pos x="12" y="15"/>
                </a:cxn>
                <a:cxn ang="0">
                  <a:pos x="0" y="0"/>
                </a:cxn>
                <a:cxn ang="0">
                  <a:pos x="22" y="4"/>
                </a:cxn>
                <a:cxn ang="0">
                  <a:pos x="30" y="21"/>
                </a:cxn>
              </a:cxnLst>
              <a:rect l="0" t="0" r="r" b="b"/>
              <a:pathLst>
                <a:path w="30" h="29">
                  <a:moveTo>
                    <a:pt x="30" y="21"/>
                  </a:moveTo>
                  <a:lnTo>
                    <a:pt x="25" y="29"/>
                  </a:lnTo>
                  <a:lnTo>
                    <a:pt x="12" y="15"/>
                  </a:lnTo>
                  <a:lnTo>
                    <a:pt x="0" y="0"/>
                  </a:lnTo>
                  <a:lnTo>
                    <a:pt x="22" y="4"/>
                  </a:lnTo>
                  <a:lnTo>
                    <a:pt x="30" y="2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1" name="Freeform 71"/>
            <p:cNvSpPr>
              <a:spLocks/>
            </p:cNvSpPr>
            <p:nvPr/>
          </p:nvSpPr>
          <p:spPr bwMode="auto">
            <a:xfrm>
              <a:off x="7430031" y="3003486"/>
              <a:ext cx="24553" cy="37958"/>
            </a:xfrm>
            <a:custGeom>
              <a:avLst/>
              <a:gdLst/>
              <a:ahLst/>
              <a:cxnLst>
                <a:cxn ang="0">
                  <a:pos x="13" y="4"/>
                </a:cxn>
                <a:cxn ang="0">
                  <a:pos x="21" y="28"/>
                </a:cxn>
                <a:cxn ang="0">
                  <a:pos x="15" y="31"/>
                </a:cxn>
                <a:cxn ang="0">
                  <a:pos x="14" y="33"/>
                </a:cxn>
                <a:cxn ang="0">
                  <a:pos x="3" y="13"/>
                </a:cxn>
                <a:cxn ang="0">
                  <a:pos x="0" y="0"/>
                </a:cxn>
                <a:cxn ang="0">
                  <a:pos x="13" y="4"/>
                </a:cxn>
              </a:cxnLst>
              <a:rect l="0" t="0" r="r" b="b"/>
              <a:pathLst>
                <a:path w="21" h="33">
                  <a:moveTo>
                    <a:pt x="13" y="4"/>
                  </a:moveTo>
                  <a:lnTo>
                    <a:pt x="21" y="28"/>
                  </a:lnTo>
                  <a:lnTo>
                    <a:pt x="15" y="31"/>
                  </a:lnTo>
                  <a:lnTo>
                    <a:pt x="14" y="33"/>
                  </a:lnTo>
                  <a:lnTo>
                    <a:pt x="3" y="13"/>
                  </a:lnTo>
                  <a:lnTo>
                    <a:pt x="0" y="0"/>
                  </a:lnTo>
                  <a:lnTo>
                    <a:pt x="13"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2" name="Freeform 72"/>
            <p:cNvSpPr>
              <a:spLocks/>
            </p:cNvSpPr>
            <p:nvPr/>
          </p:nvSpPr>
          <p:spPr bwMode="auto">
            <a:xfrm>
              <a:off x="7396550" y="2976693"/>
              <a:ext cx="24553" cy="20095"/>
            </a:xfrm>
            <a:custGeom>
              <a:avLst/>
              <a:gdLst/>
              <a:ahLst/>
              <a:cxnLst>
                <a:cxn ang="0">
                  <a:pos x="20" y="18"/>
                </a:cxn>
                <a:cxn ang="0">
                  <a:pos x="3" y="8"/>
                </a:cxn>
                <a:cxn ang="0">
                  <a:pos x="0" y="9"/>
                </a:cxn>
                <a:cxn ang="0">
                  <a:pos x="1" y="0"/>
                </a:cxn>
                <a:cxn ang="0">
                  <a:pos x="19" y="14"/>
                </a:cxn>
                <a:cxn ang="0">
                  <a:pos x="20" y="18"/>
                </a:cxn>
              </a:cxnLst>
              <a:rect l="0" t="0" r="r" b="b"/>
              <a:pathLst>
                <a:path w="20" h="18">
                  <a:moveTo>
                    <a:pt x="20" y="18"/>
                  </a:moveTo>
                  <a:lnTo>
                    <a:pt x="3" y="8"/>
                  </a:lnTo>
                  <a:lnTo>
                    <a:pt x="0" y="9"/>
                  </a:lnTo>
                  <a:lnTo>
                    <a:pt x="1" y="0"/>
                  </a:lnTo>
                  <a:lnTo>
                    <a:pt x="19" y="14"/>
                  </a:lnTo>
                  <a:lnTo>
                    <a:pt x="20"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3" name="Freeform 73"/>
            <p:cNvSpPr>
              <a:spLocks/>
            </p:cNvSpPr>
            <p:nvPr/>
          </p:nvSpPr>
          <p:spPr bwMode="auto">
            <a:xfrm>
              <a:off x="7418870" y="3041445"/>
              <a:ext cx="20089" cy="8931"/>
            </a:xfrm>
            <a:custGeom>
              <a:avLst/>
              <a:gdLst/>
              <a:ahLst/>
              <a:cxnLst>
                <a:cxn ang="0">
                  <a:pos x="18" y="9"/>
                </a:cxn>
                <a:cxn ang="0">
                  <a:pos x="13" y="0"/>
                </a:cxn>
                <a:cxn ang="0">
                  <a:pos x="0" y="9"/>
                </a:cxn>
                <a:cxn ang="0">
                  <a:pos x="18" y="9"/>
                </a:cxn>
              </a:cxnLst>
              <a:rect l="0" t="0" r="r" b="b"/>
              <a:pathLst>
                <a:path w="18" h="9">
                  <a:moveTo>
                    <a:pt x="18" y="9"/>
                  </a:moveTo>
                  <a:lnTo>
                    <a:pt x="13" y="0"/>
                  </a:lnTo>
                  <a:lnTo>
                    <a:pt x="0" y="9"/>
                  </a:lnTo>
                  <a:lnTo>
                    <a:pt x="18"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4" name="Freeform 74"/>
            <p:cNvSpPr>
              <a:spLocks/>
            </p:cNvSpPr>
            <p:nvPr/>
          </p:nvSpPr>
          <p:spPr bwMode="auto">
            <a:xfrm>
              <a:off x="7407710" y="3007953"/>
              <a:ext cx="13393" cy="51355"/>
            </a:xfrm>
            <a:custGeom>
              <a:avLst/>
              <a:gdLst/>
              <a:ahLst/>
              <a:cxnLst>
                <a:cxn ang="0">
                  <a:pos x="12" y="0"/>
                </a:cxn>
                <a:cxn ang="0">
                  <a:pos x="12" y="14"/>
                </a:cxn>
                <a:cxn ang="0">
                  <a:pos x="6" y="29"/>
                </a:cxn>
                <a:cxn ang="0">
                  <a:pos x="0" y="46"/>
                </a:cxn>
                <a:cxn ang="0">
                  <a:pos x="6" y="23"/>
                </a:cxn>
                <a:cxn ang="0">
                  <a:pos x="12" y="0"/>
                </a:cxn>
              </a:cxnLst>
              <a:rect l="0" t="0" r="r" b="b"/>
              <a:pathLst>
                <a:path w="12" h="46">
                  <a:moveTo>
                    <a:pt x="12" y="0"/>
                  </a:moveTo>
                  <a:lnTo>
                    <a:pt x="12" y="14"/>
                  </a:lnTo>
                  <a:lnTo>
                    <a:pt x="6" y="29"/>
                  </a:lnTo>
                  <a:lnTo>
                    <a:pt x="0" y="46"/>
                  </a:lnTo>
                  <a:lnTo>
                    <a:pt x="6" y="23"/>
                  </a:lnTo>
                  <a:lnTo>
                    <a:pt x="1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5" name="Freeform 75"/>
            <p:cNvSpPr>
              <a:spLocks/>
            </p:cNvSpPr>
            <p:nvPr/>
          </p:nvSpPr>
          <p:spPr bwMode="auto">
            <a:xfrm>
              <a:off x="6747011" y="2755643"/>
              <a:ext cx="214281" cy="404141"/>
            </a:xfrm>
            <a:custGeom>
              <a:avLst/>
              <a:gdLst/>
              <a:ahLst/>
              <a:cxnLst>
                <a:cxn ang="0">
                  <a:pos x="63" y="258"/>
                </a:cxn>
                <a:cxn ang="0">
                  <a:pos x="73" y="213"/>
                </a:cxn>
                <a:cxn ang="0">
                  <a:pos x="74" y="174"/>
                </a:cxn>
                <a:cxn ang="0">
                  <a:pos x="95" y="188"/>
                </a:cxn>
                <a:cxn ang="0">
                  <a:pos x="133" y="206"/>
                </a:cxn>
                <a:cxn ang="0">
                  <a:pos x="133" y="195"/>
                </a:cxn>
                <a:cxn ang="0">
                  <a:pos x="139" y="150"/>
                </a:cxn>
                <a:cxn ang="0">
                  <a:pos x="185" y="149"/>
                </a:cxn>
                <a:cxn ang="0">
                  <a:pos x="186" y="114"/>
                </a:cxn>
                <a:cxn ang="0">
                  <a:pos x="162" y="69"/>
                </a:cxn>
                <a:cxn ang="0">
                  <a:pos x="126" y="55"/>
                </a:cxn>
                <a:cxn ang="0">
                  <a:pos x="102" y="55"/>
                </a:cxn>
                <a:cxn ang="0">
                  <a:pos x="81" y="44"/>
                </a:cxn>
                <a:cxn ang="0">
                  <a:pos x="63" y="18"/>
                </a:cxn>
                <a:cxn ang="0">
                  <a:pos x="53" y="0"/>
                </a:cxn>
                <a:cxn ang="0">
                  <a:pos x="32" y="13"/>
                </a:cxn>
                <a:cxn ang="0">
                  <a:pos x="6" y="45"/>
                </a:cxn>
                <a:cxn ang="0">
                  <a:pos x="18" y="72"/>
                </a:cxn>
                <a:cxn ang="0">
                  <a:pos x="42" y="101"/>
                </a:cxn>
                <a:cxn ang="0">
                  <a:pos x="33" y="126"/>
                </a:cxn>
                <a:cxn ang="0">
                  <a:pos x="45" y="156"/>
                </a:cxn>
                <a:cxn ang="0">
                  <a:pos x="62" y="192"/>
                </a:cxn>
                <a:cxn ang="0">
                  <a:pos x="61" y="233"/>
                </a:cxn>
                <a:cxn ang="0">
                  <a:pos x="53" y="253"/>
                </a:cxn>
                <a:cxn ang="0">
                  <a:pos x="47" y="301"/>
                </a:cxn>
                <a:cxn ang="0">
                  <a:pos x="62" y="312"/>
                </a:cxn>
                <a:cxn ang="0">
                  <a:pos x="79" y="331"/>
                </a:cxn>
                <a:cxn ang="0">
                  <a:pos x="91" y="342"/>
                </a:cxn>
                <a:cxn ang="0">
                  <a:pos x="109" y="361"/>
                </a:cxn>
                <a:cxn ang="0">
                  <a:pos x="133" y="350"/>
                </a:cxn>
                <a:cxn ang="0">
                  <a:pos x="104" y="332"/>
                </a:cxn>
                <a:cxn ang="0">
                  <a:pos x="87" y="301"/>
                </a:cxn>
                <a:cxn ang="0">
                  <a:pos x="68" y="277"/>
                </a:cxn>
              </a:cxnLst>
              <a:rect l="0" t="0" r="r" b="b"/>
              <a:pathLst>
                <a:path w="191" h="361">
                  <a:moveTo>
                    <a:pt x="68" y="277"/>
                  </a:moveTo>
                  <a:lnTo>
                    <a:pt x="63" y="258"/>
                  </a:lnTo>
                  <a:lnTo>
                    <a:pt x="68" y="235"/>
                  </a:lnTo>
                  <a:lnTo>
                    <a:pt x="73" y="213"/>
                  </a:lnTo>
                  <a:lnTo>
                    <a:pt x="73" y="194"/>
                  </a:lnTo>
                  <a:lnTo>
                    <a:pt x="74" y="174"/>
                  </a:lnTo>
                  <a:lnTo>
                    <a:pt x="93" y="170"/>
                  </a:lnTo>
                  <a:lnTo>
                    <a:pt x="95" y="188"/>
                  </a:lnTo>
                  <a:lnTo>
                    <a:pt x="111" y="191"/>
                  </a:lnTo>
                  <a:lnTo>
                    <a:pt x="133" y="206"/>
                  </a:lnTo>
                  <a:lnTo>
                    <a:pt x="141" y="216"/>
                  </a:lnTo>
                  <a:lnTo>
                    <a:pt x="133" y="195"/>
                  </a:lnTo>
                  <a:lnTo>
                    <a:pt x="125" y="175"/>
                  </a:lnTo>
                  <a:lnTo>
                    <a:pt x="139" y="150"/>
                  </a:lnTo>
                  <a:lnTo>
                    <a:pt x="162" y="150"/>
                  </a:lnTo>
                  <a:lnTo>
                    <a:pt x="185" y="149"/>
                  </a:lnTo>
                  <a:lnTo>
                    <a:pt x="191" y="135"/>
                  </a:lnTo>
                  <a:lnTo>
                    <a:pt x="186" y="114"/>
                  </a:lnTo>
                  <a:lnTo>
                    <a:pt x="167" y="89"/>
                  </a:lnTo>
                  <a:lnTo>
                    <a:pt x="162" y="69"/>
                  </a:lnTo>
                  <a:lnTo>
                    <a:pt x="135" y="48"/>
                  </a:lnTo>
                  <a:lnTo>
                    <a:pt x="126" y="55"/>
                  </a:lnTo>
                  <a:lnTo>
                    <a:pt x="116" y="60"/>
                  </a:lnTo>
                  <a:lnTo>
                    <a:pt x="102" y="55"/>
                  </a:lnTo>
                  <a:lnTo>
                    <a:pt x="84" y="69"/>
                  </a:lnTo>
                  <a:lnTo>
                    <a:pt x="81" y="44"/>
                  </a:lnTo>
                  <a:lnTo>
                    <a:pt x="80" y="19"/>
                  </a:lnTo>
                  <a:lnTo>
                    <a:pt x="63" y="18"/>
                  </a:lnTo>
                  <a:lnTo>
                    <a:pt x="61" y="3"/>
                  </a:lnTo>
                  <a:lnTo>
                    <a:pt x="53" y="0"/>
                  </a:lnTo>
                  <a:lnTo>
                    <a:pt x="41" y="2"/>
                  </a:lnTo>
                  <a:lnTo>
                    <a:pt x="32" y="13"/>
                  </a:lnTo>
                  <a:lnTo>
                    <a:pt x="11" y="18"/>
                  </a:lnTo>
                  <a:lnTo>
                    <a:pt x="6" y="45"/>
                  </a:lnTo>
                  <a:lnTo>
                    <a:pt x="0" y="44"/>
                  </a:lnTo>
                  <a:lnTo>
                    <a:pt x="18" y="72"/>
                  </a:lnTo>
                  <a:lnTo>
                    <a:pt x="36" y="98"/>
                  </a:lnTo>
                  <a:lnTo>
                    <a:pt x="42" y="101"/>
                  </a:lnTo>
                  <a:lnTo>
                    <a:pt x="36" y="115"/>
                  </a:lnTo>
                  <a:lnTo>
                    <a:pt x="33" y="126"/>
                  </a:lnTo>
                  <a:lnTo>
                    <a:pt x="33" y="140"/>
                  </a:lnTo>
                  <a:lnTo>
                    <a:pt x="45" y="156"/>
                  </a:lnTo>
                  <a:lnTo>
                    <a:pt x="56" y="170"/>
                  </a:lnTo>
                  <a:lnTo>
                    <a:pt x="62" y="192"/>
                  </a:lnTo>
                  <a:lnTo>
                    <a:pt x="68" y="216"/>
                  </a:lnTo>
                  <a:lnTo>
                    <a:pt x="61" y="233"/>
                  </a:lnTo>
                  <a:lnTo>
                    <a:pt x="54" y="248"/>
                  </a:lnTo>
                  <a:lnTo>
                    <a:pt x="53" y="253"/>
                  </a:lnTo>
                  <a:lnTo>
                    <a:pt x="50" y="277"/>
                  </a:lnTo>
                  <a:lnTo>
                    <a:pt x="47" y="301"/>
                  </a:lnTo>
                  <a:lnTo>
                    <a:pt x="50" y="299"/>
                  </a:lnTo>
                  <a:lnTo>
                    <a:pt x="62" y="312"/>
                  </a:lnTo>
                  <a:lnTo>
                    <a:pt x="74" y="325"/>
                  </a:lnTo>
                  <a:lnTo>
                    <a:pt x="79" y="331"/>
                  </a:lnTo>
                  <a:lnTo>
                    <a:pt x="90" y="345"/>
                  </a:lnTo>
                  <a:lnTo>
                    <a:pt x="91" y="342"/>
                  </a:lnTo>
                  <a:lnTo>
                    <a:pt x="108" y="350"/>
                  </a:lnTo>
                  <a:lnTo>
                    <a:pt x="109" y="361"/>
                  </a:lnTo>
                  <a:lnTo>
                    <a:pt x="123" y="361"/>
                  </a:lnTo>
                  <a:lnTo>
                    <a:pt x="133" y="350"/>
                  </a:lnTo>
                  <a:lnTo>
                    <a:pt x="120" y="336"/>
                  </a:lnTo>
                  <a:lnTo>
                    <a:pt x="104" y="332"/>
                  </a:lnTo>
                  <a:lnTo>
                    <a:pt x="92" y="319"/>
                  </a:lnTo>
                  <a:lnTo>
                    <a:pt x="87" y="301"/>
                  </a:lnTo>
                  <a:lnTo>
                    <a:pt x="80" y="278"/>
                  </a:lnTo>
                  <a:lnTo>
                    <a:pt x="68" y="27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6" name="Freeform 76"/>
            <p:cNvSpPr>
              <a:spLocks/>
            </p:cNvSpPr>
            <p:nvPr/>
          </p:nvSpPr>
          <p:spPr bwMode="auto">
            <a:xfrm>
              <a:off x="6847456" y="2675262"/>
              <a:ext cx="212049" cy="404141"/>
            </a:xfrm>
            <a:custGeom>
              <a:avLst/>
              <a:gdLst/>
              <a:ahLst/>
              <a:cxnLst>
                <a:cxn ang="0">
                  <a:pos x="60" y="68"/>
                </a:cxn>
                <a:cxn ang="0">
                  <a:pos x="36" y="62"/>
                </a:cxn>
                <a:cxn ang="0">
                  <a:pos x="16" y="37"/>
                </a:cxn>
                <a:cxn ang="0">
                  <a:pos x="4" y="15"/>
                </a:cxn>
                <a:cxn ang="0">
                  <a:pos x="21" y="15"/>
                </a:cxn>
                <a:cxn ang="0">
                  <a:pos x="36" y="17"/>
                </a:cxn>
                <a:cxn ang="0">
                  <a:pos x="46" y="14"/>
                </a:cxn>
                <a:cxn ang="0">
                  <a:pos x="68" y="1"/>
                </a:cxn>
                <a:cxn ang="0">
                  <a:pos x="98" y="26"/>
                </a:cxn>
                <a:cxn ang="0">
                  <a:pos x="129" y="42"/>
                </a:cxn>
                <a:cxn ang="0">
                  <a:pos x="105" y="57"/>
                </a:cxn>
                <a:cxn ang="0">
                  <a:pos x="97" y="80"/>
                </a:cxn>
                <a:cxn ang="0">
                  <a:pos x="104" y="125"/>
                </a:cxn>
                <a:cxn ang="0">
                  <a:pos x="123" y="151"/>
                </a:cxn>
                <a:cxn ang="0">
                  <a:pos x="156" y="179"/>
                </a:cxn>
                <a:cxn ang="0">
                  <a:pos x="181" y="229"/>
                </a:cxn>
                <a:cxn ang="0">
                  <a:pos x="189" y="271"/>
                </a:cxn>
                <a:cxn ang="0">
                  <a:pos x="186" y="289"/>
                </a:cxn>
                <a:cxn ang="0">
                  <a:pos x="156" y="317"/>
                </a:cxn>
                <a:cxn ang="0">
                  <a:pos x="140" y="319"/>
                </a:cxn>
                <a:cxn ang="0">
                  <a:pos x="136" y="330"/>
                </a:cxn>
                <a:cxn ang="0">
                  <a:pos x="128" y="339"/>
                </a:cxn>
                <a:cxn ang="0">
                  <a:pos x="100" y="361"/>
                </a:cxn>
                <a:cxn ang="0">
                  <a:pos x="88" y="319"/>
                </a:cxn>
                <a:cxn ang="0">
                  <a:pos x="108" y="307"/>
                </a:cxn>
                <a:cxn ang="0">
                  <a:pos x="117" y="290"/>
                </a:cxn>
                <a:cxn ang="0">
                  <a:pos x="148" y="273"/>
                </a:cxn>
                <a:cxn ang="0">
                  <a:pos x="146" y="235"/>
                </a:cxn>
                <a:cxn ang="0">
                  <a:pos x="142" y="192"/>
                </a:cxn>
                <a:cxn ang="0">
                  <a:pos x="136" y="179"/>
                </a:cxn>
                <a:cxn ang="0">
                  <a:pos x="108" y="149"/>
                </a:cxn>
                <a:cxn ang="0">
                  <a:pos x="80" y="115"/>
                </a:cxn>
                <a:cxn ang="0">
                  <a:pos x="56" y="89"/>
                </a:cxn>
                <a:cxn ang="0">
                  <a:pos x="66" y="75"/>
                </a:cxn>
              </a:cxnLst>
              <a:rect l="0" t="0" r="r" b="b"/>
              <a:pathLst>
                <a:path w="190" h="361">
                  <a:moveTo>
                    <a:pt x="66" y="75"/>
                  </a:moveTo>
                  <a:lnTo>
                    <a:pt x="60" y="68"/>
                  </a:lnTo>
                  <a:lnTo>
                    <a:pt x="48" y="57"/>
                  </a:lnTo>
                  <a:lnTo>
                    <a:pt x="36" y="62"/>
                  </a:lnTo>
                  <a:lnTo>
                    <a:pt x="20" y="48"/>
                  </a:lnTo>
                  <a:lnTo>
                    <a:pt x="16" y="37"/>
                  </a:lnTo>
                  <a:lnTo>
                    <a:pt x="0" y="21"/>
                  </a:lnTo>
                  <a:lnTo>
                    <a:pt x="4" y="15"/>
                  </a:lnTo>
                  <a:lnTo>
                    <a:pt x="16" y="19"/>
                  </a:lnTo>
                  <a:lnTo>
                    <a:pt x="21" y="15"/>
                  </a:lnTo>
                  <a:lnTo>
                    <a:pt x="30" y="15"/>
                  </a:lnTo>
                  <a:lnTo>
                    <a:pt x="36" y="17"/>
                  </a:lnTo>
                  <a:lnTo>
                    <a:pt x="39" y="14"/>
                  </a:lnTo>
                  <a:lnTo>
                    <a:pt x="46" y="14"/>
                  </a:lnTo>
                  <a:lnTo>
                    <a:pt x="60" y="0"/>
                  </a:lnTo>
                  <a:lnTo>
                    <a:pt x="68" y="1"/>
                  </a:lnTo>
                  <a:lnTo>
                    <a:pt x="94" y="9"/>
                  </a:lnTo>
                  <a:lnTo>
                    <a:pt x="98" y="26"/>
                  </a:lnTo>
                  <a:lnTo>
                    <a:pt x="108" y="33"/>
                  </a:lnTo>
                  <a:lnTo>
                    <a:pt x="129" y="42"/>
                  </a:lnTo>
                  <a:lnTo>
                    <a:pt x="117" y="51"/>
                  </a:lnTo>
                  <a:lnTo>
                    <a:pt x="105" y="57"/>
                  </a:lnTo>
                  <a:lnTo>
                    <a:pt x="105" y="60"/>
                  </a:lnTo>
                  <a:lnTo>
                    <a:pt x="97" y="80"/>
                  </a:lnTo>
                  <a:lnTo>
                    <a:pt x="88" y="103"/>
                  </a:lnTo>
                  <a:lnTo>
                    <a:pt x="104" y="125"/>
                  </a:lnTo>
                  <a:lnTo>
                    <a:pt x="110" y="137"/>
                  </a:lnTo>
                  <a:lnTo>
                    <a:pt x="123" y="151"/>
                  </a:lnTo>
                  <a:lnTo>
                    <a:pt x="138" y="164"/>
                  </a:lnTo>
                  <a:lnTo>
                    <a:pt x="156" y="179"/>
                  </a:lnTo>
                  <a:lnTo>
                    <a:pt x="170" y="194"/>
                  </a:lnTo>
                  <a:lnTo>
                    <a:pt x="181" y="229"/>
                  </a:lnTo>
                  <a:lnTo>
                    <a:pt x="190" y="263"/>
                  </a:lnTo>
                  <a:lnTo>
                    <a:pt x="189" y="271"/>
                  </a:lnTo>
                  <a:lnTo>
                    <a:pt x="189" y="279"/>
                  </a:lnTo>
                  <a:lnTo>
                    <a:pt x="186" y="289"/>
                  </a:lnTo>
                  <a:lnTo>
                    <a:pt x="171" y="303"/>
                  </a:lnTo>
                  <a:lnTo>
                    <a:pt x="156" y="317"/>
                  </a:lnTo>
                  <a:lnTo>
                    <a:pt x="140" y="313"/>
                  </a:lnTo>
                  <a:lnTo>
                    <a:pt x="140" y="319"/>
                  </a:lnTo>
                  <a:lnTo>
                    <a:pt x="140" y="326"/>
                  </a:lnTo>
                  <a:lnTo>
                    <a:pt x="136" y="330"/>
                  </a:lnTo>
                  <a:lnTo>
                    <a:pt x="136" y="339"/>
                  </a:lnTo>
                  <a:lnTo>
                    <a:pt x="128" y="339"/>
                  </a:lnTo>
                  <a:lnTo>
                    <a:pt x="111" y="357"/>
                  </a:lnTo>
                  <a:lnTo>
                    <a:pt x="100" y="361"/>
                  </a:lnTo>
                  <a:lnTo>
                    <a:pt x="103" y="331"/>
                  </a:lnTo>
                  <a:lnTo>
                    <a:pt x="88" y="319"/>
                  </a:lnTo>
                  <a:lnTo>
                    <a:pt x="102" y="309"/>
                  </a:lnTo>
                  <a:lnTo>
                    <a:pt x="108" y="307"/>
                  </a:lnTo>
                  <a:lnTo>
                    <a:pt x="123" y="309"/>
                  </a:lnTo>
                  <a:lnTo>
                    <a:pt x="117" y="290"/>
                  </a:lnTo>
                  <a:lnTo>
                    <a:pt x="129" y="284"/>
                  </a:lnTo>
                  <a:lnTo>
                    <a:pt x="148" y="273"/>
                  </a:lnTo>
                  <a:lnTo>
                    <a:pt x="147" y="254"/>
                  </a:lnTo>
                  <a:lnTo>
                    <a:pt x="146" y="235"/>
                  </a:lnTo>
                  <a:lnTo>
                    <a:pt x="145" y="212"/>
                  </a:lnTo>
                  <a:lnTo>
                    <a:pt x="142" y="192"/>
                  </a:lnTo>
                  <a:lnTo>
                    <a:pt x="135" y="183"/>
                  </a:lnTo>
                  <a:lnTo>
                    <a:pt x="136" y="179"/>
                  </a:lnTo>
                  <a:lnTo>
                    <a:pt x="117" y="163"/>
                  </a:lnTo>
                  <a:lnTo>
                    <a:pt x="108" y="149"/>
                  </a:lnTo>
                  <a:lnTo>
                    <a:pt x="93" y="132"/>
                  </a:lnTo>
                  <a:lnTo>
                    <a:pt x="80" y="115"/>
                  </a:lnTo>
                  <a:lnTo>
                    <a:pt x="52" y="95"/>
                  </a:lnTo>
                  <a:lnTo>
                    <a:pt x="56" y="89"/>
                  </a:lnTo>
                  <a:lnTo>
                    <a:pt x="68" y="84"/>
                  </a:lnTo>
                  <a:lnTo>
                    <a:pt x="66" y="7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7" name="Freeform 77"/>
            <p:cNvSpPr>
              <a:spLocks/>
            </p:cNvSpPr>
            <p:nvPr/>
          </p:nvSpPr>
          <p:spPr bwMode="auto">
            <a:xfrm>
              <a:off x="5613110" y="2597112"/>
              <a:ext cx="17857" cy="42424"/>
            </a:xfrm>
            <a:custGeom>
              <a:avLst/>
              <a:gdLst/>
              <a:ahLst/>
              <a:cxnLst>
                <a:cxn ang="0">
                  <a:pos x="8" y="37"/>
                </a:cxn>
                <a:cxn ang="0">
                  <a:pos x="7" y="38"/>
                </a:cxn>
                <a:cxn ang="0">
                  <a:pos x="0" y="34"/>
                </a:cxn>
                <a:cxn ang="0">
                  <a:pos x="0" y="12"/>
                </a:cxn>
                <a:cxn ang="0">
                  <a:pos x="7" y="0"/>
                </a:cxn>
                <a:cxn ang="0">
                  <a:pos x="16" y="20"/>
                </a:cxn>
                <a:cxn ang="0">
                  <a:pos x="8" y="37"/>
                </a:cxn>
              </a:cxnLst>
              <a:rect l="0" t="0" r="r" b="b"/>
              <a:pathLst>
                <a:path w="16" h="38">
                  <a:moveTo>
                    <a:pt x="8" y="37"/>
                  </a:moveTo>
                  <a:lnTo>
                    <a:pt x="7" y="38"/>
                  </a:lnTo>
                  <a:lnTo>
                    <a:pt x="0" y="34"/>
                  </a:lnTo>
                  <a:lnTo>
                    <a:pt x="0" y="12"/>
                  </a:lnTo>
                  <a:lnTo>
                    <a:pt x="7" y="0"/>
                  </a:lnTo>
                  <a:lnTo>
                    <a:pt x="16" y="20"/>
                  </a:lnTo>
                  <a:lnTo>
                    <a:pt x="8" y="3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8" name="Freeform 78"/>
            <p:cNvSpPr>
              <a:spLocks/>
            </p:cNvSpPr>
            <p:nvPr/>
          </p:nvSpPr>
          <p:spPr bwMode="auto">
            <a:xfrm>
              <a:off x="5403293" y="2219765"/>
              <a:ext cx="497756" cy="401909"/>
            </a:xfrm>
            <a:custGeom>
              <a:avLst/>
              <a:gdLst/>
              <a:ahLst/>
              <a:cxnLst>
                <a:cxn ang="0">
                  <a:pos x="50" y="146"/>
                </a:cxn>
                <a:cxn ang="0">
                  <a:pos x="56" y="110"/>
                </a:cxn>
                <a:cxn ang="0">
                  <a:pos x="40" y="91"/>
                </a:cxn>
                <a:cxn ang="0">
                  <a:pos x="7" y="45"/>
                </a:cxn>
                <a:cxn ang="0">
                  <a:pos x="0" y="7"/>
                </a:cxn>
                <a:cxn ang="0">
                  <a:pos x="10" y="2"/>
                </a:cxn>
                <a:cxn ang="0">
                  <a:pos x="39" y="20"/>
                </a:cxn>
                <a:cxn ang="0">
                  <a:pos x="75" y="1"/>
                </a:cxn>
                <a:cxn ang="0">
                  <a:pos x="79" y="19"/>
                </a:cxn>
                <a:cxn ang="0">
                  <a:pos x="110" y="54"/>
                </a:cxn>
                <a:cxn ang="0">
                  <a:pos x="153" y="69"/>
                </a:cxn>
                <a:cxn ang="0">
                  <a:pos x="192" y="73"/>
                </a:cxn>
                <a:cxn ang="0">
                  <a:pos x="210" y="67"/>
                </a:cxn>
                <a:cxn ang="0">
                  <a:pos x="213" y="59"/>
                </a:cxn>
                <a:cxn ang="0">
                  <a:pos x="252" y="41"/>
                </a:cxn>
                <a:cxn ang="0">
                  <a:pos x="304" y="50"/>
                </a:cxn>
                <a:cxn ang="0">
                  <a:pos x="339" y="73"/>
                </a:cxn>
                <a:cxn ang="0">
                  <a:pos x="367" y="102"/>
                </a:cxn>
                <a:cxn ang="0">
                  <a:pos x="361" y="133"/>
                </a:cxn>
                <a:cxn ang="0">
                  <a:pos x="369" y="152"/>
                </a:cxn>
                <a:cxn ang="0">
                  <a:pos x="372" y="177"/>
                </a:cxn>
                <a:cxn ang="0">
                  <a:pos x="396" y="206"/>
                </a:cxn>
                <a:cxn ang="0">
                  <a:pos x="385" y="243"/>
                </a:cxn>
                <a:cxn ang="0">
                  <a:pos x="415" y="277"/>
                </a:cxn>
                <a:cxn ang="0">
                  <a:pos x="439" y="309"/>
                </a:cxn>
                <a:cxn ang="0">
                  <a:pos x="446" y="324"/>
                </a:cxn>
                <a:cxn ang="0">
                  <a:pos x="419" y="341"/>
                </a:cxn>
                <a:cxn ang="0">
                  <a:pos x="395" y="356"/>
                </a:cxn>
                <a:cxn ang="0">
                  <a:pos x="346" y="349"/>
                </a:cxn>
                <a:cxn ang="0">
                  <a:pos x="315" y="329"/>
                </a:cxn>
                <a:cxn ang="0">
                  <a:pos x="289" y="318"/>
                </a:cxn>
                <a:cxn ang="0">
                  <a:pos x="238" y="318"/>
                </a:cxn>
                <a:cxn ang="0">
                  <a:pos x="200" y="294"/>
                </a:cxn>
                <a:cxn ang="0">
                  <a:pos x="172" y="263"/>
                </a:cxn>
                <a:cxn ang="0">
                  <a:pos x="145" y="236"/>
                </a:cxn>
                <a:cxn ang="0">
                  <a:pos x="134" y="228"/>
                </a:cxn>
                <a:cxn ang="0">
                  <a:pos x="126" y="241"/>
                </a:cxn>
                <a:cxn ang="0">
                  <a:pos x="111" y="216"/>
                </a:cxn>
                <a:cxn ang="0">
                  <a:pos x="104" y="195"/>
                </a:cxn>
                <a:cxn ang="0">
                  <a:pos x="79" y="174"/>
                </a:cxn>
              </a:cxnLst>
              <a:rect l="0" t="0" r="r" b="b"/>
              <a:pathLst>
                <a:path w="446" h="360">
                  <a:moveTo>
                    <a:pt x="62" y="163"/>
                  </a:moveTo>
                  <a:lnTo>
                    <a:pt x="50" y="146"/>
                  </a:lnTo>
                  <a:lnTo>
                    <a:pt x="48" y="133"/>
                  </a:lnTo>
                  <a:lnTo>
                    <a:pt x="56" y="110"/>
                  </a:lnTo>
                  <a:lnTo>
                    <a:pt x="55" y="98"/>
                  </a:lnTo>
                  <a:lnTo>
                    <a:pt x="40" y="91"/>
                  </a:lnTo>
                  <a:lnTo>
                    <a:pt x="20" y="62"/>
                  </a:lnTo>
                  <a:lnTo>
                    <a:pt x="7" y="45"/>
                  </a:lnTo>
                  <a:lnTo>
                    <a:pt x="2" y="20"/>
                  </a:lnTo>
                  <a:lnTo>
                    <a:pt x="0" y="7"/>
                  </a:lnTo>
                  <a:lnTo>
                    <a:pt x="8" y="0"/>
                  </a:lnTo>
                  <a:lnTo>
                    <a:pt x="10" y="2"/>
                  </a:lnTo>
                  <a:lnTo>
                    <a:pt x="14" y="6"/>
                  </a:lnTo>
                  <a:lnTo>
                    <a:pt x="39" y="20"/>
                  </a:lnTo>
                  <a:lnTo>
                    <a:pt x="55" y="13"/>
                  </a:lnTo>
                  <a:lnTo>
                    <a:pt x="75" y="1"/>
                  </a:lnTo>
                  <a:lnTo>
                    <a:pt x="81" y="14"/>
                  </a:lnTo>
                  <a:lnTo>
                    <a:pt x="79" y="19"/>
                  </a:lnTo>
                  <a:lnTo>
                    <a:pt x="98" y="31"/>
                  </a:lnTo>
                  <a:lnTo>
                    <a:pt x="110" y="54"/>
                  </a:lnTo>
                  <a:lnTo>
                    <a:pt x="133" y="63"/>
                  </a:lnTo>
                  <a:lnTo>
                    <a:pt x="153" y="69"/>
                  </a:lnTo>
                  <a:lnTo>
                    <a:pt x="172" y="77"/>
                  </a:lnTo>
                  <a:lnTo>
                    <a:pt x="192" y="73"/>
                  </a:lnTo>
                  <a:lnTo>
                    <a:pt x="205" y="71"/>
                  </a:lnTo>
                  <a:lnTo>
                    <a:pt x="210" y="67"/>
                  </a:lnTo>
                  <a:lnTo>
                    <a:pt x="206" y="59"/>
                  </a:lnTo>
                  <a:lnTo>
                    <a:pt x="213" y="59"/>
                  </a:lnTo>
                  <a:lnTo>
                    <a:pt x="228" y="43"/>
                  </a:lnTo>
                  <a:lnTo>
                    <a:pt x="252" y="41"/>
                  </a:lnTo>
                  <a:lnTo>
                    <a:pt x="271" y="38"/>
                  </a:lnTo>
                  <a:lnTo>
                    <a:pt x="304" y="50"/>
                  </a:lnTo>
                  <a:lnTo>
                    <a:pt x="322" y="62"/>
                  </a:lnTo>
                  <a:lnTo>
                    <a:pt x="339" y="73"/>
                  </a:lnTo>
                  <a:lnTo>
                    <a:pt x="358" y="75"/>
                  </a:lnTo>
                  <a:lnTo>
                    <a:pt x="367" y="102"/>
                  </a:lnTo>
                  <a:lnTo>
                    <a:pt x="362" y="129"/>
                  </a:lnTo>
                  <a:lnTo>
                    <a:pt x="361" y="133"/>
                  </a:lnTo>
                  <a:lnTo>
                    <a:pt x="361" y="146"/>
                  </a:lnTo>
                  <a:lnTo>
                    <a:pt x="369" y="152"/>
                  </a:lnTo>
                  <a:lnTo>
                    <a:pt x="367" y="157"/>
                  </a:lnTo>
                  <a:lnTo>
                    <a:pt x="372" y="177"/>
                  </a:lnTo>
                  <a:lnTo>
                    <a:pt x="377" y="199"/>
                  </a:lnTo>
                  <a:lnTo>
                    <a:pt x="396" y="206"/>
                  </a:lnTo>
                  <a:lnTo>
                    <a:pt x="401" y="215"/>
                  </a:lnTo>
                  <a:lnTo>
                    <a:pt x="385" y="243"/>
                  </a:lnTo>
                  <a:lnTo>
                    <a:pt x="401" y="260"/>
                  </a:lnTo>
                  <a:lnTo>
                    <a:pt x="415" y="277"/>
                  </a:lnTo>
                  <a:lnTo>
                    <a:pt x="432" y="284"/>
                  </a:lnTo>
                  <a:lnTo>
                    <a:pt x="439" y="309"/>
                  </a:lnTo>
                  <a:lnTo>
                    <a:pt x="445" y="313"/>
                  </a:lnTo>
                  <a:lnTo>
                    <a:pt x="446" y="324"/>
                  </a:lnTo>
                  <a:lnTo>
                    <a:pt x="427" y="331"/>
                  </a:lnTo>
                  <a:lnTo>
                    <a:pt x="419" y="341"/>
                  </a:lnTo>
                  <a:lnTo>
                    <a:pt x="417" y="360"/>
                  </a:lnTo>
                  <a:lnTo>
                    <a:pt x="395" y="356"/>
                  </a:lnTo>
                  <a:lnTo>
                    <a:pt x="371" y="353"/>
                  </a:lnTo>
                  <a:lnTo>
                    <a:pt x="346" y="349"/>
                  </a:lnTo>
                  <a:lnTo>
                    <a:pt x="324" y="345"/>
                  </a:lnTo>
                  <a:lnTo>
                    <a:pt x="315" y="329"/>
                  </a:lnTo>
                  <a:lnTo>
                    <a:pt x="306" y="311"/>
                  </a:lnTo>
                  <a:lnTo>
                    <a:pt x="289" y="318"/>
                  </a:lnTo>
                  <a:lnTo>
                    <a:pt x="271" y="325"/>
                  </a:lnTo>
                  <a:lnTo>
                    <a:pt x="238" y="318"/>
                  </a:lnTo>
                  <a:lnTo>
                    <a:pt x="219" y="306"/>
                  </a:lnTo>
                  <a:lnTo>
                    <a:pt x="200" y="294"/>
                  </a:lnTo>
                  <a:lnTo>
                    <a:pt x="183" y="278"/>
                  </a:lnTo>
                  <a:lnTo>
                    <a:pt x="172" y="263"/>
                  </a:lnTo>
                  <a:lnTo>
                    <a:pt x="153" y="235"/>
                  </a:lnTo>
                  <a:lnTo>
                    <a:pt x="145" y="236"/>
                  </a:lnTo>
                  <a:lnTo>
                    <a:pt x="135" y="230"/>
                  </a:lnTo>
                  <a:lnTo>
                    <a:pt x="134" y="228"/>
                  </a:lnTo>
                  <a:lnTo>
                    <a:pt x="128" y="240"/>
                  </a:lnTo>
                  <a:lnTo>
                    <a:pt x="126" y="241"/>
                  </a:lnTo>
                  <a:lnTo>
                    <a:pt x="118" y="233"/>
                  </a:lnTo>
                  <a:lnTo>
                    <a:pt x="111" y="216"/>
                  </a:lnTo>
                  <a:lnTo>
                    <a:pt x="104" y="216"/>
                  </a:lnTo>
                  <a:lnTo>
                    <a:pt x="104" y="195"/>
                  </a:lnTo>
                  <a:lnTo>
                    <a:pt x="96" y="185"/>
                  </a:lnTo>
                  <a:lnTo>
                    <a:pt x="79" y="174"/>
                  </a:lnTo>
                  <a:lnTo>
                    <a:pt x="62" y="16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39" name="Freeform 79"/>
            <p:cNvSpPr>
              <a:spLocks/>
            </p:cNvSpPr>
            <p:nvPr/>
          </p:nvSpPr>
          <p:spPr bwMode="auto">
            <a:xfrm>
              <a:off x="5302850" y="2286749"/>
              <a:ext cx="241065" cy="227748"/>
            </a:xfrm>
            <a:custGeom>
              <a:avLst/>
              <a:gdLst/>
              <a:ahLst/>
              <a:cxnLst>
                <a:cxn ang="0">
                  <a:pos x="140" y="86"/>
                </a:cxn>
                <a:cxn ang="0">
                  <a:pos x="138" y="73"/>
                </a:cxn>
                <a:cxn ang="0">
                  <a:pos x="146" y="50"/>
                </a:cxn>
                <a:cxn ang="0">
                  <a:pos x="145" y="38"/>
                </a:cxn>
                <a:cxn ang="0">
                  <a:pos x="130" y="31"/>
                </a:cxn>
                <a:cxn ang="0">
                  <a:pos x="110" y="2"/>
                </a:cxn>
                <a:cxn ang="0">
                  <a:pos x="98" y="5"/>
                </a:cxn>
                <a:cxn ang="0">
                  <a:pos x="93" y="0"/>
                </a:cxn>
                <a:cxn ang="0">
                  <a:pos x="66" y="0"/>
                </a:cxn>
                <a:cxn ang="0">
                  <a:pos x="61" y="5"/>
                </a:cxn>
                <a:cxn ang="0">
                  <a:pos x="42" y="23"/>
                </a:cxn>
                <a:cxn ang="0">
                  <a:pos x="43" y="47"/>
                </a:cxn>
                <a:cxn ang="0">
                  <a:pos x="43" y="71"/>
                </a:cxn>
                <a:cxn ang="0">
                  <a:pos x="21" y="84"/>
                </a:cxn>
                <a:cxn ang="0">
                  <a:pos x="0" y="97"/>
                </a:cxn>
                <a:cxn ang="0">
                  <a:pos x="14" y="125"/>
                </a:cxn>
                <a:cxn ang="0">
                  <a:pos x="34" y="134"/>
                </a:cxn>
                <a:cxn ang="0">
                  <a:pos x="55" y="144"/>
                </a:cxn>
                <a:cxn ang="0">
                  <a:pos x="75" y="153"/>
                </a:cxn>
                <a:cxn ang="0">
                  <a:pos x="96" y="162"/>
                </a:cxn>
                <a:cxn ang="0">
                  <a:pos x="115" y="181"/>
                </a:cxn>
                <a:cxn ang="0">
                  <a:pos x="136" y="200"/>
                </a:cxn>
                <a:cxn ang="0">
                  <a:pos x="176" y="203"/>
                </a:cxn>
                <a:cxn ang="0">
                  <a:pos x="186" y="182"/>
                </a:cxn>
                <a:cxn ang="0">
                  <a:pos x="202" y="180"/>
                </a:cxn>
                <a:cxn ang="0">
                  <a:pos x="216" y="181"/>
                </a:cxn>
                <a:cxn ang="0">
                  <a:pos x="208" y="173"/>
                </a:cxn>
                <a:cxn ang="0">
                  <a:pos x="201" y="156"/>
                </a:cxn>
                <a:cxn ang="0">
                  <a:pos x="194" y="156"/>
                </a:cxn>
                <a:cxn ang="0">
                  <a:pos x="194" y="135"/>
                </a:cxn>
                <a:cxn ang="0">
                  <a:pos x="186" y="125"/>
                </a:cxn>
                <a:cxn ang="0">
                  <a:pos x="169" y="114"/>
                </a:cxn>
                <a:cxn ang="0">
                  <a:pos x="152" y="103"/>
                </a:cxn>
                <a:cxn ang="0">
                  <a:pos x="140" y="86"/>
                </a:cxn>
              </a:cxnLst>
              <a:rect l="0" t="0" r="r" b="b"/>
              <a:pathLst>
                <a:path w="216" h="203">
                  <a:moveTo>
                    <a:pt x="140" y="86"/>
                  </a:moveTo>
                  <a:lnTo>
                    <a:pt x="138" y="73"/>
                  </a:lnTo>
                  <a:lnTo>
                    <a:pt x="146" y="50"/>
                  </a:lnTo>
                  <a:lnTo>
                    <a:pt x="145" y="38"/>
                  </a:lnTo>
                  <a:lnTo>
                    <a:pt x="130" y="31"/>
                  </a:lnTo>
                  <a:lnTo>
                    <a:pt x="110" y="2"/>
                  </a:lnTo>
                  <a:lnTo>
                    <a:pt x="98" y="5"/>
                  </a:lnTo>
                  <a:lnTo>
                    <a:pt x="93" y="0"/>
                  </a:lnTo>
                  <a:lnTo>
                    <a:pt x="66" y="0"/>
                  </a:lnTo>
                  <a:lnTo>
                    <a:pt x="61" y="5"/>
                  </a:lnTo>
                  <a:lnTo>
                    <a:pt x="42" y="23"/>
                  </a:lnTo>
                  <a:lnTo>
                    <a:pt x="43" y="47"/>
                  </a:lnTo>
                  <a:lnTo>
                    <a:pt x="43" y="71"/>
                  </a:lnTo>
                  <a:lnTo>
                    <a:pt x="21" y="84"/>
                  </a:lnTo>
                  <a:lnTo>
                    <a:pt x="0" y="97"/>
                  </a:lnTo>
                  <a:lnTo>
                    <a:pt x="14" y="125"/>
                  </a:lnTo>
                  <a:lnTo>
                    <a:pt x="34" y="134"/>
                  </a:lnTo>
                  <a:lnTo>
                    <a:pt x="55" y="144"/>
                  </a:lnTo>
                  <a:lnTo>
                    <a:pt x="75" y="153"/>
                  </a:lnTo>
                  <a:lnTo>
                    <a:pt x="96" y="162"/>
                  </a:lnTo>
                  <a:lnTo>
                    <a:pt x="115" y="181"/>
                  </a:lnTo>
                  <a:lnTo>
                    <a:pt x="136" y="200"/>
                  </a:lnTo>
                  <a:lnTo>
                    <a:pt x="176" y="203"/>
                  </a:lnTo>
                  <a:lnTo>
                    <a:pt x="186" y="182"/>
                  </a:lnTo>
                  <a:lnTo>
                    <a:pt x="202" y="180"/>
                  </a:lnTo>
                  <a:lnTo>
                    <a:pt x="216" y="181"/>
                  </a:lnTo>
                  <a:lnTo>
                    <a:pt x="208" y="173"/>
                  </a:lnTo>
                  <a:lnTo>
                    <a:pt x="201" y="156"/>
                  </a:lnTo>
                  <a:lnTo>
                    <a:pt x="194" y="156"/>
                  </a:lnTo>
                  <a:lnTo>
                    <a:pt x="194" y="135"/>
                  </a:lnTo>
                  <a:lnTo>
                    <a:pt x="186" y="125"/>
                  </a:lnTo>
                  <a:lnTo>
                    <a:pt x="169" y="114"/>
                  </a:lnTo>
                  <a:lnTo>
                    <a:pt x="152" y="103"/>
                  </a:lnTo>
                  <a:lnTo>
                    <a:pt x="140" y="8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0" name="Freeform 80"/>
            <p:cNvSpPr>
              <a:spLocks/>
            </p:cNvSpPr>
            <p:nvPr/>
          </p:nvSpPr>
          <p:spPr bwMode="auto">
            <a:xfrm>
              <a:off x="5499273" y="2487704"/>
              <a:ext cx="44642" cy="40191"/>
            </a:xfrm>
            <a:custGeom>
              <a:avLst/>
              <a:gdLst/>
              <a:ahLst/>
              <a:cxnLst>
                <a:cxn ang="0">
                  <a:pos x="32" y="11"/>
                </a:cxn>
                <a:cxn ang="0">
                  <a:pos x="26" y="12"/>
                </a:cxn>
                <a:cxn ang="0">
                  <a:pos x="28" y="17"/>
                </a:cxn>
                <a:cxn ang="0">
                  <a:pos x="41" y="36"/>
                </a:cxn>
                <a:cxn ang="0">
                  <a:pos x="23" y="32"/>
                </a:cxn>
                <a:cxn ang="0">
                  <a:pos x="19" y="25"/>
                </a:cxn>
                <a:cxn ang="0">
                  <a:pos x="0" y="23"/>
                </a:cxn>
                <a:cxn ang="0">
                  <a:pos x="10" y="2"/>
                </a:cxn>
                <a:cxn ang="0">
                  <a:pos x="26" y="0"/>
                </a:cxn>
                <a:cxn ang="0">
                  <a:pos x="32" y="11"/>
                </a:cxn>
              </a:cxnLst>
              <a:rect l="0" t="0" r="r" b="b"/>
              <a:pathLst>
                <a:path w="41" h="36">
                  <a:moveTo>
                    <a:pt x="32" y="11"/>
                  </a:moveTo>
                  <a:lnTo>
                    <a:pt x="26" y="12"/>
                  </a:lnTo>
                  <a:lnTo>
                    <a:pt x="28" y="17"/>
                  </a:lnTo>
                  <a:lnTo>
                    <a:pt x="41" y="36"/>
                  </a:lnTo>
                  <a:lnTo>
                    <a:pt x="23" y="32"/>
                  </a:lnTo>
                  <a:lnTo>
                    <a:pt x="19" y="25"/>
                  </a:lnTo>
                  <a:lnTo>
                    <a:pt x="0" y="23"/>
                  </a:lnTo>
                  <a:lnTo>
                    <a:pt x="10" y="2"/>
                  </a:lnTo>
                  <a:lnTo>
                    <a:pt x="26" y="0"/>
                  </a:lnTo>
                  <a:lnTo>
                    <a:pt x="32" y="1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1" name="Freeform 81"/>
            <p:cNvSpPr>
              <a:spLocks/>
            </p:cNvSpPr>
            <p:nvPr/>
          </p:nvSpPr>
          <p:spPr bwMode="auto">
            <a:xfrm>
              <a:off x="6291665" y="2476539"/>
              <a:ext cx="200888" cy="109408"/>
            </a:xfrm>
            <a:custGeom>
              <a:avLst/>
              <a:gdLst/>
              <a:ahLst/>
              <a:cxnLst>
                <a:cxn ang="0">
                  <a:pos x="102" y="78"/>
                </a:cxn>
                <a:cxn ang="0">
                  <a:pos x="74" y="74"/>
                </a:cxn>
                <a:cxn ang="0">
                  <a:pos x="54" y="70"/>
                </a:cxn>
                <a:cxn ang="0">
                  <a:pos x="26" y="55"/>
                </a:cxn>
                <a:cxn ang="0">
                  <a:pos x="0" y="42"/>
                </a:cxn>
                <a:cxn ang="0">
                  <a:pos x="0" y="26"/>
                </a:cxn>
                <a:cxn ang="0">
                  <a:pos x="12" y="6"/>
                </a:cxn>
                <a:cxn ang="0">
                  <a:pos x="13" y="8"/>
                </a:cxn>
                <a:cxn ang="0">
                  <a:pos x="22" y="0"/>
                </a:cxn>
                <a:cxn ang="0">
                  <a:pos x="39" y="11"/>
                </a:cxn>
                <a:cxn ang="0">
                  <a:pos x="67" y="32"/>
                </a:cxn>
                <a:cxn ang="0">
                  <a:pos x="75" y="29"/>
                </a:cxn>
                <a:cxn ang="0">
                  <a:pos x="82" y="37"/>
                </a:cxn>
                <a:cxn ang="0">
                  <a:pos x="103" y="46"/>
                </a:cxn>
                <a:cxn ang="0">
                  <a:pos x="105" y="50"/>
                </a:cxn>
                <a:cxn ang="0">
                  <a:pos x="128" y="59"/>
                </a:cxn>
                <a:cxn ang="0">
                  <a:pos x="146" y="62"/>
                </a:cxn>
                <a:cxn ang="0">
                  <a:pos x="172" y="65"/>
                </a:cxn>
                <a:cxn ang="0">
                  <a:pos x="180" y="98"/>
                </a:cxn>
                <a:cxn ang="0">
                  <a:pos x="156" y="97"/>
                </a:cxn>
                <a:cxn ang="0">
                  <a:pos x="128" y="94"/>
                </a:cxn>
                <a:cxn ang="0">
                  <a:pos x="111" y="90"/>
                </a:cxn>
                <a:cxn ang="0">
                  <a:pos x="102" y="78"/>
                </a:cxn>
              </a:cxnLst>
              <a:rect l="0" t="0" r="r" b="b"/>
              <a:pathLst>
                <a:path w="180" h="98">
                  <a:moveTo>
                    <a:pt x="102" y="78"/>
                  </a:moveTo>
                  <a:lnTo>
                    <a:pt x="74" y="74"/>
                  </a:lnTo>
                  <a:lnTo>
                    <a:pt x="54" y="70"/>
                  </a:lnTo>
                  <a:lnTo>
                    <a:pt x="26" y="55"/>
                  </a:lnTo>
                  <a:lnTo>
                    <a:pt x="0" y="42"/>
                  </a:lnTo>
                  <a:lnTo>
                    <a:pt x="0" y="26"/>
                  </a:lnTo>
                  <a:lnTo>
                    <a:pt x="12" y="6"/>
                  </a:lnTo>
                  <a:lnTo>
                    <a:pt x="13" y="8"/>
                  </a:lnTo>
                  <a:lnTo>
                    <a:pt x="22" y="0"/>
                  </a:lnTo>
                  <a:lnTo>
                    <a:pt x="39" y="11"/>
                  </a:lnTo>
                  <a:lnTo>
                    <a:pt x="67" y="32"/>
                  </a:lnTo>
                  <a:lnTo>
                    <a:pt x="75" y="29"/>
                  </a:lnTo>
                  <a:lnTo>
                    <a:pt x="82" y="37"/>
                  </a:lnTo>
                  <a:lnTo>
                    <a:pt x="103" y="46"/>
                  </a:lnTo>
                  <a:lnTo>
                    <a:pt x="105" y="50"/>
                  </a:lnTo>
                  <a:lnTo>
                    <a:pt x="128" y="59"/>
                  </a:lnTo>
                  <a:lnTo>
                    <a:pt x="146" y="62"/>
                  </a:lnTo>
                  <a:lnTo>
                    <a:pt x="172" y="65"/>
                  </a:lnTo>
                  <a:lnTo>
                    <a:pt x="180" y="98"/>
                  </a:lnTo>
                  <a:lnTo>
                    <a:pt x="156" y="97"/>
                  </a:lnTo>
                  <a:lnTo>
                    <a:pt x="128" y="94"/>
                  </a:lnTo>
                  <a:lnTo>
                    <a:pt x="111" y="90"/>
                  </a:lnTo>
                  <a:lnTo>
                    <a:pt x="102" y="7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2" name="Freeform 82"/>
            <p:cNvSpPr>
              <a:spLocks/>
            </p:cNvSpPr>
            <p:nvPr/>
          </p:nvSpPr>
          <p:spPr bwMode="auto">
            <a:xfrm>
              <a:off x="5831855" y="2293448"/>
              <a:ext cx="361599" cy="368416"/>
            </a:xfrm>
            <a:custGeom>
              <a:avLst/>
              <a:gdLst/>
              <a:ahLst/>
              <a:cxnLst>
                <a:cxn ang="0">
                  <a:pos x="142" y="300"/>
                </a:cxn>
                <a:cxn ang="0">
                  <a:pos x="161" y="323"/>
                </a:cxn>
                <a:cxn ang="0">
                  <a:pos x="188" y="324"/>
                </a:cxn>
                <a:cxn ang="0">
                  <a:pos x="205" y="317"/>
                </a:cxn>
                <a:cxn ang="0">
                  <a:pos x="234" y="314"/>
                </a:cxn>
                <a:cxn ang="0">
                  <a:pos x="215" y="281"/>
                </a:cxn>
                <a:cxn ang="0">
                  <a:pos x="194" y="255"/>
                </a:cxn>
                <a:cxn ang="0">
                  <a:pos x="215" y="228"/>
                </a:cxn>
                <a:cxn ang="0">
                  <a:pos x="248" y="206"/>
                </a:cxn>
                <a:cxn ang="0">
                  <a:pos x="274" y="167"/>
                </a:cxn>
                <a:cxn ang="0">
                  <a:pos x="277" y="132"/>
                </a:cxn>
                <a:cxn ang="0">
                  <a:pos x="282" y="114"/>
                </a:cxn>
                <a:cxn ang="0">
                  <a:pos x="264" y="98"/>
                </a:cxn>
                <a:cxn ang="0">
                  <a:pos x="259" y="78"/>
                </a:cxn>
                <a:cxn ang="0">
                  <a:pos x="250" y="59"/>
                </a:cxn>
                <a:cxn ang="0">
                  <a:pos x="304" y="56"/>
                </a:cxn>
                <a:cxn ang="0">
                  <a:pos x="295" y="30"/>
                </a:cxn>
                <a:cxn ang="0">
                  <a:pos x="270" y="7"/>
                </a:cxn>
                <a:cxn ang="0">
                  <a:pos x="221" y="6"/>
                </a:cxn>
                <a:cxn ang="0">
                  <a:pos x="186" y="26"/>
                </a:cxn>
                <a:cxn ang="0">
                  <a:pos x="191" y="66"/>
                </a:cxn>
                <a:cxn ang="0">
                  <a:pos x="169" y="78"/>
                </a:cxn>
                <a:cxn ang="0">
                  <a:pos x="164" y="105"/>
                </a:cxn>
                <a:cxn ang="0">
                  <a:pos x="143" y="132"/>
                </a:cxn>
                <a:cxn ang="0">
                  <a:pos x="116" y="147"/>
                </a:cxn>
                <a:cxn ang="0">
                  <a:pos x="114" y="179"/>
                </a:cxn>
                <a:cxn ang="0">
                  <a:pos x="68" y="188"/>
                </a:cxn>
                <a:cxn ang="0">
                  <a:pos x="18" y="183"/>
                </a:cxn>
                <a:cxn ang="0">
                  <a:pos x="16" y="194"/>
                </a:cxn>
                <a:cxn ang="0">
                  <a:pos x="47" y="218"/>
                </a:cxn>
                <a:cxn ang="0">
                  <a:pos x="60" y="247"/>
                </a:cxn>
                <a:cxn ang="0">
                  <a:pos x="42" y="265"/>
                </a:cxn>
                <a:cxn ang="0">
                  <a:pos x="32" y="294"/>
                </a:cxn>
                <a:cxn ang="0">
                  <a:pos x="72" y="293"/>
                </a:cxn>
                <a:cxn ang="0">
                  <a:pos x="110" y="289"/>
                </a:cxn>
              </a:cxnLst>
              <a:rect l="0" t="0" r="r" b="b"/>
              <a:pathLst>
                <a:path w="324" h="329">
                  <a:moveTo>
                    <a:pt x="133" y="288"/>
                  </a:moveTo>
                  <a:lnTo>
                    <a:pt x="142" y="300"/>
                  </a:lnTo>
                  <a:lnTo>
                    <a:pt x="149" y="303"/>
                  </a:lnTo>
                  <a:lnTo>
                    <a:pt x="161" y="323"/>
                  </a:lnTo>
                  <a:lnTo>
                    <a:pt x="176" y="329"/>
                  </a:lnTo>
                  <a:lnTo>
                    <a:pt x="188" y="324"/>
                  </a:lnTo>
                  <a:lnTo>
                    <a:pt x="187" y="315"/>
                  </a:lnTo>
                  <a:lnTo>
                    <a:pt x="205" y="317"/>
                  </a:lnTo>
                  <a:lnTo>
                    <a:pt x="227" y="313"/>
                  </a:lnTo>
                  <a:lnTo>
                    <a:pt x="234" y="314"/>
                  </a:lnTo>
                  <a:lnTo>
                    <a:pt x="223" y="282"/>
                  </a:lnTo>
                  <a:lnTo>
                    <a:pt x="215" y="281"/>
                  </a:lnTo>
                  <a:lnTo>
                    <a:pt x="210" y="264"/>
                  </a:lnTo>
                  <a:lnTo>
                    <a:pt x="194" y="255"/>
                  </a:lnTo>
                  <a:lnTo>
                    <a:pt x="206" y="225"/>
                  </a:lnTo>
                  <a:lnTo>
                    <a:pt x="215" y="228"/>
                  </a:lnTo>
                  <a:lnTo>
                    <a:pt x="235" y="227"/>
                  </a:lnTo>
                  <a:lnTo>
                    <a:pt x="248" y="206"/>
                  </a:lnTo>
                  <a:lnTo>
                    <a:pt x="263" y="185"/>
                  </a:lnTo>
                  <a:lnTo>
                    <a:pt x="274" y="167"/>
                  </a:lnTo>
                  <a:lnTo>
                    <a:pt x="282" y="150"/>
                  </a:lnTo>
                  <a:lnTo>
                    <a:pt x="277" y="132"/>
                  </a:lnTo>
                  <a:lnTo>
                    <a:pt x="292" y="121"/>
                  </a:lnTo>
                  <a:lnTo>
                    <a:pt x="282" y="114"/>
                  </a:lnTo>
                  <a:lnTo>
                    <a:pt x="274" y="104"/>
                  </a:lnTo>
                  <a:lnTo>
                    <a:pt x="264" y="98"/>
                  </a:lnTo>
                  <a:lnTo>
                    <a:pt x="259" y="85"/>
                  </a:lnTo>
                  <a:lnTo>
                    <a:pt x="259" y="78"/>
                  </a:lnTo>
                  <a:lnTo>
                    <a:pt x="250" y="67"/>
                  </a:lnTo>
                  <a:lnTo>
                    <a:pt x="250" y="59"/>
                  </a:lnTo>
                  <a:lnTo>
                    <a:pt x="280" y="62"/>
                  </a:lnTo>
                  <a:lnTo>
                    <a:pt x="304" y="56"/>
                  </a:lnTo>
                  <a:lnTo>
                    <a:pt x="324" y="38"/>
                  </a:lnTo>
                  <a:lnTo>
                    <a:pt x="295" y="30"/>
                  </a:lnTo>
                  <a:lnTo>
                    <a:pt x="280" y="23"/>
                  </a:lnTo>
                  <a:lnTo>
                    <a:pt x="270" y="7"/>
                  </a:lnTo>
                  <a:lnTo>
                    <a:pt x="246" y="0"/>
                  </a:lnTo>
                  <a:lnTo>
                    <a:pt x="221" y="6"/>
                  </a:lnTo>
                  <a:lnTo>
                    <a:pt x="197" y="11"/>
                  </a:lnTo>
                  <a:lnTo>
                    <a:pt x="186" y="26"/>
                  </a:lnTo>
                  <a:lnTo>
                    <a:pt x="197" y="48"/>
                  </a:lnTo>
                  <a:lnTo>
                    <a:pt x="191" y="66"/>
                  </a:lnTo>
                  <a:lnTo>
                    <a:pt x="187" y="77"/>
                  </a:lnTo>
                  <a:lnTo>
                    <a:pt x="169" y="78"/>
                  </a:lnTo>
                  <a:lnTo>
                    <a:pt x="181" y="92"/>
                  </a:lnTo>
                  <a:lnTo>
                    <a:pt x="164" y="105"/>
                  </a:lnTo>
                  <a:lnTo>
                    <a:pt x="163" y="133"/>
                  </a:lnTo>
                  <a:lnTo>
                    <a:pt x="143" y="132"/>
                  </a:lnTo>
                  <a:lnTo>
                    <a:pt x="137" y="139"/>
                  </a:lnTo>
                  <a:lnTo>
                    <a:pt x="116" y="147"/>
                  </a:lnTo>
                  <a:lnTo>
                    <a:pt x="113" y="167"/>
                  </a:lnTo>
                  <a:lnTo>
                    <a:pt x="114" y="179"/>
                  </a:lnTo>
                  <a:lnTo>
                    <a:pt x="91" y="183"/>
                  </a:lnTo>
                  <a:lnTo>
                    <a:pt x="68" y="188"/>
                  </a:lnTo>
                  <a:lnTo>
                    <a:pt x="36" y="189"/>
                  </a:lnTo>
                  <a:lnTo>
                    <a:pt x="18" y="183"/>
                  </a:lnTo>
                  <a:lnTo>
                    <a:pt x="0" y="177"/>
                  </a:lnTo>
                  <a:lnTo>
                    <a:pt x="16" y="194"/>
                  </a:lnTo>
                  <a:lnTo>
                    <a:pt x="30" y="211"/>
                  </a:lnTo>
                  <a:lnTo>
                    <a:pt x="47" y="218"/>
                  </a:lnTo>
                  <a:lnTo>
                    <a:pt x="54" y="243"/>
                  </a:lnTo>
                  <a:lnTo>
                    <a:pt x="60" y="247"/>
                  </a:lnTo>
                  <a:lnTo>
                    <a:pt x="61" y="258"/>
                  </a:lnTo>
                  <a:lnTo>
                    <a:pt x="42" y="265"/>
                  </a:lnTo>
                  <a:lnTo>
                    <a:pt x="34" y="275"/>
                  </a:lnTo>
                  <a:lnTo>
                    <a:pt x="32" y="294"/>
                  </a:lnTo>
                  <a:lnTo>
                    <a:pt x="53" y="293"/>
                  </a:lnTo>
                  <a:lnTo>
                    <a:pt x="72" y="293"/>
                  </a:lnTo>
                  <a:lnTo>
                    <a:pt x="89" y="291"/>
                  </a:lnTo>
                  <a:lnTo>
                    <a:pt x="110" y="289"/>
                  </a:lnTo>
                  <a:lnTo>
                    <a:pt x="133" y="28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3" name="Freeform 83"/>
            <p:cNvSpPr>
              <a:spLocks/>
            </p:cNvSpPr>
            <p:nvPr/>
          </p:nvSpPr>
          <p:spPr bwMode="auto">
            <a:xfrm>
              <a:off x="4985892" y="2443047"/>
              <a:ext cx="270083" cy="274638"/>
            </a:xfrm>
            <a:custGeom>
              <a:avLst/>
              <a:gdLst/>
              <a:ahLst/>
              <a:cxnLst>
                <a:cxn ang="0">
                  <a:pos x="192" y="91"/>
                </a:cxn>
                <a:cxn ang="0">
                  <a:pos x="178" y="67"/>
                </a:cxn>
                <a:cxn ang="0">
                  <a:pos x="165" y="44"/>
                </a:cxn>
                <a:cxn ang="0">
                  <a:pos x="160" y="47"/>
                </a:cxn>
                <a:cxn ang="0">
                  <a:pos x="170" y="66"/>
                </a:cxn>
                <a:cxn ang="0">
                  <a:pos x="178" y="84"/>
                </a:cxn>
                <a:cxn ang="0">
                  <a:pos x="188" y="102"/>
                </a:cxn>
                <a:cxn ang="0">
                  <a:pos x="197" y="120"/>
                </a:cxn>
                <a:cxn ang="0">
                  <a:pos x="207" y="138"/>
                </a:cxn>
                <a:cxn ang="0">
                  <a:pos x="216" y="156"/>
                </a:cxn>
                <a:cxn ang="0">
                  <a:pos x="230" y="173"/>
                </a:cxn>
                <a:cxn ang="0">
                  <a:pos x="242" y="191"/>
                </a:cxn>
                <a:cxn ang="0">
                  <a:pos x="239" y="192"/>
                </a:cxn>
                <a:cxn ang="0">
                  <a:pos x="240" y="212"/>
                </a:cxn>
                <a:cxn ang="0">
                  <a:pos x="232" y="221"/>
                </a:cxn>
                <a:cxn ang="0">
                  <a:pos x="226" y="218"/>
                </a:cxn>
                <a:cxn ang="0">
                  <a:pos x="221" y="233"/>
                </a:cxn>
                <a:cxn ang="0">
                  <a:pos x="210" y="235"/>
                </a:cxn>
                <a:cxn ang="0">
                  <a:pos x="206" y="246"/>
                </a:cxn>
                <a:cxn ang="0">
                  <a:pos x="179" y="244"/>
                </a:cxn>
                <a:cxn ang="0">
                  <a:pos x="152" y="240"/>
                </a:cxn>
                <a:cxn ang="0">
                  <a:pos x="150" y="234"/>
                </a:cxn>
                <a:cxn ang="0">
                  <a:pos x="148" y="240"/>
                </a:cxn>
                <a:cxn ang="0">
                  <a:pos x="131" y="240"/>
                </a:cxn>
                <a:cxn ang="0">
                  <a:pos x="114" y="240"/>
                </a:cxn>
                <a:cxn ang="0">
                  <a:pos x="98" y="240"/>
                </a:cxn>
                <a:cxn ang="0">
                  <a:pos x="81" y="240"/>
                </a:cxn>
                <a:cxn ang="0">
                  <a:pos x="64" y="240"/>
                </a:cxn>
                <a:cxn ang="0">
                  <a:pos x="47" y="240"/>
                </a:cxn>
                <a:cxn ang="0">
                  <a:pos x="30" y="240"/>
                </a:cxn>
                <a:cxn ang="0">
                  <a:pos x="14" y="240"/>
                </a:cxn>
                <a:cxn ang="0">
                  <a:pos x="12" y="217"/>
                </a:cxn>
                <a:cxn ang="0">
                  <a:pos x="11" y="193"/>
                </a:cxn>
                <a:cxn ang="0">
                  <a:pos x="10" y="170"/>
                </a:cxn>
                <a:cxn ang="0">
                  <a:pos x="9" y="146"/>
                </a:cxn>
                <a:cxn ang="0">
                  <a:pos x="6" y="124"/>
                </a:cxn>
                <a:cxn ang="0">
                  <a:pos x="5" y="101"/>
                </a:cxn>
                <a:cxn ang="0">
                  <a:pos x="4" y="77"/>
                </a:cxn>
                <a:cxn ang="0">
                  <a:pos x="2" y="54"/>
                </a:cxn>
                <a:cxn ang="0">
                  <a:pos x="0" y="35"/>
                </a:cxn>
                <a:cxn ang="0">
                  <a:pos x="0" y="16"/>
                </a:cxn>
                <a:cxn ang="0">
                  <a:pos x="4" y="0"/>
                </a:cxn>
                <a:cxn ang="0">
                  <a:pos x="17" y="1"/>
                </a:cxn>
                <a:cxn ang="0">
                  <a:pos x="50" y="10"/>
                </a:cxn>
                <a:cxn ang="0">
                  <a:pos x="82" y="19"/>
                </a:cxn>
                <a:cxn ang="0">
                  <a:pos x="112" y="10"/>
                </a:cxn>
                <a:cxn ang="0">
                  <a:pos x="125" y="2"/>
                </a:cxn>
                <a:cxn ang="0">
                  <a:pos x="119" y="6"/>
                </a:cxn>
                <a:cxn ang="0">
                  <a:pos x="129" y="2"/>
                </a:cxn>
                <a:cxn ang="0">
                  <a:pos x="148" y="8"/>
                </a:cxn>
                <a:cxn ang="0">
                  <a:pos x="154" y="13"/>
                </a:cxn>
                <a:cxn ang="0">
                  <a:pos x="165" y="14"/>
                </a:cxn>
                <a:cxn ang="0">
                  <a:pos x="194" y="8"/>
                </a:cxn>
                <a:cxn ang="0">
                  <a:pos x="203" y="31"/>
                </a:cxn>
                <a:cxn ang="0">
                  <a:pos x="213" y="54"/>
                </a:cxn>
                <a:cxn ang="0">
                  <a:pos x="208" y="74"/>
                </a:cxn>
                <a:cxn ang="0">
                  <a:pos x="204" y="95"/>
                </a:cxn>
                <a:cxn ang="0">
                  <a:pos x="192" y="91"/>
                </a:cxn>
              </a:cxnLst>
              <a:rect l="0" t="0" r="r" b="b"/>
              <a:pathLst>
                <a:path w="242" h="246">
                  <a:moveTo>
                    <a:pt x="192" y="91"/>
                  </a:moveTo>
                  <a:lnTo>
                    <a:pt x="178" y="67"/>
                  </a:lnTo>
                  <a:lnTo>
                    <a:pt x="165" y="44"/>
                  </a:lnTo>
                  <a:lnTo>
                    <a:pt x="160" y="47"/>
                  </a:lnTo>
                  <a:lnTo>
                    <a:pt x="170" y="66"/>
                  </a:lnTo>
                  <a:lnTo>
                    <a:pt x="178" y="84"/>
                  </a:lnTo>
                  <a:lnTo>
                    <a:pt x="188" y="102"/>
                  </a:lnTo>
                  <a:lnTo>
                    <a:pt x="197" y="120"/>
                  </a:lnTo>
                  <a:lnTo>
                    <a:pt x="207" y="138"/>
                  </a:lnTo>
                  <a:lnTo>
                    <a:pt x="216" y="156"/>
                  </a:lnTo>
                  <a:lnTo>
                    <a:pt x="230" y="173"/>
                  </a:lnTo>
                  <a:lnTo>
                    <a:pt x="242" y="191"/>
                  </a:lnTo>
                  <a:lnTo>
                    <a:pt x="239" y="192"/>
                  </a:lnTo>
                  <a:lnTo>
                    <a:pt x="240" y="212"/>
                  </a:lnTo>
                  <a:lnTo>
                    <a:pt x="232" y="221"/>
                  </a:lnTo>
                  <a:lnTo>
                    <a:pt x="226" y="218"/>
                  </a:lnTo>
                  <a:lnTo>
                    <a:pt x="221" y="233"/>
                  </a:lnTo>
                  <a:lnTo>
                    <a:pt x="210" y="235"/>
                  </a:lnTo>
                  <a:lnTo>
                    <a:pt x="206" y="246"/>
                  </a:lnTo>
                  <a:lnTo>
                    <a:pt x="179" y="244"/>
                  </a:lnTo>
                  <a:lnTo>
                    <a:pt x="152" y="240"/>
                  </a:lnTo>
                  <a:lnTo>
                    <a:pt x="150" y="234"/>
                  </a:lnTo>
                  <a:lnTo>
                    <a:pt x="148" y="240"/>
                  </a:lnTo>
                  <a:lnTo>
                    <a:pt x="131" y="240"/>
                  </a:lnTo>
                  <a:lnTo>
                    <a:pt x="114" y="240"/>
                  </a:lnTo>
                  <a:lnTo>
                    <a:pt x="98" y="240"/>
                  </a:lnTo>
                  <a:lnTo>
                    <a:pt x="81" y="240"/>
                  </a:lnTo>
                  <a:lnTo>
                    <a:pt x="64" y="240"/>
                  </a:lnTo>
                  <a:lnTo>
                    <a:pt x="47" y="240"/>
                  </a:lnTo>
                  <a:lnTo>
                    <a:pt x="30" y="240"/>
                  </a:lnTo>
                  <a:lnTo>
                    <a:pt x="14" y="240"/>
                  </a:lnTo>
                  <a:lnTo>
                    <a:pt x="12" y="217"/>
                  </a:lnTo>
                  <a:lnTo>
                    <a:pt x="11" y="193"/>
                  </a:lnTo>
                  <a:lnTo>
                    <a:pt x="10" y="170"/>
                  </a:lnTo>
                  <a:lnTo>
                    <a:pt x="9" y="146"/>
                  </a:lnTo>
                  <a:lnTo>
                    <a:pt x="6" y="124"/>
                  </a:lnTo>
                  <a:lnTo>
                    <a:pt x="5" y="101"/>
                  </a:lnTo>
                  <a:lnTo>
                    <a:pt x="4" y="77"/>
                  </a:lnTo>
                  <a:lnTo>
                    <a:pt x="2" y="54"/>
                  </a:lnTo>
                  <a:lnTo>
                    <a:pt x="0" y="35"/>
                  </a:lnTo>
                  <a:lnTo>
                    <a:pt x="0" y="16"/>
                  </a:lnTo>
                  <a:lnTo>
                    <a:pt x="4" y="0"/>
                  </a:lnTo>
                  <a:lnTo>
                    <a:pt x="17" y="1"/>
                  </a:lnTo>
                  <a:lnTo>
                    <a:pt x="50" y="10"/>
                  </a:lnTo>
                  <a:lnTo>
                    <a:pt x="82" y="19"/>
                  </a:lnTo>
                  <a:lnTo>
                    <a:pt x="112" y="10"/>
                  </a:lnTo>
                  <a:lnTo>
                    <a:pt x="125" y="2"/>
                  </a:lnTo>
                  <a:lnTo>
                    <a:pt x="119" y="6"/>
                  </a:lnTo>
                  <a:lnTo>
                    <a:pt x="129" y="2"/>
                  </a:lnTo>
                  <a:lnTo>
                    <a:pt x="148" y="8"/>
                  </a:lnTo>
                  <a:lnTo>
                    <a:pt x="154" y="13"/>
                  </a:lnTo>
                  <a:lnTo>
                    <a:pt x="165" y="14"/>
                  </a:lnTo>
                  <a:lnTo>
                    <a:pt x="194" y="8"/>
                  </a:lnTo>
                  <a:lnTo>
                    <a:pt x="203" y="31"/>
                  </a:lnTo>
                  <a:lnTo>
                    <a:pt x="213" y="54"/>
                  </a:lnTo>
                  <a:lnTo>
                    <a:pt x="208" y="74"/>
                  </a:lnTo>
                  <a:lnTo>
                    <a:pt x="204" y="95"/>
                  </a:lnTo>
                  <a:lnTo>
                    <a:pt x="192" y="9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4" name="Freeform 84"/>
            <p:cNvSpPr>
              <a:spLocks/>
            </p:cNvSpPr>
            <p:nvPr/>
          </p:nvSpPr>
          <p:spPr bwMode="auto">
            <a:xfrm>
              <a:off x="6030511" y="2338104"/>
              <a:ext cx="669627" cy="756928"/>
            </a:xfrm>
            <a:custGeom>
              <a:avLst/>
              <a:gdLst/>
              <a:ahLst/>
              <a:cxnLst>
                <a:cxn ang="0">
                  <a:pos x="104" y="24"/>
                </a:cxn>
                <a:cxn ang="0">
                  <a:pos x="83" y="40"/>
                </a:cxn>
                <a:cxn ang="0">
                  <a:pos x="98" y="66"/>
                </a:cxn>
                <a:cxn ang="0">
                  <a:pos x="101" y="94"/>
                </a:cxn>
                <a:cxn ang="0">
                  <a:pos x="87" y="147"/>
                </a:cxn>
                <a:cxn ang="0">
                  <a:pos x="39" y="190"/>
                </a:cxn>
                <a:cxn ang="0">
                  <a:pos x="34" y="226"/>
                </a:cxn>
                <a:cxn ang="0">
                  <a:pos x="58" y="276"/>
                </a:cxn>
                <a:cxn ang="0">
                  <a:pos x="11" y="277"/>
                </a:cxn>
                <a:cxn ang="0">
                  <a:pos x="2" y="292"/>
                </a:cxn>
                <a:cxn ang="0">
                  <a:pos x="26" y="315"/>
                </a:cxn>
                <a:cxn ang="0">
                  <a:pos x="33" y="325"/>
                </a:cxn>
                <a:cxn ang="0">
                  <a:pos x="60" y="365"/>
                </a:cxn>
                <a:cxn ang="0">
                  <a:pos x="93" y="329"/>
                </a:cxn>
                <a:cxn ang="0">
                  <a:pos x="100" y="341"/>
                </a:cxn>
                <a:cxn ang="0">
                  <a:pos x="107" y="360"/>
                </a:cxn>
                <a:cxn ang="0">
                  <a:pos x="116" y="409"/>
                </a:cxn>
                <a:cxn ang="0">
                  <a:pos x="132" y="469"/>
                </a:cxn>
                <a:cxn ang="0">
                  <a:pos x="158" y="527"/>
                </a:cxn>
                <a:cxn ang="0">
                  <a:pos x="190" y="597"/>
                </a:cxn>
                <a:cxn ang="0">
                  <a:pos x="215" y="653"/>
                </a:cxn>
                <a:cxn ang="0">
                  <a:pos x="249" y="666"/>
                </a:cxn>
                <a:cxn ang="0">
                  <a:pos x="267" y="642"/>
                </a:cxn>
                <a:cxn ang="0">
                  <a:pos x="282" y="605"/>
                </a:cxn>
                <a:cxn ang="0">
                  <a:pos x="290" y="547"/>
                </a:cxn>
                <a:cxn ang="0">
                  <a:pos x="294" y="489"/>
                </a:cxn>
                <a:cxn ang="0">
                  <a:pos x="308" y="475"/>
                </a:cxn>
                <a:cxn ang="0">
                  <a:pos x="348" y="431"/>
                </a:cxn>
                <a:cxn ang="0">
                  <a:pos x="400" y="384"/>
                </a:cxn>
                <a:cxn ang="0">
                  <a:pos x="432" y="334"/>
                </a:cxn>
                <a:cxn ang="0">
                  <a:pos x="449" y="343"/>
                </a:cxn>
                <a:cxn ang="0">
                  <a:pos x="448" y="317"/>
                </a:cxn>
                <a:cxn ang="0">
                  <a:pos x="424" y="270"/>
                </a:cxn>
                <a:cxn ang="0">
                  <a:pos x="422" y="240"/>
                </a:cxn>
                <a:cxn ang="0">
                  <a:pos x="443" y="235"/>
                </a:cxn>
                <a:cxn ang="0">
                  <a:pos x="480" y="253"/>
                </a:cxn>
                <a:cxn ang="0">
                  <a:pos x="510" y="275"/>
                </a:cxn>
                <a:cxn ang="0">
                  <a:pos x="503" y="310"/>
                </a:cxn>
                <a:cxn ang="0">
                  <a:pos x="530" y="335"/>
                </a:cxn>
                <a:cxn ang="0">
                  <a:pos x="538" y="309"/>
                </a:cxn>
                <a:cxn ang="0">
                  <a:pos x="563" y="257"/>
                </a:cxn>
                <a:cxn ang="0">
                  <a:pos x="585" y="204"/>
                </a:cxn>
                <a:cxn ang="0">
                  <a:pos x="599" y="192"/>
                </a:cxn>
                <a:cxn ang="0">
                  <a:pos x="579" y="162"/>
                </a:cxn>
                <a:cxn ang="0">
                  <a:pos x="563" y="153"/>
                </a:cxn>
                <a:cxn ang="0">
                  <a:pos x="519" y="171"/>
                </a:cxn>
                <a:cxn ang="0">
                  <a:pos x="490" y="199"/>
                </a:cxn>
                <a:cxn ang="0">
                  <a:pos x="458" y="215"/>
                </a:cxn>
                <a:cxn ang="0">
                  <a:pos x="418" y="183"/>
                </a:cxn>
                <a:cxn ang="0">
                  <a:pos x="392" y="222"/>
                </a:cxn>
                <a:cxn ang="0">
                  <a:pos x="338" y="203"/>
                </a:cxn>
                <a:cxn ang="0">
                  <a:pos x="262" y="180"/>
                </a:cxn>
                <a:cxn ang="0">
                  <a:pos x="248" y="131"/>
                </a:cxn>
                <a:cxn ang="0">
                  <a:pos x="191" y="100"/>
                </a:cxn>
                <a:cxn ang="0">
                  <a:pos x="197" y="65"/>
                </a:cxn>
                <a:cxn ang="0">
                  <a:pos x="183" y="35"/>
                </a:cxn>
                <a:cxn ang="0">
                  <a:pos x="174" y="21"/>
                </a:cxn>
                <a:cxn ang="0">
                  <a:pos x="164" y="6"/>
                </a:cxn>
              </a:cxnLst>
              <a:rect l="0" t="0" r="r" b="b"/>
              <a:pathLst>
                <a:path w="602" h="679">
                  <a:moveTo>
                    <a:pt x="148" y="0"/>
                  </a:moveTo>
                  <a:lnTo>
                    <a:pt x="128" y="18"/>
                  </a:lnTo>
                  <a:lnTo>
                    <a:pt x="104" y="24"/>
                  </a:lnTo>
                  <a:lnTo>
                    <a:pt x="74" y="21"/>
                  </a:lnTo>
                  <a:lnTo>
                    <a:pt x="74" y="29"/>
                  </a:lnTo>
                  <a:lnTo>
                    <a:pt x="83" y="40"/>
                  </a:lnTo>
                  <a:lnTo>
                    <a:pt x="83" y="47"/>
                  </a:lnTo>
                  <a:lnTo>
                    <a:pt x="88" y="60"/>
                  </a:lnTo>
                  <a:lnTo>
                    <a:pt x="98" y="66"/>
                  </a:lnTo>
                  <a:lnTo>
                    <a:pt x="106" y="76"/>
                  </a:lnTo>
                  <a:lnTo>
                    <a:pt x="116" y="83"/>
                  </a:lnTo>
                  <a:lnTo>
                    <a:pt x="101" y="94"/>
                  </a:lnTo>
                  <a:lnTo>
                    <a:pt x="106" y="112"/>
                  </a:lnTo>
                  <a:lnTo>
                    <a:pt x="98" y="129"/>
                  </a:lnTo>
                  <a:lnTo>
                    <a:pt x="87" y="147"/>
                  </a:lnTo>
                  <a:lnTo>
                    <a:pt x="72" y="168"/>
                  </a:lnTo>
                  <a:lnTo>
                    <a:pt x="59" y="189"/>
                  </a:lnTo>
                  <a:lnTo>
                    <a:pt x="39" y="190"/>
                  </a:lnTo>
                  <a:lnTo>
                    <a:pt x="30" y="187"/>
                  </a:lnTo>
                  <a:lnTo>
                    <a:pt x="18" y="217"/>
                  </a:lnTo>
                  <a:lnTo>
                    <a:pt x="34" y="226"/>
                  </a:lnTo>
                  <a:lnTo>
                    <a:pt x="39" y="243"/>
                  </a:lnTo>
                  <a:lnTo>
                    <a:pt x="47" y="244"/>
                  </a:lnTo>
                  <a:lnTo>
                    <a:pt x="58" y="276"/>
                  </a:lnTo>
                  <a:lnTo>
                    <a:pt x="51" y="275"/>
                  </a:lnTo>
                  <a:lnTo>
                    <a:pt x="29" y="279"/>
                  </a:lnTo>
                  <a:lnTo>
                    <a:pt x="11" y="277"/>
                  </a:lnTo>
                  <a:lnTo>
                    <a:pt x="12" y="286"/>
                  </a:lnTo>
                  <a:lnTo>
                    <a:pt x="0" y="291"/>
                  </a:lnTo>
                  <a:lnTo>
                    <a:pt x="2" y="292"/>
                  </a:lnTo>
                  <a:lnTo>
                    <a:pt x="10" y="289"/>
                  </a:lnTo>
                  <a:lnTo>
                    <a:pt x="6" y="295"/>
                  </a:lnTo>
                  <a:lnTo>
                    <a:pt x="26" y="315"/>
                  </a:lnTo>
                  <a:lnTo>
                    <a:pt x="51" y="310"/>
                  </a:lnTo>
                  <a:lnTo>
                    <a:pt x="48" y="315"/>
                  </a:lnTo>
                  <a:lnTo>
                    <a:pt x="33" y="325"/>
                  </a:lnTo>
                  <a:lnTo>
                    <a:pt x="22" y="324"/>
                  </a:lnTo>
                  <a:lnTo>
                    <a:pt x="41" y="345"/>
                  </a:lnTo>
                  <a:lnTo>
                    <a:pt x="60" y="365"/>
                  </a:lnTo>
                  <a:lnTo>
                    <a:pt x="90" y="357"/>
                  </a:lnTo>
                  <a:lnTo>
                    <a:pt x="92" y="340"/>
                  </a:lnTo>
                  <a:lnTo>
                    <a:pt x="93" y="329"/>
                  </a:lnTo>
                  <a:lnTo>
                    <a:pt x="105" y="329"/>
                  </a:lnTo>
                  <a:lnTo>
                    <a:pt x="101" y="336"/>
                  </a:lnTo>
                  <a:lnTo>
                    <a:pt x="100" y="341"/>
                  </a:lnTo>
                  <a:lnTo>
                    <a:pt x="112" y="341"/>
                  </a:lnTo>
                  <a:lnTo>
                    <a:pt x="104" y="348"/>
                  </a:lnTo>
                  <a:lnTo>
                    <a:pt x="107" y="360"/>
                  </a:lnTo>
                  <a:lnTo>
                    <a:pt x="108" y="377"/>
                  </a:lnTo>
                  <a:lnTo>
                    <a:pt x="114" y="402"/>
                  </a:lnTo>
                  <a:lnTo>
                    <a:pt x="116" y="409"/>
                  </a:lnTo>
                  <a:lnTo>
                    <a:pt x="118" y="414"/>
                  </a:lnTo>
                  <a:lnTo>
                    <a:pt x="124" y="445"/>
                  </a:lnTo>
                  <a:lnTo>
                    <a:pt x="132" y="469"/>
                  </a:lnTo>
                  <a:lnTo>
                    <a:pt x="141" y="493"/>
                  </a:lnTo>
                  <a:lnTo>
                    <a:pt x="146" y="498"/>
                  </a:lnTo>
                  <a:lnTo>
                    <a:pt x="158" y="527"/>
                  </a:lnTo>
                  <a:lnTo>
                    <a:pt x="170" y="556"/>
                  </a:lnTo>
                  <a:lnTo>
                    <a:pt x="179" y="576"/>
                  </a:lnTo>
                  <a:lnTo>
                    <a:pt x="190" y="597"/>
                  </a:lnTo>
                  <a:lnTo>
                    <a:pt x="200" y="617"/>
                  </a:lnTo>
                  <a:lnTo>
                    <a:pt x="207" y="634"/>
                  </a:lnTo>
                  <a:lnTo>
                    <a:pt x="215" y="653"/>
                  </a:lnTo>
                  <a:lnTo>
                    <a:pt x="225" y="672"/>
                  </a:lnTo>
                  <a:lnTo>
                    <a:pt x="238" y="679"/>
                  </a:lnTo>
                  <a:lnTo>
                    <a:pt x="249" y="666"/>
                  </a:lnTo>
                  <a:lnTo>
                    <a:pt x="262" y="653"/>
                  </a:lnTo>
                  <a:lnTo>
                    <a:pt x="275" y="652"/>
                  </a:lnTo>
                  <a:lnTo>
                    <a:pt x="267" y="642"/>
                  </a:lnTo>
                  <a:lnTo>
                    <a:pt x="279" y="624"/>
                  </a:lnTo>
                  <a:lnTo>
                    <a:pt x="285" y="623"/>
                  </a:lnTo>
                  <a:lnTo>
                    <a:pt x="282" y="605"/>
                  </a:lnTo>
                  <a:lnTo>
                    <a:pt x="281" y="587"/>
                  </a:lnTo>
                  <a:lnTo>
                    <a:pt x="285" y="568"/>
                  </a:lnTo>
                  <a:lnTo>
                    <a:pt x="290" y="547"/>
                  </a:lnTo>
                  <a:lnTo>
                    <a:pt x="285" y="525"/>
                  </a:lnTo>
                  <a:lnTo>
                    <a:pt x="282" y="496"/>
                  </a:lnTo>
                  <a:lnTo>
                    <a:pt x="294" y="489"/>
                  </a:lnTo>
                  <a:lnTo>
                    <a:pt x="297" y="485"/>
                  </a:lnTo>
                  <a:lnTo>
                    <a:pt x="302" y="485"/>
                  </a:lnTo>
                  <a:lnTo>
                    <a:pt x="308" y="475"/>
                  </a:lnTo>
                  <a:lnTo>
                    <a:pt x="324" y="468"/>
                  </a:lnTo>
                  <a:lnTo>
                    <a:pt x="328" y="453"/>
                  </a:lnTo>
                  <a:lnTo>
                    <a:pt x="348" y="431"/>
                  </a:lnTo>
                  <a:lnTo>
                    <a:pt x="370" y="409"/>
                  </a:lnTo>
                  <a:lnTo>
                    <a:pt x="387" y="393"/>
                  </a:lnTo>
                  <a:lnTo>
                    <a:pt x="400" y="384"/>
                  </a:lnTo>
                  <a:lnTo>
                    <a:pt x="412" y="366"/>
                  </a:lnTo>
                  <a:lnTo>
                    <a:pt x="412" y="348"/>
                  </a:lnTo>
                  <a:lnTo>
                    <a:pt x="432" y="334"/>
                  </a:lnTo>
                  <a:lnTo>
                    <a:pt x="438" y="343"/>
                  </a:lnTo>
                  <a:lnTo>
                    <a:pt x="444" y="345"/>
                  </a:lnTo>
                  <a:lnTo>
                    <a:pt x="449" y="343"/>
                  </a:lnTo>
                  <a:lnTo>
                    <a:pt x="455" y="343"/>
                  </a:lnTo>
                  <a:lnTo>
                    <a:pt x="454" y="336"/>
                  </a:lnTo>
                  <a:lnTo>
                    <a:pt x="448" y="317"/>
                  </a:lnTo>
                  <a:lnTo>
                    <a:pt x="442" y="299"/>
                  </a:lnTo>
                  <a:lnTo>
                    <a:pt x="440" y="285"/>
                  </a:lnTo>
                  <a:lnTo>
                    <a:pt x="424" y="270"/>
                  </a:lnTo>
                  <a:lnTo>
                    <a:pt x="429" y="261"/>
                  </a:lnTo>
                  <a:lnTo>
                    <a:pt x="438" y="256"/>
                  </a:lnTo>
                  <a:lnTo>
                    <a:pt x="422" y="240"/>
                  </a:lnTo>
                  <a:lnTo>
                    <a:pt x="422" y="222"/>
                  </a:lnTo>
                  <a:lnTo>
                    <a:pt x="436" y="228"/>
                  </a:lnTo>
                  <a:lnTo>
                    <a:pt x="443" y="235"/>
                  </a:lnTo>
                  <a:lnTo>
                    <a:pt x="448" y="231"/>
                  </a:lnTo>
                  <a:lnTo>
                    <a:pt x="456" y="251"/>
                  </a:lnTo>
                  <a:lnTo>
                    <a:pt x="480" y="253"/>
                  </a:lnTo>
                  <a:lnTo>
                    <a:pt x="503" y="256"/>
                  </a:lnTo>
                  <a:lnTo>
                    <a:pt x="514" y="264"/>
                  </a:lnTo>
                  <a:lnTo>
                    <a:pt x="510" y="275"/>
                  </a:lnTo>
                  <a:lnTo>
                    <a:pt x="495" y="286"/>
                  </a:lnTo>
                  <a:lnTo>
                    <a:pt x="498" y="305"/>
                  </a:lnTo>
                  <a:lnTo>
                    <a:pt x="503" y="310"/>
                  </a:lnTo>
                  <a:lnTo>
                    <a:pt x="513" y="292"/>
                  </a:lnTo>
                  <a:lnTo>
                    <a:pt x="521" y="313"/>
                  </a:lnTo>
                  <a:lnTo>
                    <a:pt x="530" y="335"/>
                  </a:lnTo>
                  <a:lnTo>
                    <a:pt x="531" y="335"/>
                  </a:lnTo>
                  <a:lnTo>
                    <a:pt x="538" y="335"/>
                  </a:lnTo>
                  <a:lnTo>
                    <a:pt x="538" y="309"/>
                  </a:lnTo>
                  <a:lnTo>
                    <a:pt x="539" y="287"/>
                  </a:lnTo>
                  <a:lnTo>
                    <a:pt x="552" y="287"/>
                  </a:lnTo>
                  <a:lnTo>
                    <a:pt x="563" y="257"/>
                  </a:lnTo>
                  <a:lnTo>
                    <a:pt x="563" y="246"/>
                  </a:lnTo>
                  <a:lnTo>
                    <a:pt x="564" y="226"/>
                  </a:lnTo>
                  <a:lnTo>
                    <a:pt x="585" y="204"/>
                  </a:lnTo>
                  <a:lnTo>
                    <a:pt x="600" y="208"/>
                  </a:lnTo>
                  <a:lnTo>
                    <a:pt x="597" y="199"/>
                  </a:lnTo>
                  <a:lnTo>
                    <a:pt x="599" y="192"/>
                  </a:lnTo>
                  <a:lnTo>
                    <a:pt x="602" y="180"/>
                  </a:lnTo>
                  <a:lnTo>
                    <a:pt x="579" y="172"/>
                  </a:lnTo>
                  <a:lnTo>
                    <a:pt x="579" y="162"/>
                  </a:lnTo>
                  <a:lnTo>
                    <a:pt x="570" y="159"/>
                  </a:lnTo>
                  <a:lnTo>
                    <a:pt x="573" y="155"/>
                  </a:lnTo>
                  <a:lnTo>
                    <a:pt x="563" y="153"/>
                  </a:lnTo>
                  <a:lnTo>
                    <a:pt x="551" y="159"/>
                  </a:lnTo>
                  <a:lnTo>
                    <a:pt x="534" y="156"/>
                  </a:lnTo>
                  <a:lnTo>
                    <a:pt x="519" y="171"/>
                  </a:lnTo>
                  <a:lnTo>
                    <a:pt x="503" y="184"/>
                  </a:lnTo>
                  <a:lnTo>
                    <a:pt x="484" y="192"/>
                  </a:lnTo>
                  <a:lnTo>
                    <a:pt x="490" y="199"/>
                  </a:lnTo>
                  <a:lnTo>
                    <a:pt x="497" y="213"/>
                  </a:lnTo>
                  <a:lnTo>
                    <a:pt x="478" y="214"/>
                  </a:lnTo>
                  <a:lnTo>
                    <a:pt x="458" y="215"/>
                  </a:lnTo>
                  <a:lnTo>
                    <a:pt x="431" y="213"/>
                  </a:lnTo>
                  <a:lnTo>
                    <a:pt x="428" y="203"/>
                  </a:lnTo>
                  <a:lnTo>
                    <a:pt x="418" y="183"/>
                  </a:lnTo>
                  <a:lnTo>
                    <a:pt x="408" y="190"/>
                  </a:lnTo>
                  <a:lnTo>
                    <a:pt x="416" y="223"/>
                  </a:lnTo>
                  <a:lnTo>
                    <a:pt x="392" y="222"/>
                  </a:lnTo>
                  <a:lnTo>
                    <a:pt x="364" y="219"/>
                  </a:lnTo>
                  <a:lnTo>
                    <a:pt x="347" y="215"/>
                  </a:lnTo>
                  <a:lnTo>
                    <a:pt x="338" y="203"/>
                  </a:lnTo>
                  <a:lnTo>
                    <a:pt x="310" y="199"/>
                  </a:lnTo>
                  <a:lnTo>
                    <a:pt x="290" y="195"/>
                  </a:lnTo>
                  <a:lnTo>
                    <a:pt x="262" y="180"/>
                  </a:lnTo>
                  <a:lnTo>
                    <a:pt x="236" y="167"/>
                  </a:lnTo>
                  <a:lnTo>
                    <a:pt x="236" y="151"/>
                  </a:lnTo>
                  <a:lnTo>
                    <a:pt x="248" y="131"/>
                  </a:lnTo>
                  <a:lnTo>
                    <a:pt x="226" y="118"/>
                  </a:lnTo>
                  <a:lnTo>
                    <a:pt x="201" y="103"/>
                  </a:lnTo>
                  <a:lnTo>
                    <a:pt x="191" y="100"/>
                  </a:lnTo>
                  <a:lnTo>
                    <a:pt x="182" y="72"/>
                  </a:lnTo>
                  <a:lnTo>
                    <a:pt x="194" y="75"/>
                  </a:lnTo>
                  <a:lnTo>
                    <a:pt x="197" y="65"/>
                  </a:lnTo>
                  <a:lnTo>
                    <a:pt x="184" y="47"/>
                  </a:lnTo>
                  <a:lnTo>
                    <a:pt x="184" y="37"/>
                  </a:lnTo>
                  <a:lnTo>
                    <a:pt x="183" y="35"/>
                  </a:lnTo>
                  <a:lnTo>
                    <a:pt x="182" y="31"/>
                  </a:lnTo>
                  <a:lnTo>
                    <a:pt x="178" y="27"/>
                  </a:lnTo>
                  <a:lnTo>
                    <a:pt x="174" y="21"/>
                  </a:lnTo>
                  <a:lnTo>
                    <a:pt x="173" y="16"/>
                  </a:lnTo>
                  <a:lnTo>
                    <a:pt x="171" y="9"/>
                  </a:lnTo>
                  <a:lnTo>
                    <a:pt x="164" y="6"/>
                  </a:lnTo>
                  <a:lnTo>
                    <a:pt x="154" y="3"/>
                  </a:lnTo>
                  <a:lnTo>
                    <a:pt x="148" y="0"/>
                  </a:lnTo>
                  <a:close/>
                </a:path>
              </a:pathLst>
            </a:custGeom>
            <a:solidFill>
              <a:srgbClr val="FFC000"/>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5" name="Freeform 85"/>
            <p:cNvSpPr>
              <a:spLocks/>
            </p:cNvSpPr>
            <p:nvPr/>
          </p:nvSpPr>
          <p:spPr bwMode="auto">
            <a:xfrm>
              <a:off x="5202406" y="2398391"/>
              <a:ext cx="29017" cy="104943"/>
            </a:xfrm>
            <a:custGeom>
              <a:avLst/>
              <a:gdLst/>
              <a:ahLst/>
              <a:cxnLst>
                <a:cxn ang="0">
                  <a:pos x="19" y="94"/>
                </a:cxn>
                <a:cxn ang="0">
                  <a:pos x="9" y="71"/>
                </a:cxn>
                <a:cxn ang="0">
                  <a:pos x="0" y="48"/>
                </a:cxn>
                <a:cxn ang="0">
                  <a:pos x="7" y="27"/>
                </a:cxn>
                <a:cxn ang="0">
                  <a:pos x="14" y="4"/>
                </a:cxn>
                <a:cxn ang="0">
                  <a:pos x="25" y="0"/>
                </a:cxn>
                <a:cxn ang="0">
                  <a:pos x="26" y="14"/>
                </a:cxn>
                <a:cxn ang="0">
                  <a:pos x="25" y="33"/>
                </a:cxn>
                <a:cxn ang="0">
                  <a:pos x="24" y="53"/>
                </a:cxn>
                <a:cxn ang="0">
                  <a:pos x="22" y="72"/>
                </a:cxn>
                <a:cxn ang="0">
                  <a:pos x="20" y="93"/>
                </a:cxn>
                <a:cxn ang="0">
                  <a:pos x="19" y="94"/>
                </a:cxn>
              </a:cxnLst>
              <a:rect l="0" t="0" r="r" b="b"/>
              <a:pathLst>
                <a:path w="26" h="94">
                  <a:moveTo>
                    <a:pt x="19" y="94"/>
                  </a:moveTo>
                  <a:lnTo>
                    <a:pt x="9" y="71"/>
                  </a:lnTo>
                  <a:lnTo>
                    <a:pt x="0" y="48"/>
                  </a:lnTo>
                  <a:lnTo>
                    <a:pt x="7" y="27"/>
                  </a:lnTo>
                  <a:lnTo>
                    <a:pt x="14" y="4"/>
                  </a:lnTo>
                  <a:lnTo>
                    <a:pt x="25" y="0"/>
                  </a:lnTo>
                  <a:lnTo>
                    <a:pt x="26" y="14"/>
                  </a:lnTo>
                  <a:lnTo>
                    <a:pt x="25" y="33"/>
                  </a:lnTo>
                  <a:lnTo>
                    <a:pt x="24" y="53"/>
                  </a:lnTo>
                  <a:lnTo>
                    <a:pt x="22" y="72"/>
                  </a:lnTo>
                  <a:lnTo>
                    <a:pt x="20" y="93"/>
                  </a:lnTo>
                  <a:lnTo>
                    <a:pt x="19" y="9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6" name="Freeform 86"/>
            <p:cNvSpPr>
              <a:spLocks/>
            </p:cNvSpPr>
            <p:nvPr/>
          </p:nvSpPr>
          <p:spPr bwMode="auto">
            <a:xfrm>
              <a:off x="5224726" y="2396159"/>
              <a:ext cx="93748" cy="116107"/>
            </a:xfrm>
            <a:custGeom>
              <a:avLst/>
              <a:gdLst/>
              <a:ahLst/>
              <a:cxnLst>
                <a:cxn ang="0">
                  <a:pos x="32" y="26"/>
                </a:cxn>
                <a:cxn ang="0">
                  <a:pos x="6" y="16"/>
                </a:cxn>
                <a:cxn ang="0">
                  <a:pos x="5" y="35"/>
                </a:cxn>
                <a:cxn ang="0">
                  <a:pos x="4" y="55"/>
                </a:cxn>
                <a:cxn ang="0">
                  <a:pos x="2" y="74"/>
                </a:cxn>
                <a:cxn ang="0">
                  <a:pos x="0" y="95"/>
                </a:cxn>
                <a:cxn ang="0">
                  <a:pos x="0" y="100"/>
                </a:cxn>
                <a:cxn ang="0">
                  <a:pos x="24" y="103"/>
                </a:cxn>
                <a:cxn ang="0">
                  <a:pos x="37" y="86"/>
                </a:cxn>
                <a:cxn ang="0">
                  <a:pos x="53" y="84"/>
                </a:cxn>
                <a:cxn ang="0">
                  <a:pos x="61" y="71"/>
                </a:cxn>
                <a:cxn ang="0">
                  <a:pos x="38" y="46"/>
                </a:cxn>
                <a:cxn ang="0">
                  <a:pos x="61" y="37"/>
                </a:cxn>
                <a:cxn ang="0">
                  <a:pos x="84" y="28"/>
                </a:cxn>
                <a:cxn ang="0">
                  <a:pos x="70" y="0"/>
                </a:cxn>
                <a:cxn ang="0">
                  <a:pos x="52" y="13"/>
                </a:cxn>
                <a:cxn ang="0">
                  <a:pos x="32" y="26"/>
                </a:cxn>
              </a:cxnLst>
              <a:rect l="0" t="0" r="r" b="b"/>
              <a:pathLst>
                <a:path w="84" h="103">
                  <a:moveTo>
                    <a:pt x="32" y="26"/>
                  </a:moveTo>
                  <a:lnTo>
                    <a:pt x="6" y="16"/>
                  </a:lnTo>
                  <a:lnTo>
                    <a:pt x="5" y="35"/>
                  </a:lnTo>
                  <a:lnTo>
                    <a:pt x="4" y="55"/>
                  </a:lnTo>
                  <a:lnTo>
                    <a:pt x="2" y="74"/>
                  </a:lnTo>
                  <a:lnTo>
                    <a:pt x="0" y="95"/>
                  </a:lnTo>
                  <a:lnTo>
                    <a:pt x="0" y="100"/>
                  </a:lnTo>
                  <a:lnTo>
                    <a:pt x="24" y="103"/>
                  </a:lnTo>
                  <a:lnTo>
                    <a:pt x="37" y="86"/>
                  </a:lnTo>
                  <a:lnTo>
                    <a:pt x="53" y="84"/>
                  </a:lnTo>
                  <a:lnTo>
                    <a:pt x="61" y="71"/>
                  </a:lnTo>
                  <a:lnTo>
                    <a:pt x="38" y="46"/>
                  </a:lnTo>
                  <a:lnTo>
                    <a:pt x="61" y="37"/>
                  </a:lnTo>
                  <a:lnTo>
                    <a:pt x="84" y="28"/>
                  </a:lnTo>
                  <a:lnTo>
                    <a:pt x="70" y="0"/>
                  </a:lnTo>
                  <a:lnTo>
                    <a:pt x="52" y="13"/>
                  </a:lnTo>
                  <a:lnTo>
                    <a:pt x="32" y="2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7" name="Freeform 87"/>
            <p:cNvSpPr>
              <a:spLocks/>
            </p:cNvSpPr>
            <p:nvPr/>
          </p:nvSpPr>
          <p:spPr bwMode="auto">
            <a:xfrm>
              <a:off x="5651056" y="2628371"/>
              <a:ext cx="183032" cy="232214"/>
            </a:xfrm>
            <a:custGeom>
              <a:avLst/>
              <a:gdLst/>
              <a:ahLst/>
              <a:cxnLst>
                <a:cxn ang="0">
                  <a:pos x="163" y="63"/>
                </a:cxn>
                <a:cxn ang="0">
                  <a:pos x="148" y="49"/>
                </a:cxn>
                <a:cxn ang="0">
                  <a:pos x="131" y="34"/>
                </a:cxn>
                <a:cxn ang="0">
                  <a:pos x="113" y="26"/>
                </a:cxn>
                <a:cxn ang="0">
                  <a:pos x="95" y="19"/>
                </a:cxn>
                <a:cxn ang="0">
                  <a:pos x="84" y="1"/>
                </a:cxn>
                <a:cxn ang="0">
                  <a:pos x="77" y="6"/>
                </a:cxn>
                <a:cxn ang="0">
                  <a:pos x="74" y="0"/>
                </a:cxn>
                <a:cxn ang="0">
                  <a:pos x="78" y="22"/>
                </a:cxn>
                <a:cxn ang="0">
                  <a:pos x="67" y="26"/>
                </a:cxn>
                <a:cxn ang="0">
                  <a:pos x="63" y="56"/>
                </a:cxn>
                <a:cxn ang="0">
                  <a:pos x="74" y="74"/>
                </a:cxn>
                <a:cxn ang="0">
                  <a:pos x="69" y="99"/>
                </a:cxn>
                <a:cxn ang="0">
                  <a:pos x="65" y="123"/>
                </a:cxn>
                <a:cxn ang="0">
                  <a:pos x="49" y="130"/>
                </a:cxn>
                <a:cxn ang="0">
                  <a:pos x="33" y="136"/>
                </a:cxn>
                <a:cxn ang="0">
                  <a:pos x="18" y="142"/>
                </a:cxn>
                <a:cxn ang="0">
                  <a:pos x="2" y="148"/>
                </a:cxn>
                <a:cxn ang="0">
                  <a:pos x="0" y="159"/>
                </a:cxn>
                <a:cxn ang="0">
                  <a:pos x="15" y="183"/>
                </a:cxn>
                <a:cxn ang="0">
                  <a:pos x="30" y="207"/>
                </a:cxn>
                <a:cxn ang="0">
                  <a:pos x="47" y="204"/>
                </a:cxn>
                <a:cxn ang="0">
                  <a:pos x="65" y="199"/>
                </a:cxn>
                <a:cxn ang="0">
                  <a:pos x="77" y="188"/>
                </a:cxn>
                <a:cxn ang="0">
                  <a:pos x="83" y="176"/>
                </a:cxn>
                <a:cxn ang="0">
                  <a:pos x="102" y="170"/>
                </a:cxn>
                <a:cxn ang="0">
                  <a:pos x="111" y="152"/>
                </a:cxn>
                <a:cxn ang="0">
                  <a:pos x="127" y="145"/>
                </a:cxn>
                <a:cxn ang="0">
                  <a:pos x="126" y="117"/>
                </a:cxn>
                <a:cxn ang="0">
                  <a:pos x="133" y="111"/>
                </a:cxn>
                <a:cxn ang="0">
                  <a:pos x="140" y="111"/>
                </a:cxn>
                <a:cxn ang="0">
                  <a:pos x="151" y="87"/>
                </a:cxn>
                <a:cxn ang="0">
                  <a:pos x="163" y="63"/>
                </a:cxn>
              </a:cxnLst>
              <a:rect l="0" t="0" r="r" b="b"/>
              <a:pathLst>
                <a:path w="163" h="207">
                  <a:moveTo>
                    <a:pt x="163" y="63"/>
                  </a:moveTo>
                  <a:lnTo>
                    <a:pt x="148" y="49"/>
                  </a:lnTo>
                  <a:lnTo>
                    <a:pt x="131" y="34"/>
                  </a:lnTo>
                  <a:lnTo>
                    <a:pt x="113" y="26"/>
                  </a:lnTo>
                  <a:lnTo>
                    <a:pt x="95" y="19"/>
                  </a:lnTo>
                  <a:lnTo>
                    <a:pt x="84" y="1"/>
                  </a:lnTo>
                  <a:lnTo>
                    <a:pt x="77" y="6"/>
                  </a:lnTo>
                  <a:lnTo>
                    <a:pt x="74" y="0"/>
                  </a:lnTo>
                  <a:lnTo>
                    <a:pt x="78" y="22"/>
                  </a:lnTo>
                  <a:lnTo>
                    <a:pt x="67" y="26"/>
                  </a:lnTo>
                  <a:lnTo>
                    <a:pt x="63" y="56"/>
                  </a:lnTo>
                  <a:lnTo>
                    <a:pt x="74" y="74"/>
                  </a:lnTo>
                  <a:lnTo>
                    <a:pt x="69" y="99"/>
                  </a:lnTo>
                  <a:lnTo>
                    <a:pt x="65" y="123"/>
                  </a:lnTo>
                  <a:lnTo>
                    <a:pt x="49" y="130"/>
                  </a:lnTo>
                  <a:lnTo>
                    <a:pt x="33" y="136"/>
                  </a:lnTo>
                  <a:lnTo>
                    <a:pt x="18" y="142"/>
                  </a:lnTo>
                  <a:lnTo>
                    <a:pt x="2" y="148"/>
                  </a:lnTo>
                  <a:lnTo>
                    <a:pt x="0" y="159"/>
                  </a:lnTo>
                  <a:lnTo>
                    <a:pt x="15" y="183"/>
                  </a:lnTo>
                  <a:lnTo>
                    <a:pt x="30" y="207"/>
                  </a:lnTo>
                  <a:lnTo>
                    <a:pt x="47" y="204"/>
                  </a:lnTo>
                  <a:lnTo>
                    <a:pt x="65" y="199"/>
                  </a:lnTo>
                  <a:lnTo>
                    <a:pt x="77" y="188"/>
                  </a:lnTo>
                  <a:lnTo>
                    <a:pt x="83" y="176"/>
                  </a:lnTo>
                  <a:lnTo>
                    <a:pt x="102" y="170"/>
                  </a:lnTo>
                  <a:lnTo>
                    <a:pt x="111" y="152"/>
                  </a:lnTo>
                  <a:lnTo>
                    <a:pt x="127" y="145"/>
                  </a:lnTo>
                  <a:lnTo>
                    <a:pt x="126" y="117"/>
                  </a:lnTo>
                  <a:lnTo>
                    <a:pt x="133" y="111"/>
                  </a:lnTo>
                  <a:lnTo>
                    <a:pt x="140" y="111"/>
                  </a:lnTo>
                  <a:lnTo>
                    <a:pt x="151" y="87"/>
                  </a:lnTo>
                  <a:lnTo>
                    <a:pt x="163" y="6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8" name="Freeform 88"/>
            <p:cNvSpPr>
              <a:spLocks/>
            </p:cNvSpPr>
            <p:nvPr/>
          </p:nvSpPr>
          <p:spPr bwMode="auto">
            <a:xfrm>
              <a:off x="5733642" y="2592647"/>
              <a:ext cx="8929" cy="13397"/>
            </a:xfrm>
            <a:custGeom>
              <a:avLst/>
              <a:gdLst/>
              <a:ahLst/>
              <a:cxnLst>
                <a:cxn ang="0">
                  <a:pos x="7" y="0"/>
                </a:cxn>
                <a:cxn ang="0">
                  <a:pos x="0" y="10"/>
                </a:cxn>
                <a:cxn ang="0">
                  <a:pos x="6" y="12"/>
                </a:cxn>
                <a:cxn ang="0">
                  <a:pos x="7" y="0"/>
                </a:cxn>
              </a:cxnLst>
              <a:rect l="0" t="0" r="r" b="b"/>
              <a:pathLst>
                <a:path w="7" h="12">
                  <a:moveTo>
                    <a:pt x="7" y="0"/>
                  </a:moveTo>
                  <a:lnTo>
                    <a:pt x="0" y="10"/>
                  </a:lnTo>
                  <a:lnTo>
                    <a:pt x="6" y="12"/>
                  </a:lnTo>
                  <a:lnTo>
                    <a:pt x="7"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49" name="Freeform 89"/>
            <p:cNvSpPr>
              <a:spLocks/>
            </p:cNvSpPr>
            <p:nvPr/>
          </p:nvSpPr>
          <p:spPr bwMode="auto">
            <a:xfrm>
              <a:off x="5220262" y="2427417"/>
              <a:ext cx="515612" cy="459962"/>
            </a:xfrm>
            <a:custGeom>
              <a:avLst/>
              <a:gdLst/>
              <a:ahLst/>
              <a:cxnLst>
                <a:cxn ang="0">
                  <a:pos x="105" y="248"/>
                </a:cxn>
                <a:cxn ang="0">
                  <a:pos x="89" y="210"/>
                </a:cxn>
                <a:cxn ang="0">
                  <a:pos x="60" y="186"/>
                </a:cxn>
                <a:cxn ang="0">
                  <a:pos x="28" y="132"/>
                </a:cxn>
                <a:cxn ang="0">
                  <a:pos x="0" y="100"/>
                </a:cxn>
                <a:cxn ang="0">
                  <a:pos x="28" y="75"/>
                </a:cxn>
                <a:cxn ang="0">
                  <a:pos x="57" y="56"/>
                </a:cxn>
                <a:cxn ang="0">
                  <a:pos x="42" y="18"/>
                </a:cxn>
                <a:cxn ang="0">
                  <a:pos x="88" y="0"/>
                </a:cxn>
                <a:cxn ang="0">
                  <a:pos x="129" y="19"/>
                </a:cxn>
                <a:cxn ang="0">
                  <a:pos x="170" y="37"/>
                </a:cxn>
                <a:cxn ang="0">
                  <a:pos x="210" y="75"/>
                </a:cxn>
                <a:cxn ang="0">
                  <a:pos x="269" y="80"/>
                </a:cxn>
                <a:cxn ang="0">
                  <a:pos x="291" y="91"/>
                </a:cxn>
                <a:cxn ang="0">
                  <a:pos x="312" y="118"/>
                </a:cxn>
                <a:cxn ang="0">
                  <a:pos x="333" y="152"/>
                </a:cxn>
                <a:cxn ang="0">
                  <a:pos x="352" y="186"/>
                </a:cxn>
                <a:cxn ang="0">
                  <a:pos x="360" y="189"/>
                </a:cxn>
                <a:cxn ang="0">
                  <a:pos x="365" y="196"/>
                </a:cxn>
                <a:cxn ang="0">
                  <a:pos x="366" y="202"/>
                </a:cxn>
                <a:cxn ang="0">
                  <a:pos x="381" y="229"/>
                </a:cxn>
                <a:cxn ang="0">
                  <a:pos x="447" y="242"/>
                </a:cxn>
                <a:cxn ang="0">
                  <a:pos x="461" y="254"/>
                </a:cxn>
                <a:cxn ang="0">
                  <a:pos x="452" y="303"/>
                </a:cxn>
                <a:cxn ang="0">
                  <a:pos x="420" y="316"/>
                </a:cxn>
                <a:cxn ang="0">
                  <a:pos x="389" y="328"/>
                </a:cxn>
                <a:cxn ang="0">
                  <a:pos x="354" y="338"/>
                </a:cxn>
                <a:cxn ang="0">
                  <a:pos x="321" y="346"/>
                </a:cxn>
                <a:cxn ang="0">
                  <a:pos x="297" y="380"/>
                </a:cxn>
                <a:cxn ang="0">
                  <a:pos x="272" y="412"/>
                </a:cxn>
                <a:cxn ang="0">
                  <a:pos x="250" y="378"/>
                </a:cxn>
                <a:cxn ang="0">
                  <a:pos x="206" y="366"/>
                </a:cxn>
                <a:cxn ang="0">
                  <a:pos x="194" y="393"/>
                </a:cxn>
                <a:cxn ang="0">
                  <a:pos x="172" y="357"/>
                </a:cxn>
                <a:cxn ang="0">
                  <a:pos x="137" y="302"/>
                </a:cxn>
              </a:cxnLst>
              <a:rect l="0" t="0" r="r" b="b"/>
              <a:pathLst>
                <a:path w="461" h="412">
                  <a:moveTo>
                    <a:pt x="113" y="282"/>
                  </a:moveTo>
                  <a:lnTo>
                    <a:pt x="105" y="248"/>
                  </a:lnTo>
                  <a:lnTo>
                    <a:pt x="96" y="229"/>
                  </a:lnTo>
                  <a:lnTo>
                    <a:pt x="89" y="210"/>
                  </a:lnTo>
                  <a:lnTo>
                    <a:pt x="75" y="198"/>
                  </a:lnTo>
                  <a:lnTo>
                    <a:pt x="60" y="186"/>
                  </a:lnTo>
                  <a:lnTo>
                    <a:pt x="50" y="160"/>
                  </a:lnTo>
                  <a:lnTo>
                    <a:pt x="28" y="132"/>
                  </a:lnTo>
                  <a:lnTo>
                    <a:pt x="6" y="103"/>
                  </a:lnTo>
                  <a:lnTo>
                    <a:pt x="0" y="100"/>
                  </a:lnTo>
                  <a:lnTo>
                    <a:pt x="4" y="72"/>
                  </a:lnTo>
                  <a:lnTo>
                    <a:pt x="28" y="75"/>
                  </a:lnTo>
                  <a:lnTo>
                    <a:pt x="41" y="58"/>
                  </a:lnTo>
                  <a:lnTo>
                    <a:pt x="57" y="56"/>
                  </a:lnTo>
                  <a:lnTo>
                    <a:pt x="65" y="43"/>
                  </a:lnTo>
                  <a:lnTo>
                    <a:pt x="42" y="18"/>
                  </a:lnTo>
                  <a:lnTo>
                    <a:pt x="65" y="9"/>
                  </a:lnTo>
                  <a:lnTo>
                    <a:pt x="88" y="0"/>
                  </a:lnTo>
                  <a:lnTo>
                    <a:pt x="108" y="9"/>
                  </a:lnTo>
                  <a:lnTo>
                    <a:pt x="129" y="19"/>
                  </a:lnTo>
                  <a:lnTo>
                    <a:pt x="149" y="28"/>
                  </a:lnTo>
                  <a:lnTo>
                    <a:pt x="170" y="37"/>
                  </a:lnTo>
                  <a:lnTo>
                    <a:pt x="189" y="56"/>
                  </a:lnTo>
                  <a:lnTo>
                    <a:pt x="210" y="75"/>
                  </a:lnTo>
                  <a:lnTo>
                    <a:pt x="250" y="78"/>
                  </a:lnTo>
                  <a:lnTo>
                    <a:pt x="269" y="80"/>
                  </a:lnTo>
                  <a:lnTo>
                    <a:pt x="273" y="87"/>
                  </a:lnTo>
                  <a:lnTo>
                    <a:pt x="291" y="91"/>
                  </a:lnTo>
                  <a:lnTo>
                    <a:pt x="303" y="111"/>
                  </a:lnTo>
                  <a:lnTo>
                    <a:pt x="312" y="118"/>
                  </a:lnTo>
                  <a:lnTo>
                    <a:pt x="332" y="138"/>
                  </a:lnTo>
                  <a:lnTo>
                    <a:pt x="333" y="152"/>
                  </a:lnTo>
                  <a:lnTo>
                    <a:pt x="342" y="169"/>
                  </a:lnTo>
                  <a:lnTo>
                    <a:pt x="352" y="186"/>
                  </a:lnTo>
                  <a:lnTo>
                    <a:pt x="359" y="190"/>
                  </a:lnTo>
                  <a:lnTo>
                    <a:pt x="360" y="189"/>
                  </a:lnTo>
                  <a:lnTo>
                    <a:pt x="364" y="190"/>
                  </a:lnTo>
                  <a:lnTo>
                    <a:pt x="365" y="196"/>
                  </a:lnTo>
                  <a:lnTo>
                    <a:pt x="368" y="198"/>
                  </a:lnTo>
                  <a:lnTo>
                    <a:pt x="366" y="202"/>
                  </a:lnTo>
                  <a:lnTo>
                    <a:pt x="374" y="207"/>
                  </a:lnTo>
                  <a:lnTo>
                    <a:pt x="381" y="229"/>
                  </a:lnTo>
                  <a:lnTo>
                    <a:pt x="413" y="235"/>
                  </a:lnTo>
                  <a:lnTo>
                    <a:pt x="447" y="242"/>
                  </a:lnTo>
                  <a:lnTo>
                    <a:pt x="450" y="236"/>
                  </a:lnTo>
                  <a:lnTo>
                    <a:pt x="461" y="254"/>
                  </a:lnTo>
                  <a:lnTo>
                    <a:pt x="456" y="279"/>
                  </a:lnTo>
                  <a:lnTo>
                    <a:pt x="452" y="303"/>
                  </a:lnTo>
                  <a:lnTo>
                    <a:pt x="436" y="310"/>
                  </a:lnTo>
                  <a:lnTo>
                    <a:pt x="420" y="316"/>
                  </a:lnTo>
                  <a:lnTo>
                    <a:pt x="405" y="322"/>
                  </a:lnTo>
                  <a:lnTo>
                    <a:pt x="389" y="328"/>
                  </a:lnTo>
                  <a:lnTo>
                    <a:pt x="372" y="333"/>
                  </a:lnTo>
                  <a:lnTo>
                    <a:pt x="354" y="338"/>
                  </a:lnTo>
                  <a:lnTo>
                    <a:pt x="338" y="342"/>
                  </a:lnTo>
                  <a:lnTo>
                    <a:pt x="321" y="346"/>
                  </a:lnTo>
                  <a:lnTo>
                    <a:pt x="309" y="363"/>
                  </a:lnTo>
                  <a:lnTo>
                    <a:pt x="297" y="380"/>
                  </a:lnTo>
                  <a:lnTo>
                    <a:pt x="285" y="396"/>
                  </a:lnTo>
                  <a:lnTo>
                    <a:pt x="272" y="412"/>
                  </a:lnTo>
                  <a:lnTo>
                    <a:pt x="270" y="386"/>
                  </a:lnTo>
                  <a:lnTo>
                    <a:pt x="250" y="378"/>
                  </a:lnTo>
                  <a:lnTo>
                    <a:pt x="230" y="368"/>
                  </a:lnTo>
                  <a:lnTo>
                    <a:pt x="206" y="366"/>
                  </a:lnTo>
                  <a:lnTo>
                    <a:pt x="202" y="386"/>
                  </a:lnTo>
                  <a:lnTo>
                    <a:pt x="194" y="393"/>
                  </a:lnTo>
                  <a:lnTo>
                    <a:pt x="183" y="375"/>
                  </a:lnTo>
                  <a:lnTo>
                    <a:pt x="172" y="357"/>
                  </a:lnTo>
                  <a:lnTo>
                    <a:pt x="155" y="330"/>
                  </a:lnTo>
                  <a:lnTo>
                    <a:pt x="137" y="302"/>
                  </a:lnTo>
                  <a:lnTo>
                    <a:pt x="113" y="28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0" name="Freeform 90"/>
            <p:cNvSpPr>
              <a:spLocks/>
            </p:cNvSpPr>
            <p:nvPr/>
          </p:nvSpPr>
          <p:spPr bwMode="auto">
            <a:xfrm>
              <a:off x="5628735" y="2603811"/>
              <a:ext cx="116068" cy="93779"/>
            </a:xfrm>
            <a:custGeom>
              <a:avLst/>
              <a:gdLst/>
              <a:ahLst/>
              <a:cxnLst>
                <a:cxn ang="0">
                  <a:pos x="0" y="44"/>
                </a:cxn>
                <a:cxn ang="0">
                  <a:pos x="8" y="49"/>
                </a:cxn>
                <a:cxn ang="0">
                  <a:pos x="15" y="71"/>
                </a:cxn>
                <a:cxn ang="0">
                  <a:pos x="47" y="77"/>
                </a:cxn>
                <a:cxn ang="0">
                  <a:pos x="81" y="84"/>
                </a:cxn>
                <a:cxn ang="0">
                  <a:pos x="84" y="78"/>
                </a:cxn>
                <a:cxn ang="0">
                  <a:pos x="88" y="48"/>
                </a:cxn>
                <a:cxn ang="0">
                  <a:pos x="99" y="44"/>
                </a:cxn>
                <a:cxn ang="0">
                  <a:pos x="95" y="22"/>
                </a:cxn>
                <a:cxn ang="0">
                  <a:pos x="98" y="28"/>
                </a:cxn>
                <a:cxn ang="0">
                  <a:pos x="105" y="23"/>
                </a:cxn>
                <a:cxn ang="0">
                  <a:pos x="100" y="2"/>
                </a:cxn>
                <a:cxn ang="0">
                  <a:pos x="94" y="0"/>
                </a:cxn>
                <a:cxn ang="0">
                  <a:pos x="75" y="22"/>
                </a:cxn>
                <a:cxn ang="0">
                  <a:pos x="54" y="44"/>
                </a:cxn>
                <a:cxn ang="0">
                  <a:pos x="21" y="46"/>
                </a:cxn>
                <a:cxn ang="0">
                  <a:pos x="8" y="43"/>
                </a:cxn>
                <a:cxn ang="0">
                  <a:pos x="0" y="40"/>
                </a:cxn>
                <a:cxn ang="0">
                  <a:pos x="0" y="44"/>
                </a:cxn>
              </a:cxnLst>
              <a:rect l="0" t="0" r="r" b="b"/>
              <a:pathLst>
                <a:path w="105" h="84">
                  <a:moveTo>
                    <a:pt x="0" y="44"/>
                  </a:moveTo>
                  <a:lnTo>
                    <a:pt x="8" y="49"/>
                  </a:lnTo>
                  <a:lnTo>
                    <a:pt x="15" y="71"/>
                  </a:lnTo>
                  <a:lnTo>
                    <a:pt x="47" y="77"/>
                  </a:lnTo>
                  <a:lnTo>
                    <a:pt x="81" y="84"/>
                  </a:lnTo>
                  <a:lnTo>
                    <a:pt x="84" y="78"/>
                  </a:lnTo>
                  <a:lnTo>
                    <a:pt x="88" y="48"/>
                  </a:lnTo>
                  <a:lnTo>
                    <a:pt x="99" y="44"/>
                  </a:lnTo>
                  <a:lnTo>
                    <a:pt x="95" y="22"/>
                  </a:lnTo>
                  <a:lnTo>
                    <a:pt x="98" y="28"/>
                  </a:lnTo>
                  <a:lnTo>
                    <a:pt x="105" y="23"/>
                  </a:lnTo>
                  <a:lnTo>
                    <a:pt x="100" y="2"/>
                  </a:lnTo>
                  <a:lnTo>
                    <a:pt x="94" y="0"/>
                  </a:lnTo>
                  <a:lnTo>
                    <a:pt x="75" y="22"/>
                  </a:lnTo>
                  <a:lnTo>
                    <a:pt x="54" y="44"/>
                  </a:lnTo>
                  <a:lnTo>
                    <a:pt x="21" y="46"/>
                  </a:lnTo>
                  <a:lnTo>
                    <a:pt x="8" y="43"/>
                  </a:lnTo>
                  <a:lnTo>
                    <a:pt x="0" y="40"/>
                  </a:lnTo>
                  <a:lnTo>
                    <a:pt x="0" y="4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1" name="Freeform 91"/>
            <p:cNvSpPr>
              <a:spLocks/>
            </p:cNvSpPr>
            <p:nvPr/>
          </p:nvSpPr>
          <p:spPr bwMode="auto">
            <a:xfrm>
              <a:off x="5436775" y="2793601"/>
              <a:ext cx="247762" cy="176393"/>
            </a:xfrm>
            <a:custGeom>
              <a:avLst/>
              <a:gdLst/>
              <a:ahLst/>
              <a:cxnLst>
                <a:cxn ang="0">
                  <a:pos x="8" y="58"/>
                </a:cxn>
                <a:cxn ang="0">
                  <a:pos x="0" y="65"/>
                </a:cxn>
                <a:cxn ang="0">
                  <a:pos x="0" y="95"/>
                </a:cxn>
                <a:cxn ang="0">
                  <a:pos x="9" y="126"/>
                </a:cxn>
                <a:cxn ang="0">
                  <a:pos x="19" y="158"/>
                </a:cxn>
                <a:cxn ang="0">
                  <a:pos x="46" y="155"/>
                </a:cxn>
                <a:cxn ang="0">
                  <a:pos x="75" y="140"/>
                </a:cxn>
                <a:cxn ang="0">
                  <a:pos x="97" y="131"/>
                </a:cxn>
                <a:cxn ang="0">
                  <a:pos x="120" y="124"/>
                </a:cxn>
                <a:cxn ang="0">
                  <a:pos x="136" y="117"/>
                </a:cxn>
                <a:cxn ang="0">
                  <a:pos x="153" y="110"/>
                </a:cxn>
                <a:cxn ang="0">
                  <a:pos x="170" y="101"/>
                </a:cxn>
                <a:cxn ang="0">
                  <a:pos x="187" y="93"/>
                </a:cxn>
                <a:cxn ang="0">
                  <a:pos x="202" y="86"/>
                </a:cxn>
                <a:cxn ang="0">
                  <a:pos x="204" y="75"/>
                </a:cxn>
                <a:cxn ang="0">
                  <a:pos x="223" y="59"/>
                </a:cxn>
                <a:cxn ang="0">
                  <a:pos x="208" y="35"/>
                </a:cxn>
                <a:cxn ang="0">
                  <a:pos x="193" y="11"/>
                </a:cxn>
                <a:cxn ang="0">
                  <a:pos x="195" y="0"/>
                </a:cxn>
                <a:cxn ang="0">
                  <a:pos x="178" y="5"/>
                </a:cxn>
                <a:cxn ang="0">
                  <a:pos x="160" y="10"/>
                </a:cxn>
                <a:cxn ang="0">
                  <a:pos x="144" y="14"/>
                </a:cxn>
                <a:cxn ang="0">
                  <a:pos x="127" y="18"/>
                </a:cxn>
                <a:cxn ang="0">
                  <a:pos x="115" y="35"/>
                </a:cxn>
                <a:cxn ang="0">
                  <a:pos x="103" y="52"/>
                </a:cxn>
                <a:cxn ang="0">
                  <a:pos x="91" y="68"/>
                </a:cxn>
                <a:cxn ang="0">
                  <a:pos x="78" y="84"/>
                </a:cxn>
                <a:cxn ang="0">
                  <a:pos x="76" y="58"/>
                </a:cxn>
                <a:cxn ang="0">
                  <a:pos x="56" y="50"/>
                </a:cxn>
                <a:cxn ang="0">
                  <a:pos x="36" y="40"/>
                </a:cxn>
                <a:cxn ang="0">
                  <a:pos x="12" y="38"/>
                </a:cxn>
                <a:cxn ang="0">
                  <a:pos x="8" y="58"/>
                </a:cxn>
              </a:cxnLst>
              <a:rect l="0" t="0" r="r" b="b"/>
              <a:pathLst>
                <a:path w="223" h="158">
                  <a:moveTo>
                    <a:pt x="8" y="58"/>
                  </a:moveTo>
                  <a:lnTo>
                    <a:pt x="0" y="65"/>
                  </a:lnTo>
                  <a:lnTo>
                    <a:pt x="0" y="95"/>
                  </a:lnTo>
                  <a:lnTo>
                    <a:pt x="9" y="126"/>
                  </a:lnTo>
                  <a:lnTo>
                    <a:pt x="19" y="158"/>
                  </a:lnTo>
                  <a:lnTo>
                    <a:pt x="46" y="155"/>
                  </a:lnTo>
                  <a:lnTo>
                    <a:pt x="75" y="140"/>
                  </a:lnTo>
                  <a:lnTo>
                    <a:pt x="97" y="131"/>
                  </a:lnTo>
                  <a:lnTo>
                    <a:pt x="120" y="124"/>
                  </a:lnTo>
                  <a:lnTo>
                    <a:pt x="136" y="117"/>
                  </a:lnTo>
                  <a:lnTo>
                    <a:pt x="153" y="110"/>
                  </a:lnTo>
                  <a:lnTo>
                    <a:pt x="170" y="101"/>
                  </a:lnTo>
                  <a:lnTo>
                    <a:pt x="187" y="93"/>
                  </a:lnTo>
                  <a:lnTo>
                    <a:pt x="202" y="86"/>
                  </a:lnTo>
                  <a:lnTo>
                    <a:pt x="204" y="75"/>
                  </a:lnTo>
                  <a:lnTo>
                    <a:pt x="223" y="59"/>
                  </a:lnTo>
                  <a:lnTo>
                    <a:pt x="208" y="35"/>
                  </a:lnTo>
                  <a:lnTo>
                    <a:pt x="193" y="11"/>
                  </a:lnTo>
                  <a:lnTo>
                    <a:pt x="195" y="0"/>
                  </a:lnTo>
                  <a:lnTo>
                    <a:pt x="178" y="5"/>
                  </a:lnTo>
                  <a:lnTo>
                    <a:pt x="160" y="10"/>
                  </a:lnTo>
                  <a:lnTo>
                    <a:pt x="144" y="14"/>
                  </a:lnTo>
                  <a:lnTo>
                    <a:pt x="127" y="18"/>
                  </a:lnTo>
                  <a:lnTo>
                    <a:pt x="115" y="35"/>
                  </a:lnTo>
                  <a:lnTo>
                    <a:pt x="103" y="52"/>
                  </a:lnTo>
                  <a:lnTo>
                    <a:pt x="91" y="68"/>
                  </a:lnTo>
                  <a:lnTo>
                    <a:pt x="78" y="84"/>
                  </a:lnTo>
                  <a:lnTo>
                    <a:pt x="76" y="58"/>
                  </a:lnTo>
                  <a:lnTo>
                    <a:pt x="56" y="50"/>
                  </a:lnTo>
                  <a:lnTo>
                    <a:pt x="36" y="40"/>
                  </a:lnTo>
                  <a:lnTo>
                    <a:pt x="12" y="38"/>
                  </a:lnTo>
                  <a:lnTo>
                    <a:pt x="8" y="5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2" name="Freeform 92"/>
            <p:cNvSpPr>
              <a:spLocks/>
            </p:cNvSpPr>
            <p:nvPr/>
          </p:nvSpPr>
          <p:spPr bwMode="auto">
            <a:xfrm>
              <a:off x="6347468" y="3048142"/>
              <a:ext cx="53570" cy="107176"/>
            </a:xfrm>
            <a:custGeom>
              <a:avLst/>
              <a:gdLst/>
              <a:ahLst/>
              <a:cxnLst>
                <a:cxn ang="0">
                  <a:pos x="12" y="4"/>
                </a:cxn>
                <a:cxn ang="0">
                  <a:pos x="20" y="17"/>
                </a:cxn>
                <a:cxn ang="0">
                  <a:pos x="31" y="33"/>
                </a:cxn>
                <a:cxn ang="0">
                  <a:pos x="39" y="51"/>
                </a:cxn>
                <a:cxn ang="0">
                  <a:pos x="48" y="70"/>
                </a:cxn>
                <a:cxn ang="0">
                  <a:pos x="37" y="90"/>
                </a:cxn>
                <a:cxn ang="0">
                  <a:pos x="15" y="96"/>
                </a:cxn>
                <a:cxn ang="0">
                  <a:pos x="3" y="64"/>
                </a:cxn>
                <a:cxn ang="0">
                  <a:pos x="0" y="40"/>
                </a:cxn>
                <a:cxn ang="0">
                  <a:pos x="2" y="42"/>
                </a:cxn>
                <a:cxn ang="0">
                  <a:pos x="5" y="24"/>
                </a:cxn>
                <a:cxn ang="0">
                  <a:pos x="8" y="6"/>
                </a:cxn>
                <a:cxn ang="0">
                  <a:pos x="9" y="5"/>
                </a:cxn>
                <a:cxn ang="0">
                  <a:pos x="3" y="0"/>
                </a:cxn>
                <a:cxn ang="0">
                  <a:pos x="12" y="4"/>
                </a:cxn>
              </a:cxnLst>
              <a:rect l="0" t="0" r="r" b="b"/>
              <a:pathLst>
                <a:path w="48" h="96">
                  <a:moveTo>
                    <a:pt x="12" y="4"/>
                  </a:moveTo>
                  <a:lnTo>
                    <a:pt x="20" y="17"/>
                  </a:lnTo>
                  <a:lnTo>
                    <a:pt x="31" y="33"/>
                  </a:lnTo>
                  <a:lnTo>
                    <a:pt x="39" y="51"/>
                  </a:lnTo>
                  <a:lnTo>
                    <a:pt x="48" y="70"/>
                  </a:lnTo>
                  <a:lnTo>
                    <a:pt x="37" y="90"/>
                  </a:lnTo>
                  <a:lnTo>
                    <a:pt x="15" y="96"/>
                  </a:lnTo>
                  <a:lnTo>
                    <a:pt x="3" y="64"/>
                  </a:lnTo>
                  <a:lnTo>
                    <a:pt x="0" y="40"/>
                  </a:lnTo>
                  <a:lnTo>
                    <a:pt x="2" y="42"/>
                  </a:lnTo>
                  <a:lnTo>
                    <a:pt x="5" y="24"/>
                  </a:lnTo>
                  <a:lnTo>
                    <a:pt x="8" y="6"/>
                  </a:lnTo>
                  <a:lnTo>
                    <a:pt x="9" y="5"/>
                  </a:lnTo>
                  <a:lnTo>
                    <a:pt x="3" y="0"/>
                  </a:lnTo>
                  <a:lnTo>
                    <a:pt x="12"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3" name="Freeform 93"/>
            <p:cNvSpPr>
              <a:spLocks/>
            </p:cNvSpPr>
            <p:nvPr/>
          </p:nvSpPr>
          <p:spPr bwMode="auto">
            <a:xfrm>
              <a:off x="5108658" y="3349575"/>
              <a:ext cx="46873" cy="46889"/>
            </a:xfrm>
            <a:custGeom>
              <a:avLst/>
              <a:gdLst/>
              <a:ahLst/>
              <a:cxnLst>
                <a:cxn ang="0">
                  <a:pos x="15" y="9"/>
                </a:cxn>
                <a:cxn ang="0">
                  <a:pos x="6" y="26"/>
                </a:cxn>
                <a:cxn ang="0">
                  <a:pos x="0" y="41"/>
                </a:cxn>
                <a:cxn ang="0">
                  <a:pos x="1" y="41"/>
                </a:cxn>
                <a:cxn ang="0">
                  <a:pos x="2" y="41"/>
                </a:cxn>
                <a:cxn ang="0">
                  <a:pos x="21" y="40"/>
                </a:cxn>
                <a:cxn ang="0">
                  <a:pos x="24" y="32"/>
                </a:cxn>
                <a:cxn ang="0">
                  <a:pos x="36" y="34"/>
                </a:cxn>
                <a:cxn ang="0">
                  <a:pos x="42" y="32"/>
                </a:cxn>
                <a:cxn ang="0">
                  <a:pos x="35" y="0"/>
                </a:cxn>
                <a:cxn ang="0">
                  <a:pos x="21" y="9"/>
                </a:cxn>
                <a:cxn ang="0">
                  <a:pos x="15" y="9"/>
                </a:cxn>
              </a:cxnLst>
              <a:rect l="0" t="0" r="r" b="b"/>
              <a:pathLst>
                <a:path w="42" h="41">
                  <a:moveTo>
                    <a:pt x="15" y="9"/>
                  </a:moveTo>
                  <a:lnTo>
                    <a:pt x="6" y="26"/>
                  </a:lnTo>
                  <a:lnTo>
                    <a:pt x="0" y="41"/>
                  </a:lnTo>
                  <a:lnTo>
                    <a:pt x="1" y="41"/>
                  </a:lnTo>
                  <a:lnTo>
                    <a:pt x="2" y="41"/>
                  </a:lnTo>
                  <a:lnTo>
                    <a:pt x="21" y="40"/>
                  </a:lnTo>
                  <a:lnTo>
                    <a:pt x="24" y="32"/>
                  </a:lnTo>
                  <a:lnTo>
                    <a:pt x="36" y="34"/>
                  </a:lnTo>
                  <a:lnTo>
                    <a:pt x="42" y="32"/>
                  </a:lnTo>
                  <a:lnTo>
                    <a:pt x="35" y="0"/>
                  </a:lnTo>
                  <a:lnTo>
                    <a:pt x="21" y="9"/>
                  </a:lnTo>
                  <a:lnTo>
                    <a:pt x="15"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4" name="Freeform 94"/>
            <p:cNvSpPr>
              <a:spLocks/>
            </p:cNvSpPr>
            <p:nvPr/>
          </p:nvSpPr>
          <p:spPr bwMode="auto">
            <a:xfrm>
              <a:off x="6202381" y="3266960"/>
              <a:ext cx="2232" cy="2233"/>
            </a:xfrm>
            <a:custGeom>
              <a:avLst/>
              <a:gdLst/>
              <a:ahLst/>
              <a:cxnLst>
                <a:cxn ang="0">
                  <a:pos x="1" y="1"/>
                </a:cxn>
                <a:cxn ang="0">
                  <a:pos x="0" y="2"/>
                </a:cxn>
                <a:cxn ang="0">
                  <a:pos x="0" y="1"/>
                </a:cxn>
                <a:cxn ang="0">
                  <a:pos x="1" y="0"/>
                </a:cxn>
                <a:cxn ang="0">
                  <a:pos x="1" y="1"/>
                </a:cxn>
              </a:cxnLst>
              <a:rect l="0" t="0" r="r" b="b"/>
              <a:pathLst>
                <a:path w="1" h="2">
                  <a:moveTo>
                    <a:pt x="1" y="1"/>
                  </a:moveTo>
                  <a:lnTo>
                    <a:pt x="0" y="2"/>
                  </a:lnTo>
                  <a:lnTo>
                    <a:pt x="0" y="1"/>
                  </a:lnTo>
                  <a:lnTo>
                    <a:pt x="1" y="0"/>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5" name="Freeform 95"/>
            <p:cNvSpPr>
              <a:spLocks/>
            </p:cNvSpPr>
            <p:nvPr/>
          </p:nvSpPr>
          <p:spPr bwMode="auto">
            <a:xfrm>
              <a:off x="6206846" y="3331712"/>
              <a:ext cx="4464" cy="2233"/>
            </a:xfrm>
            <a:custGeom>
              <a:avLst/>
              <a:gdLst/>
              <a:ahLst/>
              <a:cxnLst>
                <a:cxn ang="0">
                  <a:pos x="0" y="0"/>
                </a:cxn>
                <a:cxn ang="0">
                  <a:pos x="2" y="0"/>
                </a:cxn>
                <a:cxn ang="0">
                  <a:pos x="1" y="1"/>
                </a:cxn>
                <a:cxn ang="0">
                  <a:pos x="0" y="0"/>
                </a:cxn>
              </a:cxnLst>
              <a:rect l="0" t="0" r="r" b="b"/>
              <a:pathLst>
                <a:path w="2" h="1">
                  <a:moveTo>
                    <a:pt x="0" y="0"/>
                  </a:moveTo>
                  <a:lnTo>
                    <a:pt x="2" y="0"/>
                  </a:lnTo>
                  <a:lnTo>
                    <a:pt x="1" y="1"/>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6" name="Freeform 96"/>
            <p:cNvSpPr>
              <a:spLocks/>
            </p:cNvSpPr>
            <p:nvPr/>
          </p:nvSpPr>
          <p:spPr bwMode="auto">
            <a:xfrm>
              <a:off x="6202381" y="3316082"/>
              <a:ext cx="2232" cy="2233"/>
            </a:xfrm>
            <a:custGeom>
              <a:avLst/>
              <a:gdLst/>
              <a:ahLst/>
              <a:cxnLst>
                <a:cxn ang="0">
                  <a:pos x="3" y="0"/>
                </a:cxn>
                <a:cxn ang="0">
                  <a:pos x="3" y="3"/>
                </a:cxn>
                <a:cxn ang="0">
                  <a:pos x="0" y="2"/>
                </a:cxn>
                <a:cxn ang="0">
                  <a:pos x="3" y="0"/>
                </a:cxn>
              </a:cxnLst>
              <a:rect l="0" t="0" r="r" b="b"/>
              <a:pathLst>
                <a:path w="3" h="3">
                  <a:moveTo>
                    <a:pt x="3" y="0"/>
                  </a:moveTo>
                  <a:lnTo>
                    <a:pt x="3" y="3"/>
                  </a:lnTo>
                  <a:lnTo>
                    <a:pt x="0" y="2"/>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7" name="Freeform 97"/>
            <p:cNvSpPr>
              <a:spLocks/>
            </p:cNvSpPr>
            <p:nvPr/>
          </p:nvSpPr>
          <p:spPr bwMode="auto">
            <a:xfrm>
              <a:off x="6193452" y="3338411"/>
              <a:ext cx="2232" cy="2233"/>
            </a:xfrm>
            <a:custGeom>
              <a:avLst/>
              <a:gdLst/>
              <a:ahLst/>
              <a:cxnLst>
                <a:cxn ang="0">
                  <a:pos x="2" y="1"/>
                </a:cxn>
                <a:cxn ang="0">
                  <a:pos x="0" y="2"/>
                </a:cxn>
                <a:cxn ang="0">
                  <a:pos x="0" y="0"/>
                </a:cxn>
                <a:cxn ang="0">
                  <a:pos x="2" y="1"/>
                </a:cxn>
              </a:cxnLst>
              <a:rect l="0" t="0" r="r" b="b"/>
              <a:pathLst>
                <a:path w="2" h="2">
                  <a:moveTo>
                    <a:pt x="2" y="1"/>
                  </a:moveTo>
                  <a:lnTo>
                    <a:pt x="0" y="2"/>
                  </a:lnTo>
                  <a:lnTo>
                    <a:pt x="0" y="0"/>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8" name="Freeform 98"/>
            <p:cNvSpPr>
              <a:spLocks/>
            </p:cNvSpPr>
            <p:nvPr/>
          </p:nvSpPr>
          <p:spPr bwMode="auto">
            <a:xfrm>
              <a:off x="6195685" y="3342876"/>
              <a:ext cx="2232" cy="2233"/>
            </a:xfrm>
            <a:custGeom>
              <a:avLst/>
              <a:gdLst/>
              <a:ahLst/>
              <a:cxnLst>
                <a:cxn ang="0">
                  <a:pos x="3" y="3"/>
                </a:cxn>
                <a:cxn ang="0">
                  <a:pos x="3" y="0"/>
                </a:cxn>
                <a:cxn ang="0">
                  <a:pos x="0" y="2"/>
                </a:cxn>
                <a:cxn ang="0">
                  <a:pos x="3" y="3"/>
                </a:cxn>
              </a:cxnLst>
              <a:rect l="0" t="0" r="r" b="b"/>
              <a:pathLst>
                <a:path w="3" h="3">
                  <a:moveTo>
                    <a:pt x="3" y="3"/>
                  </a:moveTo>
                  <a:lnTo>
                    <a:pt x="3" y="0"/>
                  </a:lnTo>
                  <a:lnTo>
                    <a:pt x="0" y="2"/>
                  </a:lnTo>
                  <a:lnTo>
                    <a:pt x="3"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59" name="Freeform 99"/>
            <p:cNvSpPr>
              <a:spLocks/>
            </p:cNvSpPr>
            <p:nvPr/>
          </p:nvSpPr>
          <p:spPr bwMode="auto">
            <a:xfrm>
              <a:off x="6195685" y="3162018"/>
              <a:ext cx="2232" cy="2233"/>
            </a:xfrm>
            <a:custGeom>
              <a:avLst/>
              <a:gdLst/>
              <a:ahLst/>
              <a:cxnLst>
                <a:cxn ang="0">
                  <a:pos x="1" y="2"/>
                </a:cxn>
                <a:cxn ang="0">
                  <a:pos x="0" y="0"/>
                </a:cxn>
                <a:cxn ang="0">
                  <a:pos x="0" y="3"/>
                </a:cxn>
                <a:cxn ang="0">
                  <a:pos x="1" y="2"/>
                </a:cxn>
              </a:cxnLst>
              <a:rect l="0" t="0" r="r" b="b"/>
              <a:pathLst>
                <a:path w="1" h="3">
                  <a:moveTo>
                    <a:pt x="1" y="2"/>
                  </a:moveTo>
                  <a:lnTo>
                    <a:pt x="0" y="0"/>
                  </a:lnTo>
                  <a:lnTo>
                    <a:pt x="0" y="3"/>
                  </a:lnTo>
                  <a:lnTo>
                    <a:pt x="1"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0" name="Freeform 100"/>
            <p:cNvSpPr>
              <a:spLocks/>
            </p:cNvSpPr>
            <p:nvPr/>
          </p:nvSpPr>
          <p:spPr bwMode="auto">
            <a:xfrm>
              <a:off x="6200149" y="3338410"/>
              <a:ext cx="2232" cy="4466"/>
            </a:xfrm>
            <a:custGeom>
              <a:avLst/>
              <a:gdLst/>
              <a:ahLst/>
              <a:cxnLst>
                <a:cxn ang="0">
                  <a:pos x="0" y="3"/>
                </a:cxn>
                <a:cxn ang="0">
                  <a:pos x="1" y="1"/>
                </a:cxn>
                <a:cxn ang="0">
                  <a:pos x="0" y="0"/>
                </a:cxn>
                <a:cxn ang="0">
                  <a:pos x="0" y="3"/>
                </a:cxn>
              </a:cxnLst>
              <a:rect l="0" t="0" r="r" b="b"/>
              <a:pathLst>
                <a:path w="1" h="3">
                  <a:moveTo>
                    <a:pt x="0" y="3"/>
                  </a:moveTo>
                  <a:lnTo>
                    <a:pt x="1" y="1"/>
                  </a:lnTo>
                  <a:lnTo>
                    <a:pt x="0" y="0"/>
                  </a:lnTo>
                  <a:lnTo>
                    <a:pt x="0"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1" name="Freeform 101"/>
            <p:cNvSpPr>
              <a:spLocks/>
            </p:cNvSpPr>
            <p:nvPr/>
          </p:nvSpPr>
          <p:spPr bwMode="auto">
            <a:xfrm>
              <a:off x="6206846" y="3260262"/>
              <a:ext cx="4464" cy="2233"/>
            </a:xfrm>
            <a:custGeom>
              <a:avLst/>
              <a:gdLst/>
              <a:ahLst/>
              <a:cxnLst>
                <a:cxn ang="0">
                  <a:pos x="2" y="1"/>
                </a:cxn>
                <a:cxn ang="0">
                  <a:pos x="1" y="0"/>
                </a:cxn>
                <a:cxn ang="0">
                  <a:pos x="0" y="2"/>
                </a:cxn>
                <a:cxn ang="0">
                  <a:pos x="2" y="1"/>
                </a:cxn>
              </a:cxnLst>
              <a:rect l="0" t="0" r="r" b="b"/>
              <a:pathLst>
                <a:path w="2" h="2">
                  <a:moveTo>
                    <a:pt x="2" y="1"/>
                  </a:moveTo>
                  <a:lnTo>
                    <a:pt x="1" y="0"/>
                  </a:lnTo>
                  <a:lnTo>
                    <a:pt x="0" y="2"/>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2" name="Freeform 102"/>
            <p:cNvSpPr>
              <a:spLocks/>
            </p:cNvSpPr>
            <p:nvPr/>
          </p:nvSpPr>
          <p:spPr bwMode="auto">
            <a:xfrm>
              <a:off x="6191221" y="3126292"/>
              <a:ext cx="2232" cy="2233"/>
            </a:xfrm>
            <a:custGeom>
              <a:avLst/>
              <a:gdLst/>
              <a:ahLst/>
              <a:cxnLst>
                <a:cxn ang="0">
                  <a:pos x="2" y="1"/>
                </a:cxn>
                <a:cxn ang="0">
                  <a:pos x="0" y="0"/>
                </a:cxn>
                <a:cxn ang="0">
                  <a:pos x="0" y="2"/>
                </a:cxn>
                <a:cxn ang="0">
                  <a:pos x="2" y="1"/>
                </a:cxn>
              </a:cxnLst>
              <a:rect l="0" t="0" r="r" b="b"/>
              <a:pathLst>
                <a:path w="2" h="2">
                  <a:moveTo>
                    <a:pt x="2" y="1"/>
                  </a:moveTo>
                  <a:lnTo>
                    <a:pt x="0" y="0"/>
                  </a:lnTo>
                  <a:lnTo>
                    <a:pt x="0" y="2"/>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3" name="Freeform 103"/>
            <p:cNvSpPr>
              <a:spLocks/>
            </p:cNvSpPr>
            <p:nvPr/>
          </p:nvSpPr>
          <p:spPr bwMode="auto">
            <a:xfrm>
              <a:off x="6200149" y="3271426"/>
              <a:ext cx="2232" cy="2233"/>
            </a:xfrm>
            <a:custGeom>
              <a:avLst/>
              <a:gdLst/>
              <a:ahLst/>
              <a:cxnLst>
                <a:cxn ang="0">
                  <a:pos x="1" y="1"/>
                </a:cxn>
                <a:cxn ang="0">
                  <a:pos x="0" y="0"/>
                </a:cxn>
                <a:cxn ang="0">
                  <a:pos x="0" y="2"/>
                </a:cxn>
                <a:cxn ang="0">
                  <a:pos x="1" y="1"/>
                </a:cxn>
              </a:cxnLst>
              <a:rect l="0" t="0" r="r" b="b"/>
              <a:pathLst>
                <a:path w="1" h="2">
                  <a:moveTo>
                    <a:pt x="1" y="1"/>
                  </a:moveTo>
                  <a:lnTo>
                    <a:pt x="0" y="0"/>
                  </a:lnTo>
                  <a:lnTo>
                    <a:pt x="0" y="2"/>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4" name="Freeform 104"/>
            <p:cNvSpPr>
              <a:spLocks/>
            </p:cNvSpPr>
            <p:nvPr/>
          </p:nvSpPr>
          <p:spPr bwMode="auto">
            <a:xfrm>
              <a:off x="6204614" y="3255796"/>
              <a:ext cx="2232" cy="2233"/>
            </a:xfrm>
            <a:custGeom>
              <a:avLst/>
              <a:gdLst/>
              <a:ahLst/>
              <a:cxnLst>
                <a:cxn ang="0">
                  <a:pos x="1" y="1"/>
                </a:cxn>
                <a:cxn ang="0">
                  <a:pos x="0" y="0"/>
                </a:cxn>
                <a:cxn ang="0">
                  <a:pos x="0" y="1"/>
                </a:cxn>
                <a:cxn ang="0">
                  <a:pos x="1" y="1"/>
                </a:cxn>
              </a:cxnLst>
              <a:rect l="0" t="0" r="r" b="b"/>
              <a:pathLst>
                <a:path w="1" h="1">
                  <a:moveTo>
                    <a:pt x="1" y="1"/>
                  </a:moveTo>
                  <a:lnTo>
                    <a:pt x="0" y="0"/>
                  </a:lnTo>
                  <a:lnTo>
                    <a:pt x="0" y="1"/>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5" name="Freeform 105"/>
            <p:cNvSpPr>
              <a:spLocks/>
            </p:cNvSpPr>
            <p:nvPr/>
          </p:nvSpPr>
          <p:spPr bwMode="auto">
            <a:xfrm>
              <a:off x="6200149" y="3162018"/>
              <a:ext cx="2232" cy="2233"/>
            </a:xfrm>
            <a:custGeom>
              <a:avLst/>
              <a:gdLst/>
              <a:ahLst/>
              <a:cxnLst>
                <a:cxn ang="0">
                  <a:pos x="0" y="0"/>
                </a:cxn>
                <a:cxn ang="0">
                  <a:pos x="1" y="2"/>
                </a:cxn>
                <a:cxn ang="0">
                  <a:pos x="0" y="3"/>
                </a:cxn>
                <a:cxn ang="0">
                  <a:pos x="0" y="0"/>
                </a:cxn>
              </a:cxnLst>
              <a:rect l="0" t="0" r="r" b="b"/>
              <a:pathLst>
                <a:path w="1" h="3">
                  <a:moveTo>
                    <a:pt x="0" y="0"/>
                  </a:moveTo>
                  <a:lnTo>
                    <a:pt x="1" y="2"/>
                  </a:lnTo>
                  <a:lnTo>
                    <a:pt x="0" y="3"/>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6" name="Freeform 106"/>
            <p:cNvSpPr>
              <a:spLocks/>
            </p:cNvSpPr>
            <p:nvPr/>
          </p:nvSpPr>
          <p:spPr bwMode="auto">
            <a:xfrm>
              <a:off x="6186757" y="3135224"/>
              <a:ext cx="4464" cy="2233"/>
            </a:xfrm>
            <a:custGeom>
              <a:avLst/>
              <a:gdLst/>
              <a:ahLst/>
              <a:cxnLst>
                <a:cxn ang="0">
                  <a:pos x="4" y="1"/>
                </a:cxn>
                <a:cxn ang="0">
                  <a:pos x="4" y="0"/>
                </a:cxn>
                <a:cxn ang="0">
                  <a:pos x="0" y="1"/>
                </a:cxn>
                <a:cxn ang="0">
                  <a:pos x="4" y="1"/>
                </a:cxn>
              </a:cxnLst>
              <a:rect l="0" t="0" r="r" b="b"/>
              <a:pathLst>
                <a:path w="4" h="1">
                  <a:moveTo>
                    <a:pt x="4" y="1"/>
                  </a:moveTo>
                  <a:lnTo>
                    <a:pt x="4" y="0"/>
                  </a:lnTo>
                  <a:lnTo>
                    <a:pt x="0" y="1"/>
                  </a:lnTo>
                  <a:lnTo>
                    <a:pt x="4"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7" name="Freeform 107"/>
            <p:cNvSpPr>
              <a:spLocks/>
            </p:cNvSpPr>
            <p:nvPr/>
          </p:nvSpPr>
          <p:spPr bwMode="auto">
            <a:xfrm>
              <a:off x="6182292" y="3244632"/>
              <a:ext cx="2232" cy="2233"/>
            </a:xfrm>
            <a:custGeom>
              <a:avLst/>
              <a:gdLst/>
              <a:ahLst/>
              <a:cxnLst>
                <a:cxn ang="0">
                  <a:pos x="3" y="1"/>
                </a:cxn>
                <a:cxn ang="0">
                  <a:pos x="3" y="0"/>
                </a:cxn>
                <a:cxn ang="0">
                  <a:pos x="0" y="0"/>
                </a:cxn>
                <a:cxn ang="0">
                  <a:pos x="3" y="1"/>
                </a:cxn>
              </a:cxnLst>
              <a:rect l="0" t="0" r="r" b="b"/>
              <a:pathLst>
                <a:path w="3" h="1">
                  <a:moveTo>
                    <a:pt x="3" y="1"/>
                  </a:moveTo>
                  <a:lnTo>
                    <a:pt x="3" y="0"/>
                  </a:lnTo>
                  <a:lnTo>
                    <a:pt x="0" y="0"/>
                  </a:lnTo>
                  <a:lnTo>
                    <a:pt x="3"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8" name="Freeform 108"/>
            <p:cNvSpPr>
              <a:spLocks/>
            </p:cNvSpPr>
            <p:nvPr/>
          </p:nvSpPr>
          <p:spPr bwMode="auto">
            <a:xfrm>
              <a:off x="6186757" y="3124060"/>
              <a:ext cx="2232" cy="2233"/>
            </a:xfrm>
            <a:custGeom>
              <a:avLst/>
              <a:gdLst/>
              <a:ahLst/>
              <a:cxnLst>
                <a:cxn ang="0">
                  <a:pos x="1" y="1"/>
                </a:cxn>
                <a:cxn ang="0">
                  <a:pos x="1" y="0"/>
                </a:cxn>
                <a:cxn ang="0">
                  <a:pos x="0" y="1"/>
                </a:cxn>
                <a:cxn ang="0">
                  <a:pos x="1" y="1"/>
                </a:cxn>
              </a:cxnLst>
              <a:rect l="0" t="0" r="r" b="b"/>
              <a:pathLst>
                <a:path w="1" h="1">
                  <a:moveTo>
                    <a:pt x="1" y="1"/>
                  </a:moveTo>
                  <a:lnTo>
                    <a:pt x="1" y="0"/>
                  </a:lnTo>
                  <a:lnTo>
                    <a:pt x="0" y="1"/>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69" name="Freeform 109"/>
            <p:cNvSpPr>
              <a:spLocks/>
            </p:cNvSpPr>
            <p:nvPr/>
          </p:nvSpPr>
          <p:spPr bwMode="auto">
            <a:xfrm>
              <a:off x="6200149" y="3237934"/>
              <a:ext cx="2232" cy="2233"/>
            </a:xfrm>
            <a:custGeom>
              <a:avLst/>
              <a:gdLst/>
              <a:ahLst/>
              <a:cxnLst>
                <a:cxn ang="0">
                  <a:pos x="1" y="1"/>
                </a:cxn>
                <a:cxn ang="0">
                  <a:pos x="2" y="0"/>
                </a:cxn>
                <a:cxn ang="0">
                  <a:pos x="0" y="0"/>
                </a:cxn>
                <a:cxn ang="0">
                  <a:pos x="1" y="1"/>
                </a:cxn>
              </a:cxnLst>
              <a:rect l="0" t="0" r="r" b="b"/>
              <a:pathLst>
                <a:path w="2" h="1">
                  <a:moveTo>
                    <a:pt x="1" y="1"/>
                  </a:moveTo>
                  <a:lnTo>
                    <a:pt x="2" y="0"/>
                  </a:lnTo>
                  <a:lnTo>
                    <a:pt x="0" y="0"/>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0" name="Freeform 110"/>
            <p:cNvSpPr>
              <a:spLocks/>
            </p:cNvSpPr>
            <p:nvPr/>
          </p:nvSpPr>
          <p:spPr bwMode="auto">
            <a:xfrm>
              <a:off x="6204614" y="3304918"/>
              <a:ext cx="2232" cy="2233"/>
            </a:xfrm>
            <a:custGeom>
              <a:avLst/>
              <a:gdLst/>
              <a:ahLst/>
              <a:cxnLst>
                <a:cxn ang="0">
                  <a:pos x="2" y="0"/>
                </a:cxn>
                <a:cxn ang="0">
                  <a:pos x="2" y="1"/>
                </a:cxn>
                <a:cxn ang="0">
                  <a:pos x="0" y="1"/>
                </a:cxn>
                <a:cxn ang="0">
                  <a:pos x="2" y="0"/>
                </a:cxn>
              </a:cxnLst>
              <a:rect l="0" t="0" r="r" b="b"/>
              <a:pathLst>
                <a:path w="2" h="1">
                  <a:moveTo>
                    <a:pt x="2" y="0"/>
                  </a:moveTo>
                  <a:lnTo>
                    <a:pt x="2" y="1"/>
                  </a:lnTo>
                  <a:lnTo>
                    <a:pt x="0" y="1"/>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1" name="Freeform 111"/>
            <p:cNvSpPr>
              <a:spLocks/>
            </p:cNvSpPr>
            <p:nvPr/>
          </p:nvSpPr>
          <p:spPr bwMode="auto">
            <a:xfrm>
              <a:off x="6186757" y="3128525"/>
              <a:ext cx="2232" cy="2233"/>
            </a:xfrm>
            <a:custGeom>
              <a:avLst/>
              <a:gdLst/>
              <a:ahLst/>
              <a:cxnLst>
                <a:cxn ang="0">
                  <a:pos x="0" y="0"/>
                </a:cxn>
                <a:cxn ang="0">
                  <a:pos x="1" y="2"/>
                </a:cxn>
                <a:cxn ang="0">
                  <a:pos x="0" y="3"/>
                </a:cxn>
                <a:cxn ang="0">
                  <a:pos x="0" y="0"/>
                </a:cxn>
              </a:cxnLst>
              <a:rect l="0" t="0" r="r" b="b"/>
              <a:pathLst>
                <a:path w="1" h="3">
                  <a:moveTo>
                    <a:pt x="0" y="0"/>
                  </a:moveTo>
                  <a:lnTo>
                    <a:pt x="1" y="2"/>
                  </a:lnTo>
                  <a:lnTo>
                    <a:pt x="0" y="3"/>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2" name="Freeform 112"/>
            <p:cNvSpPr>
              <a:spLocks/>
            </p:cNvSpPr>
            <p:nvPr/>
          </p:nvSpPr>
          <p:spPr bwMode="auto">
            <a:xfrm>
              <a:off x="6202381" y="3249098"/>
              <a:ext cx="2232" cy="2233"/>
            </a:xfrm>
            <a:custGeom>
              <a:avLst/>
              <a:gdLst/>
              <a:ahLst/>
              <a:cxnLst>
                <a:cxn ang="0">
                  <a:pos x="0" y="2"/>
                </a:cxn>
                <a:cxn ang="0">
                  <a:pos x="0" y="3"/>
                </a:cxn>
                <a:cxn ang="0">
                  <a:pos x="0" y="0"/>
                </a:cxn>
                <a:cxn ang="0">
                  <a:pos x="0" y="2"/>
                </a:cxn>
              </a:cxnLst>
              <a:rect l="0" t="0" r="r" b="b"/>
              <a:pathLst>
                <a:path h="3">
                  <a:moveTo>
                    <a:pt x="0" y="2"/>
                  </a:moveTo>
                  <a:lnTo>
                    <a:pt x="0" y="3"/>
                  </a:lnTo>
                  <a:lnTo>
                    <a:pt x="0" y="0"/>
                  </a:lnTo>
                  <a:lnTo>
                    <a:pt x="0"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3" name="Freeform 113"/>
            <p:cNvSpPr>
              <a:spLocks/>
            </p:cNvSpPr>
            <p:nvPr/>
          </p:nvSpPr>
          <p:spPr bwMode="auto">
            <a:xfrm>
              <a:off x="6200149" y="3193277"/>
              <a:ext cx="2232" cy="2233"/>
            </a:xfrm>
            <a:custGeom>
              <a:avLst/>
              <a:gdLst/>
              <a:ahLst/>
              <a:cxnLst>
                <a:cxn ang="0">
                  <a:pos x="0" y="0"/>
                </a:cxn>
                <a:cxn ang="0">
                  <a:pos x="1" y="1"/>
                </a:cxn>
                <a:cxn ang="0">
                  <a:pos x="0" y="1"/>
                </a:cxn>
                <a:cxn ang="0">
                  <a:pos x="0" y="0"/>
                </a:cxn>
              </a:cxnLst>
              <a:rect l="0" t="0" r="r" b="b"/>
              <a:pathLst>
                <a:path w="1" h="1">
                  <a:moveTo>
                    <a:pt x="0" y="0"/>
                  </a:moveTo>
                  <a:lnTo>
                    <a:pt x="1" y="1"/>
                  </a:lnTo>
                  <a:lnTo>
                    <a:pt x="0" y="1"/>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4" name="Freeform 114"/>
            <p:cNvSpPr>
              <a:spLocks/>
            </p:cNvSpPr>
            <p:nvPr/>
          </p:nvSpPr>
          <p:spPr bwMode="auto">
            <a:xfrm>
              <a:off x="5755964" y="3447818"/>
              <a:ext cx="4464" cy="4466"/>
            </a:xfrm>
            <a:custGeom>
              <a:avLst/>
              <a:gdLst/>
              <a:ahLst/>
              <a:cxnLst>
                <a:cxn ang="0">
                  <a:pos x="4" y="5"/>
                </a:cxn>
                <a:cxn ang="0">
                  <a:pos x="2" y="0"/>
                </a:cxn>
                <a:cxn ang="0">
                  <a:pos x="0" y="0"/>
                </a:cxn>
                <a:cxn ang="0">
                  <a:pos x="4" y="5"/>
                </a:cxn>
              </a:cxnLst>
              <a:rect l="0" t="0" r="r" b="b"/>
              <a:pathLst>
                <a:path w="4" h="5">
                  <a:moveTo>
                    <a:pt x="4" y="5"/>
                  </a:moveTo>
                  <a:lnTo>
                    <a:pt x="2" y="0"/>
                  </a:lnTo>
                  <a:lnTo>
                    <a:pt x="0" y="0"/>
                  </a:lnTo>
                  <a:lnTo>
                    <a:pt x="4"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5" name="Freeform 115"/>
            <p:cNvSpPr>
              <a:spLocks/>
            </p:cNvSpPr>
            <p:nvPr/>
          </p:nvSpPr>
          <p:spPr bwMode="auto">
            <a:xfrm>
              <a:off x="5528290" y="3579556"/>
              <a:ext cx="8929" cy="2233"/>
            </a:xfrm>
            <a:custGeom>
              <a:avLst/>
              <a:gdLst/>
              <a:ahLst/>
              <a:cxnLst>
                <a:cxn ang="0">
                  <a:pos x="8" y="1"/>
                </a:cxn>
                <a:cxn ang="0">
                  <a:pos x="5" y="0"/>
                </a:cxn>
                <a:cxn ang="0">
                  <a:pos x="0" y="2"/>
                </a:cxn>
                <a:cxn ang="0">
                  <a:pos x="8" y="1"/>
                </a:cxn>
              </a:cxnLst>
              <a:rect l="0" t="0" r="r" b="b"/>
              <a:pathLst>
                <a:path w="8" h="2">
                  <a:moveTo>
                    <a:pt x="8" y="1"/>
                  </a:moveTo>
                  <a:lnTo>
                    <a:pt x="5" y="0"/>
                  </a:lnTo>
                  <a:lnTo>
                    <a:pt x="0" y="2"/>
                  </a:lnTo>
                  <a:lnTo>
                    <a:pt x="8"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6" name="Freeform 116"/>
            <p:cNvSpPr>
              <a:spLocks/>
            </p:cNvSpPr>
            <p:nvPr/>
          </p:nvSpPr>
          <p:spPr bwMode="auto">
            <a:xfrm>
              <a:off x="5601949" y="2594879"/>
              <a:ext cx="2232" cy="6698"/>
            </a:xfrm>
            <a:custGeom>
              <a:avLst/>
              <a:gdLst/>
              <a:ahLst/>
              <a:cxnLst>
                <a:cxn ang="0">
                  <a:pos x="2" y="0"/>
                </a:cxn>
                <a:cxn ang="0">
                  <a:pos x="0" y="6"/>
                </a:cxn>
                <a:cxn ang="0">
                  <a:pos x="3" y="3"/>
                </a:cxn>
                <a:cxn ang="0">
                  <a:pos x="2" y="0"/>
                </a:cxn>
              </a:cxnLst>
              <a:rect l="0" t="0" r="r" b="b"/>
              <a:pathLst>
                <a:path w="3" h="6">
                  <a:moveTo>
                    <a:pt x="2" y="0"/>
                  </a:moveTo>
                  <a:lnTo>
                    <a:pt x="0" y="6"/>
                  </a:lnTo>
                  <a:lnTo>
                    <a:pt x="3" y="3"/>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7" name="Freeform 117"/>
            <p:cNvSpPr>
              <a:spLocks/>
            </p:cNvSpPr>
            <p:nvPr/>
          </p:nvSpPr>
          <p:spPr bwMode="auto">
            <a:xfrm>
              <a:off x="4731434" y="2668563"/>
              <a:ext cx="252227" cy="442099"/>
            </a:xfrm>
            <a:custGeom>
              <a:avLst/>
              <a:gdLst/>
              <a:ahLst/>
              <a:cxnLst>
                <a:cxn ang="0">
                  <a:pos x="222" y="99"/>
                </a:cxn>
                <a:cxn ang="0">
                  <a:pos x="201" y="86"/>
                </a:cxn>
                <a:cxn ang="0">
                  <a:pos x="179" y="74"/>
                </a:cxn>
                <a:cxn ang="0">
                  <a:pos x="156" y="62"/>
                </a:cxn>
                <a:cxn ang="0">
                  <a:pos x="135" y="49"/>
                </a:cxn>
                <a:cxn ang="0">
                  <a:pos x="113" y="37"/>
                </a:cxn>
                <a:cxn ang="0">
                  <a:pos x="91" y="25"/>
                </a:cxn>
                <a:cxn ang="0">
                  <a:pos x="69" y="12"/>
                </a:cxn>
                <a:cxn ang="0">
                  <a:pos x="47" y="0"/>
                </a:cxn>
                <a:cxn ang="0">
                  <a:pos x="27" y="12"/>
                </a:cxn>
                <a:cxn ang="0">
                  <a:pos x="29" y="31"/>
                </a:cxn>
                <a:cxn ang="0">
                  <a:pos x="31" y="49"/>
                </a:cxn>
                <a:cxn ang="0">
                  <a:pos x="49" y="78"/>
                </a:cxn>
                <a:cxn ang="0">
                  <a:pos x="45" y="89"/>
                </a:cxn>
                <a:cxn ang="0">
                  <a:pos x="43" y="107"/>
                </a:cxn>
                <a:cxn ang="0">
                  <a:pos x="42" y="126"/>
                </a:cxn>
                <a:cxn ang="0">
                  <a:pos x="41" y="145"/>
                </a:cxn>
                <a:cxn ang="0">
                  <a:pos x="40" y="163"/>
                </a:cxn>
                <a:cxn ang="0">
                  <a:pos x="30" y="179"/>
                </a:cxn>
                <a:cxn ang="0">
                  <a:pos x="21" y="193"/>
                </a:cxn>
                <a:cxn ang="0">
                  <a:pos x="11" y="207"/>
                </a:cxn>
                <a:cxn ang="0">
                  <a:pos x="0" y="223"/>
                </a:cxn>
                <a:cxn ang="0">
                  <a:pos x="1" y="242"/>
                </a:cxn>
                <a:cxn ang="0">
                  <a:pos x="11" y="258"/>
                </a:cxn>
                <a:cxn ang="0">
                  <a:pos x="19" y="258"/>
                </a:cxn>
                <a:cxn ang="0">
                  <a:pos x="30" y="283"/>
                </a:cxn>
                <a:cxn ang="0">
                  <a:pos x="33" y="311"/>
                </a:cxn>
                <a:cxn ang="0">
                  <a:pos x="47" y="336"/>
                </a:cxn>
                <a:cxn ang="0">
                  <a:pos x="22" y="336"/>
                </a:cxn>
                <a:cxn ang="0">
                  <a:pos x="11" y="341"/>
                </a:cxn>
                <a:cxn ang="0">
                  <a:pos x="30" y="365"/>
                </a:cxn>
                <a:cxn ang="0">
                  <a:pos x="43" y="396"/>
                </a:cxn>
                <a:cxn ang="0">
                  <a:pos x="64" y="390"/>
                </a:cxn>
                <a:cxn ang="0">
                  <a:pos x="69" y="392"/>
                </a:cxn>
                <a:cxn ang="0">
                  <a:pos x="81" y="390"/>
                </a:cxn>
                <a:cxn ang="0">
                  <a:pos x="111" y="384"/>
                </a:cxn>
                <a:cxn ang="0">
                  <a:pos x="121" y="372"/>
                </a:cxn>
                <a:cxn ang="0">
                  <a:pos x="118" y="363"/>
                </a:cxn>
                <a:cxn ang="0">
                  <a:pos x="149" y="357"/>
                </a:cxn>
                <a:cxn ang="0">
                  <a:pos x="166" y="337"/>
                </a:cxn>
                <a:cxn ang="0">
                  <a:pos x="183" y="317"/>
                </a:cxn>
                <a:cxn ang="0">
                  <a:pos x="204" y="312"/>
                </a:cxn>
                <a:cxn ang="0">
                  <a:pos x="202" y="299"/>
                </a:cxn>
                <a:cxn ang="0">
                  <a:pos x="198" y="285"/>
                </a:cxn>
                <a:cxn ang="0">
                  <a:pos x="189" y="266"/>
                </a:cxn>
                <a:cxn ang="0">
                  <a:pos x="180" y="265"/>
                </a:cxn>
                <a:cxn ang="0">
                  <a:pos x="189" y="246"/>
                </a:cxn>
                <a:cxn ang="0">
                  <a:pos x="190" y="235"/>
                </a:cxn>
                <a:cxn ang="0">
                  <a:pos x="192" y="229"/>
                </a:cxn>
                <a:cxn ang="0">
                  <a:pos x="194" y="219"/>
                </a:cxn>
                <a:cxn ang="0">
                  <a:pos x="204" y="200"/>
                </a:cxn>
                <a:cxn ang="0">
                  <a:pos x="212" y="194"/>
                </a:cxn>
                <a:cxn ang="0">
                  <a:pos x="226" y="193"/>
                </a:cxn>
                <a:cxn ang="0">
                  <a:pos x="225" y="170"/>
                </a:cxn>
                <a:cxn ang="0">
                  <a:pos x="224" y="146"/>
                </a:cxn>
                <a:cxn ang="0">
                  <a:pos x="224" y="122"/>
                </a:cxn>
                <a:cxn ang="0">
                  <a:pos x="222" y="99"/>
                </a:cxn>
              </a:cxnLst>
              <a:rect l="0" t="0" r="r" b="b"/>
              <a:pathLst>
                <a:path w="226" h="396">
                  <a:moveTo>
                    <a:pt x="222" y="99"/>
                  </a:moveTo>
                  <a:lnTo>
                    <a:pt x="201" y="86"/>
                  </a:lnTo>
                  <a:lnTo>
                    <a:pt x="179" y="74"/>
                  </a:lnTo>
                  <a:lnTo>
                    <a:pt x="156" y="62"/>
                  </a:lnTo>
                  <a:lnTo>
                    <a:pt x="135" y="49"/>
                  </a:lnTo>
                  <a:lnTo>
                    <a:pt x="113" y="37"/>
                  </a:lnTo>
                  <a:lnTo>
                    <a:pt x="91" y="25"/>
                  </a:lnTo>
                  <a:lnTo>
                    <a:pt x="69" y="12"/>
                  </a:lnTo>
                  <a:lnTo>
                    <a:pt x="47" y="0"/>
                  </a:lnTo>
                  <a:lnTo>
                    <a:pt x="27" y="12"/>
                  </a:lnTo>
                  <a:lnTo>
                    <a:pt x="29" y="31"/>
                  </a:lnTo>
                  <a:lnTo>
                    <a:pt x="31" y="49"/>
                  </a:lnTo>
                  <a:lnTo>
                    <a:pt x="49" y="78"/>
                  </a:lnTo>
                  <a:lnTo>
                    <a:pt x="45" y="89"/>
                  </a:lnTo>
                  <a:lnTo>
                    <a:pt x="43" y="107"/>
                  </a:lnTo>
                  <a:lnTo>
                    <a:pt x="42" y="126"/>
                  </a:lnTo>
                  <a:lnTo>
                    <a:pt x="41" y="145"/>
                  </a:lnTo>
                  <a:lnTo>
                    <a:pt x="40" y="163"/>
                  </a:lnTo>
                  <a:lnTo>
                    <a:pt x="30" y="179"/>
                  </a:lnTo>
                  <a:lnTo>
                    <a:pt x="21" y="193"/>
                  </a:lnTo>
                  <a:lnTo>
                    <a:pt x="11" y="207"/>
                  </a:lnTo>
                  <a:lnTo>
                    <a:pt x="0" y="223"/>
                  </a:lnTo>
                  <a:lnTo>
                    <a:pt x="1" y="242"/>
                  </a:lnTo>
                  <a:lnTo>
                    <a:pt x="11" y="258"/>
                  </a:lnTo>
                  <a:lnTo>
                    <a:pt x="19" y="258"/>
                  </a:lnTo>
                  <a:lnTo>
                    <a:pt x="30" y="283"/>
                  </a:lnTo>
                  <a:lnTo>
                    <a:pt x="33" y="311"/>
                  </a:lnTo>
                  <a:lnTo>
                    <a:pt x="47" y="336"/>
                  </a:lnTo>
                  <a:lnTo>
                    <a:pt x="22" y="336"/>
                  </a:lnTo>
                  <a:lnTo>
                    <a:pt x="11" y="341"/>
                  </a:lnTo>
                  <a:lnTo>
                    <a:pt x="30" y="365"/>
                  </a:lnTo>
                  <a:lnTo>
                    <a:pt x="43" y="396"/>
                  </a:lnTo>
                  <a:lnTo>
                    <a:pt x="64" y="390"/>
                  </a:lnTo>
                  <a:lnTo>
                    <a:pt x="69" y="392"/>
                  </a:lnTo>
                  <a:lnTo>
                    <a:pt x="81" y="390"/>
                  </a:lnTo>
                  <a:lnTo>
                    <a:pt x="111" y="384"/>
                  </a:lnTo>
                  <a:lnTo>
                    <a:pt x="121" y="372"/>
                  </a:lnTo>
                  <a:lnTo>
                    <a:pt x="118" y="363"/>
                  </a:lnTo>
                  <a:lnTo>
                    <a:pt x="149" y="357"/>
                  </a:lnTo>
                  <a:lnTo>
                    <a:pt x="166" y="337"/>
                  </a:lnTo>
                  <a:lnTo>
                    <a:pt x="183" y="317"/>
                  </a:lnTo>
                  <a:lnTo>
                    <a:pt x="204" y="312"/>
                  </a:lnTo>
                  <a:lnTo>
                    <a:pt x="202" y="299"/>
                  </a:lnTo>
                  <a:lnTo>
                    <a:pt x="198" y="285"/>
                  </a:lnTo>
                  <a:lnTo>
                    <a:pt x="189" y="266"/>
                  </a:lnTo>
                  <a:lnTo>
                    <a:pt x="180" y="265"/>
                  </a:lnTo>
                  <a:lnTo>
                    <a:pt x="189" y="246"/>
                  </a:lnTo>
                  <a:lnTo>
                    <a:pt x="190" y="235"/>
                  </a:lnTo>
                  <a:lnTo>
                    <a:pt x="192" y="229"/>
                  </a:lnTo>
                  <a:lnTo>
                    <a:pt x="194" y="219"/>
                  </a:lnTo>
                  <a:lnTo>
                    <a:pt x="204" y="200"/>
                  </a:lnTo>
                  <a:lnTo>
                    <a:pt x="212" y="194"/>
                  </a:lnTo>
                  <a:lnTo>
                    <a:pt x="226" y="193"/>
                  </a:lnTo>
                  <a:lnTo>
                    <a:pt x="225" y="170"/>
                  </a:lnTo>
                  <a:lnTo>
                    <a:pt x="224" y="146"/>
                  </a:lnTo>
                  <a:lnTo>
                    <a:pt x="224" y="122"/>
                  </a:lnTo>
                  <a:lnTo>
                    <a:pt x="222" y="9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8" name="Freeform 118"/>
            <p:cNvSpPr>
              <a:spLocks/>
            </p:cNvSpPr>
            <p:nvPr/>
          </p:nvSpPr>
          <p:spPr bwMode="auto">
            <a:xfrm>
              <a:off x="5418918" y="2972226"/>
              <a:ext cx="35713" cy="42424"/>
            </a:xfrm>
            <a:custGeom>
              <a:avLst/>
              <a:gdLst/>
              <a:ahLst/>
              <a:cxnLst>
                <a:cxn ang="0">
                  <a:pos x="0" y="38"/>
                </a:cxn>
                <a:cxn ang="0">
                  <a:pos x="25" y="38"/>
                </a:cxn>
                <a:cxn ang="0">
                  <a:pos x="31" y="26"/>
                </a:cxn>
                <a:cxn ang="0">
                  <a:pos x="23" y="0"/>
                </a:cxn>
                <a:cxn ang="0">
                  <a:pos x="16" y="1"/>
                </a:cxn>
                <a:cxn ang="0">
                  <a:pos x="0" y="38"/>
                </a:cxn>
              </a:cxnLst>
              <a:rect l="0" t="0" r="r" b="b"/>
              <a:pathLst>
                <a:path w="31" h="38">
                  <a:moveTo>
                    <a:pt x="0" y="38"/>
                  </a:moveTo>
                  <a:lnTo>
                    <a:pt x="25" y="38"/>
                  </a:lnTo>
                  <a:lnTo>
                    <a:pt x="31" y="26"/>
                  </a:lnTo>
                  <a:lnTo>
                    <a:pt x="23" y="0"/>
                  </a:lnTo>
                  <a:lnTo>
                    <a:pt x="16" y="1"/>
                  </a:lnTo>
                  <a:lnTo>
                    <a:pt x="0" y="3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79" name="Freeform 119"/>
            <p:cNvSpPr>
              <a:spLocks/>
            </p:cNvSpPr>
            <p:nvPr/>
          </p:nvSpPr>
          <p:spPr bwMode="auto">
            <a:xfrm>
              <a:off x="5282761" y="2822628"/>
              <a:ext cx="162943" cy="158531"/>
            </a:xfrm>
            <a:custGeom>
              <a:avLst/>
              <a:gdLst/>
              <a:ahLst/>
              <a:cxnLst>
                <a:cxn ang="0">
                  <a:pos x="0" y="108"/>
                </a:cxn>
                <a:cxn ang="0">
                  <a:pos x="3" y="90"/>
                </a:cxn>
                <a:cxn ang="0">
                  <a:pos x="6" y="55"/>
                </a:cxn>
                <a:cxn ang="0">
                  <a:pos x="14" y="24"/>
                </a:cxn>
                <a:cxn ang="0">
                  <a:pos x="27" y="13"/>
                </a:cxn>
                <a:cxn ang="0">
                  <a:pos x="42" y="2"/>
                </a:cxn>
                <a:cxn ang="0">
                  <a:pos x="44" y="0"/>
                </a:cxn>
                <a:cxn ang="0">
                  <a:pos x="51" y="18"/>
                </a:cxn>
                <a:cxn ang="0">
                  <a:pos x="59" y="34"/>
                </a:cxn>
                <a:cxn ang="0">
                  <a:pos x="65" y="52"/>
                </a:cxn>
                <a:cxn ang="0">
                  <a:pos x="72" y="70"/>
                </a:cxn>
                <a:cxn ang="0">
                  <a:pos x="73" y="64"/>
                </a:cxn>
                <a:cxn ang="0">
                  <a:pos x="79" y="68"/>
                </a:cxn>
                <a:cxn ang="0">
                  <a:pos x="97" y="81"/>
                </a:cxn>
                <a:cxn ang="0">
                  <a:pos x="121" y="104"/>
                </a:cxn>
                <a:cxn ang="0">
                  <a:pos x="145" y="128"/>
                </a:cxn>
                <a:cxn ang="0">
                  <a:pos x="145" y="133"/>
                </a:cxn>
                <a:cxn ang="0">
                  <a:pos x="144" y="134"/>
                </a:cxn>
                <a:cxn ang="0">
                  <a:pos x="137" y="135"/>
                </a:cxn>
                <a:cxn ang="0">
                  <a:pos x="125" y="141"/>
                </a:cxn>
                <a:cxn ang="0">
                  <a:pos x="123" y="135"/>
                </a:cxn>
                <a:cxn ang="0">
                  <a:pos x="104" y="129"/>
                </a:cxn>
                <a:cxn ang="0">
                  <a:pos x="91" y="114"/>
                </a:cxn>
                <a:cxn ang="0">
                  <a:pos x="84" y="105"/>
                </a:cxn>
                <a:cxn ang="0">
                  <a:pos x="71" y="99"/>
                </a:cxn>
                <a:cxn ang="0">
                  <a:pos x="59" y="96"/>
                </a:cxn>
                <a:cxn ang="0">
                  <a:pos x="45" y="98"/>
                </a:cxn>
                <a:cxn ang="0">
                  <a:pos x="35" y="86"/>
                </a:cxn>
                <a:cxn ang="0">
                  <a:pos x="31" y="106"/>
                </a:cxn>
                <a:cxn ang="0">
                  <a:pos x="21" y="98"/>
                </a:cxn>
                <a:cxn ang="0">
                  <a:pos x="12" y="110"/>
                </a:cxn>
                <a:cxn ang="0">
                  <a:pos x="0" y="108"/>
                </a:cxn>
              </a:cxnLst>
              <a:rect l="0" t="0" r="r" b="b"/>
              <a:pathLst>
                <a:path w="145" h="141">
                  <a:moveTo>
                    <a:pt x="0" y="108"/>
                  </a:moveTo>
                  <a:lnTo>
                    <a:pt x="3" y="90"/>
                  </a:lnTo>
                  <a:lnTo>
                    <a:pt x="6" y="55"/>
                  </a:lnTo>
                  <a:lnTo>
                    <a:pt x="14" y="24"/>
                  </a:lnTo>
                  <a:lnTo>
                    <a:pt x="27" y="13"/>
                  </a:lnTo>
                  <a:lnTo>
                    <a:pt x="42" y="2"/>
                  </a:lnTo>
                  <a:lnTo>
                    <a:pt x="44" y="0"/>
                  </a:lnTo>
                  <a:lnTo>
                    <a:pt x="51" y="18"/>
                  </a:lnTo>
                  <a:lnTo>
                    <a:pt x="59" y="34"/>
                  </a:lnTo>
                  <a:lnTo>
                    <a:pt x="65" y="52"/>
                  </a:lnTo>
                  <a:lnTo>
                    <a:pt x="72" y="70"/>
                  </a:lnTo>
                  <a:lnTo>
                    <a:pt x="73" y="64"/>
                  </a:lnTo>
                  <a:lnTo>
                    <a:pt x="79" y="68"/>
                  </a:lnTo>
                  <a:lnTo>
                    <a:pt x="97" y="81"/>
                  </a:lnTo>
                  <a:lnTo>
                    <a:pt x="121" y="104"/>
                  </a:lnTo>
                  <a:lnTo>
                    <a:pt x="145" y="128"/>
                  </a:lnTo>
                  <a:lnTo>
                    <a:pt x="145" y="133"/>
                  </a:lnTo>
                  <a:lnTo>
                    <a:pt x="144" y="134"/>
                  </a:lnTo>
                  <a:lnTo>
                    <a:pt x="137" y="135"/>
                  </a:lnTo>
                  <a:lnTo>
                    <a:pt x="125" y="141"/>
                  </a:lnTo>
                  <a:lnTo>
                    <a:pt x="123" y="135"/>
                  </a:lnTo>
                  <a:lnTo>
                    <a:pt x="104" y="129"/>
                  </a:lnTo>
                  <a:lnTo>
                    <a:pt x="91" y="114"/>
                  </a:lnTo>
                  <a:lnTo>
                    <a:pt x="84" y="105"/>
                  </a:lnTo>
                  <a:lnTo>
                    <a:pt x="71" y="99"/>
                  </a:lnTo>
                  <a:lnTo>
                    <a:pt x="59" y="96"/>
                  </a:lnTo>
                  <a:lnTo>
                    <a:pt x="45" y="98"/>
                  </a:lnTo>
                  <a:lnTo>
                    <a:pt x="35" y="86"/>
                  </a:lnTo>
                  <a:lnTo>
                    <a:pt x="31" y="106"/>
                  </a:lnTo>
                  <a:lnTo>
                    <a:pt x="21" y="98"/>
                  </a:lnTo>
                  <a:lnTo>
                    <a:pt x="12" y="110"/>
                  </a:lnTo>
                  <a:lnTo>
                    <a:pt x="0" y="10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0" name="Freeform 120"/>
            <p:cNvSpPr>
              <a:spLocks/>
            </p:cNvSpPr>
            <p:nvPr/>
          </p:nvSpPr>
          <p:spPr bwMode="auto">
            <a:xfrm>
              <a:off x="5209102" y="2918640"/>
              <a:ext cx="363831" cy="305897"/>
            </a:xfrm>
            <a:custGeom>
              <a:avLst/>
              <a:gdLst/>
              <a:ahLst/>
              <a:cxnLst>
                <a:cxn ang="0">
                  <a:pos x="110" y="268"/>
                </a:cxn>
                <a:cxn ang="0">
                  <a:pos x="84" y="248"/>
                </a:cxn>
                <a:cxn ang="0">
                  <a:pos x="64" y="246"/>
                </a:cxn>
                <a:cxn ang="0">
                  <a:pos x="58" y="227"/>
                </a:cxn>
                <a:cxn ang="0">
                  <a:pos x="45" y="220"/>
                </a:cxn>
                <a:cxn ang="0">
                  <a:pos x="37" y="204"/>
                </a:cxn>
                <a:cxn ang="0">
                  <a:pos x="28" y="187"/>
                </a:cxn>
                <a:cxn ang="0">
                  <a:pos x="7" y="168"/>
                </a:cxn>
                <a:cxn ang="0">
                  <a:pos x="0" y="162"/>
                </a:cxn>
                <a:cxn ang="0">
                  <a:pos x="7" y="150"/>
                </a:cxn>
                <a:cxn ang="0">
                  <a:pos x="22" y="146"/>
                </a:cxn>
                <a:cxn ang="0">
                  <a:pos x="26" y="120"/>
                </a:cxn>
                <a:cxn ang="0">
                  <a:pos x="28" y="92"/>
                </a:cxn>
                <a:cxn ang="0">
                  <a:pos x="40" y="90"/>
                </a:cxn>
                <a:cxn ang="0">
                  <a:pos x="45" y="62"/>
                </a:cxn>
                <a:cxn ang="0">
                  <a:pos x="67" y="22"/>
                </a:cxn>
                <a:cxn ang="0">
                  <a:pos x="79" y="24"/>
                </a:cxn>
                <a:cxn ang="0">
                  <a:pos x="88" y="12"/>
                </a:cxn>
                <a:cxn ang="0">
                  <a:pos x="98" y="20"/>
                </a:cxn>
                <a:cxn ang="0">
                  <a:pos x="102" y="0"/>
                </a:cxn>
                <a:cxn ang="0">
                  <a:pos x="112" y="12"/>
                </a:cxn>
                <a:cxn ang="0">
                  <a:pos x="126" y="10"/>
                </a:cxn>
                <a:cxn ang="0">
                  <a:pos x="138" y="13"/>
                </a:cxn>
                <a:cxn ang="0">
                  <a:pos x="151" y="19"/>
                </a:cxn>
                <a:cxn ang="0">
                  <a:pos x="158" y="28"/>
                </a:cxn>
                <a:cxn ang="0">
                  <a:pos x="171" y="43"/>
                </a:cxn>
                <a:cxn ang="0">
                  <a:pos x="190" y="49"/>
                </a:cxn>
                <a:cxn ang="0">
                  <a:pos x="192" y="55"/>
                </a:cxn>
                <a:cxn ang="0">
                  <a:pos x="204" y="49"/>
                </a:cxn>
                <a:cxn ang="0">
                  <a:pos x="188" y="86"/>
                </a:cxn>
                <a:cxn ang="0">
                  <a:pos x="213" y="86"/>
                </a:cxn>
                <a:cxn ang="0">
                  <a:pos x="211" y="101"/>
                </a:cxn>
                <a:cxn ang="0">
                  <a:pos x="225" y="119"/>
                </a:cxn>
                <a:cxn ang="0">
                  <a:pos x="238" y="137"/>
                </a:cxn>
                <a:cxn ang="0">
                  <a:pos x="255" y="143"/>
                </a:cxn>
                <a:cxn ang="0">
                  <a:pos x="272" y="149"/>
                </a:cxn>
                <a:cxn ang="0">
                  <a:pos x="288" y="155"/>
                </a:cxn>
                <a:cxn ang="0">
                  <a:pos x="304" y="162"/>
                </a:cxn>
                <a:cxn ang="0">
                  <a:pos x="326" y="162"/>
                </a:cxn>
                <a:cxn ang="0">
                  <a:pos x="310" y="181"/>
                </a:cxn>
                <a:cxn ang="0">
                  <a:pos x="294" y="200"/>
                </a:cxn>
                <a:cxn ang="0">
                  <a:pos x="278" y="220"/>
                </a:cxn>
                <a:cxn ang="0">
                  <a:pos x="261" y="239"/>
                </a:cxn>
                <a:cxn ang="0">
                  <a:pos x="244" y="240"/>
                </a:cxn>
                <a:cxn ang="0">
                  <a:pos x="226" y="241"/>
                </a:cxn>
                <a:cxn ang="0">
                  <a:pos x="206" y="256"/>
                </a:cxn>
                <a:cxn ang="0">
                  <a:pos x="195" y="262"/>
                </a:cxn>
                <a:cxn ang="0">
                  <a:pos x="174" y="257"/>
                </a:cxn>
                <a:cxn ang="0">
                  <a:pos x="151" y="264"/>
                </a:cxn>
                <a:cxn ang="0">
                  <a:pos x="140" y="274"/>
                </a:cxn>
                <a:cxn ang="0">
                  <a:pos x="110" y="268"/>
                </a:cxn>
              </a:cxnLst>
              <a:rect l="0" t="0" r="r" b="b"/>
              <a:pathLst>
                <a:path w="326" h="274">
                  <a:moveTo>
                    <a:pt x="110" y="268"/>
                  </a:moveTo>
                  <a:lnTo>
                    <a:pt x="84" y="248"/>
                  </a:lnTo>
                  <a:lnTo>
                    <a:pt x="64" y="246"/>
                  </a:lnTo>
                  <a:lnTo>
                    <a:pt x="58" y="227"/>
                  </a:lnTo>
                  <a:lnTo>
                    <a:pt x="45" y="220"/>
                  </a:lnTo>
                  <a:lnTo>
                    <a:pt x="37" y="204"/>
                  </a:lnTo>
                  <a:lnTo>
                    <a:pt x="28" y="187"/>
                  </a:lnTo>
                  <a:lnTo>
                    <a:pt x="7" y="168"/>
                  </a:lnTo>
                  <a:lnTo>
                    <a:pt x="0" y="162"/>
                  </a:lnTo>
                  <a:lnTo>
                    <a:pt x="7" y="150"/>
                  </a:lnTo>
                  <a:lnTo>
                    <a:pt x="22" y="146"/>
                  </a:lnTo>
                  <a:lnTo>
                    <a:pt x="26" y="120"/>
                  </a:lnTo>
                  <a:lnTo>
                    <a:pt x="28" y="92"/>
                  </a:lnTo>
                  <a:lnTo>
                    <a:pt x="40" y="90"/>
                  </a:lnTo>
                  <a:lnTo>
                    <a:pt x="45" y="62"/>
                  </a:lnTo>
                  <a:lnTo>
                    <a:pt x="67" y="22"/>
                  </a:lnTo>
                  <a:lnTo>
                    <a:pt x="79" y="24"/>
                  </a:lnTo>
                  <a:lnTo>
                    <a:pt x="88" y="12"/>
                  </a:lnTo>
                  <a:lnTo>
                    <a:pt x="98" y="20"/>
                  </a:lnTo>
                  <a:lnTo>
                    <a:pt x="102" y="0"/>
                  </a:lnTo>
                  <a:lnTo>
                    <a:pt x="112" y="12"/>
                  </a:lnTo>
                  <a:lnTo>
                    <a:pt x="126" y="10"/>
                  </a:lnTo>
                  <a:lnTo>
                    <a:pt x="138" y="13"/>
                  </a:lnTo>
                  <a:lnTo>
                    <a:pt x="151" y="19"/>
                  </a:lnTo>
                  <a:lnTo>
                    <a:pt x="158" y="28"/>
                  </a:lnTo>
                  <a:lnTo>
                    <a:pt x="171" y="43"/>
                  </a:lnTo>
                  <a:lnTo>
                    <a:pt x="190" y="49"/>
                  </a:lnTo>
                  <a:lnTo>
                    <a:pt x="192" y="55"/>
                  </a:lnTo>
                  <a:lnTo>
                    <a:pt x="204" y="49"/>
                  </a:lnTo>
                  <a:lnTo>
                    <a:pt x="188" y="86"/>
                  </a:lnTo>
                  <a:lnTo>
                    <a:pt x="213" y="86"/>
                  </a:lnTo>
                  <a:lnTo>
                    <a:pt x="211" y="101"/>
                  </a:lnTo>
                  <a:lnTo>
                    <a:pt x="225" y="119"/>
                  </a:lnTo>
                  <a:lnTo>
                    <a:pt x="238" y="137"/>
                  </a:lnTo>
                  <a:lnTo>
                    <a:pt x="255" y="143"/>
                  </a:lnTo>
                  <a:lnTo>
                    <a:pt x="272" y="149"/>
                  </a:lnTo>
                  <a:lnTo>
                    <a:pt x="288" y="155"/>
                  </a:lnTo>
                  <a:lnTo>
                    <a:pt x="304" y="162"/>
                  </a:lnTo>
                  <a:lnTo>
                    <a:pt x="326" y="162"/>
                  </a:lnTo>
                  <a:lnTo>
                    <a:pt x="310" y="181"/>
                  </a:lnTo>
                  <a:lnTo>
                    <a:pt x="294" y="200"/>
                  </a:lnTo>
                  <a:lnTo>
                    <a:pt x="278" y="220"/>
                  </a:lnTo>
                  <a:lnTo>
                    <a:pt x="261" y="239"/>
                  </a:lnTo>
                  <a:lnTo>
                    <a:pt x="244" y="240"/>
                  </a:lnTo>
                  <a:lnTo>
                    <a:pt x="226" y="241"/>
                  </a:lnTo>
                  <a:lnTo>
                    <a:pt x="206" y="256"/>
                  </a:lnTo>
                  <a:lnTo>
                    <a:pt x="195" y="262"/>
                  </a:lnTo>
                  <a:lnTo>
                    <a:pt x="174" y="257"/>
                  </a:lnTo>
                  <a:lnTo>
                    <a:pt x="151" y="264"/>
                  </a:lnTo>
                  <a:lnTo>
                    <a:pt x="140" y="274"/>
                  </a:lnTo>
                  <a:lnTo>
                    <a:pt x="110" y="26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1" name="Freeform 121"/>
            <p:cNvSpPr>
              <a:spLocks/>
            </p:cNvSpPr>
            <p:nvPr/>
          </p:nvSpPr>
          <p:spPr bwMode="auto">
            <a:xfrm>
              <a:off x="5403293" y="2990090"/>
              <a:ext cx="247762" cy="375115"/>
            </a:xfrm>
            <a:custGeom>
              <a:avLst/>
              <a:gdLst/>
              <a:ahLst/>
              <a:cxnLst>
                <a:cxn ang="0">
                  <a:pos x="212" y="45"/>
                </a:cxn>
                <a:cxn ang="0">
                  <a:pos x="206" y="73"/>
                </a:cxn>
                <a:cxn ang="0">
                  <a:pos x="192" y="103"/>
                </a:cxn>
                <a:cxn ang="0">
                  <a:pos x="177" y="133"/>
                </a:cxn>
                <a:cxn ang="0">
                  <a:pos x="162" y="163"/>
                </a:cxn>
                <a:cxn ang="0">
                  <a:pos x="147" y="192"/>
                </a:cxn>
                <a:cxn ang="0">
                  <a:pos x="134" y="206"/>
                </a:cxn>
                <a:cxn ang="0">
                  <a:pos x="121" y="219"/>
                </a:cxn>
                <a:cxn ang="0">
                  <a:pos x="108" y="234"/>
                </a:cxn>
                <a:cxn ang="0">
                  <a:pos x="95" y="247"/>
                </a:cxn>
                <a:cxn ang="0">
                  <a:pos x="79" y="261"/>
                </a:cxn>
                <a:cxn ang="0">
                  <a:pos x="65" y="277"/>
                </a:cxn>
                <a:cxn ang="0">
                  <a:pos x="49" y="291"/>
                </a:cxn>
                <a:cxn ang="0">
                  <a:pos x="33" y="307"/>
                </a:cxn>
                <a:cxn ang="0">
                  <a:pos x="23" y="322"/>
                </a:cxn>
                <a:cxn ang="0">
                  <a:pos x="13" y="337"/>
                </a:cxn>
                <a:cxn ang="0">
                  <a:pos x="1" y="318"/>
                </a:cxn>
                <a:cxn ang="0">
                  <a:pos x="1" y="295"/>
                </a:cxn>
                <a:cxn ang="0">
                  <a:pos x="1" y="272"/>
                </a:cxn>
                <a:cxn ang="0">
                  <a:pos x="1" y="249"/>
                </a:cxn>
                <a:cxn ang="0">
                  <a:pos x="0" y="225"/>
                </a:cxn>
                <a:cxn ang="0">
                  <a:pos x="11" y="212"/>
                </a:cxn>
                <a:cxn ang="0">
                  <a:pos x="20" y="198"/>
                </a:cxn>
                <a:cxn ang="0">
                  <a:pos x="31" y="192"/>
                </a:cxn>
                <a:cxn ang="0">
                  <a:pos x="51" y="177"/>
                </a:cxn>
                <a:cxn ang="0">
                  <a:pos x="69" y="176"/>
                </a:cxn>
                <a:cxn ang="0">
                  <a:pos x="86" y="175"/>
                </a:cxn>
                <a:cxn ang="0">
                  <a:pos x="103" y="156"/>
                </a:cxn>
                <a:cxn ang="0">
                  <a:pos x="119" y="136"/>
                </a:cxn>
                <a:cxn ang="0">
                  <a:pos x="135" y="117"/>
                </a:cxn>
                <a:cxn ang="0">
                  <a:pos x="151" y="98"/>
                </a:cxn>
                <a:cxn ang="0">
                  <a:pos x="129" y="98"/>
                </a:cxn>
                <a:cxn ang="0">
                  <a:pos x="113" y="91"/>
                </a:cxn>
                <a:cxn ang="0">
                  <a:pos x="97" y="85"/>
                </a:cxn>
                <a:cxn ang="0">
                  <a:pos x="80" y="79"/>
                </a:cxn>
                <a:cxn ang="0">
                  <a:pos x="63" y="73"/>
                </a:cxn>
                <a:cxn ang="0">
                  <a:pos x="50" y="55"/>
                </a:cxn>
                <a:cxn ang="0">
                  <a:pos x="36" y="37"/>
                </a:cxn>
                <a:cxn ang="0">
                  <a:pos x="38" y="22"/>
                </a:cxn>
                <a:cxn ang="0">
                  <a:pos x="44" y="10"/>
                </a:cxn>
                <a:cxn ang="0">
                  <a:pos x="59" y="24"/>
                </a:cxn>
                <a:cxn ang="0">
                  <a:pos x="72" y="37"/>
                </a:cxn>
                <a:cxn ang="0">
                  <a:pos x="99" y="27"/>
                </a:cxn>
                <a:cxn ang="0">
                  <a:pos x="120" y="30"/>
                </a:cxn>
                <a:cxn ang="0">
                  <a:pos x="140" y="20"/>
                </a:cxn>
                <a:cxn ang="0">
                  <a:pos x="170" y="13"/>
                </a:cxn>
                <a:cxn ang="0">
                  <a:pos x="201" y="6"/>
                </a:cxn>
                <a:cxn ang="0">
                  <a:pos x="212" y="0"/>
                </a:cxn>
                <a:cxn ang="0">
                  <a:pos x="219" y="7"/>
                </a:cxn>
                <a:cxn ang="0">
                  <a:pos x="217" y="37"/>
                </a:cxn>
                <a:cxn ang="0">
                  <a:pos x="221" y="38"/>
                </a:cxn>
                <a:cxn ang="0">
                  <a:pos x="212" y="45"/>
                </a:cxn>
              </a:cxnLst>
              <a:rect l="0" t="0" r="r" b="b"/>
              <a:pathLst>
                <a:path w="221" h="337">
                  <a:moveTo>
                    <a:pt x="212" y="45"/>
                  </a:moveTo>
                  <a:lnTo>
                    <a:pt x="206" y="73"/>
                  </a:lnTo>
                  <a:lnTo>
                    <a:pt x="192" y="103"/>
                  </a:lnTo>
                  <a:lnTo>
                    <a:pt x="177" y="133"/>
                  </a:lnTo>
                  <a:lnTo>
                    <a:pt x="162" y="163"/>
                  </a:lnTo>
                  <a:lnTo>
                    <a:pt x="147" y="192"/>
                  </a:lnTo>
                  <a:lnTo>
                    <a:pt x="134" y="206"/>
                  </a:lnTo>
                  <a:lnTo>
                    <a:pt x="121" y="219"/>
                  </a:lnTo>
                  <a:lnTo>
                    <a:pt x="108" y="234"/>
                  </a:lnTo>
                  <a:lnTo>
                    <a:pt x="95" y="247"/>
                  </a:lnTo>
                  <a:lnTo>
                    <a:pt x="79" y="261"/>
                  </a:lnTo>
                  <a:lnTo>
                    <a:pt x="65" y="277"/>
                  </a:lnTo>
                  <a:lnTo>
                    <a:pt x="49" y="291"/>
                  </a:lnTo>
                  <a:lnTo>
                    <a:pt x="33" y="307"/>
                  </a:lnTo>
                  <a:lnTo>
                    <a:pt x="23" y="322"/>
                  </a:lnTo>
                  <a:lnTo>
                    <a:pt x="13" y="337"/>
                  </a:lnTo>
                  <a:lnTo>
                    <a:pt x="1" y="318"/>
                  </a:lnTo>
                  <a:lnTo>
                    <a:pt x="1" y="295"/>
                  </a:lnTo>
                  <a:lnTo>
                    <a:pt x="1" y="272"/>
                  </a:lnTo>
                  <a:lnTo>
                    <a:pt x="1" y="249"/>
                  </a:lnTo>
                  <a:lnTo>
                    <a:pt x="0" y="225"/>
                  </a:lnTo>
                  <a:lnTo>
                    <a:pt x="11" y="212"/>
                  </a:lnTo>
                  <a:lnTo>
                    <a:pt x="20" y="198"/>
                  </a:lnTo>
                  <a:lnTo>
                    <a:pt x="31" y="192"/>
                  </a:lnTo>
                  <a:lnTo>
                    <a:pt x="51" y="177"/>
                  </a:lnTo>
                  <a:lnTo>
                    <a:pt x="69" y="176"/>
                  </a:lnTo>
                  <a:lnTo>
                    <a:pt x="86" y="175"/>
                  </a:lnTo>
                  <a:lnTo>
                    <a:pt x="103" y="156"/>
                  </a:lnTo>
                  <a:lnTo>
                    <a:pt x="119" y="136"/>
                  </a:lnTo>
                  <a:lnTo>
                    <a:pt x="135" y="117"/>
                  </a:lnTo>
                  <a:lnTo>
                    <a:pt x="151" y="98"/>
                  </a:lnTo>
                  <a:lnTo>
                    <a:pt x="129" y="98"/>
                  </a:lnTo>
                  <a:lnTo>
                    <a:pt x="113" y="91"/>
                  </a:lnTo>
                  <a:lnTo>
                    <a:pt x="97" y="85"/>
                  </a:lnTo>
                  <a:lnTo>
                    <a:pt x="80" y="79"/>
                  </a:lnTo>
                  <a:lnTo>
                    <a:pt x="63" y="73"/>
                  </a:lnTo>
                  <a:lnTo>
                    <a:pt x="50" y="55"/>
                  </a:lnTo>
                  <a:lnTo>
                    <a:pt x="36" y="37"/>
                  </a:lnTo>
                  <a:lnTo>
                    <a:pt x="38" y="22"/>
                  </a:lnTo>
                  <a:lnTo>
                    <a:pt x="44" y="10"/>
                  </a:lnTo>
                  <a:lnTo>
                    <a:pt x="59" y="24"/>
                  </a:lnTo>
                  <a:lnTo>
                    <a:pt x="72" y="37"/>
                  </a:lnTo>
                  <a:lnTo>
                    <a:pt x="99" y="27"/>
                  </a:lnTo>
                  <a:lnTo>
                    <a:pt x="120" y="30"/>
                  </a:lnTo>
                  <a:lnTo>
                    <a:pt x="140" y="20"/>
                  </a:lnTo>
                  <a:lnTo>
                    <a:pt x="170" y="13"/>
                  </a:lnTo>
                  <a:lnTo>
                    <a:pt x="201" y="6"/>
                  </a:lnTo>
                  <a:lnTo>
                    <a:pt x="212" y="0"/>
                  </a:lnTo>
                  <a:lnTo>
                    <a:pt x="219" y="7"/>
                  </a:lnTo>
                  <a:lnTo>
                    <a:pt x="217" y="37"/>
                  </a:lnTo>
                  <a:lnTo>
                    <a:pt x="221" y="38"/>
                  </a:lnTo>
                  <a:lnTo>
                    <a:pt x="212" y="4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2" name="Freeform 122"/>
            <p:cNvSpPr>
              <a:spLocks/>
            </p:cNvSpPr>
            <p:nvPr/>
          </p:nvSpPr>
          <p:spPr bwMode="auto">
            <a:xfrm>
              <a:off x="4932322" y="2679727"/>
              <a:ext cx="397312" cy="544809"/>
            </a:xfrm>
            <a:custGeom>
              <a:avLst/>
              <a:gdLst/>
              <a:ahLst/>
              <a:cxnLst>
                <a:cxn ang="0">
                  <a:pos x="42" y="77"/>
                </a:cxn>
                <a:cxn ang="0">
                  <a:pos x="63" y="53"/>
                </a:cxn>
                <a:cxn ang="0">
                  <a:pos x="78" y="28"/>
                </a:cxn>
                <a:cxn ang="0">
                  <a:pos x="112" y="28"/>
                </a:cxn>
                <a:cxn ang="0">
                  <a:pos x="146" y="28"/>
                </a:cxn>
                <a:cxn ang="0">
                  <a:pos x="179" y="28"/>
                </a:cxn>
                <a:cxn ang="0">
                  <a:pos x="198" y="22"/>
                </a:cxn>
                <a:cxn ang="0">
                  <a:pos x="227" y="32"/>
                </a:cxn>
                <a:cxn ang="0">
                  <a:pos x="258" y="23"/>
                </a:cxn>
                <a:cxn ang="0">
                  <a:pos x="274" y="6"/>
                </a:cxn>
                <a:cxn ang="0">
                  <a:pos x="288" y="0"/>
                </a:cxn>
                <a:cxn ang="0">
                  <a:pos x="317" y="32"/>
                </a:cxn>
                <a:cxn ang="0">
                  <a:pos x="329" y="80"/>
                </a:cxn>
                <a:cxn ang="0">
                  <a:pos x="357" y="130"/>
                </a:cxn>
                <a:cxn ang="0">
                  <a:pos x="329" y="152"/>
                </a:cxn>
                <a:cxn ang="0">
                  <a:pos x="318" y="218"/>
                </a:cxn>
                <a:cxn ang="0">
                  <a:pos x="293" y="276"/>
                </a:cxn>
                <a:cxn ang="0">
                  <a:pos x="276" y="306"/>
                </a:cxn>
                <a:cxn ang="0">
                  <a:pos x="270" y="360"/>
                </a:cxn>
                <a:cxn ang="0">
                  <a:pos x="248" y="376"/>
                </a:cxn>
                <a:cxn ang="0">
                  <a:pos x="276" y="401"/>
                </a:cxn>
                <a:cxn ang="0">
                  <a:pos x="293" y="434"/>
                </a:cxn>
                <a:cxn ang="0">
                  <a:pos x="312" y="460"/>
                </a:cxn>
                <a:cxn ang="0">
                  <a:pos x="279" y="460"/>
                </a:cxn>
                <a:cxn ang="0">
                  <a:pos x="260" y="480"/>
                </a:cxn>
                <a:cxn ang="0">
                  <a:pos x="225" y="485"/>
                </a:cxn>
                <a:cxn ang="0">
                  <a:pos x="203" y="483"/>
                </a:cxn>
                <a:cxn ang="0">
                  <a:pos x="186" y="473"/>
                </a:cxn>
                <a:cxn ang="0">
                  <a:pos x="162" y="464"/>
                </a:cxn>
                <a:cxn ang="0">
                  <a:pos x="132" y="455"/>
                </a:cxn>
                <a:cxn ang="0">
                  <a:pos x="123" y="442"/>
                </a:cxn>
                <a:cxn ang="0">
                  <a:pos x="102" y="412"/>
                </a:cxn>
                <a:cxn ang="0">
                  <a:pos x="78" y="383"/>
                </a:cxn>
                <a:cxn ang="0">
                  <a:pos x="54" y="362"/>
                </a:cxn>
                <a:cxn ang="0">
                  <a:pos x="42" y="334"/>
                </a:cxn>
                <a:cxn ang="0">
                  <a:pos x="24" y="303"/>
                </a:cxn>
                <a:cxn ang="0">
                  <a:pos x="18" y="276"/>
                </a:cxn>
                <a:cxn ang="0">
                  <a:pos x="0" y="256"/>
                </a:cxn>
                <a:cxn ang="0">
                  <a:pos x="10" y="226"/>
                </a:cxn>
                <a:cxn ang="0">
                  <a:pos x="14" y="210"/>
                </a:cxn>
                <a:cxn ang="0">
                  <a:pos x="32" y="185"/>
                </a:cxn>
                <a:cxn ang="0">
                  <a:pos x="45" y="161"/>
                </a:cxn>
                <a:cxn ang="0">
                  <a:pos x="44" y="113"/>
                </a:cxn>
              </a:cxnLst>
              <a:rect l="0" t="0" r="r" b="b"/>
              <a:pathLst>
                <a:path w="357" h="488">
                  <a:moveTo>
                    <a:pt x="42" y="90"/>
                  </a:moveTo>
                  <a:lnTo>
                    <a:pt x="42" y="77"/>
                  </a:lnTo>
                  <a:lnTo>
                    <a:pt x="64" y="77"/>
                  </a:lnTo>
                  <a:lnTo>
                    <a:pt x="63" y="53"/>
                  </a:lnTo>
                  <a:lnTo>
                    <a:pt x="62" y="28"/>
                  </a:lnTo>
                  <a:lnTo>
                    <a:pt x="78" y="28"/>
                  </a:lnTo>
                  <a:lnTo>
                    <a:pt x="95" y="28"/>
                  </a:lnTo>
                  <a:lnTo>
                    <a:pt x="112" y="28"/>
                  </a:lnTo>
                  <a:lnTo>
                    <a:pt x="129" y="28"/>
                  </a:lnTo>
                  <a:lnTo>
                    <a:pt x="146" y="28"/>
                  </a:lnTo>
                  <a:lnTo>
                    <a:pt x="162" y="28"/>
                  </a:lnTo>
                  <a:lnTo>
                    <a:pt x="179" y="28"/>
                  </a:lnTo>
                  <a:lnTo>
                    <a:pt x="196" y="28"/>
                  </a:lnTo>
                  <a:lnTo>
                    <a:pt x="198" y="22"/>
                  </a:lnTo>
                  <a:lnTo>
                    <a:pt x="200" y="28"/>
                  </a:lnTo>
                  <a:lnTo>
                    <a:pt x="227" y="32"/>
                  </a:lnTo>
                  <a:lnTo>
                    <a:pt x="254" y="34"/>
                  </a:lnTo>
                  <a:lnTo>
                    <a:pt x="258" y="23"/>
                  </a:lnTo>
                  <a:lnTo>
                    <a:pt x="269" y="21"/>
                  </a:lnTo>
                  <a:lnTo>
                    <a:pt x="274" y="6"/>
                  </a:lnTo>
                  <a:lnTo>
                    <a:pt x="280" y="9"/>
                  </a:lnTo>
                  <a:lnTo>
                    <a:pt x="288" y="0"/>
                  </a:lnTo>
                  <a:lnTo>
                    <a:pt x="303" y="16"/>
                  </a:lnTo>
                  <a:lnTo>
                    <a:pt x="317" y="32"/>
                  </a:lnTo>
                  <a:lnTo>
                    <a:pt x="324" y="50"/>
                  </a:lnTo>
                  <a:lnTo>
                    <a:pt x="329" y="80"/>
                  </a:lnTo>
                  <a:lnTo>
                    <a:pt x="336" y="108"/>
                  </a:lnTo>
                  <a:lnTo>
                    <a:pt x="357" y="130"/>
                  </a:lnTo>
                  <a:lnTo>
                    <a:pt x="342" y="141"/>
                  </a:lnTo>
                  <a:lnTo>
                    <a:pt x="329" y="152"/>
                  </a:lnTo>
                  <a:lnTo>
                    <a:pt x="321" y="183"/>
                  </a:lnTo>
                  <a:lnTo>
                    <a:pt x="318" y="218"/>
                  </a:lnTo>
                  <a:lnTo>
                    <a:pt x="315" y="236"/>
                  </a:lnTo>
                  <a:lnTo>
                    <a:pt x="293" y="276"/>
                  </a:lnTo>
                  <a:lnTo>
                    <a:pt x="288" y="304"/>
                  </a:lnTo>
                  <a:lnTo>
                    <a:pt x="276" y="306"/>
                  </a:lnTo>
                  <a:lnTo>
                    <a:pt x="274" y="334"/>
                  </a:lnTo>
                  <a:lnTo>
                    <a:pt x="270" y="360"/>
                  </a:lnTo>
                  <a:lnTo>
                    <a:pt x="255" y="364"/>
                  </a:lnTo>
                  <a:lnTo>
                    <a:pt x="248" y="376"/>
                  </a:lnTo>
                  <a:lnTo>
                    <a:pt x="255" y="382"/>
                  </a:lnTo>
                  <a:lnTo>
                    <a:pt x="276" y="401"/>
                  </a:lnTo>
                  <a:lnTo>
                    <a:pt x="285" y="418"/>
                  </a:lnTo>
                  <a:lnTo>
                    <a:pt x="293" y="434"/>
                  </a:lnTo>
                  <a:lnTo>
                    <a:pt x="306" y="441"/>
                  </a:lnTo>
                  <a:lnTo>
                    <a:pt x="312" y="460"/>
                  </a:lnTo>
                  <a:lnTo>
                    <a:pt x="296" y="460"/>
                  </a:lnTo>
                  <a:lnTo>
                    <a:pt x="279" y="460"/>
                  </a:lnTo>
                  <a:lnTo>
                    <a:pt x="270" y="470"/>
                  </a:lnTo>
                  <a:lnTo>
                    <a:pt x="260" y="480"/>
                  </a:lnTo>
                  <a:lnTo>
                    <a:pt x="234" y="480"/>
                  </a:lnTo>
                  <a:lnTo>
                    <a:pt x="225" y="485"/>
                  </a:lnTo>
                  <a:lnTo>
                    <a:pt x="220" y="482"/>
                  </a:lnTo>
                  <a:lnTo>
                    <a:pt x="203" y="483"/>
                  </a:lnTo>
                  <a:lnTo>
                    <a:pt x="202" y="488"/>
                  </a:lnTo>
                  <a:lnTo>
                    <a:pt x="186" y="473"/>
                  </a:lnTo>
                  <a:lnTo>
                    <a:pt x="171" y="458"/>
                  </a:lnTo>
                  <a:lnTo>
                    <a:pt x="162" y="464"/>
                  </a:lnTo>
                  <a:lnTo>
                    <a:pt x="149" y="466"/>
                  </a:lnTo>
                  <a:lnTo>
                    <a:pt x="132" y="455"/>
                  </a:lnTo>
                  <a:lnTo>
                    <a:pt x="126" y="449"/>
                  </a:lnTo>
                  <a:lnTo>
                    <a:pt x="123" y="442"/>
                  </a:lnTo>
                  <a:lnTo>
                    <a:pt x="111" y="425"/>
                  </a:lnTo>
                  <a:lnTo>
                    <a:pt x="102" y="412"/>
                  </a:lnTo>
                  <a:lnTo>
                    <a:pt x="82" y="394"/>
                  </a:lnTo>
                  <a:lnTo>
                    <a:pt x="78" y="383"/>
                  </a:lnTo>
                  <a:lnTo>
                    <a:pt x="58" y="369"/>
                  </a:lnTo>
                  <a:lnTo>
                    <a:pt x="54" y="362"/>
                  </a:lnTo>
                  <a:lnTo>
                    <a:pt x="39" y="358"/>
                  </a:lnTo>
                  <a:lnTo>
                    <a:pt x="42" y="334"/>
                  </a:lnTo>
                  <a:lnTo>
                    <a:pt x="33" y="318"/>
                  </a:lnTo>
                  <a:lnTo>
                    <a:pt x="24" y="303"/>
                  </a:lnTo>
                  <a:lnTo>
                    <a:pt x="22" y="290"/>
                  </a:lnTo>
                  <a:lnTo>
                    <a:pt x="18" y="276"/>
                  </a:lnTo>
                  <a:lnTo>
                    <a:pt x="9" y="257"/>
                  </a:lnTo>
                  <a:lnTo>
                    <a:pt x="0" y="256"/>
                  </a:lnTo>
                  <a:lnTo>
                    <a:pt x="9" y="237"/>
                  </a:lnTo>
                  <a:lnTo>
                    <a:pt x="10" y="226"/>
                  </a:lnTo>
                  <a:lnTo>
                    <a:pt x="12" y="220"/>
                  </a:lnTo>
                  <a:lnTo>
                    <a:pt x="14" y="210"/>
                  </a:lnTo>
                  <a:lnTo>
                    <a:pt x="24" y="191"/>
                  </a:lnTo>
                  <a:lnTo>
                    <a:pt x="32" y="185"/>
                  </a:lnTo>
                  <a:lnTo>
                    <a:pt x="46" y="184"/>
                  </a:lnTo>
                  <a:lnTo>
                    <a:pt x="45" y="161"/>
                  </a:lnTo>
                  <a:lnTo>
                    <a:pt x="44" y="137"/>
                  </a:lnTo>
                  <a:lnTo>
                    <a:pt x="44" y="113"/>
                  </a:lnTo>
                  <a:lnTo>
                    <a:pt x="42" y="9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3" name="Freeform 123"/>
            <p:cNvSpPr>
              <a:spLocks/>
            </p:cNvSpPr>
            <p:nvPr/>
          </p:nvSpPr>
          <p:spPr bwMode="auto">
            <a:xfrm>
              <a:off x="5113122" y="3385300"/>
              <a:ext cx="42410" cy="58053"/>
            </a:xfrm>
            <a:custGeom>
              <a:avLst/>
              <a:gdLst/>
              <a:ahLst/>
              <a:cxnLst>
                <a:cxn ang="0">
                  <a:pos x="34" y="14"/>
                </a:cxn>
                <a:cxn ang="0">
                  <a:pos x="34" y="2"/>
                </a:cxn>
                <a:cxn ang="0">
                  <a:pos x="22" y="0"/>
                </a:cxn>
                <a:cxn ang="0">
                  <a:pos x="19" y="8"/>
                </a:cxn>
                <a:cxn ang="0">
                  <a:pos x="0" y="9"/>
                </a:cxn>
                <a:cxn ang="0">
                  <a:pos x="0" y="10"/>
                </a:cxn>
                <a:cxn ang="0">
                  <a:pos x="0" y="12"/>
                </a:cxn>
                <a:cxn ang="0">
                  <a:pos x="5" y="32"/>
                </a:cxn>
                <a:cxn ang="0">
                  <a:pos x="9" y="52"/>
                </a:cxn>
                <a:cxn ang="0">
                  <a:pos x="13" y="52"/>
                </a:cxn>
                <a:cxn ang="0">
                  <a:pos x="27" y="37"/>
                </a:cxn>
                <a:cxn ang="0">
                  <a:pos x="40" y="22"/>
                </a:cxn>
                <a:cxn ang="0">
                  <a:pos x="34" y="14"/>
                </a:cxn>
              </a:cxnLst>
              <a:rect l="0" t="0" r="r" b="b"/>
              <a:pathLst>
                <a:path w="40" h="52">
                  <a:moveTo>
                    <a:pt x="34" y="14"/>
                  </a:moveTo>
                  <a:lnTo>
                    <a:pt x="34" y="2"/>
                  </a:lnTo>
                  <a:lnTo>
                    <a:pt x="22" y="0"/>
                  </a:lnTo>
                  <a:lnTo>
                    <a:pt x="19" y="8"/>
                  </a:lnTo>
                  <a:lnTo>
                    <a:pt x="0" y="9"/>
                  </a:lnTo>
                  <a:lnTo>
                    <a:pt x="0" y="10"/>
                  </a:lnTo>
                  <a:lnTo>
                    <a:pt x="0" y="12"/>
                  </a:lnTo>
                  <a:lnTo>
                    <a:pt x="5" y="32"/>
                  </a:lnTo>
                  <a:lnTo>
                    <a:pt x="9" y="52"/>
                  </a:lnTo>
                  <a:lnTo>
                    <a:pt x="13" y="52"/>
                  </a:lnTo>
                  <a:lnTo>
                    <a:pt x="27" y="37"/>
                  </a:lnTo>
                  <a:lnTo>
                    <a:pt x="40" y="22"/>
                  </a:lnTo>
                  <a:lnTo>
                    <a:pt x="34" y="1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4" name="Freeform 124"/>
            <p:cNvSpPr>
              <a:spLocks/>
            </p:cNvSpPr>
            <p:nvPr/>
          </p:nvSpPr>
          <p:spPr bwMode="auto">
            <a:xfrm>
              <a:off x="4675632" y="3222304"/>
              <a:ext cx="183032" cy="236679"/>
            </a:xfrm>
            <a:custGeom>
              <a:avLst/>
              <a:gdLst/>
              <a:ahLst/>
              <a:cxnLst>
                <a:cxn ang="0">
                  <a:pos x="29" y="149"/>
                </a:cxn>
                <a:cxn ang="0">
                  <a:pos x="9" y="151"/>
                </a:cxn>
                <a:cxn ang="0">
                  <a:pos x="9" y="159"/>
                </a:cxn>
                <a:cxn ang="0">
                  <a:pos x="13" y="165"/>
                </a:cxn>
                <a:cxn ang="0">
                  <a:pos x="17" y="175"/>
                </a:cxn>
                <a:cxn ang="0">
                  <a:pos x="12" y="180"/>
                </a:cxn>
                <a:cxn ang="0">
                  <a:pos x="7" y="177"/>
                </a:cxn>
                <a:cxn ang="0">
                  <a:pos x="0" y="187"/>
                </a:cxn>
                <a:cxn ang="0">
                  <a:pos x="19" y="214"/>
                </a:cxn>
                <a:cxn ang="0">
                  <a:pos x="33" y="201"/>
                </a:cxn>
                <a:cxn ang="0">
                  <a:pos x="42" y="204"/>
                </a:cxn>
                <a:cxn ang="0">
                  <a:pos x="53" y="208"/>
                </a:cxn>
                <a:cxn ang="0">
                  <a:pos x="59" y="201"/>
                </a:cxn>
                <a:cxn ang="0">
                  <a:pos x="72" y="199"/>
                </a:cxn>
                <a:cxn ang="0">
                  <a:pos x="74" y="210"/>
                </a:cxn>
                <a:cxn ang="0">
                  <a:pos x="91" y="193"/>
                </a:cxn>
                <a:cxn ang="0">
                  <a:pos x="108" y="178"/>
                </a:cxn>
                <a:cxn ang="0">
                  <a:pos x="110" y="159"/>
                </a:cxn>
                <a:cxn ang="0">
                  <a:pos x="114" y="139"/>
                </a:cxn>
                <a:cxn ang="0">
                  <a:pos x="129" y="119"/>
                </a:cxn>
                <a:cxn ang="0">
                  <a:pos x="144" y="99"/>
                </a:cxn>
                <a:cxn ang="0">
                  <a:pos x="147" y="79"/>
                </a:cxn>
                <a:cxn ang="0">
                  <a:pos x="151" y="61"/>
                </a:cxn>
                <a:cxn ang="0">
                  <a:pos x="153" y="42"/>
                </a:cxn>
                <a:cxn ang="0">
                  <a:pos x="157" y="24"/>
                </a:cxn>
                <a:cxn ang="0">
                  <a:pos x="163" y="3"/>
                </a:cxn>
                <a:cxn ang="0">
                  <a:pos x="146" y="1"/>
                </a:cxn>
                <a:cxn ang="0">
                  <a:pos x="129" y="0"/>
                </a:cxn>
                <a:cxn ang="0">
                  <a:pos x="117" y="7"/>
                </a:cxn>
                <a:cxn ang="0">
                  <a:pos x="110" y="34"/>
                </a:cxn>
                <a:cxn ang="0">
                  <a:pos x="105" y="45"/>
                </a:cxn>
                <a:cxn ang="0">
                  <a:pos x="87" y="40"/>
                </a:cxn>
                <a:cxn ang="0">
                  <a:pos x="68" y="36"/>
                </a:cxn>
                <a:cxn ang="0">
                  <a:pos x="47" y="35"/>
                </a:cxn>
                <a:cxn ang="0">
                  <a:pos x="44" y="59"/>
                </a:cxn>
                <a:cxn ang="0">
                  <a:pos x="68" y="57"/>
                </a:cxn>
                <a:cxn ang="0">
                  <a:pos x="71" y="73"/>
                </a:cxn>
                <a:cxn ang="0">
                  <a:pos x="60" y="88"/>
                </a:cxn>
                <a:cxn ang="0">
                  <a:pos x="73" y="109"/>
                </a:cxn>
                <a:cxn ang="0">
                  <a:pos x="67" y="144"/>
                </a:cxn>
                <a:cxn ang="0">
                  <a:pos x="60" y="150"/>
                </a:cxn>
                <a:cxn ang="0">
                  <a:pos x="56" y="143"/>
                </a:cxn>
                <a:cxn ang="0">
                  <a:pos x="43" y="148"/>
                </a:cxn>
                <a:cxn ang="0">
                  <a:pos x="31" y="135"/>
                </a:cxn>
                <a:cxn ang="0">
                  <a:pos x="29" y="149"/>
                </a:cxn>
              </a:cxnLst>
              <a:rect l="0" t="0" r="r" b="b"/>
              <a:pathLst>
                <a:path w="163" h="214">
                  <a:moveTo>
                    <a:pt x="29" y="149"/>
                  </a:moveTo>
                  <a:lnTo>
                    <a:pt x="9" y="151"/>
                  </a:lnTo>
                  <a:lnTo>
                    <a:pt x="9" y="159"/>
                  </a:lnTo>
                  <a:lnTo>
                    <a:pt x="13" y="165"/>
                  </a:lnTo>
                  <a:lnTo>
                    <a:pt x="17" y="175"/>
                  </a:lnTo>
                  <a:lnTo>
                    <a:pt x="12" y="180"/>
                  </a:lnTo>
                  <a:lnTo>
                    <a:pt x="7" y="177"/>
                  </a:lnTo>
                  <a:lnTo>
                    <a:pt x="0" y="187"/>
                  </a:lnTo>
                  <a:lnTo>
                    <a:pt x="19" y="214"/>
                  </a:lnTo>
                  <a:lnTo>
                    <a:pt x="33" y="201"/>
                  </a:lnTo>
                  <a:lnTo>
                    <a:pt x="42" y="204"/>
                  </a:lnTo>
                  <a:lnTo>
                    <a:pt x="53" y="208"/>
                  </a:lnTo>
                  <a:lnTo>
                    <a:pt x="59" y="201"/>
                  </a:lnTo>
                  <a:lnTo>
                    <a:pt x="72" y="199"/>
                  </a:lnTo>
                  <a:lnTo>
                    <a:pt x="74" y="210"/>
                  </a:lnTo>
                  <a:lnTo>
                    <a:pt x="91" y="193"/>
                  </a:lnTo>
                  <a:lnTo>
                    <a:pt x="108" y="178"/>
                  </a:lnTo>
                  <a:lnTo>
                    <a:pt x="110" y="159"/>
                  </a:lnTo>
                  <a:lnTo>
                    <a:pt x="114" y="139"/>
                  </a:lnTo>
                  <a:lnTo>
                    <a:pt x="129" y="119"/>
                  </a:lnTo>
                  <a:lnTo>
                    <a:pt x="144" y="99"/>
                  </a:lnTo>
                  <a:lnTo>
                    <a:pt x="147" y="79"/>
                  </a:lnTo>
                  <a:lnTo>
                    <a:pt x="151" y="61"/>
                  </a:lnTo>
                  <a:lnTo>
                    <a:pt x="153" y="42"/>
                  </a:lnTo>
                  <a:lnTo>
                    <a:pt x="157" y="24"/>
                  </a:lnTo>
                  <a:lnTo>
                    <a:pt x="163" y="3"/>
                  </a:lnTo>
                  <a:lnTo>
                    <a:pt x="146" y="1"/>
                  </a:lnTo>
                  <a:lnTo>
                    <a:pt x="129" y="0"/>
                  </a:lnTo>
                  <a:lnTo>
                    <a:pt x="117" y="7"/>
                  </a:lnTo>
                  <a:lnTo>
                    <a:pt x="110" y="34"/>
                  </a:lnTo>
                  <a:lnTo>
                    <a:pt x="105" y="45"/>
                  </a:lnTo>
                  <a:lnTo>
                    <a:pt x="87" y="40"/>
                  </a:lnTo>
                  <a:lnTo>
                    <a:pt x="68" y="36"/>
                  </a:lnTo>
                  <a:lnTo>
                    <a:pt x="47" y="35"/>
                  </a:lnTo>
                  <a:lnTo>
                    <a:pt x="44" y="59"/>
                  </a:lnTo>
                  <a:lnTo>
                    <a:pt x="68" y="57"/>
                  </a:lnTo>
                  <a:lnTo>
                    <a:pt x="71" y="73"/>
                  </a:lnTo>
                  <a:lnTo>
                    <a:pt x="60" y="88"/>
                  </a:lnTo>
                  <a:lnTo>
                    <a:pt x="73" y="109"/>
                  </a:lnTo>
                  <a:lnTo>
                    <a:pt x="67" y="144"/>
                  </a:lnTo>
                  <a:lnTo>
                    <a:pt x="60" y="150"/>
                  </a:lnTo>
                  <a:lnTo>
                    <a:pt x="56" y="143"/>
                  </a:lnTo>
                  <a:lnTo>
                    <a:pt x="43" y="148"/>
                  </a:lnTo>
                  <a:lnTo>
                    <a:pt x="31" y="135"/>
                  </a:lnTo>
                  <a:lnTo>
                    <a:pt x="29" y="14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5" name="Freeform 125"/>
            <p:cNvSpPr>
              <a:spLocks/>
            </p:cNvSpPr>
            <p:nvPr/>
          </p:nvSpPr>
          <p:spPr bwMode="auto">
            <a:xfrm>
              <a:off x="5231422" y="3193277"/>
              <a:ext cx="196424" cy="256775"/>
            </a:xfrm>
            <a:custGeom>
              <a:avLst/>
              <a:gdLst/>
              <a:ahLst/>
              <a:cxnLst>
                <a:cxn ang="0">
                  <a:pos x="82" y="188"/>
                </a:cxn>
                <a:cxn ang="0">
                  <a:pos x="61" y="176"/>
                </a:cxn>
                <a:cxn ang="0">
                  <a:pos x="41" y="163"/>
                </a:cxn>
                <a:cxn ang="0">
                  <a:pos x="20" y="151"/>
                </a:cxn>
                <a:cxn ang="0">
                  <a:pos x="1" y="139"/>
                </a:cxn>
                <a:cxn ang="0">
                  <a:pos x="0" y="112"/>
                </a:cxn>
                <a:cxn ang="0">
                  <a:pos x="16" y="86"/>
                </a:cxn>
                <a:cxn ang="0">
                  <a:pos x="24" y="67"/>
                </a:cxn>
                <a:cxn ang="0">
                  <a:pos x="18" y="48"/>
                </a:cxn>
                <a:cxn ang="0">
                  <a:pos x="11" y="29"/>
                </a:cxn>
                <a:cxn ang="0">
                  <a:pos x="2" y="10"/>
                </a:cxn>
                <a:cxn ang="0">
                  <a:pos x="11" y="0"/>
                </a:cxn>
                <a:cxn ang="0">
                  <a:pos x="28" y="0"/>
                </a:cxn>
                <a:cxn ang="0">
                  <a:pos x="44" y="0"/>
                </a:cxn>
                <a:cxn ang="0">
                  <a:pos x="64" y="2"/>
                </a:cxn>
                <a:cxn ang="0">
                  <a:pos x="90" y="22"/>
                </a:cxn>
                <a:cxn ang="0">
                  <a:pos x="120" y="28"/>
                </a:cxn>
                <a:cxn ang="0">
                  <a:pos x="131" y="18"/>
                </a:cxn>
                <a:cxn ang="0">
                  <a:pos x="154" y="11"/>
                </a:cxn>
                <a:cxn ang="0">
                  <a:pos x="175" y="16"/>
                </a:cxn>
                <a:cxn ang="0">
                  <a:pos x="166" y="30"/>
                </a:cxn>
                <a:cxn ang="0">
                  <a:pos x="155" y="43"/>
                </a:cxn>
                <a:cxn ang="0">
                  <a:pos x="156" y="67"/>
                </a:cxn>
                <a:cxn ang="0">
                  <a:pos x="156" y="90"/>
                </a:cxn>
                <a:cxn ang="0">
                  <a:pos x="156" y="113"/>
                </a:cxn>
                <a:cxn ang="0">
                  <a:pos x="156" y="136"/>
                </a:cxn>
                <a:cxn ang="0">
                  <a:pos x="168" y="155"/>
                </a:cxn>
                <a:cxn ang="0">
                  <a:pos x="156" y="162"/>
                </a:cxn>
                <a:cxn ang="0">
                  <a:pos x="146" y="178"/>
                </a:cxn>
                <a:cxn ang="0">
                  <a:pos x="137" y="186"/>
                </a:cxn>
                <a:cxn ang="0">
                  <a:pos x="127" y="208"/>
                </a:cxn>
                <a:cxn ang="0">
                  <a:pos x="118" y="228"/>
                </a:cxn>
                <a:cxn ang="0">
                  <a:pos x="115" y="230"/>
                </a:cxn>
                <a:cxn ang="0">
                  <a:pos x="100" y="214"/>
                </a:cxn>
                <a:cxn ang="0">
                  <a:pos x="83" y="197"/>
                </a:cxn>
                <a:cxn ang="0">
                  <a:pos x="82" y="188"/>
                </a:cxn>
              </a:cxnLst>
              <a:rect l="0" t="0" r="r" b="b"/>
              <a:pathLst>
                <a:path w="175" h="230">
                  <a:moveTo>
                    <a:pt x="82" y="188"/>
                  </a:moveTo>
                  <a:lnTo>
                    <a:pt x="61" y="176"/>
                  </a:lnTo>
                  <a:lnTo>
                    <a:pt x="41" y="163"/>
                  </a:lnTo>
                  <a:lnTo>
                    <a:pt x="20" y="151"/>
                  </a:lnTo>
                  <a:lnTo>
                    <a:pt x="1" y="139"/>
                  </a:lnTo>
                  <a:lnTo>
                    <a:pt x="0" y="112"/>
                  </a:lnTo>
                  <a:lnTo>
                    <a:pt x="16" y="86"/>
                  </a:lnTo>
                  <a:lnTo>
                    <a:pt x="24" y="67"/>
                  </a:lnTo>
                  <a:lnTo>
                    <a:pt x="18" y="48"/>
                  </a:lnTo>
                  <a:lnTo>
                    <a:pt x="11" y="29"/>
                  </a:lnTo>
                  <a:lnTo>
                    <a:pt x="2" y="10"/>
                  </a:lnTo>
                  <a:lnTo>
                    <a:pt x="11" y="0"/>
                  </a:lnTo>
                  <a:lnTo>
                    <a:pt x="28" y="0"/>
                  </a:lnTo>
                  <a:lnTo>
                    <a:pt x="44" y="0"/>
                  </a:lnTo>
                  <a:lnTo>
                    <a:pt x="64" y="2"/>
                  </a:lnTo>
                  <a:lnTo>
                    <a:pt x="90" y="22"/>
                  </a:lnTo>
                  <a:lnTo>
                    <a:pt x="120" y="28"/>
                  </a:lnTo>
                  <a:lnTo>
                    <a:pt x="131" y="18"/>
                  </a:lnTo>
                  <a:lnTo>
                    <a:pt x="154" y="11"/>
                  </a:lnTo>
                  <a:lnTo>
                    <a:pt x="175" y="16"/>
                  </a:lnTo>
                  <a:lnTo>
                    <a:pt x="166" y="30"/>
                  </a:lnTo>
                  <a:lnTo>
                    <a:pt x="155" y="43"/>
                  </a:lnTo>
                  <a:lnTo>
                    <a:pt x="156" y="67"/>
                  </a:lnTo>
                  <a:lnTo>
                    <a:pt x="156" y="90"/>
                  </a:lnTo>
                  <a:lnTo>
                    <a:pt x="156" y="113"/>
                  </a:lnTo>
                  <a:lnTo>
                    <a:pt x="156" y="136"/>
                  </a:lnTo>
                  <a:lnTo>
                    <a:pt x="168" y="155"/>
                  </a:lnTo>
                  <a:lnTo>
                    <a:pt x="156" y="162"/>
                  </a:lnTo>
                  <a:lnTo>
                    <a:pt x="146" y="178"/>
                  </a:lnTo>
                  <a:lnTo>
                    <a:pt x="137" y="186"/>
                  </a:lnTo>
                  <a:lnTo>
                    <a:pt x="127" y="208"/>
                  </a:lnTo>
                  <a:lnTo>
                    <a:pt x="118" y="228"/>
                  </a:lnTo>
                  <a:lnTo>
                    <a:pt x="115" y="230"/>
                  </a:lnTo>
                  <a:lnTo>
                    <a:pt x="100" y="214"/>
                  </a:lnTo>
                  <a:lnTo>
                    <a:pt x="83" y="197"/>
                  </a:lnTo>
                  <a:lnTo>
                    <a:pt x="82" y="18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6" name="Freeform 126"/>
            <p:cNvSpPr>
              <a:spLocks/>
            </p:cNvSpPr>
            <p:nvPr/>
          </p:nvSpPr>
          <p:spPr bwMode="auto">
            <a:xfrm>
              <a:off x="548498" y="3266959"/>
              <a:ext cx="6696" cy="4466"/>
            </a:xfrm>
            <a:custGeom>
              <a:avLst/>
              <a:gdLst/>
              <a:ahLst/>
              <a:cxnLst>
                <a:cxn ang="0">
                  <a:pos x="7" y="4"/>
                </a:cxn>
                <a:cxn ang="0">
                  <a:pos x="3" y="0"/>
                </a:cxn>
                <a:cxn ang="0">
                  <a:pos x="0" y="2"/>
                </a:cxn>
                <a:cxn ang="0">
                  <a:pos x="7" y="4"/>
                </a:cxn>
              </a:cxnLst>
              <a:rect l="0" t="0" r="r" b="b"/>
              <a:pathLst>
                <a:path w="7" h="4">
                  <a:moveTo>
                    <a:pt x="7" y="4"/>
                  </a:moveTo>
                  <a:lnTo>
                    <a:pt x="3" y="0"/>
                  </a:lnTo>
                  <a:lnTo>
                    <a:pt x="0" y="2"/>
                  </a:lnTo>
                  <a:lnTo>
                    <a:pt x="7"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7" name="Freeform 127"/>
            <p:cNvSpPr>
              <a:spLocks/>
            </p:cNvSpPr>
            <p:nvPr/>
          </p:nvSpPr>
          <p:spPr bwMode="auto">
            <a:xfrm>
              <a:off x="8626431" y="3235701"/>
              <a:ext cx="4464" cy="2233"/>
            </a:xfrm>
            <a:custGeom>
              <a:avLst/>
              <a:gdLst/>
              <a:ahLst/>
              <a:cxnLst>
                <a:cxn ang="0">
                  <a:pos x="2" y="0"/>
                </a:cxn>
                <a:cxn ang="0">
                  <a:pos x="1" y="2"/>
                </a:cxn>
                <a:cxn ang="0">
                  <a:pos x="0" y="0"/>
                </a:cxn>
                <a:cxn ang="0">
                  <a:pos x="2" y="0"/>
                </a:cxn>
                <a:cxn ang="0">
                  <a:pos x="3" y="0"/>
                </a:cxn>
                <a:cxn ang="0">
                  <a:pos x="2" y="0"/>
                </a:cxn>
              </a:cxnLst>
              <a:rect l="0" t="0" r="r" b="b"/>
              <a:pathLst>
                <a:path w="3" h="2">
                  <a:moveTo>
                    <a:pt x="2" y="0"/>
                  </a:moveTo>
                  <a:lnTo>
                    <a:pt x="1" y="2"/>
                  </a:lnTo>
                  <a:lnTo>
                    <a:pt x="0" y="0"/>
                  </a:lnTo>
                  <a:lnTo>
                    <a:pt x="2" y="0"/>
                  </a:lnTo>
                  <a:lnTo>
                    <a:pt x="3" y="0"/>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8" name="Freeform 128"/>
            <p:cNvSpPr>
              <a:spLocks/>
            </p:cNvSpPr>
            <p:nvPr/>
          </p:nvSpPr>
          <p:spPr bwMode="auto">
            <a:xfrm>
              <a:off x="8633128" y="3266959"/>
              <a:ext cx="2232" cy="6698"/>
            </a:xfrm>
            <a:custGeom>
              <a:avLst/>
              <a:gdLst/>
              <a:ahLst/>
              <a:cxnLst>
                <a:cxn ang="0">
                  <a:pos x="1" y="6"/>
                </a:cxn>
                <a:cxn ang="0">
                  <a:pos x="1" y="4"/>
                </a:cxn>
                <a:cxn ang="0">
                  <a:pos x="0" y="0"/>
                </a:cxn>
                <a:cxn ang="0">
                  <a:pos x="0" y="1"/>
                </a:cxn>
                <a:cxn ang="0">
                  <a:pos x="1" y="4"/>
                </a:cxn>
                <a:cxn ang="0">
                  <a:pos x="1" y="6"/>
                </a:cxn>
              </a:cxnLst>
              <a:rect l="0" t="0" r="r" b="b"/>
              <a:pathLst>
                <a:path w="1" h="6">
                  <a:moveTo>
                    <a:pt x="1" y="6"/>
                  </a:moveTo>
                  <a:lnTo>
                    <a:pt x="1" y="4"/>
                  </a:lnTo>
                  <a:lnTo>
                    <a:pt x="0" y="0"/>
                  </a:lnTo>
                  <a:lnTo>
                    <a:pt x="0" y="1"/>
                  </a:lnTo>
                  <a:lnTo>
                    <a:pt x="1" y="4"/>
                  </a:lnTo>
                  <a:lnTo>
                    <a:pt x="1"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89" name="Freeform 129"/>
            <p:cNvSpPr>
              <a:spLocks/>
            </p:cNvSpPr>
            <p:nvPr/>
          </p:nvSpPr>
          <p:spPr bwMode="auto">
            <a:xfrm>
              <a:off x="8637592" y="3282590"/>
              <a:ext cx="2232" cy="2233"/>
            </a:xfrm>
            <a:custGeom>
              <a:avLst/>
              <a:gdLst/>
              <a:ahLst/>
              <a:cxnLst>
                <a:cxn ang="0">
                  <a:pos x="0" y="0"/>
                </a:cxn>
                <a:cxn ang="0">
                  <a:pos x="2" y="0"/>
                </a:cxn>
                <a:cxn ang="0">
                  <a:pos x="0" y="0"/>
                </a:cxn>
              </a:cxnLst>
              <a:rect l="0" t="0" r="r" b="b"/>
              <a:pathLst>
                <a:path w="2">
                  <a:moveTo>
                    <a:pt x="0" y="0"/>
                  </a:moveTo>
                  <a:lnTo>
                    <a:pt x="2" y="0"/>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0" name="Freeform 130"/>
            <p:cNvSpPr>
              <a:spLocks/>
            </p:cNvSpPr>
            <p:nvPr/>
          </p:nvSpPr>
          <p:spPr bwMode="auto">
            <a:xfrm>
              <a:off x="8642056" y="3266960"/>
              <a:ext cx="2232" cy="2233"/>
            </a:xfrm>
            <a:custGeom>
              <a:avLst/>
              <a:gdLst/>
              <a:ahLst/>
              <a:cxnLst>
                <a:cxn ang="0">
                  <a:pos x="1" y="0"/>
                </a:cxn>
                <a:cxn ang="0">
                  <a:pos x="0" y="0"/>
                </a:cxn>
                <a:cxn ang="0">
                  <a:pos x="1" y="0"/>
                </a:cxn>
              </a:cxnLst>
              <a:rect l="0" t="0" r="r" b="b"/>
              <a:pathLst>
                <a:path w="1">
                  <a:moveTo>
                    <a:pt x="1" y="0"/>
                  </a:moveTo>
                  <a:lnTo>
                    <a:pt x="0" y="0"/>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1" name="Freeform 131"/>
            <p:cNvSpPr>
              <a:spLocks/>
            </p:cNvSpPr>
            <p:nvPr/>
          </p:nvSpPr>
          <p:spPr bwMode="auto">
            <a:xfrm>
              <a:off x="8633128" y="3275892"/>
              <a:ext cx="2232" cy="2233"/>
            </a:xfrm>
            <a:custGeom>
              <a:avLst/>
              <a:gdLst/>
              <a:ahLst/>
              <a:cxnLst>
                <a:cxn ang="0">
                  <a:pos x="1" y="3"/>
                </a:cxn>
                <a:cxn ang="0">
                  <a:pos x="0" y="1"/>
                </a:cxn>
                <a:cxn ang="0">
                  <a:pos x="0" y="0"/>
                </a:cxn>
                <a:cxn ang="0">
                  <a:pos x="1" y="3"/>
                </a:cxn>
              </a:cxnLst>
              <a:rect l="0" t="0" r="r" b="b"/>
              <a:pathLst>
                <a:path w="1" h="3">
                  <a:moveTo>
                    <a:pt x="1" y="3"/>
                  </a:moveTo>
                  <a:lnTo>
                    <a:pt x="0" y="1"/>
                  </a:lnTo>
                  <a:lnTo>
                    <a:pt x="0" y="0"/>
                  </a:lnTo>
                  <a:lnTo>
                    <a:pt x="1"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2" name="Freeform 132"/>
            <p:cNvSpPr>
              <a:spLocks/>
            </p:cNvSpPr>
            <p:nvPr/>
          </p:nvSpPr>
          <p:spPr bwMode="auto">
            <a:xfrm>
              <a:off x="4470280" y="2940967"/>
              <a:ext cx="287940" cy="259008"/>
            </a:xfrm>
            <a:custGeom>
              <a:avLst/>
              <a:gdLst/>
              <a:ahLst/>
              <a:cxnLst>
                <a:cxn ang="0">
                  <a:pos x="172" y="167"/>
                </a:cxn>
                <a:cxn ang="0">
                  <a:pos x="155" y="172"/>
                </a:cxn>
                <a:cxn ang="0">
                  <a:pos x="144" y="186"/>
                </a:cxn>
                <a:cxn ang="0">
                  <a:pos x="134" y="201"/>
                </a:cxn>
                <a:cxn ang="0">
                  <a:pos x="128" y="221"/>
                </a:cxn>
                <a:cxn ang="0">
                  <a:pos x="121" y="221"/>
                </a:cxn>
                <a:cxn ang="0">
                  <a:pos x="121" y="228"/>
                </a:cxn>
                <a:cxn ang="0">
                  <a:pos x="101" y="228"/>
                </a:cxn>
                <a:cxn ang="0">
                  <a:pos x="97" y="226"/>
                </a:cxn>
                <a:cxn ang="0">
                  <a:pos x="94" y="227"/>
                </a:cxn>
                <a:cxn ang="0">
                  <a:pos x="90" y="231"/>
                </a:cxn>
                <a:cxn ang="0">
                  <a:pos x="88" y="222"/>
                </a:cxn>
                <a:cxn ang="0">
                  <a:pos x="88" y="233"/>
                </a:cxn>
                <a:cxn ang="0">
                  <a:pos x="86" y="229"/>
                </a:cxn>
                <a:cxn ang="0">
                  <a:pos x="84" y="231"/>
                </a:cxn>
                <a:cxn ang="0">
                  <a:pos x="77" y="231"/>
                </a:cxn>
                <a:cxn ang="0">
                  <a:pos x="68" y="232"/>
                </a:cxn>
                <a:cxn ang="0">
                  <a:pos x="59" y="208"/>
                </a:cxn>
                <a:cxn ang="0">
                  <a:pos x="60" y="207"/>
                </a:cxn>
                <a:cxn ang="0">
                  <a:pos x="56" y="203"/>
                </a:cxn>
                <a:cxn ang="0">
                  <a:pos x="58" y="202"/>
                </a:cxn>
                <a:cxn ang="0">
                  <a:pos x="53" y="197"/>
                </a:cxn>
                <a:cxn ang="0">
                  <a:pos x="29" y="181"/>
                </a:cxn>
                <a:cxn ang="0">
                  <a:pos x="17" y="181"/>
                </a:cxn>
                <a:cxn ang="0">
                  <a:pos x="22" y="177"/>
                </a:cxn>
                <a:cxn ang="0">
                  <a:pos x="0" y="183"/>
                </a:cxn>
                <a:cxn ang="0">
                  <a:pos x="1" y="149"/>
                </a:cxn>
                <a:cxn ang="0">
                  <a:pos x="4" y="115"/>
                </a:cxn>
                <a:cxn ang="0">
                  <a:pos x="19" y="88"/>
                </a:cxn>
                <a:cxn ang="0">
                  <a:pos x="22" y="65"/>
                </a:cxn>
                <a:cxn ang="0">
                  <a:pos x="18" y="52"/>
                </a:cxn>
                <a:cxn ang="0">
                  <a:pos x="18" y="51"/>
                </a:cxn>
                <a:cxn ang="0">
                  <a:pos x="19" y="41"/>
                </a:cxn>
                <a:cxn ang="0">
                  <a:pos x="26" y="24"/>
                </a:cxn>
                <a:cxn ang="0">
                  <a:pos x="30" y="6"/>
                </a:cxn>
                <a:cxn ang="0">
                  <a:pos x="52" y="0"/>
                </a:cxn>
                <a:cxn ang="0">
                  <a:pos x="73" y="1"/>
                </a:cxn>
                <a:cxn ang="0">
                  <a:pos x="88" y="16"/>
                </a:cxn>
                <a:cxn ang="0">
                  <a:pos x="110" y="10"/>
                </a:cxn>
                <a:cxn ang="0">
                  <a:pos x="126" y="16"/>
                </a:cxn>
                <a:cxn ang="0">
                  <a:pos x="143" y="23"/>
                </a:cxn>
                <a:cxn ang="0">
                  <a:pos x="168" y="11"/>
                </a:cxn>
                <a:cxn ang="0">
                  <a:pos x="190" y="12"/>
                </a:cxn>
                <a:cxn ang="0">
                  <a:pos x="212" y="15"/>
                </a:cxn>
                <a:cxn ang="0">
                  <a:pos x="236" y="0"/>
                </a:cxn>
                <a:cxn ang="0">
                  <a:pos x="246" y="16"/>
                </a:cxn>
                <a:cxn ang="0">
                  <a:pos x="250" y="35"/>
                </a:cxn>
                <a:cxn ang="0">
                  <a:pos x="259" y="43"/>
                </a:cxn>
                <a:cxn ang="0">
                  <a:pos x="254" y="58"/>
                </a:cxn>
                <a:cxn ang="0">
                  <a:pos x="239" y="72"/>
                </a:cxn>
                <a:cxn ang="0">
                  <a:pos x="230" y="89"/>
                </a:cxn>
                <a:cxn ang="0">
                  <a:pos x="223" y="107"/>
                </a:cxn>
                <a:cxn ang="0">
                  <a:pos x="215" y="127"/>
                </a:cxn>
                <a:cxn ang="0">
                  <a:pos x="206" y="139"/>
                </a:cxn>
                <a:cxn ang="0">
                  <a:pos x="198" y="162"/>
                </a:cxn>
                <a:cxn ang="0">
                  <a:pos x="185" y="181"/>
                </a:cxn>
                <a:cxn ang="0">
                  <a:pos x="172" y="167"/>
                </a:cxn>
              </a:cxnLst>
              <a:rect l="0" t="0" r="r" b="b"/>
              <a:pathLst>
                <a:path w="259" h="233">
                  <a:moveTo>
                    <a:pt x="172" y="167"/>
                  </a:moveTo>
                  <a:lnTo>
                    <a:pt x="155" y="172"/>
                  </a:lnTo>
                  <a:lnTo>
                    <a:pt x="144" y="186"/>
                  </a:lnTo>
                  <a:lnTo>
                    <a:pt x="134" y="201"/>
                  </a:lnTo>
                  <a:lnTo>
                    <a:pt x="128" y="221"/>
                  </a:lnTo>
                  <a:lnTo>
                    <a:pt x="121" y="221"/>
                  </a:lnTo>
                  <a:lnTo>
                    <a:pt x="121" y="228"/>
                  </a:lnTo>
                  <a:lnTo>
                    <a:pt x="101" y="228"/>
                  </a:lnTo>
                  <a:lnTo>
                    <a:pt x="97" y="226"/>
                  </a:lnTo>
                  <a:lnTo>
                    <a:pt x="94" y="227"/>
                  </a:lnTo>
                  <a:lnTo>
                    <a:pt x="90" y="231"/>
                  </a:lnTo>
                  <a:lnTo>
                    <a:pt x="88" y="222"/>
                  </a:lnTo>
                  <a:lnTo>
                    <a:pt x="88" y="233"/>
                  </a:lnTo>
                  <a:lnTo>
                    <a:pt x="86" y="229"/>
                  </a:lnTo>
                  <a:lnTo>
                    <a:pt x="84" y="231"/>
                  </a:lnTo>
                  <a:lnTo>
                    <a:pt x="77" y="231"/>
                  </a:lnTo>
                  <a:lnTo>
                    <a:pt x="68" y="232"/>
                  </a:lnTo>
                  <a:lnTo>
                    <a:pt x="59" y="208"/>
                  </a:lnTo>
                  <a:lnTo>
                    <a:pt x="60" y="207"/>
                  </a:lnTo>
                  <a:lnTo>
                    <a:pt x="56" y="203"/>
                  </a:lnTo>
                  <a:lnTo>
                    <a:pt x="58" y="202"/>
                  </a:lnTo>
                  <a:lnTo>
                    <a:pt x="53" y="197"/>
                  </a:lnTo>
                  <a:lnTo>
                    <a:pt x="29" y="181"/>
                  </a:lnTo>
                  <a:lnTo>
                    <a:pt x="17" y="181"/>
                  </a:lnTo>
                  <a:lnTo>
                    <a:pt x="22" y="177"/>
                  </a:lnTo>
                  <a:lnTo>
                    <a:pt x="0" y="183"/>
                  </a:lnTo>
                  <a:lnTo>
                    <a:pt x="1" y="149"/>
                  </a:lnTo>
                  <a:lnTo>
                    <a:pt x="4" y="115"/>
                  </a:lnTo>
                  <a:lnTo>
                    <a:pt x="19" y="88"/>
                  </a:lnTo>
                  <a:lnTo>
                    <a:pt x="22" y="65"/>
                  </a:lnTo>
                  <a:lnTo>
                    <a:pt x="18" y="52"/>
                  </a:lnTo>
                  <a:lnTo>
                    <a:pt x="18" y="51"/>
                  </a:lnTo>
                  <a:lnTo>
                    <a:pt x="19" y="41"/>
                  </a:lnTo>
                  <a:lnTo>
                    <a:pt x="26" y="24"/>
                  </a:lnTo>
                  <a:lnTo>
                    <a:pt x="30" y="6"/>
                  </a:lnTo>
                  <a:lnTo>
                    <a:pt x="52" y="0"/>
                  </a:lnTo>
                  <a:lnTo>
                    <a:pt x="73" y="1"/>
                  </a:lnTo>
                  <a:lnTo>
                    <a:pt x="88" y="16"/>
                  </a:lnTo>
                  <a:lnTo>
                    <a:pt x="110" y="10"/>
                  </a:lnTo>
                  <a:lnTo>
                    <a:pt x="126" y="16"/>
                  </a:lnTo>
                  <a:lnTo>
                    <a:pt x="143" y="23"/>
                  </a:lnTo>
                  <a:lnTo>
                    <a:pt x="168" y="11"/>
                  </a:lnTo>
                  <a:lnTo>
                    <a:pt x="190" y="12"/>
                  </a:lnTo>
                  <a:lnTo>
                    <a:pt x="212" y="15"/>
                  </a:lnTo>
                  <a:lnTo>
                    <a:pt x="236" y="0"/>
                  </a:lnTo>
                  <a:lnTo>
                    <a:pt x="246" y="16"/>
                  </a:lnTo>
                  <a:lnTo>
                    <a:pt x="250" y="35"/>
                  </a:lnTo>
                  <a:lnTo>
                    <a:pt x="259" y="43"/>
                  </a:lnTo>
                  <a:lnTo>
                    <a:pt x="254" y="58"/>
                  </a:lnTo>
                  <a:lnTo>
                    <a:pt x="239" y="72"/>
                  </a:lnTo>
                  <a:lnTo>
                    <a:pt x="230" y="89"/>
                  </a:lnTo>
                  <a:lnTo>
                    <a:pt x="223" y="107"/>
                  </a:lnTo>
                  <a:lnTo>
                    <a:pt x="215" y="127"/>
                  </a:lnTo>
                  <a:lnTo>
                    <a:pt x="206" y="139"/>
                  </a:lnTo>
                  <a:lnTo>
                    <a:pt x="198" y="162"/>
                  </a:lnTo>
                  <a:lnTo>
                    <a:pt x="185" y="181"/>
                  </a:lnTo>
                  <a:lnTo>
                    <a:pt x="172" y="16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3" name="Freeform 133"/>
            <p:cNvSpPr>
              <a:spLocks/>
            </p:cNvSpPr>
            <p:nvPr/>
          </p:nvSpPr>
          <p:spPr bwMode="auto">
            <a:xfrm>
              <a:off x="4423405" y="2978926"/>
              <a:ext cx="69195" cy="169695"/>
            </a:xfrm>
            <a:custGeom>
              <a:avLst/>
              <a:gdLst/>
              <a:ahLst/>
              <a:cxnLst>
                <a:cxn ang="0">
                  <a:pos x="4" y="32"/>
                </a:cxn>
                <a:cxn ang="0">
                  <a:pos x="2" y="32"/>
                </a:cxn>
                <a:cxn ang="0">
                  <a:pos x="0" y="43"/>
                </a:cxn>
                <a:cxn ang="0">
                  <a:pos x="12" y="58"/>
                </a:cxn>
                <a:cxn ang="0">
                  <a:pos x="14" y="77"/>
                </a:cxn>
                <a:cxn ang="0">
                  <a:pos x="16" y="96"/>
                </a:cxn>
                <a:cxn ang="0">
                  <a:pos x="17" y="114"/>
                </a:cxn>
                <a:cxn ang="0">
                  <a:pos x="17" y="133"/>
                </a:cxn>
                <a:cxn ang="0">
                  <a:pos x="18" y="151"/>
                </a:cxn>
                <a:cxn ang="0">
                  <a:pos x="42" y="148"/>
                </a:cxn>
                <a:cxn ang="0">
                  <a:pos x="43" y="114"/>
                </a:cxn>
                <a:cxn ang="0">
                  <a:pos x="46" y="80"/>
                </a:cxn>
                <a:cxn ang="0">
                  <a:pos x="61" y="53"/>
                </a:cxn>
                <a:cxn ang="0">
                  <a:pos x="64" y="30"/>
                </a:cxn>
                <a:cxn ang="0">
                  <a:pos x="60" y="17"/>
                </a:cxn>
                <a:cxn ang="0">
                  <a:pos x="60" y="16"/>
                </a:cxn>
                <a:cxn ang="0">
                  <a:pos x="41" y="0"/>
                </a:cxn>
                <a:cxn ang="0">
                  <a:pos x="35" y="7"/>
                </a:cxn>
                <a:cxn ang="0">
                  <a:pos x="35" y="11"/>
                </a:cxn>
                <a:cxn ang="0">
                  <a:pos x="35" y="12"/>
                </a:cxn>
                <a:cxn ang="0">
                  <a:pos x="34" y="13"/>
                </a:cxn>
                <a:cxn ang="0">
                  <a:pos x="17" y="24"/>
                </a:cxn>
                <a:cxn ang="0">
                  <a:pos x="4" y="32"/>
                </a:cxn>
              </a:cxnLst>
              <a:rect l="0" t="0" r="r" b="b"/>
              <a:pathLst>
                <a:path w="64" h="151">
                  <a:moveTo>
                    <a:pt x="4" y="32"/>
                  </a:moveTo>
                  <a:lnTo>
                    <a:pt x="2" y="32"/>
                  </a:lnTo>
                  <a:lnTo>
                    <a:pt x="0" y="43"/>
                  </a:lnTo>
                  <a:lnTo>
                    <a:pt x="12" y="58"/>
                  </a:lnTo>
                  <a:lnTo>
                    <a:pt x="14" y="77"/>
                  </a:lnTo>
                  <a:lnTo>
                    <a:pt x="16" y="96"/>
                  </a:lnTo>
                  <a:lnTo>
                    <a:pt x="17" y="114"/>
                  </a:lnTo>
                  <a:lnTo>
                    <a:pt x="17" y="133"/>
                  </a:lnTo>
                  <a:lnTo>
                    <a:pt x="18" y="151"/>
                  </a:lnTo>
                  <a:lnTo>
                    <a:pt x="42" y="148"/>
                  </a:lnTo>
                  <a:lnTo>
                    <a:pt x="43" y="114"/>
                  </a:lnTo>
                  <a:lnTo>
                    <a:pt x="46" y="80"/>
                  </a:lnTo>
                  <a:lnTo>
                    <a:pt x="61" y="53"/>
                  </a:lnTo>
                  <a:lnTo>
                    <a:pt x="64" y="30"/>
                  </a:lnTo>
                  <a:lnTo>
                    <a:pt x="60" y="17"/>
                  </a:lnTo>
                  <a:lnTo>
                    <a:pt x="60" y="16"/>
                  </a:lnTo>
                  <a:lnTo>
                    <a:pt x="41" y="0"/>
                  </a:lnTo>
                  <a:lnTo>
                    <a:pt x="35" y="7"/>
                  </a:lnTo>
                  <a:lnTo>
                    <a:pt x="35" y="11"/>
                  </a:lnTo>
                  <a:lnTo>
                    <a:pt x="35" y="12"/>
                  </a:lnTo>
                  <a:lnTo>
                    <a:pt x="34" y="13"/>
                  </a:lnTo>
                  <a:lnTo>
                    <a:pt x="17" y="24"/>
                  </a:lnTo>
                  <a:lnTo>
                    <a:pt x="4" y="3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4" name="Freeform 134"/>
            <p:cNvSpPr>
              <a:spLocks/>
            </p:cNvSpPr>
            <p:nvPr/>
          </p:nvSpPr>
          <p:spPr bwMode="auto">
            <a:xfrm>
              <a:off x="4267160" y="2903010"/>
              <a:ext cx="194192" cy="154065"/>
            </a:xfrm>
            <a:custGeom>
              <a:avLst/>
              <a:gdLst/>
              <a:ahLst/>
              <a:cxnLst>
                <a:cxn ang="0">
                  <a:pos x="142" y="100"/>
                </a:cxn>
                <a:cxn ang="0">
                  <a:pos x="134" y="100"/>
                </a:cxn>
                <a:cxn ang="0">
                  <a:pos x="116" y="98"/>
                </a:cxn>
                <a:cxn ang="0">
                  <a:pos x="110" y="99"/>
                </a:cxn>
                <a:cxn ang="0">
                  <a:pos x="84" y="100"/>
                </a:cxn>
                <a:cxn ang="0">
                  <a:pos x="59" y="100"/>
                </a:cxn>
                <a:cxn ang="0">
                  <a:pos x="60" y="120"/>
                </a:cxn>
                <a:cxn ang="0">
                  <a:pos x="61" y="139"/>
                </a:cxn>
                <a:cxn ang="0">
                  <a:pos x="42" y="128"/>
                </a:cxn>
                <a:cxn ang="0">
                  <a:pos x="22" y="133"/>
                </a:cxn>
                <a:cxn ang="0">
                  <a:pos x="8" y="120"/>
                </a:cxn>
                <a:cxn ang="0">
                  <a:pos x="0" y="115"/>
                </a:cxn>
                <a:cxn ang="0">
                  <a:pos x="5" y="82"/>
                </a:cxn>
                <a:cxn ang="0">
                  <a:pos x="12" y="76"/>
                </a:cxn>
                <a:cxn ang="0">
                  <a:pos x="24" y="66"/>
                </a:cxn>
                <a:cxn ang="0">
                  <a:pos x="29" y="55"/>
                </a:cxn>
                <a:cxn ang="0">
                  <a:pos x="31" y="42"/>
                </a:cxn>
                <a:cxn ang="0">
                  <a:pos x="46" y="46"/>
                </a:cxn>
                <a:cxn ang="0">
                  <a:pos x="49" y="38"/>
                </a:cxn>
                <a:cxn ang="0">
                  <a:pos x="53" y="36"/>
                </a:cxn>
                <a:cxn ang="0">
                  <a:pos x="61" y="24"/>
                </a:cxn>
                <a:cxn ang="0">
                  <a:pos x="74" y="22"/>
                </a:cxn>
                <a:cxn ang="0">
                  <a:pos x="77" y="13"/>
                </a:cxn>
                <a:cxn ang="0">
                  <a:pos x="104" y="0"/>
                </a:cxn>
                <a:cxn ang="0">
                  <a:pos x="125" y="2"/>
                </a:cxn>
                <a:cxn ang="0">
                  <a:pos x="127" y="24"/>
                </a:cxn>
                <a:cxn ang="0">
                  <a:pos x="145" y="42"/>
                </a:cxn>
                <a:cxn ang="0">
                  <a:pos x="142" y="43"/>
                </a:cxn>
                <a:cxn ang="0">
                  <a:pos x="142" y="50"/>
                </a:cxn>
                <a:cxn ang="0">
                  <a:pos x="155" y="61"/>
                </a:cxn>
                <a:cxn ang="0">
                  <a:pos x="162" y="58"/>
                </a:cxn>
                <a:cxn ang="0">
                  <a:pos x="167" y="67"/>
                </a:cxn>
                <a:cxn ang="0">
                  <a:pos x="173" y="79"/>
                </a:cxn>
                <a:cxn ang="0">
                  <a:pos x="173" y="80"/>
                </a:cxn>
                <a:cxn ang="0">
                  <a:pos x="172" y="81"/>
                </a:cxn>
                <a:cxn ang="0">
                  <a:pos x="155" y="92"/>
                </a:cxn>
                <a:cxn ang="0">
                  <a:pos x="142" y="100"/>
                </a:cxn>
              </a:cxnLst>
              <a:rect l="0" t="0" r="r" b="b"/>
              <a:pathLst>
                <a:path w="173" h="139">
                  <a:moveTo>
                    <a:pt x="142" y="100"/>
                  </a:moveTo>
                  <a:lnTo>
                    <a:pt x="134" y="100"/>
                  </a:lnTo>
                  <a:lnTo>
                    <a:pt x="116" y="98"/>
                  </a:lnTo>
                  <a:lnTo>
                    <a:pt x="110" y="99"/>
                  </a:lnTo>
                  <a:lnTo>
                    <a:pt x="84" y="100"/>
                  </a:lnTo>
                  <a:lnTo>
                    <a:pt x="59" y="100"/>
                  </a:lnTo>
                  <a:lnTo>
                    <a:pt x="60" y="120"/>
                  </a:lnTo>
                  <a:lnTo>
                    <a:pt x="61" y="139"/>
                  </a:lnTo>
                  <a:lnTo>
                    <a:pt x="42" y="128"/>
                  </a:lnTo>
                  <a:lnTo>
                    <a:pt x="22" y="133"/>
                  </a:lnTo>
                  <a:lnTo>
                    <a:pt x="8" y="120"/>
                  </a:lnTo>
                  <a:lnTo>
                    <a:pt x="0" y="115"/>
                  </a:lnTo>
                  <a:lnTo>
                    <a:pt x="5" y="82"/>
                  </a:lnTo>
                  <a:lnTo>
                    <a:pt x="12" y="76"/>
                  </a:lnTo>
                  <a:lnTo>
                    <a:pt x="24" y="66"/>
                  </a:lnTo>
                  <a:lnTo>
                    <a:pt x="29" y="55"/>
                  </a:lnTo>
                  <a:lnTo>
                    <a:pt x="31" y="42"/>
                  </a:lnTo>
                  <a:lnTo>
                    <a:pt x="46" y="46"/>
                  </a:lnTo>
                  <a:lnTo>
                    <a:pt x="49" y="38"/>
                  </a:lnTo>
                  <a:lnTo>
                    <a:pt x="53" y="36"/>
                  </a:lnTo>
                  <a:lnTo>
                    <a:pt x="61" y="24"/>
                  </a:lnTo>
                  <a:lnTo>
                    <a:pt x="74" y="22"/>
                  </a:lnTo>
                  <a:lnTo>
                    <a:pt x="77" y="13"/>
                  </a:lnTo>
                  <a:lnTo>
                    <a:pt x="104" y="0"/>
                  </a:lnTo>
                  <a:lnTo>
                    <a:pt x="125" y="2"/>
                  </a:lnTo>
                  <a:lnTo>
                    <a:pt x="127" y="24"/>
                  </a:lnTo>
                  <a:lnTo>
                    <a:pt x="145" y="42"/>
                  </a:lnTo>
                  <a:lnTo>
                    <a:pt x="142" y="43"/>
                  </a:lnTo>
                  <a:lnTo>
                    <a:pt x="142" y="50"/>
                  </a:lnTo>
                  <a:lnTo>
                    <a:pt x="155" y="61"/>
                  </a:lnTo>
                  <a:lnTo>
                    <a:pt x="162" y="58"/>
                  </a:lnTo>
                  <a:lnTo>
                    <a:pt x="167" y="67"/>
                  </a:lnTo>
                  <a:lnTo>
                    <a:pt x="173" y="79"/>
                  </a:lnTo>
                  <a:lnTo>
                    <a:pt x="173" y="80"/>
                  </a:lnTo>
                  <a:lnTo>
                    <a:pt x="172" y="81"/>
                  </a:lnTo>
                  <a:lnTo>
                    <a:pt x="155" y="92"/>
                  </a:lnTo>
                  <a:lnTo>
                    <a:pt x="142" y="10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5" name="Freeform 135"/>
            <p:cNvSpPr>
              <a:spLocks/>
            </p:cNvSpPr>
            <p:nvPr/>
          </p:nvSpPr>
          <p:spPr bwMode="auto">
            <a:xfrm>
              <a:off x="4610901" y="2956597"/>
              <a:ext cx="187496" cy="314828"/>
            </a:xfrm>
            <a:custGeom>
              <a:avLst/>
              <a:gdLst/>
              <a:ahLst/>
              <a:cxnLst>
                <a:cxn ang="0">
                  <a:pos x="156" y="78"/>
                </a:cxn>
                <a:cxn ang="0">
                  <a:pos x="131" y="78"/>
                </a:cxn>
                <a:cxn ang="0">
                  <a:pos x="120" y="83"/>
                </a:cxn>
                <a:cxn ang="0">
                  <a:pos x="139" y="107"/>
                </a:cxn>
                <a:cxn ang="0">
                  <a:pos x="152" y="138"/>
                </a:cxn>
                <a:cxn ang="0">
                  <a:pos x="142" y="158"/>
                </a:cxn>
                <a:cxn ang="0">
                  <a:pos x="131" y="179"/>
                </a:cxn>
                <a:cxn ang="0">
                  <a:pos x="138" y="212"/>
                </a:cxn>
                <a:cxn ang="0">
                  <a:pos x="150" y="230"/>
                </a:cxn>
                <a:cxn ang="0">
                  <a:pos x="162" y="248"/>
                </a:cxn>
                <a:cxn ang="0">
                  <a:pos x="169" y="270"/>
                </a:cxn>
                <a:cxn ang="0">
                  <a:pos x="164" y="281"/>
                </a:cxn>
                <a:cxn ang="0">
                  <a:pos x="146" y="276"/>
                </a:cxn>
                <a:cxn ang="0">
                  <a:pos x="127" y="272"/>
                </a:cxn>
                <a:cxn ang="0">
                  <a:pos x="106" y="271"/>
                </a:cxn>
                <a:cxn ang="0">
                  <a:pos x="84" y="271"/>
                </a:cxn>
                <a:cxn ang="0">
                  <a:pos x="62" y="271"/>
                </a:cxn>
                <a:cxn ang="0">
                  <a:pos x="46" y="269"/>
                </a:cxn>
                <a:cxn ang="0">
                  <a:pos x="29" y="266"/>
                </a:cxn>
                <a:cxn ang="0">
                  <a:pos x="29" y="241"/>
                </a:cxn>
                <a:cxn ang="0">
                  <a:pos x="26" y="229"/>
                </a:cxn>
                <a:cxn ang="0">
                  <a:pos x="25" y="225"/>
                </a:cxn>
                <a:cxn ang="0">
                  <a:pos x="11" y="223"/>
                </a:cxn>
                <a:cxn ang="0">
                  <a:pos x="4" y="209"/>
                </a:cxn>
                <a:cxn ang="0">
                  <a:pos x="0" y="210"/>
                </a:cxn>
                <a:cxn ang="0">
                  <a:pos x="2" y="205"/>
                </a:cxn>
                <a:cxn ang="0">
                  <a:pos x="8" y="185"/>
                </a:cxn>
                <a:cxn ang="0">
                  <a:pos x="18" y="170"/>
                </a:cxn>
                <a:cxn ang="0">
                  <a:pos x="29" y="156"/>
                </a:cxn>
                <a:cxn ang="0">
                  <a:pos x="46" y="151"/>
                </a:cxn>
                <a:cxn ang="0">
                  <a:pos x="59" y="165"/>
                </a:cxn>
                <a:cxn ang="0">
                  <a:pos x="72" y="146"/>
                </a:cxn>
                <a:cxn ang="0">
                  <a:pos x="80" y="123"/>
                </a:cxn>
                <a:cxn ang="0">
                  <a:pos x="89" y="111"/>
                </a:cxn>
                <a:cxn ang="0">
                  <a:pos x="97" y="91"/>
                </a:cxn>
                <a:cxn ang="0">
                  <a:pos x="104" y="73"/>
                </a:cxn>
                <a:cxn ang="0">
                  <a:pos x="113" y="56"/>
                </a:cxn>
                <a:cxn ang="0">
                  <a:pos x="128" y="42"/>
                </a:cxn>
                <a:cxn ang="0">
                  <a:pos x="133" y="27"/>
                </a:cxn>
                <a:cxn ang="0">
                  <a:pos x="124" y="19"/>
                </a:cxn>
                <a:cxn ang="0">
                  <a:pos x="120" y="0"/>
                </a:cxn>
                <a:cxn ang="0">
                  <a:pos x="128" y="0"/>
                </a:cxn>
                <a:cxn ang="0">
                  <a:pos x="139" y="25"/>
                </a:cxn>
                <a:cxn ang="0">
                  <a:pos x="142" y="53"/>
                </a:cxn>
                <a:cxn ang="0">
                  <a:pos x="156" y="78"/>
                </a:cxn>
              </a:cxnLst>
              <a:rect l="0" t="0" r="r" b="b"/>
              <a:pathLst>
                <a:path w="169" h="281">
                  <a:moveTo>
                    <a:pt x="156" y="78"/>
                  </a:moveTo>
                  <a:lnTo>
                    <a:pt x="131" y="78"/>
                  </a:lnTo>
                  <a:lnTo>
                    <a:pt x="120" y="83"/>
                  </a:lnTo>
                  <a:lnTo>
                    <a:pt x="139" y="107"/>
                  </a:lnTo>
                  <a:lnTo>
                    <a:pt x="152" y="138"/>
                  </a:lnTo>
                  <a:lnTo>
                    <a:pt x="142" y="158"/>
                  </a:lnTo>
                  <a:lnTo>
                    <a:pt x="131" y="179"/>
                  </a:lnTo>
                  <a:lnTo>
                    <a:pt x="138" y="212"/>
                  </a:lnTo>
                  <a:lnTo>
                    <a:pt x="150" y="230"/>
                  </a:lnTo>
                  <a:lnTo>
                    <a:pt x="162" y="248"/>
                  </a:lnTo>
                  <a:lnTo>
                    <a:pt x="169" y="270"/>
                  </a:lnTo>
                  <a:lnTo>
                    <a:pt x="164" y="281"/>
                  </a:lnTo>
                  <a:lnTo>
                    <a:pt x="146" y="276"/>
                  </a:lnTo>
                  <a:lnTo>
                    <a:pt x="127" y="272"/>
                  </a:lnTo>
                  <a:lnTo>
                    <a:pt x="106" y="271"/>
                  </a:lnTo>
                  <a:lnTo>
                    <a:pt x="84" y="271"/>
                  </a:lnTo>
                  <a:lnTo>
                    <a:pt x="62" y="271"/>
                  </a:lnTo>
                  <a:lnTo>
                    <a:pt x="46" y="269"/>
                  </a:lnTo>
                  <a:lnTo>
                    <a:pt x="29" y="266"/>
                  </a:lnTo>
                  <a:lnTo>
                    <a:pt x="29" y="241"/>
                  </a:lnTo>
                  <a:lnTo>
                    <a:pt x="26" y="229"/>
                  </a:lnTo>
                  <a:lnTo>
                    <a:pt x="25" y="225"/>
                  </a:lnTo>
                  <a:lnTo>
                    <a:pt x="11" y="223"/>
                  </a:lnTo>
                  <a:lnTo>
                    <a:pt x="4" y="209"/>
                  </a:lnTo>
                  <a:lnTo>
                    <a:pt x="0" y="210"/>
                  </a:lnTo>
                  <a:lnTo>
                    <a:pt x="2" y="205"/>
                  </a:lnTo>
                  <a:lnTo>
                    <a:pt x="8" y="185"/>
                  </a:lnTo>
                  <a:lnTo>
                    <a:pt x="18" y="170"/>
                  </a:lnTo>
                  <a:lnTo>
                    <a:pt x="29" y="156"/>
                  </a:lnTo>
                  <a:lnTo>
                    <a:pt x="46" y="151"/>
                  </a:lnTo>
                  <a:lnTo>
                    <a:pt x="59" y="165"/>
                  </a:lnTo>
                  <a:lnTo>
                    <a:pt x="72" y="146"/>
                  </a:lnTo>
                  <a:lnTo>
                    <a:pt x="80" y="123"/>
                  </a:lnTo>
                  <a:lnTo>
                    <a:pt x="89" y="111"/>
                  </a:lnTo>
                  <a:lnTo>
                    <a:pt x="97" y="91"/>
                  </a:lnTo>
                  <a:lnTo>
                    <a:pt x="104" y="73"/>
                  </a:lnTo>
                  <a:lnTo>
                    <a:pt x="113" y="56"/>
                  </a:lnTo>
                  <a:lnTo>
                    <a:pt x="128" y="42"/>
                  </a:lnTo>
                  <a:lnTo>
                    <a:pt x="133" y="27"/>
                  </a:lnTo>
                  <a:lnTo>
                    <a:pt x="124" y="19"/>
                  </a:lnTo>
                  <a:lnTo>
                    <a:pt x="120" y="0"/>
                  </a:lnTo>
                  <a:lnTo>
                    <a:pt x="128" y="0"/>
                  </a:lnTo>
                  <a:lnTo>
                    <a:pt x="139" y="25"/>
                  </a:lnTo>
                  <a:lnTo>
                    <a:pt x="142" y="53"/>
                  </a:lnTo>
                  <a:lnTo>
                    <a:pt x="156" y="7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6" name="Freeform 136"/>
            <p:cNvSpPr>
              <a:spLocks/>
            </p:cNvSpPr>
            <p:nvPr/>
          </p:nvSpPr>
          <p:spPr bwMode="auto">
            <a:xfrm>
              <a:off x="4755987" y="3016884"/>
              <a:ext cx="316957" cy="241145"/>
            </a:xfrm>
            <a:custGeom>
              <a:avLst/>
              <a:gdLst/>
              <a:ahLst/>
              <a:cxnLst>
                <a:cxn ang="0">
                  <a:pos x="99" y="60"/>
                </a:cxn>
                <a:cxn ang="0">
                  <a:pos x="96" y="51"/>
                </a:cxn>
                <a:cxn ang="0">
                  <a:pos x="127" y="45"/>
                </a:cxn>
                <a:cxn ang="0">
                  <a:pos x="144" y="25"/>
                </a:cxn>
                <a:cxn ang="0">
                  <a:pos x="161" y="5"/>
                </a:cxn>
                <a:cxn ang="0">
                  <a:pos x="182" y="0"/>
                </a:cxn>
                <a:cxn ang="0">
                  <a:pos x="191" y="15"/>
                </a:cxn>
                <a:cxn ang="0">
                  <a:pos x="200" y="31"/>
                </a:cxn>
                <a:cxn ang="0">
                  <a:pos x="197" y="55"/>
                </a:cxn>
                <a:cxn ang="0">
                  <a:pos x="212" y="59"/>
                </a:cxn>
                <a:cxn ang="0">
                  <a:pos x="216" y="66"/>
                </a:cxn>
                <a:cxn ang="0">
                  <a:pos x="236" y="80"/>
                </a:cxn>
                <a:cxn ang="0">
                  <a:pos x="240" y="91"/>
                </a:cxn>
                <a:cxn ang="0">
                  <a:pos x="260" y="109"/>
                </a:cxn>
                <a:cxn ang="0">
                  <a:pos x="269" y="122"/>
                </a:cxn>
                <a:cxn ang="0">
                  <a:pos x="281" y="139"/>
                </a:cxn>
                <a:cxn ang="0">
                  <a:pos x="284" y="146"/>
                </a:cxn>
                <a:cxn ang="0">
                  <a:pos x="272" y="144"/>
                </a:cxn>
                <a:cxn ang="0">
                  <a:pos x="256" y="141"/>
                </a:cxn>
                <a:cxn ang="0">
                  <a:pos x="239" y="140"/>
                </a:cxn>
                <a:cxn ang="0">
                  <a:pos x="230" y="147"/>
                </a:cxn>
                <a:cxn ang="0">
                  <a:pos x="215" y="147"/>
                </a:cxn>
                <a:cxn ang="0">
                  <a:pos x="192" y="155"/>
                </a:cxn>
                <a:cxn ang="0">
                  <a:pos x="182" y="153"/>
                </a:cxn>
                <a:cxn ang="0">
                  <a:pos x="173" y="169"/>
                </a:cxn>
                <a:cxn ang="0">
                  <a:pos x="151" y="163"/>
                </a:cxn>
                <a:cxn ang="0">
                  <a:pos x="131" y="157"/>
                </a:cxn>
                <a:cxn ang="0">
                  <a:pos x="108" y="144"/>
                </a:cxn>
                <a:cxn ang="0">
                  <a:pos x="90" y="165"/>
                </a:cxn>
                <a:cxn ang="0">
                  <a:pos x="91" y="185"/>
                </a:cxn>
                <a:cxn ang="0">
                  <a:pos x="74" y="183"/>
                </a:cxn>
                <a:cxn ang="0">
                  <a:pos x="57" y="182"/>
                </a:cxn>
                <a:cxn ang="0">
                  <a:pos x="45" y="189"/>
                </a:cxn>
                <a:cxn ang="0">
                  <a:pos x="38" y="216"/>
                </a:cxn>
                <a:cxn ang="0">
                  <a:pos x="31" y="194"/>
                </a:cxn>
                <a:cxn ang="0">
                  <a:pos x="19" y="176"/>
                </a:cxn>
                <a:cxn ang="0">
                  <a:pos x="7" y="158"/>
                </a:cxn>
                <a:cxn ang="0">
                  <a:pos x="0" y="125"/>
                </a:cxn>
                <a:cxn ang="0">
                  <a:pos x="11" y="104"/>
                </a:cxn>
                <a:cxn ang="0">
                  <a:pos x="21" y="84"/>
                </a:cxn>
                <a:cxn ang="0">
                  <a:pos x="42" y="78"/>
                </a:cxn>
                <a:cxn ang="0">
                  <a:pos x="47" y="80"/>
                </a:cxn>
                <a:cxn ang="0">
                  <a:pos x="59" y="78"/>
                </a:cxn>
                <a:cxn ang="0">
                  <a:pos x="89" y="72"/>
                </a:cxn>
                <a:cxn ang="0">
                  <a:pos x="99" y="60"/>
                </a:cxn>
              </a:cxnLst>
              <a:rect l="0" t="0" r="r" b="b"/>
              <a:pathLst>
                <a:path w="284" h="216">
                  <a:moveTo>
                    <a:pt x="99" y="60"/>
                  </a:moveTo>
                  <a:lnTo>
                    <a:pt x="96" y="51"/>
                  </a:lnTo>
                  <a:lnTo>
                    <a:pt x="127" y="45"/>
                  </a:lnTo>
                  <a:lnTo>
                    <a:pt x="144" y="25"/>
                  </a:lnTo>
                  <a:lnTo>
                    <a:pt x="161" y="5"/>
                  </a:lnTo>
                  <a:lnTo>
                    <a:pt x="182" y="0"/>
                  </a:lnTo>
                  <a:lnTo>
                    <a:pt x="191" y="15"/>
                  </a:lnTo>
                  <a:lnTo>
                    <a:pt x="200" y="31"/>
                  </a:lnTo>
                  <a:lnTo>
                    <a:pt x="197" y="55"/>
                  </a:lnTo>
                  <a:lnTo>
                    <a:pt x="212" y="59"/>
                  </a:lnTo>
                  <a:lnTo>
                    <a:pt x="216" y="66"/>
                  </a:lnTo>
                  <a:lnTo>
                    <a:pt x="236" y="80"/>
                  </a:lnTo>
                  <a:lnTo>
                    <a:pt x="240" y="91"/>
                  </a:lnTo>
                  <a:lnTo>
                    <a:pt x="260" y="109"/>
                  </a:lnTo>
                  <a:lnTo>
                    <a:pt x="269" y="122"/>
                  </a:lnTo>
                  <a:lnTo>
                    <a:pt x="281" y="139"/>
                  </a:lnTo>
                  <a:lnTo>
                    <a:pt x="284" y="146"/>
                  </a:lnTo>
                  <a:lnTo>
                    <a:pt x="272" y="144"/>
                  </a:lnTo>
                  <a:lnTo>
                    <a:pt x="256" y="141"/>
                  </a:lnTo>
                  <a:lnTo>
                    <a:pt x="239" y="140"/>
                  </a:lnTo>
                  <a:lnTo>
                    <a:pt x="230" y="147"/>
                  </a:lnTo>
                  <a:lnTo>
                    <a:pt x="215" y="147"/>
                  </a:lnTo>
                  <a:lnTo>
                    <a:pt x="192" y="155"/>
                  </a:lnTo>
                  <a:lnTo>
                    <a:pt x="182" y="153"/>
                  </a:lnTo>
                  <a:lnTo>
                    <a:pt x="173" y="169"/>
                  </a:lnTo>
                  <a:lnTo>
                    <a:pt x="151" y="163"/>
                  </a:lnTo>
                  <a:lnTo>
                    <a:pt x="131" y="157"/>
                  </a:lnTo>
                  <a:lnTo>
                    <a:pt x="108" y="144"/>
                  </a:lnTo>
                  <a:lnTo>
                    <a:pt x="90" y="165"/>
                  </a:lnTo>
                  <a:lnTo>
                    <a:pt x="91" y="185"/>
                  </a:lnTo>
                  <a:lnTo>
                    <a:pt x="74" y="183"/>
                  </a:lnTo>
                  <a:lnTo>
                    <a:pt x="57" y="182"/>
                  </a:lnTo>
                  <a:lnTo>
                    <a:pt x="45" y="189"/>
                  </a:lnTo>
                  <a:lnTo>
                    <a:pt x="38" y="216"/>
                  </a:lnTo>
                  <a:lnTo>
                    <a:pt x="31" y="194"/>
                  </a:lnTo>
                  <a:lnTo>
                    <a:pt x="19" y="176"/>
                  </a:lnTo>
                  <a:lnTo>
                    <a:pt x="7" y="158"/>
                  </a:lnTo>
                  <a:lnTo>
                    <a:pt x="0" y="125"/>
                  </a:lnTo>
                  <a:lnTo>
                    <a:pt x="11" y="104"/>
                  </a:lnTo>
                  <a:lnTo>
                    <a:pt x="21" y="84"/>
                  </a:lnTo>
                  <a:lnTo>
                    <a:pt x="42" y="78"/>
                  </a:lnTo>
                  <a:lnTo>
                    <a:pt x="47" y="80"/>
                  </a:lnTo>
                  <a:lnTo>
                    <a:pt x="59" y="78"/>
                  </a:lnTo>
                  <a:lnTo>
                    <a:pt x="89" y="72"/>
                  </a:lnTo>
                  <a:lnTo>
                    <a:pt x="99" y="6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7" name="Freeform 137"/>
            <p:cNvSpPr>
              <a:spLocks/>
            </p:cNvSpPr>
            <p:nvPr/>
          </p:nvSpPr>
          <p:spPr bwMode="auto">
            <a:xfrm>
              <a:off x="3994844" y="2938735"/>
              <a:ext cx="71427" cy="20095"/>
            </a:xfrm>
            <a:custGeom>
              <a:avLst/>
              <a:gdLst/>
              <a:ahLst/>
              <a:cxnLst>
                <a:cxn ang="0">
                  <a:pos x="4" y="7"/>
                </a:cxn>
                <a:cxn ang="0">
                  <a:pos x="0" y="18"/>
                </a:cxn>
                <a:cxn ang="0">
                  <a:pos x="17" y="12"/>
                </a:cxn>
                <a:cxn ang="0">
                  <a:pos x="35" y="6"/>
                </a:cxn>
                <a:cxn ang="0">
                  <a:pos x="64" y="12"/>
                </a:cxn>
                <a:cxn ang="0">
                  <a:pos x="58" y="6"/>
                </a:cxn>
                <a:cxn ang="0">
                  <a:pos x="31" y="0"/>
                </a:cxn>
                <a:cxn ang="0">
                  <a:pos x="28" y="5"/>
                </a:cxn>
                <a:cxn ang="0">
                  <a:pos x="5" y="5"/>
                </a:cxn>
                <a:cxn ang="0">
                  <a:pos x="5" y="7"/>
                </a:cxn>
                <a:cxn ang="0">
                  <a:pos x="25" y="7"/>
                </a:cxn>
                <a:cxn ang="0">
                  <a:pos x="13" y="13"/>
                </a:cxn>
                <a:cxn ang="0">
                  <a:pos x="4" y="7"/>
                </a:cxn>
              </a:cxnLst>
              <a:rect l="0" t="0" r="r" b="b"/>
              <a:pathLst>
                <a:path w="64" h="18">
                  <a:moveTo>
                    <a:pt x="4" y="7"/>
                  </a:moveTo>
                  <a:lnTo>
                    <a:pt x="0" y="18"/>
                  </a:lnTo>
                  <a:lnTo>
                    <a:pt x="17" y="12"/>
                  </a:lnTo>
                  <a:lnTo>
                    <a:pt x="35" y="6"/>
                  </a:lnTo>
                  <a:lnTo>
                    <a:pt x="64" y="12"/>
                  </a:lnTo>
                  <a:lnTo>
                    <a:pt x="58" y="6"/>
                  </a:lnTo>
                  <a:lnTo>
                    <a:pt x="31" y="0"/>
                  </a:lnTo>
                  <a:lnTo>
                    <a:pt x="28" y="5"/>
                  </a:lnTo>
                  <a:lnTo>
                    <a:pt x="5" y="5"/>
                  </a:lnTo>
                  <a:lnTo>
                    <a:pt x="5" y="7"/>
                  </a:lnTo>
                  <a:lnTo>
                    <a:pt x="25" y="7"/>
                  </a:lnTo>
                  <a:lnTo>
                    <a:pt x="13" y="13"/>
                  </a:lnTo>
                  <a:lnTo>
                    <a:pt x="4"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8" name="Freeform 138"/>
            <p:cNvSpPr>
              <a:spLocks/>
            </p:cNvSpPr>
            <p:nvPr/>
          </p:nvSpPr>
          <p:spPr bwMode="auto">
            <a:xfrm>
              <a:off x="4322962" y="3012418"/>
              <a:ext cx="109372" cy="176393"/>
            </a:xfrm>
            <a:custGeom>
              <a:avLst/>
              <a:gdLst/>
              <a:ahLst/>
              <a:cxnLst>
                <a:cxn ang="0">
                  <a:pos x="85" y="133"/>
                </a:cxn>
                <a:cxn ang="0">
                  <a:pos x="70" y="139"/>
                </a:cxn>
                <a:cxn ang="0">
                  <a:pos x="54" y="145"/>
                </a:cxn>
                <a:cxn ang="0">
                  <a:pos x="39" y="151"/>
                </a:cxn>
                <a:cxn ang="0">
                  <a:pos x="23" y="157"/>
                </a:cxn>
                <a:cxn ang="0">
                  <a:pos x="3" y="150"/>
                </a:cxn>
                <a:cxn ang="0">
                  <a:pos x="10" y="145"/>
                </a:cxn>
                <a:cxn ang="0">
                  <a:pos x="5" y="126"/>
                </a:cxn>
                <a:cxn ang="0">
                  <a:pos x="0" y="107"/>
                </a:cxn>
                <a:cxn ang="0">
                  <a:pos x="9" y="90"/>
                </a:cxn>
                <a:cxn ang="0">
                  <a:pos x="17" y="72"/>
                </a:cxn>
                <a:cxn ang="0">
                  <a:pos x="12" y="41"/>
                </a:cxn>
                <a:cxn ang="0">
                  <a:pos x="11" y="22"/>
                </a:cxn>
                <a:cxn ang="0">
                  <a:pos x="10" y="2"/>
                </a:cxn>
                <a:cxn ang="0">
                  <a:pos x="35" y="2"/>
                </a:cxn>
                <a:cxn ang="0">
                  <a:pos x="61" y="1"/>
                </a:cxn>
                <a:cxn ang="0">
                  <a:pos x="67" y="0"/>
                </a:cxn>
                <a:cxn ang="0">
                  <a:pos x="71" y="7"/>
                </a:cxn>
                <a:cxn ang="0">
                  <a:pos x="79" y="30"/>
                </a:cxn>
                <a:cxn ang="0">
                  <a:pos x="79" y="41"/>
                </a:cxn>
                <a:cxn ang="0">
                  <a:pos x="81" y="58"/>
                </a:cxn>
                <a:cxn ang="0">
                  <a:pos x="84" y="73"/>
                </a:cxn>
                <a:cxn ang="0">
                  <a:pos x="85" y="94"/>
                </a:cxn>
                <a:cxn ang="0">
                  <a:pos x="85" y="113"/>
                </a:cxn>
                <a:cxn ang="0">
                  <a:pos x="97" y="125"/>
                </a:cxn>
                <a:cxn ang="0">
                  <a:pos x="87" y="133"/>
                </a:cxn>
                <a:cxn ang="0">
                  <a:pos x="78" y="126"/>
                </a:cxn>
                <a:cxn ang="0">
                  <a:pos x="85" y="133"/>
                </a:cxn>
              </a:cxnLst>
              <a:rect l="0" t="0" r="r" b="b"/>
              <a:pathLst>
                <a:path w="97" h="157">
                  <a:moveTo>
                    <a:pt x="85" y="133"/>
                  </a:moveTo>
                  <a:lnTo>
                    <a:pt x="70" y="139"/>
                  </a:lnTo>
                  <a:lnTo>
                    <a:pt x="54" y="145"/>
                  </a:lnTo>
                  <a:lnTo>
                    <a:pt x="39" y="151"/>
                  </a:lnTo>
                  <a:lnTo>
                    <a:pt x="23" y="157"/>
                  </a:lnTo>
                  <a:lnTo>
                    <a:pt x="3" y="150"/>
                  </a:lnTo>
                  <a:lnTo>
                    <a:pt x="10" y="145"/>
                  </a:lnTo>
                  <a:lnTo>
                    <a:pt x="5" y="126"/>
                  </a:lnTo>
                  <a:lnTo>
                    <a:pt x="0" y="107"/>
                  </a:lnTo>
                  <a:lnTo>
                    <a:pt x="9" y="90"/>
                  </a:lnTo>
                  <a:lnTo>
                    <a:pt x="17" y="72"/>
                  </a:lnTo>
                  <a:lnTo>
                    <a:pt x="12" y="41"/>
                  </a:lnTo>
                  <a:lnTo>
                    <a:pt x="11" y="22"/>
                  </a:lnTo>
                  <a:lnTo>
                    <a:pt x="10" y="2"/>
                  </a:lnTo>
                  <a:lnTo>
                    <a:pt x="35" y="2"/>
                  </a:lnTo>
                  <a:lnTo>
                    <a:pt x="61" y="1"/>
                  </a:lnTo>
                  <a:lnTo>
                    <a:pt x="67" y="0"/>
                  </a:lnTo>
                  <a:lnTo>
                    <a:pt x="71" y="7"/>
                  </a:lnTo>
                  <a:lnTo>
                    <a:pt x="79" y="30"/>
                  </a:lnTo>
                  <a:lnTo>
                    <a:pt x="79" y="41"/>
                  </a:lnTo>
                  <a:lnTo>
                    <a:pt x="81" y="58"/>
                  </a:lnTo>
                  <a:lnTo>
                    <a:pt x="84" y="73"/>
                  </a:lnTo>
                  <a:lnTo>
                    <a:pt x="85" y="94"/>
                  </a:lnTo>
                  <a:lnTo>
                    <a:pt x="85" y="113"/>
                  </a:lnTo>
                  <a:lnTo>
                    <a:pt x="97" y="125"/>
                  </a:lnTo>
                  <a:lnTo>
                    <a:pt x="87" y="133"/>
                  </a:lnTo>
                  <a:lnTo>
                    <a:pt x="78" y="126"/>
                  </a:lnTo>
                  <a:lnTo>
                    <a:pt x="85" y="13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299" name="Freeform 139"/>
            <p:cNvSpPr>
              <a:spLocks/>
            </p:cNvSpPr>
            <p:nvPr/>
          </p:nvSpPr>
          <p:spPr bwMode="auto">
            <a:xfrm>
              <a:off x="4037254" y="2969994"/>
              <a:ext cx="176335" cy="147366"/>
            </a:xfrm>
            <a:custGeom>
              <a:avLst/>
              <a:gdLst/>
              <a:ahLst/>
              <a:cxnLst>
                <a:cxn ang="0">
                  <a:pos x="143" y="31"/>
                </a:cxn>
                <a:cxn ang="0">
                  <a:pos x="141" y="39"/>
                </a:cxn>
                <a:cxn ang="0">
                  <a:pos x="143" y="39"/>
                </a:cxn>
                <a:cxn ang="0">
                  <a:pos x="154" y="62"/>
                </a:cxn>
                <a:cxn ang="0">
                  <a:pos x="153" y="81"/>
                </a:cxn>
                <a:cxn ang="0">
                  <a:pos x="155" y="85"/>
                </a:cxn>
                <a:cxn ang="0">
                  <a:pos x="156" y="90"/>
                </a:cxn>
                <a:cxn ang="0">
                  <a:pos x="159" y="99"/>
                </a:cxn>
                <a:cxn ang="0">
                  <a:pos x="158" y="104"/>
                </a:cxn>
                <a:cxn ang="0">
                  <a:pos x="148" y="106"/>
                </a:cxn>
                <a:cxn ang="0">
                  <a:pos x="152" y="116"/>
                </a:cxn>
                <a:cxn ang="0">
                  <a:pos x="144" y="126"/>
                </a:cxn>
                <a:cxn ang="0">
                  <a:pos x="143" y="126"/>
                </a:cxn>
                <a:cxn ang="0">
                  <a:pos x="137" y="128"/>
                </a:cxn>
                <a:cxn ang="0">
                  <a:pos x="128" y="133"/>
                </a:cxn>
                <a:cxn ang="0">
                  <a:pos x="122" y="128"/>
                </a:cxn>
                <a:cxn ang="0">
                  <a:pos x="116" y="104"/>
                </a:cxn>
                <a:cxn ang="0">
                  <a:pos x="104" y="104"/>
                </a:cxn>
                <a:cxn ang="0">
                  <a:pos x="95" y="105"/>
                </a:cxn>
                <a:cxn ang="0">
                  <a:pos x="98" y="88"/>
                </a:cxn>
                <a:cxn ang="0">
                  <a:pos x="83" y="66"/>
                </a:cxn>
                <a:cxn ang="0">
                  <a:pos x="53" y="73"/>
                </a:cxn>
                <a:cxn ang="0">
                  <a:pos x="38" y="90"/>
                </a:cxn>
                <a:cxn ang="0">
                  <a:pos x="36" y="82"/>
                </a:cxn>
                <a:cxn ang="0">
                  <a:pos x="30" y="75"/>
                </a:cxn>
                <a:cxn ang="0">
                  <a:pos x="27" y="69"/>
                </a:cxn>
                <a:cxn ang="0">
                  <a:pos x="21" y="64"/>
                </a:cxn>
                <a:cxn ang="0">
                  <a:pos x="9" y="50"/>
                </a:cxn>
                <a:cxn ang="0">
                  <a:pos x="10" y="46"/>
                </a:cxn>
                <a:cxn ang="0">
                  <a:pos x="8" y="48"/>
                </a:cxn>
                <a:cxn ang="0">
                  <a:pos x="5" y="40"/>
                </a:cxn>
                <a:cxn ang="0">
                  <a:pos x="0" y="43"/>
                </a:cxn>
                <a:cxn ang="0">
                  <a:pos x="5" y="32"/>
                </a:cxn>
                <a:cxn ang="0">
                  <a:pos x="26" y="25"/>
                </a:cxn>
                <a:cxn ang="0">
                  <a:pos x="27" y="10"/>
                </a:cxn>
                <a:cxn ang="0">
                  <a:pos x="29" y="0"/>
                </a:cxn>
                <a:cxn ang="0">
                  <a:pos x="48" y="3"/>
                </a:cxn>
                <a:cxn ang="0">
                  <a:pos x="80" y="7"/>
                </a:cxn>
                <a:cxn ang="0">
                  <a:pos x="77" y="12"/>
                </a:cxn>
                <a:cxn ang="0">
                  <a:pos x="92" y="13"/>
                </a:cxn>
                <a:cxn ang="0">
                  <a:pos x="98" y="15"/>
                </a:cxn>
                <a:cxn ang="0">
                  <a:pos x="111" y="14"/>
                </a:cxn>
                <a:cxn ang="0">
                  <a:pos x="125" y="8"/>
                </a:cxn>
                <a:cxn ang="0">
                  <a:pos x="129" y="4"/>
                </a:cxn>
                <a:cxn ang="0">
                  <a:pos x="136" y="25"/>
                </a:cxn>
                <a:cxn ang="0">
                  <a:pos x="143" y="31"/>
                </a:cxn>
              </a:cxnLst>
              <a:rect l="0" t="0" r="r" b="b"/>
              <a:pathLst>
                <a:path w="159" h="133">
                  <a:moveTo>
                    <a:pt x="143" y="31"/>
                  </a:moveTo>
                  <a:lnTo>
                    <a:pt x="141" y="39"/>
                  </a:lnTo>
                  <a:lnTo>
                    <a:pt x="143" y="39"/>
                  </a:lnTo>
                  <a:lnTo>
                    <a:pt x="154" y="62"/>
                  </a:lnTo>
                  <a:lnTo>
                    <a:pt x="153" y="81"/>
                  </a:lnTo>
                  <a:lnTo>
                    <a:pt x="155" y="85"/>
                  </a:lnTo>
                  <a:lnTo>
                    <a:pt x="156" y="90"/>
                  </a:lnTo>
                  <a:lnTo>
                    <a:pt x="159" y="99"/>
                  </a:lnTo>
                  <a:lnTo>
                    <a:pt x="158" y="104"/>
                  </a:lnTo>
                  <a:lnTo>
                    <a:pt x="148" y="106"/>
                  </a:lnTo>
                  <a:lnTo>
                    <a:pt x="152" y="116"/>
                  </a:lnTo>
                  <a:lnTo>
                    <a:pt x="144" y="126"/>
                  </a:lnTo>
                  <a:lnTo>
                    <a:pt x="143" y="126"/>
                  </a:lnTo>
                  <a:lnTo>
                    <a:pt x="137" y="128"/>
                  </a:lnTo>
                  <a:lnTo>
                    <a:pt x="128" y="133"/>
                  </a:lnTo>
                  <a:lnTo>
                    <a:pt x="122" y="128"/>
                  </a:lnTo>
                  <a:lnTo>
                    <a:pt x="116" y="104"/>
                  </a:lnTo>
                  <a:lnTo>
                    <a:pt x="104" y="104"/>
                  </a:lnTo>
                  <a:lnTo>
                    <a:pt x="95" y="105"/>
                  </a:lnTo>
                  <a:lnTo>
                    <a:pt x="98" y="88"/>
                  </a:lnTo>
                  <a:lnTo>
                    <a:pt x="83" y="66"/>
                  </a:lnTo>
                  <a:lnTo>
                    <a:pt x="53" y="73"/>
                  </a:lnTo>
                  <a:lnTo>
                    <a:pt x="38" y="90"/>
                  </a:lnTo>
                  <a:lnTo>
                    <a:pt x="36" y="82"/>
                  </a:lnTo>
                  <a:lnTo>
                    <a:pt x="30" y="75"/>
                  </a:lnTo>
                  <a:lnTo>
                    <a:pt x="27" y="69"/>
                  </a:lnTo>
                  <a:lnTo>
                    <a:pt x="21" y="64"/>
                  </a:lnTo>
                  <a:lnTo>
                    <a:pt x="9" y="50"/>
                  </a:lnTo>
                  <a:lnTo>
                    <a:pt x="10" y="46"/>
                  </a:lnTo>
                  <a:lnTo>
                    <a:pt x="8" y="48"/>
                  </a:lnTo>
                  <a:lnTo>
                    <a:pt x="5" y="40"/>
                  </a:lnTo>
                  <a:lnTo>
                    <a:pt x="0" y="43"/>
                  </a:lnTo>
                  <a:lnTo>
                    <a:pt x="5" y="32"/>
                  </a:lnTo>
                  <a:lnTo>
                    <a:pt x="26" y="25"/>
                  </a:lnTo>
                  <a:lnTo>
                    <a:pt x="27" y="10"/>
                  </a:lnTo>
                  <a:lnTo>
                    <a:pt x="29" y="0"/>
                  </a:lnTo>
                  <a:lnTo>
                    <a:pt x="48" y="3"/>
                  </a:lnTo>
                  <a:lnTo>
                    <a:pt x="80" y="7"/>
                  </a:lnTo>
                  <a:lnTo>
                    <a:pt x="77" y="12"/>
                  </a:lnTo>
                  <a:lnTo>
                    <a:pt x="92" y="13"/>
                  </a:lnTo>
                  <a:lnTo>
                    <a:pt x="98" y="15"/>
                  </a:lnTo>
                  <a:lnTo>
                    <a:pt x="111" y="14"/>
                  </a:lnTo>
                  <a:lnTo>
                    <a:pt x="125" y="8"/>
                  </a:lnTo>
                  <a:lnTo>
                    <a:pt x="129" y="4"/>
                  </a:lnTo>
                  <a:lnTo>
                    <a:pt x="136" y="25"/>
                  </a:lnTo>
                  <a:lnTo>
                    <a:pt x="143" y="3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0" name="Freeform 140"/>
            <p:cNvSpPr>
              <a:spLocks/>
            </p:cNvSpPr>
            <p:nvPr/>
          </p:nvSpPr>
          <p:spPr bwMode="auto">
            <a:xfrm>
              <a:off x="3997076" y="2969995"/>
              <a:ext cx="71427" cy="46889"/>
            </a:xfrm>
            <a:custGeom>
              <a:avLst/>
              <a:gdLst/>
              <a:ahLst/>
              <a:cxnLst>
                <a:cxn ang="0">
                  <a:pos x="33" y="25"/>
                </a:cxn>
                <a:cxn ang="0">
                  <a:pos x="29" y="32"/>
                </a:cxn>
                <a:cxn ang="0">
                  <a:pos x="34" y="38"/>
                </a:cxn>
                <a:cxn ang="0">
                  <a:pos x="36" y="43"/>
                </a:cxn>
                <a:cxn ang="0">
                  <a:pos x="41" y="32"/>
                </a:cxn>
                <a:cxn ang="0">
                  <a:pos x="62" y="25"/>
                </a:cxn>
                <a:cxn ang="0">
                  <a:pos x="63" y="10"/>
                </a:cxn>
                <a:cxn ang="0">
                  <a:pos x="65" y="0"/>
                </a:cxn>
                <a:cxn ang="0">
                  <a:pos x="47" y="1"/>
                </a:cxn>
                <a:cxn ang="0">
                  <a:pos x="29" y="2"/>
                </a:cxn>
                <a:cxn ang="0">
                  <a:pos x="0" y="8"/>
                </a:cxn>
                <a:cxn ang="0">
                  <a:pos x="11" y="9"/>
                </a:cxn>
                <a:cxn ang="0">
                  <a:pos x="8" y="14"/>
                </a:cxn>
                <a:cxn ang="0">
                  <a:pos x="18" y="16"/>
                </a:cxn>
                <a:cxn ang="0">
                  <a:pos x="17" y="19"/>
                </a:cxn>
                <a:cxn ang="0">
                  <a:pos x="33" y="19"/>
                </a:cxn>
                <a:cxn ang="0">
                  <a:pos x="36" y="21"/>
                </a:cxn>
                <a:cxn ang="0">
                  <a:pos x="26" y="24"/>
                </a:cxn>
                <a:cxn ang="0">
                  <a:pos x="33" y="25"/>
                </a:cxn>
              </a:cxnLst>
              <a:rect l="0" t="0" r="r" b="b"/>
              <a:pathLst>
                <a:path w="65" h="43">
                  <a:moveTo>
                    <a:pt x="33" y="25"/>
                  </a:moveTo>
                  <a:lnTo>
                    <a:pt x="29" y="32"/>
                  </a:lnTo>
                  <a:lnTo>
                    <a:pt x="34" y="38"/>
                  </a:lnTo>
                  <a:lnTo>
                    <a:pt x="36" y="43"/>
                  </a:lnTo>
                  <a:lnTo>
                    <a:pt x="41" y="32"/>
                  </a:lnTo>
                  <a:lnTo>
                    <a:pt x="62" y="25"/>
                  </a:lnTo>
                  <a:lnTo>
                    <a:pt x="63" y="10"/>
                  </a:lnTo>
                  <a:lnTo>
                    <a:pt x="65" y="0"/>
                  </a:lnTo>
                  <a:lnTo>
                    <a:pt x="47" y="1"/>
                  </a:lnTo>
                  <a:lnTo>
                    <a:pt x="29" y="2"/>
                  </a:lnTo>
                  <a:lnTo>
                    <a:pt x="0" y="8"/>
                  </a:lnTo>
                  <a:lnTo>
                    <a:pt x="11" y="9"/>
                  </a:lnTo>
                  <a:lnTo>
                    <a:pt x="8" y="14"/>
                  </a:lnTo>
                  <a:lnTo>
                    <a:pt x="18" y="16"/>
                  </a:lnTo>
                  <a:lnTo>
                    <a:pt x="17" y="19"/>
                  </a:lnTo>
                  <a:lnTo>
                    <a:pt x="33" y="19"/>
                  </a:lnTo>
                  <a:lnTo>
                    <a:pt x="36" y="21"/>
                  </a:lnTo>
                  <a:lnTo>
                    <a:pt x="26" y="24"/>
                  </a:lnTo>
                  <a:lnTo>
                    <a:pt x="33" y="2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1" name="Freeform 141"/>
            <p:cNvSpPr>
              <a:spLocks/>
            </p:cNvSpPr>
            <p:nvPr/>
          </p:nvSpPr>
          <p:spPr bwMode="auto">
            <a:xfrm>
              <a:off x="4195733" y="3023582"/>
              <a:ext cx="145086" cy="176393"/>
            </a:xfrm>
            <a:custGeom>
              <a:avLst/>
              <a:gdLst/>
              <a:ahLst/>
              <a:cxnLst>
                <a:cxn ang="0">
                  <a:pos x="73" y="11"/>
                </a:cxn>
                <a:cxn ang="0">
                  <a:pos x="65" y="6"/>
                </a:cxn>
                <a:cxn ang="0">
                  <a:pos x="51" y="9"/>
                </a:cxn>
                <a:cxn ang="0">
                  <a:pos x="47" y="0"/>
                </a:cxn>
                <a:cxn ang="0">
                  <a:pos x="40" y="6"/>
                </a:cxn>
                <a:cxn ang="0">
                  <a:pos x="29" y="12"/>
                </a:cxn>
                <a:cxn ang="0">
                  <a:pos x="16" y="8"/>
                </a:cxn>
                <a:cxn ang="0">
                  <a:pos x="11" y="13"/>
                </a:cxn>
                <a:cxn ang="0">
                  <a:pos x="10" y="32"/>
                </a:cxn>
                <a:cxn ang="0">
                  <a:pos x="12" y="36"/>
                </a:cxn>
                <a:cxn ang="0">
                  <a:pos x="13" y="41"/>
                </a:cxn>
                <a:cxn ang="0">
                  <a:pos x="16" y="50"/>
                </a:cxn>
                <a:cxn ang="0">
                  <a:pos x="15" y="55"/>
                </a:cxn>
                <a:cxn ang="0">
                  <a:pos x="5" y="57"/>
                </a:cxn>
                <a:cxn ang="0">
                  <a:pos x="9" y="67"/>
                </a:cxn>
                <a:cxn ang="0">
                  <a:pos x="1" y="77"/>
                </a:cxn>
                <a:cxn ang="0">
                  <a:pos x="0" y="77"/>
                </a:cxn>
                <a:cxn ang="0">
                  <a:pos x="0" y="99"/>
                </a:cxn>
                <a:cxn ang="0">
                  <a:pos x="0" y="104"/>
                </a:cxn>
                <a:cxn ang="0">
                  <a:pos x="15" y="116"/>
                </a:cxn>
                <a:cxn ang="0">
                  <a:pos x="24" y="127"/>
                </a:cxn>
                <a:cxn ang="0">
                  <a:pos x="21" y="157"/>
                </a:cxn>
                <a:cxn ang="0">
                  <a:pos x="48" y="147"/>
                </a:cxn>
                <a:cxn ang="0">
                  <a:pos x="76" y="138"/>
                </a:cxn>
                <a:cxn ang="0">
                  <a:pos x="70" y="137"/>
                </a:cxn>
                <a:cxn ang="0">
                  <a:pos x="97" y="135"/>
                </a:cxn>
                <a:cxn ang="0">
                  <a:pos x="83" y="135"/>
                </a:cxn>
                <a:cxn ang="0">
                  <a:pos x="101" y="134"/>
                </a:cxn>
                <a:cxn ang="0">
                  <a:pos x="114" y="135"/>
                </a:cxn>
                <a:cxn ang="0">
                  <a:pos x="117" y="139"/>
                </a:cxn>
                <a:cxn ang="0">
                  <a:pos x="124" y="134"/>
                </a:cxn>
                <a:cxn ang="0">
                  <a:pos x="119" y="115"/>
                </a:cxn>
                <a:cxn ang="0">
                  <a:pos x="114" y="96"/>
                </a:cxn>
                <a:cxn ang="0">
                  <a:pos x="123" y="79"/>
                </a:cxn>
                <a:cxn ang="0">
                  <a:pos x="131" y="61"/>
                </a:cxn>
                <a:cxn ang="0">
                  <a:pos x="126" y="30"/>
                </a:cxn>
                <a:cxn ang="0">
                  <a:pos x="107" y="19"/>
                </a:cxn>
                <a:cxn ang="0">
                  <a:pos x="87" y="24"/>
                </a:cxn>
                <a:cxn ang="0">
                  <a:pos x="73" y="11"/>
                </a:cxn>
              </a:cxnLst>
              <a:rect l="0" t="0" r="r" b="b"/>
              <a:pathLst>
                <a:path w="131" h="157">
                  <a:moveTo>
                    <a:pt x="73" y="11"/>
                  </a:moveTo>
                  <a:lnTo>
                    <a:pt x="65" y="6"/>
                  </a:lnTo>
                  <a:lnTo>
                    <a:pt x="51" y="9"/>
                  </a:lnTo>
                  <a:lnTo>
                    <a:pt x="47" y="0"/>
                  </a:lnTo>
                  <a:lnTo>
                    <a:pt x="40" y="6"/>
                  </a:lnTo>
                  <a:lnTo>
                    <a:pt x="29" y="12"/>
                  </a:lnTo>
                  <a:lnTo>
                    <a:pt x="16" y="8"/>
                  </a:lnTo>
                  <a:lnTo>
                    <a:pt x="11" y="13"/>
                  </a:lnTo>
                  <a:lnTo>
                    <a:pt x="10" y="32"/>
                  </a:lnTo>
                  <a:lnTo>
                    <a:pt x="12" y="36"/>
                  </a:lnTo>
                  <a:lnTo>
                    <a:pt x="13" y="41"/>
                  </a:lnTo>
                  <a:lnTo>
                    <a:pt x="16" y="50"/>
                  </a:lnTo>
                  <a:lnTo>
                    <a:pt x="15" y="55"/>
                  </a:lnTo>
                  <a:lnTo>
                    <a:pt x="5" y="57"/>
                  </a:lnTo>
                  <a:lnTo>
                    <a:pt x="9" y="67"/>
                  </a:lnTo>
                  <a:lnTo>
                    <a:pt x="1" y="77"/>
                  </a:lnTo>
                  <a:lnTo>
                    <a:pt x="0" y="77"/>
                  </a:lnTo>
                  <a:lnTo>
                    <a:pt x="0" y="99"/>
                  </a:lnTo>
                  <a:lnTo>
                    <a:pt x="0" y="104"/>
                  </a:lnTo>
                  <a:lnTo>
                    <a:pt x="15" y="116"/>
                  </a:lnTo>
                  <a:lnTo>
                    <a:pt x="24" y="127"/>
                  </a:lnTo>
                  <a:lnTo>
                    <a:pt x="21" y="157"/>
                  </a:lnTo>
                  <a:lnTo>
                    <a:pt x="48" y="147"/>
                  </a:lnTo>
                  <a:lnTo>
                    <a:pt x="76" y="138"/>
                  </a:lnTo>
                  <a:lnTo>
                    <a:pt x="70" y="137"/>
                  </a:lnTo>
                  <a:lnTo>
                    <a:pt x="97" y="135"/>
                  </a:lnTo>
                  <a:lnTo>
                    <a:pt x="83" y="135"/>
                  </a:lnTo>
                  <a:lnTo>
                    <a:pt x="101" y="134"/>
                  </a:lnTo>
                  <a:lnTo>
                    <a:pt x="114" y="135"/>
                  </a:lnTo>
                  <a:lnTo>
                    <a:pt x="117" y="139"/>
                  </a:lnTo>
                  <a:lnTo>
                    <a:pt x="124" y="134"/>
                  </a:lnTo>
                  <a:lnTo>
                    <a:pt x="119" y="115"/>
                  </a:lnTo>
                  <a:lnTo>
                    <a:pt x="114" y="96"/>
                  </a:lnTo>
                  <a:lnTo>
                    <a:pt x="123" y="79"/>
                  </a:lnTo>
                  <a:lnTo>
                    <a:pt x="131" y="61"/>
                  </a:lnTo>
                  <a:lnTo>
                    <a:pt x="126" y="30"/>
                  </a:lnTo>
                  <a:lnTo>
                    <a:pt x="107" y="19"/>
                  </a:lnTo>
                  <a:lnTo>
                    <a:pt x="87" y="24"/>
                  </a:lnTo>
                  <a:lnTo>
                    <a:pt x="73" y="1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2" name="Freeform 142"/>
            <p:cNvSpPr>
              <a:spLocks/>
            </p:cNvSpPr>
            <p:nvPr/>
          </p:nvSpPr>
          <p:spPr bwMode="auto">
            <a:xfrm>
              <a:off x="4077432" y="3043678"/>
              <a:ext cx="73659" cy="84847"/>
            </a:xfrm>
            <a:custGeom>
              <a:avLst/>
              <a:gdLst/>
              <a:ahLst/>
              <a:cxnLst>
                <a:cxn ang="0">
                  <a:pos x="66" y="38"/>
                </a:cxn>
                <a:cxn ang="0">
                  <a:pos x="56" y="52"/>
                </a:cxn>
                <a:cxn ang="0">
                  <a:pos x="45" y="68"/>
                </a:cxn>
                <a:cxn ang="0">
                  <a:pos x="39" y="76"/>
                </a:cxn>
                <a:cxn ang="0">
                  <a:pos x="16" y="64"/>
                </a:cxn>
                <a:cxn ang="0">
                  <a:pos x="20" y="61"/>
                </a:cxn>
                <a:cxn ang="0">
                  <a:pos x="15" y="57"/>
                </a:cxn>
                <a:cxn ang="0">
                  <a:pos x="1" y="40"/>
                </a:cxn>
                <a:cxn ang="0">
                  <a:pos x="8" y="36"/>
                </a:cxn>
                <a:cxn ang="0">
                  <a:pos x="1" y="33"/>
                </a:cxn>
                <a:cxn ang="0">
                  <a:pos x="7" y="28"/>
                </a:cxn>
                <a:cxn ang="0">
                  <a:pos x="0" y="24"/>
                </a:cxn>
                <a:cxn ang="0">
                  <a:pos x="15" y="7"/>
                </a:cxn>
                <a:cxn ang="0">
                  <a:pos x="45" y="0"/>
                </a:cxn>
                <a:cxn ang="0">
                  <a:pos x="60" y="22"/>
                </a:cxn>
                <a:cxn ang="0">
                  <a:pos x="57" y="39"/>
                </a:cxn>
                <a:cxn ang="0">
                  <a:pos x="66" y="38"/>
                </a:cxn>
              </a:cxnLst>
              <a:rect l="0" t="0" r="r" b="b"/>
              <a:pathLst>
                <a:path w="66" h="76">
                  <a:moveTo>
                    <a:pt x="66" y="38"/>
                  </a:moveTo>
                  <a:lnTo>
                    <a:pt x="56" y="52"/>
                  </a:lnTo>
                  <a:lnTo>
                    <a:pt x="45" y="68"/>
                  </a:lnTo>
                  <a:lnTo>
                    <a:pt x="39" y="76"/>
                  </a:lnTo>
                  <a:lnTo>
                    <a:pt x="16" y="64"/>
                  </a:lnTo>
                  <a:lnTo>
                    <a:pt x="20" y="61"/>
                  </a:lnTo>
                  <a:lnTo>
                    <a:pt x="15" y="57"/>
                  </a:lnTo>
                  <a:lnTo>
                    <a:pt x="1" y="40"/>
                  </a:lnTo>
                  <a:lnTo>
                    <a:pt x="8" y="36"/>
                  </a:lnTo>
                  <a:lnTo>
                    <a:pt x="1" y="33"/>
                  </a:lnTo>
                  <a:lnTo>
                    <a:pt x="7" y="28"/>
                  </a:lnTo>
                  <a:lnTo>
                    <a:pt x="0" y="24"/>
                  </a:lnTo>
                  <a:lnTo>
                    <a:pt x="15" y="7"/>
                  </a:lnTo>
                  <a:lnTo>
                    <a:pt x="45" y="0"/>
                  </a:lnTo>
                  <a:lnTo>
                    <a:pt x="60" y="22"/>
                  </a:lnTo>
                  <a:lnTo>
                    <a:pt x="57" y="39"/>
                  </a:lnTo>
                  <a:lnTo>
                    <a:pt x="66" y="3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3" name="Freeform 143"/>
            <p:cNvSpPr>
              <a:spLocks/>
            </p:cNvSpPr>
            <p:nvPr/>
          </p:nvSpPr>
          <p:spPr bwMode="auto">
            <a:xfrm>
              <a:off x="4398853" y="3012418"/>
              <a:ext cx="44642" cy="138435"/>
            </a:xfrm>
            <a:custGeom>
              <a:avLst/>
              <a:gdLst/>
              <a:ahLst/>
              <a:cxnLst>
                <a:cxn ang="0">
                  <a:pos x="18" y="2"/>
                </a:cxn>
                <a:cxn ang="0">
                  <a:pos x="0" y="0"/>
                </a:cxn>
                <a:cxn ang="0">
                  <a:pos x="4" y="7"/>
                </a:cxn>
                <a:cxn ang="0">
                  <a:pos x="12" y="30"/>
                </a:cxn>
                <a:cxn ang="0">
                  <a:pos x="12" y="41"/>
                </a:cxn>
                <a:cxn ang="0">
                  <a:pos x="14" y="58"/>
                </a:cxn>
                <a:cxn ang="0">
                  <a:pos x="17" y="73"/>
                </a:cxn>
                <a:cxn ang="0">
                  <a:pos x="18" y="94"/>
                </a:cxn>
                <a:cxn ang="0">
                  <a:pos x="18" y="113"/>
                </a:cxn>
                <a:cxn ang="0">
                  <a:pos x="30" y="125"/>
                </a:cxn>
                <a:cxn ang="0">
                  <a:pos x="40" y="121"/>
                </a:cxn>
                <a:cxn ang="0">
                  <a:pos x="39" y="103"/>
                </a:cxn>
                <a:cxn ang="0">
                  <a:pos x="39" y="84"/>
                </a:cxn>
                <a:cxn ang="0">
                  <a:pos x="38" y="66"/>
                </a:cxn>
                <a:cxn ang="0">
                  <a:pos x="36" y="47"/>
                </a:cxn>
                <a:cxn ang="0">
                  <a:pos x="34" y="28"/>
                </a:cxn>
                <a:cxn ang="0">
                  <a:pos x="22" y="13"/>
                </a:cxn>
                <a:cxn ang="0">
                  <a:pos x="24" y="2"/>
                </a:cxn>
                <a:cxn ang="0">
                  <a:pos x="18" y="2"/>
                </a:cxn>
              </a:cxnLst>
              <a:rect l="0" t="0" r="r" b="b"/>
              <a:pathLst>
                <a:path w="40" h="125">
                  <a:moveTo>
                    <a:pt x="18" y="2"/>
                  </a:moveTo>
                  <a:lnTo>
                    <a:pt x="0" y="0"/>
                  </a:lnTo>
                  <a:lnTo>
                    <a:pt x="4" y="7"/>
                  </a:lnTo>
                  <a:lnTo>
                    <a:pt x="12" y="30"/>
                  </a:lnTo>
                  <a:lnTo>
                    <a:pt x="12" y="41"/>
                  </a:lnTo>
                  <a:lnTo>
                    <a:pt x="14" y="58"/>
                  </a:lnTo>
                  <a:lnTo>
                    <a:pt x="17" y="73"/>
                  </a:lnTo>
                  <a:lnTo>
                    <a:pt x="18" y="94"/>
                  </a:lnTo>
                  <a:lnTo>
                    <a:pt x="18" y="113"/>
                  </a:lnTo>
                  <a:lnTo>
                    <a:pt x="30" y="125"/>
                  </a:lnTo>
                  <a:lnTo>
                    <a:pt x="40" y="121"/>
                  </a:lnTo>
                  <a:lnTo>
                    <a:pt x="39" y="103"/>
                  </a:lnTo>
                  <a:lnTo>
                    <a:pt x="39" y="84"/>
                  </a:lnTo>
                  <a:lnTo>
                    <a:pt x="38" y="66"/>
                  </a:lnTo>
                  <a:lnTo>
                    <a:pt x="36" y="47"/>
                  </a:lnTo>
                  <a:lnTo>
                    <a:pt x="34" y="28"/>
                  </a:lnTo>
                  <a:lnTo>
                    <a:pt x="22" y="13"/>
                  </a:lnTo>
                  <a:lnTo>
                    <a:pt x="24" y="2"/>
                  </a:lnTo>
                  <a:lnTo>
                    <a:pt x="18"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4" name="Freeform 144"/>
            <p:cNvSpPr>
              <a:spLocks/>
            </p:cNvSpPr>
            <p:nvPr/>
          </p:nvSpPr>
          <p:spPr bwMode="auto">
            <a:xfrm>
              <a:off x="4197965" y="2297913"/>
              <a:ext cx="491060" cy="491222"/>
            </a:xfrm>
            <a:custGeom>
              <a:avLst/>
              <a:gdLst/>
              <a:ahLst/>
              <a:cxnLst>
                <a:cxn ang="0">
                  <a:pos x="0" y="230"/>
                </a:cxn>
                <a:cxn ang="0">
                  <a:pos x="21" y="252"/>
                </a:cxn>
                <a:cxn ang="0">
                  <a:pos x="62" y="281"/>
                </a:cxn>
                <a:cxn ang="0">
                  <a:pos x="98" y="308"/>
                </a:cxn>
                <a:cxn ang="0">
                  <a:pos x="129" y="332"/>
                </a:cxn>
                <a:cxn ang="0">
                  <a:pos x="161" y="356"/>
                </a:cxn>
                <a:cxn ang="0">
                  <a:pos x="194" y="381"/>
                </a:cxn>
                <a:cxn ang="0">
                  <a:pos x="209" y="400"/>
                </a:cxn>
                <a:cxn ang="0">
                  <a:pos x="250" y="422"/>
                </a:cxn>
                <a:cxn ang="0">
                  <a:pos x="275" y="441"/>
                </a:cxn>
                <a:cxn ang="0">
                  <a:pos x="310" y="434"/>
                </a:cxn>
                <a:cxn ang="0">
                  <a:pos x="344" y="399"/>
                </a:cxn>
                <a:cxn ang="0">
                  <a:pos x="393" y="365"/>
                </a:cxn>
                <a:cxn ang="0">
                  <a:pos x="441" y="333"/>
                </a:cxn>
                <a:cxn ang="0">
                  <a:pos x="406" y="309"/>
                </a:cxn>
                <a:cxn ang="0">
                  <a:pos x="384" y="267"/>
                </a:cxn>
                <a:cxn ang="0">
                  <a:pos x="393" y="230"/>
                </a:cxn>
                <a:cxn ang="0">
                  <a:pos x="383" y="172"/>
                </a:cxn>
                <a:cxn ang="0">
                  <a:pos x="378" y="142"/>
                </a:cxn>
                <a:cxn ang="0">
                  <a:pos x="357" y="101"/>
                </a:cxn>
                <a:cxn ang="0">
                  <a:pos x="350" y="59"/>
                </a:cxn>
                <a:cxn ang="0">
                  <a:pos x="356" y="6"/>
                </a:cxn>
                <a:cxn ang="0">
                  <a:pos x="329" y="0"/>
                </a:cxn>
                <a:cxn ang="0">
                  <a:pos x="288" y="4"/>
                </a:cxn>
                <a:cxn ang="0">
                  <a:pos x="243" y="4"/>
                </a:cxn>
                <a:cxn ang="0">
                  <a:pos x="189" y="20"/>
                </a:cxn>
                <a:cxn ang="0">
                  <a:pos x="158" y="35"/>
                </a:cxn>
                <a:cxn ang="0">
                  <a:pos x="143" y="51"/>
                </a:cxn>
                <a:cxn ang="0">
                  <a:pos x="149" y="88"/>
                </a:cxn>
                <a:cxn ang="0">
                  <a:pos x="158" y="117"/>
                </a:cxn>
                <a:cxn ang="0">
                  <a:pos x="107" y="129"/>
                </a:cxn>
                <a:cxn ang="0">
                  <a:pos x="93" y="154"/>
                </a:cxn>
                <a:cxn ang="0">
                  <a:pos x="58" y="173"/>
                </a:cxn>
                <a:cxn ang="0">
                  <a:pos x="23" y="191"/>
                </a:cxn>
              </a:cxnLst>
              <a:rect l="0" t="0" r="r" b="b"/>
              <a:pathLst>
                <a:path w="441" h="441">
                  <a:moveTo>
                    <a:pt x="5" y="201"/>
                  </a:moveTo>
                  <a:lnTo>
                    <a:pt x="0" y="230"/>
                  </a:lnTo>
                  <a:lnTo>
                    <a:pt x="0" y="239"/>
                  </a:lnTo>
                  <a:lnTo>
                    <a:pt x="21" y="252"/>
                  </a:lnTo>
                  <a:lnTo>
                    <a:pt x="41" y="267"/>
                  </a:lnTo>
                  <a:lnTo>
                    <a:pt x="62" y="281"/>
                  </a:lnTo>
                  <a:lnTo>
                    <a:pt x="82" y="296"/>
                  </a:lnTo>
                  <a:lnTo>
                    <a:pt x="98" y="308"/>
                  </a:lnTo>
                  <a:lnTo>
                    <a:pt x="113" y="320"/>
                  </a:lnTo>
                  <a:lnTo>
                    <a:pt x="129" y="332"/>
                  </a:lnTo>
                  <a:lnTo>
                    <a:pt x="146" y="344"/>
                  </a:lnTo>
                  <a:lnTo>
                    <a:pt x="161" y="356"/>
                  </a:lnTo>
                  <a:lnTo>
                    <a:pt x="177" y="368"/>
                  </a:lnTo>
                  <a:lnTo>
                    <a:pt x="194" y="381"/>
                  </a:lnTo>
                  <a:lnTo>
                    <a:pt x="209" y="393"/>
                  </a:lnTo>
                  <a:lnTo>
                    <a:pt x="209" y="400"/>
                  </a:lnTo>
                  <a:lnTo>
                    <a:pt x="220" y="410"/>
                  </a:lnTo>
                  <a:lnTo>
                    <a:pt x="250" y="422"/>
                  </a:lnTo>
                  <a:lnTo>
                    <a:pt x="251" y="441"/>
                  </a:lnTo>
                  <a:lnTo>
                    <a:pt x="275" y="441"/>
                  </a:lnTo>
                  <a:lnTo>
                    <a:pt x="292" y="437"/>
                  </a:lnTo>
                  <a:lnTo>
                    <a:pt x="310" y="434"/>
                  </a:lnTo>
                  <a:lnTo>
                    <a:pt x="327" y="416"/>
                  </a:lnTo>
                  <a:lnTo>
                    <a:pt x="344" y="399"/>
                  </a:lnTo>
                  <a:lnTo>
                    <a:pt x="369" y="382"/>
                  </a:lnTo>
                  <a:lnTo>
                    <a:pt x="393" y="365"/>
                  </a:lnTo>
                  <a:lnTo>
                    <a:pt x="417" y="348"/>
                  </a:lnTo>
                  <a:lnTo>
                    <a:pt x="441" y="333"/>
                  </a:lnTo>
                  <a:lnTo>
                    <a:pt x="431" y="312"/>
                  </a:lnTo>
                  <a:lnTo>
                    <a:pt x="406" y="309"/>
                  </a:lnTo>
                  <a:lnTo>
                    <a:pt x="398" y="287"/>
                  </a:lnTo>
                  <a:lnTo>
                    <a:pt x="384" y="267"/>
                  </a:lnTo>
                  <a:lnTo>
                    <a:pt x="394" y="258"/>
                  </a:lnTo>
                  <a:lnTo>
                    <a:pt x="393" y="230"/>
                  </a:lnTo>
                  <a:lnTo>
                    <a:pt x="393" y="201"/>
                  </a:lnTo>
                  <a:lnTo>
                    <a:pt x="383" y="172"/>
                  </a:lnTo>
                  <a:lnTo>
                    <a:pt x="384" y="166"/>
                  </a:lnTo>
                  <a:lnTo>
                    <a:pt x="378" y="142"/>
                  </a:lnTo>
                  <a:lnTo>
                    <a:pt x="374" y="119"/>
                  </a:lnTo>
                  <a:lnTo>
                    <a:pt x="357" y="101"/>
                  </a:lnTo>
                  <a:lnTo>
                    <a:pt x="340" y="77"/>
                  </a:lnTo>
                  <a:lnTo>
                    <a:pt x="350" y="59"/>
                  </a:lnTo>
                  <a:lnTo>
                    <a:pt x="358" y="41"/>
                  </a:lnTo>
                  <a:lnTo>
                    <a:pt x="356" y="6"/>
                  </a:lnTo>
                  <a:lnTo>
                    <a:pt x="360" y="0"/>
                  </a:lnTo>
                  <a:lnTo>
                    <a:pt x="329" y="0"/>
                  </a:lnTo>
                  <a:lnTo>
                    <a:pt x="311" y="0"/>
                  </a:lnTo>
                  <a:lnTo>
                    <a:pt x="288" y="4"/>
                  </a:lnTo>
                  <a:lnTo>
                    <a:pt x="266" y="4"/>
                  </a:lnTo>
                  <a:lnTo>
                    <a:pt x="243" y="4"/>
                  </a:lnTo>
                  <a:lnTo>
                    <a:pt x="215" y="12"/>
                  </a:lnTo>
                  <a:lnTo>
                    <a:pt x="189" y="20"/>
                  </a:lnTo>
                  <a:lnTo>
                    <a:pt x="178" y="26"/>
                  </a:lnTo>
                  <a:lnTo>
                    <a:pt x="158" y="35"/>
                  </a:lnTo>
                  <a:lnTo>
                    <a:pt x="138" y="45"/>
                  </a:lnTo>
                  <a:lnTo>
                    <a:pt x="143" y="51"/>
                  </a:lnTo>
                  <a:lnTo>
                    <a:pt x="147" y="69"/>
                  </a:lnTo>
                  <a:lnTo>
                    <a:pt x="149" y="88"/>
                  </a:lnTo>
                  <a:lnTo>
                    <a:pt x="162" y="110"/>
                  </a:lnTo>
                  <a:lnTo>
                    <a:pt x="158" y="117"/>
                  </a:lnTo>
                  <a:lnTo>
                    <a:pt x="135" y="118"/>
                  </a:lnTo>
                  <a:lnTo>
                    <a:pt x="107" y="129"/>
                  </a:lnTo>
                  <a:lnTo>
                    <a:pt x="107" y="143"/>
                  </a:lnTo>
                  <a:lnTo>
                    <a:pt x="93" y="154"/>
                  </a:lnTo>
                  <a:lnTo>
                    <a:pt x="77" y="165"/>
                  </a:lnTo>
                  <a:lnTo>
                    <a:pt x="58" y="173"/>
                  </a:lnTo>
                  <a:lnTo>
                    <a:pt x="40" y="180"/>
                  </a:lnTo>
                  <a:lnTo>
                    <a:pt x="23" y="191"/>
                  </a:lnTo>
                  <a:lnTo>
                    <a:pt x="5" y="20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5" name="Freeform 145"/>
            <p:cNvSpPr>
              <a:spLocks/>
            </p:cNvSpPr>
            <p:nvPr/>
          </p:nvSpPr>
          <p:spPr bwMode="auto">
            <a:xfrm>
              <a:off x="4066272" y="2518963"/>
              <a:ext cx="13393" cy="15630"/>
            </a:xfrm>
            <a:custGeom>
              <a:avLst/>
              <a:gdLst/>
              <a:ahLst/>
              <a:cxnLst>
                <a:cxn ang="0">
                  <a:pos x="12" y="0"/>
                </a:cxn>
                <a:cxn ang="0">
                  <a:pos x="11" y="11"/>
                </a:cxn>
                <a:cxn ang="0">
                  <a:pos x="0" y="15"/>
                </a:cxn>
                <a:cxn ang="0">
                  <a:pos x="12" y="0"/>
                </a:cxn>
              </a:cxnLst>
              <a:rect l="0" t="0" r="r" b="b"/>
              <a:pathLst>
                <a:path w="12" h="15">
                  <a:moveTo>
                    <a:pt x="12" y="0"/>
                  </a:moveTo>
                  <a:lnTo>
                    <a:pt x="11" y="11"/>
                  </a:lnTo>
                  <a:lnTo>
                    <a:pt x="0" y="15"/>
                  </a:lnTo>
                  <a:lnTo>
                    <a:pt x="1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6" name="Freeform 146"/>
            <p:cNvSpPr>
              <a:spLocks/>
            </p:cNvSpPr>
            <p:nvPr/>
          </p:nvSpPr>
          <p:spPr bwMode="auto">
            <a:xfrm>
              <a:off x="4006006" y="2532361"/>
              <a:ext cx="13393" cy="8931"/>
            </a:xfrm>
            <a:custGeom>
              <a:avLst/>
              <a:gdLst/>
              <a:ahLst/>
              <a:cxnLst>
                <a:cxn ang="0">
                  <a:pos x="11" y="0"/>
                </a:cxn>
                <a:cxn ang="0">
                  <a:pos x="0" y="10"/>
                </a:cxn>
                <a:cxn ang="0">
                  <a:pos x="0" y="3"/>
                </a:cxn>
                <a:cxn ang="0">
                  <a:pos x="11" y="0"/>
                </a:cxn>
              </a:cxnLst>
              <a:rect l="0" t="0" r="r" b="b"/>
              <a:pathLst>
                <a:path w="11" h="10">
                  <a:moveTo>
                    <a:pt x="11" y="0"/>
                  </a:moveTo>
                  <a:lnTo>
                    <a:pt x="0" y="10"/>
                  </a:lnTo>
                  <a:lnTo>
                    <a:pt x="0" y="3"/>
                  </a:lnTo>
                  <a:lnTo>
                    <a:pt x="1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7" name="Freeform 147"/>
            <p:cNvSpPr>
              <a:spLocks/>
            </p:cNvSpPr>
            <p:nvPr/>
          </p:nvSpPr>
          <p:spPr bwMode="auto">
            <a:xfrm>
              <a:off x="4030557" y="2545757"/>
              <a:ext cx="8929" cy="4466"/>
            </a:xfrm>
            <a:custGeom>
              <a:avLst/>
              <a:gdLst/>
              <a:ahLst/>
              <a:cxnLst>
                <a:cxn ang="0">
                  <a:pos x="9" y="0"/>
                </a:cxn>
                <a:cxn ang="0">
                  <a:pos x="8" y="5"/>
                </a:cxn>
                <a:cxn ang="0">
                  <a:pos x="0" y="0"/>
                </a:cxn>
                <a:cxn ang="0">
                  <a:pos x="9" y="0"/>
                </a:cxn>
              </a:cxnLst>
              <a:rect l="0" t="0" r="r" b="b"/>
              <a:pathLst>
                <a:path w="9" h="5">
                  <a:moveTo>
                    <a:pt x="9" y="0"/>
                  </a:moveTo>
                  <a:lnTo>
                    <a:pt x="8" y="5"/>
                  </a:lnTo>
                  <a:lnTo>
                    <a:pt x="0" y="0"/>
                  </a:lnTo>
                  <a:lnTo>
                    <a:pt x="9"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8" name="Freeform 148"/>
            <p:cNvSpPr>
              <a:spLocks/>
            </p:cNvSpPr>
            <p:nvPr/>
          </p:nvSpPr>
          <p:spPr bwMode="auto">
            <a:xfrm>
              <a:off x="4079663" y="2510032"/>
              <a:ext cx="8929" cy="4466"/>
            </a:xfrm>
            <a:custGeom>
              <a:avLst/>
              <a:gdLst/>
              <a:ahLst/>
              <a:cxnLst>
                <a:cxn ang="0">
                  <a:pos x="6" y="4"/>
                </a:cxn>
                <a:cxn ang="0">
                  <a:pos x="8" y="0"/>
                </a:cxn>
                <a:cxn ang="0">
                  <a:pos x="0" y="2"/>
                </a:cxn>
                <a:cxn ang="0">
                  <a:pos x="6" y="4"/>
                </a:cxn>
              </a:cxnLst>
              <a:rect l="0" t="0" r="r" b="b"/>
              <a:pathLst>
                <a:path w="8" h="4">
                  <a:moveTo>
                    <a:pt x="6" y="4"/>
                  </a:moveTo>
                  <a:lnTo>
                    <a:pt x="8" y="0"/>
                  </a:lnTo>
                  <a:lnTo>
                    <a:pt x="0" y="2"/>
                  </a:lnTo>
                  <a:lnTo>
                    <a:pt x="6"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09" name="Freeform 149"/>
            <p:cNvSpPr>
              <a:spLocks/>
            </p:cNvSpPr>
            <p:nvPr/>
          </p:nvSpPr>
          <p:spPr bwMode="auto">
            <a:xfrm>
              <a:off x="3816278" y="2860586"/>
              <a:ext cx="4464" cy="2233"/>
            </a:xfrm>
            <a:custGeom>
              <a:avLst/>
              <a:gdLst/>
              <a:ahLst/>
              <a:cxnLst>
                <a:cxn ang="0">
                  <a:pos x="5" y="1"/>
                </a:cxn>
                <a:cxn ang="0">
                  <a:pos x="3" y="1"/>
                </a:cxn>
                <a:cxn ang="0">
                  <a:pos x="0" y="0"/>
                </a:cxn>
                <a:cxn ang="0">
                  <a:pos x="5" y="1"/>
                </a:cxn>
              </a:cxnLst>
              <a:rect l="0" t="0" r="r" b="b"/>
              <a:pathLst>
                <a:path w="5" h="1">
                  <a:moveTo>
                    <a:pt x="5" y="1"/>
                  </a:moveTo>
                  <a:lnTo>
                    <a:pt x="3" y="1"/>
                  </a:lnTo>
                  <a:lnTo>
                    <a:pt x="0" y="0"/>
                  </a:lnTo>
                  <a:lnTo>
                    <a:pt x="5"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0" name="Freeform 150"/>
            <p:cNvSpPr>
              <a:spLocks/>
            </p:cNvSpPr>
            <p:nvPr/>
          </p:nvSpPr>
          <p:spPr bwMode="auto">
            <a:xfrm>
              <a:off x="4278319" y="2318010"/>
              <a:ext cx="2232" cy="2233"/>
            </a:xfrm>
            <a:custGeom>
              <a:avLst/>
              <a:gdLst/>
              <a:ahLst/>
              <a:cxnLst>
                <a:cxn ang="0">
                  <a:pos x="0" y="2"/>
                </a:cxn>
                <a:cxn ang="0">
                  <a:pos x="0" y="0"/>
                </a:cxn>
                <a:cxn ang="0">
                  <a:pos x="0" y="2"/>
                </a:cxn>
              </a:cxnLst>
              <a:rect l="0" t="0" r="r" b="b"/>
              <a:pathLst>
                <a:path h="2">
                  <a:moveTo>
                    <a:pt x="0" y="2"/>
                  </a:moveTo>
                  <a:lnTo>
                    <a:pt x="0" y="0"/>
                  </a:lnTo>
                  <a:lnTo>
                    <a:pt x="0"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1" name="Freeform 151"/>
            <p:cNvSpPr>
              <a:spLocks/>
            </p:cNvSpPr>
            <p:nvPr/>
          </p:nvSpPr>
          <p:spPr bwMode="auto">
            <a:xfrm>
              <a:off x="4624294" y="2400623"/>
              <a:ext cx="379455" cy="379580"/>
            </a:xfrm>
            <a:custGeom>
              <a:avLst/>
              <a:gdLst/>
              <a:ahLst/>
              <a:cxnLst>
                <a:cxn ang="0">
                  <a:pos x="318" y="339"/>
                </a:cxn>
                <a:cxn ang="0">
                  <a:pos x="318" y="326"/>
                </a:cxn>
                <a:cxn ang="0">
                  <a:pos x="340" y="326"/>
                </a:cxn>
                <a:cxn ang="0">
                  <a:pos x="339" y="302"/>
                </a:cxn>
                <a:cxn ang="0">
                  <a:pos x="338" y="277"/>
                </a:cxn>
                <a:cxn ang="0">
                  <a:pos x="336" y="254"/>
                </a:cxn>
                <a:cxn ang="0">
                  <a:pos x="335" y="230"/>
                </a:cxn>
                <a:cxn ang="0">
                  <a:pos x="334" y="207"/>
                </a:cxn>
                <a:cxn ang="0">
                  <a:pos x="333" y="183"/>
                </a:cxn>
                <a:cxn ang="0">
                  <a:pos x="330" y="161"/>
                </a:cxn>
                <a:cxn ang="0">
                  <a:pos x="329" y="138"/>
                </a:cxn>
                <a:cxn ang="0">
                  <a:pos x="328" y="114"/>
                </a:cxn>
                <a:cxn ang="0">
                  <a:pos x="326" y="91"/>
                </a:cxn>
                <a:cxn ang="0">
                  <a:pos x="324" y="72"/>
                </a:cxn>
                <a:cxn ang="0">
                  <a:pos x="324" y="53"/>
                </a:cxn>
                <a:cxn ang="0">
                  <a:pos x="328" y="37"/>
                </a:cxn>
                <a:cxn ang="0">
                  <a:pos x="316" y="29"/>
                </a:cxn>
                <a:cxn ang="0">
                  <a:pos x="284" y="20"/>
                </a:cxn>
                <a:cxn ang="0">
                  <a:pos x="279" y="12"/>
                </a:cxn>
                <a:cxn ang="0">
                  <a:pos x="251" y="6"/>
                </a:cxn>
                <a:cxn ang="0">
                  <a:pos x="236" y="15"/>
                </a:cxn>
                <a:cxn ang="0">
                  <a:pos x="220" y="25"/>
                </a:cxn>
                <a:cxn ang="0">
                  <a:pos x="221" y="59"/>
                </a:cxn>
                <a:cxn ang="0">
                  <a:pos x="201" y="72"/>
                </a:cxn>
                <a:cxn ang="0">
                  <a:pos x="177" y="60"/>
                </a:cxn>
                <a:cxn ang="0">
                  <a:pos x="153" y="48"/>
                </a:cxn>
                <a:cxn ang="0">
                  <a:pos x="127" y="41"/>
                </a:cxn>
                <a:cxn ang="0">
                  <a:pos x="118" y="19"/>
                </a:cxn>
                <a:cxn ang="0">
                  <a:pos x="95" y="13"/>
                </a:cxn>
                <a:cxn ang="0">
                  <a:pos x="72" y="8"/>
                </a:cxn>
                <a:cxn ang="0">
                  <a:pos x="41" y="0"/>
                </a:cxn>
                <a:cxn ang="0">
                  <a:pos x="40" y="20"/>
                </a:cxn>
                <a:cxn ang="0">
                  <a:pos x="27" y="31"/>
                </a:cxn>
                <a:cxn ang="0">
                  <a:pos x="13" y="43"/>
                </a:cxn>
                <a:cxn ang="0">
                  <a:pos x="13" y="63"/>
                </a:cxn>
                <a:cxn ang="0">
                  <a:pos x="1" y="73"/>
                </a:cxn>
                <a:cxn ang="0">
                  <a:pos x="0" y="79"/>
                </a:cxn>
                <a:cxn ang="0">
                  <a:pos x="10" y="108"/>
                </a:cxn>
                <a:cxn ang="0">
                  <a:pos x="10" y="137"/>
                </a:cxn>
                <a:cxn ang="0">
                  <a:pos x="11" y="165"/>
                </a:cxn>
                <a:cxn ang="0">
                  <a:pos x="1" y="174"/>
                </a:cxn>
                <a:cxn ang="0">
                  <a:pos x="15" y="194"/>
                </a:cxn>
                <a:cxn ang="0">
                  <a:pos x="23" y="216"/>
                </a:cxn>
                <a:cxn ang="0">
                  <a:pos x="48" y="219"/>
                </a:cxn>
                <a:cxn ang="0">
                  <a:pos x="58" y="240"/>
                </a:cxn>
                <a:cxn ang="0">
                  <a:pos x="88" y="247"/>
                </a:cxn>
                <a:cxn ang="0">
                  <a:pos x="106" y="261"/>
                </a:cxn>
                <a:cxn ang="0">
                  <a:pos x="121" y="253"/>
                </a:cxn>
                <a:cxn ang="0">
                  <a:pos x="143" y="240"/>
                </a:cxn>
                <a:cxn ang="0">
                  <a:pos x="165" y="252"/>
                </a:cxn>
                <a:cxn ang="0">
                  <a:pos x="187" y="265"/>
                </a:cxn>
                <a:cxn ang="0">
                  <a:pos x="209" y="277"/>
                </a:cxn>
                <a:cxn ang="0">
                  <a:pos x="231" y="289"/>
                </a:cxn>
                <a:cxn ang="0">
                  <a:pos x="252" y="302"/>
                </a:cxn>
                <a:cxn ang="0">
                  <a:pos x="275" y="314"/>
                </a:cxn>
                <a:cxn ang="0">
                  <a:pos x="297" y="326"/>
                </a:cxn>
                <a:cxn ang="0">
                  <a:pos x="318" y="339"/>
                </a:cxn>
              </a:cxnLst>
              <a:rect l="0" t="0" r="r" b="b"/>
              <a:pathLst>
                <a:path w="340" h="339">
                  <a:moveTo>
                    <a:pt x="318" y="339"/>
                  </a:moveTo>
                  <a:lnTo>
                    <a:pt x="318" y="326"/>
                  </a:lnTo>
                  <a:lnTo>
                    <a:pt x="340" y="326"/>
                  </a:lnTo>
                  <a:lnTo>
                    <a:pt x="339" y="302"/>
                  </a:lnTo>
                  <a:lnTo>
                    <a:pt x="338" y="277"/>
                  </a:lnTo>
                  <a:lnTo>
                    <a:pt x="336" y="254"/>
                  </a:lnTo>
                  <a:lnTo>
                    <a:pt x="335" y="230"/>
                  </a:lnTo>
                  <a:lnTo>
                    <a:pt x="334" y="207"/>
                  </a:lnTo>
                  <a:lnTo>
                    <a:pt x="333" y="183"/>
                  </a:lnTo>
                  <a:lnTo>
                    <a:pt x="330" y="161"/>
                  </a:lnTo>
                  <a:lnTo>
                    <a:pt x="329" y="138"/>
                  </a:lnTo>
                  <a:lnTo>
                    <a:pt x="328" y="114"/>
                  </a:lnTo>
                  <a:lnTo>
                    <a:pt x="326" y="91"/>
                  </a:lnTo>
                  <a:lnTo>
                    <a:pt x="324" y="72"/>
                  </a:lnTo>
                  <a:lnTo>
                    <a:pt x="324" y="53"/>
                  </a:lnTo>
                  <a:lnTo>
                    <a:pt x="328" y="37"/>
                  </a:lnTo>
                  <a:lnTo>
                    <a:pt x="316" y="29"/>
                  </a:lnTo>
                  <a:lnTo>
                    <a:pt x="284" y="20"/>
                  </a:lnTo>
                  <a:lnTo>
                    <a:pt x="279" y="12"/>
                  </a:lnTo>
                  <a:lnTo>
                    <a:pt x="251" y="6"/>
                  </a:lnTo>
                  <a:lnTo>
                    <a:pt x="236" y="15"/>
                  </a:lnTo>
                  <a:lnTo>
                    <a:pt x="220" y="25"/>
                  </a:lnTo>
                  <a:lnTo>
                    <a:pt x="221" y="59"/>
                  </a:lnTo>
                  <a:lnTo>
                    <a:pt x="201" y="72"/>
                  </a:lnTo>
                  <a:lnTo>
                    <a:pt x="177" y="60"/>
                  </a:lnTo>
                  <a:lnTo>
                    <a:pt x="153" y="48"/>
                  </a:lnTo>
                  <a:lnTo>
                    <a:pt x="127" y="41"/>
                  </a:lnTo>
                  <a:lnTo>
                    <a:pt x="118" y="19"/>
                  </a:lnTo>
                  <a:lnTo>
                    <a:pt x="95" y="13"/>
                  </a:lnTo>
                  <a:lnTo>
                    <a:pt x="72" y="8"/>
                  </a:lnTo>
                  <a:lnTo>
                    <a:pt x="41" y="0"/>
                  </a:lnTo>
                  <a:lnTo>
                    <a:pt x="40" y="20"/>
                  </a:lnTo>
                  <a:lnTo>
                    <a:pt x="27" y="31"/>
                  </a:lnTo>
                  <a:lnTo>
                    <a:pt x="13" y="43"/>
                  </a:lnTo>
                  <a:lnTo>
                    <a:pt x="13" y="63"/>
                  </a:lnTo>
                  <a:lnTo>
                    <a:pt x="1" y="73"/>
                  </a:lnTo>
                  <a:lnTo>
                    <a:pt x="0" y="79"/>
                  </a:lnTo>
                  <a:lnTo>
                    <a:pt x="10" y="108"/>
                  </a:lnTo>
                  <a:lnTo>
                    <a:pt x="10" y="137"/>
                  </a:lnTo>
                  <a:lnTo>
                    <a:pt x="11" y="165"/>
                  </a:lnTo>
                  <a:lnTo>
                    <a:pt x="1" y="174"/>
                  </a:lnTo>
                  <a:lnTo>
                    <a:pt x="15" y="194"/>
                  </a:lnTo>
                  <a:lnTo>
                    <a:pt x="23" y="216"/>
                  </a:lnTo>
                  <a:lnTo>
                    <a:pt x="48" y="219"/>
                  </a:lnTo>
                  <a:lnTo>
                    <a:pt x="58" y="240"/>
                  </a:lnTo>
                  <a:lnTo>
                    <a:pt x="88" y="247"/>
                  </a:lnTo>
                  <a:lnTo>
                    <a:pt x="106" y="261"/>
                  </a:lnTo>
                  <a:lnTo>
                    <a:pt x="121" y="253"/>
                  </a:lnTo>
                  <a:lnTo>
                    <a:pt x="143" y="240"/>
                  </a:lnTo>
                  <a:lnTo>
                    <a:pt x="165" y="252"/>
                  </a:lnTo>
                  <a:lnTo>
                    <a:pt x="187" y="265"/>
                  </a:lnTo>
                  <a:lnTo>
                    <a:pt x="209" y="277"/>
                  </a:lnTo>
                  <a:lnTo>
                    <a:pt x="231" y="289"/>
                  </a:lnTo>
                  <a:lnTo>
                    <a:pt x="252" y="302"/>
                  </a:lnTo>
                  <a:lnTo>
                    <a:pt x="275" y="314"/>
                  </a:lnTo>
                  <a:lnTo>
                    <a:pt x="297" y="326"/>
                  </a:lnTo>
                  <a:lnTo>
                    <a:pt x="318" y="33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2" name="Freeform 152"/>
            <p:cNvSpPr>
              <a:spLocks/>
            </p:cNvSpPr>
            <p:nvPr/>
          </p:nvSpPr>
          <p:spPr bwMode="auto">
            <a:xfrm>
              <a:off x="4104216" y="2628371"/>
              <a:ext cx="399544" cy="410840"/>
            </a:xfrm>
            <a:custGeom>
              <a:avLst/>
              <a:gdLst/>
              <a:ahLst/>
              <a:cxnLst>
                <a:cxn ang="0">
                  <a:pos x="79" y="345"/>
                </a:cxn>
                <a:cxn ang="0">
                  <a:pos x="92" y="368"/>
                </a:cxn>
                <a:cxn ang="0">
                  <a:pos x="110" y="367"/>
                </a:cxn>
                <a:cxn ang="0">
                  <a:pos x="128" y="355"/>
                </a:cxn>
                <a:cxn ang="0">
                  <a:pos x="146" y="361"/>
                </a:cxn>
                <a:cxn ang="0">
                  <a:pos x="158" y="322"/>
                </a:cxn>
                <a:cxn ang="0">
                  <a:pos x="175" y="301"/>
                </a:cxn>
                <a:cxn ang="0">
                  <a:pos x="192" y="292"/>
                </a:cxn>
                <a:cxn ang="0">
                  <a:pos x="199" y="282"/>
                </a:cxn>
                <a:cxn ang="0">
                  <a:pos x="220" y="268"/>
                </a:cxn>
                <a:cxn ang="0">
                  <a:pos x="250" y="246"/>
                </a:cxn>
                <a:cxn ang="0">
                  <a:pos x="274" y="248"/>
                </a:cxn>
                <a:cxn ang="0">
                  <a:pos x="319" y="240"/>
                </a:cxn>
                <a:cxn ang="0">
                  <a:pos x="354" y="217"/>
                </a:cxn>
                <a:cxn ang="0">
                  <a:pos x="356" y="181"/>
                </a:cxn>
                <a:cxn ang="0">
                  <a:pos x="357" y="145"/>
                </a:cxn>
                <a:cxn ang="0">
                  <a:pos x="332" y="126"/>
                </a:cxn>
                <a:cxn ang="0">
                  <a:pos x="291" y="104"/>
                </a:cxn>
                <a:cxn ang="0">
                  <a:pos x="276" y="85"/>
                </a:cxn>
                <a:cxn ang="0">
                  <a:pos x="243" y="60"/>
                </a:cxn>
                <a:cxn ang="0">
                  <a:pos x="211" y="36"/>
                </a:cxn>
                <a:cxn ang="0">
                  <a:pos x="180" y="12"/>
                </a:cxn>
                <a:cxn ang="0">
                  <a:pos x="145" y="0"/>
                </a:cxn>
                <a:cxn ang="0">
                  <a:pos x="128" y="26"/>
                </a:cxn>
                <a:cxn ang="0">
                  <a:pos x="133" y="79"/>
                </a:cxn>
                <a:cxn ang="0">
                  <a:pos x="138" y="132"/>
                </a:cxn>
                <a:cxn ang="0">
                  <a:pos x="142" y="184"/>
                </a:cxn>
                <a:cxn ang="0">
                  <a:pos x="151" y="214"/>
                </a:cxn>
                <a:cxn ang="0">
                  <a:pos x="126" y="235"/>
                </a:cxn>
                <a:cxn ang="0">
                  <a:pos x="85" y="235"/>
                </a:cxn>
                <a:cxn ang="0">
                  <a:pos x="61" y="232"/>
                </a:cxn>
                <a:cxn ang="0">
                  <a:pos x="27" y="242"/>
                </a:cxn>
                <a:cxn ang="0">
                  <a:pos x="4" y="255"/>
                </a:cxn>
                <a:cxn ang="0">
                  <a:pos x="6" y="278"/>
                </a:cxn>
                <a:cxn ang="0">
                  <a:pos x="18" y="313"/>
                </a:cxn>
                <a:cxn ang="0">
                  <a:pos x="30" y="319"/>
                </a:cxn>
                <a:cxn ang="0">
                  <a:pos x="49" y="320"/>
                </a:cxn>
                <a:cxn ang="0">
                  <a:pos x="67" y="310"/>
                </a:cxn>
                <a:cxn ang="0">
                  <a:pos x="81" y="337"/>
                </a:cxn>
              </a:cxnLst>
              <a:rect l="0" t="0" r="r" b="b"/>
              <a:pathLst>
                <a:path w="357" h="368">
                  <a:moveTo>
                    <a:pt x="81" y="337"/>
                  </a:moveTo>
                  <a:lnTo>
                    <a:pt x="79" y="345"/>
                  </a:lnTo>
                  <a:lnTo>
                    <a:pt x="81" y="345"/>
                  </a:lnTo>
                  <a:lnTo>
                    <a:pt x="92" y="368"/>
                  </a:lnTo>
                  <a:lnTo>
                    <a:pt x="97" y="363"/>
                  </a:lnTo>
                  <a:lnTo>
                    <a:pt x="110" y="367"/>
                  </a:lnTo>
                  <a:lnTo>
                    <a:pt x="121" y="361"/>
                  </a:lnTo>
                  <a:lnTo>
                    <a:pt x="128" y="355"/>
                  </a:lnTo>
                  <a:lnTo>
                    <a:pt x="132" y="364"/>
                  </a:lnTo>
                  <a:lnTo>
                    <a:pt x="146" y="361"/>
                  </a:lnTo>
                  <a:lnTo>
                    <a:pt x="151" y="328"/>
                  </a:lnTo>
                  <a:lnTo>
                    <a:pt x="158" y="322"/>
                  </a:lnTo>
                  <a:lnTo>
                    <a:pt x="170" y="312"/>
                  </a:lnTo>
                  <a:lnTo>
                    <a:pt x="175" y="301"/>
                  </a:lnTo>
                  <a:lnTo>
                    <a:pt x="177" y="288"/>
                  </a:lnTo>
                  <a:lnTo>
                    <a:pt x="192" y="292"/>
                  </a:lnTo>
                  <a:lnTo>
                    <a:pt x="195" y="284"/>
                  </a:lnTo>
                  <a:lnTo>
                    <a:pt x="199" y="282"/>
                  </a:lnTo>
                  <a:lnTo>
                    <a:pt x="207" y="270"/>
                  </a:lnTo>
                  <a:lnTo>
                    <a:pt x="220" y="268"/>
                  </a:lnTo>
                  <a:lnTo>
                    <a:pt x="223" y="259"/>
                  </a:lnTo>
                  <a:lnTo>
                    <a:pt x="250" y="246"/>
                  </a:lnTo>
                  <a:lnTo>
                    <a:pt x="271" y="248"/>
                  </a:lnTo>
                  <a:lnTo>
                    <a:pt x="274" y="248"/>
                  </a:lnTo>
                  <a:lnTo>
                    <a:pt x="295" y="241"/>
                  </a:lnTo>
                  <a:lnTo>
                    <a:pt x="319" y="240"/>
                  </a:lnTo>
                  <a:lnTo>
                    <a:pt x="343" y="240"/>
                  </a:lnTo>
                  <a:lnTo>
                    <a:pt x="354" y="217"/>
                  </a:lnTo>
                  <a:lnTo>
                    <a:pt x="355" y="199"/>
                  </a:lnTo>
                  <a:lnTo>
                    <a:pt x="356" y="181"/>
                  </a:lnTo>
                  <a:lnTo>
                    <a:pt x="357" y="163"/>
                  </a:lnTo>
                  <a:lnTo>
                    <a:pt x="357" y="145"/>
                  </a:lnTo>
                  <a:lnTo>
                    <a:pt x="333" y="145"/>
                  </a:lnTo>
                  <a:lnTo>
                    <a:pt x="332" y="126"/>
                  </a:lnTo>
                  <a:lnTo>
                    <a:pt x="302" y="114"/>
                  </a:lnTo>
                  <a:lnTo>
                    <a:pt x="291" y="104"/>
                  </a:lnTo>
                  <a:lnTo>
                    <a:pt x="291" y="97"/>
                  </a:lnTo>
                  <a:lnTo>
                    <a:pt x="276" y="85"/>
                  </a:lnTo>
                  <a:lnTo>
                    <a:pt x="259" y="72"/>
                  </a:lnTo>
                  <a:lnTo>
                    <a:pt x="243" y="60"/>
                  </a:lnTo>
                  <a:lnTo>
                    <a:pt x="228" y="48"/>
                  </a:lnTo>
                  <a:lnTo>
                    <a:pt x="211" y="36"/>
                  </a:lnTo>
                  <a:lnTo>
                    <a:pt x="195" y="24"/>
                  </a:lnTo>
                  <a:lnTo>
                    <a:pt x="180" y="12"/>
                  </a:lnTo>
                  <a:lnTo>
                    <a:pt x="164" y="0"/>
                  </a:lnTo>
                  <a:lnTo>
                    <a:pt x="145" y="0"/>
                  </a:lnTo>
                  <a:lnTo>
                    <a:pt x="126" y="0"/>
                  </a:lnTo>
                  <a:lnTo>
                    <a:pt x="128" y="26"/>
                  </a:lnTo>
                  <a:lnTo>
                    <a:pt x="130" y="52"/>
                  </a:lnTo>
                  <a:lnTo>
                    <a:pt x="133" y="79"/>
                  </a:lnTo>
                  <a:lnTo>
                    <a:pt x="135" y="105"/>
                  </a:lnTo>
                  <a:lnTo>
                    <a:pt x="138" y="132"/>
                  </a:lnTo>
                  <a:lnTo>
                    <a:pt x="140" y="158"/>
                  </a:lnTo>
                  <a:lnTo>
                    <a:pt x="142" y="184"/>
                  </a:lnTo>
                  <a:lnTo>
                    <a:pt x="145" y="211"/>
                  </a:lnTo>
                  <a:lnTo>
                    <a:pt x="151" y="214"/>
                  </a:lnTo>
                  <a:lnTo>
                    <a:pt x="147" y="235"/>
                  </a:lnTo>
                  <a:lnTo>
                    <a:pt x="126" y="235"/>
                  </a:lnTo>
                  <a:lnTo>
                    <a:pt x="105" y="235"/>
                  </a:lnTo>
                  <a:lnTo>
                    <a:pt x="85" y="235"/>
                  </a:lnTo>
                  <a:lnTo>
                    <a:pt x="63" y="235"/>
                  </a:lnTo>
                  <a:lnTo>
                    <a:pt x="61" y="232"/>
                  </a:lnTo>
                  <a:lnTo>
                    <a:pt x="31" y="241"/>
                  </a:lnTo>
                  <a:lnTo>
                    <a:pt x="27" y="242"/>
                  </a:lnTo>
                  <a:lnTo>
                    <a:pt x="14" y="234"/>
                  </a:lnTo>
                  <a:lnTo>
                    <a:pt x="4" y="255"/>
                  </a:lnTo>
                  <a:lnTo>
                    <a:pt x="0" y="254"/>
                  </a:lnTo>
                  <a:lnTo>
                    <a:pt x="6" y="278"/>
                  </a:lnTo>
                  <a:lnTo>
                    <a:pt x="12" y="288"/>
                  </a:lnTo>
                  <a:lnTo>
                    <a:pt x="18" y="313"/>
                  </a:lnTo>
                  <a:lnTo>
                    <a:pt x="15" y="318"/>
                  </a:lnTo>
                  <a:lnTo>
                    <a:pt x="30" y="319"/>
                  </a:lnTo>
                  <a:lnTo>
                    <a:pt x="36" y="321"/>
                  </a:lnTo>
                  <a:lnTo>
                    <a:pt x="49" y="320"/>
                  </a:lnTo>
                  <a:lnTo>
                    <a:pt x="63" y="314"/>
                  </a:lnTo>
                  <a:lnTo>
                    <a:pt x="67" y="310"/>
                  </a:lnTo>
                  <a:lnTo>
                    <a:pt x="74" y="331"/>
                  </a:lnTo>
                  <a:lnTo>
                    <a:pt x="81" y="33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3" name="Freeform 153"/>
            <p:cNvSpPr>
              <a:spLocks/>
            </p:cNvSpPr>
            <p:nvPr/>
          </p:nvSpPr>
          <p:spPr bwMode="auto">
            <a:xfrm>
              <a:off x="4731434" y="2324708"/>
              <a:ext cx="6696" cy="2233"/>
            </a:xfrm>
            <a:custGeom>
              <a:avLst/>
              <a:gdLst/>
              <a:ahLst/>
              <a:cxnLst>
                <a:cxn ang="0">
                  <a:pos x="5" y="3"/>
                </a:cxn>
                <a:cxn ang="0">
                  <a:pos x="3" y="4"/>
                </a:cxn>
                <a:cxn ang="0">
                  <a:pos x="0" y="0"/>
                </a:cxn>
                <a:cxn ang="0">
                  <a:pos x="5" y="3"/>
                </a:cxn>
              </a:cxnLst>
              <a:rect l="0" t="0" r="r" b="b"/>
              <a:pathLst>
                <a:path w="5" h="4">
                  <a:moveTo>
                    <a:pt x="5" y="3"/>
                  </a:moveTo>
                  <a:lnTo>
                    <a:pt x="3" y="4"/>
                  </a:lnTo>
                  <a:lnTo>
                    <a:pt x="0" y="0"/>
                  </a:lnTo>
                  <a:lnTo>
                    <a:pt x="5"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4" name="Freeform 154"/>
            <p:cNvSpPr>
              <a:spLocks/>
            </p:cNvSpPr>
            <p:nvPr/>
          </p:nvSpPr>
          <p:spPr bwMode="auto">
            <a:xfrm>
              <a:off x="3992613" y="2565853"/>
              <a:ext cx="294636" cy="348321"/>
            </a:xfrm>
            <a:custGeom>
              <a:avLst/>
              <a:gdLst/>
              <a:ahLst/>
              <a:cxnLst>
                <a:cxn ang="0">
                  <a:pos x="13" y="269"/>
                </a:cxn>
                <a:cxn ang="0">
                  <a:pos x="8" y="279"/>
                </a:cxn>
                <a:cxn ang="0">
                  <a:pos x="14" y="250"/>
                </a:cxn>
                <a:cxn ang="0">
                  <a:pos x="20" y="220"/>
                </a:cxn>
                <a:cxn ang="0">
                  <a:pos x="14" y="196"/>
                </a:cxn>
                <a:cxn ang="0">
                  <a:pos x="15" y="169"/>
                </a:cxn>
                <a:cxn ang="0">
                  <a:pos x="1" y="155"/>
                </a:cxn>
                <a:cxn ang="0">
                  <a:pos x="0" y="161"/>
                </a:cxn>
                <a:cxn ang="0">
                  <a:pos x="3" y="148"/>
                </a:cxn>
                <a:cxn ang="0">
                  <a:pos x="24" y="148"/>
                </a:cxn>
                <a:cxn ang="0">
                  <a:pos x="45" y="148"/>
                </a:cxn>
                <a:cxn ang="0">
                  <a:pos x="67" y="148"/>
                </a:cxn>
                <a:cxn ang="0">
                  <a:pos x="87" y="148"/>
                </a:cxn>
                <a:cxn ang="0">
                  <a:pos x="89" y="126"/>
                </a:cxn>
                <a:cxn ang="0">
                  <a:pos x="89" y="106"/>
                </a:cxn>
                <a:cxn ang="0">
                  <a:pos x="110" y="95"/>
                </a:cxn>
                <a:cxn ang="0">
                  <a:pos x="110" y="64"/>
                </a:cxn>
                <a:cxn ang="0">
                  <a:pos x="111" y="31"/>
                </a:cxn>
                <a:cxn ang="0">
                  <a:pos x="129" y="31"/>
                </a:cxn>
                <a:cxn ang="0">
                  <a:pos x="147" y="31"/>
                </a:cxn>
                <a:cxn ang="0">
                  <a:pos x="165" y="31"/>
                </a:cxn>
                <a:cxn ang="0">
                  <a:pos x="182" y="31"/>
                </a:cxn>
                <a:cxn ang="0">
                  <a:pos x="183" y="0"/>
                </a:cxn>
                <a:cxn ang="0">
                  <a:pos x="204" y="13"/>
                </a:cxn>
                <a:cxn ang="0">
                  <a:pos x="224" y="28"/>
                </a:cxn>
                <a:cxn ang="0">
                  <a:pos x="245" y="42"/>
                </a:cxn>
                <a:cxn ang="0">
                  <a:pos x="265" y="57"/>
                </a:cxn>
                <a:cxn ang="0">
                  <a:pos x="246" y="57"/>
                </a:cxn>
                <a:cxn ang="0">
                  <a:pos x="227" y="57"/>
                </a:cxn>
                <a:cxn ang="0">
                  <a:pos x="229" y="83"/>
                </a:cxn>
                <a:cxn ang="0">
                  <a:pos x="231" y="109"/>
                </a:cxn>
                <a:cxn ang="0">
                  <a:pos x="234" y="136"/>
                </a:cxn>
                <a:cxn ang="0">
                  <a:pos x="236" y="162"/>
                </a:cxn>
                <a:cxn ang="0">
                  <a:pos x="239" y="189"/>
                </a:cxn>
                <a:cxn ang="0">
                  <a:pos x="241" y="215"/>
                </a:cxn>
                <a:cxn ang="0">
                  <a:pos x="243" y="241"/>
                </a:cxn>
                <a:cxn ang="0">
                  <a:pos x="246" y="268"/>
                </a:cxn>
                <a:cxn ang="0">
                  <a:pos x="252" y="271"/>
                </a:cxn>
                <a:cxn ang="0">
                  <a:pos x="248" y="292"/>
                </a:cxn>
                <a:cxn ang="0">
                  <a:pos x="227" y="292"/>
                </a:cxn>
                <a:cxn ang="0">
                  <a:pos x="206" y="292"/>
                </a:cxn>
                <a:cxn ang="0">
                  <a:pos x="186" y="292"/>
                </a:cxn>
                <a:cxn ang="0">
                  <a:pos x="164" y="292"/>
                </a:cxn>
                <a:cxn ang="0">
                  <a:pos x="162" y="289"/>
                </a:cxn>
                <a:cxn ang="0">
                  <a:pos x="132" y="298"/>
                </a:cxn>
                <a:cxn ang="0">
                  <a:pos x="128" y="299"/>
                </a:cxn>
                <a:cxn ang="0">
                  <a:pos x="115" y="291"/>
                </a:cxn>
                <a:cxn ang="0">
                  <a:pos x="105" y="312"/>
                </a:cxn>
                <a:cxn ang="0">
                  <a:pos x="101" y="311"/>
                </a:cxn>
                <a:cxn ang="0">
                  <a:pos x="85" y="293"/>
                </a:cxn>
                <a:cxn ang="0">
                  <a:pos x="69" y="276"/>
                </a:cxn>
                <a:cxn ang="0">
                  <a:pos x="48" y="264"/>
                </a:cxn>
                <a:cxn ang="0">
                  <a:pos x="31" y="267"/>
                </a:cxn>
                <a:cxn ang="0">
                  <a:pos x="13" y="269"/>
                </a:cxn>
              </a:cxnLst>
              <a:rect l="0" t="0" r="r" b="b"/>
              <a:pathLst>
                <a:path w="265" h="312">
                  <a:moveTo>
                    <a:pt x="13" y="269"/>
                  </a:moveTo>
                  <a:lnTo>
                    <a:pt x="8" y="279"/>
                  </a:lnTo>
                  <a:lnTo>
                    <a:pt x="14" y="250"/>
                  </a:lnTo>
                  <a:lnTo>
                    <a:pt x="20" y="220"/>
                  </a:lnTo>
                  <a:lnTo>
                    <a:pt x="14" y="196"/>
                  </a:lnTo>
                  <a:lnTo>
                    <a:pt x="15" y="169"/>
                  </a:lnTo>
                  <a:lnTo>
                    <a:pt x="1" y="155"/>
                  </a:lnTo>
                  <a:lnTo>
                    <a:pt x="0" y="161"/>
                  </a:lnTo>
                  <a:lnTo>
                    <a:pt x="3" y="148"/>
                  </a:lnTo>
                  <a:lnTo>
                    <a:pt x="24" y="148"/>
                  </a:lnTo>
                  <a:lnTo>
                    <a:pt x="45" y="148"/>
                  </a:lnTo>
                  <a:lnTo>
                    <a:pt x="67" y="148"/>
                  </a:lnTo>
                  <a:lnTo>
                    <a:pt x="87" y="148"/>
                  </a:lnTo>
                  <a:lnTo>
                    <a:pt x="89" y="126"/>
                  </a:lnTo>
                  <a:lnTo>
                    <a:pt x="89" y="106"/>
                  </a:lnTo>
                  <a:lnTo>
                    <a:pt x="110" y="95"/>
                  </a:lnTo>
                  <a:lnTo>
                    <a:pt x="110" y="64"/>
                  </a:lnTo>
                  <a:lnTo>
                    <a:pt x="111" y="31"/>
                  </a:lnTo>
                  <a:lnTo>
                    <a:pt x="129" y="31"/>
                  </a:lnTo>
                  <a:lnTo>
                    <a:pt x="147" y="31"/>
                  </a:lnTo>
                  <a:lnTo>
                    <a:pt x="165" y="31"/>
                  </a:lnTo>
                  <a:lnTo>
                    <a:pt x="182" y="31"/>
                  </a:lnTo>
                  <a:lnTo>
                    <a:pt x="183" y="0"/>
                  </a:lnTo>
                  <a:lnTo>
                    <a:pt x="204" y="13"/>
                  </a:lnTo>
                  <a:lnTo>
                    <a:pt x="224" y="28"/>
                  </a:lnTo>
                  <a:lnTo>
                    <a:pt x="245" y="42"/>
                  </a:lnTo>
                  <a:lnTo>
                    <a:pt x="265" y="57"/>
                  </a:lnTo>
                  <a:lnTo>
                    <a:pt x="246" y="57"/>
                  </a:lnTo>
                  <a:lnTo>
                    <a:pt x="227" y="57"/>
                  </a:lnTo>
                  <a:lnTo>
                    <a:pt x="229" y="83"/>
                  </a:lnTo>
                  <a:lnTo>
                    <a:pt x="231" y="109"/>
                  </a:lnTo>
                  <a:lnTo>
                    <a:pt x="234" y="136"/>
                  </a:lnTo>
                  <a:lnTo>
                    <a:pt x="236" y="162"/>
                  </a:lnTo>
                  <a:lnTo>
                    <a:pt x="239" y="189"/>
                  </a:lnTo>
                  <a:lnTo>
                    <a:pt x="241" y="215"/>
                  </a:lnTo>
                  <a:lnTo>
                    <a:pt x="243" y="241"/>
                  </a:lnTo>
                  <a:lnTo>
                    <a:pt x="246" y="268"/>
                  </a:lnTo>
                  <a:lnTo>
                    <a:pt x="252" y="271"/>
                  </a:lnTo>
                  <a:lnTo>
                    <a:pt x="248" y="292"/>
                  </a:lnTo>
                  <a:lnTo>
                    <a:pt x="227" y="292"/>
                  </a:lnTo>
                  <a:lnTo>
                    <a:pt x="206" y="292"/>
                  </a:lnTo>
                  <a:lnTo>
                    <a:pt x="186" y="292"/>
                  </a:lnTo>
                  <a:lnTo>
                    <a:pt x="164" y="292"/>
                  </a:lnTo>
                  <a:lnTo>
                    <a:pt x="162" y="289"/>
                  </a:lnTo>
                  <a:lnTo>
                    <a:pt x="132" y="298"/>
                  </a:lnTo>
                  <a:lnTo>
                    <a:pt x="128" y="299"/>
                  </a:lnTo>
                  <a:lnTo>
                    <a:pt x="115" y="291"/>
                  </a:lnTo>
                  <a:lnTo>
                    <a:pt x="105" y="312"/>
                  </a:lnTo>
                  <a:lnTo>
                    <a:pt x="101" y="311"/>
                  </a:lnTo>
                  <a:lnTo>
                    <a:pt x="85" y="293"/>
                  </a:lnTo>
                  <a:lnTo>
                    <a:pt x="69" y="276"/>
                  </a:lnTo>
                  <a:lnTo>
                    <a:pt x="48" y="264"/>
                  </a:lnTo>
                  <a:lnTo>
                    <a:pt x="31" y="267"/>
                  </a:lnTo>
                  <a:lnTo>
                    <a:pt x="13" y="26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5" name="Freeform 155"/>
            <p:cNvSpPr>
              <a:spLocks/>
            </p:cNvSpPr>
            <p:nvPr/>
          </p:nvSpPr>
          <p:spPr bwMode="auto">
            <a:xfrm>
              <a:off x="4090824" y="2326940"/>
              <a:ext cx="287940" cy="227748"/>
            </a:xfrm>
            <a:custGeom>
              <a:avLst/>
              <a:gdLst/>
              <a:ahLst/>
              <a:cxnLst>
                <a:cxn ang="0">
                  <a:pos x="134" y="50"/>
                </a:cxn>
                <a:cxn ang="0">
                  <a:pos x="114" y="62"/>
                </a:cxn>
                <a:cxn ang="0">
                  <a:pos x="95" y="74"/>
                </a:cxn>
                <a:cxn ang="0">
                  <a:pos x="84" y="93"/>
                </a:cxn>
                <a:cxn ang="0">
                  <a:pos x="75" y="112"/>
                </a:cxn>
                <a:cxn ang="0">
                  <a:pos x="77" y="135"/>
                </a:cxn>
                <a:cxn ang="0">
                  <a:pos x="68" y="152"/>
                </a:cxn>
                <a:cxn ang="0">
                  <a:pos x="57" y="170"/>
                </a:cxn>
                <a:cxn ang="0">
                  <a:pos x="41" y="182"/>
                </a:cxn>
                <a:cxn ang="0">
                  <a:pos x="24" y="193"/>
                </a:cxn>
                <a:cxn ang="0">
                  <a:pos x="0" y="204"/>
                </a:cxn>
                <a:cxn ang="0">
                  <a:pos x="24" y="204"/>
                </a:cxn>
                <a:cxn ang="0">
                  <a:pos x="48" y="204"/>
                </a:cxn>
                <a:cxn ang="0">
                  <a:pos x="72" y="204"/>
                </a:cxn>
                <a:cxn ang="0">
                  <a:pos x="96" y="204"/>
                </a:cxn>
                <a:cxn ang="0">
                  <a:pos x="101" y="175"/>
                </a:cxn>
                <a:cxn ang="0">
                  <a:pos x="119" y="165"/>
                </a:cxn>
                <a:cxn ang="0">
                  <a:pos x="136" y="154"/>
                </a:cxn>
                <a:cxn ang="0">
                  <a:pos x="154" y="147"/>
                </a:cxn>
                <a:cxn ang="0">
                  <a:pos x="173" y="139"/>
                </a:cxn>
                <a:cxn ang="0">
                  <a:pos x="189" y="128"/>
                </a:cxn>
                <a:cxn ang="0">
                  <a:pos x="203" y="117"/>
                </a:cxn>
                <a:cxn ang="0">
                  <a:pos x="203" y="103"/>
                </a:cxn>
                <a:cxn ang="0">
                  <a:pos x="231" y="92"/>
                </a:cxn>
                <a:cxn ang="0">
                  <a:pos x="254" y="91"/>
                </a:cxn>
                <a:cxn ang="0">
                  <a:pos x="258" y="84"/>
                </a:cxn>
                <a:cxn ang="0">
                  <a:pos x="245" y="62"/>
                </a:cxn>
                <a:cxn ang="0">
                  <a:pos x="243" y="43"/>
                </a:cxn>
                <a:cxn ang="0">
                  <a:pos x="239" y="25"/>
                </a:cxn>
                <a:cxn ang="0">
                  <a:pos x="234" y="19"/>
                </a:cxn>
                <a:cxn ang="0">
                  <a:pos x="220" y="15"/>
                </a:cxn>
                <a:cxn ang="0">
                  <a:pos x="214" y="15"/>
                </a:cxn>
                <a:cxn ang="0">
                  <a:pos x="178" y="14"/>
                </a:cxn>
                <a:cxn ang="0">
                  <a:pos x="167" y="0"/>
                </a:cxn>
                <a:cxn ang="0">
                  <a:pos x="155" y="9"/>
                </a:cxn>
                <a:cxn ang="0">
                  <a:pos x="144" y="30"/>
                </a:cxn>
                <a:cxn ang="0">
                  <a:pos x="134" y="50"/>
                </a:cxn>
              </a:cxnLst>
              <a:rect l="0" t="0" r="r" b="b"/>
              <a:pathLst>
                <a:path w="258" h="204">
                  <a:moveTo>
                    <a:pt x="134" y="50"/>
                  </a:moveTo>
                  <a:lnTo>
                    <a:pt x="114" y="62"/>
                  </a:lnTo>
                  <a:lnTo>
                    <a:pt x="95" y="74"/>
                  </a:lnTo>
                  <a:lnTo>
                    <a:pt x="84" y="93"/>
                  </a:lnTo>
                  <a:lnTo>
                    <a:pt x="75" y="112"/>
                  </a:lnTo>
                  <a:lnTo>
                    <a:pt x="77" y="135"/>
                  </a:lnTo>
                  <a:lnTo>
                    <a:pt x="68" y="152"/>
                  </a:lnTo>
                  <a:lnTo>
                    <a:pt x="57" y="170"/>
                  </a:lnTo>
                  <a:lnTo>
                    <a:pt x="41" y="182"/>
                  </a:lnTo>
                  <a:lnTo>
                    <a:pt x="24" y="193"/>
                  </a:lnTo>
                  <a:lnTo>
                    <a:pt x="0" y="204"/>
                  </a:lnTo>
                  <a:lnTo>
                    <a:pt x="24" y="204"/>
                  </a:lnTo>
                  <a:lnTo>
                    <a:pt x="48" y="204"/>
                  </a:lnTo>
                  <a:lnTo>
                    <a:pt x="72" y="204"/>
                  </a:lnTo>
                  <a:lnTo>
                    <a:pt x="96" y="204"/>
                  </a:lnTo>
                  <a:lnTo>
                    <a:pt x="101" y="175"/>
                  </a:lnTo>
                  <a:lnTo>
                    <a:pt x="119" y="165"/>
                  </a:lnTo>
                  <a:lnTo>
                    <a:pt x="136" y="154"/>
                  </a:lnTo>
                  <a:lnTo>
                    <a:pt x="154" y="147"/>
                  </a:lnTo>
                  <a:lnTo>
                    <a:pt x="173" y="139"/>
                  </a:lnTo>
                  <a:lnTo>
                    <a:pt x="189" y="128"/>
                  </a:lnTo>
                  <a:lnTo>
                    <a:pt x="203" y="117"/>
                  </a:lnTo>
                  <a:lnTo>
                    <a:pt x="203" y="103"/>
                  </a:lnTo>
                  <a:lnTo>
                    <a:pt x="231" y="92"/>
                  </a:lnTo>
                  <a:lnTo>
                    <a:pt x="254" y="91"/>
                  </a:lnTo>
                  <a:lnTo>
                    <a:pt x="258" y="84"/>
                  </a:lnTo>
                  <a:lnTo>
                    <a:pt x="245" y="62"/>
                  </a:lnTo>
                  <a:lnTo>
                    <a:pt x="243" y="43"/>
                  </a:lnTo>
                  <a:lnTo>
                    <a:pt x="239" y="25"/>
                  </a:lnTo>
                  <a:lnTo>
                    <a:pt x="234" y="19"/>
                  </a:lnTo>
                  <a:lnTo>
                    <a:pt x="220" y="15"/>
                  </a:lnTo>
                  <a:lnTo>
                    <a:pt x="214" y="15"/>
                  </a:lnTo>
                  <a:lnTo>
                    <a:pt x="178" y="14"/>
                  </a:lnTo>
                  <a:lnTo>
                    <a:pt x="167" y="0"/>
                  </a:lnTo>
                  <a:lnTo>
                    <a:pt x="155" y="9"/>
                  </a:lnTo>
                  <a:lnTo>
                    <a:pt x="144" y="30"/>
                  </a:lnTo>
                  <a:lnTo>
                    <a:pt x="134" y="5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6" name="Freeform 156"/>
            <p:cNvSpPr>
              <a:spLocks/>
            </p:cNvSpPr>
            <p:nvPr/>
          </p:nvSpPr>
          <p:spPr bwMode="auto">
            <a:xfrm>
              <a:off x="4407781" y="2668563"/>
              <a:ext cx="379455" cy="328225"/>
            </a:xfrm>
            <a:custGeom>
              <a:avLst/>
              <a:gdLst/>
              <a:ahLst/>
              <a:cxnLst>
                <a:cxn ang="0">
                  <a:pos x="37" y="267"/>
                </a:cxn>
                <a:cxn ang="0">
                  <a:pos x="30" y="270"/>
                </a:cxn>
                <a:cxn ang="0">
                  <a:pos x="17" y="259"/>
                </a:cxn>
                <a:cxn ang="0">
                  <a:pos x="17" y="252"/>
                </a:cxn>
                <a:cxn ang="0">
                  <a:pos x="20" y="251"/>
                </a:cxn>
                <a:cxn ang="0">
                  <a:pos x="2" y="233"/>
                </a:cxn>
                <a:cxn ang="0">
                  <a:pos x="0" y="211"/>
                </a:cxn>
                <a:cxn ang="0">
                  <a:pos x="3" y="211"/>
                </a:cxn>
                <a:cxn ang="0">
                  <a:pos x="24" y="204"/>
                </a:cxn>
                <a:cxn ang="0">
                  <a:pos x="48" y="203"/>
                </a:cxn>
                <a:cxn ang="0">
                  <a:pos x="72" y="203"/>
                </a:cxn>
                <a:cxn ang="0">
                  <a:pos x="83" y="180"/>
                </a:cxn>
                <a:cxn ang="0">
                  <a:pos x="84" y="162"/>
                </a:cxn>
                <a:cxn ang="0">
                  <a:pos x="85" y="144"/>
                </a:cxn>
                <a:cxn ang="0">
                  <a:pos x="86" y="126"/>
                </a:cxn>
                <a:cxn ang="0">
                  <a:pos x="86" y="108"/>
                </a:cxn>
                <a:cxn ang="0">
                  <a:pos x="103" y="104"/>
                </a:cxn>
                <a:cxn ang="0">
                  <a:pos x="121" y="101"/>
                </a:cxn>
                <a:cxn ang="0">
                  <a:pos x="138" y="83"/>
                </a:cxn>
                <a:cxn ang="0">
                  <a:pos x="155" y="66"/>
                </a:cxn>
                <a:cxn ang="0">
                  <a:pos x="180" y="49"/>
                </a:cxn>
                <a:cxn ang="0">
                  <a:pos x="204" y="32"/>
                </a:cxn>
                <a:cxn ang="0">
                  <a:pos x="228" y="15"/>
                </a:cxn>
                <a:cxn ang="0">
                  <a:pos x="252" y="0"/>
                </a:cxn>
                <a:cxn ang="0">
                  <a:pos x="282" y="7"/>
                </a:cxn>
                <a:cxn ang="0">
                  <a:pos x="300" y="21"/>
                </a:cxn>
                <a:cxn ang="0">
                  <a:pos x="315" y="13"/>
                </a:cxn>
                <a:cxn ang="0">
                  <a:pos x="317" y="12"/>
                </a:cxn>
                <a:cxn ang="0">
                  <a:pos x="319" y="31"/>
                </a:cxn>
                <a:cxn ang="0">
                  <a:pos x="321" y="49"/>
                </a:cxn>
                <a:cxn ang="0">
                  <a:pos x="339" y="78"/>
                </a:cxn>
                <a:cxn ang="0">
                  <a:pos x="335" y="89"/>
                </a:cxn>
                <a:cxn ang="0">
                  <a:pos x="333" y="107"/>
                </a:cxn>
                <a:cxn ang="0">
                  <a:pos x="332" y="126"/>
                </a:cxn>
                <a:cxn ang="0">
                  <a:pos x="331" y="145"/>
                </a:cxn>
                <a:cxn ang="0">
                  <a:pos x="330" y="163"/>
                </a:cxn>
                <a:cxn ang="0">
                  <a:pos x="320" y="179"/>
                </a:cxn>
                <a:cxn ang="0">
                  <a:pos x="311" y="193"/>
                </a:cxn>
                <a:cxn ang="0">
                  <a:pos x="301" y="207"/>
                </a:cxn>
                <a:cxn ang="0">
                  <a:pos x="290" y="223"/>
                </a:cxn>
                <a:cxn ang="0">
                  <a:pos x="291" y="242"/>
                </a:cxn>
                <a:cxn ang="0">
                  <a:pos x="267" y="257"/>
                </a:cxn>
                <a:cxn ang="0">
                  <a:pos x="245" y="254"/>
                </a:cxn>
                <a:cxn ang="0">
                  <a:pos x="223" y="253"/>
                </a:cxn>
                <a:cxn ang="0">
                  <a:pos x="198" y="265"/>
                </a:cxn>
                <a:cxn ang="0">
                  <a:pos x="181" y="258"/>
                </a:cxn>
                <a:cxn ang="0">
                  <a:pos x="165" y="252"/>
                </a:cxn>
                <a:cxn ang="0">
                  <a:pos x="143" y="258"/>
                </a:cxn>
                <a:cxn ang="0">
                  <a:pos x="128" y="243"/>
                </a:cxn>
                <a:cxn ang="0">
                  <a:pos x="107" y="242"/>
                </a:cxn>
                <a:cxn ang="0">
                  <a:pos x="85" y="248"/>
                </a:cxn>
                <a:cxn ang="0">
                  <a:pos x="81" y="266"/>
                </a:cxn>
                <a:cxn ang="0">
                  <a:pos x="74" y="283"/>
                </a:cxn>
                <a:cxn ang="0">
                  <a:pos x="73" y="293"/>
                </a:cxn>
                <a:cxn ang="0">
                  <a:pos x="54" y="277"/>
                </a:cxn>
                <a:cxn ang="0">
                  <a:pos x="48" y="284"/>
                </a:cxn>
                <a:cxn ang="0">
                  <a:pos x="48" y="288"/>
                </a:cxn>
                <a:cxn ang="0">
                  <a:pos x="42" y="276"/>
                </a:cxn>
                <a:cxn ang="0">
                  <a:pos x="37" y="267"/>
                </a:cxn>
              </a:cxnLst>
              <a:rect l="0" t="0" r="r" b="b"/>
              <a:pathLst>
                <a:path w="339" h="293">
                  <a:moveTo>
                    <a:pt x="37" y="267"/>
                  </a:moveTo>
                  <a:lnTo>
                    <a:pt x="30" y="270"/>
                  </a:lnTo>
                  <a:lnTo>
                    <a:pt x="17" y="259"/>
                  </a:lnTo>
                  <a:lnTo>
                    <a:pt x="17" y="252"/>
                  </a:lnTo>
                  <a:lnTo>
                    <a:pt x="20" y="251"/>
                  </a:lnTo>
                  <a:lnTo>
                    <a:pt x="2" y="233"/>
                  </a:lnTo>
                  <a:lnTo>
                    <a:pt x="0" y="211"/>
                  </a:lnTo>
                  <a:lnTo>
                    <a:pt x="3" y="211"/>
                  </a:lnTo>
                  <a:lnTo>
                    <a:pt x="24" y="204"/>
                  </a:lnTo>
                  <a:lnTo>
                    <a:pt x="48" y="203"/>
                  </a:lnTo>
                  <a:lnTo>
                    <a:pt x="72" y="203"/>
                  </a:lnTo>
                  <a:lnTo>
                    <a:pt x="83" y="180"/>
                  </a:lnTo>
                  <a:lnTo>
                    <a:pt x="84" y="162"/>
                  </a:lnTo>
                  <a:lnTo>
                    <a:pt x="85" y="144"/>
                  </a:lnTo>
                  <a:lnTo>
                    <a:pt x="86" y="126"/>
                  </a:lnTo>
                  <a:lnTo>
                    <a:pt x="86" y="108"/>
                  </a:lnTo>
                  <a:lnTo>
                    <a:pt x="103" y="104"/>
                  </a:lnTo>
                  <a:lnTo>
                    <a:pt x="121" y="101"/>
                  </a:lnTo>
                  <a:lnTo>
                    <a:pt x="138" y="83"/>
                  </a:lnTo>
                  <a:lnTo>
                    <a:pt x="155" y="66"/>
                  </a:lnTo>
                  <a:lnTo>
                    <a:pt x="180" y="49"/>
                  </a:lnTo>
                  <a:lnTo>
                    <a:pt x="204" y="32"/>
                  </a:lnTo>
                  <a:lnTo>
                    <a:pt x="228" y="15"/>
                  </a:lnTo>
                  <a:lnTo>
                    <a:pt x="252" y="0"/>
                  </a:lnTo>
                  <a:lnTo>
                    <a:pt x="282" y="7"/>
                  </a:lnTo>
                  <a:lnTo>
                    <a:pt x="300" y="21"/>
                  </a:lnTo>
                  <a:lnTo>
                    <a:pt x="315" y="13"/>
                  </a:lnTo>
                  <a:lnTo>
                    <a:pt x="317" y="12"/>
                  </a:lnTo>
                  <a:lnTo>
                    <a:pt x="319" y="31"/>
                  </a:lnTo>
                  <a:lnTo>
                    <a:pt x="321" y="49"/>
                  </a:lnTo>
                  <a:lnTo>
                    <a:pt x="339" y="78"/>
                  </a:lnTo>
                  <a:lnTo>
                    <a:pt x="335" y="89"/>
                  </a:lnTo>
                  <a:lnTo>
                    <a:pt x="333" y="107"/>
                  </a:lnTo>
                  <a:lnTo>
                    <a:pt x="332" y="126"/>
                  </a:lnTo>
                  <a:lnTo>
                    <a:pt x="331" y="145"/>
                  </a:lnTo>
                  <a:lnTo>
                    <a:pt x="330" y="163"/>
                  </a:lnTo>
                  <a:lnTo>
                    <a:pt x="320" y="179"/>
                  </a:lnTo>
                  <a:lnTo>
                    <a:pt x="311" y="193"/>
                  </a:lnTo>
                  <a:lnTo>
                    <a:pt x="301" y="207"/>
                  </a:lnTo>
                  <a:lnTo>
                    <a:pt x="290" y="223"/>
                  </a:lnTo>
                  <a:lnTo>
                    <a:pt x="291" y="242"/>
                  </a:lnTo>
                  <a:lnTo>
                    <a:pt x="267" y="257"/>
                  </a:lnTo>
                  <a:lnTo>
                    <a:pt x="245" y="254"/>
                  </a:lnTo>
                  <a:lnTo>
                    <a:pt x="223" y="253"/>
                  </a:lnTo>
                  <a:lnTo>
                    <a:pt x="198" y="265"/>
                  </a:lnTo>
                  <a:lnTo>
                    <a:pt x="181" y="258"/>
                  </a:lnTo>
                  <a:lnTo>
                    <a:pt x="165" y="252"/>
                  </a:lnTo>
                  <a:lnTo>
                    <a:pt x="143" y="258"/>
                  </a:lnTo>
                  <a:lnTo>
                    <a:pt x="128" y="243"/>
                  </a:lnTo>
                  <a:lnTo>
                    <a:pt x="107" y="242"/>
                  </a:lnTo>
                  <a:lnTo>
                    <a:pt x="85" y="248"/>
                  </a:lnTo>
                  <a:lnTo>
                    <a:pt x="81" y="266"/>
                  </a:lnTo>
                  <a:lnTo>
                    <a:pt x="74" y="283"/>
                  </a:lnTo>
                  <a:lnTo>
                    <a:pt x="73" y="293"/>
                  </a:lnTo>
                  <a:lnTo>
                    <a:pt x="54" y="277"/>
                  </a:lnTo>
                  <a:lnTo>
                    <a:pt x="48" y="284"/>
                  </a:lnTo>
                  <a:lnTo>
                    <a:pt x="48" y="288"/>
                  </a:lnTo>
                  <a:lnTo>
                    <a:pt x="42" y="276"/>
                  </a:lnTo>
                  <a:lnTo>
                    <a:pt x="37" y="26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7" name="Freeform 157"/>
            <p:cNvSpPr>
              <a:spLocks/>
            </p:cNvSpPr>
            <p:nvPr/>
          </p:nvSpPr>
          <p:spPr bwMode="auto">
            <a:xfrm>
              <a:off x="3979220" y="2860585"/>
              <a:ext cx="145086" cy="118340"/>
            </a:xfrm>
            <a:custGeom>
              <a:avLst/>
              <a:gdLst/>
              <a:ahLst/>
              <a:cxnLst>
                <a:cxn ang="0">
                  <a:pos x="25" y="5"/>
                </a:cxn>
                <a:cxn ang="0">
                  <a:pos x="20" y="15"/>
                </a:cxn>
                <a:cxn ang="0">
                  <a:pos x="11" y="31"/>
                </a:cxn>
                <a:cxn ang="0">
                  <a:pos x="0" y="49"/>
                </a:cxn>
                <a:cxn ang="0">
                  <a:pos x="14" y="66"/>
                </a:cxn>
                <a:cxn ang="0">
                  <a:pos x="20" y="61"/>
                </a:cxn>
                <a:cxn ang="0">
                  <a:pos x="15" y="66"/>
                </a:cxn>
                <a:cxn ang="0">
                  <a:pos x="19" y="69"/>
                </a:cxn>
                <a:cxn ang="0">
                  <a:pos x="19" y="76"/>
                </a:cxn>
                <a:cxn ang="0">
                  <a:pos x="42" y="76"/>
                </a:cxn>
                <a:cxn ang="0">
                  <a:pos x="45" y="71"/>
                </a:cxn>
                <a:cxn ang="0">
                  <a:pos x="72" y="77"/>
                </a:cxn>
                <a:cxn ang="0">
                  <a:pos x="78" y="83"/>
                </a:cxn>
                <a:cxn ang="0">
                  <a:pos x="49" y="77"/>
                </a:cxn>
                <a:cxn ang="0">
                  <a:pos x="31" y="83"/>
                </a:cxn>
                <a:cxn ang="0">
                  <a:pos x="14" y="89"/>
                </a:cxn>
                <a:cxn ang="0">
                  <a:pos x="17" y="100"/>
                </a:cxn>
                <a:cxn ang="0">
                  <a:pos x="32" y="97"/>
                </a:cxn>
                <a:cxn ang="0">
                  <a:pos x="41" y="95"/>
                </a:cxn>
                <a:cxn ang="0">
                  <a:pos x="41" y="97"/>
                </a:cxn>
                <a:cxn ang="0">
                  <a:pos x="20" y="100"/>
                </a:cxn>
                <a:cxn ang="0">
                  <a:pos x="15" y="107"/>
                </a:cxn>
                <a:cxn ang="0">
                  <a:pos x="44" y="101"/>
                </a:cxn>
                <a:cxn ang="0">
                  <a:pos x="62" y="100"/>
                </a:cxn>
                <a:cxn ang="0">
                  <a:pos x="80" y="99"/>
                </a:cxn>
                <a:cxn ang="0">
                  <a:pos x="99" y="102"/>
                </a:cxn>
                <a:cxn ang="0">
                  <a:pos x="131" y="106"/>
                </a:cxn>
                <a:cxn ang="0">
                  <a:pos x="125" y="81"/>
                </a:cxn>
                <a:cxn ang="0">
                  <a:pos x="119" y="71"/>
                </a:cxn>
                <a:cxn ang="0">
                  <a:pos x="113" y="47"/>
                </a:cxn>
                <a:cxn ang="0">
                  <a:pos x="97" y="29"/>
                </a:cxn>
                <a:cxn ang="0">
                  <a:pos x="81" y="12"/>
                </a:cxn>
                <a:cxn ang="0">
                  <a:pos x="60" y="0"/>
                </a:cxn>
                <a:cxn ang="0">
                  <a:pos x="43" y="3"/>
                </a:cxn>
                <a:cxn ang="0">
                  <a:pos x="25" y="5"/>
                </a:cxn>
              </a:cxnLst>
              <a:rect l="0" t="0" r="r" b="b"/>
              <a:pathLst>
                <a:path w="131" h="107">
                  <a:moveTo>
                    <a:pt x="25" y="5"/>
                  </a:moveTo>
                  <a:lnTo>
                    <a:pt x="20" y="15"/>
                  </a:lnTo>
                  <a:lnTo>
                    <a:pt x="11" y="31"/>
                  </a:lnTo>
                  <a:lnTo>
                    <a:pt x="0" y="49"/>
                  </a:lnTo>
                  <a:lnTo>
                    <a:pt x="14" y="66"/>
                  </a:lnTo>
                  <a:lnTo>
                    <a:pt x="20" y="61"/>
                  </a:lnTo>
                  <a:lnTo>
                    <a:pt x="15" y="66"/>
                  </a:lnTo>
                  <a:lnTo>
                    <a:pt x="19" y="69"/>
                  </a:lnTo>
                  <a:lnTo>
                    <a:pt x="19" y="76"/>
                  </a:lnTo>
                  <a:lnTo>
                    <a:pt x="42" y="76"/>
                  </a:lnTo>
                  <a:lnTo>
                    <a:pt x="45" y="71"/>
                  </a:lnTo>
                  <a:lnTo>
                    <a:pt x="72" y="77"/>
                  </a:lnTo>
                  <a:lnTo>
                    <a:pt x="78" y="83"/>
                  </a:lnTo>
                  <a:lnTo>
                    <a:pt x="49" y="77"/>
                  </a:lnTo>
                  <a:lnTo>
                    <a:pt x="31" y="83"/>
                  </a:lnTo>
                  <a:lnTo>
                    <a:pt x="14" y="89"/>
                  </a:lnTo>
                  <a:lnTo>
                    <a:pt x="17" y="100"/>
                  </a:lnTo>
                  <a:lnTo>
                    <a:pt x="32" y="97"/>
                  </a:lnTo>
                  <a:lnTo>
                    <a:pt x="41" y="95"/>
                  </a:lnTo>
                  <a:lnTo>
                    <a:pt x="41" y="97"/>
                  </a:lnTo>
                  <a:lnTo>
                    <a:pt x="20" y="100"/>
                  </a:lnTo>
                  <a:lnTo>
                    <a:pt x="15" y="107"/>
                  </a:lnTo>
                  <a:lnTo>
                    <a:pt x="44" y="101"/>
                  </a:lnTo>
                  <a:lnTo>
                    <a:pt x="62" y="100"/>
                  </a:lnTo>
                  <a:lnTo>
                    <a:pt x="80" y="99"/>
                  </a:lnTo>
                  <a:lnTo>
                    <a:pt x="99" y="102"/>
                  </a:lnTo>
                  <a:lnTo>
                    <a:pt x="131" y="106"/>
                  </a:lnTo>
                  <a:lnTo>
                    <a:pt x="125" y="81"/>
                  </a:lnTo>
                  <a:lnTo>
                    <a:pt x="119" y="71"/>
                  </a:lnTo>
                  <a:lnTo>
                    <a:pt x="113" y="47"/>
                  </a:lnTo>
                  <a:lnTo>
                    <a:pt x="97" y="29"/>
                  </a:lnTo>
                  <a:lnTo>
                    <a:pt x="81" y="12"/>
                  </a:lnTo>
                  <a:lnTo>
                    <a:pt x="60" y="0"/>
                  </a:lnTo>
                  <a:lnTo>
                    <a:pt x="43" y="3"/>
                  </a:lnTo>
                  <a:lnTo>
                    <a:pt x="25"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8" name="Freeform 158"/>
            <p:cNvSpPr>
              <a:spLocks/>
            </p:cNvSpPr>
            <p:nvPr/>
          </p:nvSpPr>
          <p:spPr bwMode="auto">
            <a:xfrm>
              <a:off x="4577420" y="2288982"/>
              <a:ext cx="93748" cy="194256"/>
            </a:xfrm>
            <a:custGeom>
              <a:avLst/>
              <a:gdLst/>
              <a:ahLst/>
              <a:cxnLst>
                <a:cxn ang="0">
                  <a:pos x="56" y="164"/>
                </a:cxn>
                <a:cxn ang="0">
                  <a:pos x="44" y="174"/>
                </a:cxn>
                <a:cxn ang="0">
                  <a:pos x="38" y="150"/>
                </a:cxn>
                <a:cxn ang="0">
                  <a:pos x="34" y="127"/>
                </a:cxn>
                <a:cxn ang="0">
                  <a:pos x="17" y="109"/>
                </a:cxn>
                <a:cxn ang="0">
                  <a:pos x="0" y="85"/>
                </a:cxn>
                <a:cxn ang="0">
                  <a:pos x="10" y="67"/>
                </a:cxn>
                <a:cxn ang="0">
                  <a:pos x="18" y="49"/>
                </a:cxn>
                <a:cxn ang="0">
                  <a:pos x="16" y="14"/>
                </a:cxn>
                <a:cxn ang="0">
                  <a:pos x="20" y="8"/>
                </a:cxn>
                <a:cxn ang="0">
                  <a:pos x="44" y="0"/>
                </a:cxn>
                <a:cxn ang="0">
                  <a:pos x="53" y="5"/>
                </a:cxn>
                <a:cxn ang="0">
                  <a:pos x="58" y="13"/>
                </a:cxn>
                <a:cxn ang="0">
                  <a:pos x="71" y="6"/>
                </a:cxn>
                <a:cxn ang="0">
                  <a:pos x="60" y="31"/>
                </a:cxn>
                <a:cxn ang="0">
                  <a:pos x="73" y="49"/>
                </a:cxn>
                <a:cxn ang="0">
                  <a:pos x="62" y="65"/>
                </a:cxn>
                <a:cxn ang="0">
                  <a:pos x="52" y="79"/>
                </a:cxn>
                <a:cxn ang="0">
                  <a:pos x="71" y="91"/>
                </a:cxn>
                <a:cxn ang="0">
                  <a:pos x="84" y="101"/>
                </a:cxn>
                <a:cxn ang="0">
                  <a:pos x="83" y="121"/>
                </a:cxn>
                <a:cxn ang="0">
                  <a:pos x="70" y="132"/>
                </a:cxn>
                <a:cxn ang="0">
                  <a:pos x="56" y="144"/>
                </a:cxn>
                <a:cxn ang="0">
                  <a:pos x="56" y="164"/>
                </a:cxn>
              </a:cxnLst>
              <a:rect l="0" t="0" r="r" b="b"/>
              <a:pathLst>
                <a:path w="84" h="174">
                  <a:moveTo>
                    <a:pt x="56" y="164"/>
                  </a:moveTo>
                  <a:lnTo>
                    <a:pt x="44" y="174"/>
                  </a:lnTo>
                  <a:lnTo>
                    <a:pt x="38" y="150"/>
                  </a:lnTo>
                  <a:lnTo>
                    <a:pt x="34" y="127"/>
                  </a:lnTo>
                  <a:lnTo>
                    <a:pt x="17" y="109"/>
                  </a:lnTo>
                  <a:lnTo>
                    <a:pt x="0" y="85"/>
                  </a:lnTo>
                  <a:lnTo>
                    <a:pt x="10" y="67"/>
                  </a:lnTo>
                  <a:lnTo>
                    <a:pt x="18" y="49"/>
                  </a:lnTo>
                  <a:lnTo>
                    <a:pt x="16" y="14"/>
                  </a:lnTo>
                  <a:lnTo>
                    <a:pt x="20" y="8"/>
                  </a:lnTo>
                  <a:lnTo>
                    <a:pt x="44" y="0"/>
                  </a:lnTo>
                  <a:lnTo>
                    <a:pt x="53" y="5"/>
                  </a:lnTo>
                  <a:lnTo>
                    <a:pt x="58" y="13"/>
                  </a:lnTo>
                  <a:lnTo>
                    <a:pt x="71" y="6"/>
                  </a:lnTo>
                  <a:lnTo>
                    <a:pt x="60" y="31"/>
                  </a:lnTo>
                  <a:lnTo>
                    <a:pt x="73" y="49"/>
                  </a:lnTo>
                  <a:lnTo>
                    <a:pt x="62" y="65"/>
                  </a:lnTo>
                  <a:lnTo>
                    <a:pt x="52" y="79"/>
                  </a:lnTo>
                  <a:lnTo>
                    <a:pt x="71" y="91"/>
                  </a:lnTo>
                  <a:lnTo>
                    <a:pt x="84" y="101"/>
                  </a:lnTo>
                  <a:lnTo>
                    <a:pt x="83" y="121"/>
                  </a:lnTo>
                  <a:lnTo>
                    <a:pt x="70" y="132"/>
                  </a:lnTo>
                  <a:lnTo>
                    <a:pt x="56" y="144"/>
                  </a:lnTo>
                  <a:lnTo>
                    <a:pt x="56" y="16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19" name="Freeform 159"/>
            <p:cNvSpPr>
              <a:spLocks/>
            </p:cNvSpPr>
            <p:nvPr/>
          </p:nvSpPr>
          <p:spPr bwMode="auto">
            <a:xfrm>
              <a:off x="4122073" y="3086101"/>
              <a:ext cx="100444" cy="113874"/>
            </a:xfrm>
            <a:custGeom>
              <a:avLst/>
              <a:gdLst/>
              <a:ahLst/>
              <a:cxnLst>
                <a:cxn ang="0">
                  <a:pos x="87" y="102"/>
                </a:cxn>
                <a:cxn ang="0">
                  <a:pos x="64" y="88"/>
                </a:cxn>
                <a:cxn ang="0">
                  <a:pos x="41" y="74"/>
                </a:cxn>
                <a:cxn ang="0">
                  <a:pos x="21" y="56"/>
                </a:cxn>
                <a:cxn ang="0">
                  <a:pos x="0" y="38"/>
                </a:cxn>
                <a:cxn ang="0">
                  <a:pos x="6" y="30"/>
                </a:cxn>
                <a:cxn ang="0">
                  <a:pos x="17" y="14"/>
                </a:cxn>
                <a:cxn ang="0">
                  <a:pos x="27" y="0"/>
                </a:cxn>
                <a:cxn ang="0">
                  <a:pos x="39" y="0"/>
                </a:cxn>
                <a:cxn ang="0">
                  <a:pos x="45" y="24"/>
                </a:cxn>
                <a:cxn ang="0">
                  <a:pos x="51" y="29"/>
                </a:cxn>
                <a:cxn ang="0">
                  <a:pos x="60" y="24"/>
                </a:cxn>
                <a:cxn ang="0">
                  <a:pos x="66" y="22"/>
                </a:cxn>
                <a:cxn ang="0">
                  <a:pos x="66" y="44"/>
                </a:cxn>
                <a:cxn ang="0">
                  <a:pos x="66" y="49"/>
                </a:cxn>
                <a:cxn ang="0">
                  <a:pos x="81" y="61"/>
                </a:cxn>
                <a:cxn ang="0">
                  <a:pos x="90" y="72"/>
                </a:cxn>
                <a:cxn ang="0">
                  <a:pos x="87" y="102"/>
                </a:cxn>
              </a:cxnLst>
              <a:rect l="0" t="0" r="r" b="b"/>
              <a:pathLst>
                <a:path w="90" h="102">
                  <a:moveTo>
                    <a:pt x="87" y="102"/>
                  </a:moveTo>
                  <a:lnTo>
                    <a:pt x="64" y="88"/>
                  </a:lnTo>
                  <a:lnTo>
                    <a:pt x="41" y="74"/>
                  </a:lnTo>
                  <a:lnTo>
                    <a:pt x="21" y="56"/>
                  </a:lnTo>
                  <a:lnTo>
                    <a:pt x="0" y="38"/>
                  </a:lnTo>
                  <a:lnTo>
                    <a:pt x="6" y="30"/>
                  </a:lnTo>
                  <a:lnTo>
                    <a:pt x="17" y="14"/>
                  </a:lnTo>
                  <a:lnTo>
                    <a:pt x="27" y="0"/>
                  </a:lnTo>
                  <a:lnTo>
                    <a:pt x="39" y="0"/>
                  </a:lnTo>
                  <a:lnTo>
                    <a:pt x="45" y="24"/>
                  </a:lnTo>
                  <a:lnTo>
                    <a:pt x="51" y="29"/>
                  </a:lnTo>
                  <a:lnTo>
                    <a:pt x="60" y="24"/>
                  </a:lnTo>
                  <a:lnTo>
                    <a:pt x="66" y="22"/>
                  </a:lnTo>
                  <a:lnTo>
                    <a:pt x="66" y="44"/>
                  </a:lnTo>
                  <a:lnTo>
                    <a:pt x="66" y="49"/>
                  </a:lnTo>
                  <a:lnTo>
                    <a:pt x="81" y="61"/>
                  </a:lnTo>
                  <a:lnTo>
                    <a:pt x="90" y="72"/>
                  </a:lnTo>
                  <a:lnTo>
                    <a:pt x="87" y="10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0" name="Freeform 160"/>
            <p:cNvSpPr>
              <a:spLocks/>
            </p:cNvSpPr>
            <p:nvPr/>
          </p:nvSpPr>
          <p:spPr bwMode="auto">
            <a:xfrm>
              <a:off x="2378811" y="3054842"/>
              <a:ext cx="78123" cy="66985"/>
            </a:xfrm>
            <a:custGeom>
              <a:avLst/>
              <a:gdLst/>
              <a:ahLst/>
              <a:cxnLst>
                <a:cxn ang="0">
                  <a:pos x="0" y="39"/>
                </a:cxn>
                <a:cxn ang="0">
                  <a:pos x="1" y="20"/>
                </a:cxn>
                <a:cxn ang="0">
                  <a:pos x="1" y="3"/>
                </a:cxn>
                <a:cxn ang="0">
                  <a:pos x="9" y="0"/>
                </a:cxn>
                <a:cxn ang="0">
                  <a:pos x="15" y="11"/>
                </a:cxn>
                <a:cxn ang="0">
                  <a:pos x="25" y="15"/>
                </a:cxn>
                <a:cxn ang="0">
                  <a:pos x="31" y="20"/>
                </a:cxn>
                <a:cxn ang="0">
                  <a:pos x="62" y="10"/>
                </a:cxn>
                <a:cxn ang="0">
                  <a:pos x="66" y="12"/>
                </a:cxn>
                <a:cxn ang="0">
                  <a:pos x="69" y="20"/>
                </a:cxn>
                <a:cxn ang="0">
                  <a:pos x="54" y="34"/>
                </a:cxn>
                <a:cxn ang="0">
                  <a:pos x="63" y="52"/>
                </a:cxn>
                <a:cxn ang="0">
                  <a:pos x="43" y="59"/>
                </a:cxn>
                <a:cxn ang="0">
                  <a:pos x="40" y="44"/>
                </a:cxn>
                <a:cxn ang="0">
                  <a:pos x="37" y="48"/>
                </a:cxn>
                <a:cxn ang="0">
                  <a:pos x="26" y="39"/>
                </a:cxn>
                <a:cxn ang="0">
                  <a:pos x="6" y="32"/>
                </a:cxn>
                <a:cxn ang="0">
                  <a:pos x="0" y="39"/>
                </a:cxn>
              </a:cxnLst>
              <a:rect l="0" t="0" r="r" b="b"/>
              <a:pathLst>
                <a:path w="69" h="59">
                  <a:moveTo>
                    <a:pt x="0" y="39"/>
                  </a:moveTo>
                  <a:lnTo>
                    <a:pt x="1" y="20"/>
                  </a:lnTo>
                  <a:lnTo>
                    <a:pt x="1" y="3"/>
                  </a:lnTo>
                  <a:lnTo>
                    <a:pt x="9" y="0"/>
                  </a:lnTo>
                  <a:lnTo>
                    <a:pt x="15" y="11"/>
                  </a:lnTo>
                  <a:lnTo>
                    <a:pt x="25" y="15"/>
                  </a:lnTo>
                  <a:lnTo>
                    <a:pt x="31" y="20"/>
                  </a:lnTo>
                  <a:lnTo>
                    <a:pt x="62" y="10"/>
                  </a:lnTo>
                  <a:lnTo>
                    <a:pt x="66" y="12"/>
                  </a:lnTo>
                  <a:lnTo>
                    <a:pt x="69" y="20"/>
                  </a:lnTo>
                  <a:lnTo>
                    <a:pt x="54" y="34"/>
                  </a:lnTo>
                  <a:lnTo>
                    <a:pt x="63" y="52"/>
                  </a:lnTo>
                  <a:lnTo>
                    <a:pt x="43" y="59"/>
                  </a:lnTo>
                  <a:lnTo>
                    <a:pt x="40" y="44"/>
                  </a:lnTo>
                  <a:lnTo>
                    <a:pt x="37" y="48"/>
                  </a:lnTo>
                  <a:lnTo>
                    <a:pt x="26" y="39"/>
                  </a:lnTo>
                  <a:lnTo>
                    <a:pt x="6" y="32"/>
                  </a:lnTo>
                  <a:lnTo>
                    <a:pt x="0" y="3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1" name="Freeform 161"/>
            <p:cNvSpPr>
              <a:spLocks/>
            </p:cNvSpPr>
            <p:nvPr/>
          </p:nvSpPr>
          <p:spPr bwMode="auto">
            <a:xfrm>
              <a:off x="2459166" y="3057075"/>
              <a:ext cx="55802" cy="62519"/>
            </a:xfrm>
            <a:custGeom>
              <a:avLst/>
              <a:gdLst/>
              <a:ahLst/>
              <a:cxnLst>
                <a:cxn ang="0">
                  <a:pos x="30" y="30"/>
                </a:cxn>
                <a:cxn ang="0">
                  <a:pos x="39" y="31"/>
                </a:cxn>
                <a:cxn ang="0">
                  <a:pos x="35" y="26"/>
                </a:cxn>
                <a:cxn ang="0">
                  <a:pos x="29" y="25"/>
                </a:cxn>
                <a:cxn ang="0">
                  <a:pos x="23" y="18"/>
                </a:cxn>
                <a:cxn ang="0">
                  <a:pos x="8" y="12"/>
                </a:cxn>
                <a:cxn ang="0">
                  <a:pos x="2" y="6"/>
                </a:cxn>
                <a:cxn ang="0">
                  <a:pos x="0" y="0"/>
                </a:cxn>
                <a:cxn ang="0">
                  <a:pos x="22" y="1"/>
                </a:cxn>
                <a:cxn ang="0">
                  <a:pos x="36" y="11"/>
                </a:cxn>
                <a:cxn ang="0">
                  <a:pos x="51" y="20"/>
                </a:cxn>
                <a:cxn ang="0">
                  <a:pos x="52" y="39"/>
                </a:cxn>
                <a:cxn ang="0">
                  <a:pos x="44" y="45"/>
                </a:cxn>
                <a:cxn ang="0">
                  <a:pos x="39" y="55"/>
                </a:cxn>
                <a:cxn ang="0">
                  <a:pos x="33" y="48"/>
                </a:cxn>
                <a:cxn ang="0">
                  <a:pos x="30" y="30"/>
                </a:cxn>
              </a:cxnLst>
              <a:rect l="0" t="0" r="r" b="b"/>
              <a:pathLst>
                <a:path w="52" h="55">
                  <a:moveTo>
                    <a:pt x="30" y="30"/>
                  </a:moveTo>
                  <a:lnTo>
                    <a:pt x="39" y="31"/>
                  </a:lnTo>
                  <a:lnTo>
                    <a:pt x="35" y="26"/>
                  </a:lnTo>
                  <a:lnTo>
                    <a:pt x="29" y="25"/>
                  </a:lnTo>
                  <a:lnTo>
                    <a:pt x="23" y="18"/>
                  </a:lnTo>
                  <a:lnTo>
                    <a:pt x="8" y="12"/>
                  </a:lnTo>
                  <a:lnTo>
                    <a:pt x="2" y="6"/>
                  </a:lnTo>
                  <a:lnTo>
                    <a:pt x="0" y="0"/>
                  </a:lnTo>
                  <a:lnTo>
                    <a:pt x="22" y="1"/>
                  </a:lnTo>
                  <a:lnTo>
                    <a:pt x="36" y="11"/>
                  </a:lnTo>
                  <a:lnTo>
                    <a:pt x="51" y="20"/>
                  </a:lnTo>
                  <a:lnTo>
                    <a:pt x="52" y="39"/>
                  </a:lnTo>
                  <a:lnTo>
                    <a:pt x="44" y="45"/>
                  </a:lnTo>
                  <a:lnTo>
                    <a:pt x="39" y="55"/>
                  </a:lnTo>
                  <a:lnTo>
                    <a:pt x="33" y="48"/>
                  </a:lnTo>
                  <a:lnTo>
                    <a:pt x="30" y="3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2" name="Freeform 162"/>
            <p:cNvSpPr>
              <a:spLocks/>
            </p:cNvSpPr>
            <p:nvPr/>
          </p:nvSpPr>
          <p:spPr bwMode="auto">
            <a:xfrm>
              <a:off x="3066295" y="3162017"/>
              <a:ext cx="73659" cy="98244"/>
            </a:xfrm>
            <a:custGeom>
              <a:avLst/>
              <a:gdLst/>
              <a:ahLst/>
              <a:cxnLst>
                <a:cxn ang="0">
                  <a:pos x="51" y="23"/>
                </a:cxn>
                <a:cxn ang="0">
                  <a:pos x="30" y="5"/>
                </a:cxn>
                <a:cxn ang="0">
                  <a:pos x="15" y="0"/>
                </a:cxn>
                <a:cxn ang="0">
                  <a:pos x="11" y="9"/>
                </a:cxn>
                <a:cxn ang="0">
                  <a:pos x="4" y="30"/>
                </a:cxn>
                <a:cxn ang="0">
                  <a:pos x="12" y="60"/>
                </a:cxn>
                <a:cxn ang="0">
                  <a:pos x="0" y="84"/>
                </a:cxn>
                <a:cxn ang="0">
                  <a:pos x="15" y="87"/>
                </a:cxn>
                <a:cxn ang="0">
                  <a:pos x="36" y="88"/>
                </a:cxn>
                <a:cxn ang="0">
                  <a:pos x="51" y="65"/>
                </a:cxn>
                <a:cxn ang="0">
                  <a:pos x="65" y="42"/>
                </a:cxn>
                <a:cxn ang="0">
                  <a:pos x="59" y="28"/>
                </a:cxn>
                <a:cxn ang="0">
                  <a:pos x="59" y="33"/>
                </a:cxn>
                <a:cxn ang="0">
                  <a:pos x="51" y="23"/>
                </a:cxn>
              </a:cxnLst>
              <a:rect l="0" t="0" r="r" b="b"/>
              <a:pathLst>
                <a:path w="65" h="88">
                  <a:moveTo>
                    <a:pt x="51" y="23"/>
                  </a:moveTo>
                  <a:lnTo>
                    <a:pt x="30" y="5"/>
                  </a:lnTo>
                  <a:lnTo>
                    <a:pt x="15" y="0"/>
                  </a:lnTo>
                  <a:lnTo>
                    <a:pt x="11" y="9"/>
                  </a:lnTo>
                  <a:lnTo>
                    <a:pt x="4" y="30"/>
                  </a:lnTo>
                  <a:lnTo>
                    <a:pt x="12" y="60"/>
                  </a:lnTo>
                  <a:lnTo>
                    <a:pt x="0" y="84"/>
                  </a:lnTo>
                  <a:lnTo>
                    <a:pt x="15" y="87"/>
                  </a:lnTo>
                  <a:lnTo>
                    <a:pt x="36" y="88"/>
                  </a:lnTo>
                  <a:lnTo>
                    <a:pt x="51" y="65"/>
                  </a:lnTo>
                  <a:lnTo>
                    <a:pt x="65" y="42"/>
                  </a:lnTo>
                  <a:lnTo>
                    <a:pt x="59" y="28"/>
                  </a:lnTo>
                  <a:lnTo>
                    <a:pt x="59" y="33"/>
                  </a:lnTo>
                  <a:lnTo>
                    <a:pt x="51" y="2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3" name="Freeform 163"/>
            <p:cNvSpPr>
              <a:spLocks/>
            </p:cNvSpPr>
            <p:nvPr/>
          </p:nvSpPr>
          <p:spPr bwMode="auto">
            <a:xfrm>
              <a:off x="2472559" y="2978926"/>
              <a:ext cx="292404" cy="457729"/>
            </a:xfrm>
            <a:custGeom>
              <a:avLst/>
              <a:gdLst/>
              <a:ahLst/>
              <a:cxnLst>
                <a:cxn ang="0">
                  <a:pos x="104" y="38"/>
                </a:cxn>
                <a:cxn ang="0">
                  <a:pos x="94" y="34"/>
                </a:cxn>
                <a:cxn ang="0">
                  <a:pos x="75" y="72"/>
                </a:cxn>
                <a:cxn ang="0">
                  <a:pos x="48" y="109"/>
                </a:cxn>
                <a:cxn ang="0">
                  <a:pos x="39" y="91"/>
                </a:cxn>
                <a:cxn ang="0">
                  <a:pos x="32" y="116"/>
                </a:cxn>
                <a:cxn ang="0">
                  <a:pos x="33" y="137"/>
                </a:cxn>
                <a:cxn ang="0">
                  <a:pos x="33" y="170"/>
                </a:cxn>
                <a:cxn ang="0">
                  <a:pos x="36" y="208"/>
                </a:cxn>
                <a:cxn ang="0">
                  <a:pos x="24" y="238"/>
                </a:cxn>
                <a:cxn ang="0">
                  <a:pos x="6" y="258"/>
                </a:cxn>
                <a:cxn ang="0">
                  <a:pos x="2" y="270"/>
                </a:cxn>
                <a:cxn ang="0">
                  <a:pos x="33" y="296"/>
                </a:cxn>
                <a:cxn ang="0">
                  <a:pos x="78" y="308"/>
                </a:cxn>
                <a:cxn ang="0">
                  <a:pos x="93" y="319"/>
                </a:cxn>
                <a:cxn ang="0">
                  <a:pos x="122" y="350"/>
                </a:cxn>
                <a:cxn ang="0">
                  <a:pos x="153" y="362"/>
                </a:cxn>
                <a:cxn ang="0">
                  <a:pos x="192" y="371"/>
                </a:cxn>
                <a:cxn ang="0">
                  <a:pos x="197" y="410"/>
                </a:cxn>
                <a:cxn ang="0">
                  <a:pos x="208" y="341"/>
                </a:cxn>
                <a:cxn ang="0">
                  <a:pos x="194" y="292"/>
                </a:cxn>
                <a:cxn ang="0">
                  <a:pos x="213" y="284"/>
                </a:cxn>
                <a:cxn ang="0">
                  <a:pos x="198" y="263"/>
                </a:cxn>
                <a:cxn ang="0">
                  <a:pos x="236" y="263"/>
                </a:cxn>
                <a:cxn ang="0">
                  <a:pos x="239" y="262"/>
                </a:cxn>
                <a:cxn ang="0">
                  <a:pos x="260" y="274"/>
                </a:cxn>
                <a:cxn ang="0">
                  <a:pos x="258" y="256"/>
                </a:cxn>
                <a:cxn ang="0">
                  <a:pos x="254" y="224"/>
                </a:cxn>
                <a:cxn ang="0">
                  <a:pos x="249" y="173"/>
                </a:cxn>
                <a:cxn ang="0">
                  <a:pos x="234" y="154"/>
                </a:cxn>
                <a:cxn ang="0">
                  <a:pos x="196" y="133"/>
                </a:cxn>
                <a:cxn ang="0">
                  <a:pos x="162" y="131"/>
                </a:cxn>
                <a:cxn ang="0">
                  <a:pos x="147" y="107"/>
                </a:cxn>
                <a:cxn ang="0">
                  <a:pos x="128" y="78"/>
                </a:cxn>
                <a:cxn ang="0">
                  <a:pos x="149" y="37"/>
                </a:cxn>
                <a:cxn ang="0">
                  <a:pos x="176" y="12"/>
                </a:cxn>
                <a:cxn ang="0">
                  <a:pos x="165" y="1"/>
                </a:cxn>
                <a:cxn ang="0">
                  <a:pos x="124" y="26"/>
                </a:cxn>
              </a:cxnLst>
              <a:rect l="0" t="0" r="r" b="b"/>
              <a:pathLst>
                <a:path w="263" h="410">
                  <a:moveTo>
                    <a:pt x="111" y="28"/>
                  </a:moveTo>
                  <a:lnTo>
                    <a:pt x="104" y="38"/>
                  </a:lnTo>
                  <a:lnTo>
                    <a:pt x="106" y="34"/>
                  </a:lnTo>
                  <a:lnTo>
                    <a:pt x="94" y="34"/>
                  </a:lnTo>
                  <a:lnTo>
                    <a:pt x="78" y="54"/>
                  </a:lnTo>
                  <a:lnTo>
                    <a:pt x="75" y="72"/>
                  </a:lnTo>
                  <a:lnTo>
                    <a:pt x="51" y="96"/>
                  </a:lnTo>
                  <a:lnTo>
                    <a:pt x="48" y="109"/>
                  </a:lnTo>
                  <a:lnTo>
                    <a:pt x="44" y="97"/>
                  </a:lnTo>
                  <a:lnTo>
                    <a:pt x="39" y="91"/>
                  </a:lnTo>
                  <a:lnTo>
                    <a:pt x="40" y="110"/>
                  </a:lnTo>
                  <a:lnTo>
                    <a:pt x="32" y="116"/>
                  </a:lnTo>
                  <a:lnTo>
                    <a:pt x="27" y="126"/>
                  </a:lnTo>
                  <a:lnTo>
                    <a:pt x="33" y="137"/>
                  </a:lnTo>
                  <a:lnTo>
                    <a:pt x="38" y="160"/>
                  </a:lnTo>
                  <a:lnTo>
                    <a:pt x="33" y="170"/>
                  </a:lnTo>
                  <a:lnTo>
                    <a:pt x="34" y="188"/>
                  </a:lnTo>
                  <a:lnTo>
                    <a:pt x="36" y="208"/>
                  </a:lnTo>
                  <a:lnTo>
                    <a:pt x="39" y="210"/>
                  </a:lnTo>
                  <a:lnTo>
                    <a:pt x="24" y="238"/>
                  </a:lnTo>
                  <a:lnTo>
                    <a:pt x="11" y="244"/>
                  </a:lnTo>
                  <a:lnTo>
                    <a:pt x="6" y="258"/>
                  </a:lnTo>
                  <a:lnTo>
                    <a:pt x="0" y="262"/>
                  </a:lnTo>
                  <a:lnTo>
                    <a:pt x="2" y="270"/>
                  </a:lnTo>
                  <a:lnTo>
                    <a:pt x="20" y="283"/>
                  </a:lnTo>
                  <a:lnTo>
                    <a:pt x="33" y="296"/>
                  </a:lnTo>
                  <a:lnTo>
                    <a:pt x="54" y="296"/>
                  </a:lnTo>
                  <a:lnTo>
                    <a:pt x="78" y="308"/>
                  </a:lnTo>
                  <a:lnTo>
                    <a:pt x="80" y="307"/>
                  </a:lnTo>
                  <a:lnTo>
                    <a:pt x="93" y="319"/>
                  </a:lnTo>
                  <a:lnTo>
                    <a:pt x="105" y="331"/>
                  </a:lnTo>
                  <a:lnTo>
                    <a:pt x="122" y="350"/>
                  </a:lnTo>
                  <a:lnTo>
                    <a:pt x="126" y="362"/>
                  </a:lnTo>
                  <a:lnTo>
                    <a:pt x="153" y="362"/>
                  </a:lnTo>
                  <a:lnTo>
                    <a:pt x="170" y="364"/>
                  </a:lnTo>
                  <a:lnTo>
                    <a:pt x="192" y="371"/>
                  </a:lnTo>
                  <a:lnTo>
                    <a:pt x="184" y="401"/>
                  </a:lnTo>
                  <a:lnTo>
                    <a:pt x="197" y="410"/>
                  </a:lnTo>
                  <a:lnTo>
                    <a:pt x="202" y="376"/>
                  </a:lnTo>
                  <a:lnTo>
                    <a:pt x="208" y="341"/>
                  </a:lnTo>
                  <a:lnTo>
                    <a:pt x="198" y="316"/>
                  </a:lnTo>
                  <a:lnTo>
                    <a:pt x="194" y="292"/>
                  </a:lnTo>
                  <a:lnTo>
                    <a:pt x="209" y="290"/>
                  </a:lnTo>
                  <a:lnTo>
                    <a:pt x="213" y="284"/>
                  </a:lnTo>
                  <a:lnTo>
                    <a:pt x="201" y="280"/>
                  </a:lnTo>
                  <a:lnTo>
                    <a:pt x="198" y="263"/>
                  </a:lnTo>
                  <a:lnTo>
                    <a:pt x="218" y="263"/>
                  </a:lnTo>
                  <a:lnTo>
                    <a:pt x="236" y="263"/>
                  </a:lnTo>
                  <a:lnTo>
                    <a:pt x="233" y="259"/>
                  </a:lnTo>
                  <a:lnTo>
                    <a:pt x="239" y="262"/>
                  </a:lnTo>
                  <a:lnTo>
                    <a:pt x="251" y="253"/>
                  </a:lnTo>
                  <a:lnTo>
                    <a:pt x="260" y="274"/>
                  </a:lnTo>
                  <a:lnTo>
                    <a:pt x="263" y="276"/>
                  </a:lnTo>
                  <a:lnTo>
                    <a:pt x="258" y="256"/>
                  </a:lnTo>
                  <a:lnTo>
                    <a:pt x="246" y="236"/>
                  </a:lnTo>
                  <a:lnTo>
                    <a:pt x="254" y="224"/>
                  </a:lnTo>
                  <a:lnTo>
                    <a:pt x="243" y="194"/>
                  </a:lnTo>
                  <a:lnTo>
                    <a:pt x="249" y="173"/>
                  </a:lnTo>
                  <a:lnTo>
                    <a:pt x="254" y="152"/>
                  </a:lnTo>
                  <a:lnTo>
                    <a:pt x="234" y="154"/>
                  </a:lnTo>
                  <a:lnTo>
                    <a:pt x="215" y="155"/>
                  </a:lnTo>
                  <a:lnTo>
                    <a:pt x="196" y="133"/>
                  </a:lnTo>
                  <a:lnTo>
                    <a:pt x="179" y="132"/>
                  </a:lnTo>
                  <a:lnTo>
                    <a:pt x="162" y="131"/>
                  </a:lnTo>
                  <a:lnTo>
                    <a:pt x="147" y="122"/>
                  </a:lnTo>
                  <a:lnTo>
                    <a:pt x="147" y="107"/>
                  </a:lnTo>
                  <a:lnTo>
                    <a:pt x="136" y="79"/>
                  </a:lnTo>
                  <a:lnTo>
                    <a:pt x="128" y="78"/>
                  </a:lnTo>
                  <a:lnTo>
                    <a:pt x="136" y="58"/>
                  </a:lnTo>
                  <a:lnTo>
                    <a:pt x="149" y="37"/>
                  </a:lnTo>
                  <a:lnTo>
                    <a:pt x="161" y="17"/>
                  </a:lnTo>
                  <a:lnTo>
                    <a:pt x="176" y="12"/>
                  </a:lnTo>
                  <a:lnTo>
                    <a:pt x="178" y="0"/>
                  </a:lnTo>
                  <a:lnTo>
                    <a:pt x="165" y="1"/>
                  </a:lnTo>
                  <a:lnTo>
                    <a:pt x="144" y="13"/>
                  </a:lnTo>
                  <a:lnTo>
                    <a:pt x="124" y="26"/>
                  </a:lnTo>
                  <a:lnTo>
                    <a:pt x="111" y="2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4" name="Freeform 164"/>
            <p:cNvSpPr>
              <a:spLocks/>
            </p:cNvSpPr>
            <p:nvPr/>
          </p:nvSpPr>
          <p:spPr bwMode="auto">
            <a:xfrm>
              <a:off x="2903352" y="3083869"/>
              <a:ext cx="118301" cy="198721"/>
            </a:xfrm>
            <a:custGeom>
              <a:avLst/>
              <a:gdLst/>
              <a:ahLst/>
              <a:cxnLst>
                <a:cxn ang="0">
                  <a:pos x="84" y="128"/>
                </a:cxn>
                <a:cxn ang="0">
                  <a:pos x="73" y="114"/>
                </a:cxn>
                <a:cxn ang="0">
                  <a:pos x="75" y="92"/>
                </a:cxn>
                <a:cxn ang="0">
                  <a:pos x="85" y="87"/>
                </a:cxn>
                <a:cxn ang="0">
                  <a:pos x="90" y="75"/>
                </a:cxn>
                <a:cxn ang="0">
                  <a:pos x="89" y="55"/>
                </a:cxn>
                <a:cxn ang="0">
                  <a:pos x="65" y="41"/>
                </a:cxn>
                <a:cxn ang="0">
                  <a:pos x="60" y="50"/>
                </a:cxn>
                <a:cxn ang="0">
                  <a:pos x="62" y="25"/>
                </a:cxn>
                <a:cxn ang="0">
                  <a:pos x="49" y="14"/>
                </a:cxn>
                <a:cxn ang="0">
                  <a:pos x="37" y="3"/>
                </a:cxn>
                <a:cxn ang="0">
                  <a:pos x="42" y="7"/>
                </a:cxn>
                <a:cxn ang="0">
                  <a:pos x="32" y="0"/>
                </a:cxn>
                <a:cxn ang="0">
                  <a:pos x="36" y="5"/>
                </a:cxn>
                <a:cxn ang="0">
                  <a:pos x="15" y="24"/>
                </a:cxn>
                <a:cxn ang="0">
                  <a:pos x="24" y="35"/>
                </a:cxn>
                <a:cxn ang="0">
                  <a:pos x="8" y="44"/>
                </a:cxn>
                <a:cxn ang="0">
                  <a:pos x="0" y="62"/>
                </a:cxn>
                <a:cxn ang="0">
                  <a:pos x="13" y="81"/>
                </a:cxn>
                <a:cxn ang="0">
                  <a:pos x="25" y="81"/>
                </a:cxn>
                <a:cxn ang="0">
                  <a:pos x="27" y="95"/>
                </a:cxn>
                <a:cxn ang="0">
                  <a:pos x="36" y="108"/>
                </a:cxn>
                <a:cxn ang="0">
                  <a:pos x="31" y="131"/>
                </a:cxn>
                <a:cxn ang="0">
                  <a:pos x="33" y="159"/>
                </a:cxn>
                <a:cxn ang="0">
                  <a:pos x="48" y="177"/>
                </a:cxn>
                <a:cxn ang="0">
                  <a:pos x="61" y="177"/>
                </a:cxn>
                <a:cxn ang="0">
                  <a:pos x="83" y="167"/>
                </a:cxn>
                <a:cxn ang="0">
                  <a:pos x="106" y="163"/>
                </a:cxn>
                <a:cxn ang="0">
                  <a:pos x="95" y="145"/>
                </a:cxn>
                <a:cxn ang="0">
                  <a:pos x="84" y="128"/>
                </a:cxn>
              </a:cxnLst>
              <a:rect l="0" t="0" r="r" b="b"/>
              <a:pathLst>
                <a:path w="106" h="177">
                  <a:moveTo>
                    <a:pt x="84" y="128"/>
                  </a:moveTo>
                  <a:lnTo>
                    <a:pt x="73" y="114"/>
                  </a:lnTo>
                  <a:lnTo>
                    <a:pt x="75" y="92"/>
                  </a:lnTo>
                  <a:lnTo>
                    <a:pt x="85" y="87"/>
                  </a:lnTo>
                  <a:lnTo>
                    <a:pt x="90" y="75"/>
                  </a:lnTo>
                  <a:lnTo>
                    <a:pt x="89" y="55"/>
                  </a:lnTo>
                  <a:lnTo>
                    <a:pt x="65" y="41"/>
                  </a:lnTo>
                  <a:lnTo>
                    <a:pt x="60" y="50"/>
                  </a:lnTo>
                  <a:lnTo>
                    <a:pt x="62" y="25"/>
                  </a:lnTo>
                  <a:lnTo>
                    <a:pt x="49" y="14"/>
                  </a:lnTo>
                  <a:lnTo>
                    <a:pt x="37" y="3"/>
                  </a:lnTo>
                  <a:lnTo>
                    <a:pt x="42" y="7"/>
                  </a:lnTo>
                  <a:lnTo>
                    <a:pt x="32" y="0"/>
                  </a:lnTo>
                  <a:lnTo>
                    <a:pt x="36" y="5"/>
                  </a:lnTo>
                  <a:lnTo>
                    <a:pt x="15" y="24"/>
                  </a:lnTo>
                  <a:lnTo>
                    <a:pt x="24" y="35"/>
                  </a:lnTo>
                  <a:lnTo>
                    <a:pt x="8" y="44"/>
                  </a:lnTo>
                  <a:lnTo>
                    <a:pt x="0" y="62"/>
                  </a:lnTo>
                  <a:lnTo>
                    <a:pt x="13" y="81"/>
                  </a:lnTo>
                  <a:lnTo>
                    <a:pt x="25" y="81"/>
                  </a:lnTo>
                  <a:lnTo>
                    <a:pt x="27" y="95"/>
                  </a:lnTo>
                  <a:lnTo>
                    <a:pt x="36" y="108"/>
                  </a:lnTo>
                  <a:lnTo>
                    <a:pt x="31" y="131"/>
                  </a:lnTo>
                  <a:lnTo>
                    <a:pt x="33" y="159"/>
                  </a:lnTo>
                  <a:lnTo>
                    <a:pt x="48" y="177"/>
                  </a:lnTo>
                  <a:lnTo>
                    <a:pt x="61" y="177"/>
                  </a:lnTo>
                  <a:lnTo>
                    <a:pt x="83" y="167"/>
                  </a:lnTo>
                  <a:lnTo>
                    <a:pt x="106" y="163"/>
                  </a:lnTo>
                  <a:lnTo>
                    <a:pt x="95" y="145"/>
                  </a:lnTo>
                  <a:lnTo>
                    <a:pt x="84" y="12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5" name="Freeform 165"/>
            <p:cNvSpPr>
              <a:spLocks/>
            </p:cNvSpPr>
            <p:nvPr/>
          </p:nvSpPr>
          <p:spPr bwMode="auto">
            <a:xfrm>
              <a:off x="2985940" y="3157552"/>
              <a:ext cx="93748" cy="111641"/>
            </a:xfrm>
            <a:custGeom>
              <a:avLst/>
              <a:gdLst/>
              <a:ahLst/>
              <a:cxnLst>
                <a:cxn ang="0">
                  <a:pos x="11" y="63"/>
                </a:cxn>
                <a:cxn ang="0">
                  <a:pos x="0" y="49"/>
                </a:cxn>
                <a:cxn ang="0">
                  <a:pos x="2" y="27"/>
                </a:cxn>
                <a:cxn ang="0">
                  <a:pos x="12" y="22"/>
                </a:cxn>
                <a:cxn ang="0">
                  <a:pos x="17" y="10"/>
                </a:cxn>
                <a:cxn ang="0">
                  <a:pos x="21" y="0"/>
                </a:cxn>
                <a:cxn ang="0">
                  <a:pos x="46" y="2"/>
                </a:cxn>
                <a:cxn ang="0">
                  <a:pos x="66" y="1"/>
                </a:cxn>
                <a:cxn ang="0">
                  <a:pos x="65" y="0"/>
                </a:cxn>
                <a:cxn ang="0">
                  <a:pos x="85" y="1"/>
                </a:cxn>
                <a:cxn ang="0">
                  <a:pos x="84" y="13"/>
                </a:cxn>
                <a:cxn ang="0">
                  <a:pos x="77" y="34"/>
                </a:cxn>
                <a:cxn ang="0">
                  <a:pos x="85" y="64"/>
                </a:cxn>
                <a:cxn ang="0">
                  <a:pos x="73" y="88"/>
                </a:cxn>
                <a:cxn ang="0">
                  <a:pos x="60" y="84"/>
                </a:cxn>
                <a:cxn ang="0">
                  <a:pos x="41" y="87"/>
                </a:cxn>
                <a:cxn ang="0">
                  <a:pos x="42" y="100"/>
                </a:cxn>
                <a:cxn ang="0">
                  <a:pos x="33" y="98"/>
                </a:cxn>
                <a:cxn ang="0">
                  <a:pos x="22" y="80"/>
                </a:cxn>
                <a:cxn ang="0">
                  <a:pos x="11" y="63"/>
                </a:cxn>
              </a:cxnLst>
              <a:rect l="0" t="0" r="r" b="b"/>
              <a:pathLst>
                <a:path w="85" h="100">
                  <a:moveTo>
                    <a:pt x="11" y="63"/>
                  </a:moveTo>
                  <a:lnTo>
                    <a:pt x="0" y="49"/>
                  </a:lnTo>
                  <a:lnTo>
                    <a:pt x="2" y="27"/>
                  </a:lnTo>
                  <a:lnTo>
                    <a:pt x="12" y="22"/>
                  </a:lnTo>
                  <a:lnTo>
                    <a:pt x="17" y="10"/>
                  </a:lnTo>
                  <a:lnTo>
                    <a:pt x="21" y="0"/>
                  </a:lnTo>
                  <a:lnTo>
                    <a:pt x="46" y="2"/>
                  </a:lnTo>
                  <a:lnTo>
                    <a:pt x="66" y="1"/>
                  </a:lnTo>
                  <a:lnTo>
                    <a:pt x="65" y="0"/>
                  </a:lnTo>
                  <a:lnTo>
                    <a:pt x="85" y="1"/>
                  </a:lnTo>
                  <a:lnTo>
                    <a:pt x="84" y="13"/>
                  </a:lnTo>
                  <a:lnTo>
                    <a:pt x="77" y="34"/>
                  </a:lnTo>
                  <a:lnTo>
                    <a:pt x="85" y="64"/>
                  </a:lnTo>
                  <a:lnTo>
                    <a:pt x="73" y="88"/>
                  </a:lnTo>
                  <a:lnTo>
                    <a:pt x="60" y="84"/>
                  </a:lnTo>
                  <a:lnTo>
                    <a:pt x="41" y="87"/>
                  </a:lnTo>
                  <a:lnTo>
                    <a:pt x="42" y="100"/>
                  </a:lnTo>
                  <a:lnTo>
                    <a:pt x="33" y="98"/>
                  </a:lnTo>
                  <a:lnTo>
                    <a:pt x="22" y="80"/>
                  </a:lnTo>
                  <a:lnTo>
                    <a:pt x="11" y="6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6" name="Freeform 166"/>
            <p:cNvSpPr>
              <a:spLocks/>
            </p:cNvSpPr>
            <p:nvPr/>
          </p:nvSpPr>
          <p:spPr bwMode="auto">
            <a:xfrm>
              <a:off x="2896656" y="3023582"/>
              <a:ext cx="22320" cy="17863"/>
            </a:xfrm>
            <a:custGeom>
              <a:avLst/>
              <a:gdLst/>
              <a:ahLst/>
              <a:cxnLst>
                <a:cxn ang="0">
                  <a:pos x="5" y="0"/>
                </a:cxn>
                <a:cxn ang="0">
                  <a:pos x="19" y="0"/>
                </a:cxn>
                <a:cxn ang="0">
                  <a:pos x="13" y="16"/>
                </a:cxn>
                <a:cxn ang="0">
                  <a:pos x="0" y="14"/>
                </a:cxn>
                <a:cxn ang="0">
                  <a:pos x="8" y="4"/>
                </a:cxn>
                <a:cxn ang="0">
                  <a:pos x="5" y="0"/>
                </a:cxn>
              </a:cxnLst>
              <a:rect l="0" t="0" r="r" b="b"/>
              <a:pathLst>
                <a:path w="19" h="16">
                  <a:moveTo>
                    <a:pt x="5" y="0"/>
                  </a:moveTo>
                  <a:lnTo>
                    <a:pt x="19" y="0"/>
                  </a:lnTo>
                  <a:lnTo>
                    <a:pt x="13" y="16"/>
                  </a:lnTo>
                  <a:lnTo>
                    <a:pt x="0" y="14"/>
                  </a:lnTo>
                  <a:lnTo>
                    <a:pt x="8" y="4"/>
                  </a:lnTo>
                  <a:lnTo>
                    <a:pt x="5"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7" name="Freeform 167"/>
            <p:cNvSpPr>
              <a:spLocks/>
            </p:cNvSpPr>
            <p:nvPr/>
          </p:nvSpPr>
          <p:spPr bwMode="auto">
            <a:xfrm>
              <a:off x="2613180" y="2983391"/>
              <a:ext cx="330349" cy="314828"/>
            </a:xfrm>
            <a:custGeom>
              <a:avLst/>
              <a:gdLst/>
              <a:ahLst/>
              <a:cxnLst>
                <a:cxn ang="0">
                  <a:pos x="243" y="57"/>
                </a:cxn>
                <a:cxn ang="0">
                  <a:pos x="230" y="52"/>
                </a:cxn>
                <a:cxn ang="0">
                  <a:pos x="228" y="45"/>
                </a:cxn>
                <a:cxn ang="0">
                  <a:pos x="226" y="38"/>
                </a:cxn>
                <a:cxn ang="0">
                  <a:pos x="211" y="42"/>
                </a:cxn>
                <a:cxn ang="0">
                  <a:pos x="159" y="42"/>
                </a:cxn>
                <a:cxn ang="0">
                  <a:pos x="118" y="42"/>
                </a:cxn>
                <a:cxn ang="0">
                  <a:pos x="87" y="16"/>
                </a:cxn>
                <a:cxn ang="0">
                  <a:pos x="72" y="10"/>
                </a:cxn>
                <a:cxn ang="0">
                  <a:pos x="76" y="16"/>
                </a:cxn>
                <a:cxn ang="0">
                  <a:pos x="44" y="34"/>
                </a:cxn>
                <a:cxn ang="0">
                  <a:pos x="40" y="78"/>
                </a:cxn>
                <a:cxn ang="0">
                  <a:pos x="39" y="39"/>
                </a:cxn>
                <a:cxn ang="0">
                  <a:pos x="48" y="8"/>
                </a:cxn>
                <a:cxn ang="0">
                  <a:pos x="21" y="33"/>
                </a:cxn>
                <a:cxn ang="0">
                  <a:pos x="0" y="74"/>
                </a:cxn>
                <a:cxn ang="0">
                  <a:pos x="19" y="103"/>
                </a:cxn>
                <a:cxn ang="0">
                  <a:pos x="34" y="127"/>
                </a:cxn>
                <a:cxn ang="0">
                  <a:pos x="68" y="129"/>
                </a:cxn>
                <a:cxn ang="0">
                  <a:pos x="106" y="150"/>
                </a:cxn>
                <a:cxn ang="0">
                  <a:pos x="121" y="169"/>
                </a:cxn>
                <a:cxn ang="0">
                  <a:pos x="126" y="220"/>
                </a:cxn>
                <a:cxn ang="0">
                  <a:pos x="130" y="252"/>
                </a:cxn>
                <a:cxn ang="0">
                  <a:pos x="153" y="283"/>
                </a:cxn>
                <a:cxn ang="0">
                  <a:pos x="168" y="283"/>
                </a:cxn>
                <a:cxn ang="0">
                  <a:pos x="210" y="249"/>
                </a:cxn>
                <a:cxn ang="0">
                  <a:pos x="199" y="237"/>
                </a:cxn>
                <a:cxn ang="0">
                  <a:pos x="186" y="196"/>
                </a:cxn>
                <a:cxn ang="0">
                  <a:pos x="228" y="211"/>
                </a:cxn>
                <a:cxn ang="0">
                  <a:pos x="249" y="194"/>
                </a:cxn>
                <a:cxn ang="0">
                  <a:pos x="273" y="174"/>
                </a:cxn>
                <a:cxn ang="0">
                  <a:pos x="259" y="153"/>
                </a:cxn>
                <a:cxn ang="0">
                  <a:pos x="283" y="126"/>
                </a:cxn>
                <a:cxn ang="0">
                  <a:pos x="295" y="96"/>
                </a:cxn>
                <a:cxn ang="0">
                  <a:pos x="270" y="90"/>
                </a:cxn>
                <a:cxn ang="0">
                  <a:pos x="260" y="88"/>
                </a:cxn>
                <a:cxn ang="0">
                  <a:pos x="273" y="72"/>
                </a:cxn>
                <a:cxn ang="0">
                  <a:pos x="252" y="61"/>
                </a:cxn>
                <a:cxn ang="0">
                  <a:pos x="244" y="61"/>
                </a:cxn>
              </a:cxnLst>
              <a:rect l="0" t="0" r="r" b="b"/>
              <a:pathLst>
                <a:path w="295" h="283">
                  <a:moveTo>
                    <a:pt x="244" y="61"/>
                  </a:moveTo>
                  <a:lnTo>
                    <a:pt x="243" y="57"/>
                  </a:lnTo>
                  <a:lnTo>
                    <a:pt x="238" y="52"/>
                  </a:lnTo>
                  <a:lnTo>
                    <a:pt x="230" y="52"/>
                  </a:lnTo>
                  <a:lnTo>
                    <a:pt x="234" y="51"/>
                  </a:lnTo>
                  <a:lnTo>
                    <a:pt x="228" y="45"/>
                  </a:lnTo>
                  <a:lnTo>
                    <a:pt x="250" y="38"/>
                  </a:lnTo>
                  <a:lnTo>
                    <a:pt x="226" y="38"/>
                  </a:lnTo>
                  <a:lnTo>
                    <a:pt x="202" y="38"/>
                  </a:lnTo>
                  <a:lnTo>
                    <a:pt x="211" y="42"/>
                  </a:lnTo>
                  <a:lnTo>
                    <a:pt x="189" y="51"/>
                  </a:lnTo>
                  <a:lnTo>
                    <a:pt x="159" y="42"/>
                  </a:lnTo>
                  <a:lnTo>
                    <a:pt x="139" y="42"/>
                  </a:lnTo>
                  <a:lnTo>
                    <a:pt x="118" y="42"/>
                  </a:lnTo>
                  <a:lnTo>
                    <a:pt x="111" y="26"/>
                  </a:lnTo>
                  <a:lnTo>
                    <a:pt x="87" y="16"/>
                  </a:lnTo>
                  <a:lnTo>
                    <a:pt x="78" y="0"/>
                  </a:lnTo>
                  <a:lnTo>
                    <a:pt x="72" y="10"/>
                  </a:lnTo>
                  <a:lnTo>
                    <a:pt x="82" y="16"/>
                  </a:lnTo>
                  <a:lnTo>
                    <a:pt x="76" y="16"/>
                  </a:lnTo>
                  <a:lnTo>
                    <a:pt x="48" y="28"/>
                  </a:lnTo>
                  <a:lnTo>
                    <a:pt x="44" y="34"/>
                  </a:lnTo>
                  <a:lnTo>
                    <a:pt x="50" y="66"/>
                  </a:lnTo>
                  <a:lnTo>
                    <a:pt x="40" y="78"/>
                  </a:lnTo>
                  <a:lnTo>
                    <a:pt x="28" y="61"/>
                  </a:lnTo>
                  <a:lnTo>
                    <a:pt x="39" y="39"/>
                  </a:lnTo>
                  <a:lnTo>
                    <a:pt x="33" y="19"/>
                  </a:lnTo>
                  <a:lnTo>
                    <a:pt x="48" y="8"/>
                  </a:lnTo>
                  <a:lnTo>
                    <a:pt x="33" y="13"/>
                  </a:lnTo>
                  <a:lnTo>
                    <a:pt x="21" y="33"/>
                  </a:lnTo>
                  <a:lnTo>
                    <a:pt x="8" y="54"/>
                  </a:lnTo>
                  <a:lnTo>
                    <a:pt x="0" y="74"/>
                  </a:lnTo>
                  <a:lnTo>
                    <a:pt x="8" y="75"/>
                  </a:lnTo>
                  <a:lnTo>
                    <a:pt x="19" y="103"/>
                  </a:lnTo>
                  <a:lnTo>
                    <a:pt x="19" y="118"/>
                  </a:lnTo>
                  <a:lnTo>
                    <a:pt x="34" y="127"/>
                  </a:lnTo>
                  <a:lnTo>
                    <a:pt x="51" y="128"/>
                  </a:lnTo>
                  <a:lnTo>
                    <a:pt x="68" y="129"/>
                  </a:lnTo>
                  <a:lnTo>
                    <a:pt x="87" y="151"/>
                  </a:lnTo>
                  <a:lnTo>
                    <a:pt x="106" y="150"/>
                  </a:lnTo>
                  <a:lnTo>
                    <a:pt x="126" y="148"/>
                  </a:lnTo>
                  <a:lnTo>
                    <a:pt x="121" y="169"/>
                  </a:lnTo>
                  <a:lnTo>
                    <a:pt x="115" y="190"/>
                  </a:lnTo>
                  <a:lnTo>
                    <a:pt x="126" y="220"/>
                  </a:lnTo>
                  <a:lnTo>
                    <a:pt x="118" y="232"/>
                  </a:lnTo>
                  <a:lnTo>
                    <a:pt x="130" y="252"/>
                  </a:lnTo>
                  <a:lnTo>
                    <a:pt x="135" y="272"/>
                  </a:lnTo>
                  <a:lnTo>
                    <a:pt x="153" y="283"/>
                  </a:lnTo>
                  <a:lnTo>
                    <a:pt x="165" y="282"/>
                  </a:lnTo>
                  <a:lnTo>
                    <a:pt x="168" y="283"/>
                  </a:lnTo>
                  <a:lnTo>
                    <a:pt x="190" y="266"/>
                  </a:lnTo>
                  <a:lnTo>
                    <a:pt x="210" y="249"/>
                  </a:lnTo>
                  <a:lnTo>
                    <a:pt x="213" y="242"/>
                  </a:lnTo>
                  <a:lnTo>
                    <a:pt x="199" y="237"/>
                  </a:lnTo>
                  <a:lnTo>
                    <a:pt x="193" y="210"/>
                  </a:lnTo>
                  <a:lnTo>
                    <a:pt x="186" y="196"/>
                  </a:lnTo>
                  <a:lnTo>
                    <a:pt x="207" y="204"/>
                  </a:lnTo>
                  <a:lnTo>
                    <a:pt x="228" y="211"/>
                  </a:lnTo>
                  <a:lnTo>
                    <a:pt x="231" y="202"/>
                  </a:lnTo>
                  <a:lnTo>
                    <a:pt x="249" y="194"/>
                  </a:lnTo>
                  <a:lnTo>
                    <a:pt x="267" y="187"/>
                  </a:lnTo>
                  <a:lnTo>
                    <a:pt x="273" y="174"/>
                  </a:lnTo>
                  <a:lnTo>
                    <a:pt x="272" y="172"/>
                  </a:lnTo>
                  <a:lnTo>
                    <a:pt x="259" y="153"/>
                  </a:lnTo>
                  <a:lnTo>
                    <a:pt x="267" y="135"/>
                  </a:lnTo>
                  <a:lnTo>
                    <a:pt x="283" y="126"/>
                  </a:lnTo>
                  <a:lnTo>
                    <a:pt x="274" y="115"/>
                  </a:lnTo>
                  <a:lnTo>
                    <a:pt x="295" y="96"/>
                  </a:lnTo>
                  <a:lnTo>
                    <a:pt x="291" y="91"/>
                  </a:lnTo>
                  <a:lnTo>
                    <a:pt x="270" y="90"/>
                  </a:lnTo>
                  <a:lnTo>
                    <a:pt x="255" y="90"/>
                  </a:lnTo>
                  <a:lnTo>
                    <a:pt x="260" y="88"/>
                  </a:lnTo>
                  <a:lnTo>
                    <a:pt x="268" y="76"/>
                  </a:lnTo>
                  <a:lnTo>
                    <a:pt x="273" y="72"/>
                  </a:lnTo>
                  <a:lnTo>
                    <a:pt x="260" y="60"/>
                  </a:lnTo>
                  <a:lnTo>
                    <a:pt x="252" y="61"/>
                  </a:lnTo>
                  <a:lnTo>
                    <a:pt x="243" y="56"/>
                  </a:lnTo>
                  <a:lnTo>
                    <a:pt x="244" y="6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8" name="Freeform 168"/>
            <p:cNvSpPr>
              <a:spLocks/>
            </p:cNvSpPr>
            <p:nvPr/>
          </p:nvSpPr>
          <p:spPr bwMode="auto">
            <a:xfrm>
              <a:off x="2838621" y="3014651"/>
              <a:ext cx="11160" cy="2233"/>
            </a:xfrm>
            <a:custGeom>
              <a:avLst/>
              <a:gdLst/>
              <a:ahLst/>
              <a:cxnLst>
                <a:cxn ang="0">
                  <a:pos x="11" y="3"/>
                </a:cxn>
                <a:cxn ang="0">
                  <a:pos x="0" y="0"/>
                </a:cxn>
                <a:cxn ang="0">
                  <a:pos x="11" y="3"/>
                </a:cxn>
              </a:cxnLst>
              <a:rect l="0" t="0" r="r" b="b"/>
              <a:pathLst>
                <a:path w="11" h="3">
                  <a:moveTo>
                    <a:pt x="11" y="3"/>
                  </a:moveTo>
                  <a:lnTo>
                    <a:pt x="0" y="0"/>
                  </a:lnTo>
                  <a:lnTo>
                    <a:pt x="11"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29" name="Freeform 169"/>
            <p:cNvSpPr>
              <a:spLocks/>
            </p:cNvSpPr>
            <p:nvPr/>
          </p:nvSpPr>
          <p:spPr bwMode="auto">
            <a:xfrm>
              <a:off x="2369882" y="2679727"/>
              <a:ext cx="249994" cy="89313"/>
            </a:xfrm>
            <a:custGeom>
              <a:avLst/>
              <a:gdLst/>
              <a:ahLst/>
              <a:cxnLst>
                <a:cxn ang="0">
                  <a:pos x="157" y="33"/>
                </a:cxn>
                <a:cxn ang="0">
                  <a:pos x="159" y="35"/>
                </a:cxn>
                <a:cxn ang="0">
                  <a:pos x="136" y="24"/>
                </a:cxn>
                <a:cxn ang="0">
                  <a:pos x="114" y="13"/>
                </a:cxn>
                <a:cxn ang="0">
                  <a:pos x="97" y="5"/>
                </a:cxn>
                <a:cxn ang="0">
                  <a:pos x="82" y="1"/>
                </a:cxn>
                <a:cxn ang="0">
                  <a:pos x="73" y="0"/>
                </a:cxn>
                <a:cxn ang="0">
                  <a:pos x="48" y="5"/>
                </a:cxn>
                <a:cxn ang="0">
                  <a:pos x="22" y="11"/>
                </a:cxn>
                <a:cxn ang="0">
                  <a:pos x="11" y="27"/>
                </a:cxn>
                <a:cxn ang="0">
                  <a:pos x="0" y="34"/>
                </a:cxn>
                <a:cxn ang="0">
                  <a:pos x="7" y="31"/>
                </a:cxn>
                <a:cxn ang="0">
                  <a:pos x="25" y="23"/>
                </a:cxn>
                <a:cxn ang="0">
                  <a:pos x="42" y="16"/>
                </a:cxn>
                <a:cxn ang="0">
                  <a:pos x="71" y="15"/>
                </a:cxn>
                <a:cxn ang="0">
                  <a:pos x="60" y="18"/>
                </a:cxn>
                <a:cxn ang="0">
                  <a:pos x="79" y="24"/>
                </a:cxn>
                <a:cxn ang="0">
                  <a:pos x="91" y="28"/>
                </a:cxn>
                <a:cxn ang="0">
                  <a:pos x="97" y="31"/>
                </a:cxn>
                <a:cxn ang="0">
                  <a:pos x="127" y="39"/>
                </a:cxn>
                <a:cxn ang="0">
                  <a:pos x="133" y="53"/>
                </a:cxn>
                <a:cxn ang="0">
                  <a:pos x="160" y="65"/>
                </a:cxn>
                <a:cxn ang="0">
                  <a:pos x="147" y="81"/>
                </a:cxn>
                <a:cxn ang="0">
                  <a:pos x="168" y="81"/>
                </a:cxn>
                <a:cxn ang="0">
                  <a:pos x="190" y="79"/>
                </a:cxn>
                <a:cxn ang="0">
                  <a:pos x="207" y="77"/>
                </a:cxn>
                <a:cxn ang="0">
                  <a:pos x="225" y="75"/>
                </a:cxn>
                <a:cxn ang="0">
                  <a:pos x="209" y="66"/>
                </a:cxn>
                <a:cxn ang="0">
                  <a:pos x="192" y="58"/>
                </a:cxn>
                <a:cxn ang="0">
                  <a:pos x="192" y="51"/>
                </a:cxn>
                <a:cxn ang="0">
                  <a:pos x="177" y="45"/>
                </a:cxn>
                <a:cxn ang="0">
                  <a:pos x="161" y="39"/>
                </a:cxn>
                <a:cxn ang="0">
                  <a:pos x="157" y="33"/>
                </a:cxn>
              </a:cxnLst>
              <a:rect l="0" t="0" r="r" b="b"/>
              <a:pathLst>
                <a:path w="225" h="81">
                  <a:moveTo>
                    <a:pt x="157" y="33"/>
                  </a:moveTo>
                  <a:lnTo>
                    <a:pt x="159" y="35"/>
                  </a:lnTo>
                  <a:lnTo>
                    <a:pt x="136" y="24"/>
                  </a:lnTo>
                  <a:lnTo>
                    <a:pt x="114" y="13"/>
                  </a:lnTo>
                  <a:lnTo>
                    <a:pt x="97" y="5"/>
                  </a:lnTo>
                  <a:lnTo>
                    <a:pt x="82" y="1"/>
                  </a:lnTo>
                  <a:lnTo>
                    <a:pt x="73" y="0"/>
                  </a:lnTo>
                  <a:lnTo>
                    <a:pt x="48" y="5"/>
                  </a:lnTo>
                  <a:lnTo>
                    <a:pt x="22" y="11"/>
                  </a:lnTo>
                  <a:lnTo>
                    <a:pt x="11" y="27"/>
                  </a:lnTo>
                  <a:lnTo>
                    <a:pt x="0" y="34"/>
                  </a:lnTo>
                  <a:lnTo>
                    <a:pt x="7" y="31"/>
                  </a:lnTo>
                  <a:lnTo>
                    <a:pt x="25" y="23"/>
                  </a:lnTo>
                  <a:lnTo>
                    <a:pt x="42" y="16"/>
                  </a:lnTo>
                  <a:lnTo>
                    <a:pt x="71" y="15"/>
                  </a:lnTo>
                  <a:lnTo>
                    <a:pt x="60" y="18"/>
                  </a:lnTo>
                  <a:lnTo>
                    <a:pt x="79" y="24"/>
                  </a:lnTo>
                  <a:lnTo>
                    <a:pt x="91" y="28"/>
                  </a:lnTo>
                  <a:lnTo>
                    <a:pt x="97" y="31"/>
                  </a:lnTo>
                  <a:lnTo>
                    <a:pt x="127" y="39"/>
                  </a:lnTo>
                  <a:lnTo>
                    <a:pt x="133" y="53"/>
                  </a:lnTo>
                  <a:lnTo>
                    <a:pt x="160" y="65"/>
                  </a:lnTo>
                  <a:lnTo>
                    <a:pt x="147" y="81"/>
                  </a:lnTo>
                  <a:lnTo>
                    <a:pt x="168" y="81"/>
                  </a:lnTo>
                  <a:lnTo>
                    <a:pt x="190" y="79"/>
                  </a:lnTo>
                  <a:lnTo>
                    <a:pt x="207" y="77"/>
                  </a:lnTo>
                  <a:lnTo>
                    <a:pt x="225" y="75"/>
                  </a:lnTo>
                  <a:lnTo>
                    <a:pt x="209" y="66"/>
                  </a:lnTo>
                  <a:lnTo>
                    <a:pt x="192" y="58"/>
                  </a:lnTo>
                  <a:lnTo>
                    <a:pt x="192" y="51"/>
                  </a:lnTo>
                  <a:lnTo>
                    <a:pt x="177" y="45"/>
                  </a:lnTo>
                  <a:lnTo>
                    <a:pt x="161" y="39"/>
                  </a:lnTo>
                  <a:lnTo>
                    <a:pt x="157" y="3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0" name="Freeform 170"/>
            <p:cNvSpPr>
              <a:spLocks/>
            </p:cNvSpPr>
            <p:nvPr/>
          </p:nvSpPr>
          <p:spPr bwMode="auto">
            <a:xfrm>
              <a:off x="2410060" y="2713219"/>
              <a:ext cx="13393" cy="11164"/>
            </a:xfrm>
            <a:custGeom>
              <a:avLst/>
              <a:gdLst/>
              <a:ahLst/>
              <a:cxnLst>
                <a:cxn ang="0">
                  <a:pos x="0" y="11"/>
                </a:cxn>
                <a:cxn ang="0">
                  <a:pos x="12" y="10"/>
                </a:cxn>
                <a:cxn ang="0">
                  <a:pos x="4" y="0"/>
                </a:cxn>
                <a:cxn ang="0">
                  <a:pos x="0" y="11"/>
                </a:cxn>
              </a:cxnLst>
              <a:rect l="0" t="0" r="r" b="b"/>
              <a:pathLst>
                <a:path w="12" h="11">
                  <a:moveTo>
                    <a:pt x="0" y="11"/>
                  </a:moveTo>
                  <a:lnTo>
                    <a:pt x="12" y="10"/>
                  </a:lnTo>
                  <a:lnTo>
                    <a:pt x="4" y="0"/>
                  </a:lnTo>
                  <a:lnTo>
                    <a:pt x="0" y="1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1" name="Freeform 171"/>
            <p:cNvSpPr>
              <a:spLocks/>
            </p:cNvSpPr>
            <p:nvPr/>
          </p:nvSpPr>
          <p:spPr bwMode="auto">
            <a:xfrm>
              <a:off x="2441310" y="2782436"/>
              <a:ext cx="8929" cy="4466"/>
            </a:xfrm>
            <a:custGeom>
              <a:avLst/>
              <a:gdLst/>
              <a:ahLst/>
              <a:cxnLst>
                <a:cxn ang="0">
                  <a:pos x="7" y="1"/>
                </a:cxn>
                <a:cxn ang="0">
                  <a:pos x="6" y="1"/>
                </a:cxn>
                <a:cxn ang="0">
                  <a:pos x="5" y="1"/>
                </a:cxn>
                <a:cxn ang="0">
                  <a:pos x="4" y="1"/>
                </a:cxn>
                <a:cxn ang="0">
                  <a:pos x="4" y="0"/>
                </a:cxn>
                <a:cxn ang="0">
                  <a:pos x="4" y="1"/>
                </a:cxn>
                <a:cxn ang="0">
                  <a:pos x="2" y="1"/>
                </a:cxn>
                <a:cxn ang="0">
                  <a:pos x="2" y="2"/>
                </a:cxn>
                <a:cxn ang="0">
                  <a:pos x="1" y="2"/>
                </a:cxn>
                <a:cxn ang="0">
                  <a:pos x="1" y="1"/>
                </a:cxn>
                <a:cxn ang="0">
                  <a:pos x="1" y="0"/>
                </a:cxn>
                <a:cxn ang="0">
                  <a:pos x="0" y="0"/>
                </a:cxn>
                <a:cxn ang="0">
                  <a:pos x="0" y="1"/>
                </a:cxn>
                <a:cxn ang="0">
                  <a:pos x="0" y="2"/>
                </a:cxn>
                <a:cxn ang="0">
                  <a:pos x="0" y="3"/>
                </a:cxn>
                <a:cxn ang="0">
                  <a:pos x="1" y="3"/>
                </a:cxn>
                <a:cxn ang="0">
                  <a:pos x="1" y="2"/>
                </a:cxn>
                <a:cxn ang="0">
                  <a:pos x="2" y="2"/>
                </a:cxn>
                <a:cxn ang="0">
                  <a:pos x="2" y="3"/>
                </a:cxn>
                <a:cxn ang="0">
                  <a:pos x="4" y="3"/>
                </a:cxn>
                <a:cxn ang="0">
                  <a:pos x="4" y="2"/>
                </a:cxn>
                <a:cxn ang="0">
                  <a:pos x="5" y="2"/>
                </a:cxn>
                <a:cxn ang="0">
                  <a:pos x="6" y="2"/>
                </a:cxn>
                <a:cxn ang="0">
                  <a:pos x="7" y="2"/>
                </a:cxn>
                <a:cxn ang="0">
                  <a:pos x="7" y="1"/>
                </a:cxn>
              </a:cxnLst>
              <a:rect l="0" t="0" r="r" b="b"/>
              <a:pathLst>
                <a:path w="7" h="3">
                  <a:moveTo>
                    <a:pt x="7" y="1"/>
                  </a:moveTo>
                  <a:lnTo>
                    <a:pt x="6" y="1"/>
                  </a:lnTo>
                  <a:lnTo>
                    <a:pt x="5" y="1"/>
                  </a:lnTo>
                  <a:lnTo>
                    <a:pt x="4" y="1"/>
                  </a:lnTo>
                  <a:lnTo>
                    <a:pt x="4" y="0"/>
                  </a:lnTo>
                  <a:lnTo>
                    <a:pt x="4" y="1"/>
                  </a:lnTo>
                  <a:lnTo>
                    <a:pt x="2" y="1"/>
                  </a:lnTo>
                  <a:lnTo>
                    <a:pt x="2" y="2"/>
                  </a:lnTo>
                  <a:lnTo>
                    <a:pt x="1" y="2"/>
                  </a:lnTo>
                  <a:lnTo>
                    <a:pt x="1" y="1"/>
                  </a:lnTo>
                  <a:lnTo>
                    <a:pt x="1" y="0"/>
                  </a:lnTo>
                  <a:lnTo>
                    <a:pt x="0" y="0"/>
                  </a:lnTo>
                  <a:lnTo>
                    <a:pt x="0" y="1"/>
                  </a:lnTo>
                  <a:lnTo>
                    <a:pt x="0" y="2"/>
                  </a:lnTo>
                  <a:lnTo>
                    <a:pt x="0" y="3"/>
                  </a:lnTo>
                  <a:lnTo>
                    <a:pt x="1" y="3"/>
                  </a:lnTo>
                  <a:lnTo>
                    <a:pt x="1" y="2"/>
                  </a:lnTo>
                  <a:lnTo>
                    <a:pt x="2" y="2"/>
                  </a:lnTo>
                  <a:lnTo>
                    <a:pt x="2" y="3"/>
                  </a:lnTo>
                  <a:lnTo>
                    <a:pt x="4" y="3"/>
                  </a:lnTo>
                  <a:lnTo>
                    <a:pt x="4" y="2"/>
                  </a:lnTo>
                  <a:lnTo>
                    <a:pt x="5" y="2"/>
                  </a:lnTo>
                  <a:lnTo>
                    <a:pt x="6" y="2"/>
                  </a:lnTo>
                  <a:lnTo>
                    <a:pt x="7" y="2"/>
                  </a:lnTo>
                  <a:lnTo>
                    <a:pt x="7"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2" name="Freeform 172"/>
            <p:cNvSpPr>
              <a:spLocks/>
            </p:cNvSpPr>
            <p:nvPr/>
          </p:nvSpPr>
          <p:spPr bwMode="auto">
            <a:xfrm>
              <a:off x="2479255" y="2773506"/>
              <a:ext cx="4464" cy="2233"/>
            </a:xfrm>
            <a:custGeom>
              <a:avLst/>
              <a:gdLst/>
              <a:ahLst/>
              <a:cxnLst>
                <a:cxn ang="0">
                  <a:pos x="3" y="1"/>
                </a:cxn>
                <a:cxn ang="0">
                  <a:pos x="3" y="0"/>
                </a:cxn>
                <a:cxn ang="0">
                  <a:pos x="2" y="0"/>
                </a:cxn>
                <a:cxn ang="0">
                  <a:pos x="2" y="1"/>
                </a:cxn>
                <a:cxn ang="0">
                  <a:pos x="1" y="1"/>
                </a:cxn>
                <a:cxn ang="0">
                  <a:pos x="1" y="3"/>
                </a:cxn>
                <a:cxn ang="0">
                  <a:pos x="0" y="3"/>
                </a:cxn>
                <a:cxn ang="0">
                  <a:pos x="1" y="3"/>
                </a:cxn>
                <a:cxn ang="0">
                  <a:pos x="1" y="1"/>
                </a:cxn>
                <a:cxn ang="0">
                  <a:pos x="2" y="1"/>
                </a:cxn>
                <a:cxn ang="0">
                  <a:pos x="3" y="1"/>
                </a:cxn>
              </a:cxnLst>
              <a:rect l="0" t="0" r="r" b="b"/>
              <a:pathLst>
                <a:path w="3" h="3">
                  <a:moveTo>
                    <a:pt x="3" y="1"/>
                  </a:moveTo>
                  <a:lnTo>
                    <a:pt x="3" y="0"/>
                  </a:lnTo>
                  <a:lnTo>
                    <a:pt x="2" y="0"/>
                  </a:lnTo>
                  <a:lnTo>
                    <a:pt x="2" y="1"/>
                  </a:lnTo>
                  <a:lnTo>
                    <a:pt x="1" y="1"/>
                  </a:lnTo>
                  <a:lnTo>
                    <a:pt x="1" y="3"/>
                  </a:lnTo>
                  <a:lnTo>
                    <a:pt x="0" y="3"/>
                  </a:lnTo>
                  <a:lnTo>
                    <a:pt x="1" y="3"/>
                  </a:lnTo>
                  <a:lnTo>
                    <a:pt x="1" y="1"/>
                  </a:lnTo>
                  <a:lnTo>
                    <a:pt x="2" y="1"/>
                  </a:lnTo>
                  <a:lnTo>
                    <a:pt x="3"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3" name="Freeform 173"/>
            <p:cNvSpPr>
              <a:spLocks/>
            </p:cNvSpPr>
            <p:nvPr/>
          </p:nvSpPr>
          <p:spPr bwMode="auto">
            <a:xfrm>
              <a:off x="2474791" y="2773506"/>
              <a:ext cx="4464" cy="2233"/>
            </a:xfrm>
            <a:custGeom>
              <a:avLst/>
              <a:gdLst/>
              <a:ahLst/>
              <a:cxnLst>
                <a:cxn ang="0">
                  <a:pos x="3" y="0"/>
                </a:cxn>
                <a:cxn ang="0">
                  <a:pos x="2" y="0"/>
                </a:cxn>
                <a:cxn ang="0">
                  <a:pos x="2" y="2"/>
                </a:cxn>
                <a:cxn ang="0">
                  <a:pos x="1" y="2"/>
                </a:cxn>
                <a:cxn ang="0">
                  <a:pos x="0" y="2"/>
                </a:cxn>
                <a:cxn ang="0">
                  <a:pos x="0" y="3"/>
                </a:cxn>
                <a:cxn ang="0">
                  <a:pos x="1" y="2"/>
                </a:cxn>
                <a:cxn ang="0">
                  <a:pos x="2" y="2"/>
                </a:cxn>
                <a:cxn ang="0">
                  <a:pos x="3" y="2"/>
                </a:cxn>
                <a:cxn ang="0">
                  <a:pos x="3" y="0"/>
                </a:cxn>
              </a:cxnLst>
              <a:rect l="0" t="0" r="r" b="b"/>
              <a:pathLst>
                <a:path w="3" h="3">
                  <a:moveTo>
                    <a:pt x="3" y="0"/>
                  </a:moveTo>
                  <a:lnTo>
                    <a:pt x="2" y="0"/>
                  </a:lnTo>
                  <a:lnTo>
                    <a:pt x="2" y="2"/>
                  </a:lnTo>
                  <a:lnTo>
                    <a:pt x="1" y="2"/>
                  </a:lnTo>
                  <a:lnTo>
                    <a:pt x="0" y="2"/>
                  </a:lnTo>
                  <a:lnTo>
                    <a:pt x="0" y="3"/>
                  </a:lnTo>
                  <a:lnTo>
                    <a:pt x="1" y="2"/>
                  </a:lnTo>
                  <a:lnTo>
                    <a:pt x="2" y="2"/>
                  </a:lnTo>
                  <a:lnTo>
                    <a:pt x="3" y="2"/>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4" name="Freeform 174"/>
            <p:cNvSpPr>
              <a:spLocks/>
            </p:cNvSpPr>
            <p:nvPr/>
          </p:nvSpPr>
          <p:spPr bwMode="auto">
            <a:xfrm>
              <a:off x="2843085" y="2809231"/>
              <a:ext cx="2232" cy="2233"/>
            </a:xfrm>
            <a:custGeom>
              <a:avLst/>
              <a:gdLst/>
              <a:ahLst/>
              <a:cxnLst>
                <a:cxn ang="0">
                  <a:pos x="2" y="1"/>
                </a:cxn>
                <a:cxn ang="0">
                  <a:pos x="2" y="0"/>
                </a:cxn>
                <a:cxn ang="0">
                  <a:pos x="1" y="0"/>
                </a:cxn>
                <a:cxn ang="0">
                  <a:pos x="1" y="1"/>
                </a:cxn>
                <a:cxn ang="0">
                  <a:pos x="0" y="1"/>
                </a:cxn>
                <a:cxn ang="0">
                  <a:pos x="0" y="2"/>
                </a:cxn>
                <a:cxn ang="0">
                  <a:pos x="1" y="2"/>
                </a:cxn>
                <a:cxn ang="0">
                  <a:pos x="1" y="1"/>
                </a:cxn>
                <a:cxn ang="0">
                  <a:pos x="2" y="1"/>
                </a:cxn>
              </a:cxnLst>
              <a:rect l="0" t="0" r="r" b="b"/>
              <a:pathLst>
                <a:path w="2" h="2">
                  <a:moveTo>
                    <a:pt x="2" y="1"/>
                  </a:moveTo>
                  <a:lnTo>
                    <a:pt x="2" y="0"/>
                  </a:lnTo>
                  <a:lnTo>
                    <a:pt x="1" y="0"/>
                  </a:lnTo>
                  <a:lnTo>
                    <a:pt x="1" y="1"/>
                  </a:lnTo>
                  <a:lnTo>
                    <a:pt x="0" y="1"/>
                  </a:lnTo>
                  <a:lnTo>
                    <a:pt x="0" y="2"/>
                  </a:lnTo>
                  <a:lnTo>
                    <a:pt x="1" y="2"/>
                  </a:lnTo>
                  <a:lnTo>
                    <a:pt x="1" y="1"/>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5" name="Freeform 175"/>
            <p:cNvSpPr>
              <a:spLocks/>
            </p:cNvSpPr>
            <p:nvPr/>
          </p:nvSpPr>
          <p:spPr bwMode="auto">
            <a:xfrm>
              <a:off x="2852014" y="2800300"/>
              <a:ext cx="2232" cy="2233"/>
            </a:xfrm>
            <a:custGeom>
              <a:avLst/>
              <a:gdLst/>
              <a:ahLst/>
              <a:cxnLst>
                <a:cxn ang="0">
                  <a:pos x="2" y="2"/>
                </a:cxn>
                <a:cxn ang="0">
                  <a:pos x="2" y="0"/>
                </a:cxn>
                <a:cxn ang="0">
                  <a:pos x="1" y="0"/>
                </a:cxn>
                <a:cxn ang="0">
                  <a:pos x="0" y="0"/>
                </a:cxn>
                <a:cxn ang="0">
                  <a:pos x="0" y="2"/>
                </a:cxn>
                <a:cxn ang="0">
                  <a:pos x="1" y="2"/>
                </a:cxn>
                <a:cxn ang="0">
                  <a:pos x="2" y="2"/>
                </a:cxn>
              </a:cxnLst>
              <a:rect l="0" t="0" r="r" b="b"/>
              <a:pathLst>
                <a:path w="2" h="2">
                  <a:moveTo>
                    <a:pt x="2" y="2"/>
                  </a:moveTo>
                  <a:lnTo>
                    <a:pt x="2" y="0"/>
                  </a:lnTo>
                  <a:lnTo>
                    <a:pt x="1" y="0"/>
                  </a:lnTo>
                  <a:lnTo>
                    <a:pt x="0" y="0"/>
                  </a:lnTo>
                  <a:lnTo>
                    <a:pt x="0" y="2"/>
                  </a:lnTo>
                  <a:lnTo>
                    <a:pt x="1" y="2"/>
                  </a:lnTo>
                  <a:lnTo>
                    <a:pt x="2"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6" name="Freeform 176"/>
            <p:cNvSpPr>
              <a:spLocks/>
            </p:cNvSpPr>
            <p:nvPr/>
          </p:nvSpPr>
          <p:spPr bwMode="auto">
            <a:xfrm>
              <a:off x="2849782" y="2806998"/>
              <a:ext cx="2232" cy="2233"/>
            </a:xfrm>
            <a:custGeom>
              <a:avLst/>
              <a:gdLst/>
              <a:ahLst/>
              <a:cxnLst>
                <a:cxn ang="0">
                  <a:pos x="2" y="0"/>
                </a:cxn>
                <a:cxn ang="0">
                  <a:pos x="1" y="2"/>
                </a:cxn>
                <a:cxn ang="0">
                  <a:pos x="0" y="2"/>
                </a:cxn>
                <a:cxn ang="0">
                  <a:pos x="0" y="3"/>
                </a:cxn>
                <a:cxn ang="0">
                  <a:pos x="0" y="2"/>
                </a:cxn>
                <a:cxn ang="0">
                  <a:pos x="0" y="0"/>
                </a:cxn>
                <a:cxn ang="0">
                  <a:pos x="1" y="0"/>
                </a:cxn>
                <a:cxn ang="0">
                  <a:pos x="2" y="0"/>
                </a:cxn>
              </a:cxnLst>
              <a:rect l="0" t="0" r="r" b="b"/>
              <a:pathLst>
                <a:path w="2" h="3">
                  <a:moveTo>
                    <a:pt x="2" y="0"/>
                  </a:moveTo>
                  <a:lnTo>
                    <a:pt x="1" y="2"/>
                  </a:lnTo>
                  <a:lnTo>
                    <a:pt x="0" y="2"/>
                  </a:lnTo>
                  <a:lnTo>
                    <a:pt x="0" y="3"/>
                  </a:lnTo>
                  <a:lnTo>
                    <a:pt x="0" y="2"/>
                  </a:lnTo>
                  <a:lnTo>
                    <a:pt x="0" y="0"/>
                  </a:lnTo>
                  <a:lnTo>
                    <a:pt x="1" y="0"/>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37" name="Rectangle 177"/>
            <p:cNvSpPr>
              <a:spLocks noChangeArrowheads="1"/>
            </p:cNvSpPr>
            <p:nvPr/>
          </p:nvSpPr>
          <p:spPr bwMode="auto">
            <a:xfrm>
              <a:off x="2840854" y="2809230"/>
              <a:ext cx="0" cy="0"/>
            </a:xfrm>
            <a:prstGeom prst="rect">
              <a:avLst/>
            </a:prstGeom>
            <a:solidFill>
              <a:schemeClr val="bg1"/>
            </a:solidFill>
            <a:ln w="12700" algn="ctr">
              <a:solidFill>
                <a:schemeClr val="tx1">
                  <a:lumMod val="50000"/>
                  <a:lumOff val="50000"/>
                </a:schemeClr>
              </a:solidFill>
              <a:miter lim="800000"/>
              <a:headEnd/>
              <a:tailEnd/>
            </a:ln>
            <a:effectLst/>
          </p:spPr>
          <p:txBody>
            <a:bodyPr anchor="ctr"/>
            <a:lstStyle/>
            <a:p>
              <a:pPr>
                <a:buFontTx/>
                <a:buNone/>
              </a:pPr>
              <a:endParaRPr lang="pt-BR" sz="1600"/>
            </a:p>
          </p:txBody>
        </p:sp>
        <p:sp>
          <p:nvSpPr>
            <p:cNvPr id="338" name="Rectangle 178"/>
            <p:cNvSpPr>
              <a:spLocks noChangeArrowheads="1"/>
            </p:cNvSpPr>
            <p:nvPr/>
          </p:nvSpPr>
          <p:spPr bwMode="auto">
            <a:xfrm>
              <a:off x="2845318" y="2811464"/>
              <a:ext cx="0" cy="2233"/>
            </a:xfrm>
            <a:prstGeom prst="rect">
              <a:avLst/>
            </a:prstGeom>
            <a:solidFill>
              <a:schemeClr val="bg1"/>
            </a:solidFill>
            <a:ln w="12700" algn="ctr">
              <a:solidFill>
                <a:schemeClr val="tx1">
                  <a:lumMod val="50000"/>
                  <a:lumOff val="50000"/>
                </a:schemeClr>
              </a:solidFill>
              <a:miter lim="800000"/>
              <a:headEnd/>
              <a:tailEnd/>
            </a:ln>
            <a:effectLst/>
          </p:spPr>
          <p:txBody>
            <a:bodyPr anchor="ctr"/>
            <a:lstStyle/>
            <a:p>
              <a:pPr>
                <a:buFontTx/>
                <a:buNone/>
              </a:pPr>
              <a:endParaRPr lang="pt-BR" sz="1600"/>
            </a:p>
          </p:txBody>
        </p:sp>
        <p:sp>
          <p:nvSpPr>
            <p:cNvPr id="339" name="Freeform 179"/>
            <p:cNvSpPr>
              <a:spLocks/>
            </p:cNvSpPr>
            <p:nvPr/>
          </p:nvSpPr>
          <p:spPr bwMode="auto">
            <a:xfrm>
              <a:off x="2845318" y="2813697"/>
              <a:ext cx="2232" cy="2233"/>
            </a:xfrm>
            <a:custGeom>
              <a:avLst/>
              <a:gdLst/>
              <a:ahLst/>
              <a:cxnLst>
                <a:cxn ang="0">
                  <a:pos x="1" y="0"/>
                </a:cxn>
                <a:cxn ang="0">
                  <a:pos x="0" y="0"/>
                </a:cxn>
                <a:cxn ang="0">
                  <a:pos x="1" y="0"/>
                </a:cxn>
              </a:cxnLst>
              <a:rect l="0" t="0" r="r" b="b"/>
              <a:pathLst>
                <a:path w="1">
                  <a:moveTo>
                    <a:pt x="1" y="0"/>
                  </a:moveTo>
                  <a:lnTo>
                    <a:pt x="0" y="0"/>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0" name="Freeform 180"/>
            <p:cNvSpPr>
              <a:spLocks/>
            </p:cNvSpPr>
            <p:nvPr/>
          </p:nvSpPr>
          <p:spPr bwMode="auto">
            <a:xfrm>
              <a:off x="2668983" y="2769039"/>
              <a:ext cx="87051" cy="64752"/>
            </a:xfrm>
            <a:custGeom>
              <a:avLst/>
              <a:gdLst/>
              <a:ahLst/>
              <a:cxnLst>
                <a:cxn ang="0">
                  <a:pos x="7" y="5"/>
                </a:cxn>
                <a:cxn ang="0">
                  <a:pos x="3" y="21"/>
                </a:cxn>
                <a:cxn ang="0">
                  <a:pos x="0" y="31"/>
                </a:cxn>
                <a:cxn ang="0">
                  <a:pos x="2" y="45"/>
                </a:cxn>
                <a:cxn ang="0">
                  <a:pos x="8" y="56"/>
                </a:cxn>
                <a:cxn ang="0">
                  <a:pos x="18" y="43"/>
                </a:cxn>
                <a:cxn ang="0">
                  <a:pos x="29" y="37"/>
                </a:cxn>
                <a:cxn ang="0">
                  <a:pos x="39" y="38"/>
                </a:cxn>
                <a:cxn ang="0">
                  <a:pos x="67" y="39"/>
                </a:cxn>
                <a:cxn ang="0">
                  <a:pos x="78" y="30"/>
                </a:cxn>
                <a:cxn ang="0">
                  <a:pos x="53" y="19"/>
                </a:cxn>
                <a:cxn ang="0">
                  <a:pos x="57" y="14"/>
                </a:cxn>
                <a:cxn ang="0">
                  <a:pos x="47" y="8"/>
                </a:cxn>
                <a:cxn ang="0">
                  <a:pos x="17" y="0"/>
                </a:cxn>
                <a:cxn ang="0">
                  <a:pos x="7" y="5"/>
                </a:cxn>
              </a:cxnLst>
              <a:rect l="0" t="0" r="r" b="b"/>
              <a:pathLst>
                <a:path w="78" h="56">
                  <a:moveTo>
                    <a:pt x="7" y="5"/>
                  </a:moveTo>
                  <a:lnTo>
                    <a:pt x="3" y="21"/>
                  </a:lnTo>
                  <a:lnTo>
                    <a:pt x="0" y="31"/>
                  </a:lnTo>
                  <a:lnTo>
                    <a:pt x="2" y="45"/>
                  </a:lnTo>
                  <a:lnTo>
                    <a:pt x="8" y="56"/>
                  </a:lnTo>
                  <a:lnTo>
                    <a:pt x="18" y="43"/>
                  </a:lnTo>
                  <a:lnTo>
                    <a:pt x="29" y="37"/>
                  </a:lnTo>
                  <a:lnTo>
                    <a:pt x="39" y="38"/>
                  </a:lnTo>
                  <a:lnTo>
                    <a:pt x="67" y="39"/>
                  </a:lnTo>
                  <a:lnTo>
                    <a:pt x="78" y="30"/>
                  </a:lnTo>
                  <a:lnTo>
                    <a:pt x="53" y="19"/>
                  </a:lnTo>
                  <a:lnTo>
                    <a:pt x="57" y="14"/>
                  </a:lnTo>
                  <a:lnTo>
                    <a:pt x="47" y="8"/>
                  </a:lnTo>
                  <a:lnTo>
                    <a:pt x="17" y="0"/>
                  </a:lnTo>
                  <a:lnTo>
                    <a:pt x="7"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1" name="Freeform 181"/>
            <p:cNvSpPr>
              <a:spLocks/>
            </p:cNvSpPr>
            <p:nvPr/>
          </p:nvSpPr>
          <p:spPr bwMode="auto">
            <a:xfrm>
              <a:off x="2606484" y="2771272"/>
              <a:ext cx="71427" cy="49122"/>
            </a:xfrm>
            <a:custGeom>
              <a:avLst/>
              <a:gdLst/>
              <a:ahLst/>
              <a:cxnLst>
                <a:cxn ang="0">
                  <a:pos x="62" y="4"/>
                </a:cxn>
                <a:cxn ang="0">
                  <a:pos x="58" y="20"/>
                </a:cxn>
                <a:cxn ang="0">
                  <a:pos x="55" y="30"/>
                </a:cxn>
                <a:cxn ang="0">
                  <a:pos x="57" y="44"/>
                </a:cxn>
                <a:cxn ang="0">
                  <a:pos x="34" y="43"/>
                </a:cxn>
                <a:cxn ang="0">
                  <a:pos x="13" y="42"/>
                </a:cxn>
                <a:cxn ang="0">
                  <a:pos x="0" y="35"/>
                </a:cxn>
                <a:cxn ang="0">
                  <a:pos x="10" y="30"/>
                </a:cxn>
                <a:cxn ang="0">
                  <a:pos x="28" y="31"/>
                </a:cxn>
                <a:cxn ang="0">
                  <a:pos x="45" y="32"/>
                </a:cxn>
                <a:cxn ang="0">
                  <a:pos x="38" y="13"/>
                </a:cxn>
                <a:cxn ang="0">
                  <a:pos x="30" y="5"/>
                </a:cxn>
                <a:cxn ang="0">
                  <a:pos x="27" y="0"/>
                </a:cxn>
                <a:cxn ang="0">
                  <a:pos x="49" y="2"/>
                </a:cxn>
                <a:cxn ang="0">
                  <a:pos x="62" y="4"/>
                </a:cxn>
              </a:cxnLst>
              <a:rect l="0" t="0" r="r" b="b"/>
              <a:pathLst>
                <a:path w="62" h="44">
                  <a:moveTo>
                    <a:pt x="62" y="4"/>
                  </a:moveTo>
                  <a:lnTo>
                    <a:pt x="58" y="20"/>
                  </a:lnTo>
                  <a:lnTo>
                    <a:pt x="55" y="30"/>
                  </a:lnTo>
                  <a:lnTo>
                    <a:pt x="57" y="44"/>
                  </a:lnTo>
                  <a:lnTo>
                    <a:pt x="34" y="43"/>
                  </a:lnTo>
                  <a:lnTo>
                    <a:pt x="13" y="42"/>
                  </a:lnTo>
                  <a:lnTo>
                    <a:pt x="0" y="35"/>
                  </a:lnTo>
                  <a:lnTo>
                    <a:pt x="10" y="30"/>
                  </a:lnTo>
                  <a:lnTo>
                    <a:pt x="28" y="31"/>
                  </a:lnTo>
                  <a:lnTo>
                    <a:pt x="45" y="32"/>
                  </a:lnTo>
                  <a:lnTo>
                    <a:pt x="38" y="13"/>
                  </a:lnTo>
                  <a:lnTo>
                    <a:pt x="30" y="5"/>
                  </a:lnTo>
                  <a:lnTo>
                    <a:pt x="27" y="0"/>
                  </a:lnTo>
                  <a:lnTo>
                    <a:pt x="49" y="2"/>
                  </a:lnTo>
                  <a:lnTo>
                    <a:pt x="62"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2" name="Freeform 182"/>
            <p:cNvSpPr>
              <a:spLocks/>
            </p:cNvSpPr>
            <p:nvPr/>
          </p:nvSpPr>
          <p:spPr bwMode="auto">
            <a:xfrm>
              <a:off x="2668983" y="2715453"/>
              <a:ext cx="4464" cy="2233"/>
            </a:xfrm>
            <a:custGeom>
              <a:avLst/>
              <a:gdLst/>
              <a:ahLst/>
              <a:cxnLst>
                <a:cxn ang="0">
                  <a:pos x="3" y="2"/>
                </a:cxn>
                <a:cxn ang="0">
                  <a:pos x="1" y="1"/>
                </a:cxn>
                <a:cxn ang="0">
                  <a:pos x="0" y="0"/>
                </a:cxn>
                <a:cxn ang="0">
                  <a:pos x="5" y="1"/>
                </a:cxn>
                <a:cxn ang="0">
                  <a:pos x="3" y="2"/>
                </a:cxn>
              </a:cxnLst>
              <a:rect l="0" t="0" r="r" b="b"/>
              <a:pathLst>
                <a:path w="5" h="2">
                  <a:moveTo>
                    <a:pt x="3" y="2"/>
                  </a:moveTo>
                  <a:lnTo>
                    <a:pt x="1" y="1"/>
                  </a:lnTo>
                  <a:lnTo>
                    <a:pt x="0" y="0"/>
                  </a:lnTo>
                  <a:lnTo>
                    <a:pt x="5" y="1"/>
                  </a:lnTo>
                  <a:lnTo>
                    <a:pt x="3"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3" name="Freeform 183"/>
            <p:cNvSpPr>
              <a:spLocks/>
            </p:cNvSpPr>
            <p:nvPr/>
          </p:nvSpPr>
          <p:spPr bwMode="auto">
            <a:xfrm>
              <a:off x="2680144" y="2715453"/>
              <a:ext cx="4464" cy="2233"/>
            </a:xfrm>
            <a:custGeom>
              <a:avLst/>
              <a:gdLst/>
              <a:ahLst/>
              <a:cxnLst>
                <a:cxn ang="0">
                  <a:pos x="3" y="1"/>
                </a:cxn>
                <a:cxn ang="0">
                  <a:pos x="3" y="0"/>
                </a:cxn>
                <a:cxn ang="0">
                  <a:pos x="0" y="0"/>
                </a:cxn>
                <a:cxn ang="0">
                  <a:pos x="3" y="1"/>
                </a:cxn>
              </a:cxnLst>
              <a:rect l="0" t="0" r="r" b="b"/>
              <a:pathLst>
                <a:path w="3" h="1">
                  <a:moveTo>
                    <a:pt x="3" y="1"/>
                  </a:moveTo>
                  <a:lnTo>
                    <a:pt x="3" y="0"/>
                  </a:lnTo>
                  <a:lnTo>
                    <a:pt x="0" y="0"/>
                  </a:lnTo>
                  <a:lnTo>
                    <a:pt x="3"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4" name="Freeform 184"/>
            <p:cNvSpPr>
              <a:spLocks/>
            </p:cNvSpPr>
            <p:nvPr/>
          </p:nvSpPr>
          <p:spPr bwMode="auto">
            <a:xfrm>
              <a:off x="2921210" y="2929803"/>
              <a:ext cx="4464" cy="11164"/>
            </a:xfrm>
            <a:custGeom>
              <a:avLst/>
              <a:gdLst/>
              <a:ahLst/>
              <a:cxnLst>
                <a:cxn ang="0">
                  <a:pos x="3" y="8"/>
                </a:cxn>
                <a:cxn ang="0">
                  <a:pos x="0" y="5"/>
                </a:cxn>
                <a:cxn ang="0">
                  <a:pos x="4" y="0"/>
                </a:cxn>
                <a:cxn ang="0">
                  <a:pos x="3" y="8"/>
                </a:cxn>
              </a:cxnLst>
              <a:rect l="0" t="0" r="r" b="b"/>
              <a:pathLst>
                <a:path w="4" h="8">
                  <a:moveTo>
                    <a:pt x="3" y="8"/>
                  </a:moveTo>
                  <a:lnTo>
                    <a:pt x="0" y="5"/>
                  </a:lnTo>
                  <a:lnTo>
                    <a:pt x="4" y="0"/>
                  </a:lnTo>
                  <a:lnTo>
                    <a:pt x="3"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5" name="Freeform 185"/>
            <p:cNvSpPr>
              <a:spLocks/>
            </p:cNvSpPr>
            <p:nvPr/>
          </p:nvSpPr>
          <p:spPr bwMode="auto">
            <a:xfrm>
              <a:off x="2311849" y="3014651"/>
              <a:ext cx="78123" cy="82615"/>
            </a:xfrm>
            <a:custGeom>
              <a:avLst/>
              <a:gdLst/>
              <a:ahLst/>
              <a:cxnLst>
                <a:cxn ang="0">
                  <a:pos x="15" y="37"/>
                </a:cxn>
                <a:cxn ang="0">
                  <a:pos x="0" y="18"/>
                </a:cxn>
                <a:cxn ang="0">
                  <a:pos x="3" y="7"/>
                </a:cxn>
                <a:cxn ang="0">
                  <a:pos x="3" y="4"/>
                </a:cxn>
                <a:cxn ang="0">
                  <a:pos x="5" y="0"/>
                </a:cxn>
                <a:cxn ang="0">
                  <a:pos x="36" y="6"/>
                </a:cxn>
                <a:cxn ang="0">
                  <a:pos x="50" y="4"/>
                </a:cxn>
                <a:cxn ang="0">
                  <a:pos x="60" y="21"/>
                </a:cxn>
                <a:cxn ang="0">
                  <a:pos x="71" y="37"/>
                </a:cxn>
                <a:cxn ang="0">
                  <a:pos x="63" y="40"/>
                </a:cxn>
                <a:cxn ang="0">
                  <a:pos x="63" y="57"/>
                </a:cxn>
                <a:cxn ang="0">
                  <a:pos x="62" y="76"/>
                </a:cxn>
                <a:cxn ang="0">
                  <a:pos x="51" y="59"/>
                </a:cxn>
                <a:cxn ang="0">
                  <a:pos x="51" y="66"/>
                </a:cxn>
                <a:cxn ang="0">
                  <a:pos x="46" y="58"/>
                </a:cxn>
                <a:cxn ang="0">
                  <a:pos x="41" y="45"/>
                </a:cxn>
                <a:cxn ang="0">
                  <a:pos x="26" y="33"/>
                </a:cxn>
                <a:cxn ang="0">
                  <a:pos x="14" y="21"/>
                </a:cxn>
                <a:cxn ang="0">
                  <a:pos x="18" y="34"/>
                </a:cxn>
                <a:cxn ang="0">
                  <a:pos x="15" y="37"/>
                </a:cxn>
              </a:cxnLst>
              <a:rect l="0" t="0" r="r" b="b"/>
              <a:pathLst>
                <a:path w="71" h="76">
                  <a:moveTo>
                    <a:pt x="15" y="37"/>
                  </a:moveTo>
                  <a:lnTo>
                    <a:pt x="0" y="18"/>
                  </a:lnTo>
                  <a:lnTo>
                    <a:pt x="3" y="7"/>
                  </a:lnTo>
                  <a:lnTo>
                    <a:pt x="3" y="4"/>
                  </a:lnTo>
                  <a:lnTo>
                    <a:pt x="5" y="0"/>
                  </a:lnTo>
                  <a:lnTo>
                    <a:pt x="36" y="6"/>
                  </a:lnTo>
                  <a:lnTo>
                    <a:pt x="50" y="4"/>
                  </a:lnTo>
                  <a:lnTo>
                    <a:pt x="60" y="21"/>
                  </a:lnTo>
                  <a:lnTo>
                    <a:pt x="71" y="37"/>
                  </a:lnTo>
                  <a:lnTo>
                    <a:pt x="63" y="40"/>
                  </a:lnTo>
                  <a:lnTo>
                    <a:pt x="63" y="57"/>
                  </a:lnTo>
                  <a:lnTo>
                    <a:pt x="62" y="76"/>
                  </a:lnTo>
                  <a:lnTo>
                    <a:pt x="51" y="59"/>
                  </a:lnTo>
                  <a:lnTo>
                    <a:pt x="51" y="66"/>
                  </a:lnTo>
                  <a:lnTo>
                    <a:pt x="46" y="58"/>
                  </a:lnTo>
                  <a:lnTo>
                    <a:pt x="41" y="45"/>
                  </a:lnTo>
                  <a:lnTo>
                    <a:pt x="26" y="33"/>
                  </a:lnTo>
                  <a:lnTo>
                    <a:pt x="14" y="21"/>
                  </a:lnTo>
                  <a:lnTo>
                    <a:pt x="18" y="34"/>
                  </a:lnTo>
                  <a:lnTo>
                    <a:pt x="15" y="3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6" name="Freeform 186"/>
            <p:cNvSpPr>
              <a:spLocks/>
            </p:cNvSpPr>
            <p:nvPr/>
          </p:nvSpPr>
          <p:spPr bwMode="auto">
            <a:xfrm>
              <a:off x="2700233" y="2969994"/>
              <a:ext cx="4464" cy="6698"/>
            </a:xfrm>
            <a:custGeom>
              <a:avLst/>
              <a:gdLst/>
              <a:ahLst/>
              <a:cxnLst>
                <a:cxn ang="0">
                  <a:pos x="2" y="0"/>
                </a:cxn>
                <a:cxn ang="0">
                  <a:pos x="0" y="1"/>
                </a:cxn>
                <a:cxn ang="0">
                  <a:pos x="4" y="5"/>
                </a:cxn>
                <a:cxn ang="0">
                  <a:pos x="2" y="0"/>
                </a:cxn>
              </a:cxnLst>
              <a:rect l="0" t="0" r="r" b="b"/>
              <a:pathLst>
                <a:path w="4" h="5">
                  <a:moveTo>
                    <a:pt x="2" y="0"/>
                  </a:moveTo>
                  <a:lnTo>
                    <a:pt x="0" y="1"/>
                  </a:lnTo>
                  <a:lnTo>
                    <a:pt x="4" y="5"/>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7" name="Freeform 187"/>
            <p:cNvSpPr>
              <a:spLocks/>
            </p:cNvSpPr>
            <p:nvPr/>
          </p:nvSpPr>
          <p:spPr bwMode="auto">
            <a:xfrm>
              <a:off x="2954691" y="2949899"/>
              <a:ext cx="4464" cy="8931"/>
            </a:xfrm>
            <a:custGeom>
              <a:avLst/>
              <a:gdLst/>
              <a:ahLst/>
              <a:cxnLst>
                <a:cxn ang="0">
                  <a:pos x="5" y="6"/>
                </a:cxn>
                <a:cxn ang="0">
                  <a:pos x="2" y="7"/>
                </a:cxn>
                <a:cxn ang="0">
                  <a:pos x="0" y="0"/>
                </a:cxn>
                <a:cxn ang="0">
                  <a:pos x="5" y="5"/>
                </a:cxn>
                <a:cxn ang="0">
                  <a:pos x="5" y="6"/>
                </a:cxn>
              </a:cxnLst>
              <a:rect l="0" t="0" r="r" b="b"/>
              <a:pathLst>
                <a:path w="5" h="7">
                  <a:moveTo>
                    <a:pt x="5" y="6"/>
                  </a:moveTo>
                  <a:lnTo>
                    <a:pt x="2" y="7"/>
                  </a:lnTo>
                  <a:lnTo>
                    <a:pt x="0" y="0"/>
                  </a:lnTo>
                  <a:lnTo>
                    <a:pt x="5" y="5"/>
                  </a:lnTo>
                  <a:lnTo>
                    <a:pt x="5"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8" name="Freeform 188"/>
            <p:cNvSpPr>
              <a:spLocks/>
            </p:cNvSpPr>
            <p:nvPr/>
          </p:nvSpPr>
          <p:spPr bwMode="auto">
            <a:xfrm>
              <a:off x="2914514" y="2889612"/>
              <a:ext cx="4464" cy="11164"/>
            </a:xfrm>
            <a:custGeom>
              <a:avLst/>
              <a:gdLst/>
              <a:ahLst/>
              <a:cxnLst>
                <a:cxn ang="0">
                  <a:pos x="4" y="6"/>
                </a:cxn>
                <a:cxn ang="0">
                  <a:pos x="2" y="9"/>
                </a:cxn>
                <a:cxn ang="0">
                  <a:pos x="0" y="0"/>
                </a:cxn>
                <a:cxn ang="0">
                  <a:pos x="4" y="0"/>
                </a:cxn>
                <a:cxn ang="0">
                  <a:pos x="4" y="6"/>
                </a:cxn>
              </a:cxnLst>
              <a:rect l="0" t="0" r="r" b="b"/>
              <a:pathLst>
                <a:path w="4" h="9">
                  <a:moveTo>
                    <a:pt x="4" y="6"/>
                  </a:moveTo>
                  <a:lnTo>
                    <a:pt x="2" y="9"/>
                  </a:lnTo>
                  <a:lnTo>
                    <a:pt x="0" y="0"/>
                  </a:lnTo>
                  <a:lnTo>
                    <a:pt x="4" y="0"/>
                  </a:lnTo>
                  <a:lnTo>
                    <a:pt x="4"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49" name="Freeform 189"/>
            <p:cNvSpPr>
              <a:spLocks/>
            </p:cNvSpPr>
            <p:nvPr/>
          </p:nvSpPr>
          <p:spPr bwMode="auto">
            <a:xfrm>
              <a:off x="2215869" y="2920872"/>
              <a:ext cx="53570" cy="35725"/>
            </a:xfrm>
            <a:custGeom>
              <a:avLst/>
              <a:gdLst/>
              <a:ahLst/>
              <a:cxnLst>
                <a:cxn ang="0">
                  <a:pos x="48" y="25"/>
                </a:cxn>
                <a:cxn ang="0">
                  <a:pos x="43" y="33"/>
                </a:cxn>
                <a:cxn ang="0">
                  <a:pos x="31" y="30"/>
                </a:cxn>
                <a:cxn ang="0">
                  <a:pos x="16" y="24"/>
                </a:cxn>
                <a:cxn ang="0">
                  <a:pos x="0" y="18"/>
                </a:cxn>
                <a:cxn ang="0">
                  <a:pos x="17" y="0"/>
                </a:cxn>
                <a:cxn ang="0">
                  <a:pos x="31" y="11"/>
                </a:cxn>
                <a:cxn ang="0">
                  <a:pos x="48" y="15"/>
                </a:cxn>
                <a:cxn ang="0">
                  <a:pos x="48" y="25"/>
                </a:cxn>
              </a:cxnLst>
              <a:rect l="0" t="0" r="r" b="b"/>
              <a:pathLst>
                <a:path w="48" h="33">
                  <a:moveTo>
                    <a:pt x="48" y="25"/>
                  </a:moveTo>
                  <a:lnTo>
                    <a:pt x="43" y="33"/>
                  </a:lnTo>
                  <a:lnTo>
                    <a:pt x="31" y="30"/>
                  </a:lnTo>
                  <a:lnTo>
                    <a:pt x="16" y="24"/>
                  </a:lnTo>
                  <a:lnTo>
                    <a:pt x="0" y="18"/>
                  </a:lnTo>
                  <a:lnTo>
                    <a:pt x="17" y="0"/>
                  </a:lnTo>
                  <a:lnTo>
                    <a:pt x="31" y="11"/>
                  </a:lnTo>
                  <a:lnTo>
                    <a:pt x="48" y="15"/>
                  </a:lnTo>
                  <a:lnTo>
                    <a:pt x="48" y="2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0" name="Freeform 190"/>
            <p:cNvSpPr>
              <a:spLocks/>
            </p:cNvSpPr>
            <p:nvPr/>
          </p:nvSpPr>
          <p:spPr bwMode="auto">
            <a:xfrm>
              <a:off x="2898888" y="2981158"/>
              <a:ext cx="6696" cy="6698"/>
            </a:xfrm>
            <a:custGeom>
              <a:avLst/>
              <a:gdLst/>
              <a:ahLst/>
              <a:cxnLst>
                <a:cxn ang="0">
                  <a:pos x="5" y="3"/>
                </a:cxn>
                <a:cxn ang="0">
                  <a:pos x="5" y="2"/>
                </a:cxn>
                <a:cxn ang="0">
                  <a:pos x="5" y="0"/>
                </a:cxn>
                <a:cxn ang="0">
                  <a:pos x="4" y="0"/>
                </a:cxn>
                <a:cxn ang="0">
                  <a:pos x="3" y="0"/>
                </a:cxn>
                <a:cxn ang="0">
                  <a:pos x="3" y="2"/>
                </a:cxn>
                <a:cxn ang="0">
                  <a:pos x="3" y="3"/>
                </a:cxn>
                <a:cxn ang="0">
                  <a:pos x="1" y="3"/>
                </a:cxn>
                <a:cxn ang="0">
                  <a:pos x="1" y="4"/>
                </a:cxn>
                <a:cxn ang="0">
                  <a:pos x="1" y="5"/>
                </a:cxn>
                <a:cxn ang="0">
                  <a:pos x="1" y="6"/>
                </a:cxn>
                <a:cxn ang="0">
                  <a:pos x="0" y="6"/>
                </a:cxn>
                <a:cxn ang="0">
                  <a:pos x="1" y="6"/>
                </a:cxn>
                <a:cxn ang="0">
                  <a:pos x="3" y="6"/>
                </a:cxn>
                <a:cxn ang="0">
                  <a:pos x="3" y="5"/>
                </a:cxn>
                <a:cxn ang="0">
                  <a:pos x="4" y="5"/>
                </a:cxn>
                <a:cxn ang="0">
                  <a:pos x="5" y="5"/>
                </a:cxn>
                <a:cxn ang="0">
                  <a:pos x="5" y="4"/>
                </a:cxn>
                <a:cxn ang="0">
                  <a:pos x="5" y="3"/>
                </a:cxn>
              </a:cxnLst>
              <a:rect l="0" t="0" r="r" b="b"/>
              <a:pathLst>
                <a:path w="5" h="6">
                  <a:moveTo>
                    <a:pt x="5" y="3"/>
                  </a:moveTo>
                  <a:lnTo>
                    <a:pt x="5" y="2"/>
                  </a:lnTo>
                  <a:lnTo>
                    <a:pt x="5" y="0"/>
                  </a:lnTo>
                  <a:lnTo>
                    <a:pt x="4" y="0"/>
                  </a:lnTo>
                  <a:lnTo>
                    <a:pt x="3" y="0"/>
                  </a:lnTo>
                  <a:lnTo>
                    <a:pt x="3" y="2"/>
                  </a:lnTo>
                  <a:lnTo>
                    <a:pt x="3" y="3"/>
                  </a:lnTo>
                  <a:lnTo>
                    <a:pt x="1" y="3"/>
                  </a:lnTo>
                  <a:lnTo>
                    <a:pt x="1" y="4"/>
                  </a:lnTo>
                  <a:lnTo>
                    <a:pt x="1" y="5"/>
                  </a:lnTo>
                  <a:lnTo>
                    <a:pt x="1" y="6"/>
                  </a:lnTo>
                  <a:lnTo>
                    <a:pt x="0" y="6"/>
                  </a:lnTo>
                  <a:lnTo>
                    <a:pt x="1" y="6"/>
                  </a:lnTo>
                  <a:lnTo>
                    <a:pt x="3" y="6"/>
                  </a:lnTo>
                  <a:lnTo>
                    <a:pt x="3" y="5"/>
                  </a:lnTo>
                  <a:lnTo>
                    <a:pt x="4" y="5"/>
                  </a:lnTo>
                  <a:lnTo>
                    <a:pt x="5" y="5"/>
                  </a:lnTo>
                  <a:lnTo>
                    <a:pt x="5" y="4"/>
                  </a:lnTo>
                  <a:lnTo>
                    <a:pt x="5"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1" name="Freeform 191"/>
            <p:cNvSpPr>
              <a:spLocks/>
            </p:cNvSpPr>
            <p:nvPr/>
          </p:nvSpPr>
          <p:spPr bwMode="auto">
            <a:xfrm>
              <a:off x="2905584" y="2978926"/>
              <a:ext cx="2232" cy="2233"/>
            </a:xfrm>
            <a:custGeom>
              <a:avLst/>
              <a:gdLst/>
              <a:ahLst/>
              <a:cxnLst>
                <a:cxn ang="0">
                  <a:pos x="1" y="0"/>
                </a:cxn>
                <a:cxn ang="0">
                  <a:pos x="1" y="1"/>
                </a:cxn>
                <a:cxn ang="0">
                  <a:pos x="0" y="1"/>
                </a:cxn>
                <a:cxn ang="0">
                  <a:pos x="1" y="0"/>
                </a:cxn>
              </a:cxnLst>
              <a:rect l="0" t="0" r="r" b="b"/>
              <a:pathLst>
                <a:path w="1" h="1">
                  <a:moveTo>
                    <a:pt x="1" y="0"/>
                  </a:moveTo>
                  <a:lnTo>
                    <a:pt x="1" y="1"/>
                  </a:lnTo>
                  <a:lnTo>
                    <a:pt x="0" y="1"/>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2" name="Freeform 192"/>
            <p:cNvSpPr>
              <a:spLocks/>
            </p:cNvSpPr>
            <p:nvPr/>
          </p:nvSpPr>
          <p:spPr bwMode="auto">
            <a:xfrm>
              <a:off x="2233726" y="2880681"/>
              <a:ext cx="154014" cy="80382"/>
            </a:xfrm>
            <a:custGeom>
              <a:avLst/>
              <a:gdLst/>
              <a:ahLst/>
              <a:cxnLst>
                <a:cxn ang="0">
                  <a:pos x="74" y="49"/>
                </a:cxn>
                <a:cxn ang="0">
                  <a:pos x="66" y="53"/>
                </a:cxn>
                <a:cxn ang="0">
                  <a:pos x="55" y="58"/>
                </a:cxn>
                <a:cxn ang="0">
                  <a:pos x="48" y="72"/>
                </a:cxn>
                <a:cxn ang="0">
                  <a:pos x="42" y="72"/>
                </a:cxn>
                <a:cxn ang="0">
                  <a:pos x="40" y="64"/>
                </a:cxn>
                <a:cxn ang="0">
                  <a:pos x="31" y="61"/>
                </a:cxn>
                <a:cxn ang="0">
                  <a:pos x="31" y="51"/>
                </a:cxn>
                <a:cxn ang="0">
                  <a:pos x="14" y="47"/>
                </a:cxn>
                <a:cxn ang="0">
                  <a:pos x="0" y="36"/>
                </a:cxn>
                <a:cxn ang="0">
                  <a:pos x="13" y="17"/>
                </a:cxn>
                <a:cxn ang="0">
                  <a:pos x="29" y="5"/>
                </a:cxn>
                <a:cxn ang="0">
                  <a:pos x="31" y="5"/>
                </a:cxn>
                <a:cxn ang="0">
                  <a:pos x="53" y="3"/>
                </a:cxn>
                <a:cxn ang="0">
                  <a:pos x="73" y="0"/>
                </a:cxn>
                <a:cxn ang="0">
                  <a:pos x="91" y="1"/>
                </a:cxn>
                <a:cxn ang="0">
                  <a:pos x="108" y="1"/>
                </a:cxn>
                <a:cxn ang="0">
                  <a:pos x="122" y="11"/>
                </a:cxn>
                <a:cxn ang="0">
                  <a:pos x="119" y="10"/>
                </a:cxn>
                <a:cxn ang="0">
                  <a:pos x="121" y="15"/>
                </a:cxn>
                <a:cxn ang="0">
                  <a:pos x="128" y="15"/>
                </a:cxn>
                <a:cxn ang="0">
                  <a:pos x="137" y="23"/>
                </a:cxn>
                <a:cxn ang="0">
                  <a:pos x="119" y="25"/>
                </a:cxn>
                <a:cxn ang="0">
                  <a:pos x="101" y="29"/>
                </a:cxn>
                <a:cxn ang="0">
                  <a:pos x="74" y="49"/>
                </a:cxn>
              </a:cxnLst>
              <a:rect l="0" t="0" r="r" b="b"/>
              <a:pathLst>
                <a:path w="137" h="72">
                  <a:moveTo>
                    <a:pt x="74" y="49"/>
                  </a:moveTo>
                  <a:lnTo>
                    <a:pt x="66" y="53"/>
                  </a:lnTo>
                  <a:lnTo>
                    <a:pt x="55" y="58"/>
                  </a:lnTo>
                  <a:lnTo>
                    <a:pt x="48" y="72"/>
                  </a:lnTo>
                  <a:lnTo>
                    <a:pt x="42" y="72"/>
                  </a:lnTo>
                  <a:lnTo>
                    <a:pt x="40" y="64"/>
                  </a:lnTo>
                  <a:lnTo>
                    <a:pt x="31" y="61"/>
                  </a:lnTo>
                  <a:lnTo>
                    <a:pt x="31" y="51"/>
                  </a:lnTo>
                  <a:lnTo>
                    <a:pt x="14" y="47"/>
                  </a:lnTo>
                  <a:lnTo>
                    <a:pt x="0" y="36"/>
                  </a:lnTo>
                  <a:lnTo>
                    <a:pt x="13" y="17"/>
                  </a:lnTo>
                  <a:lnTo>
                    <a:pt x="29" y="5"/>
                  </a:lnTo>
                  <a:lnTo>
                    <a:pt x="31" y="5"/>
                  </a:lnTo>
                  <a:lnTo>
                    <a:pt x="53" y="3"/>
                  </a:lnTo>
                  <a:lnTo>
                    <a:pt x="73" y="0"/>
                  </a:lnTo>
                  <a:lnTo>
                    <a:pt x="91" y="1"/>
                  </a:lnTo>
                  <a:lnTo>
                    <a:pt x="108" y="1"/>
                  </a:lnTo>
                  <a:lnTo>
                    <a:pt x="122" y="11"/>
                  </a:lnTo>
                  <a:lnTo>
                    <a:pt x="119" y="10"/>
                  </a:lnTo>
                  <a:lnTo>
                    <a:pt x="121" y="15"/>
                  </a:lnTo>
                  <a:lnTo>
                    <a:pt x="128" y="15"/>
                  </a:lnTo>
                  <a:lnTo>
                    <a:pt x="137" y="23"/>
                  </a:lnTo>
                  <a:lnTo>
                    <a:pt x="119" y="25"/>
                  </a:lnTo>
                  <a:lnTo>
                    <a:pt x="101" y="29"/>
                  </a:lnTo>
                  <a:lnTo>
                    <a:pt x="74" y="4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3" name="Freeform 193"/>
            <p:cNvSpPr>
              <a:spLocks/>
            </p:cNvSpPr>
            <p:nvPr/>
          </p:nvSpPr>
          <p:spPr bwMode="auto">
            <a:xfrm>
              <a:off x="2918977" y="2909707"/>
              <a:ext cx="8929" cy="11164"/>
            </a:xfrm>
            <a:custGeom>
              <a:avLst/>
              <a:gdLst/>
              <a:ahLst/>
              <a:cxnLst>
                <a:cxn ang="0">
                  <a:pos x="8" y="7"/>
                </a:cxn>
                <a:cxn ang="0">
                  <a:pos x="0" y="0"/>
                </a:cxn>
                <a:cxn ang="0">
                  <a:pos x="8" y="8"/>
                </a:cxn>
                <a:cxn ang="0">
                  <a:pos x="8" y="7"/>
                </a:cxn>
              </a:cxnLst>
              <a:rect l="0" t="0" r="r" b="b"/>
              <a:pathLst>
                <a:path w="8" h="8">
                  <a:moveTo>
                    <a:pt x="8" y="7"/>
                  </a:moveTo>
                  <a:lnTo>
                    <a:pt x="0" y="0"/>
                  </a:lnTo>
                  <a:lnTo>
                    <a:pt x="8" y="8"/>
                  </a:lnTo>
                  <a:lnTo>
                    <a:pt x="8"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4" name="Freeform 194"/>
            <p:cNvSpPr>
              <a:spLocks/>
            </p:cNvSpPr>
            <p:nvPr/>
          </p:nvSpPr>
          <p:spPr bwMode="auto">
            <a:xfrm>
              <a:off x="2271672" y="2905243"/>
              <a:ext cx="116068" cy="116107"/>
            </a:xfrm>
            <a:custGeom>
              <a:avLst/>
              <a:gdLst/>
              <a:ahLst/>
              <a:cxnLst>
                <a:cxn ang="0">
                  <a:pos x="40" y="26"/>
                </a:cxn>
                <a:cxn ang="0">
                  <a:pos x="32" y="30"/>
                </a:cxn>
                <a:cxn ang="0">
                  <a:pos x="21" y="35"/>
                </a:cxn>
                <a:cxn ang="0">
                  <a:pos x="14" y="49"/>
                </a:cxn>
                <a:cxn ang="0">
                  <a:pos x="8" y="49"/>
                </a:cxn>
                <a:cxn ang="0">
                  <a:pos x="0" y="52"/>
                </a:cxn>
                <a:cxn ang="0">
                  <a:pos x="20" y="74"/>
                </a:cxn>
                <a:cxn ang="0">
                  <a:pos x="39" y="97"/>
                </a:cxn>
                <a:cxn ang="0">
                  <a:pos x="70" y="103"/>
                </a:cxn>
                <a:cxn ang="0">
                  <a:pos x="84" y="101"/>
                </a:cxn>
                <a:cxn ang="0">
                  <a:pos x="84" y="85"/>
                </a:cxn>
                <a:cxn ang="0">
                  <a:pos x="85" y="72"/>
                </a:cxn>
                <a:cxn ang="0">
                  <a:pos x="88" y="58"/>
                </a:cxn>
                <a:cxn ang="0">
                  <a:pos x="90" y="62"/>
                </a:cxn>
                <a:cxn ang="0">
                  <a:pos x="93" y="43"/>
                </a:cxn>
                <a:cxn ang="0">
                  <a:pos x="97" y="23"/>
                </a:cxn>
                <a:cxn ang="0">
                  <a:pos x="97" y="5"/>
                </a:cxn>
                <a:cxn ang="0">
                  <a:pos x="103" y="0"/>
                </a:cxn>
                <a:cxn ang="0">
                  <a:pos x="85" y="2"/>
                </a:cxn>
                <a:cxn ang="0">
                  <a:pos x="67" y="6"/>
                </a:cxn>
                <a:cxn ang="0">
                  <a:pos x="40" y="26"/>
                </a:cxn>
              </a:cxnLst>
              <a:rect l="0" t="0" r="r" b="b"/>
              <a:pathLst>
                <a:path w="103" h="103">
                  <a:moveTo>
                    <a:pt x="40" y="26"/>
                  </a:moveTo>
                  <a:lnTo>
                    <a:pt x="32" y="30"/>
                  </a:lnTo>
                  <a:lnTo>
                    <a:pt x="21" y="35"/>
                  </a:lnTo>
                  <a:lnTo>
                    <a:pt x="14" y="49"/>
                  </a:lnTo>
                  <a:lnTo>
                    <a:pt x="8" y="49"/>
                  </a:lnTo>
                  <a:lnTo>
                    <a:pt x="0" y="52"/>
                  </a:lnTo>
                  <a:lnTo>
                    <a:pt x="20" y="74"/>
                  </a:lnTo>
                  <a:lnTo>
                    <a:pt x="39" y="97"/>
                  </a:lnTo>
                  <a:lnTo>
                    <a:pt x="70" y="103"/>
                  </a:lnTo>
                  <a:lnTo>
                    <a:pt x="84" y="101"/>
                  </a:lnTo>
                  <a:lnTo>
                    <a:pt x="84" y="85"/>
                  </a:lnTo>
                  <a:lnTo>
                    <a:pt x="85" y="72"/>
                  </a:lnTo>
                  <a:lnTo>
                    <a:pt x="88" y="58"/>
                  </a:lnTo>
                  <a:lnTo>
                    <a:pt x="90" y="62"/>
                  </a:lnTo>
                  <a:lnTo>
                    <a:pt x="93" y="43"/>
                  </a:lnTo>
                  <a:lnTo>
                    <a:pt x="97" y="23"/>
                  </a:lnTo>
                  <a:lnTo>
                    <a:pt x="97" y="5"/>
                  </a:lnTo>
                  <a:lnTo>
                    <a:pt x="103" y="0"/>
                  </a:lnTo>
                  <a:lnTo>
                    <a:pt x="85" y="2"/>
                  </a:lnTo>
                  <a:lnTo>
                    <a:pt x="67" y="6"/>
                  </a:lnTo>
                  <a:lnTo>
                    <a:pt x="40" y="2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5" name="Freeform 195"/>
            <p:cNvSpPr>
              <a:spLocks/>
            </p:cNvSpPr>
            <p:nvPr/>
          </p:nvSpPr>
          <p:spPr bwMode="auto">
            <a:xfrm>
              <a:off x="2914514" y="2949898"/>
              <a:ext cx="4464" cy="6698"/>
            </a:xfrm>
            <a:custGeom>
              <a:avLst/>
              <a:gdLst/>
              <a:ahLst/>
              <a:cxnLst>
                <a:cxn ang="0">
                  <a:pos x="3" y="6"/>
                </a:cxn>
                <a:cxn ang="0">
                  <a:pos x="4" y="0"/>
                </a:cxn>
                <a:cxn ang="0">
                  <a:pos x="0" y="3"/>
                </a:cxn>
                <a:cxn ang="0">
                  <a:pos x="3" y="6"/>
                </a:cxn>
              </a:cxnLst>
              <a:rect l="0" t="0" r="r" b="b"/>
              <a:pathLst>
                <a:path w="4" h="6">
                  <a:moveTo>
                    <a:pt x="3" y="6"/>
                  </a:moveTo>
                  <a:lnTo>
                    <a:pt x="4" y="0"/>
                  </a:lnTo>
                  <a:lnTo>
                    <a:pt x="0" y="3"/>
                  </a:lnTo>
                  <a:lnTo>
                    <a:pt x="3"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6" name="Freeform 196"/>
            <p:cNvSpPr>
              <a:spLocks/>
            </p:cNvSpPr>
            <p:nvPr/>
          </p:nvSpPr>
          <p:spPr bwMode="auto">
            <a:xfrm>
              <a:off x="2889960" y="2844956"/>
              <a:ext cx="2232" cy="2233"/>
            </a:xfrm>
            <a:custGeom>
              <a:avLst/>
              <a:gdLst/>
              <a:ahLst/>
              <a:cxnLst>
                <a:cxn ang="0">
                  <a:pos x="1" y="1"/>
                </a:cxn>
                <a:cxn ang="0">
                  <a:pos x="0" y="0"/>
                </a:cxn>
                <a:cxn ang="0">
                  <a:pos x="1" y="1"/>
                </a:cxn>
              </a:cxnLst>
              <a:rect l="0" t="0" r="r" b="b"/>
              <a:pathLst>
                <a:path w="1" h="1">
                  <a:moveTo>
                    <a:pt x="1" y="1"/>
                  </a:moveTo>
                  <a:lnTo>
                    <a:pt x="0" y="0"/>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7" name="Freeform 197"/>
            <p:cNvSpPr>
              <a:spLocks/>
            </p:cNvSpPr>
            <p:nvPr/>
          </p:nvSpPr>
          <p:spPr bwMode="auto">
            <a:xfrm>
              <a:off x="2885496" y="2838257"/>
              <a:ext cx="4464" cy="4466"/>
            </a:xfrm>
            <a:custGeom>
              <a:avLst/>
              <a:gdLst/>
              <a:ahLst/>
              <a:cxnLst>
                <a:cxn ang="0">
                  <a:pos x="5" y="5"/>
                </a:cxn>
                <a:cxn ang="0">
                  <a:pos x="0" y="0"/>
                </a:cxn>
                <a:cxn ang="0">
                  <a:pos x="4" y="4"/>
                </a:cxn>
                <a:cxn ang="0">
                  <a:pos x="5" y="5"/>
                </a:cxn>
              </a:cxnLst>
              <a:rect l="0" t="0" r="r" b="b"/>
              <a:pathLst>
                <a:path w="5" h="5">
                  <a:moveTo>
                    <a:pt x="5" y="5"/>
                  </a:moveTo>
                  <a:lnTo>
                    <a:pt x="0" y="0"/>
                  </a:lnTo>
                  <a:lnTo>
                    <a:pt x="4" y="4"/>
                  </a:lnTo>
                  <a:lnTo>
                    <a:pt x="5"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8" name="Freeform 198"/>
            <p:cNvSpPr>
              <a:spLocks/>
            </p:cNvSpPr>
            <p:nvPr/>
          </p:nvSpPr>
          <p:spPr bwMode="auto">
            <a:xfrm>
              <a:off x="2907817" y="2869516"/>
              <a:ext cx="4464" cy="6698"/>
            </a:xfrm>
            <a:custGeom>
              <a:avLst/>
              <a:gdLst/>
              <a:ahLst/>
              <a:cxnLst>
                <a:cxn ang="0">
                  <a:pos x="3" y="0"/>
                </a:cxn>
                <a:cxn ang="0">
                  <a:pos x="3" y="1"/>
                </a:cxn>
                <a:cxn ang="0">
                  <a:pos x="0" y="6"/>
                </a:cxn>
                <a:cxn ang="0">
                  <a:pos x="3" y="0"/>
                </a:cxn>
              </a:cxnLst>
              <a:rect l="0" t="0" r="r" b="b"/>
              <a:pathLst>
                <a:path w="3" h="6">
                  <a:moveTo>
                    <a:pt x="3" y="0"/>
                  </a:moveTo>
                  <a:lnTo>
                    <a:pt x="3" y="1"/>
                  </a:lnTo>
                  <a:lnTo>
                    <a:pt x="0" y="6"/>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59" name="Freeform 199"/>
            <p:cNvSpPr>
              <a:spLocks/>
            </p:cNvSpPr>
            <p:nvPr/>
          </p:nvSpPr>
          <p:spPr bwMode="auto">
            <a:xfrm>
              <a:off x="2878799" y="2813697"/>
              <a:ext cx="6696" cy="2233"/>
            </a:xfrm>
            <a:custGeom>
              <a:avLst/>
              <a:gdLst/>
              <a:ahLst/>
              <a:cxnLst>
                <a:cxn ang="0">
                  <a:pos x="5" y="0"/>
                </a:cxn>
                <a:cxn ang="0">
                  <a:pos x="4" y="0"/>
                </a:cxn>
                <a:cxn ang="0">
                  <a:pos x="3" y="0"/>
                </a:cxn>
                <a:cxn ang="0">
                  <a:pos x="3" y="2"/>
                </a:cxn>
                <a:cxn ang="0">
                  <a:pos x="1" y="2"/>
                </a:cxn>
                <a:cxn ang="0">
                  <a:pos x="1" y="3"/>
                </a:cxn>
                <a:cxn ang="0">
                  <a:pos x="0" y="3"/>
                </a:cxn>
                <a:cxn ang="0">
                  <a:pos x="1" y="3"/>
                </a:cxn>
                <a:cxn ang="0">
                  <a:pos x="3" y="3"/>
                </a:cxn>
                <a:cxn ang="0">
                  <a:pos x="3" y="2"/>
                </a:cxn>
                <a:cxn ang="0">
                  <a:pos x="4" y="2"/>
                </a:cxn>
                <a:cxn ang="0">
                  <a:pos x="4" y="0"/>
                </a:cxn>
                <a:cxn ang="0">
                  <a:pos x="5" y="0"/>
                </a:cxn>
              </a:cxnLst>
              <a:rect l="0" t="0" r="r" b="b"/>
              <a:pathLst>
                <a:path w="5" h="3">
                  <a:moveTo>
                    <a:pt x="5" y="0"/>
                  </a:moveTo>
                  <a:lnTo>
                    <a:pt x="4" y="0"/>
                  </a:lnTo>
                  <a:lnTo>
                    <a:pt x="3" y="0"/>
                  </a:lnTo>
                  <a:lnTo>
                    <a:pt x="3" y="2"/>
                  </a:lnTo>
                  <a:lnTo>
                    <a:pt x="1" y="2"/>
                  </a:lnTo>
                  <a:lnTo>
                    <a:pt x="1" y="3"/>
                  </a:lnTo>
                  <a:lnTo>
                    <a:pt x="0" y="3"/>
                  </a:lnTo>
                  <a:lnTo>
                    <a:pt x="1" y="3"/>
                  </a:lnTo>
                  <a:lnTo>
                    <a:pt x="3" y="3"/>
                  </a:lnTo>
                  <a:lnTo>
                    <a:pt x="3" y="2"/>
                  </a:lnTo>
                  <a:lnTo>
                    <a:pt x="4" y="2"/>
                  </a:lnTo>
                  <a:lnTo>
                    <a:pt x="4" y="0"/>
                  </a:lnTo>
                  <a:lnTo>
                    <a:pt x="5"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0" name="Freeform 200"/>
            <p:cNvSpPr>
              <a:spLocks/>
            </p:cNvSpPr>
            <p:nvPr/>
          </p:nvSpPr>
          <p:spPr bwMode="auto">
            <a:xfrm>
              <a:off x="2907817" y="2844955"/>
              <a:ext cx="4464" cy="4466"/>
            </a:xfrm>
            <a:custGeom>
              <a:avLst/>
              <a:gdLst/>
              <a:ahLst/>
              <a:cxnLst>
                <a:cxn ang="0">
                  <a:pos x="3" y="0"/>
                </a:cxn>
                <a:cxn ang="0">
                  <a:pos x="2" y="1"/>
                </a:cxn>
                <a:cxn ang="0">
                  <a:pos x="0" y="4"/>
                </a:cxn>
                <a:cxn ang="0">
                  <a:pos x="5" y="2"/>
                </a:cxn>
                <a:cxn ang="0">
                  <a:pos x="3" y="0"/>
                </a:cxn>
              </a:cxnLst>
              <a:rect l="0" t="0" r="r" b="b"/>
              <a:pathLst>
                <a:path w="5" h="4">
                  <a:moveTo>
                    <a:pt x="3" y="0"/>
                  </a:moveTo>
                  <a:lnTo>
                    <a:pt x="2" y="1"/>
                  </a:lnTo>
                  <a:lnTo>
                    <a:pt x="0" y="4"/>
                  </a:lnTo>
                  <a:lnTo>
                    <a:pt x="5" y="2"/>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1" name="Freeform 201"/>
            <p:cNvSpPr>
              <a:spLocks/>
            </p:cNvSpPr>
            <p:nvPr/>
          </p:nvSpPr>
          <p:spPr bwMode="auto">
            <a:xfrm>
              <a:off x="2907817" y="2829326"/>
              <a:ext cx="4464" cy="4466"/>
            </a:xfrm>
            <a:custGeom>
              <a:avLst/>
              <a:gdLst/>
              <a:ahLst/>
              <a:cxnLst>
                <a:cxn ang="0">
                  <a:pos x="3" y="2"/>
                </a:cxn>
                <a:cxn ang="0">
                  <a:pos x="2" y="3"/>
                </a:cxn>
                <a:cxn ang="0">
                  <a:pos x="0" y="1"/>
                </a:cxn>
                <a:cxn ang="0">
                  <a:pos x="1" y="1"/>
                </a:cxn>
                <a:cxn ang="0">
                  <a:pos x="1" y="0"/>
                </a:cxn>
                <a:cxn ang="0">
                  <a:pos x="3" y="2"/>
                </a:cxn>
              </a:cxnLst>
              <a:rect l="0" t="0" r="r" b="b"/>
              <a:pathLst>
                <a:path w="3" h="3">
                  <a:moveTo>
                    <a:pt x="3" y="2"/>
                  </a:moveTo>
                  <a:lnTo>
                    <a:pt x="2" y="3"/>
                  </a:lnTo>
                  <a:lnTo>
                    <a:pt x="0" y="1"/>
                  </a:lnTo>
                  <a:lnTo>
                    <a:pt x="1" y="1"/>
                  </a:lnTo>
                  <a:lnTo>
                    <a:pt x="1" y="0"/>
                  </a:lnTo>
                  <a:lnTo>
                    <a:pt x="3"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2" name="Freeform 202"/>
            <p:cNvSpPr>
              <a:spLocks/>
            </p:cNvSpPr>
            <p:nvPr/>
          </p:nvSpPr>
          <p:spPr bwMode="auto">
            <a:xfrm>
              <a:off x="2242654" y="2809230"/>
              <a:ext cx="33482" cy="71450"/>
            </a:xfrm>
            <a:custGeom>
              <a:avLst/>
              <a:gdLst/>
              <a:ahLst/>
              <a:cxnLst>
                <a:cxn ang="0">
                  <a:pos x="18" y="51"/>
                </a:cxn>
                <a:cxn ang="0">
                  <a:pos x="7" y="63"/>
                </a:cxn>
                <a:cxn ang="0">
                  <a:pos x="0" y="63"/>
                </a:cxn>
                <a:cxn ang="0">
                  <a:pos x="4" y="39"/>
                </a:cxn>
                <a:cxn ang="0">
                  <a:pos x="9" y="15"/>
                </a:cxn>
                <a:cxn ang="0">
                  <a:pos x="28" y="0"/>
                </a:cxn>
                <a:cxn ang="0">
                  <a:pos x="30" y="3"/>
                </a:cxn>
                <a:cxn ang="0">
                  <a:pos x="24" y="27"/>
                </a:cxn>
                <a:cxn ang="0">
                  <a:pos x="18" y="51"/>
                </a:cxn>
              </a:cxnLst>
              <a:rect l="0" t="0" r="r" b="b"/>
              <a:pathLst>
                <a:path w="30" h="63">
                  <a:moveTo>
                    <a:pt x="18" y="51"/>
                  </a:moveTo>
                  <a:lnTo>
                    <a:pt x="7" y="63"/>
                  </a:lnTo>
                  <a:lnTo>
                    <a:pt x="0" y="63"/>
                  </a:lnTo>
                  <a:lnTo>
                    <a:pt x="4" y="39"/>
                  </a:lnTo>
                  <a:lnTo>
                    <a:pt x="9" y="15"/>
                  </a:lnTo>
                  <a:lnTo>
                    <a:pt x="28" y="0"/>
                  </a:lnTo>
                  <a:lnTo>
                    <a:pt x="30" y="3"/>
                  </a:lnTo>
                  <a:lnTo>
                    <a:pt x="24" y="27"/>
                  </a:lnTo>
                  <a:lnTo>
                    <a:pt x="18" y="5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3" name="Freeform 203"/>
            <p:cNvSpPr>
              <a:spLocks/>
            </p:cNvSpPr>
            <p:nvPr/>
          </p:nvSpPr>
          <p:spPr bwMode="auto">
            <a:xfrm>
              <a:off x="2164530" y="2827093"/>
              <a:ext cx="102677" cy="113874"/>
            </a:xfrm>
            <a:custGeom>
              <a:avLst/>
              <a:gdLst/>
              <a:ahLst/>
              <a:cxnLst>
                <a:cxn ang="0">
                  <a:pos x="8" y="90"/>
                </a:cxn>
                <a:cxn ang="0">
                  <a:pos x="0" y="82"/>
                </a:cxn>
                <a:cxn ang="0">
                  <a:pos x="2" y="64"/>
                </a:cxn>
                <a:cxn ang="0">
                  <a:pos x="15" y="45"/>
                </a:cxn>
                <a:cxn ang="0">
                  <a:pos x="44" y="40"/>
                </a:cxn>
                <a:cxn ang="0">
                  <a:pos x="28" y="17"/>
                </a:cxn>
                <a:cxn ang="0">
                  <a:pos x="36" y="15"/>
                </a:cxn>
                <a:cxn ang="0">
                  <a:pos x="37" y="0"/>
                </a:cxn>
                <a:cxn ang="0">
                  <a:pos x="57" y="0"/>
                </a:cxn>
                <a:cxn ang="0">
                  <a:pos x="78" y="0"/>
                </a:cxn>
                <a:cxn ang="0">
                  <a:pos x="73" y="24"/>
                </a:cxn>
                <a:cxn ang="0">
                  <a:pos x="69" y="48"/>
                </a:cxn>
                <a:cxn ang="0">
                  <a:pos x="76" y="48"/>
                </a:cxn>
                <a:cxn ang="0">
                  <a:pos x="84" y="49"/>
                </a:cxn>
                <a:cxn ang="0">
                  <a:pos x="91" y="53"/>
                </a:cxn>
                <a:cxn ang="0">
                  <a:pos x="75" y="65"/>
                </a:cxn>
                <a:cxn ang="0">
                  <a:pos x="62" y="84"/>
                </a:cxn>
                <a:cxn ang="0">
                  <a:pos x="45" y="102"/>
                </a:cxn>
                <a:cxn ang="0">
                  <a:pos x="27" y="96"/>
                </a:cxn>
                <a:cxn ang="0">
                  <a:pos x="8" y="90"/>
                </a:cxn>
              </a:cxnLst>
              <a:rect l="0" t="0" r="r" b="b"/>
              <a:pathLst>
                <a:path w="91" h="102">
                  <a:moveTo>
                    <a:pt x="8" y="90"/>
                  </a:moveTo>
                  <a:lnTo>
                    <a:pt x="0" y="82"/>
                  </a:lnTo>
                  <a:lnTo>
                    <a:pt x="2" y="64"/>
                  </a:lnTo>
                  <a:lnTo>
                    <a:pt x="15" y="45"/>
                  </a:lnTo>
                  <a:lnTo>
                    <a:pt x="44" y="40"/>
                  </a:lnTo>
                  <a:lnTo>
                    <a:pt x="28" y="17"/>
                  </a:lnTo>
                  <a:lnTo>
                    <a:pt x="36" y="15"/>
                  </a:lnTo>
                  <a:lnTo>
                    <a:pt x="37" y="0"/>
                  </a:lnTo>
                  <a:lnTo>
                    <a:pt x="57" y="0"/>
                  </a:lnTo>
                  <a:lnTo>
                    <a:pt x="78" y="0"/>
                  </a:lnTo>
                  <a:lnTo>
                    <a:pt x="73" y="24"/>
                  </a:lnTo>
                  <a:lnTo>
                    <a:pt x="69" y="48"/>
                  </a:lnTo>
                  <a:lnTo>
                    <a:pt x="76" y="48"/>
                  </a:lnTo>
                  <a:lnTo>
                    <a:pt x="84" y="49"/>
                  </a:lnTo>
                  <a:lnTo>
                    <a:pt x="91" y="53"/>
                  </a:lnTo>
                  <a:lnTo>
                    <a:pt x="75" y="65"/>
                  </a:lnTo>
                  <a:lnTo>
                    <a:pt x="62" y="84"/>
                  </a:lnTo>
                  <a:lnTo>
                    <a:pt x="45" y="102"/>
                  </a:lnTo>
                  <a:lnTo>
                    <a:pt x="27" y="96"/>
                  </a:lnTo>
                  <a:lnTo>
                    <a:pt x="8" y="9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4" name="Freeform 204"/>
            <p:cNvSpPr>
              <a:spLocks/>
            </p:cNvSpPr>
            <p:nvPr/>
          </p:nvSpPr>
          <p:spPr bwMode="auto">
            <a:xfrm>
              <a:off x="2512736" y="2809231"/>
              <a:ext cx="51338" cy="17863"/>
            </a:xfrm>
            <a:custGeom>
              <a:avLst/>
              <a:gdLst/>
              <a:ahLst/>
              <a:cxnLst>
                <a:cxn ang="0">
                  <a:pos x="18" y="0"/>
                </a:cxn>
                <a:cxn ang="0">
                  <a:pos x="0" y="6"/>
                </a:cxn>
                <a:cxn ang="0">
                  <a:pos x="26" y="16"/>
                </a:cxn>
                <a:cxn ang="0">
                  <a:pos x="47" y="13"/>
                </a:cxn>
                <a:cxn ang="0">
                  <a:pos x="18" y="0"/>
                </a:cxn>
              </a:cxnLst>
              <a:rect l="0" t="0" r="r" b="b"/>
              <a:pathLst>
                <a:path w="47" h="16">
                  <a:moveTo>
                    <a:pt x="18" y="0"/>
                  </a:moveTo>
                  <a:lnTo>
                    <a:pt x="0" y="6"/>
                  </a:lnTo>
                  <a:lnTo>
                    <a:pt x="26" y="16"/>
                  </a:lnTo>
                  <a:lnTo>
                    <a:pt x="47" y="13"/>
                  </a:lnTo>
                  <a:lnTo>
                    <a:pt x="18"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5" name="Freeform 205"/>
            <p:cNvSpPr>
              <a:spLocks/>
            </p:cNvSpPr>
            <p:nvPr/>
          </p:nvSpPr>
          <p:spPr bwMode="auto">
            <a:xfrm>
              <a:off x="2782819" y="2806997"/>
              <a:ext cx="37946" cy="15630"/>
            </a:xfrm>
            <a:custGeom>
              <a:avLst/>
              <a:gdLst/>
              <a:ahLst/>
              <a:cxnLst>
                <a:cxn ang="0">
                  <a:pos x="33" y="8"/>
                </a:cxn>
                <a:cxn ang="0">
                  <a:pos x="31" y="9"/>
                </a:cxn>
                <a:cxn ang="0">
                  <a:pos x="8" y="14"/>
                </a:cxn>
                <a:cxn ang="0">
                  <a:pos x="0" y="11"/>
                </a:cxn>
                <a:cxn ang="0">
                  <a:pos x="2" y="0"/>
                </a:cxn>
                <a:cxn ang="0">
                  <a:pos x="33" y="8"/>
                </a:cxn>
              </a:cxnLst>
              <a:rect l="0" t="0" r="r" b="b"/>
              <a:pathLst>
                <a:path w="33" h="14">
                  <a:moveTo>
                    <a:pt x="33" y="8"/>
                  </a:moveTo>
                  <a:lnTo>
                    <a:pt x="31" y="9"/>
                  </a:lnTo>
                  <a:lnTo>
                    <a:pt x="8" y="14"/>
                  </a:lnTo>
                  <a:lnTo>
                    <a:pt x="0" y="11"/>
                  </a:lnTo>
                  <a:lnTo>
                    <a:pt x="2" y="0"/>
                  </a:lnTo>
                  <a:lnTo>
                    <a:pt x="33"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6" name="Freeform 206"/>
            <p:cNvSpPr>
              <a:spLocks/>
            </p:cNvSpPr>
            <p:nvPr/>
          </p:nvSpPr>
          <p:spPr bwMode="auto">
            <a:xfrm>
              <a:off x="2836389" y="2827094"/>
              <a:ext cx="8929" cy="2233"/>
            </a:xfrm>
            <a:custGeom>
              <a:avLst/>
              <a:gdLst/>
              <a:ahLst/>
              <a:cxnLst>
                <a:cxn ang="0">
                  <a:pos x="7" y="2"/>
                </a:cxn>
                <a:cxn ang="0">
                  <a:pos x="2" y="0"/>
                </a:cxn>
                <a:cxn ang="0">
                  <a:pos x="0" y="3"/>
                </a:cxn>
                <a:cxn ang="0">
                  <a:pos x="7" y="2"/>
                </a:cxn>
              </a:cxnLst>
              <a:rect l="0" t="0" r="r" b="b"/>
              <a:pathLst>
                <a:path w="7" h="3">
                  <a:moveTo>
                    <a:pt x="7" y="2"/>
                  </a:moveTo>
                  <a:lnTo>
                    <a:pt x="2" y="0"/>
                  </a:lnTo>
                  <a:lnTo>
                    <a:pt x="0" y="3"/>
                  </a:lnTo>
                  <a:lnTo>
                    <a:pt x="7"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7" name="Freeform 207"/>
            <p:cNvSpPr>
              <a:spLocks/>
            </p:cNvSpPr>
            <p:nvPr/>
          </p:nvSpPr>
          <p:spPr bwMode="auto">
            <a:xfrm>
              <a:off x="1675703" y="2416254"/>
              <a:ext cx="645074" cy="500153"/>
            </a:xfrm>
            <a:custGeom>
              <a:avLst/>
              <a:gdLst/>
              <a:ahLst/>
              <a:cxnLst>
                <a:cxn ang="0">
                  <a:pos x="73" y="216"/>
                </a:cxn>
                <a:cxn ang="0">
                  <a:pos x="48" y="156"/>
                </a:cxn>
                <a:cxn ang="0">
                  <a:pos x="18" y="131"/>
                </a:cxn>
                <a:cxn ang="0">
                  <a:pos x="29" y="97"/>
                </a:cxn>
                <a:cxn ang="0">
                  <a:pos x="4" y="34"/>
                </a:cxn>
                <a:cxn ang="0">
                  <a:pos x="51" y="0"/>
                </a:cxn>
                <a:cxn ang="0">
                  <a:pos x="100" y="24"/>
                </a:cxn>
                <a:cxn ang="0">
                  <a:pos x="177" y="32"/>
                </a:cxn>
                <a:cxn ang="0">
                  <a:pos x="233" y="46"/>
                </a:cxn>
                <a:cxn ang="0">
                  <a:pos x="265" y="91"/>
                </a:cxn>
                <a:cxn ang="0">
                  <a:pos x="319" y="97"/>
                </a:cxn>
                <a:cxn ang="0">
                  <a:pos x="351" y="161"/>
                </a:cxn>
                <a:cxn ang="0">
                  <a:pos x="351" y="232"/>
                </a:cxn>
                <a:cxn ang="0">
                  <a:pos x="362" y="312"/>
                </a:cxn>
                <a:cxn ang="0">
                  <a:pos x="377" y="344"/>
                </a:cxn>
                <a:cxn ang="0">
                  <a:pos x="443" y="349"/>
                </a:cxn>
                <a:cxn ang="0">
                  <a:pos x="474" y="346"/>
                </a:cxn>
                <a:cxn ang="0">
                  <a:pos x="500" y="293"/>
                </a:cxn>
                <a:cxn ang="0">
                  <a:pos x="564" y="276"/>
                </a:cxn>
                <a:cxn ang="0">
                  <a:pos x="580" y="286"/>
                </a:cxn>
                <a:cxn ang="0">
                  <a:pos x="556" y="328"/>
                </a:cxn>
                <a:cxn ang="0">
                  <a:pos x="542" y="346"/>
                </a:cxn>
                <a:cxn ang="0">
                  <a:pos x="497" y="367"/>
                </a:cxn>
                <a:cxn ang="0">
                  <a:pos x="468" y="384"/>
                </a:cxn>
                <a:cxn ang="0">
                  <a:pos x="442" y="431"/>
                </a:cxn>
                <a:cxn ang="0">
                  <a:pos x="398" y="406"/>
                </a:cxn>
                <a:cxn ang="0">
                  <a:pos x="384" y="407"/>
                </a:cxn>
                <a:cxn ang="0">
                  <a:pos x="346" y="420"/>
                </a:cxn>
                <a:cxn ang="0">
                  <a:pos x="274" y="386"/>
                </a:cxn>
                <a:cxn ang="0">
                  <a:pos x="220" y="358"/>
                </a:cxn>
                <a:cxn ang="0">
                  <a:pos x="174" y="319"/>
                </a:cxn>
                <a:cxn ang="0">
                  <a:pos x="177" y="292"/>
                </a:cxn>
                <a:cxn ang="0">
                  <a:pos x="167" y="238"/>
                </a:cxn>
                <a:cxn ang="0">
                  <a:pos x="148" y="205"/>
                </a:cxn>
                <a:cxn ang="0">
                  <a:pos x="137" y="187"/>
                </a:cxn>
                <a:cxn ang="0">
                  <a:pos x="115" y="172"/>
                </a:cxn>
                <a:cxn ang="0">
                  <a:pos x="100" y="124"/>
                </a:cxn>
                <a:cxn ang="0">
                  <a:pos x="78" y="85"/>
                </a:cxn>
                <a:cxn ang="0">
                  <a:pos x="57" y="28"/>
                </a:cxn>
                <a:cxn ang="0">
                  <a:pos x="35" y="71"/>
                </a:cxn>
                <a:cxn ang="0">
                  <a:pos x="63" y="130"/>
                </a:cxn>
                <a:cxn ang="0">
                  <a:pos x="75" y="174"/>
                </a:cxn>
                <a:cxn ang="0">
                  <a:pos x="97" y="221"/>
                </a:cxn>
              </a:cxnLst>
              <a:rect l="0" t="0" r="r" b="b"/>
              <a:pathLst>
                <a:path w="580" h="449">
                  <a:moveTo>
                    <a:pt x="101" y="233"/>
                  </a:moveTo>
                  <a:lnTo>
                    <a:pt x="85" y="240"/>
                  </a:lnTo>
                  <a:lnTo>
                    <a:pt x="73" y="216"/>
                  </a:lnTo>
                  <a:lnTo>
                    <a:pt x="53" y="194"/>
                  </a:lnTo>
                  <a:lnTo>
                    <a:pt x="55" y="175"/>
                  </a:lnTo>
                  <a:lnTo>
                    <a:pt x="48" y="156"/>
                  </a:lnTo>
                  <a:lnTo>
                    <a:pt x="41" y="143"/>
                  </a:lnTo>
                  <a:lnTo>
                    <a:pt x="29" y="143"/>
                  </a:lnTo>
                  <a:lnTo>
                    <a:pt x="18" y="131"/>
                  </a:lnTo>
                  <a:lnTo>
                    <a:pt x="9" y="119"/>
                  </a:lnTo>
                  <a:lnTo>
                    <a:pt x="25" y="122"/>
                  </a:lnTo>
                  <a:lnTo>
                    <a:pt x="29" y="97"/>
                  </a:lnTo>
                  <a:lnTo>
                    <a:pt x="18" y="80"/>
                  </a:lnTo>
                  <a:lnTo>
                    <a:pt x="6" y="64"/>
                  </a:lnTo>
                  <a:lnTo>
                    <a:pt x="4" y="34"/>
                  </a:lnTo>
                  <a:lnTo>
                    <a:pt x="0" y="2"/>
                  </a:lnTo>
                  <a:lnTo>
                    <a:pt x="25" y="1"/>
                  </a:lnTo>
                  <a:lnTo>
                    <a:pt x="51" y="0"/>
                  </a:lnTo>
                  <a:lnTo>
                    <a:pt x="67" y="8"/>
                  </a:lnTo>
                  <a:lnTo>
                    <a:pt x="84" y="16"/>
                  </a:lnTo>
                  <a:lnTo>
                    <a:pt x="100" y="24"/>
                  </a:lnTo>
                  <a:lnTo>
                    <a:pt x="117" y="32"/>
                  </a:lnTo>
                  <a:lnTo>
                    <a:pt x="147" y="32"/>
                  </a:lnTo>
                  <a:lnTo>
                    <a:pt x="177" y="32"/>
                  </a:lnTo>
                  <a:lnTo>
                    <a:pt x="180" y="22"/>
                  </a:lnTo>
                  <a:lnTo>
                    <a:pt x="215" y="22"/>
                  </a:lnTo>
                  <a:lnTo>
                    <a:pt x="233" y="46"/>
                  </a:lnTo>
                  <a:lnTo>
                    <a:pt x="240" y="70"/>
                  </a:lnTo>
                  <a:lnTo>
                    <a:pt x="253" y="80"/>
                  </a:lnTo>
                  <a:lnTo>
                    <a:pt x="265" y="91"/>
                  </a:lnTo>
                  <a:lnTo>
                    <a:pt x="281" y="72"/>
                  </a:lnTo>
                  <a:lnTo>
                    <a:pt x="310" y="74"/>
                  </a:lnTo>
                  <a:lnTo>
                    <a:pt x="319" y="97"/>
                  </a:lnTo>
                  <a:lnTo>
                    <a:pt x="329" y="120"/>
                  </a:lnTo>
                  <a:lnTo>
                    <a:pt x="336" y="149"/>
                  </a:lnTo>
                  <a:lnTo>
                    <a:pt x="351" y="161"/>
                  </a:lnTo>
                  <a:lnTo>
                    <a:pt x="376" y="166"/>
                  </a:lnTo>
                  <a:lnTo>
                    <a:pt x="363" y="199"/>
                  </a:lnTo>
                  <a:lnTo>
                    <a:pt x="351" y="232"/>
                  </a:lnTo>
                  <a:lnTo>
                    <a:pt x="347" y="265"/>
                  </a:lnTo>
                  <a:lnTo>
                    <a:pt x="354" y="288"/>
                  </a:lnTo>
                  <a:lnTo>
                    <a:pt x="362" y="312"/>
                  </a:lnTo>
                  <a:lnTo>
                    <a:pt x="369" y="328"/>
                  </a:lnTo>
                  <a:lnTo>
                    <a:pt x="375" y="343"/>
                  </a:lnTo>
                  <a:lnTo>
                    <a:pt x="377" y="344"/>
                  </a:lnTo>
                  <a:lnTo>
                    <a:pt x="400" y="356"/>
                  </a:lnTo>
                  <a:lnTo>
                    <a:pt x="419" y="354"/>
                  </a:lnTo>
                  <a:lnTo>
                    <a:pt x="443" y="349"/>
                  </a:lnTo>
                  <a:lnTo>
                    <a:pt x="458" y="349"/>
                  </a:lnTo>
                  <a:lnTo>
                    <a:pt x="467" y="352"/>
                  </a:lnTo>
                  <a:lnTo>
                    <a:pt x="474" y="346"/>
                  </a:lnTo>
                  <a:lnTo>
                    <a:pt x="472" y="341"/>
                  </a:lnTo>
                  <a:lnTo>
                    <a:pt x="489" y="323"/>
                  </a:lnTo>
                  <a:lnTo>
                    <a:pt x="500" y="293"/>
                  </a:lnTo>
                  <a:lnTo>
                    <a:pt x="522" y="281"/>
                  </a:lnTo>
                  <a:lnTo>
                    <a:pt x="543" y="278"/>
                  </a:lnTo>
                  <a:lnTo>
                    <a:pt x="564" y="276"/>
                  </a:lnTo>
                  <a:lnTo>
                    <a:pt x="569" y="276"/>
                  </a:lnTo>
                  <a:lnTo>
                    <a:pt x="578" y="281"/>
                  </a:lnTo>
                  <a:lnTo>
                    <a:pt x="580" y="286"/>
                  </a:lnTo>
                  <a:lnTo>
                    <a:pt x="560" y="316"/>
                  </a:lnTo>
                  <a:lnTo>
                    <a:pt x="556" y="325"/>
                  </a:lnTo>
                  <a:lnTo>
                    <a:pt x="556" y="328"/>
                  </a:lnTo>
                  <a:lnTo>
                    <a:pt x="556" y="330"/>
                  </a:lnTo>
                  <a:lnTo>
                    <a:pt x="545" y="354"/>
                  </a:lnTo>
                  <a:lnTo>
                    <a:pt x="542" y="346"/>
                  </a:lnTo>
                  <a:lnTo>
                    <a:pt x="537" y="352"/>
                  </a:lnTo>
                  <a:lnTo>
                    <a:pt x="518" y="367"/>
                  </a:lnTo>
                  <a:lnTo>
                    <a:pt x="497" y="367"/>
                  </a:lnTo>
                  <a:lnTo>
                    <a:pt x="477" y="367"/>
                  </a:lnTo>
                  <a:lnTo>
                    <a:pt x="476" y="382"/>
                  </a:lnTo>
                  <a:lnTo>
                    <a:pt x="468" y="384"/>
                  </a:lnTo>
                  <a:lnTo>
                    <a:pt x="484" y="407"/>
                  </a:lnTo>
                  <a:lnTo>
                    <a:pt x="455" y="412"/>
                  </a:lnTo>
                  <a:lnTo>
                    <a:pt x="442" y="431"/>
                  </a:lnTo>
                  <a:lnTo>
                    <a:pt x="440" y="449"/>
                  </a:lnTo>
                  <a:lnTo>
                    <a:pt x="419" y="427"/>
                  </a:lnTo>
                  <a:lnTo>
                    <a:pt x="398" y="406"/>
                  </a:lnTo>
                  <a:lnTo>
                    <a:pt x="407" y="413"/>
                  </a:lnTo>
                  <a:lnTo>
                    <a:pt x="394" y="406"/>
                  </a:lnTo>
                  <a:lnTo>
                    <a:pt x="384" y="407"/>
                  </a:lnTo>
                  <a:lnTo>
                    <a:pt x="388" y="408"/>
                  </a:lnTo>
                  <a:lnTo>
                    <a:pt x="368" y="414"/>
                  </a:lnTo>
                  <a:lnTo>
                    <a:pt x="346" y="420"/>
                  </a:lnTo>
                  <a:lnTo>
                    <a:pt x="322" y="409"/>
                  </a:lnTo>
                  <a:lnTo>
                    <a:pt x="298" y="397"/>
                  </a:lnTo>
                  <a:lnTo>
                    <a:pt x="274" y="386"/>
                  </a:lnTo>
                  <a:lnTo>
                    <a:pt x="250" y="374"/>
                  </a:lnTo>
                  <a:lnTo>
                    <a:pt x="235" y="365"/>
                  </a:lnTo>
                  <a:lnTo>
                    <a:pt x="220" y="358"/>
                  </a:lnTo>
                  <a:lnTo>
                    <a:pt x="204" y="349"/>
                  </a:lnTo>
                  <a:lnTo>
                    <a:pt x="190" y="334"/>
                  </a:lnTo>
                  <a:lnTo>
                    <a:pt x="174" y="319"/>
                  </a:lnTo>
                  <a:lnTo>
                    <a:pt x="172" y="301"/>
                  </a:lnTo>
                  <a:lnTo>
                    <a:pt x="179" y="298"/>
                  </a:lnTo>
                  <a:lnTo>
                    <a:pt x="177" y="292"/>
                  </a:lnTo>
                  <a:lnTo>
                    <a:pt x="183" y="276"/>
                  </a:lnTo>
                  <a:lnTo>
                    <a:pt x="174" y="257"/>
                  </a:lnTo>
                  <a:lnTo>
                    <a:pt x="167" y="238"/>
                  </a:lnTo>
                  <a:lnTo>
                    <a:pt x="155" y="220"/>
                  </a:lnTo>
                  <a:lnTo>
                    <a:pt x="142" y="203"/>
                  </a:lnTo>
                  <a:lnTo>
                    <a:pt x="148" y="205"/>
                  </a:lnTo>
                  <a:lnTo>
                    <a:pt x="138" y="192"/>
                  </a:lnTo>
                  <a:lnTo>
                    <a:pt x="135" y="188"/>
                  </a:lnTo>
                  <a:lnTo>
                    <a:pt x="137" y="187"/>
                  </a:lnTo>
                  <a:lnTo>
                    <a:pt x="120" y="178"/>
                  </a:lnTo>
                  <a:lnTo>
                    <a:pt x="124" y="172"/>
                  </a:lnTo>
                  <a:lnTo>
                    <a:pt x="115" y="172"/>
                  </a:lnTo>
                  <a:lnTo>
                    <a:pt x="123" y="157"/>
                  </a:lnTo>
                  <a:lnTo>
                    <a:pt x="114" y="148"/>
                  </a:lnTo>
                  <a:lnTo>
                    <a:pt x="100" y="124"/>
                  </a:lnTo>
                  <a:lnTo>
                    <a:pt x="100" y="118"/>
                  </a:lnTo>
                  <a:lnTo>
                    <a:pt x="87" y="107"/>
                  </a:lnTo>
                  <a:lnTo>
                    <a:pt x="78" y="85"/>
                  </a:lnTo>
                  <a:lnTo>
                    <a:pt x="70" y="64"/>
                  </a:lnTo>
                  <a:lnTo>
                    <a:pt x="70" y="35"/>
                  </a:lnTo>
                  <a:lnTo>
                    <a:pt x="57" y="28"/>
                  </a:lnTo>
                  <a:lnTo>
                    <a:pt x="40" y="18"/>
                  </a:lnTo>
                  <a:lnTo>
                    <a:pt x="37" y="44"/>
                  </a:lnTo>
                  <a:lnTo>
                    <a:pt x="35" y="71"/>
                  </a:lnTo>
                  <a:lnTo>
                    <a:pt x="46" y="91"/>
                  </a:lnTo>
                  <a:lnTo>
                    <a:pt x="57" y="112"/>
                  </a:lnTo>
                  <a:lnTo>
                    <a:pt x="63" y="130"/>
                  </a:lnTo>
                  <a:lnTo>
                    <a:pt x="69" y="148"/>
                  </a:lnTo>
                  <a:lnTo>
                    <a:pt x="71" y="144"/>
                  </a:lnTo>
                  <a:lnTo>
                    <a:pt x="75" y="174"/>
                  </a:lnTo>
                  <a:lnTo>
                    <a:pt x="79" y="203"/>
                  </a:lnTo>
                  <a:lnTo>
                    <a:pt x="87" y="208"/>
                  </a:lnTo>
                  <a:lnTo>
                    <a:pt x="97" y="221"/>
                  </a:lnTo>
                  <a:lnTo>
                    <a:pt x="101" y="23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8" name="Freeform 208"/>
            <p:cNvSpPr>
              <a:spLocks/>
            </p:cNvSpPr>
            <p:nvPr/>
          </p:nvSpPr>
          <p:spPr bwMode="auto">
            <a:xfrm>
              <a:off x="2537290" y="2621673"/>
              <a:ext cx="13393" cy="22328"/>
            </a:xfrm>
            <a:custGeom>
              <a:avLst/>
              <a:gdLst/>
              <a:ahLst/>
              <a:cxnLst>
                <a:cxn ang="0">
                  <a:pos x="12" y="18"/>
                </a:cxn>
                <a:cxn ang="0">
                  <a:pos x="7" y="0"/>
                </a:cxn>
                <a:cxn ang="0">
                  <a:pos x="0" y="15"/>
                </a:cxn>
                <a:cxn ang="0">
                  <a:pos x="2" y="19"/>
                </a:cxn>
                <a:cxn ang="0">
                  <a:pos x="12" y="18"/>
                </a:cxn>
              </a:cxnLst>
              <a:rect l="0" t="0" r="r" b="b"/>
              <a:pathLst>
                <a:path w="12" h="19">
                  <a:moveTo>
                    <a:pt x="12" y="18"/>
                  </a:moveTo>
                  <a:lnTo>
                    <a:pt x="7" y="0"/>
                  </a:lnTo>
                  <a:lnTo>
                    <a:pt x="0" y="15"/>
                  </a:lnTo>
                  <a:lnTo>
                    <a:pt x="2" y="19"/>
                  </a:lnTo>
                  <a:lnTo>
                    <a:pt x="12"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69" name="Freeform 209"/>
            <p:cNvSpPr>
              <a:spLocks/>
            </p:cNvSpPr>
            <p:nvPr/>
          </p:nvSpPr>
          <p:spPr bwMode="auto">
            <a:xfrm>
              <a:off x="2557378" y="2574784"/>
              <a:ext cx="17857" cy="26794"/>
            </a:xfrm>
            <a:custGeom>
              <a:avLst/>
              <a:gdLst/>
              <a:ahLst/>
              <a:cxnLst>
                <a:cxn ang="0">
                  <a:pos x="7" y="24"/>
                </a:cxn>
                <a:cxn ang="0">
                  <a:pos x="11" y="13"/>
                </a:cxn>
                <a:cxn ang="0">
                  <a:pos x="0" y="0"/>
                </a:cxn>
                <a:cxn ang="0">
                  <a:pos x="16" y="15"/>
                </a:cxn>
                <a:cxn ang="0">
                  <a:pos x="7" y="24"/>
                </a:cxn>
              </a:cxnLst>
              <a:rect l="0" t="0" r="r" b="b"/>
              <a:pathLst>
                <a:path w="16" h="24">
                  <a:moveTo>
                    <a:pt x="7" y="24"/>
                  </a:moveTo>
                  <a:lnTo>
                    <a:pt x="11" y="13"/>
                  </a:lnTo>
                  <a:lnTo>
                    <a:pt x="0" y="0"/>
                  </a:lnTo>
                  <a:lnTo>
                    <a:pt x="16" y="15"/>
                  </a:lnTo>
                  <a:lnTo>
                    <a:pt x="7" y="2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0" name="Freeform 210"/>
            <p:cNvSpPr>
              <a:spLocks/>
            </p:cNvSpPr>
            <p:nvPr/>
          </p:nvSpPr>
          <p:spPr bwMode="auto">
            <a:xfrm>
              <a:off x="2579699" y="2614975"/>
              <a:ext cx="11160" cy="20095"/>
            </a:xfrm>
            <a:custGeom>
              <a:avLst/>
              <a:gdLst/>
              <a:ahLst/>
              <a:cxnLst>
                <a:cxn ang="0">
                  <a:pos x="6" y="18"/>
                </a:cxn>
                <a:cxn ang="0">
                  <a:pos x="10" y="10"/>
                </a:cxn>
                <a:cxn ang="0">
                  <a:pos x="0" y="0"/>
                </a:cxn>
                <a:cxn ang="0">
                  <a:pos x="0" y="1"/>
                </a:cxn>
                <a:cxn ang="0">
                  <a:pos x="5" y="7"/>
                </a:cxn>
                <a:cxn ang="0">
                  <a:pos x="9" y="10"/>
                </a:cxn>
                <a:cxn ang="0">
                  <a:pos x="5" y="16"/>
                </a:cxn>
                <a:cxn ang="0">
                  <a:pos x="6" y="18"/>
                </a:cxn>
              </a:cxnLst>
              <a:rect l="0" t="0" r="r" b="b"/>
              <a:pathLst>
                <a:path w="10" h="18">
                  <a:moveTo>
                    <a:pt x="6" y="18"/>
                  </a:moveTo>
                  <a:lnTo>
                    <a:pt x="10" y="10"/>
                  </a:lnTo>
                  <a:lnTo>
                    <a:pt x="0" y="0"/>
                  </a:lnTo>
                  <a:lnTo>
                    <a:pt x="0" y="1"/>
                  </a:lnTo>
                  <a:lnTo>
                    <a:pt x="5" y="7"/>
                  </a:lnTo>
                  <a:lnTo>
                    <a:pt x="9" y="10"/>
                  </a:lnTo>
                  <a:lnTo>
                    <a:pt x="5" y="16"/>
                  </a:lnTo>
                  <a:lnTo>
                    <a:pt x="6"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1" name="Freeform 211"/>
            <p:cNvSpPr>
              <a:spLocks/>
            </p:cNvSpPr>
            <p:nvPr/>
          </p:nvSpPr>
          <p:spPr bwMode="auto">
            <a:xfrm>
              <a:off x="2635502" y="2728848"/>
              <a:ext cx="15624" cy="11164"/>
            </a:xfrm>
            <a:custGeom>
              <a:avLst/>
              <a:gdLst/>
              <a:ahLst/>
              <a:cxnLst>
                <a:cxn ang="0">
                  <a:pos x="14" y="0"/>
                </a:cxn>
                <a:cxn ang="0">
                  <a:pos x="13" y="3"/>
                </a:cxn>
                <a:cxn ang="0">
                  <a:pos x="0" y="9"/>
                </a:cxn>
                <a:cxn ang="0">
                  <a:pos x="14" y="0"/>
                </a:cxn>
              </a:cxnLst>
              <a:rect l="0" t="0" r="r" b="b"/>
              <a:pathLst>
                <a:path w="14" h="9">
                  <a:moveTo>
                    <a:pt x="14" y="0"/>
                  </a:moveTo>
                  <a:lnTo>
                    <a:pt x="13" y="3"/>
                  </a:lnTo>
                  <a:lnTo>
                    <a:pt x="0" y="9"/>
                  </a:lnTo>
                  <a:lnTo>
                    <a:pt x="1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2" name="Freeform 212"/>
            <p:cNvSpPr>
              <a:spLocks/>
            </p:cNvSpPr>
            <p:nvPr/>
          </p:nvSpPr>
          <p:spPr bwMode="auto">
            <a:xfrm>
              <a:off x="2626573" y="2693124"/>
              <a:ext cx="8929" cy="8931"/>
            </a:xfrm>
            <a:custGeom>
              <a:avLst/>
              <a:gdLst/>
              <a:ahLst/>
              <a:cxnLst>
                <a:cxn ang="0">
                  <a:pos x="7" y="3"/>
                </a:cxn>
                <a:cxn ang="0">
                  <a:pos x="3" y="0"/>
                </a:cxn>
                <a:cxn ang="0">
                  <a:pos x="0" y="9"/>
                </a:cxn>
                <a:cxn ang="0">
                  <a:pos x="7" y="3"/>
                </a:cxn>
              </a:cxnLst>
              <a:rect l="0" t="0" r="r" b="b"/>
              <a:pathLst>
                <a:path w="7" h="9">
                  <a:moveTo>
                    <a:pt x="7" y="3"/>
                  </a:moveTo>
                  <a:lnTo>
                    <a:pt x="3" y="0"/>
                  </a:lnTo>
                  <a:lnTo>
                    <a:pt x="0" y="9"/>
                  </a:lnTo>
                  <a:lnTo>
                    <a:pt x="7"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3" name="Freeform 213"/>
            <p:cNvSpPr>
              <a:spLocks/>
            </p:cNvSpPr>
            <p:nvPr/>
          </p:nvSpPr>
          <p:spPr bwMode="auto">
            <a:xfrm>
              <a:off x="2528361" y="2581483"/>
              <a:ext cx="26785" cy="2233"/>
            </a:xfrm>
            <a:custGeom>
              <a:avLst/>
              <a:gdLst/>
              <a:ahLst/>
              <a:cxnLst>
                <a:cxn ang="0">
                  <a:pos x="8" y="0"/>
                </a:cxn>
                <a:cxn ang="0">
                  <a:pos x="23" y="0"/>
                </a:cxn>
                <a:cxn ang="0">
                  <a:pos x="14" y="1"/>
                </a:cxn>
                <a:cxn ang="0">
                  <a:pos x="0" y="0"/>
                </a:cxn>
                <a:cxn ang="0">
                  <a:pos x="8" y="0"/>
                </a:cxn>
              </a:cxnLst>
              <a:rect l="0" t="0" r="r" b="b"/>
              <a:pathLst>
                <a:path w="23" h="1">
                  <a:moveTo>
                    <a:pt x="8" y="0"/>
                  </a:moveTo>
                  <a:lnTo>
                    <a:pt x="23" y="0"/>
                  </a:lnTo>
                  <a:lnTo>
                    <a:pt x="14" y="1"/>
                  </a:lnTo>
                  <a:lnTo>
                    <a:pt x="0" y="0"/>
                  </a:lnTo>
                  <a:lnTo>
                    <a:pt x="8"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4" name="Freeform 214"/>
            <p:cNvSpPr>
              <a:spLocks/>
            </p:cNvSpPr>
            <p:nvPr/>
          </p:nvSpPr>
          <p:spPr bwMode="auto">
            <a:xfrm>
              <a:off x="2546218" y="2648467"/>
              <a:ext cx="6696" cy="11164"/>
            </a:xfrm>
            <a:custGeom>
              <a:avLst/>
              <a:gdLst/>
              <a:ahLst/>
              <a:cxnLst>
                <a:cxn ang="0">
                  <a:pos x="6" y="7"/>
                </a:cxn>
                <a:cxn ang="0">
                  <a:pos x="3" y="3"/>
                </a:cxn>
                <a:cxn ang="0">
                  <a:pos x="0" y="0"/>
                </a:cxn>
                <a:cxn ang="0">
                  <a:pos x="4" y="9"/>
                </a:cxn>
                <a:cxn ang="0">
                  <a:pos x="6" y="7"/>
                </a:cxn>
              </a:cxnLst>
              <a:rect l="0" t="0" r="r" b="b"/>
              <a:pathLst>
                <a:path w="6" h="9">
                  <a:moveTo>
                    <a:pt x="6" y="7"/>
                  </a:moveTo>
                  <a:lnTo>
                    <a:pt x="3" y="3"/>
                  </a:lnTo>
                  <a:lnTo>
                    <a:pt x="0" y="0"/>
                  </a:lnTo>
                  <a:lnTo>
                    <a:pt x="4" y="9"/>
                  </a:lnTo>
                  <a:lnTo>
                    <a:pt x="6"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5" name="Freeform 215"/>
            <p:cNvSpPr>
              <a:spLocks/>
            </p:cNvSpPr>
            <p:nvPr/>
          </p:nvSpPr>
          <p:spPr bwMode="auto">
            <a:xfrm>
              <a:off x="5778285" y="3878754"/>
              <a:ext cx="13393" cy="8931"/>
            </a:xfrm>
            <a:custGeom>
              <a:avLst/>
              <a:gdLst/>
              <a:ahLst/>
              <a:cxnLst>
                <a:cxn ang="0">
                  <a:pos x="9" y="0"/>
                </a:cxn>
                <a:cxn ang="0">
                  <a:pos x="0" y="9"/>
                </a:cxn>
                <a:cxn ang="0">
                  <a:pos x="11" y="3"/>
                </a:cxn>
                <a:cxn ang="0">
                  <a:pos x="9" y="0"/>
                </a:cxn>
              </a:cxnLst>
              <a:rect l="0" t="0" r="r" b="b"/>
              <a:pathLst>
                <a:path w="11" h="9">
                  <a:moveTo>
                    <a:pt x="9" y="0"/>
                  </a:moveTo>
                  <a:lnTo>
                    <a:pt x="0" y="9"/>
                  </a:lnTo>
                  <a:lnTo>
                    <a:pt x="11" y="3"/>
                  </a:lnTo>
                  <a:lnTo>
                    <a:pt x="9"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6" name="Freeform 216"/>
            <p:cNvSpPr>
              <a:spLocks/>
            </p:cNvSpPr>
            <p:nvPr/>
          </p:nvSpPr>
          <p:spPr bwMode="auto">
            <a:xfrm>
              <a:off x="7066200" y="3619747"/>
              <a:ext cx="973191" cy="781489"/>
            </a:xfrm>
            <a:custGeom>
              <a:avLst/>
              <a:gdLst/>
              <a:ahLst/>
              <a:cxnLst>
                <a:cxn ang="0">
                  <a:pos x="492" y="15"/>
                </a:cxn>
                <a:cxn ang="0">
                  <a:pos x="500" y="33"/>
                </a:cxn>
                <a:cxn ang="0">
                  <a:pos x="460" y="45"/>
                </a:cxn>
                <a:cxn ang="0">
                  <a:pos x="443" y="66"/>
                </a:cxn>
                <a:cxn ang="0">
                  <a:pos x="435" y="98"/>
                </a:cxn>
                <a:cxn ang="0">
                  <a:pos x="417" y="106"/>
                </a:cxn>
                <a:cxn ang="0">
                  <a:pos x="389" y="116"/>
                </a:cxn>
                <a:cxn ang="0">
                  <a:pos x="371" y="78"/>
                </a:cxn>
                <a:cxn ang="0">
                  <a:pos x="351" y="81"/>
                </a:cxn>
                <a:cxn ang="0">
                  <a:pos x="333" y="108"/>
                </a:cxn>
                <a:cxn ang="0">
                  <a:pos x="311" y="123"/>
                </a:cxn>
                <a:cxn ang="0">
                  <a:pos x="310" y="136"/>
                </a:cxn>
                <a:cxn ang="0">
                  <a:pos x="293" y="136"/>
                </a:cxn>
                <a:cxn ang="0">
                  <a:pos x="288" y="176"/>
                </a:cxn>
                <a:cxn ang="0">
                  <a:pos x="255" y="166"/>
                </a:cxn>
                <a:cxn ang="0">
                  <a:pos x="200" y="226"/>
                </a:cxn>
                <a:cxn ang="0">
                  <a:pos x="129" y="241"/>
                </a:cxn>
                <a:cxn ang="0">
                  <a:pos x="62" y="273"/>
                </a:cxn>
                <a:cxn ang="0">
                  <a:pos x="40" y="363"/>
                </a:cxn>
                <a:cxn ang="0">
                  <a:pos x="30" y="367"/>
                </a:cxn>
                <a:cxn ang="0">
                  <a:pos x="26" y="404"/>
                </a:cxn>
                <a:cxn ang="0">
                  <a:pos x="33" y="488"/>
                </a:cxn>
                <a:cxn ang="0">
                  <a:pos x="11" y="567"/>
                </a:cxn>
                <a:cxn ang="0">
                  <a:pos x="29" y="602"/>
                </a:cxn>
                <a:cxn ang="0">
                  <a:pos x="100" y="576"/>
                </a:cxn>
                <a:cxn ang="0">
                  <a:pos x="196" y="554"/>
                </a:cxn>
                <a:cxn ang="0">
                  <a:pos x="304" y="523"/>
                </a:cxn>
                <a:cxn ang="0">
                  <a:pos x="401" y="531"/>
                </a:cxn>
                <a:cxn ang="0">
                  <a:pos x="414" y="572"/>
                </a:cxn>
                <a:cxn ang="0">
                  <a:pos x="428" y="594"/>
                </a:cxn>
                <a:cxn ang="0">
                  <a:pos x="480" y="559"/>
                </a:cxn>
                <a:cxn ang="0">
                  <a:pos x="456" y="606"/>
                </a:cxn>
                <a:cxn ang="0">
                  <a:pos x="476" y="614"/>
                </a:cxn>
                <a:cxn ang="0">
                  <a:pos x="477" y="674"/>
                </a:cxn>
                <a:cxn ang="0">
                  <a:pos x="559" y="682"/>
                </a:cxn>
                <a:cxn ang="0">
                  <a:pos x="567" y="685"/>
                </a:cxn>
                <a:cxn ang="0">
                  <a:pos x="590" y="693"/>
                </a:cxn>
                <a:cxn ang="0">
                  <a:pos x="686" y="649"/>
                </a:cxn>
                <a:cxn ang="0">
                  <a:pos x="759" y="565"/>
                </a:cxn>
                <a:cxn ang="0">
                  <a:pos x="827" y="493"/>
                </a:cxn>
                <a:cxn ang="0">
                  <a:pos x="860" y="412"/>
                </a:cxn>
                <a:cxn ang="0">
                  <a:pos x="861" y="344"/>
                </a:cxn>
                <a:cxn ang="0">
                  <a:pos x="841" y="291"/>
                </a:cxn>
                <a:cxn ang="0">
                  <a:pos x="821" y="266"/>
                </a:cxn>
                <a:cxn ang="0">
                  <a:pos x="794" y="217"/>
                </a:cxn>
                <a:cxn ang="0">
                  <a:pos x="766" y="134"/>
                </a:cxn>
                <a:cxn ang="0">
                  <a:pos x="737" y="88"/>
                </a:cxn>
                <a:cxn ang="0">
                  <a:pos x="727" y="18"/>
                </a:cxn>
                <a:cxn ang="0">
                  <a:pos x="704" y="31"/>
                </a:cxn>
                <a:cxn ang="0">
                  <a:pos x="694" y="58"/>
                </a:cxn>
                <a:cxn ang="0">
                  <a:pos x="686" y="110"/>
                </a:cxn>
                <a:cxn ang="0">
                  <a:pos x="625" y="157"/>
                </a:cxn>
                <a:cxn ang="0">
                  <a:pos x="554" y="98"/>
                </a:cxn>
                <a:cxn ang="0">
                  <a:pos x="585" y="54"/>
                </a:cxn>
                <a:cxn ang="0">
                  <a:pos x="573" y="34"/>
                </a:cxn>
                <a:cxn ang="0">
                  <a:pos x="537" y="32"/>
                </a:cxn>
              </a:cxnLst>
              <a:rect l="0" t="0" r="r" b="b"/>
              <a:pathLst>
                <a:path w="872" h="700">
                  <a:moveTo>
                    <a:pt x="510" y="15"/>
                  </a:moveTo>
                  <a:lnTo>
                    <a:pt x="501" y="14"/>
                  </a:lnTo>
                  <a:lnTo>
                    <a:pt x="495" y="12"/>
                  </a:lnTo>
                  <a:lnTo>
                    <a:pt x="492" y="15"/>
                  </a:lnTo>
                  <a:lnTo>
                    <a:pt x="486" y="13"/>
                  </a:lnTo>
                  <a:lnTo>
                    <a:pt x="495" y="18"/>
                  </a:lnTo>
                  <a:lnTo>
                    <a:pt x="503" y="24"/>
                  </a:lnTo>
                  <a:lnTo>
                    <a:pt x="500" y="33"/>
                  </a:lnTo>
                  <a:lnTo>
                    <a:pt x="494" y="37"/>
                  </a:lnTo>
                  <a:lnTo>
                    <a:pt x="473" y="33"/>
                  </a:lnTo>
                  <a:lnTo>
                    <a:pt x="466" y="38"/>
                  </a:lnTo>
                  <a:lnTo>
                    <a:pt x="460" y="45"/>
                  </a:lnTo>
                  <a:lnTo>
                    <a:pt x="456" y="42"/>
                  </a:lnTo>
                  <a:lnTo>
                    <a:pt x="454" y="46"/>
                  </a:lnTo>
                  <a:lnTo>
                    <a:pt x="446" y="60"/>
                  </a:lnTo>
                  <a:lnTo>
                    <a:pt x="443" y="66"/>
                  </a:lnTo>
                  <a:lnTo>
                    <a:pt x="435" y="73"/>
                  </a:lnTo>
                  <a:lnTo>
                    <a:pt x="425" y="92"/>
                  </a:lnTo>
                  <a:lnTo>
                    <a:pt x="431" y="94"/>
                  </a:lnTo>
                  <a:lnTo>
                    <a:pt x="435" y="98"/>
                  </a:lnTo>
                  <a:lnTo>
                    <a:pt x="429" y="106"/>
                  </a:lnTo>
                  <a:lnTo>
                    <a:pt x="436" y="115"/>
                  </a:lnTo>
                  <a:lnTo>
                    <a:pt x="419" y="103"/>
                  </a:lnTo>
                  <a:lnTo>
                    <a:pt x="417" y="106"/>
                  </a:lnTo>
                  <a:lnTo>
                    <a:pt x="402" y="99"/>
                  </a:lnTo>
                  <a:lnTo>
                    <a:pt x="398" y="112"/>
                  </a:lnTo>
                  <a:lnTo>
                    <a:pt x="394" y="112"/>
                  </a:lnTo>
                  <a:lnTo>
                    <a:pt x="389" y="116"/>
                  </a:lnTo>
                  <a:lnTo>
                    <a:pt x="390" y="110"/>
                  </a:lnTo>
                  <a:lnTo>
                    <a:pt x="395" y="96"/>
                  </a:lnTo>
                  <a:lnTo>
                    <a:pt x="374" y="73"/>
                  </a:lnTo>
                  <a:lnTo>
                    <a:pt x="371" y="78"/>
                  </a:lnTo>
                  <a:lnTo>
                    <a:pt x="362" y="82"/>
                  </a:lnTo>
                  <a:lnTo>
                    <a:pt x="360" y="79"/>
                  </a:lnTo>
                  <a:lnTo>
                    <a:pt x="356" y="82"/>
                  </a:lnTo>
                  <a:lnTo>
                    <a:pt x="351" y="81"/>
                  </a:lnTo>
                  <a:lnTo>
                    <a:pt x="347" y="94"/>
                  </a:lnTo>
                  <a:lnTo>
                    <a:pt x="344" y="88"/>
                  </a:lnTo>
                  <a:lnTo>
                    <a:pt x="332" y="100"/>
                  </a:lnTo>
                  <a:lnTo>
                    <a:pt x="333" y="108"/>
                  </a:lnTo>
                  <a:lnTo>
                    <a:pt x="324" y="106"/>
                  </a:lnTo>
                  <a:lnTo>
                    <a:pt x="329" y="118"/>
                  </a:lnTo>
                  <a:lnTo>
                    <a:pt x="318" y="114"/>
                  </a:lnTo>
                  <a:lnTo>
                    <a:pt x="311" y="123"/>
                  </a:lnTo>
                  <a:lnTo>
                    <a:pt x="314" y="124"/>
                  </a:lnTo>
                  <a:lnTo>
                    <a:pt x="317" y="124"/>
                  </a:lnTo>
                  <a:lnTo>
                    <a:pt x="311" y="130"/>
                  </a:lnTo>
                  <a:lnTo>
                    <a:pt x="310" y="136"/>
                  </a:lnTo>
                  <a:lnTo>
                    <a:pt x="315" y="139"/>
                  </a:lnTo>
                  <a:lnTo>
                    <a:pt x="304" y="138"/>
                  </a:lnTo>
                  <a:lnTo>
                    <a:pt x="298" y="138"/>
                  </a:lnTo>
                  <a:lnTo>
                    <a:pt x="293" y="136"/>
                  </a:lnTo>
                  <a:lnTo>
                    <a:pt x="291" y="141"/>
                  </a:lnTo>
                  <a:lnTo>
                    <a:pt x="293" y="153"/>
                  </a:lnTo>
                  <a:lnTo>
                    <a:pt x="288" y="156"/>
                  </a:lnTo>
                  <a:lnTo>
                    <a:pt x="288" y="176"/>
                  </a:lnTo>
                  <a:lnTo>
                    <a:pt x="282" y="158"/>
                  </a:lnTo>
                  <a:lnTo>
                    <a:pt x="275" y="140"/>
                  </a:lnTo>
                  <a:lnTo>
                    <a:pt x="268" y="147"/>
                  </a:lnTo>
                  <a:lnTo>
                    <a:pt x="255" y="166"/>
                  </a:lnTo>
                  <a:lnTo>
                    <a:pt x="254" y="183"/>
                  </a:lnTo>
                  <a:lnTo>
                    <a:pt x="233" y="207"/>
                  </a:lnTo>
                  <a:lnTo>
                    <a:pt x="216" y="217"/>
                  </a:lnTo>
                  <a:lnTo>
                    <a:pt x="200" y="226"/>
                  </a:lnTo>
                  <a:lnTo>
                    <a:pt x="174" y="231"/>
                  </a:lnTo>
                  <a:lnTo>
                    <a:pt x="154" y="238"/>
                  </a:lnTo>
                  <a:lnTo>
                    <a:pt x="135" y="244"/>
                  </a:lnTo>
                  <a:lnTo>
                    <a:pt x="129" y="241"/>
                  </a:lnTo>
                  <a:lnTo>
                    <a:pt x="99" y="261"/>
                  </a:lnTo>
                  <a:lnTo>
                    <a:pt x="69" y="282"/>
                  </a:lnTo>
                  <a:lnTo>
                    <a:pt x="60" y="290"/>
                  </a:lnTo>
                  <a:lnTo>
                    <a:pt x="62" y="273"/>
                  </a:lnTo>
                  <a:lnTo>
                    <a:pt x="51" y="297"/>
                  </a:lnTo>
                  <a:lnTo>
                    <a:pt x="40" y="324"/>
                  </a:lnTo>
                  <a:lnTo>
                    <a:pt x="38" y="346"/>
                  </a:lnTo>
                  <a:lnTo>
                    <a:pt x="40" y="363"/>
                  </a:lnTo>
                  <a:lnTo>
                    <a:pt x="42" y="381"/>
                  </a:lnTo>
                  <a:lnTo>
                    <a:pt x="36" y="385"/>
                  </a:lnTo>
                  <a:lnTo>
                    <a:pt x="36" y="379"/>
                  </a:lnTo>
                  <a:lnTo>
                    <a:pt x="30" y="367"/>
                  </a:lnTo>
                  <a:lnTo>
                    <a:pt x="30" y="392"/>
                  </a:lnTo>
                  <a:lnTo>
                    <a:pt x="24" y="381"/>
                  </a:lnTo>
                  <a:lnTo>
                    <a:pt x="23" y="381"/>
                  </a:lnTo>
                  <a:lnTo>
                    <a:pt x="26" y="404"/>
                  </a:lnTo>
                  <a:lnTo>
                    <a:pt x="29" y="427"/>
                  </a:lnTo>
                  <a:lnTo>
                    <a:pt x="32" y="448"/>
                  </a:lnTo>
                  <a:lnTo>
                    <a:pt x="35" y="470"/>
                  </a:lnTo>
                  <a:lnTo>
                    <a:pt x="33" y="488"/>
                  </a:lnTo>
                  <a:lnTo>
                    <a:pt x="32" y="506"/>
                  </a:lnTo>
                  <a:lnTo>
                    <a:pt x="29" y="524"/>
                  </a:lnTo>
                  <a:lnTo>
                    <a:pt x="27" y="542"/>
                  </a:lnTo>
                  <a:lnTo>
                    <a:pt x="11" y="567"/>
                  </a:lnTo>
                  <a:lnTo>
                    <a:pt x="2" y="568"/>
                  </a:lnTo>
                  <a:lnTo>
                    <a:pt x="0" y="584"/>
                  </a:lnTo>
                  <a:lnTo>
                    <a:pt x="15" y="594"/>
                  </a:lnTo>
                  <a:lnTo>
                    <a:pt x="29" y="602"/>
                  </a:lnTo>
                  <a:lnTo>
                    <a:pt x="57" y="600"/>
                  </a:lnTo>
                  <a:lnTo>
                    <a:pt x="82" y="590"/>
                  </a:lnTo>
                  <a:lnTo>
                    <a:pt x="87" y="586"/>
                  </a:lnTo>
                  <a:lnTo>
                    <a:pt x="100" y="576"/>
                  </a:lnTo>
                  <a:lnTo>
                    <a:pt x="124" y="576"/>
                  </a:lnTo>
                  <a:lnTo>
                    <a:pt x="147" y="576"/>
                  </a:lnTo>
                  <a:lnTo>
                    <a:pt x="176" y="574"/>
                  </a:lnTo>
                  <a:lnTo>
                    <a:pt x="196" y="554"/>
                  </a:lnTo>
                  <a:lnTo>
                    <a:pt x="224" y="544"/>
                  </a:lnTo>
                  <a:lnTo>
                    <a:pt x="251" y="534"/>
                  </a:lnTo>
                  <a:lnTo>
                    <a:pt x="278" y="529"/>
                  </a:lnTo>
                  <a:lnTo>
                    <a:pt x="304" y="523"/>
                  </a:lnTo>
                  <a:lnTo>
                    <a:pt x="330" y="519"/>
                  </a:lnTo>
                  <a:lnTo>
                    <a:pt x="357" y="516"/>
                  </a:lnTo>
                  <a:lnTo>
                    <a:pt x="371" y="520"/>
                  </a:lnTo>
                  <a:lnTo>
                    <a:pt x="401" y="531"/>
                  </a:lnTo>
                  <a:lnTo>
                    <a:pt x="407" y="538"/>
                  </a:lnTo>
                  <a:lnTo>
                    <a:pt x="410" y="544"/>
                  </a:lnTo>
                  <a:lnTo>
                    <a:pt x="412" y="555"/>
                  </a:lnTo>
                  <a:lnTo>
                    <a:pt x="414" y="572"/>
                  </a:lnTo>
                  <a:lnTo>
                    <a:pt x="417" y="589"/>
                  </a:lnTo>
                  <a:lnTo>
                    <a:pt x="413" y="589"/>
                  </a:lnTo>
                  <a:lnTo>
                    <a:pt x="423" y="598"/>
                  </a:lnTo>
                  <a:lnTo>
                    <a:pt x="428" y="594"/>
                  </a:lnTo>
                  <a:lnTo>
                    <a:pt x="452" y="572"/>
                  </a:lnTo>
                  <a:lnTo>
                    <a:pt x="477" y="553"/>
                  </a:lnTo>
                  <a:lnTo>
                    <a:pt x="486" y="541"/>
                  </a:lnTo>
                  <a:lnTo>
                    <a:pt x="480" y="559"/>
                  </a:lnTo>
                  <a:lnTo>
                    <a:pt x="466" y="579"/>
                  </a:lnTo>
                  <a:lnTo>
                    <a:pt x="452" y="598"/>
                  </a:lnTo>
                  <a:lnTo>
                    <a:pt x="441" y="606"/>
                  </a:lnTo>
                  <a:lnTo>
                    <a:pt x="456" y="606"/>
                  </a:lnTo>
                  <a:lnTo>
                    <a:pt x="474" y="583"/>
                  </a:lnTo>
                  <a:lnTo>
                    <a:pt x="480" y="595"/>
                  </a:lnTo>
                  <a:lnTo>
                    <a:pt x="462" y="614"/>
                  </a:lnTo>
                  <a:lnTo>
                    <a:pt x="476" y="614"/>
                  </a:lnTo>
                  <a:lnTo>
                    <a:pt x="479" y="615"/>
                  </a:lnTo>
                  <a:lnTo>
                    <a:pt x="484" y="626"/>
                  </a:lnTo>
                  <a:lnTo>
                    <a:pt x="476" y="649"/>
                  </a:lnTo>
                  <a:lnTo>
                    <a:pt x="477" y="674"/>
                  </a:lnTo>
                  <a:lnTo>
                    <a:pt x="497" y="682"/>
                  </a:lnTo>
                  <a:lnTo>
                    <a:pt x="513" y="688"/>
                  </a:lnTo>
                  <a:lnTo>
                    <a:pt x="527" y="694"/>
                  </a:lnTo>
                  <a:lnTo>
                    <a:pt x="559" y="682"/>
                  </a:lnTo>
                  <a:lnTo>
                    <a:pt x="557" y="679"/>
                  </a:lnTo>
                  <a:lnTo>
                    <a:pt x="571" y="673"/>
                  </a:lnTo>
                  <a:lnTo>
                    <a:pt x="562" y="684"/>
                  </a:lnTo>
                  <a:lnTo>
                    <a:pt x="567" y="685"/>
                  </a:lnTo>
                  <a:lnTo>
                    <a:pt x="575" y="685"/>
                  </a:lnTo>
                  <a:lnTo>
                    <a:pt x="579" y="697"/>
                  </a:lnTo>
                  <a:lnTo>
                    <a:pt x="584" y="700"/>
                  </a:lnTo>
                  <a:lnTo>
                    <a:pt x="590" y="693"/>
                  </a:lnTo>
                  <a:lnTo>
                    <a:pt x="629" y="673"/>
                  </a:lnTo>
                  <a:lnTo>
                    <a:pt x="650" y="670"/>
                  </a:lnTo>
                  <a:lnTo>
                    <a:pt x="675" y="662"/>
                  </a:lnTo>
                  <a:lnTo>
                    <a:pt x="686" y="649"/>
                  </a:lnTo>
                  <a:lnTo>
                    <a:pt x="709" y="625"/>
                  </a:lnTo>
                  <a:lnTo>
                    <a:pt x="731" y="600"/>
                  </a:lnTo>
                  <a:lnTo>
                    <a:pt x="751" y="572"/>
                  </a:lnTo>
                  <a:lnTo>
                    <a:pt x="759" y="565"/>
                  </a:lnTo>
                  <a:lnTo>
                    <a:pt x="784" y="544"/>
                  </a:lnTo>
                  <a:lnTo>
                    <a:pt x="794" y="538"/>
                  </a:lnTo>
                  <a:lnTo>
                    <a:pt x="811" y="516"/>
                  </a:lnTo>
                  <a:lnTo>
                    <a:pt x="827" y="493"/>
                  </a:lnTo>
                  <a:lnTo>
                    <a:pt x="844" y="470"/>
                  </a:lnTo>
                  <a:lnTo>
                    <a:pt x="859" y="446"/>
                  </a:lnTo>
                  <a:lnTo>
                    <a:pt x="860" y="429"/>
                  </a:lnTo>
                  <a:lnTo>
                    <a:pt x="860" y="412"/>
                  </a:lnTo>
                  <a:lnTo>
                    <a:pt x="866" y="392"/>
                  </a:lnTo>
                  <a:lnTo>
                    <a:pt x="872" y="373"/>
                  </a:lnTo>
                  <a:lnTo>
                    <a:pt x="869" y="357"/>
                  </a:lnTo>
                  <a:lnTo>
                    <a:pt x="861" y="344"/>
                  </a:lnTo>
                  <a:lnTo>
                    <a:pt x="853" y="330"/>
                  </a:lnTo>
                  <a:lnTo>
                    <a:pt x="839" y="315"/>
                  </a:lnTo>
                  <a:lnTo>
                    <a:pt x="844" y="286"/>
                  </a:lnTo>
                  <a:lnTo>
                    <a:pt x="841" y="291"/>
                  </a:lnTo>
                  <a:lnTo>
                    <a:pt x="831" y="283"/>
                  </a:lnTo>
                  <a:lnTo>
                    <a:pt x="829" y="292"/>
                  </a:lnTo>
                  <a:lnTo>
                    <a:pt x="821" y="286"/>
                  </a:lnTo>
                  <a:lnTo>
                    <a:pt x="821" y="266"/>
                  </a:lnTo>
                  <a:lnTo>
                    <a:pt x="813" y="246"/>
                  </a:lnTo>
                  <a:lnTo>
                    <a:pt x="815" y="240"/>
                  </a:lnTo>
                  <a:lnTo>
                    <a:pt x="809" y="232"/>
                  </a:lnTo>
                  <a:lnTo>
                    <a:pt x="794" y="217"/>
                  </a:lnTo>
                  <a:lnTo>
                    <a:pt x="771" y="198"/>
                  </a:lnTo>
                  <a:lnTo>
                    <a:pt x="770" y="175"/>
                  </a:lnTo>
                  <a:lnTo>
                    <a:pt x="770" y="152"/>
                  </a:lnTo>
                  <a:lnTo>
                    <a:pt x="766" y="134"/>
                  </a:lnTo>
                  <a:lnTo>
                    <a:pt x="769" y="110"/>
                  </a:lnTo>
                  <a:lnTo>
                    <a:pt x="764" y="99"/>
                  </a:lnTo>
                  <a:lnTo>
                    <a:pt x="752" y="86"/>
                  </a:lnTo>
                  <a:lnTo>
                    <a:pt x="737" y="88"/>
                  </a:lnTo>
                  <a:lnTo>
                    <a:pt x="736" y="72"/>
                  </a:lnTo>
                  <a:lnTo>
                    <a:pt x="734" y="54"/>
                  </a:lnTo>
                  <a:lnTo>
                    <a:pt x="731" y="32"/>
                  </a:lnTo>
                  <a:lnTo>
                    <a:pt x="727" y="18"/>
                  </a:lnTo>
                  <a:lnTo>
                    <a:pt x="722" y="6"/>
                  </a:lnTo>
                  <a:lnTo>
                    <a:pt x="721" y="0"/>
                  </a:lnTo>
                  <a:lnTo>
                    <a:pt x="709" y="20"/>
                  </a:lnTo>
                  <a:lnTo>
                    <a:pt x="704" y="31"/>
                  </a:lnTo>
                  <a:lnTo>
                    <a:pt x="699" y="44"/>
                  </a:lnTo>
                  <a:lnTo>
                    <a:pt x="701" y="46"/>
                  </a:lnTo>
                  <a:lnTo>
                    <a:pt x="701" y="49"/>
                  </a:lnTo>
                  <a:lnTo>
                    <a:pt x="694" y="58"/>
                  </a:lnTo>
                  <a:lnTo>
                    <a:pt x="694" y="69"/>
                  </a:lnTo>
                  <a:lnTo>
                    <a:pt x="691" y="69"/>
                  </a:lnTo>
                  <a:lnTo>
                    <a:pt x="688" y="90"/>
                  </a:lnTo>
                  <a:lnTo>
                    <a:pt x="686" y="110"/>
                  </a:lnTo>
                  <a:lnTo>
                    <a:pt x="671" y="138"/>
                  </a:lnTo>
                  <a:lnTo>
                    <a:pt x="656" y="166"/>
                  </a:lnTo>
                  <a:lnTo>
                    <a:pt x="639" y="169"/>
                  </a:lnTo>
                  <a:lnTo>
                    <a:pt x="625" y="157"/>
                  </a:lnTo>
                  <a:lnTo>
                    <a:pt x="602" y="142"/>
                  </a:lnTo>
                  <a:lnTo>
                    <a:pt x="579" y="127"/>
                  </a:lnTo>
                  <a:lnTo>
                    <a:pt x="567" y="112"/>
                  </a:lnTo>
                  <a:lnTo>
                    <a:pt x="554" y="98"/>
                  </a:lnTo>
                  <a:lnTo>
                    <a:pt x="568" y="74"/>
                  </a:lnTo>
                  <a:lnTo>
                    <a:pt x="575" y="60"/>
                  </a:lnTo>
                  <a:lnTo>
                    <a:pt x="579" y="62"/>
                  </a:lnTo>
                  <a:lnTo>
                    <a:pt x="585" y="54"/>
                  </a:lnTo>
                  <a:lnTo>
                    <a:pt x="595" y="38"/>
                  </a:lnTo>
                  <a:lnTo>
                    <a:pt x="585" y="31"/>
                  </a:lnTo>
                  <a:lnTo>
                    <a:pt x="575" y="42"/>
                  </a:lnTo>
                  <a:lnTo>
                    <a:pt x="573" y="34"/>
                  </a:lnTo>
                  <a:lnTo>
                    <a:pt x="568" y="34"/>
                  </a:lnTo>
                  <a:lnTo>
                    <a:pt x="571" y="31"/>
                  </a:lnTo>
                  <a:lnTo>
                    <a:pt x="551" y="34"/>
                  </a:lnTo>
                  <a:lnTo>
                    <a:pt x="537" y="32"/>
                  </a:lnTo>
                  <a:lnTo>
                    <a:pt x="526" y="26"/>
                  </a:lnTo>
                  <a:lnTo>
                    <a:pt x="510" y="1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7" name="Freeform 217"/>
            <p:cNvSpPr>
              <a:spLocks/>
            </p:cNvSpPr>
            <p:nvPr/>
          </p:nvSpPr>
          <p:spPr bwMode="auto">
            <a:xfrm>
              <a:off x="7635384" y="4450358"/>
              <a:ext cx="93748" cy="78149"/>
            </a:xfrm>
            <a:custGeom>
              <a:avLst/>
              <a:gdLst/>
              <a:ahLst/>
              <a:cxnLst>
                <a:cxn ang="0">
                  <a:pos x="33" y="52"/>
                </a:cxn>
                <a:cxn ang="0">
                  <a:pos x="10" y="69"/>
                </a:cxn>
                <a:cxn ang="0">
                  <a:pos x="0" y="62"/>
                </a:cxn>
                <a:cxn ang="0">
                  <a:pos x="2" y="61"/>
                </a:cxn>
                <a:cxn ang="0">
                  <a:pos x="0" y="39"/>
                </a:cxn>
                <a:cxn ang="0">
                  <a:pos x="4" y="37"/>
                </a:cxn>
                <a:cxn ang="0">
                  <a:pos x="6" y="38"/>
                </a:cxn>
                <a:cxn ang="0">
                  <a:pos x="9" y="21"/>
                </a:cxn>
                <a:cxn ang="0">
                  <a:pos x="11" y="3"/>
                </a:cxn>
                <a:cxn ang="0">
                  <a:pos x="18" y="0"/>
                </a:cxn>
                <a:cxn ang="0">
                  <a:pos x="35" y="7"/>
                </a:cxn>
                <a:cxn ang="0">
                  <a:pos x="53" y="14"/>
                </a:cxn>
                <a:cxn ang="0">
                  <a:pos x="58" y="4"/>
                </a:cxn>
                <a:cxn ang="0">
                  <a:pos x="85" y="2"/>
                </a:cxn>
                <a:cxn ang="0">
                  <a:pos x="67" y="34"/>
                </a:cxn>
                <a:cxn ang="0">
                  <a:pos x="62" y="32"/>
                </a:cxn>
                <a:cxn ang="0">
                  <a:pos x="38" y="58"/>
                </a:cxn>
                <a:cxn ang="0">
                  <a:pos x="41" y="55"/>
                </a:cxn>
                <a:cxn ang="0">
                  <a:pos x="37" y="54"/>
                </a:cxn>
                <a:cxn ang="0">
                  <a:pos x="33" y="52"/>
                </a:cxn>
              </a:cxnLst>
              <a:rect l="0" t="0" r="r" b="b"/>
              <a:pathLst>
                <a:path w="85" h="69">
                  <a:moveTo>
                    <a:pt x="33" y="52"/>
                  </a:moveTo>
                  <a:lnTo>
                    <a:pt x="10" y="69"/>
                  </a:lnTo>
                  <a:lnTo>
                    <a:pt x="0" y="62"/>
                  </a:lnTo>
                  <a:lnTo>
                    <a:pt x="2" y="61"/>
                  </a:lnTo>
                  <a:lnTo>
                    <a:pt x="0" y="39"/>
                  </a:lnTo>
                  <a:lnTo>
                    <a:pt x="4" y="37"/>
                  </a:lnTo>
                  <a:lnTo>
                    <a:pt x="6" y="38"/>
                  </a:lnTo>
                  <a:lnTo>
                    <a:pt x="9" y="21"/>
                  </a:lnTo>
                  <a:lnTo>
                    <a:pt x="11" y="3"/>
                  </a:lnTo>
                  <a:lnTo>
                    <a:pt x="18" y="0"/>
                  </a:lnTo>
                  <a:lnTo>
                    <a:pt x="35" y="7"/>
                  </a:lnTo>
                  <a:lnTo>
                    <a:pt x="53" y="14"/>
                  </a:lnTo>
                  <a:lnTo>
                    <a:pt x="58" y="4"/>
                  </a:lnTo>
                  <a:lnTo>
                    <a:pt x="85" y="2"/>
                  </a:lnTo>
                  <a:lnTo>
                    <a:pt x="67" y="34"/>
                  </a:lnTo>
                  <a:lnTo>
                    <a:pt x="62" y="32"/>
                  </a:lnTo>
                  <a:lnTo>
                    <a:pt x="38" y="58"/>
                  </a:lnTo>
                  <a:lnTo>
                    <a:pt x="41" y="55"/>
                  </a:lnTo>
                  <a:lnTo>
                    <a:pt x="37" y="54"/>
                  </a:lnTo>
                  <a:lnTo>
                    <a:pt x="33" y="5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8" name="Freeform 218"/>
            <p:cNvSpPr>
              <a:spLocks/>
            </p:cNvSpPr>
            <p:nvPr/>
          </p:nvSpPr>
          <p:spPr bwMode="auto">
            <a:xfrm>
              <a:off x="8682234" y="3800606"/>
              <a:ext cx="29017" cy="24561"/>
            </a:xfrm>
            <a:custGeom>
              <a:avLst/>
              <a:gdLst/>
              <a:ahLst/>
              <a:cxnLst>
                <a:cxn ang="0">
                  <a:pos x="26" y="18"/>
                </a:cxn>
                <a:cxn ang="0">
                  <a:pos x="0" y="20"/>
                </a:cxn>
                <a:cxn ang="0">
                  <a:pos x="0" y="9"/>
                </a:cxn>
                <a:cxn ang="0">
                  <a:pos x="19" y="0"/>
                </a:cxn>
                <a:cxn ang="0">
                  <a:pos x="26" y="17"/>
                </a:cxn>
                <a:cxn ang="0">
                  <a:pos x="26" y="18"/>
                </a:cxn>
              </a:cxnLst>
              <a:rect l="0" t="0" r="r" b="b"/>
              <a:pathLst>
                <a:path w="26" h="20">
                  <a:moveTo>
                    <a:pt x="26" y="18"/>
                  </a:moveTo>
                  <a:lnTo>
                    <a:pt x="0" y="20"/>
                  </a:lnTo>
                  <a:lnTo>
                    <a:pt x="0" y="9"/>
                  </a:lnTo>
                  <a:lnTo>
                    <a:pt x="19" y="0"/>
                  </a:lnTo>
                  <a:lnTo>
                    <a:pt x="26" y="17"/>
                  </a:lnTo>
                  <a:lnTo>
                    <a:pt x="26"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79" name="Freeform 219"/>
            <p:cNvSpPr>
              <a:spLocks/>
            </p:cNvSpPr>
            <p:nvPr/>
          </p:nvSpPr>
          <p:spPr bwMode="auto">
            <a:xfrm>
              <a:off x="8720179" y="3771579"/>
              <a:ext cx="33482" cy="17863"/>
            </a:xfrm>
            <a:custGeom>
              <a:avLst/>
              <a:gdLst/>
              <a:ahLst/>
              <a:cxnLst>
                <a:cxn ang="0">
                  <a:pos x="21" y="11"/>
                </a:cxn>
                <a:cxn ang="0">
                  <a:pos x="30" y="0"/>
                </a:cxn>
                <a:cxn ang="0">
                  <a:pos x="0" y="10"/>
                </a:cxn>
                <a:cxn ang="0">
                  <a:pos x="0" y="17"/>
                </a:cxn>
                <a:cxn ang="0">
                  <a:pos x="21" y="11"/>
                </a:cxn>
              </a:cxnLst>
              <a:rect l="0" t="0" r="r" b="b"/>
              <a:pathLst>
                <a:path w="30" h="17">
                  <a:moveTo>
                    <a:pt x="21" y="11"/>
                  </a:moveTo>
                  <a:lnTo>
                    <a:pt x="30" y="0"/>
                  </a:lnTo>
                  <a:lnTo>
                    <a:pt x="0" y="10"/>
                  </a:lnTo>
                  <a:lnTo>
                    <a:pt x="0" y="17"/>
                  </a:lnTo>
                  <a:lnTo>
                    <a:pt x="21" y="1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0" name="Freeform 220"/>
            <p:cNvSpPr>
              <a:spLocks/>
            </p:cNvSpPr>
            <p:nvPr/>
          </p:nvSpPr>
          <p:spPr bwMode="auto">
            <a:xfrm>
              <a:off x="8347421" y="3878753"/>
              <a:ext cx="53570" cy="58053"/>
            </a:xfrm>
            <a:custGeom>
              <a:avLst/>
              <a:gdLst/>
              <a:ahLst/>
              <a:cxnLst>
                <a:cxn ang="0">
                  <a:pos x="48" y="52"/>
                </a:cxn>
                <a:cxn ang="0">
                  <a:pos x="36" y="51"/>
                </a:cxn>
                <a:cxn ang="0">
                  <a:pos x="19" y="33"/>
                </a:cxn>
                <a:cxn ang="0">
                  <a:pos x="2" y="16"/>
                </a:cxn>
                <a:cxn ang="0">
                  <a:pos x="0" y="0"/>
                </a:cxn>
                <a:cxn ang="0">
                  <a:pos x="12" y="14"/>
                </a:cxn>
                <a:cxn ang="0">
                  <a:pos x="24" y="27"/>
                </a:cxn>
                <a:cxn ang="0">
                  <a:pos x="36" y="39"/>
                </a:cxn>
                <a:cxn ang="0">
                  <a:pos x="48" y="52"/>
                </a:cxn>
              </a:cxnLst>
              <a:rect l="0" t="0" r="r" b="b"/>
              <a:pathLst>
                <a:path w="48" h="52">
                  <a:moveTo>
                    <a:pt x="48" y="52"/>
                  </a:moveTo>
                  <a:lnTo>
                    <a:pt x="36" y="51"/>
                  </a:lnTo>
                  <a:lnTo>
                    <a:pt x="19" y="33"/>
                  </a:lnTo>
                  <a:lnTo>
                    <a:pt x="2" y="16"/>
                  </a:lnTo>
                  <a:lnTo>
                    <a:pt x="0" y="0"/>
                  </a:lnTo>
                  <a:lnTo>
                    <a:pt x="12" y="14"/>
                  </a:lnTo>
                  <a:lnTo>
                    <a:pt x="24" y="27"/>
                  </a:lnTo>
                  <a:lnTo>
                    <a:pt x="36" y="39"/>
                  </a:lnTo>
                  <a:lnTo>
                    <a:pt x="48" y="5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1" name="Freeform 221"/>
            <p:cNvSpPr>
              <a:spLocks/>
            </p:cNvSpPr>
            <p:nvPr/>
          </p:nvSpPr>
          <p:spPr bwMode="auto">
            <a:xfrm>
              <a:off x="8032695" y="4443658"/>
              <a:ext cx="276780" cy="167462"/>
            </a:xfrm>
            <a:custGeom>
              <a:avLst/>
              <a:gdLst/>
              <a:ahLst/>
              <a:cxnLst>
                <a:cxn ang="0">
                  <a:pos x="161" y="80"/>
                </a:cxn>
                <a:cxn ang="0">
                  <a:pos x="152" y="66"/>
                </a:cxn>
                <a:cxn ang="0">
                  <a:pos x="150" y="64"/>
                </a:cxn>
                <a:cxn ang="0">
                  <a:pos x="144" y="68"/>
                </a:cxn>
                <a:cxn ang="0">
                  <a:pos x="153" y="82"/>
                </a:cxn>
                <a:cxn ang="0">
                  <a:pos x="135" y="86"/>
                </a:cxn>
                <a:cxn ang="0">
                  <a:pos x="125" y="90"/>
                </a:cxn>
                <a:cxn ang="0">
                  <a:pos x="122" y="98"/>
                </a:cxn>
                <a:cxn ang="0">
                  <a:pos x="114" y="108"/>
                </a:cxn>
                <a:cxn ang="0">
                  <a:pos x="113" y="109"/>
                </a:cxn>
                <a:cxn ang="0">
                  <a:pos x="85" y="129"/>
                </a:cxn>
                <a:cxn ang="0">
                  <a:pos x="36" y="150"/>
                </a:cxn>
                <a:cxn ang="0">
                  <a:pos x="26" y="146"/>
                </a:cxn>
                <a:cxn ang="0">
                  <a:pos x="9" y="140"/>
                </a:cxn>
                <a:cxn ang="0">
                  <a:pos x="2" y="136"/>
                </a:cxn>
                <a:cxn ang="0">
                  <a:pos x="3" y="134"/>
                </a:cxn>
                <a:cxn ang="0">
                  <a:pos x="0" y="133"/>
                </a:cxn>
                <a:cxn ang="0">
                  <a:pos x="12" y="126"/>
                </a:cxn>
                <a:cxn ang="0">
                  <a:pos x="17" y="122"/>
                </a:cxn>
                <a:cxn ang="0">
                  <a:pos x="23" y="117"/>
                </a:cxn>
                <a:cxn ang="0">
                  <a:pos x="25" y="118"/>
                </a:cxn>
                <a:cxn ang="0">
                  <a:pos x="33" y="109"/>
                </a:cxn>
                <a:cxn ang="0">
                  <a:pos x="42" y="105"/>
                </a:cxn>
                <a:cxn ang="0">
                  <a:pos x="54" y="99"/>
                </a:cxn>
                <a:cxn ang="0">
                  <a:pos x="81" y="85"/>
                </a:cxn>
                <a:cxn ang="0">
                  <a:pos x="92" y="82"/>
                </a:cxn>
                <a:cxn ang="0">
                  <a:pos x="131" y="64"/>
                </a:cxn>
                <a:cxn ang="0">
                  <a:pos x="150" y="56"/>
                </a:cxn>
                <a:cxn ang="0">
                  <a:pos x="173" y="43"/>
                </a:cxn>
                <a:cxn ang="0">
                  <a:pos x="167" y="43"/>
                </a:cxn>
                <a:cxn ang="0">
                  <a:pos x="183" y="30"/>
                </a:cxn>
                <a:cxn ang="0">
                  <a:pos x="223" y="2"/>
                </a:cxn>
                <a:cxn ang="0">
                  <a:pos x="234" y="0"/>
                </a:cxn>
                <a:cxn ang="0">
                  <a:pos x="224" y="4"/>
                </a:cxn>
                <a:cxn ang="0">
                  <a:pos x="222" y="15"/>
                </a:cxn>
                <a:cxn ang="0">
                  <a:pos x="243" y="9"/>
                </a:cxn>
                <a:cxn ang="0">
                  <a:pos x="240" y="14"/>
                </a:cxn>
                <a:cxn ang="0">
                  <a:pos x="242" y="15"/>
                </a:cxn>
                <a:cxn ang="0">
                  <a:pos x="241" y="16"/>
                </a:cxn>
                <a:cxn ang="0">
                  <a:pos x="247" y="16"/>
                </a:cxn>
                <a:cxn ang="0">
                  <a:pos x="236" y="27"/>
                </a:cxn>
                <a:cxn ang="0">
                  <a:pos x="210" y="45"/>
                </a:cxn>
                <a:cxn ang="0">
                  <a:pos x="183" y="62"/>
                </a:cxn>
                <a:cxn ang="0">
                  <a:pos x="170" y="67"/>
                </a:cxn>
                <a:cxn ang="0">
                  <a:pos x="170" y="72"/>
                </a:cxn>
                <a:cxn ang="0">
                  <a:pos x="161" y="70"/>
                </a:cxn>
                <a:cxn ang="0">
                  <a:pos x="169" y="75"/>
                </a:cxn>
                <a:cxn ang="0">
                  <a:pos x="170" y="81"/>
                </a:cxn>
                <a:cxn ang="0">
                  <a:pos x="161" y="80"/>
                </a:cxn>
              </a:cxnLst>
              <a:rect l="0" t="0" r="r" b="b"/>
              <a:pathLst>
                <a:path w="247" h="150">
                  <a:moveTo>
                    <a:pt x="161" y="80"/>
                  </a:moveTo>
                  <a:lnTo>
                    <a:pt x="152" y="66"/>
                  </a:lnTo>
                  <a:lnTo>
                    <a:pt x="150" y="64"/>
                  </a:lnTo>
                  <a:lnTo>
                    <a:pt x="144" y="68"/>
                  </a:lnTo>
                  <a:lnTo>
                    <a:pt x="153" y="82"/>
                  </a:lnTo>
                  <a:lnTo>
                    <a:pt x="135" y="86"/>
                  </a:lnTo>
                  <a:lnTo>
                    <a:pt x="125" y="90"/>
                  </a:lnTo>
                  <a:lnTo>
                    <a:pt x="122" y="98"/>
                  </a:lnTo>
                  <a:lnTo>
                    <a:pt x="114" y="108"/>
                  </a:lnTo>
                  <a:lnTo>
                    <a:pt x="113" y="109"/>
                  </a:lnTo>
                  <a:lnTo>
                    <a:pt x="85" y="129"/>
                  </a:lnTo>
                  <a:lnTo>
                    <a:pt x="36" y="150"/>
                  </a:lnTo>
                  <a:lnTo>
                    <a:pt x="26" y="146"/>
                  </a:lnTo>
                  <a:lnTo>
                    <a:pt x="9" y="140"/>
                  </a:lnTo>
                  <a:lnTo>
                    <a:pt x="2" y="136"/>
                  </a:lnTo>
                  <a:lnTo>
                    <a:pt x="3" y="134"/>
                  </a:lnTo>
                  <a:lnTo>
                    <a:pt x="0" y="133"/>
                  </a:lnTo>
                  <a:lnTo>
                    <a:pt x="12" y="126"/>
                  </a:lnTo>
                  <a:lnTo>
                    <a:pt x="17" y="122"/>
                  </a:lnTo>
                  <a:lnTo>
                    <a:pt x="23" y="117"/>
                  </a:lnTo>
                  <a:lnTo>
                    <a:pt x="25" y="118"/>
                  </a:lnTo>
                  <a:lnTo>
                    <a:pt x="33" y="109"/>
                  </a:lnTo>
                  <a:lnTo>
                    <a:pt x="42" y="105"/>
                  </a:lnTo>
                  <a:lnTo>
                    <a:pt x="54" y="99"/>
                  </a:lnTo>
                  <a:lnTo>
                    <a:pt x="81" y="85"/>
                  </a:lnTo>
                  <a:lnTo>
                    <a:pt x="92" y="82"/>
                  </a:lnTo>
                  <a:lnTo>
                    <a:pt x="131" y="64"/>
                  </a:lnTo>
                  <a:lnTo>
                    <a:pt x="150" y="56"/>
                  </a:lnTo>
                  <a:lnTo>
                    <a:pt x="173" y="43"/>
                  </a:lnTo>
                  <a:lnTo>
                    <a:pt x="167" y="43"/>
                  </a:lnTo>
                  <a:lnTo>
                    <a:pt x="183" y="30"/>
                  </a:lnTo>
                  <a:lnTo>
                    <a:pt x="223" y="2"/>
                  </a:lnTo>
                  <a:lnTo>
                    <a:pt x="234" y="0"/>
                  </a:lnTo>
                  <a:lnTo>
                    <a:pt x="224" y="4"/>
                  </a:lnTo>
                  <a:lnTo>
                    <a:pt x="222" y="15"/>
                  </a:lnTo>
                  <a:lnTo>
                    <a:pt x="243" y="9"/>
                  </a:lnTo>
                  <a:lnTo>
                    <a:pt x="240" y="14"/>
                  </a:lnTo>
                  <a:lnTo>
                    <a:pt x="242" y="15"/>
                  </a:lnTo>
                  <a:lnTo>
                    <a:pt x="241" y="16"/>
                  </a:lnTo>
                  <a:lnTo>
                    <a:pt x="247" y="16"/>
                  </a:lnTo>
                  <a:lnTo>
                    <a:pt x="236" y="27"/>
                  </a:lnTo>
                  <a:lnTo>
                    <a:pt x="210" y="45"/>
                  </a:lnTo>
                  <a:lnTo>
                    <a:pt x="183" y="62"/>
                  </a:lnTo>
                  <a:lnTo>
                    <a:pt x="170" y="67"/>
                  </a:lnTo>
                  <a:lnTo>
                    <a:pt x="170" y="72"/>
                  </a:lnTo>
                  <a:lnTo>
                    <a:pt x="161" y="70"/>
                  </a:lnTo>
                  <a:lnTo>
                    <a:pt x="169" y="75"/>
                  </a:lnTo>
                  <a:lnTo>
                    <a:pt x="170" y="81"/>
                  </a:lnTo>
                  <a:lnTo>
                    <a:pt x="161" y="8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2" name="Freeform 222"/>
            <p:cNvSpPr>
              <a:spLocks/>
            </p:cNvSpPr>
            <p:nvPr/>
          </p:nvSpPr>
          <p:spPr bwMode="auto">
            <a:xfrm>
              <a:off x="8316171" y="4276197"/>
              <a:ext cx="156246" cy="196489"/>
            </a:xfrm>
            <a:custGeom>
              <a:avLst/>
              <a:gdLst/>
              <a:ahLst/>
              <a:cxnLst>
                <a:cxn ang="0">
                  <a:pos x="18" y="118"/>
                </a:cxn>
                <a:cxn ang="0">
                  <a:pos x="25" y="129"/>
                </a:cxn>
                <a:cxn ang="0">
                  <a:pos x="31" y="141"/>
                </a:cxn>
                <a:cxn ang="0">
                  <a:pos x="0" y="170"/>
                </a:cxn>
                <a:cxn ang="0">
                  <a:pos x="6" y="176"/>
                </a:cxn>
                <a:cxn ang="0">
                  <a:pos x="36" y="158"/>
                </a:cxn>
                <a:cxn ang="0">
                  <a:pos x="67" y="140"/>
                </a:cxn>
                <a:cxn ang="0">
                  <a:pos x="82" y="121"/>
                </a:cxn>
                <a:cxn ang="0">
                  <a:pos x="104" y="115"/>
                </a:cxn>
                <a:cxn ang="0">
                  <a:pos x="114" y="104"/>
                </a:cxn>
                <a:cxn ang="0">
                  <a:pos x="142" y="80"/>
                </a:cxn>
                <a:cxn ang="0">
                  <a:pos x="138" y="78"/>
                </a:cxn>
                <a:cxn ang="0">
                  <a:pos x="115" y="86"/>
                </a:cxn>
                <a:cxn ang="0">
                  <a:pos x="92" y="75"/>
                </a:cxn>
                <a:cxn ang="0">
                  <a:pos x="98" y="50"/>
                </a:cxn>
                <a:cxn ang="0">
                  <a:pos x="90" y="66"/>
                </a:cxn>
                <a:cxn ang="0">
                  <a:pos x="79" y="58"/>
                </a:cxn>
                <a:cxn ang="0">
                  <a:pos x="83" y="50"/>
                </a:cxn>
                <a:cxn ang="0">
                  <a:pos x="88" y="32"/>
                </a:cxn>
                <a:cxn ang="0">
                  <a:pos x="94" y="21"/>
                </a:cxn>
                <a:cxn ang="0">
                  <a:pos x="90" y="20"/>
                </a:cxn>
                <a:cxn ang="0">
                  <a:pos x="80" y="9"/>
                </a:cxn>
                <a:cxn ang="0">
                  <a:pos x="76" y="1"/>
                </a:cxn>
                <a:cxn ang="0">
                  <a:pos x="74" y="0"/>
                </a:cxn>
                <a:cxn ang="0">
                  <a:pos x="72" y="16"/>
                </a:cxn>
                <a:cxn ang="0">
                  <a:pos x="76" y="24"/>
                </a:cxn>
                <a:cxn ang="0">
                  <a:pos x="71" y="46"/>
                </a:cxn>
                <a:cxn ang="0">
                  <a:pos x="73" y="37"/>
                </a:cxn>
                <a:cxn ang="0">
                  <a:pos x="78" y="42"/>
                </a:cxn>
                <a:cxn ang="0">
                  <a:pos x="78" y="45"/>
                </a:cxn>
                <a:cxn ang="0">
                  <a:pos x="73" y="51"/>
                </a:cxn>
                <a:cxn ang="0">
                  <a:pos x="70" y="63"/>
                </a:cxn>
                <a:cxn ang="0">
                  <a:pos x="78" y="61"/>
                </a:cxn>
                <a:cxn ang="0">
                  <a:pos x="71" y="67"/>
                </a:cxn>
                <a:cxn ang="0">
                  <a:pos x="66" y="78"/>
                </a:cxn>
                <a:cxn ang="0">
                  <a:pos x="46" y="104"/>
                </a:cxn>
                <a:cxn ang="0">
                  <a:pos x="18" y="118"/>
                </a:cxn>
              </a:cxnLst>
              <a:rect l="0" t="0" r="r" b="b"/>
              <a:pathLst>
                <a:path w="142" h="176">
                  <a:moveTo>
                    <a:pt x="18" y="118"/>
                  </a:moveTo>
                  <a:lnTo>
                    <a:pt x="25" y="129"/>
                  </a:lnTo>
                  <a:lnTo>
                    <a:pt x="31" y="141"/>
                  </a:lnTo>
                  <a:lnTo>
                    <a:pt x="0" y="170"/>
                  </a:lnTo>
                  <a:lnTo>
                    <a:pt x="6" y="176"/>
                  </a:lnTo>
                  <a:lnTo>
                    <a:pt x="36" y="158"/>
                  </a:lnTo>
                  <a:lnTo>
                    <a:pt x="67" y="140"/>
                  </a:lnTo>
                  <a:lnTo>
                    <a:pt x="82" y="121"/>
                  </a:lnTo>
                  <a:lnTo>
                    <a:pt x="104" y="115"/>
                  </a:lnTo>
                  <a:lnTo>
                    <a:pt x="114" y="104"/>
                  </a:lnTo>
                  <a:lnTo>
                    <a:pt x="142" y="80"/>
                  </a:lnTo>
                  <a:lnTo>
                    <a:pt x="138" y="78"/>
                  </a:lnTo>
                  <a:lnTo>
                    <a:pt x="115" y="86"/>
                  </a:lnTo>
                  <a:lnTo>
                    <a:pt x="92" y="75"/>
                  </a:lnTo>
                  <a:lnTo>
                    <a:pt x="98" y="50"/>
                  </a:lnTo>
                  <a:lnTo>
                    <a:pt x="90" y="66"/>
                  </a:lnTo>
                  <a:lnTo>
                    <a:pt x="79" y="58"/>
                  </a:lnTo>
                  <a:lnTo>
                    <a:pt x="83" y="50"/>
                  </a:lnTo>
                  <a:lnTo>
                    <a:pt x="88" y="32"/>
                  </a:lnTo>
                  <a:lnTo>
                    <a:pt x="94" y="21"/>
                  </a:lnTo>
                  <a:lnTo>
                    <a:pt x="90" y="20"/>
                  </a:lnTo>
                  <a:lnTo>
                    <a:pt x="80" y="9"/>
                  </a:lnTo>
                  <a:lnTo>
                    <a:pt x="76" y="1"/>
                  </a:lnTo>
                  <a:lnTo>
                    <a:pt x="74" y="0"/>
                  </a:lnTo>
                  <a:lnTo>
                    <a:pt x="72" y="16"/>
                  </a:lnTo>
                  <a:lnTo>
                    <a:pt x="76" y="24"/>
                  </a:lnTo>
                  <a:lnTo>
                    <a:pt x="71" y="46"/>
                  </a:lnTo>
                  <a:lnTo>
                    <a:pt x="73" y="37"/>
                  </a:lnTo>
                  <a:lnTo>
                    <a:pt x="78" y="42"/>
                  </a:lnTo>
                  <a:lnTo>
                    <a:pt x="78" y="45"/>
                  </a:lnTo>
                  <a:lnTo>
                    <a:pt x="73" y="51"/>
                  </a:lnTo>
                  <a:lnTo>
                    <a:pt x="70" y="63"/>
                  </a:lnTo>
                  <a:lnTo>
                    <a:pt x="78" y="61"/>
                  </a:lnTo>
                  <a:lnTo>
                    <a:pt x="71" y="67"/>
                  </a:lnTo>
                  <a:lnTo>
                    <a:pt x="66" y="78"/>
                  </a:lnTo>
                  <a:lnTo>
                    <a:pt x="46" y="104"/>
                  </a:lnTo>
                  <a:lnTo>
                    <a:pt x="18" y="1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3" name="Freeform 223"/>
            <p:cNvSpPr>
              <a:spLocks/>
            </p:cNvSpPr>
            <p:nvPr/>
          </p:nvSpPr>
          <p:spPr bwMode="auto">
            <a:xfrm>
              <a:off x="8030464" y="4615587"/>
              <a:ext cx="15624" cy="8931"/>
            </a:xfrm>
            <a:custGeom>
              <a:avLst/>
              <a:gdLst/>
              <a:ahLst/>
              <a:cxnLst>
                <a:cxn ang="0">
                  <a:pos x="14" y="5"/>
                </a:cxn>
                <a:cxn ang="0">
                  <a:pos x="14" y="3"/>
                </a:cxn>
                <a:cxn ang="0">
                  <a:pos x="8" y="0"/>
                </a:cxn>
                <a:cxn ang="0">
                  <a:pos x="0" y="9"/>
                </a:cxn>
                <a:cxn ang="0">
                  <a:pos x="14" y="5"/>
                </a:cxn>
              </a:cxnLst>
              <a:rect l="0" t="0" r="r" b="b"/>
              <a:pathLst>
                <a:path w="14" h="9">
                  <a:moveTo>
                    <a:pt x="14" y="5"/>
                  </a:moveTo>
                  <a:lnTo>
                    <a:pt x="14" y="3"/>
                  </a:lnTo>
                  <a:lnTo>
                    <a:pt x="8" y="0"/>
                  </a:lnTo>
                  <a:lnTo>
                    <a:pt x="0" y="9"/>
                  </a:lnTo>
                  <a:lnTo>
                    <a:pt x="14"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4" name="Freeform 224"/>
            <p:cNvSpPr>
              <a:spLocks/>
            </p:cNvSpPr>
            <p:nvPr/>
          </p:nvSpPr>
          <p:spPr bwMode="auto">
            <a:xfrm>
              <a:off x="5729178" y="3898849"/>
              <a:ext cx="13393" cy="11164"/>
            </a:xfrm>
            <a:custGeom>
              <a:avLst/>
              <a:gdLst/>
              <a:ahLst/>
              <a:cxnLst>
                <a:cxn ang="0">
                  <a:pos x="4" y="0"/>
                </a:cxn>
                <a:cxn ang="0">
                  <a:pos x="0" y="10"/>
                </a:cxn>
                <a:cxn ang="0">
                  <a:pos x="11" y="8"/>
                </a:cxn>
                <a:cxn ang="0">
                  <a:pos x="4" y="0"/>
                </a:cxn>
              </a:cxnLst>
              <a:rect l="0" t="0" r="r" b="b"/>
              <a:pathLst>
                <a:path w="11" h="10">
                  <a:moveTo>
                    <a:pt x="4" y="0"/>
                  </a:moveTo>
                  <a:lnTo>
                    <a:pt x="0" y="10"/>
                  </a:lnTo>
                  <a:lnTo>
                    <a:pt x="11" y="8"/>
                  </a:lnTo>
                  <a:lnTo>
                    <a:pt x="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5" name="Freeform 225"/>
            <p:cNvSpPr>
              <a:spLocks/>
            </p:cNvSpPr>
            <p:nvPr/>
          </p:nvSpPr>
          <p:spPr bwMode="auto">
            <a:xfrm>
              <a:off x="8293850" y="3577323"/>
              <a:ext cx="29017" cy="17863"/>
            </a:xfrm>
            <a:custGeom>
              <a:avLst/>
              <a:gdLst/>
              <a:ahLst/>
              <a:cxnLst>
                <a:cxn ang="0">
                  <a:pos x="24" y="16"/>
                </a:cxn>
                <a:cxn ang="0">
                  <a:pos x="25" y="15"/>
                </a:cxn>
                <a:cxn ang="0">
                  <a:pos x="3" y="0"/>
                </a:cxn>
                <a:cxn ang="0">
                  <a:pos x="0" y="8"/>
                </a:cxn>
                <a:cxn ang="0">
                  <a:pos x="24" y="16"/>
                </a:cxn>
              </a:cxnLst>
              <a:rect l="0" t="0" r="r" b="b"/>
              <a:pathLst>
                <a:path w="25" h="16">
                  <a:moveTo>
                    <a:pt x="24" y="16"/>
                  </a:moveTo>
                  <a:lnTo>
                    <a:pt x="25" y="15"/>
                  </a:lnTo>
                  <a:lnTo>
                    <a:pt x="3" y="0"/>
                  </a:lnTo>
                  <a:lnTo>
                    <a:pt x="0" y="8"/>
                  </a:lnTo>
                  <a:lnTo>
                    <a:pt x="24"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6" name="Freeform 226"/>
            <p:cNvSpPr>
              <a:spLocks/>
            </p:cNvSpPr>
            <p:nvPr/>
          </p:nvSpPr>
          <p:spPr bwMode="auto">
            <a:xfrm>
              <a:off x="8224655" y="3505873"/>
              <a:ext cx="22320" cy="20095"/>
            </a:xfrm>
            <a:custGeom>
              <a:avLst/>
              <a:gdLst/>
              <a:ahLst/>
              <a:cxnLst>
                <a:cxn ang="0">
                  <a:pos x="0" y="0"/>
                </a:cxn>
                <a:cxn ang="0">
                  <a:pos x="19" y="18"/>
                </a:cxn>
                <a:cxn ang="0">
                  <a:pos x="6" y="13"/>
                </a:cxn>
                <a:cxn ang="0">
                  <a:pos x="0" y="0"/>
                </a:cxn>
              </a:cxnLst>
              <a:rect l="0" t="0" r="r" b="b"/>
              <a:pathLst>
                <a:path w="19" h="18">
                  <a:moveTo>
                    <a:pt x="0" y="0"/>
                  </a:moveTo>
                  <a:lnTo>
                    <a:pt x="19" y="18"/>
                  </a:lnTo>
                  <a:lnTo>
                    <a:pt x="6" y="13"/>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7" name="Freeform 227"/>
            <p:cNvSpPr>
              <a:spLocks/>
            </p:cNvSpPr>
            <p:nvPr/>
          </p:nvSpPr>
          <p:spPr bwMode="auto">
            <a:xfrm>
              <a:off x="8331795" y="3604116"/>
              <a:ext cx="22320" cy="15630"/>
            </a:xfrm>
            <a:custGeom>
              <a:avLst/>
              <a:gdLst/>
              <a:ahLst/>
              <a:cxnLst>
                <a:cxn ang="0">
                  <a:pos x="19" y="16"/>
                </a:cxn>
                <a:cxn ang="0">
                  <a:pos x="2" y="5"/>
                </a:cxn>
                <a:cxn ang="0">
                  <a:pos x="0" y="0"/>
                </a:cxn>
                <a:cxn ang="0">
                  <a:pos x="19" y="12"/>
                </a:cxn>
                <a:cxn ang="0">
                  <a:pos x="19" y="16"/>
                </a:cxn>
              </a:cxnLst>
              <a:rect l="0" t="0" r="r" b="b"/>
              <a:pathLst>
                <a:path w="19" h="16">
                  <a:moveTo>
                    <a:pt x="19" y="16"/>
                  </a:moveTo>
                  <a:lnTo>
                    <a:pt x="2" y="5"/>
                  </a:lnTo>
                  <a:lnTo>
                    <a:pt x="0" y="0"/>
                  </a:lnTo>
                  <a:lnTo>
                    <a:pt x="19" y="12"/>
                  </a:lnTo>
                  <a:lnTo>
                    <a:pt x="19"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8" name="Freeform 228"/>
            <p:cNvSpPr>
              <a:spLocks/>
            </p:cNvSpPr>
            <p:nvPr/>
          </p:nvSpPr>
          <p:spPr bwMode="auto">
            <a:xfrm>
              <a:off x="8240280" y="3543831"/>
              <a:ext cx="11160" cy="13397"/>
            </a:xfrm>
            <a:custGeom>
              <a:avLst/>
              <a:gdLst/>
              <a:ahLst/>
              <a:cxnLst>
                <a:cxn ang="0">
                  <a:pos x="11" y="12"/>
                </a:cxn>
                <a:cxn ang="0">
                  <a:pos x="6" y="0"/>
                </a:cxn>
                <a:cxn ang="0">
                  <a:pos x="0" y="5"/>
                </a:cxn>
                <a:cxn ang="0">
                  <a:pos x="5" y="6"/>
                </a:cxn>
                <a:cxn ang="0">
                  <a:pos x="11" y="12"/>
                </a:cxn>
              </a:cxnLst>
              <a:rect l="0" t="0" r="r" b="b"/>
              <a:pathLst>
                <a:path w="11" h="12">
                  <a:moveTo>
                    <a:pt x="11" y="12"/>
                  </a:moveTo>
                  <a:lnTo>
                    <a:pt x="6" y="0"/>
                  </a:lnTo>
                  <a:lnTo>
                    <a:pt x="0" y="5"/>
                  </a:lnTo>
                  <a:lnTo>
                    <a:pt x="5" y="6"/>
                  </a:lnTo>
                  <a:lnTo>
                    <a:pt x="11" y="1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89" name="Freeform 229"/>
            <p:cNvSpPr>
              <a:spLocks/>
            </p:cNvSpPr>
            <p:nvPr/>
          </p:nvSpPr>
          <p:spPr bwMode="auto">
            <a:xfrm>
              <a:off x="8322868" y="3550529"/>
              <a:ext cx="11160" cy="35725"/>
            </a:xfrm>
            <a:custGeom>
              <a:avLst/>
              <a:gdLst/>
              <a:ahLst/>
              <a:cxnLst>
                <a:cxn ang="0">
                  <a:pos x="1" y="0"/>
                </a:cxn>
                <a:cxn ang="0">
                  <a:pos x="11" y="32"/>
                </a:cxn>
                <a:cxn ang="0">
                  <a:pos x="0" y="6"/>
                </a:cxn>
                <a:cxn ang="0">
                  <a:pos x="1" y="0"/>
                </a:cxn>
              </a:cxnLst>
              <a:rect l="0" t="0" r="r" b="b"/>
              <a:pathLst>
                <a:path w="11" h="32">
                  <a:moveTo>
                    <a:pt x="1" y="0"/>
                  </a:moveTo>
                  <a:lnTo>
                    <a:pt x="11" y="32"/>
                  </a:lnTo>
                  <a:lnTo>
                    <a:pt x="0" y="6"/>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0" name="Freeform 230"/>
            <p:cNvSpPr>
              <a:spLocks/>
            </p:cNvSpPr>
            <p:nvPr/>
          </p:nvSpPr>
          <p:spPr bwMode="auto">
            <a:xfrm>
              <a:off x="8271529" y="3530433"/>
              <a:ext cx="31249" cy="26794"/>
            </a:xfrm>
            <a:custGeom>
              <a:avLst/>
              <a:gdLst/>
              <a:ahLst/>
              <a:cxnLst>
                <a:cxn ang="0">
                  <a:pos x="25" y="24"/>
                </a:cxn>
                <a:cxn ang="0">
                  <a:pos x="26" y="24"/>
                </a:cxn>
                <a:cxn ang="0">
                  <a:pos x="13" y="12"/>
                </a:cxn>
                <a:cxn ang="0">
                  <a:pos x="0" y="0"/>
                </a:cxn>
                <a:cxn ang="0">
                  <a:pos x="13" y="12"/>
                </a:cxn>
                <a:cxn ang="0">
                  <a:pos x="25" y="24"/>
                </a:cxn>
              </a:cxnLst>
              <a:rect l="0" t="0" r="r" b="b"/>
              <a:pathLst>
                <a:path w="26" h="24">
                  <a:moveTo>
                    <a:pt x="25" y="24"/>
                  </a:moveTo>
                  <a:lnTo>
                    <a:pt x="26" y="24"/>
                  </a:lnTo>
                  <a:lnTo>
                    <a:pt x="13" y="12"/>
                  </a:lnTo>
                  <a:lnTo>
                    <a:pt x="0" y="0"/>
                  </a:lnTo>
                  <a:lnTo>
                    <a:pt x="13" y="12"/>
                  </a:lnTo>
                  <a:lnTo>
                    <a:pt x="25" y="2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1" name="Freeform 231"/>
            <p:cNvSpPr>
              <a:spLocks/>
            </p:cNvSpPr>
            <p:nvPr/>
          </p:nvSpPr>
          <p:spPr bwMode="auto">
            <a:xfrm>
              <a:off x="8704554" y="3666636"/>
              <a:ext cx="2232" cy="2233"/>
            </a:xfrm>
            <a:custGeom>
              <a:avLst/>
              <a:gdLst/>
              <a:ahLst/>
              <a:cxnLst>
                <a:cxn ang="0">
                  <a:pos x="3" y="0"/>
                </a:cxn>
                <a:cxn ang="0">
                  <a:pos x="3" y="1"/>
                </a:cxn>
                <a:cxn ang="0">
                  <a:pos x="1" y="1"/>
                </a:cxn>
                <a:cxn ang="0">
                  <a:pos x="0" y="0"/>
                </a:cxn>
                <a:cxn ang="0">
                  <a:pos x="3" y="0"/>
                </a:cxn>
              </a:cxnLst>
              <a:rect l="0" t="0" r="r" b="b"/>
              <a:pathLst>
                <a:path w="3" h="1">
                  <a:moveTo>
                    <a:pt x="3" y="0"/>
                  </a:moveTo>
                  <a:lnTo>
                    <a:pt x="3" y="1"/>
                  </a:lnTo>
                  <a:lnTo>
                    <a:pt x="1" y="1"/>
                  </a:lnTo>
                  <a:lnTo>
                    <a:pt x="0" y="0"/>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2" name="Freeform 232"/>
            <p:cNvSpPr>
              <a:spLocks/>
            </p:cNvSpPr>
            <p:nvPr/>
          </p:nvSpPr>
          <p:spPr bwMode="auto">
            <a:xfrm>
              <a:off x="8438936" y="3729154"/>
              <a:ext cx="11160" cy="22328"/>
            </a:xfrm>
            <a:custGeom>
              <a:avLst/>
              <a:gdLst/>
              <a:ahLst/>
              <a:cxnLst>
                <a:cxn ang="0">
                  <a:pos x="11" y="19"/>
                </a:cxn>
                <a:cxn ang="0">
                  <a:pos x="11" y="7"/>
                </a:cxn>
                <a:cxn ang="0">
                  <a:pos x="9" y="8"/>
                </a:cxn>
                <a:cxn ang="0">
                  <a:pos x="4" y="0"/>
                </a:cxn>
                <a:cxn ang="0">
                  <a:pos x="0" y="19"/>
                </a:cxn>
                <a:cxn ang="0">
                  <a:pos x="11" y="19"/>
                </a:cxn>
              </a:cxnLst>
              <a:rect l="0" t="0" r="r" b="b"/>
              <a:pathLst>
                <a:path w="11" h="19">
                  <a:moveTo>
                    <a:pt x="11" y="19"/>
                  </a:moveTo>
                  <a:lnTo>
                    <a:pt x="11" y="7"/>
                  </a:lnTo>
                  <a:lnTo>
                    <a:pt x="9" y="8"/>
                  </a:lnTo>
                  <a:lnTo>
                    <a:pt x="4" y="0"/>
                  </a:lnTo>
                  <a:lnTo>
                    <a:pt x="0" y="19"/>
                  </a:lnTo>
                  <a:lnTo>
                    <a:pt x="11" y="1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3" name="Freeform 233"/>
            <p:cNvSpPr>
              <a:spLocks/>
            </p:cNvSpPr>
            <p:nvPr/>
          </p:nvSpPr>
          <p:spPr bwMode="auto">
            <a:xfrm>
              <a:off x="8450096" y="3760415"/>
              <a:ext cx="8929" cy="17863"/>
            </a:xfrm>
            <a:custGeom>
              <a:avLst/>
              <a:gdLst/>
              <a:ahLst/>
              <a:cxnLst>
                <a:cxn ang="0">
                  <a:pos x="10" y="15"/>
                </a:cxn>
                <a:cxn ang="0">
                  <a:pos x="1" y="14"/>
                </a:cxn>
                <a:cxn ang="0">
                  <a:pos x="0" y="0"/>
                </a:cxn>
                <a:cxn ang="0">
                  <a:pos x="10" y="15"/>
                </a:cxn>
              </a:cxnLst>
              <a:rect l="0" t="0" r="r" b="b"/>
              <a:pathLst>
                <a:path w="10" h="15">
                  <a:moveTo>
                    <a:pt x="10" y="15"/>
                  </a:moveTo>
                  <a:lnTo>
                    <a:pt x="1" y="14"/>
                  </a:lnTo>
                  <a:lnTo>
                    <a:pt x="0" y="0"/>
                  </a:lnTo>
                  <a:lnTo>
                    <a:pt x="10" y="1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4" name="Freeform 234"/>
            <p:cNvSpPr>
              <a:spLocks/>
            </p:cNvSpPr>
            <p:nvPr/>
          </p:nvSpPr>
          <p:spPr bwMode="auto">
            <a:xfrm>
              <a:off x="8465721" y="3767112"/>
              <a:ext cx="4464" cy="6698"/>
            </a:xfrm>
            <a:custGeom>
              <a:avLst/>
              <a:gdLst/>
              <a:ahLst/>
              <a:cxnLst>
                <a:cxn ang="0">
                  <a:pos x="3" y="0"/>
                </a:cxn>
                <a:cxn ang="0">
                  <a:pos x="1" y="6"/>
                </a:cxn>
                <a:cxn ang="0">
                  <a:pos x="0" y="6"/>
                </a:cxn>
                <a:cxn ang="0">
                  <a:pos x="3" y="0"/>
                </a:cxn>
              </a:cxnLst>
              <a:rect l="0" t="0" r="r" b="b"/>
              <a:pathLst>
                <a:path w="3" h="6">
                  <a:moveTo>
                    <a:pt x="3" y="0"/>
                  </a:moveTo>
                  <a:lnTo>
                    <a:pt x="1" y="6"/>
                  </a:lnTo>
                  <a:lnTo>
                    <a:pt x="0" y="6"/>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5" name="Freeform 235"/>
            <p:cNvSpPr>
              <a:spLocks/>
            </p:cNvSpPr>
            <p:nvPr/>
          </p:nvSpPr>
          <p:spPr bwMode="auto">
            <a:xfrm>
              <a:off x="8476881" y="3838563"/>
              <a:ext cx="2232" cy="6698"/>
            </a:xfrm>
            <a:custGeom>
              <a:avLst/>
              <a:gdLst/>
              <a:ahLst/>
              <a:cxnLst>
                <a:cxn ang="0">
                  <a:pos x="2" y="3"/>
                </a:cxn>
                <a:cxn ang="0">
                  <a:pos x="2" y="0"/>
                </a:cxn>
                <a:cxn ang="0">
                  <a:pos x="0" y="7"/>
                </a:cxn>
                <a:cxn ang="0">
                  <a:pos x="2" y="3"/>
                </a:cxn>
              </a:cxnLst>
              <a:rect l="0" t="0" r="r" b="b"/>
              <a:pathLst>
                <a:path w="2" h="7">
                  <a:moveTo>
                    <a:pt x="2" y="3"/>
                  </a:moveTo>
                  <a:lnTo>
                    <a:pt x="2" y="0"/>
                  </a:lnTo>
                  <a:lnTo>
                    <a:pt x="0" y="7"/>
                  </a:lnTo>
                  <a:lnTo>
                    <a:pt x="2"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6" name="Freeform 237"/>
            <p:cNvSpPr>
              <a:spLocks/>
            </p:cNvSpPr>
            <p:nvPr/>
          </p:nvSpPr>
          <p:spPr bwMode="auto">
            <a:xfrm>
              <a:off x="1865431" y="5394843"/>
              <a:ext cx="104908" cy="20095"/>
            </a:xfrm>
            <a:custGeom>
              <a:avLst/>
              <a:gdLst/>
              <a:ahLst/>
              <a:cxnLst>
                <a:cxn ang="0">
                  <a:pos x="94" y="18"/>
                </a:cxn>
                <a:cxn ang="0">
                  <a:pos x="18" y="0"/>
                </a:cxn>
                <a:cxn ang="0">
                  <a:pos x="0" y="6"/>
                </a:cxn>
                <a:cxn ang="0">
                  <a:pos x="27" y="14"/>
                </a:cxn>
                <a:cxn ang="0">
                  <a:pos x="94" y="18"/>
                </a:cxn>
              </a:cxnLst>
              <a:rect l="0" t="0" r="r" b="b"/>
              <a:pathLst>
                <a:path w="94" h="18">
                  <a:moveTo>
                    <a:pt x="94" y="18"/>
                  </a:moveTo>
                  <a:lnTo>
                    <a:pt x="18" y="0"/>
                  </a:lnTo>
                  <a:lnTo>
                    <a:pt x="0" y="6"/>
                  </a:lnTo>
                  <a:lnTo>
                    <a:pt x="27" y="14"/>
                  </a:lnTo>
                  <a:lnTo>
                    <a:pt x="94"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7" name="Freeform 238"/>
            <p:cNvSpPr>
              <a:spLocks/>
            </p:cNvSpPr>
            <p:nvPr/>
          </p:nvSpPr>
          <p:spPr bwMode="auto">
            <a:xfrm>
              <a:off x="3155579" y="4736158"/>
              <a:ext cx="35713" cy="26794"/>
            </a:xfrm>
            <a:custGeom>
              <a:avLst/>
              <a:gdLst/>
              <a:ahLst/>
              <a:cxnLst>
                <a:cxn ang="0">
                  <a:pos x="32" y="10"/>
                </a:cxn>
                <a:cxn ang="0">
                  <a:pos x="25" y="5"/>
                </a:cxn>
                <a:cxn ang="0">
                  <a:pos x="19" y="5"/>
                </a:cxn>
                <a:cxn ang="0">
                  <a:pos x="15" y="4"/>
                </a:cxn>
                <a:cxn ang="0">
                  <a:pos x="7" y="0"/>
                </a:cxn>
                <a:cxn ang="0">
                  <a:pos x="7" y="7"/>
                </a:cxn>
                <a:cxn ang="0">
                  <a:pos x="0" y="16"/>
                </a:cxn>
                <a:cxn ang="0">
                  <a:pos x="7" y="24"/>
                </a:cxn>
                <a:cxn ang="0">
                  <a:pos x="10" y="19"/>
                </a:cxn>
                <a:cxn ang="0">
                  <a:pos x="14" y="18"/>
                </a:cxn>
                <a:cxn ang="0">
                  <a:pos x="14" y="16"/>
                </a:cxn>
                <a:cxn ang="0">
                  <a:pos x="32" y="10"/>
                </a:cxn>
              </a:cxnLst>
              <a:rect l="0" t="0" r="r" b="b"/>
              <a:pathLst>
                <a:path w="32" h="24">
                  <a:moveTo>
                    <a:pt x="32" y="10"/>
                  </a:moveTo>
                  <a:lnTo>
                    <a:pt x="25" y="5"/>
                  </a:lnTo>
                  <a:lnTo>
                    <a:pt x="19" y="5"/>
                  </a:lnTo>
                  <a:lnTo>
                    <a:pt x="15" y="4"/>
                  </a:lnTo>
                  <a:lnTo>
                    <a:pt x="7" y="0"/>
                  </a:lnTo>
                  <a:lnTo>
                    <a:pt x="7" y="7"/>
                  </a:lnTo>
                  <a:lnTo>
                    <a:pt x="0" y="16"/>
                  </a:lnTo>
                  <a:lnTo>
                    <a:pt x="7" y="24"/>
                  </a:lnTo>
                  <a:lnTo>
                    <a:pt x="10" y="19"/>
                  </a:lnTo>
                  <a:lnTo>
                    <a:pt x="14" y="18"/>
                  </a:lnTo>
                  <a:lnTo>
                    <a:pt x="14" y="16"/>
                  </a:lnTo>
                  <a:lnTo>
                    <a:pt x="32" y="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8" name="Freeform 239"/>
            <p:cNvSpPr>
              <a:spLocks/>
            </p:cNvSpPr>
            <p:nvPr/>
          </p:nvSpPr>
          <p:spPr bwMode="auto">
            <a:xfrm>
              <a:off x="3128794" y="4738392"/>
              <a:ext cx="29017" cy="17863"/>
            </a:xfrm>
            <a:custGeom>
              <a:avLst/>
              <a:gdLst/>
              <a:ahLst/>
              <a:cxnLst>
                <a:cxn ang="0">
                  <a:pos x="7" y="6"/>
                </a:cxn>
                <a:cxn ang="0">
                  <a:pos x="2" y="1"/>
                </a:cxn>
                <a:cxn ang="0">
                  <a:pos x="25" y="0"/>
                </a:cxn>
                <a:cxn ang="0">
                  <a:pos x="13" y="13"/>
                </a:cxn>
                <a:cxn ang="0">
                  <a:pos x="0" y="16"/>
                </a:cxn>
                <a:cxn ang="0">
                  <a:pos x="7" y="9"/>
                </a:cxn>
                <a:cxn ang="0">
                  <a:pos x="3" y="8"/>
                </a:cxn>
                <a:cxn ang="0">
                  <a:pos x="7" y="6"/>
                </a:cxn>
              </a:cxnLst>
              <a:rect l="0" t="0" r="r" b="b"/>
              <a:pathLst>
                <a:path w="25" h="16">
                  <a:moveTo>
                    <a:pt x="7" y="6"/>
                  </a:moveTo>
                  <a:lnTo>
                    <a:pt x="2" y="1"/>
                  </a:lnTo>
                  <a:lnTo>
                    <a:pt x="25" y="0"/>
                  </a:lnTo>
                  <a:lnTo>
                    <a:pt x="13" y="13"/>
                  </a:lnTo>
                  <a:lnTo>
                    <a:pt x="0" y="16"/>
                  </a:lnTo>
                  <a:lnTo>
                    <a:pt x="7" y="9"/>
                  </a:lnTo>
                  <a:lnTo>
                    <a:pt x="3" y="8"/>
                  </a:lnTo>
                  <a:lnTo>
                    <a:pt x="7"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399" name="Freeform 240"/>
            <p:cNvSpPr>
              <a:spLocks/>
            </p:cNvSpPr>
            <p:nvPr/>
          </p:nvSpPr>
          <p:spPr bwMode="auto">
            <a:xfrm>
              <a:off x="4684561" y="3791674"/>
              <a:ext cx="328117" cy="328225"/>
            </a:xfrm>
            <a:custGeom>
              <a:avLst/>
              <a:gdLst/>
              <a:ahLst/>
              <a:cxnLst>
                <a:cxn ang="0">
                  <a:pos x="174" y="193"/>
                </a:cxn>
                <a:cxn ang="0">
                  <a:pos x="176" y="160"/>
                </a:cxn>
                <a:cxn ang="0">
                  <a:pos x="177" y="125"/>
                </a:cxn>
                <a:cxn ang="0">
                  <a:pos x="198" y="125"/>
                </a:cxn>
                <a:cxn ang="0">
                  <a:pos x="198" y="102"/>
                </a:cxn>
                <a:cxn ang="0">
                  <a:pos x="200" y="79"/>
                </a:cxn>
                <a:cxn ang="0">
                  <a:pos x="200" y="57"/>
                </a:cxn>
                <a:cxn ang="0">
                  <a:pos x="201" y="34"/>
                </a:cxn>
                <a:cxn ang="0">
                  <a:pos x="226" y="30"/>
                </a:cxn>
                <a:cxn ang="0">
                  <a:pos x="251" y="28"/>
                </a:cxn>
                <a:cxn ang="0">
                  <a:pos x="260" y="36"/>
                </a:cxn>
                <a:cxn ang="0">
                  <a:pos x="276" y="27"/>
                </a:cxn>
                <a:cxn ang="0">
                  <a:pos x="293" y="21"/>
                </a:cxn>
                <a:cxn ang="0">
                  <a:pos x="269" y="13"/>
                </a:cxn>
                <a:cxn ang="0">
                  <a:pos x="255" y="17"/>
                </a:cxn>
                <a:cxn ang="0">
                  <a:pos x="222" y="21"/>
                </a:cxn>
                <a:cxn ang="0">
                  <a:pos x="190" y="24"/>
                </a:cxn>
                <a:cxn ang="0">
                  <a:pos x="170" y="19"/>
                </a:cxn>
                <a:cxn ang="0">
                  <a:pos x="149" y="16"/>
                </a:cxn>
                <a:cxn ang="0">
                  <a:pos x="145" y="11"/>
                </a:cxn>
                <a:cxn ang="0">
                  <a:pos x="120" y="10"/>
                </a:cxn>
                <a:cxn ang="0">
                  <a:pos x="95" y="9"/>
                </a:cxn>
                <a:cxn ang="0">
                  <a:pos x="70" y="9"/>
                </a:cxn>
                <a:cxn ang="0">
                  <a:pos x="45" y="7"/>
                </a:cxn>
                <a:cxn ang="0">
                  <a:pos x="28" y="0"/>
                </a:cxn>
                <a:cxn ang="0">
                  <a:pos x="1" y="7"/>
                </a:cxn>
                <a:cxn ang="0">
                  <a:pos x="0" y="22"/>
                </a:cxn>
                <a:cxn ang="0">
                  <a:pos x="15" y="52"/>
                </a:cxn>
                <a:cxn ang="0">
                  <a:pos x="30" y="82"/>
                </a:cxn>
                <a:cxn ang="0">
                  <a:pos x="45" y="112"/>
                </a:cxn>
                <a:cxn ang="0">
                  <a:pos x="59" y="142"/>
                </a:cxn>
                <a:cxn ang="0">
                  <a:pos x="61" y="155"/>
                </a:cxn>
                <a:cxn ang="0">
                  <a:pos x="57" y="153"/>
                </a:cxn>
                <a:cxn ang="0">
                  <a:pos x="60" y="179"/>
                </a:cxn>
                <a:cxn ang="0">
                  <a:pos x="64" y="204"/>
                </a:cxn>
                <a:cxn ang="0">
                  <a:pos x="67" y="229"/>
                </a:cxn>
                <a:cxn ang="0">
                  <a:pos x="71" y="255"/>
                </a:cxn>
                <a:cxn ang="0">
                  <a:pos x="83" y="271"/>
                </a:cxn>
                <a:cxn ang="0">
                  <a:pos x="95" y="288"/>
                </a:cxn>
                <a:cxn ang="0">
                  <a:pos x="107" y="275"/>
                </a:cxn>
                <a:cxn ang="0">
                  <a:pos x="114" y="291"/>
                </a:cxn>
                <a:cxn ang="0">
                  <a:pos x="147" y="295"/>
                </a:cxn>
                <a:cxn ang="0">
                  <a:pos x="166" y="286"/>
                </a:cxn>
                <a:cxn ang="0">
                  <a:pos x="168" y="263"/>
                </a:cxn>
                <a:cxn ang="0">
                  <a:pos x="170" y="240"/>
                </a:cxn>
                <a:cxn ang="0">
                  <a:pos x="172" y="217"/>
                </a:cxn>
                <a:cxn ang="0">
                  <a:pos x="174" y="193"/>
                </a:cxn>
              </a:cxnLst>
              <a:rect l="0" t="0" r="r" b="b"/>
              <a:pathLst>
                <a:path w="293" h="295">
                  <a:moveTo>
                    <a:pt x="174" y="193"/>
                  </a:moveTo>
                  <a:lnTo>
                    <a:pt x="176" y="160"/>
                  </a:lnTo>
                  <a:lnTo>
                    <a:pt x="177" y="125"/>
                  </a:lnTo>
                  <a:lnTo>
                    <a:pt x="198" y="125"/>
                  </a:lnTo>
                  <a:lnTo>
                    <a:pt x="198" y="102"/>
                  </a:lnTo>
                  <a:lnTo>
                    <a:pt x="200" y="79"/>
                  </a:lnTo>
                  <a:lnTo>
                    <a:pt x="200" y="57"/>
                  </a:lnTo>
                  <a:lnTo>
                    <a:pt x="201" y="34"/>
                  </a:lnTo>
                  <a:lnTo>
                    <a:pt x="226" y="30"/>
                  </a:lnTo>
                  <a:lnTo>
                    <a:pt x="251" y="28"/>
                  </a:lnTo>
                  <a:lnTo>
                    <a:pt x="260" y="36"/>
                  </a:lnTo>
                  <a:lnTo>
                    <a:pt x="276" y="27"/>
                  </a:lnTo>
                  <a:lnTo>
                    <a:pt x="293" y="21"/>
                  </a:lnTo>
                  <a:lnTo>
                    <a:pt x="269" y="13"/>
                  </a:lnTo>
                  <a:lnTo>
                    <a:pt x="255" y="17"/>
                  </a:lnTo>
                  <a:lnTo>
                    <a:pt x="222" y="21"/>
                  </a:lnTo>
                  <a:lnTo>
                    <a:pt x="190" y="24"/>
                  </a:lnTo>
                  <a:lnTo>
                    <a:pt x="170" y="19"/>
                  </a:lnTo>
                  <a:lnTo>
                    <a:pt x="149" y="16"/>
                  </a:lnTo>
                  <a:lnTo>
                    <a:pt x="145" y="11"/>
                  </a:lnTo>
                  <a:lnTo>
                    <a:pt x="120" y="10"/>
                  </a:lnTo>
                  <a:lnTo>
                    <a:pt x="95" y="9"/>
                  </a:lnTo>
                  <a:lnTo>
                    <a:pt x="70" y="9"/>
                  </a:lnTo>
                  <a:lnTo>
                    <a:pt x="45" y="7"/>
                  </a:lnTo>
                  <a:lnTo>
                    <a:pt x="28" y="0"/>
                  </a:lnTo>
                  <a:lnTo>
                    <a:pt x="1" y="7"/>
                  </a:lnTo>
                  <a:lnTo>
                    <a:pt x="0" y="22"/>
                  </a:lnTo>
                  <a:lnTo>
                    <a:pt x="15" y="52"/>
                  </a:lnTo>
                  <a:lnTo>
                    <a:pt x="30" y="82"/>
                  </a:lnTo>
                  <a:lnTo>
                    <a:pt x="45" y="112"/>
                  </a:lnTo>
                  <a:lnTo>
                    <a:pt x="59" y="142"/>
                  </a:lnTo>
                  <a:lnTo>
                    <a:pt x="61" y="155"/>
                  </a:lnTo>
                  <a:lnTo>
                    <a:pt x="57" y="153"/>
                  </a:lnTo>
                  <a:lnTo>
                    <a:pt x="60" y="179"/>
                  </a:lnTo>
                  <a:lnTo>
                    <a:pt x="64" y="204"/>
                  </a:lnTo>
                  <a:lnTo>
                    <a:pt x="67" y="229"/>
                  </a:lnTo>
                  <a:lnTo>
                    <a:pt x="71" y="255"/>
                  </a:lnTo>
                  <a:lnTo>
                    <a:pt x="83" y="271"/>
                  </a:lnTo>
                  <a:lnTo>
                    <a:pt x="95" y="288"/>
                  </a:lnTo>
                  <a:lnTo>
                    <a:pt x="107" y="275"/>
                  </a:lnTo>
                  <a:lnTo>
                    <a:pt x="114" y="291"/>
                  </a:lnTo>
                  <a:lnTo>
                    <a:pt x="147" y="295"/>
                  </a:lnTo>
                  <a:lnTo>
                    <a:pt x="166" y="286"/>
                  </a:lnTo>
                  <a:lnTo>
                    <a:pt x="168" y="263"/>
                  </a:lnTo>
                  <a:lnTo>
                    <a:pt x="170" y="240"/>
                  </a:lnTo>
                  <a:lnTo>
                    <a:pt x="172" y="217"/>
                  </a:lnTo>
                  <a:lnTo>
                    <a:pt x="174" y="19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0" name="Freeform 241"/>
            <p:cNvSpPr>
              <a:spLocks/>
            </p:cNvSpPr>
            <p:nvPr/>
          </p:nvSpPr>
          <p:spPr bwMode="auto">
            <a:xfrm>
              <a:off x="2709160" y="3590719"/>
              <a:ext cx="305796" cy="361718"/>
            </a:xfrm>
            <a:custGeom>
              <a:avLst/>
              <a:gdLst/>
              <a:ahLst/>
              <a:cxnLst>
                <a:cxn ang="0">
                  <a:pos x="183" y="256"/>
                </a:cxn>
                <a:cxn ang="0">
                  <a:pos x="179" y="284"/>
                </a:cxn>
                <a:cxn ang="0">
                  <a:pos x="173" y="310"/>
                </a:cxn>
                <a:cxn ang="0">
                  <a:pos x="169" y="304"/>
                </a:cxn>
                <a:cxn ang="0">
                  <a:pos x="144" y="308"/>
                </a:cxn>
                <a:cxn ang="0">
                  <a:pos x="137" y="322"/>
                </a:cxn>
                <a:cxn ang="0">
                  <a:pos x="126" y="308"/>
                </a:cxn>
                <a:cxn ang="0">
                  <a:pos x="99" y="302"/>
                </a:cxn>
                <a:cxn ang="0">
                  <a:pos x="95" y="299"/>
                </a:cxn>
                <a:cxn ang="0">
                  <a:pos x="77" y="324"/>
                </a:cxn>
                <a:cxn ang="0">
                  <a:pos x="62" y="322"/>
                </a:cxn>
                <a:cxn ang="0">
                  <a:pos x="53" y="299"/>
                </a:cxn>
                <a:cxn ang="0">
                  <a:pos x="44" y="278"/>
                </a:cxn>
                <a:cxn ang="0">
                  <a:pos x="38" y="256"/>
                </a:cxn>
                <a:cxn ang="0">
                  <a:pos x="38" y="238"/>
                </a:cxn>
                <a:cxn ang="0">
                  <a:pos x="26" y="221"/>
                </a:cxn>
                <a:cxn ang="0">
                  <a:pos x="20" y="204"/>
                </a:cxn>
                <a:cxn ang="0">
                  <a:pos x="14" y="192"/>
                </a:cxn>
                <a:cxn ang="0">
                  <a:pos x="14" y="183"/>
                </a:cxn>
                <a:cxn ang="0">
                  <a:pos x="24" y="161"/>
                </a:cxn>
                <a:cxn ang="0">
                  <a:pos x="17" y="159"/>
                </a:cxn>
                <a:cxn ang="0">
                  <a:pos x="14" y="138"/>
                </a:cxn>
                <a:cxn ang="0">
                  <a:pos x="14" y="118"/>
                </a:cxn>
                <a:cxn ang="0">
                  <a:pos x="18" y="105"/>
                </a:cxn>
                <a:cxn ang="0">
                  <a:pos x="18" y="74"/>
                </a:cxn>
                <a:cxn ang="0">
                  <a:pos x="21" y="69"/>
                </a:cxn>
                <a:cxn ang="0">
                  <a:pos x="11" y="50"/>
                </a:cxn>
                <a:cxn ang="0">
                  <a:pos x="0" y="29"/>
                </a:cxn>
                <a:cxn ang="0">
                  <a:pos x="27" y="30"/>
                </a:cxn>
                <a:cxn ang="0">
                  <a:pos x="38" y="23"/>
                </a:cxn>
                <a:cxn ang="0">
                  <a:pos x="56" y="12"/>
                </a:cxn>
                <a:cxn ang="0">
                  <a:pos x="74" y="0"/>
                </a:cxn>
                <a:cxn ang="0">
                  <a:pos x="91" y="3"/>
                </a:cxn>
                <a:cxn ang="0">
                  <a:pos x="93" y="23"/>
                </a:cxn>
                <a:cxn ang="0">
                  <a:pos x="95" y="44"/>
                </a:cxn>
                <a:cxn ang="0">
                  <a:pos x="111" y="62"/>
                </a:cxn>
                <a:cxn ang="0">
                  <a:pos x="128" y="68"/>
                </a:cxn>
                <a:cxn ang="0">
                  <a:pos x="147" y="77"/>
                </a:cxn>
                <a:cxn ang="0">
                  <a:pos x="171" y="94"/>
                </a:cxn>
                <a:cxn ang="0">
                  <a:pos x="197" y="98"/>
                </a:cxn>
                <a:cxn ang="0">
                  <a:pos x="203" y="108"/>
                </a:cxn>
                <a:cxn ang="0">
                  <a:pos x="206" y="132"/>
                </a:cxn>
                <a:cxn ang="0">
                  <a:pos x="201" y="132"/>
                </a:cxn>
                <a:cxn ang="0">
                  <a:pos x="210" y="142"/>
                </a:cxn>
                <a:cxn ang="0">
                  <a:pos x="213" y="161"/>
                </a:cxn>
                <a:cxn ang="0">
                  <a:pos x="233" y="164"/>
                </a:cxn>
                <a:cxn ang="0">
                  <a:pos x="253" y="166"/>
                </a:cxn>
                <a:cxn ang="0">
                  <a:pos x="255" y="188"/>
                </a:cxn>
                <a:cxn ang="0">
                  <a:pos x="269" y="201"/>
                </a:cxn>
                <a:cxn ang="0">
                  <a:pos x="274" y="210"/>
                </a:cxn>
                <a:cxn ang="0">
                  <a:pos x="269" y="230"/>
                </a:cxn>
                <a:cxn ang="0">
                  <a:pos x="264" y="248"/>
                </a:cxn>
                <a:cxn ang="0">
                  <a:pos x="268" y="256"/>
                </a:cxn>
                <a:cxn ang="0">
                  <a:pos x="264" y="258"/>
                </a:cxn>
                <a:cxn ang="0">
                  <a:pos x="265" y="255"/>
                </a:cxn>
                <a:cxn ang="0">
                  <a:pos x="242" y="238"/>
                </a:cxn>
                <a:cxn ang="0">
                  <a:pos x="215" y="242"/>
                </a:cxn>
                <a:cxn ang="0">
                  <a:pos x="186" y="245"/>
                </a:cxn>
                <a:cxn ang="0">
                  <a:pos x="183" y="256"/>
                </a:cxn>
              </a:cxnLst>
              <a:rect l="0" t="0" r="r" b="b"/>
              <a:pathLst>
                <a:path w="274" h="324">
                  <a:moveTo>
                    <a:pt x="183" y="256"/>
                  </a:moveTo>
                  <a:lnTo>
                    <a:pt x="179" y="284"/>
                  </a:lnTo>
                  <a:lnTo>
                    <a:pt x="173" y="310"/>
                  </a:lnTo>
                  <a:lnTo>
                    <a:pt x="169" y="304"/>
                  </a:lnTo>
                  <a:lnTo>
                    <a:pt x="144" y="308"/>
                  </a:lnTo>
                  <a:lnTo>
                    <a:pt x="137" y="322"/>
                  </a:lnTo>
                  <a:lnTo>
                    <a:pt x="126" y="308"/>
                  </a:lnTo>
                  <a:lnTo>
                    <a:pt x="99" y="302"/>
                  </a:lnTo>
                  <a:lnTo>
                    <a:pt x="95" y="299"/>
                  </a:lnTo>
                  <a:lnTo>
                    <a:pt x="77" y="324"/>
                  </a:lnTo>
                  <a:lnTo>
                    <a:pt x="62" y="322"/>
                  </a:lnTo>
                  <a:lnTo>
                    <a:pt x="53" y="299"/>
                  </a:lnTo>
                  <a:lnTo>
                    <a:pt x="44" y="278"/>
                  </a:lnTo>
                  <a:lnTo>
                    <a:pt x="38" y="256"/>
                  </a:lnTo>
                  <a:lnTo>
                    <a:pt x="38" y="238"/>
                  </a:lnTo>
                  <a:lnTo>
                    <a:pt x="26" y="221"/>
                  </a:lnTo>
                  <a:lnTo>
                    <a:pt x="20" y="204"/>
                  </a:lnTo>
                  <a:lnTo>
                    <a:pt x="14" y="192"/>
                  </a:lnTo>
                  <a:lnTo>
                    <a:pt x="14" y="183"/>
                  </a:lnTo>
                  <a:lnTo>
                    <a:pt x="24" y="161"/>
                  </a:lnTo>
                  <a:lnTo>
                    <a:pt x="17" y="159"/>
                  </a:lnTo>
                  <a:lnTo>
                    <a:pt x="14" y="138"/>
                  </a:lnTo>
                  <a:lnTo>
                    <a:pt x="14" y="118"/>
                  </a:lnTo>
                  <a:lnTo>
                    <a:pt x="18" y="105"/>
                  </a:lnTo>
                  <a:lnTo>
                    <a:pt x="18" y="74"/>
                  </a:lnTo>
                  <a:lnTo>
                    <a:pt x="21" y="69"/>
                  </a:lnTo>
                  <a:lnTo>
                    <a:pt x="11" y="50"/>
                  </a:lnTo>
                  <a:lnTo>
                    <a:pt x="0" y="29"/>
                  </a:lnTo>
                  <a:lnTo>
                    <a:pt x="27" y="30"/>
                  </a:lnTo>
                  <a:lnTo>
                    <a:pt x="38" y="23"/>
                  </a:lnTo>
                  <a:lnTo>
                    <a:pt x="56" y="12"/>
                  </a:lnTo>
                  <a:lnTo>
                    <a:pt x="74" y="0"/>
                  </a:lnTo>
                  <a:lnTo>
                    <a:pt x="91" y="3"/>
                  </a:lnTo>
                  <a:lnTo>
                    <a:pt x="93" y="23"/>
                  </a:lnTo>
                  <a:lnTo>
                    <a:pt x="95" y="44"/>
                  </a:lnTo>
                  <a:lnTo>
                    <a:pt x="111" y="62"/>
                  </a:lnTo>
                  <a:lnTo>
                    <a:pt x="128" y="68"/>
                  </a:lnTo>
                  <a:lnTo>
                    <a:pt x="147" y="77"/>
                  </a:lnTo>
                  <a:lnTo>
                    <a:pt x="171" y="94"/>
                  </a:lnTo>
                  <a:lnTo>
                    <a:pt x="197" y="98"/>
                  </a:lnTo>
                  <a:lnTo>
                    <a:pt x="203" y="108"/>
                  </a:lnTo>
                  <a:lnTo>
                    <a:pt x="206" y="132"/>
                  </a:lnTo>
                  <a:lnTo>
                    <a:pt x="201" y="132"/>
                  </a:lnTo>
                  <a:lnTo>
                    <a:pt x="210" y="142"/>
                  </a:lnTo>
                  <a:lnTo>
                    <a:pt x="213" y="161"/>
                  </a:lnTo>
                  <a:lnTo>
                    <a:pt x="233" y="164"/>
                  </a:lnTo>
                  <a:lnTo>
                    <a:pt x="253" y="166"/>
                  </a:lnTo>
                  <a:lnTo>
                    <a:pt x="255" y="188"/>
                  </a:lnTo>
                  <a:lnTo>
                    <a:pt x="269" y="201"/>
                  </a:lnTo>
                  <a:lnTo>
                    <a:pt x="274" y="210"/>
                  </a:lnTo>
                  <a:lnTo>
                    <a:pt x="269" y="230"/>
                  </a:lnTo>
                  <a:lnTo>
                    <a:pt x="264" y="248"/>
                  </a:lnTo>
                  <a:lnTo>
                    <a:pt x="268" y="256"/>
                  </a:lnTo>
                  <a:lnTo>
                    <a:pt x="264" y="258"/>
                  </a:lnTo>
                  <a:lnTo>
                    <a:pt x="265" y="255"/>
                  </a:lnTo>
                  <a:lnTo>
                    <a:pt x="242" y="238"/>
                  </a:lnTo>
                  <a:lnTo>
                    <a:pt x="215" y="242"/>
                  </a:lnTo>
                  <a:lnTo>
                    <a:pt x="186" y="245"/>
                  </a:lnTo>
                  <a:lnTo>
                    <a:pt x="183" y="25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1" name="Freeform 242"/>
            <p:cNvSpPr>
              <a:spLocks/>
            </p:cNvSpPr>
            <p:nvPr/>
          </p:nvSpPr>
          <p:spPr bwMode="auto">
            <a:xfrm>
              <a:off x="4878753" y="3814002"/>
              <a:ext cx="225441" cy="250076"/>
            </a:xfrm>
            <a:custGeom>
              <a:avLst/>
              <a:gdLst/>
              <a:ahLst/>
              <a:cxnLst>
                <a:cxn ang="0">
                  <a:pos x="0" y="172"/>
                </a:cxn>
                <a:cxn ang="0">
                  <a:pos x="2" y="139"/>
                </a:cxn>
                <a:cxn ang="0">
                  <a:pos x="3" y="104"/>
                </a:cxn>
                <a:cxn ang="0">
                  <a:pos x="24" y="104"/>
                </a:cxn>
                <a:cxn ang="0">
                  <a:pos x="24" y="81"/>
                </a:cxn>
                <a:cxn ang="0">
                  <a:pos x="26" y="58"/>
                </a:cxn>
                <a:cxn ang="0">
                  <a:pos x="26" y="36"/>
                </a:cxn>
                <a:cxn ang="0">
                  <a:pos x="27" y="13"/>
                </a:cxn>
                <a:cxn ang="0">
                  <a:pos x="52" y="9"/>
                </a:cxn>
                <a:cxn ang="0">
                  <a:pos x="77" y="7"/>
                </a:cxn>
                <a:cxn ang="0">
                  <a:pos x="86" y="15"/>
                </a:cxn>
                <a:cxn ang="0">
                  <a:pos x="102" y="6"/>
                </a:cxn>
                <a:cxn ang="0">
                  <a:pos x="119" y="0"/>
                </a:cxn>
                <a:cxn ang="0">
                  <a:pos x="132" y="24"/>
                </a:cxn>
                <a:cxn ang="0">
                  <a:pos x="144" y="48"/>
                </a:cxn>
                <a:cxn ang="0">
                  <a:pos x="160" y="61"/>
                </a:cxn>
                <a:cxn ang="0">
                  <a:pos x="165" y="66"/>
                </a:cxn>
                <a:cxn ang="0">
                  <a:pos x="170" y="73"/>
                </a:cxn>
                <a:cxn ang="0">
                  <a:pos x="177" y="93"/>
                </a:cxn>
                <a:cxn ang="0">
                  <a:pos x="196" y="103"/>
                </a:cxn>
                <a:cxn ang="0">
                  <a:pos x="202" y="106"/>
                </a:cxn>
                <a:cxn ang="0">
                  <a:pos x="201" y="109"/>
                </a:cxn>
                <a:cxn ang="0">
                  <a:pos x="172" y="128"/>
                </a:cxn>
                <a:cxn ang="0">
                  <a:pos x="150" y="146"/>
                </a:cxn>
                <a:cxn ang="0">
                  <a:pos x="138" y="168"/>
                </a:cxn>
                <a:cxn ang="0">
                  <a:pos x="125" y="176"/>
                </a:cxn>
                <a:cxn ang="0">
                  <a:pos x="113" y="198"/>
                </a:cxn>
                <a:cxn ang="0">
                  <a:pos x="81" y="193"/>
                </a:cxn>
                <a:cxn ang="0">
                  <a:pos x="64" y="187"/>
                </a:cxn>
                <a:cxn ang="0">
                  <a:pos x="52" y="202"/>
                </a:cxn>
                <a:cxn ang="0">
                  <a:pos x="41" y="219"/>
                </a:cxn>
                <a:cxn ang="0">
                  <a:pos x="18" y="224"/>
                </a:cxn>
                <a:cxn ang="0">
                  <a:pos x="11" y="220"/>
                </a:cxn>
                <a:cxn ang="0">
                  <a:pos x="15" y="196"/>
                </a:cxn>
                <a:cxn ang="0">
                  <a:pos x="0" y="172"/>
                </a:cxn>
              </a:cxnLst>
              <a:rect l="0" t="0" r="r" b="b"/>
              <a:pathLst>
                <a:path w="202" h="224">
                  <a:moveTo>
                    <a:pt x="0" y="172"/>
                  </a:moveTo>
                  <a:lnTo>
                    <a:pt x="2" y="139"/>
                  </a:lnTo>
                  <a:lnTo>
                    <a:pt x="3" y="104"/>
                  </a:lnTo>
                  <a:lnTo>
                    <a:pt x="24" y="104"/>
                  </a:lnTo>
                  <a:lnTo>
                    <a:pt x="24" y="81"/>
                  </a:lnTo>
                  <a:lnTo>
                    <a:pt x="26" y="58"/>
                  </a:lnTo>
                  <a:lnTo>
                    <a:pt x="26" y="36"/>
                  </a:lnTo>
                  <a:lnTo>
                    <a:pt x="27" y="13"/>
                  </a:lnTo>
                  <a:lnTo>
                    <a:pt x="52" y="9"/>
                  </a:lnTo>
                  <a:lnTo>
                    <a:pt x="77" y="7"/>
                  </a:lnTo>
                  <a:lnTo>
                    <a:pt x="86" y="15"/>
                  </a:lnTo>
                  <a:lnTo>
                    <a:pt x="102" y="6"/>
                  </a:lnTo>
                  <a:lnTo>
                    <a:pt x="119" y="0"/>
                  </a:lnTo>
                  <a:lnTo>
                    <a:pt x="132" y="24"/>
                  </a:lnTo>
                  <a:lnTo>
                    <a:pt x="144" y="48"/>
                  </a:lnTo>
                  <a:lnTo>
                    <a:pt x="160" y="61"/>
                  </a:lnTo>
                  <a:lnTo>
                    <a:pt x="165" y="66"/>
                  </a:lnTo>
                  <a:lnTo>
                    <a:pt x="170" y="73"/>
                  </a:lnTo>
                  <a:lnTo>
                    <a:pt x="177" y="93"/>
                  </a:lnTo>
                  <a:lnTo>
                    <a:pt x="196" y="103"/>
                  </a:lnTo>
                  <a:lnTo>
                    <a:pt x="202" y="106"/>
                  </a:lnTo>
                  <a:lnTo>
                    <a:pt x="201" y="109"/>
                  </a:lnTo>
                  <a:lnTo>
                    <a:pt x="172" y="128"/>
                  </a:lnTo>
                  <a:lnTo>
                    <a:pt x="150" y="146"/>
                  </a:lnTo>
                  <a:lnTo>
                    <a:pt x="138" y="168"/>
                  </a:lnTo>
                  <a:lnTo>
                    <a:pt x="125" y="176"/>
                  </a:lnTo>
                  <a:lnTo>
                    <a:pt x="113" y="198"/>
                  </a:lnTo>
                  <a:lnTo>
                    <a:pt x="81" y="193"/>
                  </a:lnTo>
                  <a:lnTo>
                    <a:pt x="64" y="187"/>
                  </a:lnTo>
                  <a:lnTo>
                    <a:pt x="52" y="202"/>
                  </a:lnTo>
                  <a:lnTo>
                    <a:pt x="41" y="219"/>
                  </a:lnTo>
                  <a:lnTo>
                    <a:pt x="18" y="224"/>
                  </a:lnTo>
                  <a:lnTo>
                    <a:pt x="11" y="220"/>
                  </a:lnTo>
                  <a:lnTo>
                    <a:pt x="15" y="196"/>
                  </a:lnTo>
                  <a:lnTo>
                    <a:pt x="0" y="17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2" name="Freeform 243"/>
            <p:cNvSpPr>
              <a:spLocks/>
            </p:cNvSpPr>
            <p:nvPr/>
          </p:nvSpPr>
          <p:spPr bwMode="auto">
            <a:xfrm>
              <a:off x="5454632" y="3637609"/>
              <a:ext cx="4464" cy="13397"/>
            </a:xfrm>
            <a:custGeom>
              <a:avLst/>
              <a:gdLst/>
              <a:ahLst/>
              <a:cxnLst>
                <a:cxn ang="0">
                  <a:pos x="4" y="12"/>
                </a:cxn>
                <a:cxn ang="0">
                  <a:pos x="4" y="10"/>
                </a:cxn>
                <a:cxn ang="0">
                  <a:pos x="0" y="0"/>
                </a:cxn>
                <a:cxn ang="0">
                  <a:pos x="4" y="12"/>
                </a:cxn>
              </a:cxnLst>
              <a:rect l="0" t="0" r="r" b="b"/>
              <a:pathLst>
                <a:path w="4" h="12">
                  <a:moveTo>
                    <a:pt x="4" y="12"/>
                  </a:moveTo>
                  <a:lnTo>
                    <a:pt x="4" y="10"/>
                  </a:lnTo>
                  <a:lnTo>
                    <a:pt x="0" y="0"/>
                  </a:lnTo>
                  <a:lnTo>
                    <a:pt x="4" y="1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3" name="Freeform 244"/>
            <p:cNvSpPr>
              <a:spLocks/>
            </p:cNvSpPr>
            <p:nvPr/>
          </p:nvSpPr>
          <p:spPr bwMode="auto">
            <a:xfrm>
              <a:off x="5039463" y="4113201"/>
              <a:ext cx="53570" cy="55821"/>
            </a:xfrm>
            <a:custGeom>
              <a:avLst/>
              <a:gdLst/>
              <a:ahLst/>
              <a:cxnLst>
                <a:cxn ang="0">
                  <a:pos x="21" y="6"/>
                </a:cxn>
                <a:cxn ang="0">
                  <a:pos x="0" y="28"/>
                </a:cxn>
                <a:cxn ang="0">
                  <a:pos x="15" y="50"/>
                </a:cxn>
                <a:cxn ang="0">
                  <a:pos x="23" y="42"/>
                </a:cxn>
                <a:cxn ang="0">
                  <a:pos x="44" y="27"/>
                </a:cxn>
                <a:cxn ang="0">
                  <a:pos x="48" y="12"/>
                </a:cxn>
                <a:cxn ang="0">
                  <a:pos x="29" y="0"/>
                </a:cxn>
                <a:cxn ang="0">
                  <a:pos x="21" y="6"/>
                </a:cxn>
              </a:cxnLst>
              <a:rect l="0" t="0" r="r" b="b"/>
              <a:pathLst>
                <a:path w="48" h="50">
                  <a:moveTo>
                    <a:pt x="21" y="6"/>
                  </a:moveTo>
                  <a:lnTo>
                    <a:pt x="0" y="28"/>
                  </a:lnTo>
                  <a:lnTo>
                    <a:pt x="15" y="50"/>
                  </a:lnTo>
                  <a:lnTo>
                    <a:pt x="23" y="42"/>
                  </a:lnTo>
                  <a:lnTo>
                    <a:pt x="44" y="27"/>
                  </a:lnTo>
                  <a:lnTo>
                    <a:pt x="48" y="12"/>
                  </a:lnTo>
                  <a:lnTo>
                    <a:pt x="29" y="0"/>
                  </a:lnTo>
                  <a:lnTo>
                    <a:pt x="21"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4" name="Freeform 245"/>
            <p:cNvSpPr>
              <a:spLocks/>
            </p:cNvSpPr>
            <p:nvPr/>
          </p:nvSpPr>
          <p:spPr bwMode="auto">
            <a:xfrm>
              <a:off x="5439007" y="3655471"/>
              <a:ext cx="185263" cy="372882"/>
            </a:xfrm>
            <a:custGeom>
              <a:avLst/>
              <a:gdLst/>
              <a:ahLst/>
              <a:cxnLst>
                <a:cxn ang="0">
                  <a:pos x="61" y="95"/>
                </a:cxn>
                <a:cxn ang="0">
                  <a:pos x="53" y="96"/>
                </a:cxn>
                <a:cxn ang="0">
                  <a:pos x="34" y="106"/>
                </a:cxn>
                <a:cxn ang="0">
                  <a:pos x="28" y="126"/>
                </a:cxn>
                <a:cxn ang="0">
                  <a:pos x="23" y="145"/>
                </a:cxn>
                <a:cxn ang="0">
                  <a:pos x="26" y="170"/>
                </a:cxn>
                <a:cxn ang="0">
                  <a:pos x="29" y="196"/>
                </a:cxn>
                <a:cxn ang="0">
                  <a:pos x="18" y="212"/>
                </a:cxn>
                <a:cxn ang="0">
                  <a:pos x="6" y="229"/>
                </a:cxn>
                <a:cxn ang="0">
                  <a:pos x="0" y="263"/>
                </a:cxn>
                <a:cxn ang="0">
                  <a:pos x="5" y="290"/>
                </a:cxn>
                <a:cxn ang="0">
                  <a:pos x="13" y="322"/>
                </a:cxn>
                <a:cxn ang="0">
                  <a:pos x="41" y="334"/>
                </a:cxn>
                <a:cxn ang="0">
                  <a:pos x="60" y="324"/>
                </a:cxn>
                <a:cxn ang="0">
                  <a:pos x="79" y="314"/>
                </a:cxn>
                <a:cxn ang="0">
                  <a:pos x="86" y="292"/>
                </a:cxn>
                <a:cxn ang="0">
                  <a:pos x="95" y="270"/>
                </a:cxn>
                <a:cxn ang="0">
                  <a:pos x="102" y="247"/>
                </a:cxn>
                <a:cxn ang="0">
                  <a:pos x="110" y="224"/>
                </a:cxn>
                <a:cxn ang="0">
                  <a:pos x="119" y="202"/>
                </a:cxn>
                <a:cxn ang="0">
                  <a:pos x="126" y="179"/>
                </a:cxn>
                <a:cxn ang="0">
                  <a:pos x="133" y="156"/>
                </a:cxn>
                <a:cxn ang="0">
                  <a:pos x="142" y="134"/>
                </a:cxn>
                <a:cxn ang="0">
                  <a:pos x="150" y="119"/>
                </a:cxn>
                <a:cxn ang="0">
                  <a:pos x="150" y="84"/>
                </a:cxn>
                <a:cxn ang="0">
                  <a:pos x="162" y="94"/>
                </a:cxn>
                <a:cxn ang="0">
                  <a:pos x="167" y="80"/>
                </a:cxn>
                <a:cxn ang="0">
                  <a:pos x="160" y="49"/>
                </a:cxn>
                <a:cxn ang="0">
                  <a:pos x="152" y="18"/>
                </a:cxn>
                <a:cxn ang="0">
                  <a:pos x="146" y="1"/>
                </a:cxn>
                <a:cxn ang="0">
                  <a:pos x="142" y="0"/>
                </a:cxn>
                <a:cxn ang="0">
                  <a:pos x="136" y="8"/>
                </a:cxn>
                <a:cxn ang="0">
                  <a:pos x="131" y="34"/>
                </a:cxn>
                <a:cxn ang="0">
                  <a:pos x="122" y="37"/>
                </a:cxn>
                <a:cxn ang="0">
                  <a:pos x="119" y="41"/>
                </a:cxn>
                <a:cxn ang="0">
                  <a:pos x="113" y="37"/>
                </a:cxn>
                <a:cxn ang="0">
                  <a:pos x="115" y="52"/>
                </a:cxn>
                <a:cxn ang="0">
                  <a:pos x="109" y="61"/>
                </a:cxn>
                <a:cxn ang="0">
                  <a:pos x="112" y="64"/>
                </a:cxn>
                <a:cxn ang="0">
                  <a:pos x="101" y="72"/>
                </a:cxn>
                <a:cxn ang="0">
                  <a:pos x="102" y="64"/>
                </a:cxn>
                <a:cxn ang="0">
                  <a:pos x="95" y="80"/>
                </a:cxn>
                <a:cxn ang="0">
                  <a:pos x="91" y="83"/>
                </a:cxn>
                <a:cxn ang="0">
                  <a:pos x="86" y="80"/>
                </a:cxn>
                <a:cxn ang="0">
                  <a:pos x="78" y="94"/>
                </a:cxn>
                <a:cxn ang="0">
                  <a:pos x="61" y="95"/>
                </a:cxn>
              </a:cxnLst>
              <a:rect l="0" t="0" r="r" b="b"/>
              <a:pathLst>
                <a:path w="167" h="334">
                  <a:moveTo>
                    <a:pt x="61" y="95"/>
                  </a:moveTo>
                  <a:lnTo>
                    <a:pt x="53" y="96"/>
                  </a:lnTo>
                  <a:lnTo>
                    <a:pt x="34" y="106"/>
                  </a:lnTo>
                  <a:lnTo>
                    <a:pt x="28" y="126"/>
                  </a:lnTo>
                  <a:lnTo>
                    <a:pt x="23" y="145"/>
                  </a:lnTo>
                  <a:lnTo>
                    <a:pt x="26" y="170"/>
                  </a:lnTo>
                  <a:lnTo>
                    <a:pt x="29" y="196"/>
                  </a:lnTo>
                  <a:lnTo>
                    <a:pt x="18" y="212"/>
                  </a:lnTo>
                  <a:lnTo>
                    <a:pt x="6" y="229"/>
                  </a:lnTo>
                  <a:lnTo>
                    <a:pt x="0" y="263"/>
                  </a:lnTo>
                  <a:lnTo>
                    <a:pt x="5" y="290"/>
                  </a:lnTo>
                  <a:lnTo>
                    <a:pt x="13" y="322"/>
                  </a:lnTo>
                  <a:lnTo>
                    <a:pt x="41" y="334"/>
                  </a:lnTo>
                  <a:lnTo>
                    <a:pt x="60" y="324"/>
                  </a:lnTo>
                  <a:lnTo>
                    <a:pt x="79" y="314"/>
                  </a:lnTo>
                  <a:lnTo>
                    <a:pt x="86" y="292"/>
                  </a:lnTo>
                  <a:lnTo>
                    <a:pt x="95" y="270"/>
                  </a:lnTo>
                  <a:lnTo>
                    <a:pt x="102" y="247"/>
                  </a:lnTo>
                  <a:lnTo>
                    <a:pt x="110" y="224"/>
                  </a:lnTo>
                  <a:lnTo>
                    <a:pt x="119" y="202"/>
                  </a:lnTo>
                  <a:lnTo>
                    <a:pt x="126" y="179"/>
                  </a:lnTo>
                  <a:lnTo>
                    <a:pt x="133" y="156"/>
                  </a:lnTo>
                  <a:lnTo>
                    <a:pt x="142" y="134"/>
                  </a:lnTo>
                  <a:lnTo>
                    <a:pt x="150" y="119"/>
                  </a:lnTo>
                  <a:lnTo>
                    <a:pt x="150" y="84"/>
                  </a:lnTo>
                  <a:lnTo>
                    <a:pt x="162" y="94"/>
                  </a:lnTo>
                  <a:lnTo>
                    <a:pt x="167" y="80"/>
                  </a:lnTo>
                  <a:lnTo>
                    <a:pt x="160" y="49"/>
                  </a:lnTo>
                  <a:lnTo>
                    <a:pt x="152" y="18"/>
                  </a:lnTo>
                  <a:lnTo>
                    <a:pt x="146" y="1"/>
                  </a:lnTo>
                  <a:lnTo>
                    <a:pt x="142" y="0"/>
                  </a:lnTo>
                  <a:lnTo>
                    <a:pt x="136" y="8"/>
                  </a:lnTo>
                  <a:lnTo>
                    <a:pt x="131" y="34"/>
                  </a:lnTo>
                  <a:lnTo>
                    <a:pt x="122" y="37"/>
                  </a:lnTo>
                  <a:lnTo>
                    <a:pt x="119" y="41"/>
                  </a:lnTo>
                  <a:lnTo>
                    <a:pt x="113" y="37"/>
                  </a:lnTo>
                  <a:lnTo>
                    <a:pt x="115" y="52"/>
                  </a:lnTo>
                  <a:lnTo>
                    <a:pt x="109" y="61"/>
                  </a:lnTo>
                  <a:lnTo>
                    <a:pt x="112" y="64"/>
                  </a:lnTo>
                  <a:lnTo>
                    <a:pt x="101" y="72"/>
                  </a:lnTo>
                  <a:lnTo>
                    <a:pt x="102" y="64"/>
                  </a:lnTo>
                  <a:lnTo>
                    <a:pt x="95" y="80"/>
                  </a:lnTo>
                  <a:lnTo>
                    <a:pt x="91" y="83"/>
                  </a:lnTo>
                  <a:lnTo>
                    <a:pt x="86" y="80"/>
                  </a:lnTo>
                  <a:lnTo>
                    <a:pt x="78" y="94"/>
                  </a:lnTo>
                  <a:lnTo>
                    <a:pt x="61" y="9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5" name="Freeform 246"/>
            <p:cNvSpPr>
              <a:spLocks/>
            </p:cNvSpPr>
            <p:nvPr/>
          </p:nvSpPr>
          <p:spPr bwMode="auto">
            <a:xfrm>
              <a:off x="5195709" y="3579556"/>
              <a:ext cx="75891" cy="214351"/>
            </a:xfrm>
            <a:custGeom>
              <a:avLst/>
              <a:gdLst/>
              <a:ahLst/>
              <a:cxnLst>
                <a:cxn ang="0">
                  <a:pos x="39" y="134"/>
                </a:cxn>
                <a:cxn ang="0">
                  <a:pos x="31" y="159"/>
                </a:cxn>
                <a:cxn ang="0">
                  <a:pos x="42" y="176"/>
                </a:cxn>
                <a:cxn ang="0">
                  <a:pos x="51" y="192"/>
                </a:cxn>
                <a:cxn ang="0">
                  <a:pos x="49" y="177"/>
                </a:cxn>
                <a:cxn ang="0">
                  <a:pos x="61" y="167"/>
                </a:cxn>
                <a:cxn ang="0">
                  <a:pos x="65" y="149"/>
                </a:cxn>
                <a:cxn ang="0">
                  <a:pos x="67" y="131"/>
                </a:cxn>
                <a:cxn ang="0">
                  <a:pos x="55" y="116"/>
                </a:cxn>
                <a:cxn ang="0">
                  <a:pos x="42" y="102"/>
                </a:cxn>
                <a:cxn ang="0">
                  <a:pos x="38" y="78"/>
                </a:cxn>
                <a:cxn ang="0">
                  <a:pos x="42" y="59"/>
                </a:cxn>
                <a:cxn ang="0">
                  <a:pos x="50" y="54"/>
                </a:cxn>
                <a:cxn ang="0">
                  <a:pos x="44" y="35"/>
                </a:cxn>
                <a:cxn ang="0">
                  <a:pos x="38" y="8"/>
                </a:cxn>
                <a:cxn ang="0">
                  <a:pos x="30" y="3"/>
                </a:cxn>
                <a:cxn ang="0">
                  <a:pos x="7" y="0"/>
                </a:cxn>
                <a:cxn ang="0">
                  <a:pos x="9" y="6"/>
                </a:cxn>
                <a:cxn ang="0">
                  <a:pos x="23" y="26"/>
                </a:cxn>
                <a:cxn ang="0">
                  <a:pos x="17" y="35"/>
                </a:cxn>
                <a:cxn ang="0">
                  <a:pos x="17" y="54"/>
                </a:cxn>
                <a:cxn ang="0">
                  <a:pos x="15" y="73"/>
                </a:cxn>
                <a:cxn ang="0">
                  <a:pos x="12" y="80"/>
                </a:cxn>
                <a:cxn ang="0">
                  <a:pos x="0" y="104"/>
                </a:cxn>
                <a:cxn ang="0">
                  <a:pos x="11" y="115"/>
                </a:cxn>
                <a:cxn ang="0">
                  <a:pos x="17" y="126"/>
                </a:cxn>
                <a:cxn ang="0">
                  <a:pos x="31" y="126"/>
                </a:cxn>
                <a:cxn ang="0">
                  <a:pos x="39" y="134"/>
                </a:cxn>
              </a:cxnLst>
              <a:rect l="0" t="0" r="r" b="b"/>
              <a:pathLst>
                <a:path w="67" h="192">
                  <a:moveTo>
                    <a:pt x="39" y="134"/>
                  </a:moveTo>
                  <a:lnTo>
                    <a:pt x="31" y="159"/>
                  </a:lnTo>
                  <a:lnTo>
                    <a:pt x="42" y="176"/>
                  </a:lnTo>
                  <a:lnTo>
                    <a:pt x="51" y="192"/>
                  </a:lnTo>
                  <a:lnTo>
                    <a:pt x="49" y="177"/>
                  </a:lnTo>
                  <a:lnTo>
                    <a:pt x="61" y="167"/>
                  </a:lnTo>
                  <a:lnTo>
                    <a:pt x="65" y="149"/>
                  </a:lnTo>
                  <a:lnTo>
                    <a:pt x="67" y="131"/>
                  </a:lnTo>
                  <a:lnTo>
                    <a:pt x="55" y="116"/>
                  </a:lnTo>
                  <a:lnTo>
                    <a:pt x="42" y="102"/>
                  </a:lnTo>
                  <a:lnTo>
                    <a:pt x="38" y="78"/>
                  </a:lnTo>
                  <a:lnTo>
                    <a:pt x="42" y="59"/>
                  </a:lnTo>
                  <a:lnTo>
                    <a:pt x="50" y="54"/>
                  </a:lnTo>
                  <a:lnTo>
                    <a:pt x="44" y="35"/>
                  </a:lnTo>
                  <a:lnTo>
                    <a:pt x="38" y="8"/>
                  </a:lnTo>
                  <a:lnTo>
                    <a:pt x="30" y="3"/>
                  </a:lnTo>
                  <a:lnTo>
                    <a:pt x="7" y="0"/>
                  </a:lnTo>
                  <a:lnTo>
                    <a:pt x="9" y="6"/>
                  </a:lnTo>
                  <a:lnTo>
                    <a:pt x="23" y="26"/>
                  </a:lnTo>
                  <a:lnTo>
                    <a:pt x="17" y="35"/>
                  </a:lnTo>
                  <a:lnTo>
                    <a:pt x="17" y="54"/>
                  </a:lnTo>
                  <a:lnTo>
                    <a:pt x="15" y="73"/>
                  </a:lnTo>
                  <a:lnTo>
                    <a:pt x="12" y="80"/>
                  </a:lnTo>
                  <a:lnTo>
                    <a:pt x="0" y="104"/>
                  </a:lnTo>
                  <a:lnTo>
                    <a:pt x="11" y="115"/>
                  </a:lnTo>
                  <a:lnTo>
                    <a:pt x="17" y="126"/>
                  </a:lnTo>
                  <a:lnTo>
                    <a:pt x="31" y="126"/>
                  </a:lnTo>
                  <a:lnTo>
                    <a:pt x="39" y="13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6" name="Freeform 247"/>
            <p:cNvSpPr>
              <a:spLocks/>
            </p:cNvSpPr>
            <p:nvPr/>
          </p:nvSpPr>
          <p:spPr bwMode="auto">
            <a:xfrm>
              <a:off x="5135443" y="3610814"/>
              <a:ext cx="254458" cy="453264"/>
            </a:xfrm>
            <a:custGeom>
              <a:avLst/>
              <a:gdLst/>
              <a:ahLst/>
              <a:cxnLst>
                <a:cxn ang="0">
                  <a:pos x="92" y="237"/>
                </a:cxn>
                <a:cxn ang="0">
                  <a:pos x="100" y="230"/>
                </a:cxn>
                <a:cxn ang="0">
                  <a:pos x="140" y="188"/>
                </a:cxn>
                <a:cxn ang="0">
                  <a:pos x="178" y="165"/>
                </a:cxn>
                <a:cxn ang="0">
                  <a:pos x="224" y="117"/>
                </a:cxn>
                <a:cxn ang="0">
                  <a:pos x="226" y="99"/>
                </a:cxn>
                <a:cxn ang="0">
                  <a:pos x="226" y="51"/>
                </a:cxn>
                <a:cxn ang="0">
                  <a:pos x="228" y="0"/>
                </a:cxn>
                <a:cxn ang="0">
                  <a:pos x="202" y="11"/>
                </a:cxn>
                <a:cxn ang="0">
                  <a:pos x="168" y="23"/>
                </a:cxn>
                <a:cxn ang="0">
                  <a:pos x="127" y="26"/>
                </a:cxn>
                <a:cxn ang="0">
                  <a:pos x="105" y="27"/>
                </a:cxn>
                <a:cxn ang="0">
                  <a:pos x="93" y="51"/>
                </a:cxn>
                <a:cxn ang="0">
                  <a:pos x="110" y="89"/>
                </a:cxn>
                <a:cxn ang="0">
                  <a:pos x="120" y="122"/>
                </a:cxn>
                <a:cxn ang="0">
                  <a:pos x="104" y="150"/>
                </a:cxn>
                <a:cxn ang="0">
                  <a:pos x="97" y="149"/>
                </a:cxn>
                <a:cxn ang="0">
                  <a:pos x="94" y="107"/>
                </a:cxn>
                <a:cxn ang="0">
                  <a:pos x="72" y="99"/>
                </a:cxn>
                <a:cxn ang="0">
                  <a:pos x="49" y="95"/>
                </a:cxn>
                <a:cxn ang="0">
                  <a:pos x="15" y="108"/>
                </a:cxn>
                <a:cxn ang="0">
                  <a:pos x="3" y="128"/>
                </a:cxn>
                <a:cxn ang="0">
                  <a:pos x="14" y="137"/>
                </a:cxn>
                <a:cxn ang="0">
                  <a:pos x="56" y="155"/>
                </a:cxn>
                <a:cxn ang="0">
                  <a:pos x="51" y="206"/>
                </a:cxn>
                <a:cxn ang="0">
                  <a:pos x="46" y="250"/>
                </a:cxn>
                <a:cxn ang="0">
                  <a:pos x="28" y="284"/>
                </a:cxn>
                <a:cxn ang="0">
                  <a:pos x="19" y="314"/>
                </a:cxn>
                <a:cxn ang="0">
                  <a:pos x="24" y="358"/>
                </a:cxn>
                <a:cxn ang="0">
                  <a:pos x="26" y="406"/>
                </a:cxn>
                <a:cxn ang="0">
                  <a:pos x="43" y="390"/>
                </a:cxn>
                <a:cxn ang="0">
                  <a:pos x="62" y="363"/>
                </a:cxn>
                <a:cxn ang="0">
                  <a:pos x="99" y="342"/>
                </a:cxn>
                <a:cxn ang="0">
                  <a:pos x="102" y="310"/>
                </a:cxn>
                <a:cxn ang="0">
                  <a:pos x="100" y="296"/>
                </a:cxn>
                <a:cxn ang="0">
                  <a:pos x="93" y="254"/>
                </a:cxn>
              </a:cxnLst>
              <a:rect l="0" t="0" r="r" b="b"/>
              <a:pathLst>
                <a:path w="229" h="406">
                  <a:moveTo>
                    <a:pt x="93" y="254"/>
                  </a:moveTo>
                  <a:lnTo>
                    <a:pt x="92" y="237"/>
                  </a:lnTo>
                  <a:lnTo>
                    <a:pt x="91" y="230"/>
                  </a:lnTo>
                  <a:lnTo>
                    <a:pt x="100" y="230"/>
                  </a:lnTo>
                  <a:lnTo>
                    <a:pt x="124" y="209"/>
                  </a:lnTo>
                  <a:lnTo>
                    <a:pt x="140" y="188"/>
                  </a:lnTo>
                  <a:lnTo>
                    <a:pt x="159" y="176"/>
                  </a:lnTo>
                  <a:lnTo>
                    <a:pt x="178" y="165"/>
                  </a:lnTo>
                  <a:lnTo>
                    <a:pt x="206" y="148"/>
                  </a:lnTo>
                  <a:lnTo>
                    <a:pt x="224" y="117"/>
                  </a:lnTo>
                  <a:lnTo>
                    <a:pt x="229" y="98"/>
                  </a:lnTo>
                  <a:lnTo>
                    <a:pt x="226" y="99"/>
                  </a:lnTo>
                  <a:lnTo>
                    <a:pt x="224" y="63"/>
                  </a:lnTo>
                  <a:lnTo>
                    <a:pt x="226" y="51"/>
                  </a:lnTo>
                  <a:lnTo>
                    <a:pt x="226" y="17"/>
                  </a:lnTo>
                  <a:lnTo>
                    <a:pt x="228" y="0"/>
                  </a:lnTo>
                  <a:lnTo>
                    <a:pt x="225" y="0"/>
                  </a:lnTo>
                  <a:lnTo>
                    <a:pt x="202" y="11"/>
                  </a:lnTo>
                  <a:lnTo>
                    <a:pt x="180" y="22"/>
                  </a:lnTo>
                  <a:lnTo>
                    <a:pt x="168" y="23"/>
                  </a:lnTo>
                  <a:lnTo>
                    <a:pt x="152" y="29"/>
                  </a:lnTo>
                  <a:lnTo>
                    <a:pt x="127" y="26"/>
                  </a:lnTo>
                  <a:lnTo>
                    <a:pt x="115" y="27"/>
                  </a:lnTo>
                  <a:lnTo>
                    <a:pt x="105" y="27"/>
                  </a:lnTo>
                  <a:lnTo>
                    <a:pt x="97" y="32"/>
                  </a:lnTo>
                  <a:lnTo>
                    <a:pt x="93" y="51"/>
                  </a:lnTo>
                  <a:lnTo>
                    <a:pt x="97" y="75"/>
                  </a:lnTo>
                  <a:lnTo>
                    <a:pt x="110" y="89"/>
                  </a:lnTo>
                  <a:lnTo>
                    <a:pt x="122" y="104"/>
                  </a:lnTo>
                  <a:lnTo>
                    <a:pt x="120" y="122"/>
                  </a:lnTo>
                  <a:lnTo>
                    <a:pt x="116" y="140"/>
                  </a:lnTo>
                  <a:lnTo>
                    <a:pt x="104" y="150"/>
                  </a:lnTo>
                  <a:lnTo>
                    <a:pt x="106" y="165"/>
                  </a:lnTo>
                  <a:lnTo>
                    <a:pt x="97" y="149"/>
                  </a:lnTo>
                  <a:lnTo>
                    <a:pt x="86" y="132"/>
                  </a:lnTo>
                  <a:lnTo>
                    <a:pt x="94" y="107"/>
                  </a:lnTo>
                  <a:lnTo>
                    <a:pt x="86" y="99"/>
                  </a:lnTo>
                  <a:lnTo>
                    <a:pt x="72" y="99"/>
                  </a:lnTo>
                  <a:lnTo>
                    <a:pt x="66" y="88"/>
                  </a:lnTo>
                  <a:lnTo>
                    <a:pt x="49" y="95"/>
                  </a:lnTo>
                  <a:lnTo>
                    <a:pt x="32" y="101"/>
                  </a:lnTo>
                  <a:lnTo>
                    <a:pt x="15" y="108"/>
                  </a:lnTo>
                  <a:lnTo>
                    <a:pt x="0" y="114"/>
                  </a:lnTo>
                  <a:lnTo>
                    <a:pt x="3" y="128"/>
                  </a:lnTo>
                  <a:lnTo>
                    <a:pt x="2" y="137"/>
                  </a:lnTo>
                  <a:lnTo>
                    <a:pt x="14" y="137"/>
                  </a:lnTo>
                  <a:lnTo>
                    <a:pt x="34" y="146"/>
                  </a:lnTo>
                  <a:lnTo>
                    <a:pt x="56" y="155"/>
                  </a:lnTo>
                  <a:lnTo>
                    <a:pt x="56" y="185"/>
                  </a:lnTo>
                  <a:lnTo>
                    <a:pt x="51" y="206"/>
                  </a:lnTo>
                  <a:lnTo>
                    <a:pt x="54" y="228"/>
                  </a:lnTo>
                  <a:lnTo>
                    <a:pt x="46" y="250"/>
                  </a:lnTo>
                  <a:lnTo>
                    <a:pt x="42" y="270"/>
                  </a:lnTo>
                  <a:lnTo>
                    <a:pt x="28" y="284"/>
                  </a:lnTo>
                  <a:lnTo>
                    <a:pt x="14" y="297"/>
                  </a:lnTo>
                  <a:lnTo>
                    <a:pt x="19" y="314"/>
                  </a:lnTo>
                  <a:lnTo>
                    <a:pt x="22" y="332"/>
                  </a:lnTo>
                  <a:lnTo>
                    <a:pt x="24" y="358"/>
                  </a:lnTo>
                  <a:lnTo>
                    <a:pt x="24" y="384"/>
                  </a:lnTo>
                  <a:lnTo>
                    <a:pt x="26" y="406"/>
                  </a:lnTo>
                  <a:lnTo>
                    <a:pt x="42" y="406"/>
                  </a:lnTo>
                  <a:lnTo>
                    <a:pt x="43" y="390"/>
                  </a:lnTo>
                  <a:lnTo>
                    <a:pt x="37" y="384"/>
                  </a:lnTo>
                  <a:lnTo>
                    <a:pt x="62" y="363"/>
                  </a:lnTo>
                  <a:lnTo>
                    <a:pt x="81" y="353"/>
                  </a:lnTo>
                  <a:lnTo>
                    <a:pt x="99" y="342"/>
                  </a:lnTo>
                  <a:lnTo>
                    <a:pt x="99" y="333"/>
                  </a:lnTo>
                  <a:lnTo>
                    <a:pt x="102" y="310"/>
                  </a:lnTo>
                  <a:lnTo>
                    <a:pt x="105" y="288"/>
                  </a:lnTo>
                  <a:lnTo>
                    <a:pt x="100" y="296"/>
                  </a:lnTo>
                  <a:lnTo>
                    <a:pt x="97" y="275"/>
                  </a:lnTo>
                  <a:lnTo>
                    <a:pt x="93" y="25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7" name="Freeform 248"/>
            <p:cNvSpPr>
              <a:spLocks/>
            </p:cNvSpPr>
            <p:nvPr/>
          </p:nvSpPr>
          <p:spPr bwMode="auto">
            <a:xfrm>
              <a:off x="4791700" y="3934575"/>
              <a:ext cx="390615" cy="348321"/>
            </a:xfrm>
            <a:custGeom>
              <a:avLst/>
              <a:gdLst/>
              <a:ahLst/>
              <a:cxnLst>
                <a:cxn ang="0">
                  <a:pos x="77" y="87"/>
                </a:cxn>
                <a:cxn ang="0">
                  <a:pos x="73" y="133"/>
                </a:cxn>
                <a:cxn ang="0">
                  <a:pos x="52" y="165"/>
                </a:cxn>
                <a:cxn ang="0">
                  <a:pos x="12" y="145"/>
                </a:cxn>
                <a:cxn ang="0">
                  <a:pos x="10" y="181"/>
                </a:cxn>
                <a:cxn ang="0">
                  <a:pos x="26" y="228"/>
                </a:cxn>
                <a:cxn ang="0">
                  <a:pos x="26" y="261"/>
                </a:cxn>
                <a:cxn ang="0">
                  <a:pos x="35" y="299"/>
                </a:cxn>
                <a:cxn ang="0">
                  <a:pos x="53" y="305"/>
                </a:cxn>
                <a:cxn ang="0">
                  <a:pos x="89" y="305"/>
                </a:cxn>
                <a:cxn ang="0">
                  <a:pos x="133" y="296"/>
                </a:cxn>
                <a:cxn ang="0">
                  <a:pos x="184" y="291"/>
                </a:cxn>
                <a:cxn ang="0">
                  <a:pos x="221" y="273"/>
                </a:cxn>
                <a:cxn ang="0">
                  <a:pos x="257" y="246"/>
                </a:cxn>
                <a:cxn ang="0">
                  <a:pos x="285" y="217"/>
                </a:cxn>
                <a:cxn ang="0">
                  <a:pos x="315" y="183"/>
                </a:cxn>
                <a:cxn ang="0">
                  <a:pos x="341" y="140"/>
                </a:cxn>
                <a:cxn ang="0">
                  <a:pos x="335" y="115"/>
                </a:cxn>
                <a:cxn ang="0">
                  <a:pos x="310" y="119"/>
                </a:cxn>
                <a:cxn ang="0">
                  <a:pos x="322" y="87"/>
                </a:cxn>
                <a:cxn ang="0">
                  <a:pos x="333" y="67"/>
                </a:cxn>
                <a:cxn ang="0">
                  <a:pos x="328" y="23"/>
                </a:cxn>
                <a:cxn ang="0">
                  <a:pos x="303" y="2"/>
                </a:cxn>
                <a:cxn ang="0">
                  <a:pos x="280" y="0"/>
                </a:cxn>
                <a:cxn ang="0">
                  <a:pos x="229" y="37"/>
                </a:cxn>
                <a:cxn ang="0">
                  <a:pos x="204" y="67"/>
                </a:cxn>
                <a:cxn ang="0">
                  <a:pos x="160" y="84"/>
                </a:cxn>
                <a:cxn ang="0">
                  <a:pos x="131" y="93"/>
                </a:cxn>
                <a:cxn ang="0">
                  <a:pos x="97" y="115"/>
                </a:cxn>
                <a:cxn ang="0">
                  <a:pos x="94" y="87"/>
                </a:cxn>
                <a:cxn ang="0">
                  <a:pos x="244" y="165"/>
                </a:cxn>
                <a:cxn ang="0">
                  <a:pos x="238" y="209"/>
                </a:cxn>
                <a:cxn ang="0">
                  <a:pos x="267" y="186"/>
                </a:cxn>
                <a:cxn ang="0">
                  <a:pos x="252" y="159"/>
                </a:cxn>
                <a:cxn ang="0">
                  <a:pos x="79" y="63"/>
                </a:cxn>
              </a:cxnLst>
              <a:rect l="0" t="0" r="r" b="b"/>
              <a:pathLst>
                <a:path w="351" h="312">
                  <a:moveTo>
                    <a:pt x="79" y="63"/>
                  </a:moveTo>
                  <a:lnTo>
                    <a:pt x="77" y="87"/>
                  </a:lnTo>
                  <a:lnTo>
                    <a:pt x="75" y="110"/>
                  </a:lnTo>
                  <a:lnTo>
                    <a:pt x="73" y="133"/>
                  </a:lnTo>
                  <a:lnTo>
                    <a:pt x="71" y="156"/>
                  </a:lnTo>
                  <a:lnTo>
                    <a:pt x="52" y="165"/>
                  </a:lnTo>
                  <a:lnTo>
                    <a:pt x="19" y="161"/>
                  </a:lnTo>
                  <a:lnTo>
                    <a:pt x="12" y="145"/>
                  </a:lnTo>
                  <a:lnTo>
                    <a:pt x="0" y="158"/>
                  </a:lnTo>
                  <a:lnTo>
                    <a:pt x="10" y="181"/>
                  </a:lnTo>
                  <a:lnTo>
                    <a:pt x="18" y="204"/>
                  </a:lnTo>
                  <a:lnTo>
                    <a:pt x="26" y="228"/>
                  </a:lnTo>
                  <a:lnTo>
                    <a:pt x="35" y="251"/>
                  </a:lnTo>
                  <a:lnTo>
                    <a:pt x="26" y="261"/>
                  </a:lnTo>
                  <a:lnTo>
                    <a:pt x="29" y="273"/>
                  </a:lnTo>
                  <a:lnTo>
                    <a:pt x="35" y="299"/>
                  </a:lnTo>
                  <a:lnTo>
                    <a:pt x="42" y="297"/>
                  </a:lnTo>
                  <a:lnTo>
                    <a:pt x="53" y="305"/>
                  </a:lnTo>
                  <a:lnTo>
                    <a:pt x="67" y="312"/>
                  </a:lnTo>
                  <a:lnTo>
                    <a:pt x="89" y="305"/>
                  </a:lnTo>
                  <a:lnTo>
                    <a:pt x="111" y="296"/>
                  </a:lnTo>
                  <a:lnTo>
                    <a:pt x="133" y="296"/>
                  </a:lnTo>
                  <a:lnTo>
                    <a:pt x="155" y="295"/>
                  </a:lnTo>
                  <a:lnTo>
                    <a:pt x="184" y="291"/>
                  </a:lnTo>
                  <a:lnTo>
                    <a:pt x="198" y="287"/>
                  </a:lnTo>
                  <a:lnTo>
                    <a:pt x="221" y="273"/>
                  </a:lnTo>
                  <a:lnTo>
                    <a:pt x="244" y="260"/>
                  </a:lnTo>
                  <a:lnTo>
                    <a:pt x="257" y="246"/>
                  </a:lnTo>
                  <a:lnTo>
                    <a:pt x="271" y="231"/>
                  </a:lnTo>
                  <a:lnTo>
                    <a:pt x="285" y="217"/>
                  </a:lnTo>
                  <a:lnTo>
                    <a:pt x="299" y="201"/>
                  </a:lnTo>
                  <a:lnTo>
                    <a:pt x="315" y="183"/>
                  </a:lnTo>
                  <a:lnTo>
                    <a:pt x="330" y="164"/>
                  </a:lnTo>
                  <a:lnTo>
                    <a:pt x="341" y="140"/>
                  </a:lnTo>
                  <a:lnTo>
                    <a:pt x="351" y="115"/>
                  </a:lnTo>
                  <a:lnTo>
                    <a:pt x="335" y="115"/>
                  </a:lnTo>
                  <a:lnTo>
                    <a:pt x="330" y="126"/>
                  </a:lnTo>
                  <a:lnTo>
                    <a:pt x="310" y="119"/>
                  </a:lnTo>
                  <a:lnTo>
                    <a:pt x="311" y="101"/>
                  </a:lnTo>
                  <a:lnTo>
                    <a:pt x="322" y="87"/>
                  </a:lnTo>
                  <a:lnTo>
                    <a:pt x="333" y="93"/>
                  </a:lnTo>
                  <a:lnTo>
                    <a:pt x="333" y="67"/>
                  </a:lnTo>
                  <a:lnTo>
                    <a:pt x="331" y="41"/>
                  </a:lnTo>
                  <a:lnTo>
                    <a:pt x="328" y="23"/>
                  </a:lnTo>
                  <a:lnTo>
                    <a:pt x="323" y="6"/>
                  </a:lnTo>
                  <a:lnTo>
                    <a:pt x="303" y="2"/>
                  </a:lnTo>
                  <a:lnTo>
                    <a:pt x="282" y="0"/>
                  </a:lnTo>
                  <a:lnTo>
                    <a:pt x="280" y="0"/>
                  </a:lnTo>
                  <a:lnTo>
                    <a:pt x="251" y="19"/>
                  </a:lnTo>
                  <a:lnTo>
                    <a:pt x="229" y="37"/>
                  </a:lnTo>
                  <a:lnTo>
                    <a:pt x="217" y="59"/>
                  </a:lnTo>
                  <a:lnTo>
                    <a:pt x="204" y="67"/>
                  </a:lnTo>
                  <a:lnTo>
                    <a:pt x="192" y="89"/>
                  </a:lnTo>
                  <a:lnTo>
                    <a:pt x="160" y="84"/>
                  </a:lnTo>
                  <a:lnTo>
                    <a:pt x="143" y="78"/>
                  </a:lnTo>
                  <a:lnTo>
                    <a:pt x="131" y="93"/>
                  </a:lnTo>
                  <a:lnTo>
                    <a:pt x="120" y="110"/>
                  </a:lnTo>
                  <a:lnTo>
                    <a:pt x="97" y="115"/>
                  </a:lnTo>
                  <a:lnTo>
                    <a:pt x="90" y="111"/>
                  </a:lnTo>
                  <a:lnTo>
                    <a:pt x="94" y="87"/>
                  </a:lnTo>
                  <a:lnTo>
                    <a:pt x="79" y="63"/>
                  </a:lnTo>
                  <a:lnTo>
                    <a:pt x="244" y="165"/>
                  </a:lnTo>
                  <a:lnTo>
                    <a:pt x="223" y="187"/>
                  </a:lnTo>
                  <a:lnTo>
                    <a:pt x="238" y="209"/>
                  </a:lnTo>
                  <a:lnTo>
                    <a:pt x="246" y="201"/>
                  </a:lnTo>
                  <a:lnTo>
                    <a:pt x="267" y="186"/>
                  </a:lnTo>
                  <a:lnTo>
                    <a:pt x="271" y="171"/>
                  </a:lnTo>
                  <a:lnTo>
                    <a:pt x="252" y="159"/>
                  </a:lnTo>
                  <a:lnTo>
                    <a:pt x="244" y="165"/>
                  </a:lnTo>
                  <a:lnTo>
                    <a:pt x="79" y="6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8" name="Freeform 249"/>
            <p:cNvSpPr>
              <a:spLocks/>
            </p:cNvSpPr>
            <p:nvPr/>
          </p:nvSpPr>
          <p:spPr bwMode="auto">
            <a:xfrm>
              <a:off x="4791700" y="3934575"/>
              <a:ext cx="390615" cy="348321"/>
            </a:xfrm>
            <a:custGeom>
              <a:avLst/>
              <a:gdLst/>
              <a:ahLst/>
              <a:cxnLst>
                <a:cxn ang="0">
                  <a:pos x="79" y="63"/>
                </a:cxn>
                <a:cxn ang="0">
                  <a:pos x="77" y="87"/>
                </a:cxn>
                <a:cxn ang="0">
                  <a:pos x="75" y="110"/>
                </a:cxn>
                <a:cxn ang="0">
                  <a:pos x="73" y="133"/>
                </a:cxn>
                <a:cxn ang="0">
                  <a:pos x="71" y="156"/>
                </a:cxn>
                <a:cxn ang="0">
                  <a:pos x="52" y="165"/>
                </a:cxn>
                <a:cxn ang="0">
                  <a:pos x="19" y="161"/>
                </a:cxn>
                <a:cxn ang="0">
                  <a:pos x="12" y="145"/>
                </a:cxn>
                <a:cxn ang="0">
                  <a:pos x="0" y="158"/>
                </a:cxn>
                <a:cxn ang="0">
                  <a:pos x="10" y="181"/>
                </a:cxn>
                <a:cxn ang="0">
                  <a:pos x="18" y="204"/>
                </a:cxn>
                <a:cxn ang="0">
                  <a:pos x="26" y="228"/>
                </a:cxn>
                <a:cxn ang="0">
                  <a:pos x="35" y="251"/>
                </a:cxn>
                <a:cxn ang="0">
                  <a:pos x="26" y="261"/>
                </a:cxn>
                <a:cxn ang="0">
                  <a:pos x="29" y="273"/>
                </a:cxn>
                <a:cxn ang="0">
                  <a:pos x="35" y="299"/>
                </a:cxn>
                <a:cxn ang="0">
                  <a:pos x="42" y="297"/>
                </a:cxn>
                <a:cxn ang="0">
                  <a:pos x="53" y="305"/>
                </a:cxn>
                <a:cxn ang="0">
                  <a:pos x="67" y="312"/>
                </a:cxn>
                <a:cxn ang="0">
                  <a:pos x="89" y="305"/>
                </a:cxn>
                <a:cxn ang="0">
                  <a:pos x="111" y="296"/>
                </a:cxn>
                <a:cxn ang="0">
                  <a:pos x="133" y="296"/>
                </a:cxn>
                <a:cxn ang="0">
                  <a:pos x="155" y="295"/>
                </a:cxn>
                <a:cxn ang="0">
                  <a:pos x="184" y="291"/>
                </a:cxn>
                <a:cxn ang="0">
                  <a:pos x="198" y="287"/>
                </a:cxn>
                <a:cxn ang="0">
                  <a:pos x="221" y="273"/>
                </a:cxn>
                <a:cxn ang="0">
                  <a:pos x="244" y="260"/>
                </a:cxn>
                <a:cxn ang="0">
                  <a:pos x="257" y="246"/>
                </a:cxn>
                <a:cxn ang="0">
                  <a:pos x="271" y="231"/>
                </a:cxn>
                <a:cxn ang="0">
                  <a:pos x="285" y="217"/>
                </a:cxn>
                <a:cxn ang="0">
                  <a:pos x="299" y="201"/>
                </a:cxn>
                <a:cxn ang="0">
                  <a:pos x="315" y="183"/>
                </a:cxn>
                <a:cxn ang="0">
                  <a:pos x="330" y="164"/>
                </a:cxn>
                <a:cxn ang="0">
                  <a:pos x="341" y="140"/>
                </a:cxn>
                <a:cxn ang="0">
                  <a:pos x="351" y="115"/>
                </a:cxn>
                <a:cxn ang="0">
                  <a:pos x="335" y="115"/>
                </a:cxn>
                <a:cxn ang="0">
                  <a:pos x="330" y="126"/>
                </a:cxn>
                <a:cxn ang="0">
                  <a:pos x="310" y="119"/>
                </a:cxn>
                <a:cxn ang="0">
                  <a:pos x="311" y="101"/>
                </a:cxn>
                <a:cxn ang="0">
                  <a:pos x="322" y="87"/>
                </a:cxn>
                <a:cxn ang="0">
                  <a:pos x="333" y="93"/>
                </a:cxn>
                <a:cxn ang="0">
                  <a:pos x="333" y="67"/>
                </a:cxn>
                <a:cxn ang="0">
                  <a:pos x="331" y="41"/>
                </a:cxn>
                <a:cxn ang="0">
                  <a:pos x="328" y="23"/>
                </a:cxn>
                <a:cxn ang="0">
                  <a:pos x="323" y="6"/>
                </a:cxn>
                <a:cxn ang="0">
                  <a:pos x="303" y="2"/>
                </a:cxn>
                <a:cxn ang="0">
                  <a:pos x="282" y="0"/>
                </a:cxn>
                <a:cxn ang="0">
                  <a:pos x="280" y="0"/>
                </a:cxn>
                <a:cxn ang="0">
                  <a:pos x="251" y="19"/>
                </a:cxn>
                <a:cxn ang="0">
                  <a:pos x="229" y="37"/>
                </a:cxn>
                <a:cxn ang="0">
                  <a:pos x="217" y="59"/>
                </a:cxn>
                <a:cxn ang="0">
                  <a:pos x="204" y="67"/>
                </a:cxn>
                <a:cxn ang="0">
                  <a:pos x="192" y="89"/>
                </a:cxn>
                <a:cxn ang="0">
                  <a:pos x="160" y="84"/>
                </a:cxn>
                <a:cxn ang="0">
                  <a:pos x="143" y="78"/>
                </a:cxn>
                <a:cxn ang="0">
                  <a:pos x="131" y="93"/>
                </a:cxn>
                <a:cxn ang="0">
                  <a:pos x="120" y="110"/>
                </a:cxn>
                <a:cxn ang="0">
                  <a:pos x="97" y="115"/>
                </a:cxn>
                <a:cxn ang="0">
                  <a:pos x="90" y="111"/>
                </a:cxn>
                <a:cxn ang="0">
                  <a:pos x="94" y="87"/>
                </a:cxn>
                <a:cxn ang="0">
                  <a:pos x="79" y="63"/>
                </a:cxn>
              </a:cxnLst>
              <a:rect l="0" t="0" r="r" b="b"/>
              <a:pathLst>
                <a:path w="351" h="312">
                  <a:moveTo>
                    <a:pt x="79" y="63"/>
                  </a:moveTo>
                  <a:lnTo>
                    <a:pt x="77" y="87"/>
                  </a:lnTo>
                  <a:lnTo>
                    <a:pt x="75" y="110"/>
                  </a:lnTo>
                  <a:lnTo>
                    <a:pt x="73" y="133"/>
                  </a:lnTo>
                  <a:lnTo>
                    <a:pt x="71" y="156"/>
                  </a:lnTo>
                  <a:lnTo>
                    <a:pt x="52" y="165"/>
                  </a:lnTo>
                  <a:lnTo>
                    <a:pt x="19" y="161"/>
                  </a:lnTo>
                  <a:lnTo>
                    <a:pt x="12" y="145"/>
                  </a:lnTo>
                  <a:lnTo>
                    <a:pt x="0" y="158"/>
                  </a:lnTo>
                  <a:lnTo>
                    <a:pt x="10" y="181"/>
                  </a:lnTo>
                  <a:lnTo>
                    <a:pt x="18" y="204"/>
                  </a:lnTo>
                  <a:lnTo>
                    <a:pt x="26" y="228"/>
                  </a:lnTo>
                  <a:lnTo>
                    <a:pt x="35" y="251"/>
                  </a:lnTo>
                  <a:lnTo>
                    <a:pt x="26" y="261"/>
                  </a:lnTo>
                  <a:lnTo>
                    <a:pt x="29" y="273"/>
                  </a:lnTo>
                  <a:lnTo>
                    <a:pt x="35" y="299"/>
                  </a:lnTo>
                  <a:lnTo>
                    <a:pt x="42" y="297"/>
                  </a:lnTo>
                  <a:lnTo>
                    <a:pt x="53" y="305"/>
                  </a:lnTo>
                  <a:lnTo>
                    <a:pt x="67" y="312"/>
                  </a:lnTo>
                  <a:lnTo>
                    <a:pt x="89" y="305"/>
                  </a:lnTo>
                  <a:lnTo>
                    <a:pt x="111" y="296"/>
                  </a:lnTo>
                  <a:lnTo>
                    <a:pt x="133" y="296"/>
                  </a:lnTo>
                  <a:lnTo>
                    <a:pt x="155" y="295"/>
                  </a:lnTo>
                  <a:lnTo>
                    <a:pt x="184" y="291"/>
                  </a:lnTo>
                  <a:lnTo>
                    <a:pt x="198" y="287"/>
                  </a:lnTo>
                  <a:lnTo>
                    <a:pt x="221" y="273"/>
                  </a:lnTo>
                  <a:lnTo>
                    <a:pt x="244" y="260"/>
                  </a:lnTo>
                  <a:lnTo>
                    <a:pt x="257" y="246"/>
                  </a:lnTo>
                  <a:lnTo>
                    <a:pt x="271" y="231"/>
                  </a:lnTo>
                  <a:lnTo>
                    <a:pt x="285" y="217"/>
                  </a:lnTo>
                  <a:lnTo>
                    <a:pt x="299" y="201"/>
                  </a:lnTo>
                  <a:lnTo>
                    <a:pt x="315" y="183"/>
                  </a:lnTo>
                  <a:lnTo>
                    <a:pt x="330" y="164"/>
                  </a:lnTo>
                  <a:lnTo>
                    <a:pt x="341" y="140"/>
                  </a:lnTo>
                  <a:lnTo>
                    <a:pt x="351" y="115"/>
                  </a:lnTo>
                  <a:lnTo>
                    <a:pt x="335" y="115"/>
                  </a:lnTo>
                  <a:lnTo>
                    <a:pt x="330" y="126"/>
                  </a:lnTo>
                  <a:lnTo>
                    <a:pt x="310" y="119"/>
                  </a:lnTo>
                  <a:lnTo>
                    <a:pt x="311" y="101"/>
                  </a:lnTo>
                  <a:lnTo>
                    <a:pt x="322" y="87"/>
                  </a:lnTo>
                  <a:lnTo>
                    <a:pt x="333" y="93"/>
                  </a:lnTo>
                  <a:lnTo>
                    <a:pt x="333" y="67"/>
                  </a:lnTo>
                  <a:lnTo>
                    <a:pt x="331" y="41"/>
                  </a:lnTo>
                  <a:lnTo>
                    <a:pt x="328" y="23"/>
                  </a:lnTo>
                  <a:lnTo>
                    <a:pt x="323" y="6"/>
                  </a:lnTo>
                  <a:lnTo>
                    <a:pt x="303" y="2"/>
                  </a:lnTo>
                  <a:lnTo>
                    <a:pt x="282" y="0"/>
                  </a:lnTo>
                  <a:lnTo>
                    <a:pt x="280" y="0"/>
                  </a:lnTo>
                  <a:lnTo>
                    <a:pt x="251" y="19"/>
                  </a:lnTo>
                  <a:lnTo>
                    <a:pt x="229" y="37"/>
                  </a:lnTo>
                  <a:lnTo>
                    <a:pt x="217" y="59"/>
                  </a:lnTo>
                  <a:lnTo>
                    <a:pt x="204" y="67"/>
                  </a:lnTo>
                  <a:lnTo>
                    <a:pt x="192" y="89"/>
                  </a:lnTo>
                  <a:lnTo>
                    <a:pt x="160" y="84"/>
                  </a:lnTo>
                  <a:lnTo>
                    <a:pt x="143" y="78"/>
                  </a:lnTo>
                  <a:lnTo>
                    <a:pt x="131" y="93"/>
                  </a:lnTo>
                  <a:lnTo>
                    <a:pt x="120" y="110"/>
                  </a:lnTo>
                  <a:lnTo>
                    <a:pt x="97" y="115"/>
                  </a:lnTo>
                  <a:lnTo>
                    <a:pt x="90" y="111"/>
                  </a:lnTo>
                  <a:lnTo>
                    <a:pt x="94" y="87"/>
                  </a:lnTo>
                  <a:lnTo>
                    <a:pt x="79" y="6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09" name="Freeform 250"/>
            <p:cNvSpPr>
              <a:spLocks/>
            </p:cNvSpPr>
            <p:nvPr/>
          </p:nvSpPr>
          <p:spPr bwMode="auto">
            <a:xfrm>
              <a:off x="5039463" y="4113201"/>
              <a:ext cx="53570" cy="55821"/>
            </a:xfrm>
            <a:custGeom>
              <a:avLst/>
              <a:gdLst/>
              <a:ahLst/>
              <a:cxnLst>
                <a:cxn ang="0">
                  <a:pos x="21" y="6"/>
                </a:cxn>
                <a:cxn ang="0">
                  <a:pos x="0" y="28"/>
                </a:cxn>
                <a:cxn ang="0">
                  <a:pos x="15" y="50"/>
                </a:cxn>
                <a:cxn ang="0">
                  <a:pos x="23" y="42"/>
                </a:cxn>
                <a:cxn ang="0">
                  <a:pos x="44" y="27"/>
                </a:cxn>
                <a:cxn ang="0">
                  <a:pos x="48" y="12"/>
                </a:cxn>
                <a:cxn ang="0">
                  <a:pos x="29" y="0"/>
                </a:cxn>
                <a:cxn ang="0">
                  <a:pos x="21" y="6"/>
                </a:cxn>
              </a:cxnLst>
              <a:rect l="0" t="0" r="r" b="b"/>
              <a:pathLst>
                <a:path w="48" h="50">
                  <a:moveTo>
                    <a:pt x="21" y="6"/>
                  </a:moveTo>
                  <a:lnTo>
                    <a:pt x="0" y="28"/>
                  </a:lnTo>
                  <a:lnTo>
                    <a:pt x="15" y="50"/>
                  </a:lnTo>
                  <a:lnTo>
                    <a:pt x="23" y="42"/>
                  </a:lnTo>
                  <a:lnTo>
                    <a:pt x="44" y="27"/>
                  </a:lnTo>
                  <a:lnTo>
                    <a:pt x="48" y="12"/>
                  </a:lnTo>
                  <a:lnTo>
                    <a:pt x="29" y="0"/>
                  </a:lnTo>
                  <a:lnTo>
                    <a:pt x="21"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0" name="Freeform 251"/>
            <p:cNvSpPr>
              <a:spLocks/>
            </p:cNvSpPr>
            <p:nvPr/>
          </p:nvSpPr>
          <p:spPr bwMode="auto">
            <a:xfrm>
              <a:off x="4747059" y="3947971"/>
              <a:ext cx="6696" cy="15630"/>
            </a:xfrm>
            <a:custGeom>
              <a:avLst/>
              <a:gdLst/>
              <a:ahLst/>
              <a:cxnLst>
                <a:cxn ang="0">
                  <a:pos x="4" y="13"/>
                </a:cxn>
                <a:cxn ang="0">
                  <a:pos x="0" y="11"/>
                </a:cxn>
                <a:cxn ang="0">
                  <a:pos x="2" y="0"/>
                </a:cxn>
                <a:cxn ang="0">
                  <a:pos x="4" y="13"/>
                </a:cxn>
              </a:cxnLst>
              <a:rect l="0" t="0" r="r" b="b"/>
              <a:pathLst>
                <a:path w="4" h="13">
                  <a:moveTo>
                    <a:pt x="4" y="13"/>
                  </a:moveTo>
                  <a:lnTo>
                    <a:pt x="0" y="11"/>
                  </a:lnTo>
                  <a:lnTo>
                    <a:pt x="2" y="0"/>
                  </a:lnTo>
                  <a:lnTo>
                    <a:pt x="4" y="1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1" name="Freeform 252"/>
            <p:cNvSpPr>
              <a:spLocks/>
            </p:cNvSpPr>
            <p:nvPr/>
          </p:nvSpPr>
          <p:spPr bwMode="auto">
            <a:xfrm>
              <a:off x="5135442" y="4032818"/>
              <a:ext cx="29017" cy="42424"/>
            </a:xfrm>
            <a:custGeom>
              <a:avLst/>
              <a:gdLst/>
              <a:ahLst/>
              <a:cxnLst>
                <a:cxn ang="0">
                  <a:pos x="12" y="0"/>
                </a:cxn>
                <a:cxn ang="0">
                  <a:pos x="1" y="14"/>
                </a:cxn>
                <a:cxn ang="0">
                  <a:pos x="0" y="32"/>
                </a:cxn>
                <a:cxn ang="0">
                  <a:pos x="20" y="39"/>
                </a:cxn>
                <a:cxn ang="0">
                  <a:pos x="25" y="28"/>
                </a:cxn>
                <a:cxn ang="0">
                  <a:pos x="23" y="6"/>
                </a:cxn>
                <a:cxn ang="0">
                  <a:pos x="12" y="0"/>
                </a:cxn>
              </a:cxnLst>
              <a:rect l="0" t="0" r="r" b="b"/>
              <a:pathLst>
                <a:path w="25" h="39">
                  <a:moveTo>
                    <a:pt x="12" y="0"/>
                  </a:moveTo>
                  <a:lnTo>
                    <a:pt x="1" y="14"/>
                  </a:lnTo>
                  <a:lnTo>
                    <a:pt x="0" y="32"/>
                  </a:lnTo>
                  <a:lnTo>
                    <a:pt x="20" y="39"/>
                  </a:lnTo>
                  <a:lnTo>
                    <a:pt x="25" y="28"/>
                  </a:lnTo>
                  <a:lnTo>
                    <a:pt x="23" y="6"/>
                  </a:lnTo>
                  <a:lnTo>
                    <a:pt x="1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2" name="Freeform 253"/>
            <p:cNvSpPr>
              <a:spLocks/>
            </p:cNvSpPr>
            <p:nvPr/>
          </p:nvSpPr>
          <p:spPr bwMode="auto">
            <a:xfrm>
              <a:off x="4686792" y="3483543"/>
              <a:ext cx="299100" cy="334924"/>
            </a:xfrm>
            <a:custGeom>
              <a:avLst/>
              <a:gdLst/>
              <a:ahLst/>
              <a:cxnLst>
                <a:cxn ang="0">
                  <a:pos x="268" y="177"/>
                </a:cxn>
                <a:cxn ang="0">
                  <a:pos x="247" y="177"/>
                </a:cxn>
                <a:cxn ang="0">
                  <a:pos x="225" y="178"/>
                </a:cxn>
                <a:cxn ang="0">
                  <a:pos x="225" y="197"/>
                </a:cxn>
                <a:cxn ang="0">
                  <a:pos x="224" y="217"/>
                </a:cxn>
                <a:cxn ang="0">
                  <a:pos x="224" y="237"/>
                </a:cxn>
                <a:cxn ang="0">
                  <a:pos x="223" y="256"/>
                </a:cxn>
                <a:cxn ang="0">
                  <a:pos x="238" y="275"/>
                </a:cxn>
                <a:cxn ang="0">
                  <a:pos x="254" y="293"/>
                </a:cxn>
                <a:cxn ang="0">
                  <a:pos x="221" y="297"/>
                </a:cxn>
                <a:cxn ang="0">
                  <a:pos x="189" y="300"/>
                </a:cxn>
                <a:cxn ang="0">
                  <a:pos x="169" y="295"/>
                </a:cxn>
                <a:cxn ang="0">
                  <a:pos x="148" y="292"/>
                </a:cxn>
                <a:cxn ang="0">
                  <a:pos x="144" y="287"/>
                </a:cxn>
                <a:cxn ang="0">
                  <a:pos x="119" y="286"/>
                </a:cxn>
                <a:cxn ang="0">
                  <a:pos x="94" y="285"/>
                </a:cxn>
                <a:cxn ang="0">
                  <a:pos x="69" y="285"/>
                </a:cxn>
                <a:cxn ang="0">
                  <a:pos x="44" y="283"/>
                </a:cxn>
                <a:cxn ang="0">
                  <a:pos x="27" y="276"/>
                </a:cxn>
                <a:cxn ang="0">
                  <a:pos x="0" y="283"/>
                </a:cxn>
                <a:cxn ang="0">
                  <a:pos x="3" y="263"/>
                </a:cxn>
                <a:cxn ang="0">
                  <a:pos x="4" y="244"/>
                </a:cxn>
                <a:cxn ang="0">
                  <a:pos x="15" y="213"/>
                </a:cxn>
                <a:cxn ang="0">
                  <a:pos x="24" y="181"/>
                </a:cxn>
                <a:cxn ang="0">
                  <a:pos x="35" y="165"/>
                </a:cxn>
                <a:cxn ang="0">
                  <a:pos x="47" y="148"/>
                </a:cxn>
                <a:cxn ang="0">
                  <a:pos x="42" y="115"/>
                </a:cxn>
                <a:cxn ang="0">
                  <a:pos x="36" y="96"/>
                </a:cxn>
                <a:cxn ang="0">
                  <a:pos x="30" y="77"/>
                </a:cxn>
                <a:cxn ang="0">
                  <a:pos x="39" y="65"/>
                </a:cxn>
                <a:cxn ang="0">
                  <a:pos x="27" y="35"/>
                </a:cxn>
                <a:cxn ang="0">
                  <a:pos x="16" y="6"/>
                </a:cxn>
                <a:cxn ang="0">
                  <a:pos x="34" y="0"/>
                </a:cxn>
                <a:cxn ang="0">
                  <a:pos x="53" y="1"/>
                </a:cxn>
                <a:cxn ang="0">
                  <a:pos x="72" y="3"/>
                </a:cxn>
                <a:cxn ang="0">
                  <a:pos x="90" y="3"/>
                </a:cxn>
                <a:cxn ang="0">
                  <a:pos x="110" y="4"/>
                </a:cxn>
                <a:cxn ang="0">
                  <a:pos x="118" y="27"/>
                </a:cxn>
                <a:cxn ang="0">
                  <a:pos x="126" y="51"/>
                </a:cxn>
                <a:cxn ang="0">
                  <a:pos x="142" y="57"/>
                </a:cxn>
                <a:cxn ang="0">
                  <a:pos x="169" y="51"/>
                </a:cxn>
                <a:cxn ang="0">
                  <a:pos x="173" y="29"/>
                </a:cxn>
                <a:cxn ang="0">
                  <a:pos x="196" y="30"/>
                </a:cxn>
                <a:cxn ang="0">
                  <a:pos x="195" y="36"/>
                </a:cxn>
                <a:cxn ang="0">
                  <a:pos x="224" y="40"/>
                </a:cxn>
                <a:cxn ang="0">
                  <a:pos x="225" y="69"/>
                </a:cxn>
                <a:cxn ang="0">
                  <a:pos x="225" y="97"/>
                </a:cxn>
                <a:cxn ang="0">
                  <a:pos x="232" y="123"/>
                </a:cxn>
                <a:cxn ang="0">
                  <a:pos x="233" y="132"/>
                </a:cxn>
                <a:cxn ang="0">
                  <a:pos x="251" y="129"/>
                </a:cxn>
                <a:cxn ang="0">
                  <a:pos x="269" y="125"/>
                </a:cxn>
                <a:cxn ang="0">
                  <a:pos x="269" y="150"/>
                </a:cxn>
                <a:cxn ang="0">
                  <a:pos x="268" y="177"/>
                </a:cxn>
              </a:cxnLst>
              <a:rect l="0" t="0" r="r" b="b"/>
              <a:pathLst>
                <a:path w="269" h="300">
                  <a:moveTo>
                    <a:pt x="268" y="177"/>
                  </a:moveTo>
                  <a:lnTo>
                    <a:pt x="247" y="177"/>
                  </a:lnTo>
                  <a:lnTo>
                    <a:pt x="225" y="178"/>
                  </a:lnTo>
                  <a:lnTo>
                    <a:pt x="225" y="197"/>
                  </a:lnTo>
                  <a:lnTo>
                    <a:pt x="224" y="217"/>
                  </a:lnTo>
                  <a:lnTo>
                    <a:pt x="224" y="237"/>
                  </a:lnTo>
                  <a:lnTo>
                    <a:pt x="223" y="256"/>
                  </a:lnTo>
                  <a:lnTo>
                    <a:pt x="238" y="275"/>
                  </a:lnTo>
                  <a:lnTo>
                    <a:pt x="254" y="293"/>
                  </a:lnTo>
                  <a:lnTo>
                    <a:pt x="221" y="297"/>
                  </a:lnTo>
                  <a:lnTo>
                    <a:pt x="189" y="300"/>
                  </a:lnTo>
                  <a:lnTo>
                    <a:pt x="169" y="295"/>
                  </a:lnTo>
                  <a:lnTo>
                    <a:pt x="148" y="292"/>
                  </a:lnTo>
                  <a:lnTo>
                    <a:pt x="144" y="287"/>
                  </a:lnTo>
                  <a:lnTo>
                    <a:pt x="119" y="286"/>
                  </a:lnTo>
                  <a:lnTo>
                    <a:pt x="94" y="285"/>
                  </a:lnTo>
                  <a:lnTo>
                    <a:pt x="69" y="285"/>
                  </a:lnTo>
                  <a:lnTo>
                    <a:pt x="44" y="283"/>
                  </a:lnTo>
                  <a:lnTo>
                    <a:pt x="27" y="276"/>
                  </a:lnTo>
                  <a:lnTo>
                    <a:pt x="0" y="283"/>
                  </a:lnTo>
                  <a:lnTo>
                    <a:pt x="3" y="263"/>
                  </a:lnTo>
                  <a:lnTo>
                    <a:pt x="4" y="244"/>
                  </a:lnTo>
                  <a:lnTo>
                    <a:pt x="15" y="213"/>
                  </a:lnTo>
                  <a:lnTo>
                    <a:pt x="24" y="181"/>
                  </a:lnTo>
                  <a:lnTo>
                    <a:pt x="35" y="165"/>
                  </a:lnTo>
                  <a:lnTo>
                    <a:pt x="47" y="148"/>
                  </a:lnTo>
                  <a:lnTo>
                    <a:pt x="42" y="115"/>
                  </a:lnTo>
                  <a:lnTo>
                    <a:pt x="36" y="96"/>
                  </a:lnTo>
                  <a:lnTo>
                    <a:pt x="30" y="77"/>
                  </a:lnTo>
                  <a:lnTo>
                    <a:pt x="39" y="65"/>
                  </a:lnTo>
                  <a:lnTo>
                    <a:pt x="27" y="35"/>
                  </a:lnTo>
                  <a:lnTo>
                    <a:pt x="16" y="6"/>
                  </a:lnTo>
                  <a:lnTo>
                    <a:pt x="34" y="0"/>
                  </a:lnTo>
                  <a:lnTo>
                    <a:pt x="53" y="1"/>
                  </a:lnTo>
                  <a:lnTo>
                    <a:pt x="72" y="3"/>
                  </a:lnTo>
                  <a:lnTo>
                    <a:pt x="90" y="3"/>
                  </a:lnTo>
                  <a:lnTo>
                    <a:pt x="110" y="4"/>
                  </a:lnTo>
                  <a:lnTo>
                    <a:pt x="118" y="27"/>
                  </a:lnTo>
                  <a:lnTo>
                    <a:pt x="126" y="51"/>
                  </a:lnTo>
                  <a:lnTo>
                    <a:pt x="142" y="57"/>
                  </a:lnTo>
                  <a:lnTo>
                    <a:pt x="169" y="51"/>
                  </a:lnTo>
                  <a:lnTo>
                    <a:pt x="173" y="29"/>
                  </a:lnTo>
                  <a:lnTo>
                    <a:pt x="196" y="30"/>
                  </a:lnTo>
                  <a:lnTo>
                    <a:pt x="195" y="36"/>
                  </a:lnTo>
                  <a:lnTo>
                    <a:pt x="224" y="40"/>
                  </a:lnTo>
                  <a:lnTo>
                    <a:pt x="225" y="69"/>
                  </a:lnTo>
                  <a:lnTo>
                    <a:pt x="225" y="97"/>
                  </a:lnTo>
                  <a:lnTo>
                    <a:pt x="232" y="123"/>
                  </a:lnTo>
                  <a:lnTo>
                    <a:pt x="233" y="132"/>
                  </a:lnTo>
                  <a:lnTo>
                    <a:pt x="251" y="129"/>
                  </a:lnTo>
                  <a:lnTo>
                    <a:pt x="269" y="125"/>
                  </a:lnTo>
                  <a:lnTo>
                    <a:pt x="269" y="150"/>
                  </a:lnTo>
                  <a:lnTo>
                    <a:pt x="268" y="17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3" name="Freeform 254"/>
            <p:cNvSpPr>
              <a:spLocks/>
            </p:cNvSpPr>
            <p:nvPr/>
          </p:nvSpPr>
          <p:spPr bwMode="auto">
            <a:xfrm>
              <a:off x="4697953" y="3445586"/>
              <a:ext cx="24553" cy="35725"/>
            </a:xfrm>
            <a:custGeom>
              <a:avLst/>
              <a:gdLst/>
              <a:ahLst/>
              <a:cxnLst>
                <a:cxn ang="0">
                  <a:pos x="4" y="32"/>
                </a:cxn>
                <a:cxn ang="0">
                  <a:pos x="0" y="13"/>
                </a:cxn>
                <a:cxn ang="0">
                  <a:pos x="14" y="0"/>
                </a:cxn>
                <a:cxn ang="0">
                  <a:pos x="23" y="3"/>
                </a:cxn>
                <a:cxn ang="0">
                  <a:pos x="12" y="10"/>
                </a:cxn>
                <a:cxn ang="0">
                  <a:pos x="11" y="30"/>
                </a:cxn>
                <a:cxn ang="0">
                  <a:pos x="4" y="32"/>
                </a:cxn>
              </a:cxnLst>
              <a:rect l="0" t="0" r="r" b="b"/>
              <a:pathLst>
                <a:path w="23" h="32">
                  <a:moveTo>
                    <a:pt x="4" y="32"/>
                  </a:moveTo>
                  <a:lnTo>
                    <a:pt x="0" y="13"/>
                  </a:lnTo>
                  <a:lnTo>
                    <a:pt x="14" y="0"/>
                  </a:lnTo>
                  <a:lnTo>
                    <a:pt x="23" y="3"/>
                  </a:lnTo>
                  <a:lnTo>
                    <a:pt x="12" y="10"/>
                  </a:lnTo>
                  <a:lnTo>
                    <a:pt x="11" y="30"/>
                  </a:lnTo>
                  <a:lnTo>
                    <a:pt x="4" y="3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4" name="Freeform 255"/>
            <p:cNvSpPr>
              <a:spLocks/>
            </p:cNvSpPr>
            <p:nvPr/>
          </p:nvSpPr>
          <p:spPr bwMode="auto">
            <a:xfrm>
              <a:off x="2597556" y="3175415"/>
              <a:ext cx="955335" cy="1080687"/>
            </a:xfrm>
            <a:custGeom>
              <a:avLst/>
              <a:gdLst/>
              <a:ahLst/>
              <a:cxnLst>
                <a:cxn ang="0">
                  <a:pos x="644" y="190"/>
                </a:cxn>
                <a:cxn ang="0">
                  <a:pos x="632" y="168"/>
                </a:cxn>
                <a:cxn ang="0">
                  <a:pos x="604" y="156"/>
                </a:cxn>
                <a:cxn ang="0">
                  <a:pos x="575" y="148"/>
                </a:cxn>
                <a:cxn ang="0">
                  <a:pos x="544" y="173"/>
                </a:cxn>
                <a:cxn ang="0">
                  <a:pos x="518" y="178"/>
                </a:cxn>
                <a:cxn ang="0">
                  <a:pos x="472" y="170"/>
                </a:cxn>
                <a:cxn ang="0">
                  <a:pos x="508" y="116"/>
                </a:cxn>
                <a:cxn ang="0">
                  <a:pos x="501" y="56"/>
                </a:cxn>
                <a:cxn ang="0">
                  <a:pos x="489" y="29"/>
                </a:cxn>
                <a:cxn ang="0">
                  <a:pos x="456" y="76"/>
                </a:cxn>
                <a:cxn ang="0">
                  <a:pos x="388" y="71"/>
                </a:cxn>
                <a:cxn ang="0">
                  <a:pos x="335" y="96"/>
                </a:cxn>
                <a:cxn ang="0">
                  <a:pos x="310" y="27"/>
                </a:cxn>
                <a:cxn ang="0">
                  <a:pos x="288" y="2"/>
                </a:cxn>
                <a:cxn ang="0">
                  <a:pos x="243" y="39"/>
                </a:cxn>
                <a:cxn ang="0">
                  <a:pos x="214" y="65"/>
                </a:cxn>
                <a:cxn ang="0">
                  <a:pos x="183" y="111"/>
                </a:cxn>
                <a:cxn ang="0">
                  <a:pos x="147" y="98"/>
                </a:cxn>
                <a:cxn ang="0">
                  <a:pos x="123" y="87"/>
                </a:cxn>
                <a:cxn ang="0">
                  <a:pos x="100" y="108"/>
                </a:cxn>
                <a:cxn ang="0">
                  <a:pos x="95" y="165"/>
                </a:cxn>
                <a:cxn ang="0">
                  <a:pos x="58" y="239"/>
                </a:cxn>
                <a:cxn ang="0">
                  <a:pos x="12" y="293"/>
                </a:cxn>
                <a:cxn ang="0">
                  <a:pos x="19" y="362"/>
                </a:cxn>
                <a:cxn ang="0">
                  <a:pos x="73" y="366"/>
                </a:cxn>
                <a:cxn ang="0">
                  <a:pos x="127" y="402"/>
                </a:cxn>
                <a:cxn ang="0">
                  <a:pos x="191" y="375"/>
                </a:cxn>
                <a:cxn ang="0">
                  <a:pos x="228" y="440"/>
                </a:cxn>
                <a:cxn ang="0">
                  <a:pos x="303" y="480"/>
                </a:cxn>
                <a:cxn ang="0">
                  <a:pos x="313" y="533"/>
                </a:cxn>
                <a:cxn ang="0">
                  <a:pos x="369" y="573"/>
                </a:cxn>
                <a:cxn ang="0">
                  <a:pos x="368" y="628"/>
                </a:cxn>
                <a:cxn ang="0">
                  <a:pos x="404" y="681"/>
                </a:cxn>
                <a:cxn ang="0">
                  <a:pos x="443" y="724"/>
                </a:cxn>
                <a:cxn ang="0">
                  <a:pos x="467" y="765"/>
                </a:cxn>
                <a:cxn ang="0">
                  <a:pos x="438" y="836"/>
                </a:cxn>
                <a:cxn ang="0">
                  <a:pos x="405" y="880"/>
                </a:cxn>
                <a:cxn ang="0">
                  <a:pos x="461" y="906"/>
                </a:cxn>
                <a:cxn ang="0">
                  <a:pos x="508" y="968"/>
                </a:cxn>
                <a:cxn ang="0">
                  <a:pos x="531" y="906"/>
                </a:cxn>
                <a:cxn ang="0">
                  <a:pos x="549" y="882"/>
                </a:cxn>
                <a:cxn ang="0">
                  <a:pos x="528" y="924"/>
                </a:cxn>
                <a:cxn ang="0">
                  <a:pos x="568" y="866"/>
                </a:cxn>
                <a:cxn ang="0">
                  <a:pos x="585" y="814"/>
                </a:cxn>
                <a:cxn ang="0">
                  <a:pos x="584" y="764"/>
                </a:cxn>
                <a:cxn ang="0">
                  <a:pos x="627" y="724"/>
                </a:cxn>
                <a:cxn ang="0">
                  <a:pos x="683" y="701"/>
                </a:cxn>
                <a:cxn ang="0">
                  <a:pos x="718" y="696"/>
                </a:cxn>
                <a:cxn ang="0">
                  <a:pos x="750" y="628"/>
                </a:cxn>
                <a:cxn ang="0">
                  <a:pos x="771" y="539"/>
                </a:cxn>
                <a:cxn ang="0">
                  <a:pos x="767" y="471"/>
                </a:cxn>
                <a:cxn ang="0">
                  <a:pos x="791" y="434"/>
                </a:cxn>
                <a:cxn ang="0">
                  <a:pos x="820" y="388"/>
                </a:cxn>
                <a:cxn ang="0">
                  <a:pos x="846" y="282"/>
                </a:cxn>
                <a:cxn ang="0">
                  <a:pos x="778" y="230"/>
                </a:cxn>
                <a:cxn ang="0">
                  <a:pos x="684" y="197"/>
                </a:cxn>
              </a:cxnLst>
              <a:rect l="0" t="0" r="r" b="b"/>
              <a:pathLst>
                <a:path w="856" h="968">
                  <a:moveTo>
                    <a:pt x="650" y="190"/>
                  </a:moveTo>
                  <a:lnTo>
                    <a:pt x="646" y="192"/>
                  </a:lnTo>
                  <a:lnTo>
                    <a:pt x="638" y="209"/>
                  </a:lnTo>
                  <a:lnTo>
                    <a:pt x="644" y="190"/>
                  </a:lnTo>
                  <a:lnTo>
                    <a:pt x="640" y="185"/>
                  </a:lnTo>
                  <a:lnTo>
                    <a:pt x="638" y="188"/>
                  </a:lnTo>
                  <a:lnTo>
                    <a:pt x="639" y="176"/>
                  </a:lnTo>
                  <a:lnTo>
                    <a:pt x="632" y="168"/>
                  </a:lnTo>
                  <a:lnTo>
                    <a:pt x="623" y="168"/>
                  </a:lnTo>
                  <a:lnTo>
                    <a:pt x="621" y="166"/>
                  </a:lnTo>
                  <a:lnTo>
                    <a:pt x="612" y="161"/>
                  </a:lnTo>
                  <a:lnTo>
                    <a:pt x="604" y="156"/>
                  </a:lnTo>
                  <a:lnTo>
                    <a:pt x="594" y="153"/>
                  </a:lnTo>
                  <a:lnTo>
                    <a:pt x="587" y="152"/>
                  </a:lnTo>
                  <a:lnTo>
                    <a:pt x="576" y="146"/>
                  </a:lnTo>
                  <a:lnTo>
                    <a:pt x="575" y="148"/>
                  </a:lnTo>
                  <a:lnTo>
                    <a:pt x="562" y="152"/>
                  </a:lnTo>
                  <a:lnTo>
                    <a:pt x="554" y="166"/>
                  </a:lnTo>
                  <a:lnTo>
                    <a:pt x="552" y="170"/>
                  </a:lnTo>
                  <a:lnTo>
                    <a:pt x="544" y="173"/>
                  </a:lnTo>
                  <a:lnTo>
                    <a:pt x="530" y="195"/>
                  </a:lnTo>
                  <a:lnTo>
                    <a:pt x="531" y="177"/>
                  </a:lnTo>
                  <a:lnTo>
                    <a:pt x="525" y="182"/>
                  </a:lnTo>
                  <a:lnTo>
                    <a:pt x="518" y="178"/>
                  </a:lnTo>
                  <a:lnTo>
                    <a:pt x="509" y="178"/>
                  </a:lnTo>
                  <a:lnTo>
                    <a:pt x="502" y="154"/>
                  </a:lnTo>
                  <a:lnTo>
                    <a:pt x="488" y="162"/>
                  </a:lnTo>
                  <a:lnTo>
                    <a:pt x="472" y="170"/>
                  </a:lnTo>
                  <a:lnTo>
                    <a:pt x="465" y="168"/>
                  </a:lnTo>
                  <a:lnTo>
                    <a:pt x="480" y="158"/>
                  </a:lnTo>
                  <a:lnTo>
                    <a:pt x="494" y="131"/>
                  </a:lnTo>
                  <a:lnTo>
                    <a:pt x="508" y="116"/>
                  </a:lnTo>
                  <a:lnTo>
                    <a:pt x="522" y="99"/>
                  </a:lnTo>
                  <a:lnTo>
                    <a:pt x="516" y="86"/>
                  </a:lnTo>
                  <a:lnTo>
                    <a:pt x="506" y="77"/>
                  </a:lnTo>
                  <a:lnTo>
                    <a:pt x="501" y="56"/>
                  </a:lnTo>
                  <a:lnTo>
                    <a:pt x="497" y="34"/>
                  </a:lnTo>
                  <a:lnTo>
                    <a:pt x="496" y="36"/>
                  </a:lnTo>
                  <a:lnTo>
                    <a:pt x="488" y="23"/>
                  </a:lnTo>
                  <a:lnTo>
                    <a:pt x="489" y="29"/>
                  </a:lnTo>
                  <a:lnTo>
                    <a:pt x="486" y="29"/>
                  </a:lnTo>
                  <a:lnTo>
                    <a:pt x="485" y="30"/>
                  </a:lnTo>
                  <a:lnTo>
                    <a:pt x="471" y="53"/>
                  </a:lnTo>
                  <a:lnTo>
                    <a:pt x="456" y="76"/>
                  </a:lnTo>
                  <a:lnTo>
                    <a:pt x="435" y="75"/>
                  </a:lnTo>
                  <a:lnTo>
                    <a:pt x="420" y="72"/>
                  </a:lnTo>
                  <a:lnTo>
                    <a:pt x="407" y="68"/>
                  </a:lnTo>
                  <a:lnTo>
                    <a:pt x="388" y="71"/>
                  </a:lnTo>
                  <a:lnTo>
                    <a:pt x="389" y="84"/>
                  </a:lnTo>
                  <a:lnTo>
                    <a:pt x="380" y="82"/>
                  </a:lnTo>
                  <a:lnTo>
                    <a:pt x="357" y="86"/>
                  </a:lnTo>
                  <a:lnTo>
                    <a:pt x="335" y="96"/>
                  </a:lnTo>
                  <a:lnTo>
                    <a:pt x="322" y="96"/>
                  </a:lnTo>
                  <a:lnTo>
                    <a:pt x="307" y="78"/>
                  </a:lnTo>
                  <a:lnTo>
                    <a:pt x="305" y="50"/>
                  </a:lnTo>
                  <a:lnTo>
                    <a:pt x="310" y="27"/>
                  </a:lnTo>
                  <a:lnTo>
                    <a:pt x="301" y="14"/>
                  </a:lnTo>
                  <a:lnTo>
                    <a:pt x="299" y="0"/>
                  </a:lnTo>
                  <a:lnTo>
                    <a:pt x="287" y="0"/>
                  </a:lnTo>
                  <a:lnTo>
                    <a:pt x="288" y="2"/>
                  </a:lnTo>
                  <a:lnTo>
                    <a:pt x="282" y="15"/>
                  </a:lnTo>
                  <a:lnTo>
                    <a:pt x="264" y="22"/>
                  </a:lnTo>
                  <a:lnTo>
                    <a:pt x="246" y="30"/>
                  </a:lnTo>
                  <a:lnTo>
                    <a:pt x="243" y="39"/>
                  </a:lnTo>
                  <a:lnTo>
                    <a:pt x="222" y="32"/>
                  </a:lnTo>
                  <a:lnTo>
                    <a:pt x="201" y="24"/>
                  </a:lnTo>
                  <a:lnTo>
                    <a:pt x="208" y="38"/>
                  </a:lnTo>
                  <a:lnTo>
                    <a:pt x="214" y="65"/>
                  </a:lnTo>
                  <a:lnTo>
                    <a:pt x="228" y="70"/>
                  </a:lnTo>
                  <a:lnTo>
                    <a:pt x="225" y="77"/>
                  </a:lnTo>
                  <a:lnTo>
                    <a:pt x="205" y="94"/>
                  </a:lnTo>
                  <a:lnTo>
                    <a:pt x="183" y="111"/>
                  </a:lnTo>
                  <a:lnTo>
                    <a:pt x="180" y="110"/>
                  </a:lnTo>
                  <a:lnTo>
                    <a:pt x="168" y="111"/>
                  </a:lnTo>
                  <a:lnTo>
                    <a:pt x="150" y="100"/>
                  </a:lnTo>
                  <a:lnTo>
                    <a:pt x="147" y="98"/>
                  </a:lnTo>
                  <a:lnTo>
                    <a:pt x="138" y="77"/>
                  </a:lnTo>
                  <a:lnTo>
                    <a:pt x="126" y="86"/>
                  </a:lnTo>
                  <a:lnTo>
                    <a:pt x="120" y="83"/>
                  </a:lnTo>
                  <a:lnTo>
                    <a:pt x="123" y="87"/>
                  </a:lnTo>
                  <a:lnTo>
                    <a:pt x="105" y="87"/>
                  </a:lnTo>
                  <a:lnTo>
                    <a:pt x="85" y="87"/>
                  </a:lnTo>
                  <a:lnTo>
                    <a:pt x="88" y="104"/>
                  </a:lnTo>
                  <a:lnTo>
                    <a:pt x="100" y="108"/>
                  </a:lnTo>
                  <a:lnTo>
                    <a:pt x="96" y="114"/>
                  </a:lnTo>
                  <a:lnTo>
                    <a:pt x="81" y="116"/>
                  </a:lnTo>
                  <a:lnTo>
                    <a:pt x="85" y="140"/>
                  </a:lnTo>
                  <a:lnTo>
                    <a:pt x="95" y="165"/>
                  </a:lnTo>
                  <a:lnTo>
                    <a:pt x="89" y="200"/>
                  </a:lnTo>
                  <a:lnTo>
                    <a:pt x="84" y="234"/>
                  </a:lnTo>
                  <a:lnTo>
                    <a:pt x="77" y="234"/>
                  </a:lnTo>
                  <a:lnTo>
                    <a:pt x="58" y="239"/>
                  </a:lnTo>
                  <a:lnTo>
                    <a:pt x="41" y="248"/>
                  </a:lnTo>
                  <a:lnTo>
                    <a:pt x="23" y="255"/>
                  </a:lnTo>
                  <a:lnTo>
                    <a:pt x="18" y="274"/>
                  </a:lnTo>
                  <a:lnTo>
                    <a:pt x="12" y="293"/>
                  </a:lnTo>
                  <a:lnTo>
                    <a:pt x="0" y="314"/>
                  </a:lnTo>
                  <a:lnTo>
                    <a:pt x="11" y="332"/>
                  </a:lnTo>
                  <a:lnTo>
                    <a:pt x="21" y="351"/>
                  </a:lnTo>
                  <a:lnTo>
                    <a:pt x="19" y="362"/>
                  </a:lnTo>
                  <a:lnTo>
                    <a:pt x="28" y="364"/>
                  </a:lnTo>
                  <a:lnTo>
                    <a:pt x="41" y="374"/>
                  </a:lnTo>
                  <a:lnTo>
                    <a:pt x="59" y="378"/>
                  </a:lnTo>
                  <a:lnTo>
                    <a:pt x="73" y="366"/>
                  </a:lnTo>
                  <a:lnTo>
                    <a:pt x="75" y="384"/>
                  </a:lnTo>
                  <a:lnTo>
                    <a:pt x="77" y="404"/>
                  </a:lnTo>
                  <a:lnTo>
                    <a:pt x="100" y="401"/>
                  </a:lnTo>
                  <a:lnTo>
                    <a:pt x="127" y="402"/>
                  </a:lnTo>
                  <a:lnTo>
                    <a:pt x="138" y="395"/>
                  </a:lnTo>
                  <a:lnTo>
                    <a:pt x="156" y="384"/>
                  </a:lnTo>
                  <a:lnTo>
                    <a:pt x="174" y="372"/>
                  </a:lnTo>
                  <a:lnTo>
                    <a:pt x="191" y="375"/>
                  </a:lnTo>
                  <a:lnTo>
                    <a:pt x="193" y="395"/>
                  </a:lnTo>
                  <a:lnTo>
                    <a:pt x="195" y="416"/>
                  </a:lnTo>
                  <a:lnTo>
                    <a:pt x="211" y="434"/>
                  </a:lnTo>
                  <a:lnTo>
                    <a:pt x="228" y="440"/>
                  </a:lnTo>
                  <a:lnTo>
                    <a:pt x="247" y="449"/>
                  </a:lnTo>
                  <a:lnTo>
                    <a:pt x="271" y="466"/>
                  </a:lnTo>
                  <a:lnTo>
                    <a:pt x="297" y="470"/>
                  </a:lnTo>
                  <a:lnTo>
                    <a:pt x="303" y="480"/>
                  </a:lnTo>
                  <a:lnTo>
                    <a:pt x="306" y="504"/>
                  </a:lnTo>
                  <a:lnTo>
                    <a:pt x="301" y="504"/>
                  </a:lnTo>
                  <a:lnTo>
                    <a:pt x="310" y="514"/>
                  </a:lnTo>
                  <a:lnTo>
                    <a:pt x="313" y="533"/>
                  </a:lnTo>
                  <a:lnTo>
                    <a:pt x="333" y="536"/>
                  </a:lnTo>
                  <a:lnTo>
                    <a:pt x="353" y="538"/>
                  </a:lnTo>
                  <a:lnTo>
                    <a:pt x="355" y="560"/>
                  </a:lnTo>
                  <a:lnTo>
                    <a:pt x="369" y="573"/>
                  </a:lnTo>
                  <a:lnTo>
                    <a:pt x="374" y="582"/>
                  </a:lnTo>
                  <a:lnTo>
                    <a:pt x="369" y="602"/>
                  </a:lnTo>
                  <a:lnTo>
                    <a:pt x="364" y="620"/>
                  </a:lnTo>
                  <a:lnTo>
                    <a:pt x="368" y="628"/>
                  </a:lnTo>
                  <a:lnTo>
                    <a:pt x="364" y="630"/>
                  </a:lnTo>
                  <a:lnTo>
                    <a:pt x="369" y="641"/>
                  </a:lnTo>
                  <a:lnTo>
                    <a:pt x="372" y="676"/>
                  </a:lnTo>
                  <a:lnTo>
                    <a:pt x="404" y="681"/>
                  </a:lnTo>
                  <a:lnTo>
                    <a:pt x="419" y="683"/>
                  </a:lnTo>
                  <a:lnTo>
                    <a:pt x="425" y="704"/>
                  </a:lnTo>
                  <a:lnTo>
                    <a:pt x="432" y="724"/>
                  </a:lnTo>
                  <a:lnTo>
                    <a:pt x="443" y="724"/>
                  </a:lnTo>
                  <a:lnTo>
                    <a:pt x="455" y="725"/>
                  </a:lnTo>
                  <a:lnTo>
                    <a:pt x="454" y="744"/>
                  </a:lnTo>
                  <a:lnTo>
                    <a:pt x="454" y="765"/>
                  </a:lnTo>
                  <a:lnTo>
                    <a:pt x="467" y="765"/>
                  </a:lnTo>
                  <a:lnTo>
                    <a:pt x="477" y="797"/>
                  </a:lnTo>
                  <a:lnTo>
                    <a:pt x="464" y="809"/>
                  </a:lnTo>
                  <a:lnTo>
                    <a:pt x="450" y="821"/>
                  </a:lnTo>
                  <a:lnTo>
                    <a:pt x="438" y="836"/>
                  </a:lnTo>
                  <a:lnTo>
                    <a:pt x="426" y="850"/>
                  </a:lnTo>
                  <a:lnTo>
                    <a:pt x="416" y="864"/>
                  </a:lnTo>
                  <a:lnTo>
                    <a:pt x="405" y="879"/>
                  </a:lnTo>
                  <a:lnTo>
                    <a:pt x="405" y="880"/>
                  </a:lnTo>
                  <a:lnTo>
                    <a:pt x="416" y="878"/>
                  </a:lnTo>
                  <a:lnTo>
                    <a:pt x="442" y="898"/>
                  </a:lnTo>
                  <a:lnTo>
                    <a:pt x="448" y="898"/>
                  </a:lnTo>
                  <a:lnTo>
                    <a:pt x="461" y="906"/>
                  </a:lnTo>
                  <a:lnTo>
                    <a:pt x="484" y="922"/>
                  </a:lnTo>
                  <a:lnTo>
                    <a:pt x="506" y="939"/>
                  </a:lnTo>
                  <a:lnTo>
                    <a:pt x="503" y="951"/>
                  </a:lnTo>
                  <a:lnTo>
                    <a:pt x="508" y="968"/>
                  </a:lnTo>
                  <a:lnTo>
                    <a:pt x="516" y="952"/>
                  </a:lnTo>
                  <a:lnTo>
                    <a:pt x="525" y="936"/>
                  </a:lnTo>
                  <a:lnTo>
                    <a:pt x="525" y="921"/>
                  </a:lnTo>
                  <a:lnTo>
                    <a:pt x="531" y="906"/>
                  </a:lnTo>
                  <a:lnTo>
                    <a:pt x="540" y="894"/>
                  </a:lnTo>
                  <a:lnTo>
                    <a:pt x="538" y="880"/>
                  </a:lnTo>
                  <a:lnTo>
                    <a:pt x="539" y="879"/>
                  </a:lnTo>
                  <a:lnTo>
                    <a:pt x="549" y="882"/>
                  </a:lnTo>
                  <a:lnTo>
                    <a:pt x="554" y="884"/>
                  </a:lnTo>
                  <a:lnTo>
                    <a:pt x="545" y="902"/>
                  </a:lnTo>
                  <a:lnTo>
                    <a:pt x="536" y="920"/>
                  </a:lnTo>
                  <a:lnTo>
                    <a:pt x="528" y="924"/>
                  </a:lnTo>
                  <a:lnTo>
                    <a:pt x="531" y="927"/>
                  </a:lnTo>
                  <a:lnTo>
                    <a:pt x="545" y="906"/>
                  </a:lnTo>
                  <a:lnTo>
                    <a:pt x="560" y="886"/>
                  </a:lnTo>
                  <a:lnTo>
                    <a:pt x="568" y="866"/>
                  </a:lnTo>
                  <a:lnTo>
                    <a:pt x="578" y="845"/>
                  </a:lnTo>
                  <a:lnTo>
                    <a:pt x="584" y="834"/>
                  </a:lnTo>
                  <a:lnTo>
                    <a:pt x="585" y="834"/>
                  </a:lnTo>
                  <a:lnTo>
                    <a:pt x="585" y="814"/>
                  </a:lnTo>
                  <a:lnTo>
                    <a:pt x="585" y="795"/>
                  </a:lnTo>
                  <a:lnTo>
                    <a:pt x="580" y="780"/>
                  </a:lnTo>
                  <a:lnTo>
                    <a:pt x="580" y="772"/>
                  </a:lnTo>
                  <a:lnTo>
                    <a:pt x="584" y="764"/>
                  </a:lnTo>
                  <a:lnTo>
                    <a:pt x="580" y="761"/>
                  </a:lnTo>
                  <a:lnTo>
                    <a:pt x="588" y="760"/>
                  </a:lnTo>
                  <a:lnTo>
                    <a:pt x="608" y="742"/>
                  </a:lnTo>
                  <a:lnTo>
                    <a:pt x="627" y="724"/>
                  </a:lnTo>
                  <a:lnTo>
                    <a:pt x="645" y="718"/>
                  </a:lnTo>
                  <a:lnTo>
                    <a:pt x="662" y="707"/>
                  </a:lnTo>
                  <a:lnTo>
                    <a:pt x="669" y="701"/>
                  </a:lnTo>
                  <a:lnTo>
                    <a:pt x="683" y="701"/>
                  </a:lnTo>
                  <a:lnTo>
                    <a:pt x="676" y="702"/>
                  </a:lnTo>
                  <a:lnTo>
                    <a:pt x="690" y="698"/>
                  </a:lnTo>
                  <a:lnTo>
                    <a:pt x="694" y="696"/>
                  </a:lnTo>
                  <a:lnTo>
                    <a:pt x="718" y="696"/>
                  </a:lnTo>
                  <a:lnTo>
                    <a:pt x="724" y="682"/>
                  </a:lnTo>
                  <a:lnTo>
                    <a:pt x="737" y="675"/>
                  </a:lnTo>
                  <a:lnTo>
                    <a:pt x="740" y="647"/>
                  </a:lnTo>
                  <a:lnTo>
                    <a:pt x="750" y="628"/>
                  </a:lnTo>
                  <a:lnTo>
                    <a:pt x="761" y="609"/>
                  </a:lnTo>
                  <a:lnTo>
                    <a:pt x="765" y="575"/>
                  </a:lnTo>
                  <a:lnTo>
                    <a:pt x="770" y="563"/>
                  </a:lnTo>
                  <a:lnTo>
                    <a:pt x="771" y="539"/>
                  </a:lnTo>
                  <a:lnTo>
                    <a:pt x="772" y="515"/>
                  </a:lnTo>
                  <a:lnTo>
                    <a:pt x="771" y="497"/>
                  </a:lnTo>
                  <a:lnTo>
                    <a:pt x="771" y="479"/>
                  </a:lnTo>
                  <a:lnTo>
                    <a:pt x="767" y="471"/>
                  </a:lnTo>
                  <a:lnTo>
                    <a:pt x="771" y="448"/>
                  </a:lnTo>
                  <a:lnTo>
                    <a:pt x="778" y="446"/>
                  </a:lnTo>
                  <a:lnTo>
                    <a:pt x="779" y="453"/>
                  </a:lnTo>
                  <a:lnTo>
                    <a:pt x="791" y="434"/>
                  </a:lnTo>
                  <a:lnTo>
                    <a:pt x="802" y="414"/>
                  </a:lnTo>
                  <a:lnTo>
                    <a:pt x="802" y="412"/>
                  </a:lnTo>
                  <a:lnTo>
                    <a:pt x="807" y="406"/>
                  </a:lnTo>
                  <a:lnTo>
                    <a:pt x="820" y="388"/>
                  </a:lnTo>
                  <a:lnTo>
                    <a:pt x="833" y="370"/>
                  </a:lnTo>
                  <a:lnTo>
                    <a:pt x="852" y="342"/>
                  </a:lnTo>
                  <a:lnTo>
                    <a:pt x="856" y="308"/>
                  </a:lnTo>
                  <a:lnTo>
                    <a:pt x="846" y="282"/>
                  </a:lnTo>
                  <a:lnTo>
                    <a:pt x="837" y="257"/>
                  </a:lnTo>
                  <a:lnTo>
                    <a:pt x="820" y="254"/>
                  </a:lnTo>
                  <a:lnTo>
                    <a:pt x="802" y="251"/>
                  </a:lnTo>
                  <a:lnTo>
                    <a:pt x="778" y="230"/>
                  </a:lnTo>
                  <a:lnTo>
                    <a:pt x="755" y="209"/>
                  </a:lnTo>
                  <a:lnTo>
                    <a:pt x="724" y="201"/>
                  </a:lnTo>
                  <a:lnTo>
                    <a:pt x="704" y="201"/>
                  </a:lnTo>
                  <a:lnTo>
                    <a:pt x="684" y="197"/>
                  </a:lnTo>
                  <a:lnTo>
                    <a:pt x="665" y="192"/>
                  </a:lnTo>
                  <a:lnTo>
                    <a:pt x="648" y="197"/>
                  </a:lnTo>
                  <a:lnTo>
                    <a:pt x="650" y="190"/>
                  </a:lnTo>
                  <a:close/>
                </a:path>
              </a:pathLst>
            </a:custGeom>
            <a:solidFill>
              <a:srgbClr val="005E76"/>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5" name="Freeform 256"/>
            <p:cNvSpPr>
              <a:spLocks/>
            </p:cNvSpPr>
            <p:nvPr/>
          </p:nvSpPr>
          <p:spPr bwMode="auto">
            <a:xfrm>
              <a:off x="3160043" y="3322780"/>
              <a:ext cx="58035" cy="49122"/>
            </a:xfrm>
            <a:custGeom>
              <a:avLst/>
              <a:gdLst/>
              <a:ahLst/>
              <a:cxnLst>
                <a:cxn ang="0">
                  <a:pos x="27" y="40"/>
                </a:cxn>
                <a:cxn ang="0">
                  <a:pos x="23" y="42"/>
                </a:cxn>
                <a:cxn ang="0">
                  <a:pos x="11" y="36"/>
                </a:cxn>
                <a:cxn ang="0">
                  <a:pos x="8" y="44"/>
                </a:cxn>
                <a:cxn ang="0">
                  <a:pos x="0" y="26"/>
                </a:cxn>
                <a:cxn ang="0">
                  <a:pos x="3" y="24"/>
                </a:cxn>
                <a:cxn ang="0">
                  <a:pos x="2" y="14"/>
                </a:cxn>
                <a:cxn ang="0">
                  <a:pos x="9" y="0"/>
                </a:cxn>
                <a:cxn ang="0">
                  <a:pos x="30" y="4"/>
                </a:cxn>
                <a:cxn ang="0">
                  <a:pos x="52" y="8"/>
                </a:cxn>
                <a:cxn ang="0">
                  <a:pos x="42" y="28"/>
                </a:cxn>
                <a:cxn ang="0">
                  <a:pos x="40" y="30"/>
                </a:cxn>
                <a:cxn ang="0">
                  <a:pos x="38" y="36"/>
                </a:cxn>
                <a:cxn ang="0">
                  <a:pos x="34" y="36"/>
                </a:cxn>
                <a:cxn ang="0">
                  <a:pos x="27" y="40"/>
                </a:cxn>
              </a:cxnLst>
              <a:rect l="0" t="0" r="r" b="b"/>
              <a:pathLst>
                <a:path w="52" h="44">
                  <a:moveTo>
                    <a:pt x="27" y="40"/>
                  </a:moveTo>
                  <a:lnTo>
                    <a:pt x="23" y="42"/>
                  </a:lnTo>
                  <a:lnTo>
                    <a:pt x="11" y="36"/>
                  </a:lnTo>
                  <a:lnTo>
                    <a:pt x="8" y="44"/>
                  </a:lnTo>
                  <a:lnTo>
                    <a:pt x="0" y="26"/>
                  </a:lnTo>
                  <a:lnTo>
                    <a:pt x="3" y="24"/>
                  </a:lnTo>
                  <a:lnTo>
                    <a:pt x="2" y="14"/>
                  </a:lnTo>
                  <a:lnTo>
                    <a:pt x="9" y="0"/>
                  </a:lnTo>
                  <a:lnTo>
                    <a:pt x="30" y="4"/>
                  </a:lnTo>
                  <a:lnTo>
                    <a:pt x="52" y="8"/>
                  </a:lnTo>
                  <a:lnTo>
                    <a:pt x="42" y="28"/>
                  </a:lnTo>
                  <a:lnTo>
                    <a:pt x="40" y="30"/>
                  </a:lnTo>
                  <a:lnTo>
                    <a:pt x="38" y="36"/>
                  </a:lnTo>
                  <a:lnTo>
                    <a:pt x="34" y="36"/>
                  </a:lnTo>
                  <a:lnTo>
                    <a:pt x="27" y="4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6" name="Freeform 257"/>
            <p:cNvSpPr>
              <a:spLocks/>
            </p:cNvSpPr>
            <p:nvPr/>
          </p:nvSpPr>
          <p:spPr bwMode="auto">
            <a:xfrm>
              <a:off x="4633222" y="3255796"/>
              <a:ext cx="46873" cy="35725"/>
            </a:xfrm>
            <a:custGeom>
              <a:avLst/>
              <a:gdLst/>
              <a:ahLst/>
              <a:cxnLst>
                <a:cxn ang="0">
                  <a:pos x="7" y="34"/>
                </a:cxn>
                <a:cxn ang="0">
                  <a:pos x="0" y="31"/>
                </a:cxn>
                <a:cxn ang="0">
                  <a:pos x="2" y="22"/>
                </a:cxn>
                <a:cxn ang="0">
                  <a:pos x="7" y="0"/>
                </a:cxn>
                <a:cxn ang="0">
                  <a:pos x="24" y="3"/>
                </a:cxn>
                <a:cxn ang="0">
                  <a:pos x="40" y="5"/>
                </a:cxn>
                <a:cxn ang="0">
                  <a:pos x="40" y="34"/>
                </a:cxn>
                <a:cxn ang="0">
                  <a:pos x="24" y="34"/>
                </a:cxn>
                <a:cxn ang="0">
                  <a:pos x="7" y="34"/>
                </a:cxn>
              </a:cxnLst>
              <a:rect l="0" t="0" r="r" b="b"/>
              <a:pathLst>
                <a:path w="40" h="34">
                  <a:moveTo>
                    <a:pt x="7" y="34"/>
                  </a:moveTo>
                  <a:lnTo>
                    <a:pt x="0" y="31"/>
                  </a:lnTo>
                  <a:lnTo>
                    <a:pt x="2" y="22"/>
                  </a:lnTo>
                  <a:lnTo>
                    <a:pt x="7" y="0"/>
                  </a:lnTo>
                  <a:lnTo>
                    <a:pt x="24" y="3"/>
                  </a:lnTo>
                  <a:lnTo>
                    <a:pt x="40" y="5"/>
                  </a:lnTo>
                  <a:lnTo>
                    <a:pt x="40" y="34"/>
                  </a:lnTo>
                  <a:lnTo>
                    <a:pt x="24" y="34"/>
                  </a:lnTo>
                  <a:lnTo>
                    <a:pt x="7" y="3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7" name="Freeform 258"/>
            <p:cNvSpPr>
              <a:spLocks/>
            </p:cNvSpPr>
            <p:nvPr/>
          </p:nvSpPr>
          <p:spPr bwMode="auto">
            <a:xfrm>
              <a:off x="4610901" y="3215604"/>
              <a:ext cx="11160" cy="15630"/>
            </a:xfrm>
            <a:custGeom>
              <a:avLst/>
              <a:gdLst/>
              <a:ahLst/>
              <a:cxnLst>
                <a:cxn ang="0">
                  <a:pos x="11" y="2"/>
                </a:cxn>
                <a:cxn ang="0">
                  <a:pos x="7" y="0"/>
                </a:cxn>
                <a:cxn ang="0">
                  <a:pos x="0" y="14"/>
                </a:cxn>
                <a:cxn ang="0">
                  <a:pos x="11" y="2"/>
                </a:cxn>
              </a:cxnLst>
              <a:rect l="0" t="0" r="r" b="b"/>
              <a:pathLst>
                <a:path w="11" h="14">
                  <a:moveTo>
                    <a:pt x="11" y="2"/>
                  </a:moveTo>
                  <a:lnTo>
                    <a:pt x="7" y="0"/>
                  </a:lnTo>
                  <a:lnTo>
                    <a:pt x="0" y="14"/>
                  </a:lnTo>
                  <a:lnTo>
                    <a:pt x="11"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8" name="Freeform 259"/>
            <p:cNvSpPr>
              <a:spLocks/>
            </p:cNvSpPr>
            <p:nvPr/>
          </p:nvSpPr>
          <p:spPr bwMode="auto">
            <a:xfrm>
              <a:off x="4617597" y="3260262"/>
              <a:ext cx="140621" cy="169695"/>
            </a:xfrm>
            <a:custGeom>
              <a:avLst/>
              <a:gdLst/>
              <a:ahLst/>
              <a:cxnLst>
                <a:cxn ang="0">
                  <a:pos x="21" y="29"/>
                </a:cxn>
                <a:cxn ang="0">
                  <a:pos x="18" y="38"/>
                </a:cxn>
                <a:cxn ang="0">
                  <a:pos x="11" y="38"/>
                </a:cxn>
                <a:cxn ang="0">
                  <a:pos x="25" y="50"/>
                </a:cxn>
                <a:cxn ang="0">
                  <a:pos x="12" y="49"/>
                </a:cxn>
                <a:cxn ang="0">
                  <a:pos x="5" y="72"/>
                </a:cxn>
                <a:cxn ang="0">
                  <a:pos x="0" y="72"/>
                </a:cxn>
                <a:cxn ang="0">
                  <a:pos x="9" y="89"/>
                </a:cxn>
                <a:cxn ang="0">
                  <a:pos x="13" y="94"/>
                </a:cxn>
                <a:cxn ang="0">
                  <a:pos x="6" y="88"/>
                </a:cxn>
                <a:cxn ang="0">
                  <a:pos x="16" y="102"/>
                </a:cxn>
                <a:cxn ang="0">
                  <a:pos x="12" y="102"/>
                </a:cxn>
                <a:cxn ang="0">
                  <a:pos x="27" y="118"/>
                </a:cxn>
                <a:cxn ang="0">
                  <a:pos x="23" y="116"/>
                </a:cxn>
                <a:cxn ang="0">
                  <a:pos x="37" y="134"/>
                </a:cxn>
                <a:cxn ang="0">
                  <a:pos x="52" y="152"/>
                </a:cxn>
                <a:cxn ang="0">
                  <a:pos x="59" y="142"/>
                </a:cxn>
                <a:cxn ang="0">
                  <a:pos x="64" y="145"/>
                </a:cxn>
                <a:cxn ang="0">
                  <a:pos x="69" y="140"/>
                </a:cxn>
                <a:cxn ang="0">
                  <a:pos x="65" y="130"/>
                </a:cxn>
                <a:cxn ang="0">
                  <a:pos x="61" y="124"/>
                </a:cxn>
                <a:cxn ang="0">
                  <a:pos x="61" y="116"/>
                </a:cxn>
                <a:cxn ang="0">
                  <a:pos x="81" y="114"/>
                </a:cxn>
                <a:cxn ang="0">
                  <a:pos x="83" y="100"/>
                </a:cxn>
                <a:cxn ang="0">
                  <a:pos x="95" y="113"/>
                </a:cxn>
                <a:cxn ang="0">
                  <a:pos x="108" y="108"/>
                </a:cxn>
                <a:cxn ang="0">
                  <a:pos x="112" y="115"/>
                </a:cxn>
                <a:cxn ang="0">
                  <a:pos x="119" y="109"/>
                </a:cxn>
                <a:cxn ang="0">
                  <a:pos x="125" y="74"/>
                </a:cxn>
                <a:cxn ang="0">
                  <a:pos x="112" y="53"/>
                </a:cxn>
                <a:cxn ang="0">
                  <a:pos x="123" y="38"/>
                </a:cxn>
                <a:cxn ang="0">
                  <a:pos x="120" y="22"/>
                </a:cxn>
                <a:cxn ang="0">
                  <a:pos x="96" y="24"/>
                </a:cxn>
                <a:cxn ang="0">
                  <a:pos x="99" y="0"/>
                </a:cxn>
                <a:cxn ang="0">
                  <a:pos x="77" y="0"/>
                </a:cxn>
                <a:cxn ang="0">
                  <a:pos x="55" y="0"/>
                </a:cxn>
                <a:cxn ang="0">
                  <a:pos x="55" y="29"/>
                </a:cxn>
                <a:cxn ang="0">
                  <a:pos x="39" y="29"/>
                </a:cxn>
                <a:cxn ang="0">
                  <a:pos x="22" y="29"/>
                </a:cxn>
                <a:cxn ang="0">
                  <a:pos x="21" y="29"/>
                </a:cxn>
              </a:cxnLst>
              <a:rect l="0" t="0" r="r" b="b"/>
              <a:pathLst>
                <a:path w="125" h="152">
                  <a:moveTo>
                    <a:pt x="21" y="29"/>
                  </a:moveTo>
                  <a:lnTo>
                    <a:pt x="18" y="38"/>
                  </a:lnTo>
                  <a:lnTo>
                    <a:pt x="11" y="38"/>
                  </a:lnTo>
                  <a:lnTo>
                    <a:pt x="25" y="50"/>
                  </a:lnTo>
                  <a:lnTo>
                    <a:pt x="12" y="49"/>
                  </a:lnTo>
                  <a:lnTo>
                    <a:pt x="5" y="72"/>
                  </a:lnTo>
                  <a:lnTo>
                    <a:pt x="0" y="72"/>
                  </a:lnTo>
                  <a:lnTo>
                    <a:pt x="9" y="89"/>
                  </a:lnTo>
                  <a:lnTo>
                    <a:pt x="13" y="94"/>
                  </a:lnTo>
                  <a:lnTo>
                    <a:pt x="6" y="88"/>
                  </a:lnTo>
                  <a:lnTo>
                    <a:pt x="16" y="102"/>
                  </a:lnTo>
                  <a:lnTo>
                    <a:pt x="12" y="102"/>
                  </a:lnTo>
                  <a:lnTo>
                    <a:pt x="27" y="118"/>
                  </a:lnTo>
                  <a:lnTo>
                    <a:pt x="23" y="116"/>
                  </a:lnTo>
                  <a:lnTo>
                    <a:pt x="37" y="134"/>
                  </a:lnTo>
                  <a:lnTo>
                    <a:pt x="52" y="152"/>
                  </a:lnTo>
                  <a:lnTo>
                    <a:pt x="59" y="142"/>
                  </a:lnTo>
                  <a:lnTo>
                    <a:pt x="64" y="145"/>
                  </a:lnTo>
                  <a:lnTo>
                    <a:pt x="69" y="140"/>
                  </a:lnTo>
                  <a:lnTo>
                    <a:pt x="65" y="130"/>
                  </a:lnTo>
                  <a:lnTo>
                    <a:pt x="61" y="124"/>
                  </a:lnTo>
                  <a:lnTo>
                    <a:pt x="61" y="116"/>
                  </a:lnTo>
                  <a:lnTo>
                    <a:pt x="81" y="114"/>
                  </a:lnTo>
                  <a:lnTo>
                    <a:pt x="83" y="100"/>
                  </a:lnTo>
                  <a:lnTo>
                    <a:pt x="95" y="113"/>
                  </a:lnTo>
                  <a:lnTo>
                    <a:pt x="108" y="108"/>
                  </a:lnTo>
                  <a:lnTo>
                    <a:pt x="112" y="115"/>
                  </a:lnTo>
                  <a:lnTo>
                    <a:pt x="119" y="109"/>
                  </a:lnTo>
                  <a:lnTo>
                    <a:pt x="125" y="74"/>
                  </a:lnTo>
                  <a:lnTo>
                    <a:pt x="112" y="53"/>
                  </a:lnTo>
                  <a:lnTo>
                    <a:pt x="123" y="38"/>
                  </a:lnTo>
                  <a:lnTo>
                    <a:pt x="120" y="22"/>
                  </a:lnTo>
                  <a:lnTo>
                    <a:pt x="96" y="24"/>
                  </a:lnTo>
                  <a:lnTo>
                    <a:pt x="99" y="0"/>
                  </a:lnTo>
                  <a:lnTo>
                    <a:pt x="77" y="0"/>
                  </a:lnTo>
                  <a:lnTo>
                    <a:pt x="55" y="0"/>
                  </a:lnTo>
                  <a:lnTo>
                    <a:pt x="55" y="29"/>
                  </a:lnTo>
                  <a:lnTo>
                    <a:pt x="39" y="29"/>
                  </a:lnTo>
                  <a:lnTo>
                    <a:pt x="22" y="29"/>
                  </a:lnTo>
                  <a:lnTo>
                    <a:pt x="21" y="2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19" name="Freeform 260"/>
            <p:cNvSpPr>
              <a:spLocks/>
            </p:cNvSpPr>
            <p:nvPr/>
          </p:nvSpPr>
          <p:spPr bwMode="auto">
            <a:xfrm>
              <a:off x="2901121" y="3856426"/>
              <a:ext cx="205352" cy="225515"/>
            </a:xfrm>
            <a:custGeom>
              <a:avLst/>
              <a:gdLst/>
              <a:ahLst/>
              <a:cxnLst>
                <a:cxn ang="0">
                  <a:pos x="10" y="18"/>
                </a:cxn>
                <a:cxn ang="0">
                  <a:pos x="6" y="46"/>
                </a:cxn>
                <a:cxn ang="0">
                  <a:pos x="0" y="72"/>
                </a:cxn>
                <a:cxn ang="0">
                  <a:pos x="21" y="92"/>
                </a:cxn>
                <a:cxn ang="0">
                  <a:pos x="43" y="113"/>
                </a:cxn>
                <a:cxn ang="0">
                  <a:pos x="61" y="120"/>
                </a:cxn>
                <a:cxn ang="0">
                  <a:pos x="79" y="128"/>
                </a:cxn>
                <a:cxn ang="0">
                  <a:pos x="98" y="140"/>
                </a:cxn>
                <a:cxn ang="0">
                  <a:pos x="117" y="151"/>
                </a:cxn>
                <a:cxn ang="0">
                  <a:pos x="109" y="175"/>
                </a:cxn>
                <a:cxn ang="0">
                  <a:pos x="101" y="198"/>
                </a:cxn>
                <a:cxn ang="0">
                  <a:pos x="126" y="200"/>
                </a:cxn>
                <a:cxn ang="0">
                  <a:pos x="151" y="202"/>
                </a:cxn>
                <a:cxn ang="0">
                  <a:pos x="165" y="197"/>
                </a:cxn>
                <a:cxn ang="0">
                  <a:pos x="182" y="170"/>
                </a:cxn>
                <a:cxn ang="0">
                  <a:pos x="181" y="155"/>
                </a:cxn>
                <a:cxn ang="0">
                  <a:pos x="181" y="134"/>
                </a:cxn>
                <a:cxn ang="0">
                  <a:pos x="182" y="115"/>
                </a:cxn>
                <a:cxn ang="0">
                  <a:pos x="170" y="114"/>
                </a:cxn>
                <a:cxn ang="0">
                  <a:pos x="159" y="114"/>
                </a:cxn>
                <a:cxn ang="0">
                  <a:pos x="152" y="94"/>
                </a:cxn>
                <a:cxn ang="0">
                  <a:pos x="146" y="73"/>
                </a:cxn>
                <a:cxn ang="0">
                  <a:pos x="131" y="71"/>
                </a:cxn>
                <a:cxn ang="0">
                  <a:pos x="99" y="66"/>
                </a:cxn>
                <a:cxn ang="0">
                  <a:pos x="96" y="31"/>
                </a:cxn>
                <a:cxn ang="0">
                  <a:pos x="91" y="20"/>
                </a:cxn>
                <a:cxn ang="0">
                  <a:pos x="92" y="17"/>
                </a:cxn>
                <a:cxn ang="0">
                  <a:pos x="69" y="0"/>
                </a:cxn>
                <a:cxn ang="0">
                  <a:pos x="42" y="4"/>
                </a:cxn>
                <a:cxn ang="0">
                  <a:pos x="13" y="7"/>
                </a:cxn>
                <a:cxn ang="0">
                  <a:pos x="10" y="18"/>
                </a:cxn>
              </a:cxnLst>
              <a:rect l="0" t="0" r="r" b="b"/>
              <a:pathLst>
                <a:path w="182" h="202">
                  <a:moveTo>
                    <a:pt x="10" y="18"/>
                  </a:moveTo>
                  <a:lnTo>
                    <a:pt x="6" y="46"/>
                  </a:lnTo>
                  <a:lnTo>
                    <a:pt x="0" y="72"/>
                  </a:lnTo>
                  <a:lnTo>
                    <a:pt x="21" y="92"/>
                  </a:lnTo>
                  <a:lnTo>
                    <a:pt x="43" y="113"/>
                  </a:lnTo>
                  <a:lnTo>
                    <a:pt x="61" y="120"/>
                  </a:lnTo>
                  <a:lnTo>
                    <a:pt x="79" y="128"/>
                  </a:lnTo>
                  <a:lnTo>
                    <a:pt x="98" y="140"/>
                  </a:lnTo>
                  <a:lnTo>
                    <a:pt x="117" y="151"/>
                  </a:lnTo>
                  <a:lnTo>
                    <a:pt x="109" y="175"/>
                  </a:lnTo>
                  <a:lnTo>
                    <a:pt x="101" y="198"/>
                  </a:lnTo>
                  <a:lnTo>
                    <a:pt x="126" y="200"/>
                  </a:lnTo>
                  <a:lnTo>
                    <a:pt x="151" y="202"/>
                  </a:lnTo>
                  <a:lnTo>
                    <a:pt x="165" y="197"/>
                  </a:lnTo>
                  <a:lnTo>
                    <a:pt x="182" y="170"/>
                  </a:lnTo>
                  <a:lnTo>
                    <a:pt x="181" y="155"/>
                  </a:lnTo>
                  <a:lnTo>
                    <a:pt x="181" y="134"/>
                  </a:lnTo>
                  <a:lnTo>
                    <a:pt x="182" y="115"/>
                  </a:lnTo>
                  <a:lnTo>
                    <a:pt x="170" y="114"/>
                  </a:lnTo>
                  <a:lnTo>
                    <a:pt x="159" y="114"/>
                  </a:lnTo>
                  <a:lnTo>
                    <a:pt x="152" y="94"/>
                  </a:lnTo>
                  <a:lnTo>
                    <a:pt x="146" y="73"/>
                  </a:lnTo>
                  <a:lnTo>
                    <a:pt x="131" y="71"/>
                  </a:lnTo>
                  <a:lnTo>
                    <a:pt x="99" y="66"/>
                  </a:lnTo>
                  <a:lnTo>
                    <a:pt x="96" y="31"/>
                  </a:lnTo>
                  <a:lnTo>
                    <a:pt x="91" y="20"/>
                  </a:lnTo>
                  <a:lnTo>
                    <a:pt x="92" y="17"/>
                  </a:lnTo>
                  <a:lnTo>
                    <a:pt x="69" y="0"/>
                  </a:lnTo>
                  <a:lnTo>
                    <a:pt x="42" y="4"/>
                  </a:lnTo>
                  <a:lnTo>
                    <a:pt x="13" y="7"/>
                  </a:lnTo>
                  <a:lnTo>
                    <a:pt x="10"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0" name="Freeform 261"/>
            <p:cNvSpPr>
              <a:spLocks/>
            </p:cNvSpPr>
            <p:nvPr/>
          </p:nvSpPr>
          <p:spPr bwMode="auto">
            <a:xfrm>
              <a:off x="4559563" y="3309384"/>
              <a:ext cx="8929" cy="8931"/>
            </a:xfrm>
            <a:custGeom>
              <a:avLst/>
              <a:gdLst/>
              <a:ahLst/>
              <a:cxnLst>
                <a:cxn ang="0">
                  <a:pos x="7" y="3"/>
                </a:cxn>
                <a:cxn ang="0">
                  <a:pos x="2" y="9"/>
                </a:cxn>
                <a:cxn ang="0">
                  <a:pos x="0" y="5"/>
                </a:cxn>
                <a:cxn ang="0">
                  <a:pos x="3" y="0"/>
                </a:cxn>
                <a:cxn ang="0">
                  <a:pos x="7" y="3"/>
                </a:cxn>
              </a:cxnLst>
              <a:rect l="0" t="0" r="r" b="b"/>
              <a:pathLst>
                <a:path w="7" h="9">
                  <a:moveTo>
                    <a:pt x="7" y="3"/>
                  </a:moveTo>
                  <a:lnTo>
                    <a:pt x="2" y="9"/>
                  </a:lnTo>
                  <a:lnTo>
                    <a:pt x="0" y="5"/>
                  </a:lnTo>
                  <a:lnTo>
                    <a:pt x="3" y="0"/>
                  </a:lnTo>
                  <a:lnTo>
                    <a:pt x="7"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1" name="Freeform 262"/>
            <p:cNvSpPr>
              <a:spLocks/>
            </p:cNvSpPr>
            <p:nvPr/>
          </p:nvSpPr>
          <p:spPr bwMode="auto">
            <a:xfrm>
              <a:off x="4584116" y="3273658"/>
              <a:ext cx="2232" cy="4466"/>
            </a:xfrm>
            <a:custGeom>
              <a:avLst/>
              <a:gdLst/>
              <a:ahLst/>
              <a:cxnLst>
                <a:cxn ang="0">
                  <a:pos x="0" y="4"/>
                </a:cxn>
                <a:cxn ang="0">
                  <a:pos x="0" y="1"/>
                </a:cxn>
                <a:cxn ang="0">
                  <a:pos x="1" y="0"/>
                </a:cxn>
                <a:cxn ang="0">
                  <a:pos x="0" y="4"/>
                </a:cxn>
              </a:cxnLst>
              <a:rect l="0" t="0" r="r" b="b"/>
              <a:pathLst>
                <a:path w="1" h="4">
                  <a:moveTo>
                    <a:pt x="0" y="4"/>
                  </a:moveTo>
                  <a:lnTo>
                    <a:pt x="0" y="1"/>
                  </a:lnTo>
                  <a:lnTo>
                    <a:pt x="1" y="0"/>
                  </a:lnTo>
                  <a:lnTo>
                    <a:pt x="0"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2" name="Freeform 263"/>
            <p:cNvSpPr>
              <a:spLocks/>
            </p:cNvSpPr>
            <p:nvPr/>
          </p:nvSpPr>
          <p:spPr bwMode="auto">
            <a:xfrm>
              <a:off x="5122050" y="3349575"/>
              <a:ext cx="265618" cy="294733"/>
            </a:xfrm>
            <a:custGeom>
              <a:avLst/>
              <a:gdLst/>
              <a:ahLst/>
              <a:cxnLst>
                <a:cxn ang="0">
                  <a:pos x="181" y="58"/>
                </a:cxn>
                <a:cxn ang="0">
                  <a:pos x="180" y="49"/>
                </a:cxn>
                <a:cxn ang="0">
                  <a:pos x="159" y="37"/>
                </a:cxn>
                <a:cxn ang="0">
                  <a:pos x="139" y="24"/>
                </a:cxn>
                <a:cxn ang="0">
                  <a:pos x="118" y="12"/>
                </a:cxn>
                <a:cxn ang="0">
                  <a:pos x="99" y="0"/>
                </a:cxn>
                <a:cxn ang="0">
                  <a:pos x="80" y="0"/>
                </a:cxn>
                <a:cxn ang="0">
                  <a:pos x="61" y="0"/>
                </a:cxn>
                <a:cxn ang="0">
                  <a:pos x="43" y="1"/>
                </a:cxn>
                <a:cxn ang="0">
                  <a:pos x="24" y="1"/>
                </a:cxn>
                <a:cxn ang="0">
                  <a:pos x="31" y="33"/>
                </a:cxn>
                <a:cxn ang="0">
                  <a:pos x="25" y="35"/>
                </a:cxn>
                <a:cxn ang="0">
                  <a:pos x="25" y="47"/>
                </a:cxn>
                <a:cxn ang="0">
                  <a:pos x="31" y="55"/>
                </a:cxn>
                <a:cxn ang="0">
                  <a:pos x="18" y="70"/>
                </a:cxn>
                <a:cxn ang="0">
                  <a:pos x="4" y="85"/>
                </a:cxn>
                <a:cxn ang="0">
                  <a:pos x="0" y="85"/>
                </a:cxn>
                <a:cxn ang="0">
                  <a:pos x="1" y="103"/>
                </a:cxn>
                <a:cxn ang="0">
                  <a:pos x="1" y="121"/>
                </a:cxn>
                <a:cxn ang="0">
                  <a:pos x="9" y="143"/>
                </a:cxn>
                <a:cxn ang="0">
                  <a:pos x="19" y="160"/>
                </a:cxn>
                <a:cxn ang="0">
                  <a:pos x="27" y="178"/>
                </a:cxn>
                <a:cxn ang="0">
                  <a:pos x="28" y="183"/>
                </a:cxn>
                <a:cxn ang="0">
                  <a:pos x="51" y="196"/>
                </a:cxn>
                <a:cxn ang="0">
                  <a:pos x="74" y="208"/>
                </a:cxn>
                <a:cxn ang="0">
                  <a:pos x="97" y="211"/>
                </a:cxn>
                <a:cxn ang="0">
                  <a:pos x="105" y="216"/>
                </a:cxn>
                <a:cxn ang="0">
                  <a:pos x="111" y="243"/>
                </a:cxn>
                <a:cxn ang="0">
                  <a:pos x="117" y="262"/>
                </a:cxn>
                <a:cxn ang="0">
                  <a:pos x="127" y="262"/>
                </a:cxn>
                <a:cxn ang="0">
                  <a:pos x="139" y="261"/>
                </a:cxn>
                <a:cxn ang="0">
                  <a:pos x="164" y="264"/>
                </a:cxn>
                <a:cxn ang="0">
                  <a:pos x="180" y="258"/>
                </a:cxn>
                <a:cxn ang="0">
                  <a:pos x="192" y="257"/>
                </a:cxn>
                <a:cxn ang="0">
                  <a:pos x="214" y="246"/>
                </a:cxn>
                <a:cxn ang="0">
                  <a:pos x="237" y="235"/>
                </a:cxn>
                <a:cxn ang="0">
                  <a:pos x="223" y="220"/>
                </a:cxn>
                <a:cxn ang="0">
                  <a:pos x="218" y="196"/>
                </a:cxn>
                <a:cxn ang="0">
                  <a:pos x="216" y="177"/>
                </a:cxn>
                <a:cxn ang="0">
                  <a:pos x="214" y="169"/>
                </a:cxn>
                <a:cxn ang="0">
                  <a:pos x="218" y="145"/>
                </a:cxn>
                <a:cxn ang="0">
                  <a:pos x="204" y="124"/>
                </a:cxn>
                <a:cxn ang="0">
                  <a:pos x="213" y="91"/>
                </a:cxn>
                <a:cxn ang="0">
                  <a:pos x="198" y="75"/>
                </a:cxn>
                <a:cxn ang="0">
                  <a:pos x="181" y="58"/>
                </a:cxn>
              </a:cxnLst>
              <a:rect l="0" t="0" r="r" b="b"/>
              <a:pathLst>
                <a:path w="237" h="264">
                  <a:moveTo>
                    <a:pt x="181" y="58"/>
                  </a:moveTo>
                  <a:lnTo>
                    <a:pt x="180" y="49"/>
                  </a:lnTo>
                  <a:lnTo>
                    <a:pt x="159" y="37"/>
                  </a:lnTo>
                  <a:lnTo>
                    <a:pt x="139" y="24"/>
                  </a:lnTo>
                  <a:lnTo>
                    <a:pt x="118" y="12"/>
                  </a:lnTo>
                  <a:lnTo>
                    <a:pt x="99" y="0"/>
                  </a:lnTo>
                  <a:lnTo>
                    <a:pt x="80" y="0"/>
                  </a:lnTo>
                  <a:lnTo>
                    <a:pt x="61" y="0"/>
                  </a:lnTo>
                  <a:lnTo>
                    <a:pt x="43" y="1"/>
                  </a:lnTo>
                  <a:lnTo>
                    <a:pt x="24" y="1"/>
                  </a:lnTo>
                  <a:lnTo>
                    <a:pt x="31" y="33"/>
                  </a:lnTo>
                  <a:lnTo>
                    <a:pt x="25" y="35"/>
                  </a:lnTo>
                  <a:lnTo>
                    <a:pt x="25" y="47"/>
                  </a:lnTo>
                  <a:lnTo>
                    <a:pt x="31" y="55"/>
                  </a:lnTo>
                  <a:lnTo>
                    <a:pt x="18" y="70"/>
                  </a:lnTo>
                  <a:lnTo>
                    <a:pt x="4" y="85"/>
                  </a:lnTo>
                  <a:lnTo>
                    <a:pt x="0" y="85"/>
                  </a:lnTo>
                  <a:lnTo>
                    <a:pt x="1" y="103"/>
                  </a:lnTo>
                  <a:lnTo>
                    <a:pt x="1" y="121"/>
                  </a:lnTo>
                  <a:lnTo>
                    <a:pt x="9" y="143"/>
                  </a:lnTo>
                  <a:lnTo>
                    <a:pt x="19" y="160"/>
                  </a:lnTo>
                  <a:lnTo>
                    <a:pt x="27" y="178"/>
                  </a:lnTo>
                  <a:lnTo>
                    <a:pt x="28" y="183"/>
                  </a:lnTo>
                  <a:lnTo>
                    <a:pt x="51" y="196"/>
                  </a:lnTo>
                  <a:lnTo>
                    <a:pt x="74" y="208"/>
                  </a:lnTo>
                  <a:lnTo>
                    <a:pt x="97" y="211"/>
                  </a:lnTo>
                  <a:lnTo>
                    <a:pt x="105" y="216"/>
                  </a:lnTo>
                  <a:lnTo>
                    <a:pt x="111" y="243"/>
                  </a:lnTo>
                  <a:lnTo>
                    <a:pt x="117" y="262"/>
                  </a:lnTo>
                  <a:lnTo>
                    <a:pt x="127" y="262"/>
                  </a:lnTo>
                  <a:lnTo>
                    <a:pt x="139" y="261"/>
                  </a:lnTo>
                  <a:lnTo>
                    <a:pt x="164" y="264"/>
                  </a:lnTo>
                  <a:lnTo>
                    <a:pt x="180" y="258"/>
                  </a:lnTo>
                  <a:lnTo>
                    <a:pt x="192" y="257"/>
                  </a:lnTo>
                  <a:lnTo>
                    <a:pt x="214" y="246"/>
                  </a:lnTo>
                  <a:lnTo>
                    <a:pt x="237" y="235"/>
                  </a:lnTo>
                  <a:lnTo>
                    <a:pt x="223" y="220"/>
                  </a:lnTo>
                  <a:lnTo>
                    <a:pt x="218" y="196"/>
                  </a:lnTo>
                  <a:lnTo>
                    <a:pt x="216" y="177"/>
                  </a:lnTo>
                  <a:lnTo>
                    <a:pt x="214" y="169"/>
                  </a:lnTo>
                  <a:lnTo>
                    <a:pt x="218" y="145"/>
                  </a:lnTo>
                  <a:lnTo>
                    <a:pt x="204" y="124"/>
                  </a:lnTo>
                  <a:lnTo>
                    <a:pt x="213" y="91"/>
                  </a:lnTo>
                  <a:lnTo>
                    <a:pt x="198" y="75"/>
                  </a:lnTo>
                  <a:lnTo>
                    <a:pt x="181" y="5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3" name="Freeform 264"/>
            <p:cNvSpPr>
              <a:spLocks/>
            </p:cNvSpPr>
            <p:nvPr/>
          </p:nvSpPr>
          <p:spPr bwMode="auto">
            <a:xfrm>
              <a:off x="5360883" y="3481312"/>
              <a:ext cx="6696" cy="17863"/>
            </a:xfrm>
            <a:custGeom>
              <a:avLst/>
              <a:gdLst/>
              <a:ahLst/>
              <a:cxnLst>
                <a:cxn ang="0">
                  <a:pos x="7" y="16"/>
                </a:cxn>
                <a:cxn ang="0">
                  <a:pos x="4" y="0"/>
                </a:cxn>
                <a:cxn ang="0">
                  <a:pos x="0" y="5"/>
                </a:cxn>
                <a:cxn ang="0">
                  <a:pos x="7" y="16"/>
                </a:cxn>
              </a:cxnLst>
              <a:rect l="0" t="0" r="r" b="b"/>
              <a:pathLst>
                <a:path w="7" h="16">
                  <a:moveTo>
                    <a:pt x="7" y="16"/>
                  </a:moveTo>
                  <a:lnTo>
                    <a:pt x="4" y="0"/>
                  </a:lnTo>
                  <a:lnTo>
                    <a:pt x="0" y="5"/>
                  </a:lnTo>
                  <a:lnTo>
                    <a:pt x="7"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4" name="Freeform 265"/>
            <p:cNvSpPr>
              <a:spLocks/>
            </p:cNvSpPr>
            <p:nvPr/>
          </p:nvSpPr>
          <p:spPr bwMode="auto">
            <a:xfrm>
              <a:off x="5126514" y="3204441"/>
              <a:ext cx="131693" cy="154065"/>
            </a:xfrm>
            <a:custGeom>
              <a:avLst/>
              <a:gdLst/>
              <a:ahLst/>
              <a:cxnLst>
                <a:cxn ang="0">
                  <a:pos x="105" y="19"/>
                </a:cxn>
                <a:cxn ang="0">
                  <a:pos x="96" y="0"/>
                </a:cxn>
                <a:cxn ang="0">
                  <a:pos x="86" y="10"/>
                </a:cxn>
                <a:cxn ang="0">
                  <a:pos x="60" y="10"/>
                </a:cxn>
                <a:cxn ang="0">
                  <a:pos x="51" y="15"/>
                </a:cxn>
                <a:cxn ang="0">
                  <a:pos x="46" y="12"/>
                </a:cxn>
                <a:cxn ang="0">
                  <a:pos x="29" y="13"/>
                </a:cxn>
                <a:cxn ang="0">
                  <a:pos x="28" y="18"/>
                </a:cxn>
                <a:cxn ang="0">
                  <a:pos x="26" y="39"/>
                </a:cxn>
                <a:cxn ang="0">
                  <a:pos x="38" y="50"/>
                </a:cxn>
                <a:cxn ang="0">
                  <a:pos x="23" y="67"/>
                </a:cxn>
                <a:cxn ang="0">
                  <a:pos x="9" y="82"/>
                </a:cxn>
                <a:cxn ang="0">
                  <a:pos x="5" y="110"/>
                </a:cxn>
                <a:cxn ang="0">
                  <a:pos x="0" y="139"/>
                </a:cxn>
                <a:cxn ang="0">
                  <a:pos x="6" y="139"/>
                </a:cxn>
                <a:cxn ang="0">
                  <a:pos x="20" y="130"/>
                </a:cxn>
                <a:cxn ang="0">
                  <a:pos x="39" y="130"/>
                </a:cxn>
                <a:cxn ang="0">
                  <a:pos x="57" y="129"/>
                </a:cxn>
                <a:cxn ang="0">
                  <a:pos x="76" y="129"/>
                </a:cxn>
                <a:cxn ang="0">
                  <a:pos x="95" y="129"/>
                </a:cxn>
                <a:cxn ang="0">
                  <a:pos x="94" y="102"/>
                </a:cxn>
                <a:cxn ang="0">
                  <a:pos x="110" y="76"/>
                </a:cxn>
                <a:cxn ang="0">
                  <a:pos x="118" y="57"/>
                </a:cxn>
                <a:cxn ang="0">
                  <a:pos x="112" y="38"/>
                </a:cxn>
                <a:cxn ang="0">
                  <a:pos x="105" y="19"/>
                </a:cxn>
              </a:cxnLst>
              <a:rect l="0" t="0" r="r" b="b"/>
              <a:pathLst>
                <a:path w="118" h="139">
                  <a:moveTo>
                    <a:pt x="105" y="19"/>
                  </a:moveTo>
                  <a:lnTo>
                    <a:pt x="96" y="0"/>
                  </a:lnTo>
                  <a:lnTo>
                    <a:pt x="86" y="10"/>
                  </a:lnTo>
                  <a:lnTo>
                    <a:pt x="60" y="10"/>
                  </a:lnTo>
                  <a:lnTo>
                    <a:pt x="51" y="15"/>
                  </a:lnTo>
                  <a:lnTo>
                    <a:pt x="46" y="12"/>
                  </a:lnTo>
                  <a:lnTo>
                    <a:pt x="29" y="13"/>
                  </a:lnTo>
                  <a:lnTo>
                    <a:pt x="28" y="18"/>
                  </a:lnTo>
                  <a:lnTo>
                    <a:pt x="26" y="39"/>
                  </a:lnTo>
                  <a:lnTo>
                    <a:pt x="38" y="50"/>
                  </a:lnTo>
                  <a:lnTo>
                    <a:pt x="23" y="67"/>
                  </a:lnTo>
                  <a:lnTo>
                    <a:pt x="9" y="82"/>
                  </a:lnTo>
                  <a:lnTo>
                    <a:pt x="5" y="110"/>
                  </a:lnTo>
                  <a:lnTo>
                    <a:pt x="0" y="139"/>
                  </a:lnTo>
                  <a:lnTo>
                    <a:pt x="6" y="139"/>
                  </a:lnTo>
                  <a:lnTo>
                    <a:pt x="20" y="130"/>
                  </a:lnTo>
                  <a:lnTo>
                    <a:pt x="39" y="130"/>
                  </a:lnTo>
                  <a:lnTo>
                    <a:pt x="57" y="129"/>
                  </a:lnTo>
                  <a:lnTo>
                    <a:pt x="76" y="129"/>
                  </a:lnTo>
                  <a:lnTo>
                    <a:pt x="95" y="129"/>
                  </a:lnTo>
                  <a:lnTo>
                    <a:pt x="94" y="102"/>
                  </a:lnTo>
                  <a:lnTo>
                    <a:pt x="110" y="76"/>
                  </a:lnTo>
                  <a:lnTo>
                    <a:pt x="118" y="57"/>
                  </a:lnTo>
                  <a:lnTo>
                    <a:pt x="112" y="38"/>
                  </a:lnTo>
                  <a:lnTo>
                    <a:pt x="105" y="1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5" name="Freeform 266"/>
            <p:cNvSpPr>
              <a:spLocks/>
            </p:cNvSpPr>
            <p:nvPr/>
          </p:nvSpPr>
          <p:spPr bwMode="auto">
            <a:xfrm>
              <a:off x="4700185" y="3175415"/>
              <a:ext cx="468739" cy="518015"/>
            </a:xfrm>
            <a:custGeom>
              <a:avLst/>
              <a:gdLst/>
              <a:ahLst/>
              <a:cxnLst>
                <a:cxn ang="0">
                  <a:pos x="372" y="183"/>
                </a:cxn>
                <a:cxn ang="0">
                  <a:pos x="367" y="198"/>
                </a:cxn>
                <a:cxn ang="0">
                  <a:pos x="368" y="201"/>
                </a:cxn>
                <a:cxn ang="0">
                  <a:pos x="377" y="241"/>
                </a:cxn>
                <a:cxn ang="0">
                  <a:pos x="378" y="277"/>
                </a:cxn>
                <a:cxn ang="0">
                  <a:pos x="396" y="316"/>
                </a:cxn>
                <a:cxn ang="0">
                  <a:pos x="385" y="339"/>
                </a:cxn>
                <a:cxn ang="0">
                  <a:pos x="353" y="361"/>
                </a:cxn>
                <a:cxn ang="0">
                  <a:pos x="355" y="405"/>
                </a:cxn>
                <a:cxn ang="0">
                  <a:pos x="374" y="441"/>
                </a:cxn>
                <a:cxn ang="0">
                  <a:pos x="377" y="465"/>
                </a:cxn>
                <a:cxn ang="0">
                  <a:pos x="362" y="462"/>
                </a:cxn>
                <a:cxn ang="0">
                  <a:pos x="331" y="429"/>
                </a:cxn>
                <a:cxn ang="0">
                  <a:pos x="313" y="429"/>
                </a:cxn>
                <a:cxn ang="0">
                  <a:pos x="281" y="411"/>
                </a:cxn>
                <a:cxn ang="0">
                  <a:pos x="255" y="401"/>
                </a:cxn>
                <a:cxn ang="0">
                  <a:pos x="219" y="408"/>
                </a:cxn>
                <a:cxn ang="0">
                  <a:pos x="211" y="373"/>
                </a:cxn>
                <a:cxn ang="0">
                  <a:pos x="210" y="316"/>
                </a:cxn>
                <a:cxn ang="0">
                  <a:pos x="182" y="306"/>
                </a:cxn>
                <a:cxn ang="0">
                  <a:pos x="155" y="327"/>
                </a:cxn>
                <a:cxn ang="0">
                  <a:pos x="112" y="327"/>
                </a:cxn>
                <a:cxn ang="0">
                  <a:pos x="96" y="280"/>
                </a:cxn>
                <a:cxn ang="0">
                  <a:pos x="58" y="279"/>
                </a:cxn>
                <a:cxn ang="0">
                  <a:pos x="20" y="276"/>
                </a:cxn>
                <a:cxn ang="0">
                  <a:pos x="0" y="275"/>
                </a:cxn>
                <a:cxn ang="0">
                  <a:pos x="8" y="253"/>
                </a:cxn>
                <a:cxn ang="0">
                  <a:pos x="30" y="250"/>
                </a:cxn>
                <a:cxn ang="0">
                  <a:pos x="49" y="241"/>
                </a:cxn>
                <a:cxn ang="0">
                  <a:pos x="68" y="235"/>
                </a:cxn>
                <a:cxn ang="0">
                  <a:pos x="87" y="201"/>
                </a:cxn>
                <a:cxn ang="0">
                  <a:pos x="106" y="161"/>
                </a:cxn>
                <a:cxn ang="0">
                  <a:pos x="124" y="121"/>
                </a:cxn>
                <a:cxn ang="0">
                  <a:pos x="130" y="84"/>
                </a:cxn>
                <a:cxn ang="0">
                  <a:pos x="140" y="45"/>
                </a:cxn>
                <a:cxn ang="0">
                  <a:pos x="157" y="4"/>
                </a:cxn>
                <a:cxn ang="0">
                  <a:pos x="200" y="23"/>
                </a:cxn>
                <a:cxn ang="0">
                  <a:pos x="231" y="13"/>
                </a:cxn>
                <a:cxn ang="0">
                  <a:pos x="264" y="7"/>
                </a:cxn>
                <a:cxn ang="0">
                  <a:pos x="288" y="0"/>
                </a:cxn>
                <a:cxn ang="0">
                  <a:pos x="321" y="4"/>
                </a:cxn>
                <a:cxn ang="0">
                  <a:pos x="339" y="12"/>
                </a:cxn>
                <a:cxn ang="0">
                  <a:pos x="369" y="21"/>
                </a:cxn>
                <a:cxn ang="0">
                  <a:pos x="393" y="30"/>
                </a:cxn>
                <a:cxn ang="0">
                  <a:pos x="407" y="66"/>
                </a:cxn>
                <a:cxn ang="0">
                  <a:pos x="404" y="94"/>
                </a:cxn>
                <a:cxn ang="0">
                  <a:pos x="386" y="137"/>
                </a:cxn>
              </a:cxnLst>
              <a:rect l="0" t="0" r="r" b="b"/>
              <a:pathLst>
                <a:path w="419" h="465">
                  <a:moveTo>
                    <a:pt x="381" y="166"/>
                  </a:moveTo>
                  <a:lnTo>
                    <a:pt x="372" y="183"/>
                  </a:lnTo>
                  <a:lnTo>
                    <a:pt x="366" y="198"/>
                  </a:lnTo>
                  <a:lnTo>
                    <a:pt x="367" y="198"/>
                  </a:lnTo>
                  <a:lnTo>
                    <a:pt x="368" y="199"/>
                  </a:lnTo>
                  <a:lnTo>
                    <a:pt x="368" y="201"/>
                  </a:lnTo>
                  <a:lnTo>
                    <a:pt x="373" y="221"/>
                  </a:lnTo>
                  <a:lnTo>
                    <a:pt x="377" y="241"/>
                  </a:lnTo>
                  <a:lnTo>
                    <a:pt x="378" y="259"/>
                  </a:lnTo>
                  <a:lnTo>
                    <a:pt x="378" y="277"/>
                  </a:lnTo>
                  <a:lnTo>
                    <a:pt x="386" y="299"/>
                  </a:lnTo>
                  <a:lnTo>
                    <a:pt x="396" y="316"/>
                  </a:lnTo>
                  <a:lnTo>
                    <a:pt x="404" y="334"/>
                  </a:lnTo>
                  <a:lnTo>
                    <a:pt x="385" y="339"/>
                  </a:lnTo>
                  <a:lnTo>
                    <a:pt x="365" y="343"/>
                  </a:lnTo>
                  <a:lnTo>
                    <a:pt x="353" y="361"/>
                  </a:lnTo>
                  <a:lnTo>
                    <a:pt x="356" y="383"/>
                  </a:lnTo>
                  <a:lnTo>
                    <a:pt x="355" y="405"/>
                  </a:lnTo>
                  <a:lnTo>
                    <a:pt x="353" y="425"/>
                  </a:lnTo>
                  <a:lnTo>
                    <a:pt x="374" y="441"/>
                  </a:lnTo>
                  <a:lnTo>
                    <a:pt x="381" y="432"/>
                  </a:lnTo>
                  <a:lnTo>
                    <a:pt x="377" y="465"/>
                  </a:lnTo>
                  <a:lnTo>
                    <a:pt x="372" y="462"/>
                  </a:lnTo>
                  <a:lnTo>
                    <a:pt x="362" y="462"/>
                  </a:lnTo>
                  <a:lnTo>
                    <a:pt x="344" y="438"/>
                  </a:lnTo>
                  <a:lnTo>
                    <a:pt x="331" y="429"/>
                  </a:lnTo>
                  <a:lnTo>
                    <a:pt x="321" y="419"/>
                  </a:lnTo>
                  <a:lnTo>
                    <a:pt x="313" y="429"/>
                  </a:lnTo>
                  <a:lnTo>
                    <a:pt x="284" y="418"/>
                  </a:lnTo>
                  <a:lnTo>
                    <a:pt x="281" y="411"/>
                  </a:lnTo>
                  <a:lnTo>
                    <a:pt x="264" y="413"/>
                  </a:lnTo>
                  <a:lnTo>
                    <a:pt x="255" y="401"/>
                  </a:lnTo>
                  <a:lnTo>
                    <a:pt x="237" y="405"/>
                  </a:lnTo>
                  <a:lnTo>
                    <a:pt x="219" y="408"/>
                  </a:lnTo>
                  <a:lnTo>
                    <a:pt x="218" y="399"/>
                  </a:lnTo>
                  <a:lnTo>
                    <a:pt x="211" y="373"/>
                  </a:lnTo>
                  <a:lnTo>
                    <a:pt x="211" y="345"/>
                  </a:lnTo>
                  <a:lnTo>
                    <a:pt x="210" y="316"/>
                  </a:lnTo>
                  <a:lnTo>
                    <a:pt x="181" y="312"/>
                  </a:lnTo>
                  <a:lnTo>
                    <a:pt x="182" y="306"/>
                  </a:lnTo>
                  <a:lnTo>
                    <a:pt x="159" y="305"/>
                  </a:lnTo>
                  <a:lnTo>
                    <a:pt x="155" y="327"/>
                  </a:lnTo>
                  <a:lnTo>
                    <a:pt x="128" y="333"/>
                  </a:lnTo>
                  <a:lnTo>
                    <a:pt x="112" y="327"/>
                  </a:lnTo>
                  <a:lnTo>
                    <a:pt x="104" y="303"/>
                  </a:lnTo>
                  <a:lnTo>
                    <a:pt x="96" y="280"/>
                  </a:lnTo>
                  <a:lnTo>
                    <a:pt x="76" y="279"/>
                  </a:lnTo>
                  <a:lnTo>
                    <a:pt x="58" y="279"/>
                  </a:lnTo>
                  <a:lnTo>
                    <a:pt x="39" y="277"/>
                  </a:lnTo>
                  <a:lnTo>
                    <a:pt x="20" y="276"/>
                  </a:lnTo>
                  <a:lnTo>
                    <a:pt x="3" y="279"/>
                  </a:lnTo>
                  <a:lnTo>
                    <a:pt x="0" y="275"/>
                  </a:lnTo>
                  <a:lnTo>
                    <a:pt x="7" y="273"/>
                  </a:lnTo>
                  <a:lnTo>
                    <a:pt x="8" y="253"/>
                  </a:lnTo>
                  <a:lnTo>
                    <a:pt x="19" y="246"/>
                  </a:lnTo>
                  <a:lnTo>
                    <a:pt x="30" y="250"/>
                  </a:lnTo>
                  <a:lnTo>
                    <a:pt x="36" y="243"/>
                  </a:lnTo>
                  <a:lnTo>
                    <a:pt x="49" y="241"/>
                  </a:lnTo>
                  <a:lnTo>
                    <a:pt x="51" y="252"/>
                  </a:lnTo>
                  <a:lnTo>
                    <a:pt x="68" y="235"/>
                  </a:lnTo>
                  <a:lnTo>
                    <a:pt x="85" y="220"/>
                  </a:lnTo>
                  <a:lnTo>
                    <a:pt x="87" y="201"/>
                  </a:lnTo>
                  <a:lnTo>
                    <a:pt x="91" y="181"/>
                  </a:lnTo>
                  <a:lnTo>
                    <a:pt x="106" y="161"/>
                  </a:lnTo>
                  <a:lnTo>
                    <a:pt x="121" y="141"/>
                  </a:lnTo>
                  <a:lnTo>
                    <a:pt x="124" y="121"/>
                  </a:lnTo>
                  <a:lnTo>
                    <a:pt x="128" y="103"/>
                  </a:lnTo>
                  <a:lnTo>
                    <a:pt x="130" y="84"/>
                  </a:lnTo>
                  <a:lnTo>
                    <a:pt x="134" y="66"/>
                  </a:lnTo>
                  <a:lnTo>
                    <a:pt x="140" y="45"/>
                  </a:lnTo>
                  <a:lnTo>
                    <a:pt x="139" y="25"/>
                  </a:lnTo>
                  <a:lnTo>
                    <a:pt x="157" y="4"/>
                  </a:lnTo>
                  <a:lnTo>
                    <a:pt x="180" y="17"/>
                  </a:lnTo>
                  <a:lnTo>
                    <a:pt x="200" y="23"/>
                  </a:lnTo>
                  <a:lnTo>
                    <a:pt x="222" y="29"/>
                  </a:lnTo>
                  <a:lnTo>
                    <a:pt x="231" y="13"/>
                  </a:lnTo>
                  <a:lnTo>
                    <a:pt x="241" y="15"/>
                  </a:lnTo>
                  <a:lnTo>
                    <a:pt x="264" y="7"/>
                  </a:lnTo>
                  <a:lnTo>
                    <a:pt x="279" y="7"/>
                  </a:lnTo>
                  <a:lnTo>
                    <a:pt x="288" y="0"/>
                  </a:lnTo>
                  <a:lnTo>
                    <a:pt x="305" y="1"/>
                  </a:lnTo>
                  <a:lnTo>
                    <a:pt x="321" y="4"/>
                  </a:lnTo>
                  <a:lnTo>
                    <a:pt x="333" y="6"/>
                  </a:lnTo>
                  <a:lnTo>
                    <a:pt x="339" y="12"/>
                  </a:lnTo>
                  <a:lnTo>
                    <a:pt x="356" y="23"/>
                  </a:lnTo>
                  <a:lnTo>
                    <a:pt x="369" y="21"/>
                  </a:lnTo>
                  <a:lnTo>
                    <a:pt x="378" y="15"/>
                  </a:lnTo>
                  <a:lnTo>
                    <a:pt x="393" y="30"/>
                  </a:lnTo>
                  <a:lnTo>
                    <a:pt x="409" y="45"/>
                  </a:lnTo>
                  <a:lnTo>
                    <a:pt x="407" y="66"/>
                  </a:lnTo>
                  <a:lnTo>
                    <a:pt x="419" y="77"/>
                  </a:lnTo>
                  <a:lnTo>
                    <a:pt x="404" y="94"/>
                  </a:lnTo>
                  <a:lnTo>
                    <a:pt x="390" y="109"/>
                  </a:lnTo>
                  <a:lnTo>
                    <a:pt x="386" y="137"/>
                  </a:lnTo>
                  <a:lnTo>
                    <a:pt x="381" y="16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6" name="Freeform 267"/>
            <p:cNvSpPr>
              <a:spLocks/>
            </p:cNvSpPr>
            <p:nvPr/>
          </p:nvSpPr>
          <p:spPr bwMode="auto">
            <a:xfrm>
              <a:off x="4934554" y="3546062"/>
              <a:ext cx="287940" cy="274638"/>
            </a:xfrm>
            <a:custGeom>
              <a:avLst/>
              <a:gdLst/>
              <a:ahLst/>
              <a:cxnLst>
                <a:cxn ang="0">
                  <a:pos x="45" y="119"/>
                </a:cxn>
                <a:cxn ang="0">
                  <a:pos x="24" y="119"/>
                </a:cxn>
                <a:cxn ang="0">
                  <a:pos x="2" y="120"/>
                </a:cxn>
                <a:cxn ang="0">
                  <a:pos x="2" y="139"/>
                </a:cxn>
                <a:cxn ang="0">
                  <a:pos x="1" y="159"/>
                </a:cxn>
                <a:cxn ang="0">
                  <a:pos x="1" y="179"/>
                </a:cxn>
                <a:cxn ang="0">
                  <a:pos x="0" y="198"/>
                </a:cxn>
                <a:cxn ang="0">
                  <a:pos x="15" y="217"/>
                </a:cxn>
                <a:cxn ang="0">
                  <a:pos x="31" y="235"/>
                </a:cxn>
                <a:cxn ang="0">
                  <a:pos x="45" y="231"/>
                </a:cxn>
                <a:cxn ang="0">
                  <a:pos x="69" y="239"/>
                </a:cxn>
                <a:cxn ang="0">
                  <a:pos x="100" y="246"/>
                </a:cxn>
                <a:cxn ang="0">
                  <a:pos x="121" y="228"/>
                </a:cxn>
                <a:cxn ang="0">
                  <a:pos x="144" y="209"/>
                </a:cxn>
                <a:cxn ang="0">
                  <a:pos x="151" y="193"/>
                </a:cxn>
                <a:cxn ang="0">
                  <a:pos x="166" y="189"/>
                </a:cxn>
                <a:cxn ang="0">
                  <a:pos x="183" y="185"/>
                </a:cxn>
                <a:cxn ang="0">
                  <a:pos x="180" y="171"/>
                </a:cxn>
                <a:cxn ang="0">
                  <a:pos x="195" y="165"/>
                </a:cxn>
                <a:cxn ang="0">
                  <a:pos x="212" y="158"/>
                </a:cxn>
                <a:cxn ang="0">
                  <a:pos x="229" y="152"/>
                </a:cxn>
                <a:cxn ang="0">
                  <a:pos x="246" y="145"/>
                </a:cxn>
                <a:cxn ang="0">
                  <a:pos x="235" y="134"/>
                </a:cxn>
                <a:cxn ang="0">
                  <a:pos x="247" y="110"/>
                </a:cxn>
                <a:cxn ang="0">
                  <a:pos x="250" y="103"/>
                </a:cxn>
                <a:cxn ang="0">
                  <a:pos x="252" y="84"/>
                </a:cxn>
                <a:cxn ang="0">
                  <a:pos x="252" y="65"/>
                </a:cxn>
                <a:cxn ang="0">
                  <a:pos x="258" y="56"/>
                </a:cxn>
                <a:cxn ang="0">
                  <a:pos x="244" y="36"/>
                </a:cxn>
                <a:cxn ang="0">
                  <a:pos x="242" y="30"/>
                </a:cxn>
                <a:cxn ang="0">
                  <a:pos x="219" y="18"/>
                </a:cxn>
                <a:cxn ang="0">
                  <a:pos x="196" y="5"/>
                </a:cxn>
                <a:cxn ang="0">
                  <a:pos x="195" y="0"/>
                </a:cxn>
                <a:cxn ang="0">
                  <a:pos x="176" y="5"/>
                </a:cxn>
                <a:cxn ang="0">
                  <a:pos x="156" y="9"/>
                </a:cxn>
                <a:cxn ang="0">
                  <a:pos x="144" y="27"/>
                </a:cxn>
                <a:cxn ang="0">
                  <a:pos x="147" y="49"/>
                </a:cxn>
                <a:cxn ang="0">
                  <a:pos x="146" y="71"/>
                </a:cxn>
                <a:cxn ang="0">
                  <a:pos x="144" y="91"/>
                </a:cxn>
                <a:cxn ang="0">
                  <a:pos x="165" y="107"/>
                </a:cxn>
                <a:cxn ang="0">
                  <a:pos x="172" y="98"/>
                </a:cxn>
                <a:cxn ang="0">
                  <a:pos x="168" y="131"/>
                </a:cxn>
                <a:cxn ang="0">
                  <a:pos x="163" y="128"/>
                </a:cxn>
                <a:cxn ang="0">
                  <a:pos x="153" y="128"/>
                </a:cxn>
                <a:cxn ang="0">
                  <a:pos x="135" y="104"/>
                </a:cxn>
                <a:cxn ang="0">
                  <a:pos x="122" y="95"/>
                </a:cxn>
                <a:cxn ang="0">
                  <a:pos x="112" y="85"/>
                </a:cxn>
                <a:cxn ang="0">
                  <a:pos x="104" y="95"/>
                </a:cxn>
                <a:cxn ang="0">
                  <a:pos x="75" y="84"/>
                </a:cxn>
                <a:cxn ang="0">
                  <a:pos x="72" y="77"/>
                </a:cxn>
                <a:cxn ang="0">
                  <a:pos x="55" y="79"/>
                </a:cxn>
                <a:cxn ang="0">
                  <a:pos x="46" y="67"/>
                </a:cxn>
                <a:cxn ang="0">
                  <a:pos x="46" y="92"/>
                </a:cxn>
                <a:cxn ang="0">
                  <a:pos x="45" y="119"/>
                </a:cxn>
              </a:cxnLst>
              <a:rect l="0" t="0" r="r" b="b"/>
              <a:pathLst>
                <a:path w="258" h="246">
                  <a:moveTo>
                    <a:pt x="45" y="119"/>
                  </a:moveTo>
                  <a:lnTo>
                    <a:pt x="24" y="119"/>
                  </a:lnTo>
                  <a:lnTo>
                    <a:pt x="2" y="120"/>
                  </a:lnTo>
                  <a:lnTo>
                    <a:pt x="2" y="139"/>
                  </a:lnTo>
                  <a:lnTo>
                    <a:pt x="1" y="159"/>
                  </a:lnTo>
                  <a:lnTo>
                    <a:pt x="1" y="179"/>
                  </a:lnTo>
                  <a:lnTo>
                    <a:pt x="0" y="198"/>
                  </a:lnTo>
                  <a:lnTo>
                    <a:pt x="15" y="217"/>
                  </a:lnTo>
                  <a:lnTo>
                    <a:pt x="31" y="235"/>
                  </a:lnTo>
                  <a:lnTo>
                    <a:pt x="45" y="231"/>
                  </a:lnTo>
                  <a:lnTo>
                    <a:pt x="69" y="239"/>
                  </a:lnTo>
                  <a:lnTo>
                    <a:pt x="100" y="246"/>
                  </a:lnTo>
                  <a:lnTo>
                    <a:pt x="121" y="228"/>
                  </a:lnTo>
                  <a:lnTo>
                    <a:pt x="144" y="209"/>
                  </a:lnTo>
                  <a:lnTo>
                    <a:pt x="151" y="193"/>
                  </a:lnTo>
                  <a:lnTo>
                    <a:pt x="166" y="189"/>
                  </a:lnTo>
                  <a:lnTo>
                    <a:pt x="183" y="185"/>
                  </a:lnTo>
                  <a:lnTo>
                    <a:pt x="180" y="171"/>
                  </a:lnTo>
                  <a:lnTo>
                    <a:pt x="195" y="165"/>
                  </a:lnTo>
                  <a:lnTo>
                    <a:pt x="212" y="158"/>
                  </a:lnTo>
                  <a:lnTo>
                    <a:pt x="229" y="152"/>
                  </a:lnTo>
                  <a:lnTo>
                    <a:pt x="246" y="145"/>
                  </a:lnTo>
                  <a:lnTo>
                    <a:pt x="235" y="134"/>
                  </a:lnTo>
                  <a:lnTo>
                    <a:pt x="247" y="110"/>
                  </a:lnTo>
                  <a:lnTo>
                    <a:pt x="250" y="103"/>
                  </a:lnTo>
                  <a:lnTo>
                    <a:pt x="252" y="84"/>
                  </a:lnTo>
                  <a:lnTo>
                    <a:pt x="252" y="65"/>
                  </a:lnTo>
                  <a:lnTo>
                    <a:pt x="258" y="56"/>
                  </a:lnTo>
                  <a:lnTo>
                    <a:pt x="244" y="36"/>
                  </a:lnTo>
                  <a:lnTo>
                    <a:pt x="242" y="30"/>
                  </a:lnTo>
                  <a:lnTo>
                    <a:pt x="219" y="18"/>
                  </a:lnTo>
                  <a:lnTo>
                    <a:pt x="196" y="5"/>
                  </a:lnTo>
                  <a:lnTo>
                    <a:pt x="195" y="0"/>
                  </a:lnTo>
                  <a:lnTo>
                    <a:pt x="176" y="5"/>
                  </a:lnTo>
                  <a:lnTo>
                    <a:pt x="156" y="9"/>
                  </a:lnTo>
                  <a:lnTo>
                    <a:pt x="144" y="27"/>
                  </a:lnTo>
                  <a:lnTo>
                    <a:pt x="147" y="49"/>
                  </a:lnTo>
                  <a:lnTo>
                    <a:pt x="146" y="71"/>
                  </a:lnTo>
                  <a:lnTo>
                    <a:pt x="144" y="91"/>
                  </a:lnTo>
                  <a:lnTo>
                    <a:pt x="165" y="107"/>
                  </a:lnTo>
                  <a:lnTo>
                    <a:pt x="172" y="98"/>
                  </a:lnTo>
                  <a:lnTo>
                    <a:pt x="168" y="131"/>
                  </a:lnTo>
                  <a:lnTo>
                    <a:pt x="163" y="128"/>
                  </a:lnTo>
                  <a:lnTo>
                    <a:pt x="153" y="128"/>
                  </a:lnTo>
                  <a:lnTo>
                    <a:pt x="135" y="104"/>
                  </a:lnTo>
                  <a:lnTo>
                    <a:pt x="122" y="95"/>
                  </a:lnTo>
                  <a:lnTo>
                    <a:pt x="112" y="85"/>
                  </a:lnTo>
                  <a:lnTo>
                    <a:pt x="104" y="95"/>
                  </a:lnTo>
                  <a:lnTo>
                    <a:pt x="75" y="84"/>
                  </a:lnTo>
                  <a:lnTo>
                    <a:pt x="72" y="77"/>
                  </a:lnTo>
                  <a:lnTo>
                    <a:pt x="55" y="79"/>
                  </a:lnTo>
                  <a:lnTo>
                    <a:pt x="46" y="67"/>
                  </a:lnTo>
                  <a:lnTo>
                    <a:pt x="46" y="92"/>
                  </a:lnTo>
                  <a:lnTo>
                    <a:pt x="45" y="11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7" name="Freeform 268"/>
            <p:cNvSpPr>
              <a:spLocks/>
            </p:cNvSpPr>
            <p:nvPr/>
          </p:nvSpPr>
          <p:spPr bwMode="auto">
            <a:xfrm>
              <a:off x="5012678" y="3753715"/>
              <a:ext cx="185263" cy="187557"/>
            </a:xfrm>
            <a:custGeom>
              <a:avLst/>
              <a:gdLst/>
              <a:ahLst/>
              <a:cxnLst>
                <a:cxn ang="0">
                  <a:pos x="83" y="160"/>
                </a:cxn>
                <a:cxn ang="0">
                  <a:pos x="77" y="157"/>
                </a:cxn>
                <a:cxn ang="0">
                  <a:pos x="58" y="147"/>
                </a:cxn>
                <a:cxn ang="0">
                  <a:pos x="51" y="127"/>
                </a:cxn>
                <a:cxn ang="0">
                  <a:pos x="46" y="120"/>
                </a:cxn>
                <a:cxn ang="0">
                  <a:pos x="41" y="115"/>
                </a:cxn>
                <a:cxn ang="0">
                  <a:pos x="25" y="102"/>
                </a:cxn>
                <a:cxn ang="0">
                  <a:pos x="13" y="78"/>
                </a:cxn>
                <a:cxn ang="0">
                  <a:pos x="0" y="54"/>
                </a:cxn>
                <a:cxn ang="0">
                  <a:pos x="31" y="61"/>
                </a:cxn>
                <a:cxn ang="0">
                  <a:pos x="52" y="43"/>
                </a:cxn>
                <a:cxn ang="0">
                  <a:pos x="75" y="24"/>
                </a:cxn>
                <a:cxn ang="0">
                  <a:pos x="82" y="8"/>
                </a:cxn>
                <a:cxn ang="0">
                  <a:pos x="97" y="4"/>
                </a:cxn>
                <a:cxn ang="0">
                  <a:pos x="114" y="0"/>
                </a:cxn>
                <a:cxn ang="0">
                  <a:pos x="113" y="9"/>
                </a:cxn>
                <a:cxn ang="0">
                  <a:pos x="125" y="9"/>
                </a:cxn>
                <a:cxn ang="0">
                  <a:pos x="145" y="18"/>
                </a:cxn>
                <a:cxn ang="0">
                  <a:pos x="167" y="27"/>
                </a:cxn>
                <a:cxn ang="0">
                  <a:pos x="167" y="57"/>
                </a:cxn>
                <a:cxn ang="0">
                  <a:pos x="162" y="78"/>
                </a:cxn>
                <a:cxn ang="0">
                  <a:pos x="165" y="100"/>
                </a:cxn>
                <a:cxn ang="0">
                  <a:pos x="157" y="122"/>
                </a:cxn>
                <a:cxn ang="0">
                  <a:pos x="153" y="142"/>
                </a:cxn>
                <a:cxn ang="0">
                  <a:pos x="139" y="156"/>
                </a:cxn>
                <a:cxn ang="0">
                  <a:pos x="125" y="169"/>
                </a:cxn>
                <a:cxn ang="0">
                  <a:pos x="105" y="165"/>
                </a:cxn>
                <a:cxn ang="0">
                  <a:pos x="84" y="163"/>
                </a:cxn>
                <a:cxn ang="0">
                  <a:pos x="83" y="160"/>
                </a:cxn>
              </a:cxnLst>
              <a:rect l="0" t="0" r="r" b="b"/>
              <a:pathLst>
                <a:path w="167" h="169">
                  <a:moveTo>
                    <a:pt x="83" y="160"/>
                  </a:moveTo>
                  <a:lnTo>
                    <a:pt x="77" y="157"/>
                  </a:lnTo>
                  <a:lnTo>
                    <a:pt x="58" y="147"/>
                  </a:lnTo>
                  <a:lnTo>
                    <a:pt x="51" y="127"/>
                  </a:lnTo>
                  <a:lnTo>
                    <a:pt x="46" y="120"/>
                  </a:lnTo>
                  <a:lnTo>
                    <a:pt x="41" y="115"/>
                  </a:lnTo>
                  <a:lnTo>
                    <a:pt x="25" y="102"/>
                  </a:lnTo>
                  <a:lnTo>
                    <a:pt x="13" y="78"/>
                  </a:lnTo>
                  <a:lnTo>
                    <a:pt x="0" y="54"/>
                  </a:lnTo>
                  <a:lnTo>
                    <a:pt x="31" y="61"/>
                  </a:lnTo>
                  <a:lnTo>
                    <a:pt x="52" y="43"/>
                  </a:lnTo>
                  <a:lnTo>
                    <a:pt x="75" y="24"/>
                  </a:lnTo>
                  <a:lnTo>
                    <a:pt x="82" y="8"/>
                  </a:lnTo>
                  <a:lnTo>
                    <a:pt x="97" y="4"/>
                  </a:lnTo>
                  <a:lnTo>
                    <a:pt x="114" y="0"/>
                  </a:lnTo>
                  <a:lnTo>
                    <a:pt x="113" y="9"/>
                  </a:lnTo>
                  <a:lnTo>
                    <a:pt x="125" y="9"/>
                  </a:lnTo>
                  <a:lnTo>
                    <a:pt x="145" y="18"/>
                  </a:lnTo>
                  <a:lnTo>
                    <a:pt x="167" y="27"/>
                  </a:lnTo>
                  <a:lnTo>
                    <a:pt x="167" y="57"/>
                  </a:lnTo>
                  <a:lnTo>
                    <a:pt x="162" y="78"/>
                  </a:lnTo>
                  <a:lnTo>
                    <a:pt x="165" y="100"/>
                  </a:lnTo>
                  <a:lnTo>
                    <a:pt x="157" y="122"/>
                  </a:lnTo>
                  <a:lnTo>
                    <a:pt x="153" y="142"/>
                  </a:lnTo>
                  <a:lnTo>
                    <a:pt x="139" y="156"/>
                  </a:lnTo>
                  <a:lnTo>
                    <a:pt x="125" y="169"/>
                  </a:lnTo>
                  <a:lnTo>
                    <a:pt x="105" y="165"/>
                  </a:lnTo>
                  <a:lnTo>
                    <a:pt x="84" y="163"/>
                  </a:lnTo>
                  <a:lnTo>
                    <a:pt x="83" y="16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8" name="Freeform 269"/>
            <p:cNvSpPr>
              <a:spLocks/>
            </p:cNvSpPr>
            <p:nvPr/>
          </p:nvSpPr>
          <p:spPr bwMode="auto">
            <a:xfrm>
              <a:off x="3046206" y="4155625"/>
              <a:ext cx="118301" cy="131737"/>
            </a:xfrm>
            <a:custGeom>
              <a:avLst/>
              <a:gdLst/>
              <a:ahLst/>
              <a:cxnLst>
                <a:cxn ang="0">
                  <a:pos x="104" y="61"/>
                </a:cxn>
                <a:cxn ang="0">
                  <a:pos x="82" y="44"/>
                </a:cxn>
                <a:cxn ang="0">
                  <a:pos x="59" y="28"/>
                </a:cxn>
                <a:cxn ang="0">
                  <a:pos x="46" y="20"/>
                </a:cxn>
                <a:cxn ang="0">
                  <a:pos x="40" y="20"/>
                </a:cxn>
                <a:cxn ang="0">
                  <a:pos x="14" y="0"/>
                </a:cxn>
                <a:cxn ang="0">
                  <a:pos x="3" y="2"/>
                </a:cxn>
                <a:cxn ang="0">
                  <a:pos x="3" y="3"/>
                </a:cxn>
                <a:cxn ang="0">
                  <a:pos x="2" y="31"/>
                </a:cxn>
                <a:cxn ang="0">
                  <a:pos x="0" y="57"/>
                </a:cxn>
                <a:cxn ang="0">
                  <a:pos x="2" y="61"/>
                </a:cxn>
                <a:cxn ang="0">
                  <a:pos x="0" y="81"/>
                </a:cxn>
                <a:cxn ang="0">
                  <a:pos x="11" y="102"/>
                </a:cxn>
                <a:cxn ang="0">
                  <a:pos x="38" y="112"/>
                </a:cxn>
                <a:cxn ang="0">
                  <a:pos x="72" y="118"/>
                </a:cxn>
                <a:cxn ang="0">
                  <a:pos x="92" y="110"/>
                </a:cxn>
                <a:cxn ang="0">
                  <a:pos x="106" y="90"/>
                </a:cxn>
                <a:cxn ang="0">
                  <a:pos x="101" y="73"/>
                </a:cxn>
                <a:cxn ang="0">
                  <a:pos x="104" y="61"/>
                </a:cxn>
              </a:cxnLst>
              <a:rect l="0" t="0" r="r" b="b"/>
              <a:pathLst>
                <a:path w="106" h="118">
                  <a:moveTo>
                    <a:pt x="104" y="61"/>
                  </a:moveTo>
                  <a:lnTo>
                    <a:pt x="82" y="44"/>
                  </a:lnTo>
                  <a:lnTo>
                    <a:pt x="59" y="28"/>
                  </a:lnTo>
                  <a:lnTo>
                    <a:pt x="46" y="20"/>
                  </a:lnTo>
                  <a:lnTo>
                    <a:pt x="40" y="20"/>
                  </a:lnTo>
                  <a:lnTo>
                    <a:pt x="14" y="0"/>
                  </a:lnTo>
                  <a:lnTo>
                    <a:pt x="3" y="2"/>
                  </a:lnTo>
                  <a:lnTo>
                    <a:pt x="3" y="3"/>
                  </a:lnTo>
                  <a:lnTo>
                    <a:pt x="2" y="31"/>
                  </a:lnTo>
                  <a:lnTo>
                    <a:pt x="0" y="57"/>
                  </a:lnTo>
                  <a:lnTo>
                    <a:pt x="2" y="61"/>
                  </a:lnTo>
                  <a:lnTo>
                    <a:pt x="0" y="81"/>
                  </a:lnTo>
                  <a:lnTo>
                    <a:pt x="11" y="102"/>
                  </a:lnTo>
                  <a:lnTo>
                    <a:pt x="38" y="112"/>
                  </a:lnTo>
                  <a:lnTo>
                    <a:pt x="72" y="118"/>
                  </a:lnTo>
                  <a:lnTo>
                    <a:pt x="92" y="110"/>
                  </a:lnTo>
                  <a:lnTo>
                    <a:pt x="106" y="90"/>
                  </a:lnTo>
                  <a:lnTo>
                    <a:pt x="101" y="73"/>
                  </a:lnTo>
                  <a:lnTo>
                    <a:pt x="104" y="6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29" name="Freeform 270"/>
            <p:cNvSpPr>
              <a:spLocks/>
            </p:cNvSpPr>
            <p:nvPr/>
          </p:nvSpPr>
          <p:spPr bwMode="auto">
            <a:xfrm>
              <a:off x="2753802" y="3925644"/>
              <a:ext cx="374991" cy="837309"/>
            </a:xfrm>
            <a:custGeom>
              <a:avLst/>
              <a:gdLst/>
              <a:ahLst/>
              <a:cxnLst>
                <a:cxn ang="0">
                  <a:pos x="187" y="477"/>
                </a:cxn>
                <a:cxn ang="0">
                  <a:pos x="182" y="505"/>
                </a:cxn>
                <a:cxn ang="0">
                  <a:pos x="196" y="507"/>
                </a:cxn>
                <a:cxn ang="0">
                  <a:pos x="208" y="521"/>
                </a:cxn>
                <a:cxn ang="0">
                  <a:pos x="182" y="517"/>
                </a:cxn>
                <a:cxn ang="0">
                  <a:pos x="183" y="544"/>
                </a:cxn>
                <a:cxn ang="0">
                  <a:pos x="182" y="575"/>
                </a:cxn>
                <a:cxn ang="0">
                  <a:pos x="160" y="609"/>
                </a:cxn>
                <a:cxn ang="0">
                  <a:pos x="204" y="631"/>
                </a:cxn>
                <a:cxn ang="0">
                  <a:pos x="204" y="646"/>
                </a:cxn>
                <a:cxn ang="0">
                  <a:pos x="182" y="677"/>
                </a:cxn>
                <a:cxn ang="0">
                  <a:pos x="170" y="693"/>
                </a:cxn>
                <a:cxn ang="0">
                  <a:pos x="176" y="700"/>
                </a:cxn>
                <a:cxn ang="0">
                  <a:pos x="166" y="719"/>
                </a:cxn>
                <a:cxn ang="0">
                  <a:pos x="171" y="733"/>
                </a:cxn>
                <a:cxn ang="0">
                  <a:pos x="196" y="751"/>
                </a:cxn>
                <a:cxn ang="0">
                  <a:pos x="126" y="739"/>
                </a:cxn>
                <a:cxn ang="0">
                  <a:pos x="102" y="709"/>
                </a:cxn>
                <a:cxn ang="0">
                  <a:pos x="72" y="678"/>
                </a:cxn>
                <a:cxn ang="0">
                  <a:pos x="80" y="631"/>
                </a:cxn>
                <a:cxn ang="0">
                  <a:pos x="74" y="585"/>
                </a:cxn>
                <a:cxn ang="0">
                  <a:pos x="61" y="569"/>
                </a:cxn>
                <a:cxn ang="0">
                  <a:pos x="58" y="555"/>
                </a:cxn>
                <a:cxn ang="0">
                  <a:pos x="38" y="515"/>
                </a:cxn>
                <a:cxn ang="0">
                  <a:pos x="30" y="462"/>
                </a:cxn>
                <a:cxn ang="0">
                  <a:pos x="32" y="420"/>
                </a:cxn>
                <a:cxn ang="0">
                  <a:pos x="22" y="385"/>
                </a:cxn>
                <a:cxn ang="0">
                  <a:pos x="27" y="348"/>
                </a:cxn>
                <a:cxn ang="0">
                  <a:pos x="25" y="300"/>
                </a:cxn>
                <a:cxn ang="0">
                  <a:pos x="9" y="265"/>
                </a:cxn>
                <a:cxn ang="0">
                  <a:pos x="1" y="229"/>
                </a:cxn>
                <a:cxn ang="0">
                  <a:pos x="2" y="196"/>
                </a:cxn>
                <a:cxn ang="0">
                  <a:pos x="10" y="155"/>
                </a:cxn>
                <a:cxn ang="0">
                  <a:pos x="26" y="126"/>
                </a:cxn>
                <a:cxn ang="0">
                  <a:pos x="14" y="77"/>
                </a:cxn>
                <a:cxn ang="0">
                  <a:pos x="37" y="55"/>
                </a:cxn>
                <a:cxn ang="0">
                  <a:pos x="36" y="25"/>
                </a:cxn>
                <a:cxn ang="0">
                  <a:pos x="58" y="3"/>
                </a:cxn>
                <a:cxn ang="0">
                  <a:pos x="96" y="23"/>
                </a:cxn>
                <a:cxn ang="0">
                  <a:pos x="128" y="5"/>
                </a:cxn>
                <a:cxn ang="0">
                  <a:pos x="153" y="31"/>
                </a:cxn>
                <a:cxn ang="0">
                  <a:pos x="193" y="59"/>
                </a:cxn>
                <a:cxn ang="0">
                  <a:pos x="230" y="79"/>
                </a:cxn>
                <a:cxn ang="0">
                  <a:pos x="241" y="114"/>
                </a:cxn>
                <a:cxn ang="0">
                  <a:pos x="258" y="139"/>
                </a:cxn>
                <a:cxn ang="0">
                  <a:pos x="297" y="136"/>
                </a:cxn>
                <a:cxn ang="0">
                  <a:pos x="313" y="94"/>
                </a:cxn>
                <a:cxn ang="0">
                  <a:pos x="336" y="126"/>
                </a:cxn>
                <a:cxn ang="0">
                  <a:pos x="309" y="150"/>
                </a:cxn>
                <a:cxn ang="0">
                  <a:pos x="285" y="179"/>
                </a:cxn>
                <a:cxn ang="0">
                  <a:pos x="264" y="208"/>
                </a:cxn>
                <a:cxn ang="0">
                  <a:pos x="263" y="238"/>
                </a:cxn>
                <a:cxn ang="0">
                  <a:pos x="264" y="281"/>
                </a:cxn>
                <a:cxn ang="0">
                  <a:pos x="269" y="319"/>
                </a:cxn>
                <a:cxn ang="0">
                  <a:pos x="299" y="357"/>
                </a:cxn>
                <a:cxn ang="0">
                  <a:pos x="305" y="388"/>
                </a:cxn>
                <a:cxn ang="0">
                  <a:pos x="278" y="414"/>
                </a:cxn>
                <a:cxn ang="0">
                  <a:pos x="243" y="423"/>
                </a:cxn>
                <a:cxn ang="0">
                  <a:pos x="210" y="425"/>
                </a:cxn>
                <a:cxn ang="0">
                  <a:pos x="221" y="465"/>
                </a:cxn>
              </a:cxnLst>
              <a:rect l="0" t="0" r="r" b="b"/>
              <a:pathLst>
                <a:path w="336" h="751">
                  <a:moveTo>
                    <a:pt x="216" y="477"/>
                  </a:moveTo>
                  <a:lnTo>
                    <a:pt x="187" y="477"/>
                  </a:lnTo>
                  <a:lnTo>
                    <a:pt x="165" y="472"/>
                  </a:lnTo>
                  <a:lnTo>
                    <a:pt x="182" y="505"/>
                  </a:lnTo>
                  <a:lnTo>
                    <a:pt x="188" y="508"/>
                  </a:lnTo>
                  <a:lnTo>
                    <a:pt x="196" y="507"/>
                  </a:lnTo>
                  <a:lnTo>
                    <a:pt x="202" y="503"/>
                  </a:lnTo>
                  <a:lnTo>
                    <a:pt x="208" y="521"/>
                  </a:lnTo>
                  <a:lnTo>
                    <a:pt x="196" y="517"/>
                  </a:lnTo>
                  <a:lnTo>
                    <a:pt x="182" y="517"/>
                  </a:lnTo>
                  <a:lnTo>
                    <a:pt x="198" y="525"/>
                  </a:lnTo>
                  <a:lnTo>
                    <a:pt x="183" y="544"/>
                  </a:lnTo>
                  <a:lnTo>
                    <a:pt x="184" y="564"/>
                  </a:lnTo>
                  <a:lnTo>
                    <a:pt x="182" y="575"/>
                  </a:lnTo>
                  <a:lnTo>
                    <a:pt x="159" y="586"/>
                  </a:lnTo>
                  <a:lnTo>
                    <a:pt x="160" y="609"/>
                  </a:lnTo>
                  <a:lnTo>
                    <a:pt x="192" y="625"/>
                  </a:lnTo>
                  <a:lnTo>
                    <a:pt x="204" y="631"/>
                  </a:lnTo>
                  <a:lnTo>
                    <a:pt x="196" y="643"/>
                  </a:lnTo>
                  <a:lnTo>
                    <a:pt x="204" y="646"/>
                  </a:lnTo>
                  <a:lnTo>
                    <a:pt x="193" y="661"/>
                  </a:lnTo>
                  <a:lnTo>
                    <a:pt x="182" y="677"/>
                  </a:lnTo>
                  <a:lnTo>
                    <a:pt x="181" y="696"/>
                  </a:lnTo>
                  <a:lnTo>
                    <a:pt x="170" y="693"/>
                  </a:lnTo>
                  <a:lnTo>
                    <a:pt x="165" y="695"/>
                  </a:lnTo>
                  <a:lnTo>
                    <a:pt x="176" y="700"/>
                  </a:lnTo>
                  <a:lnTo>
                    <a:pt x="166" y="713"/>
                  </a:lnTo>
                  <a:lnTo>
                    <a:pt x="166" y="719"/>
                  </a:lnTo>
                  <a:lnTo>
                    <a:pt x="176" y="733"/>
                  </a:lnTo>
                  <a:lnTo>
                    <a:pt x="171" y="733"/>
                  </a:lnTo>
                  <a:lnTo>
                    <a:pt x="184" y="739"/>
                  </a:lnTo>
                  <a:lnTo>
                    <a:pt x="196" y="751"/>
                  </a:lnTo>
                  <a:lnTo>
                    <a:pt x="164" y="743"/>
                  </a:lnTo>
                  <a:lnTo>
                    <a:pt x="126" y="739"/>
                  </a:lnTo>
                  <a:lnTo>
                    <a:pt x="114" y="729"/>
                  </a:lnTo>
                  <a:lnTo>
                    <a:pt x="102" y="709"/>
                  </a:lnTo>
                  <a:lnTo>
                    <a:pt x="90" y="711"/>
                  </a:lnTo>
                  <a:lnTo>
                    <a:pt x="72" y="678"/>
                  </a:lnTo>
                  <a:lnTo>
                    <a:pt x="84" y="664"/>
                  </a:lnTo>
                  <a:lnTo>
                    <a:pt x="80" y="631"/>
                  </a:lnTo>
                  <a:lnTo>
                    <a:pt x="76" y="604"/>
                  </a:lnTo>
                  <a:lnTo>
                    <a:pt x="74" y="585"/>
                  </a:lnTo>
                  <a:lnTo>
                    <a:pt x="69" y="574"/>
                  </a:lnTo>
                  <a:lnTo>
                    <a:pt x="61" y="569"/>
                  </a:lnTo>
                  <a:lnTo>
                    <a:pt x="74" y="564"/>
                  </a:lnTo>
                  <a:lnTo>
                    <a:pt x="58" y="555"/>
                  </a:lnTo>
                  <a:lnTo>
                    <a:pt x="49" y="528"/>
                  </a:lnTo>
                  <a:lnTo>
                    <a:pt x="38" y="515"/>
                  </a:lnTo>
                  <a:lnTo>
                    <a:pt x="38" y="495"/>
                  </a:lnTo>
                  <a:lnTo>
                    <a:pt x="30" y="462"/>
                  </a:lnTo>
                  <a:lnTo>
                    <a:pt x="27" y="436"/>
                  </a:lnTo>
                  <a:lnTo>
                    <a:pt x="32" y="420"/>
                  </a:lnTo>
                  <a:lnTo>
                    <a:pt x="28" y="406"/>
                  </a:lnTo>
                  <a:lnTo>
                    <a:pt x="22" y="385"/>
                  </a:lnTo>
                  <a:lnTo>
                    <a:pt x="16" y="364"/>
                  </a:lnTo>
                  <a:lnTo>
                    <a:pt x="27" y="348"/>
                  </a:lnTo>
                  <a:lnTo>
                    <a:pt x="22" y="331"/>
                  </a:lnTo>
                  <a:lnTo>
                    <a:pt x="25" y="300"/>
                  </a:lnTo>
                  <a:lnTo>
                    <a:pt x="20" y="286"/>
                  </a:lnTo>
                  <a:lnTo>
                    <a:pt x="9" y="265"/>
                  </a:lnTo>
                  <a:lnTo>
                    <a:pt x="0" y="245"/>
                  </a:lnTo>
                  <a:lnTo>
                    <a:pt x="1" y="229"/>
                  </a:lnTo>
                  <a:lnTo>
                    <a:pt x="3" y="214"/>
                  </a:lnTo>
                  <a:lnTo>
                    <a:pt x="2" y="196"/>
                  </a:lnTo>
                  <a:lnTo>
                    <a:pt x="2" y="178"/>
                  </a:lnTo>
                  <a:lnTo>
                    <a:pt x="10" y="155"/>
                  </a:lnTo>
                  <a:lnTo>
                    <a:pt x="20" y="133"/>
                  </a:lnTo>
                  <a:lnTo>
                    <a:pt x="26" y="126"/>
                  </a:lnTo>
                  <a:lnTo>
                    <a:pt x="18" y="112"/>
                  </a:lnTo>
                  <a:lnTo>
                    <a:pt x="14" y="77"/>
                  </a:lnTo>
                  <a:lnTo>
                    <a:pt x="18" y="65"/>
                  </a:lnTo>
                  <a:lnTo>
                    <a:pt x="37" y="55"/>
                  </a:lnTo>
                  <a:lnTo>
                    <a:pt x="40" y="30"/>
                  </a:lnTo>
                  <a:lnTo>
                    <a:pt x="36" y="25"/>
                  </a:lnTo>
                  <a:lnTo>
                    <a:pt x="54" y="0"/>
                  </a:lnTo>
                  <a:lnTo>
                    <a:pt x="58" y="3"/>
                  </a:lnTo>
                  <a:lnTo>
                    <a:pt x="85" y="9"/>
                  </a:lnTo>
                  <a:lnTo>
                    <a:pt x="96" y="23"/>
                  </a:lnTo>
                  <a:lnTo>
                    <a:pt x="103" y="9"/>
                  </a:lnTo>
                  <a:lnTo>
                    <a:pt x="128" y="5"/>
                  </a:lnTo>
                  <a:lnTo>
                    <a:pt x="132" y="11"/>
                  </a:lnTo>
                  <a:lnTo>
                    <a:pt x="153" y="31"/>
                  </a:lnTo>
                  <a:lnTo>
                    <a:pt x="175" y="52"/>
                  </a:lnTo>
                  <a:lnTo>
                    <a:pt x="193" y="59"/>
                  </a:lnTo>
                  <a:lnTo>
                    <a:pt x="211" y="67"/>
                  </a:lnTo>
                  <a:lnTo>
                    <a:pt x="230" y="79"/>
                  </a:lnTo>
                  <a:lnTo>
                    <a:pt x="249" y="90"/>
                  </a:lnTo>
                  <a:lnTo>
                    <a:pt x="241" y="114"/>
                  </a:lnTo>
                  <a:lnTo>
                    <a:pt x="233" y="137"/>
                  </a:lnTo>
                  <a:lnTo>
                    <a:pt x="258" y="139"/>
                  </a:lnTo>
                  <a:lnTo>
                    <a:pt x="283" y="141"/>
                  </a:lnTo>
                  <a:lnTo>
                    <a:pt x="297" y="136"/>
                  </a:lnTo>
                  <a:lnTo>
                    <a:pt x="314" y="109"/>
                  </a:lnTo>
                  <a:lnTo>
                    <a:pt x="313" y="94"/>
                  </a:lnTo>
                  <a:lnTo>
                    <a:pt x="326" y="94"/>
                  </a:lnTo>
                  <a:lnTo>
                    <a:pt x="336" y="126"/>
                  </a:lnTo>
                  <a:lnTo>
                    <a:pt x="323" y="138"/>
                  </a:lnTo>
                  <a:lnTo>
                    <a:pt x="309" y="150"/>
                  </a:lnTo>
                  <a:lnTo>
                    <a:pt x="297" y="165"/>
                  </a:lnTo>
                  <a:lnTo>
                    <a:pt x="285" y="179"/>
                  </a:lnTo>
                  <a:lnTo>
                    <a:pt x="275" y="193"/>
                  </a:lnTo>
                  <a:lnTo>
                    <a:pt x="264" y="208"/>
                  </a:lnTo>
                  <a:lnTo>
                    <a:pt x="264" y="210"/>
                  </a:lnTo>
                  <a:lnTo>
                    <a:pt x="263" y="238"/>
                  </a:lnTo>
                  <a:lnTo>
                    <a:pt x="261" y="264"/>
                  </a:lnTo>
                  <a:lnTo>
                    <a:pt x="264" y="281"/>
                  </a:lnTo>
                  <a:lnTo>
                    <a:pt x="259" y="291"/>
                  </a:lnTo>
                  <a:lnTo>
                    <a:pt x="269" y="319"/>
                  </a:lnTo>
                  <a:lnTo>
                    <a:pt x="297" y="340"/>
                  </a:lnTo>
                  <a:lnTo>
                    <a:pt x="299" y="357"/>
                  </a:lnTo>
                  <a:lnTo>
                    <a:pt x="313" y="367"/>
                  </a:lnTo>
                  <a:lnTo>
                    <a:pt x="305" y="388"/>
                  </a:lnTo>
                  <a:lnTo>
                    <a:pt x="296" y="409"/>
                  </a:lnTo>
                  <a:lnTo>
                    <a:pt x="278" y="414"/>
                  </a:lnTo>
                  <a:lnTo>
                    <a:pt x="261" y="419"/>
                  </a:lnTo>
                  <a:lnTo>
                    <a:pt x="243" y="423"/>
                  </a:lnTo>
                  <a:lnTo>
                    <a:pt x="227" y="427"/>
                  </a:lnTo>
                  <a:lnTo>
                    <a:pt x="210" y="425"/>
                  </a:lnTo>
                  <a:lnTo>
                    <a:pt x="214" y="435"/>
                  </a:lnTo>
                  <a:lnTo>
                    <a:pt x="221" y="465"/>
                  </a:lnTo>
                  <a:lnTo>
                    <a:pt x="216" y="47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0" name="Freeform 271"/>
            <p:cNvSpPr>
              <a:spLocks/>
            </p:cNvSpPr>
            <p:nvPr/>
          </p:nvSpPr>
          <p:spPr bwMode="auto">
            <a:xfrm>
              <a:off x="2974780" y="4771885"/>
              <a:ext cx="91515" cy="58053"/>
            </a:xfrm>
            <a:custGeom>
              <a:avLst/>
              <a:gdLst/>
              <a:ahLst/>
              <a:cxnLst>
                <a:cxn ang="0">
                  <a:pos x="6" y="9"/>
                </a:cxn>
                <a:cxn ang="0">
                  <a:pos x="0" y="0"/>
                </a:cxn>
                <a:cxn ang="0">
                  <a:pos x="11" y="26"/>
                </a:cxn>
                <a:cxn ang="0">
                  <a:pos x="22" y="52"/>
                </a:cxn>
                <a:cxn ang="0">
                  <a:pos x="52" y="52"/>
                </a:cxn>
                <a:cxn ang="0">
                  <a:pos x="83" y="52"/>
                </a:cxn>
                <a:cxn ang="0">
                  <a:pos x="80" y="46"/>
                </a:cxn>
                <a:cxn ang="0">
                  <a:pos x="37" y="32"/>
                </a:cxn>
                <a:cxn ang="0">
                  <a:pos x="6" y="9"/>
                </a:cxn>
              </a:cxnLst>
              <a:rect l="0" t="0" r="r" b="b"/>
              <a:pathLst>
                <a:path w="83" h="52">
                  <a:moveTo>
                    <a:pt x="6" y="9"/>
                  </a:moveTo>
                  <a:lnTo>
                    <a:pt x="0" y="0"/>
                  </a:lnTo>
                  <a:lnTo>
                    <a:pt x="11" y="26"/>
                  </a:lnTo>
                  <a:lnTo>
                    <a:pt x="22" y="52"/>
                  </a:lnTo>
                  <a:lnTo>
                    <a:pt x="52" y="52"/>
                  </a:lnTo>
                  <a:lnTo>
                    <a:pt x="83" y="52"/>
                  </a:lnTo>
                  <a:lnTo>
                    <a:pt x="80" y="46"/>
                  </a:lnTo>
                  <a:lnTo>
                    <a:pt x="37" y="32"/>
                  </a:lnTo>
                  <a:lnTo>
                    <a:pt x="6"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1" name="Freeform 272"/>
            <p:cNvSpPr>
              <a:spLocks/>
            </p:cNvSpPr>
            <p:nvPr/>
          </p:nvSpPr>
          <p:spPr bwMode="auto">
            <a:xfrm>
              <a:off x="2704696" y="3805071"/>
              <a:ext cx="270083" cy="998073"/>
            </a:xfrm>
            <a:custGeom>
              <a:avLst/>
              <a:gdLst/>
              <a:ahLst/>
              <a:cxnLst>
                <a:cxn ang="0">
                  <a:pos x="24" y="354"/>
                </a:cxn>
                <a:cxn ang="0">
                  <a:pos x="27" y="414"/>
                </a:cxn>
                <a:cxn ang="0">
                  <a:pos x="21" y="480"/>
                </a:cxn>
                <a:cxn ang="0">
                  <a:pos x="30" y="531"/>
                </a:cxn>
                <a:cxn ang="0">
                  <a:pos x="46" y="598"/>
                </a:cxn>
                <a:cxn ang="0">
                  <a:pos x="64" y="598"/>
                </a:cxn>
                <a:cxn ang="0">
                  <a:pos x="75" y="615"/>
                </a:cxn>
                <a:cxn ang="0">
                  <a:pos x="75" y="634"/>
                </a:cxn>
                <a:cxn ang="0">
                  <a:pos x="88" y="669"/>
                </a:cxn>
                <a:cxn ang="0">
                  <a:pos x="83" y="690"/>
                </a:cxn>
                <a:cxn ang="0">
                  <a:pos x="85" y="711"/>
                </a:cxn>
                <a:cxn ang="0">
                  <a:pos x="79" y="712"/>
                </a:cxn>
                <a:cxn ang="0">
                  <a:pos x="67" y="704"/>
                </a:cxn>
                <a:cxn ang="0">
                  <a:pos x="54" y="724"/>
                </a:cxn>
                <a:cxn ang="0">
                  <a:pos x="88" y="736"/>
                </a:cxn>
                <a:cxn ang="0">
                  <a:pos x="78" y="748"/>
                </a:cxn>
                <a:cxn ang="0">
                  <a:pos x="105" y="754"/>
                </a:cxn>
                <a:cxn ang="0">
                  <a:pos x="84" y="755"/>
                </a:cxn>
                <a:cxn ang="0">
                  <a:pos x="105" y="796"/>
                </a:cxn>
                <a:cxn ang="0">
                  <a:pos x="115" y="814"/>
                </a:cxn>
                <a:cxn ang="0">
                  <a:pos x="131" y="834"/>
                </a:cxn>
                <a:cxn ang="0">
                  <a:pos x="142" y="848"/>
                </a:cxn>
                <a:cxn ang="0">
                  <a:pos x="154" y="869"/>
                </a:cxn>
                <a:cxn ang="0">
                  <a:pos x="163" y="880"/>
                </a:cxn>
                <a:cxn ang="0">
                  <a:pos x="205" y="866"/>
                </a:cxn>
                <a:cxn ang="0">
                  <a:pos x="209" y="850"/>
                </a:cxn>
                <a:cxn ang="0">
                  <a:pos x="147" y="816"/>
                </a:cxn>
                <a:cxn ang="0">
                  <a:pos x="129" y="771"/>
                </a:cxn>
                <a:cxn ang="0">
                  <a:pos x="119" y="692"/>
                </a:cxn>
                <a:cxn ang="0">
                  <a:pos x="119" y="671"/>
                </a:cxn>
                <a:cxn ang="0">
                  <a:pos x="83" y="622"/>
                </a:cxn>
                <a:cxn ang="0">
                  <a:pos x="72" y="543"/>
                </a:cxn>
                <a:cxn ang="0">
                  <a:pos x="67" y="492"/>
                </a:cxn>
                <a:cxn ang="0">
                  <a:pos x="67" y="438"/>
                </a:cxn>
                <a:cxn ang="0">
                  <a:pos x="54" y="372"/>
                </a:cxn>
                <a:cxn ang="0">
                  <a:pos x="48" y="321"/>
                </a:cxn>
                <a:cxn ang="0">
                  <a:pos x="55" y="262"/>
                </a:cxn>
                <a:cxn ang="0">
                  <a:pos x="63" y="219"/>
                </a:cxn>
                <a:cxn ang="0">
                  <a:pos x="82" y="162"/>
                </a:cxn>
                <a:cxn ang="0">
                  <a:pos x="66" y="130"/>
                </a:cxn>
                <a:cxn ang="0">
                  <a:pos x="42" y="64"/>
                </a:cxn>
                <a:cxn ang="0">
                  <a:pos x="24" y="12"/>
                </a:cxn>
                <a:cxn ang="0">
                  <a:pos x="5" y="21"/>
                </a:cxn>
                <a:cxn ang="0">
                  <a:pos x="12" y="84"/>
                </a:cxn>
                <a:cxn ang="0">
                  <a:pos x="11" y="149"/>
                </a:cxn>
                <a:cxn ang="0">
                  <a:pos x="15" y="243"/>
                </a:cxn>
                <a:cxn ang="0">
                  <a:pos x="16" y="318"/>
                </a:cxn>
              </a:cxnLst>
              <a:rect l="0" t="0" r="r" b="b"/>
              <a:pathLst>
                <a:path w="241" h="894">
                  <a:moveTo>
                    <a:pt x="16" y="318"/>
                  </a:moveTo>
                  <a:lnTo>
                    <a:pt x="21" y="336"/>
                  </a:lnTo>
                  <a:lnTo>
                    <a:pt x="24" y="354"/>
                  </a:lnTo>
                  <a:lnTo>
                    <a:pt x="28" y="374"/>
                  </a:lnTo>
                  <a:lnTo>
                    <a:pt x="30" y="393"/>
                  </a:lnTo>
                  <a:lnTo>
                    <a:pt x="27" y="414"/>
                  </a:lnTo>
                  <a:lnTo>
                    <a:pt x="24" y="437"/>
                  </a:lnTo>
                  <a:lnTo>
                    <a:pt x="23" y="459"/>
                  </a:lnTo>
                  <a:lnTo>
                    <a:pt x="21" y="480"/>
                  </a:lnTo>
                  <a:lnTo>
                    <a:pt x="16" y="489"/>
                  </a:lnTo>
                  <a:lnTo>
                    <a:pt x="23" y="510"/>
                  </a:lnTo>
                  <a:lnTo>
                    <a:pt x="30" y="531"/>
                  </a:lnTo>
                  <a:lnTo>
                    <a:pt x="36" y="555"/>
                  </a:lnTo>
                  <a:lnTo>
                    <a:pt x="34" y="576"/>
                  </a:lnTo>
                  <a:lnTo>
                    <a:pt x="46" y="598"/>
                  </a:lnTo>
                  <a:lnTo>
                    <a:pt x="48" y="602"/>
                  </a:lnTo>
                  <a:lnTo>
                    <a:pt x="57" y="597"/>
                  </a:lnTo>
                  <a:lnTo>
                    <a:pt x="64" y="598"/>
                  </a:lnTo>
                  <a:lnTo>
                    <a:pt x="70" y="594"/>
                  </a:lnTo>
                  <a:lnTo>
                    <a:pt x="67" y="608"/>
                  </a:lnTo>
                  <a:lnTo>
                    <a:pt x="75" y="615"/>
                  </a:lnTo>
                  <a:lnTo>
                    <a:pt x="71" y="612"/>
                  </a:lnTo>
                  <a:lnTo>
                    <a:pt x="72" y="620"/>
                  </a:lnTo>
                  <a:lnTo>
                    <a:pt x="75" y="634"/>
                  </a:lnTo>
                  <a:lnTo>
                    <a:pt x="76" y="650"/>
                  </a:lnTo>
                  <a:lnTo>
                    <a:pt x="76" y="659"/>
                  </a:lnTo>
                  <a:lnTo>
                    <a:pt x="88" y="669"/>
                  </a:lnTo>
                  <a:lnTo>
                    <a:pt x="82" y="684"/>
                  </a:lnTo>
                  <a:lnTo>
                    <a:pt x="88" y="690"/>
                  </a:lnTo>
                  <a:lnTo>
                    <a:pt x="83" y="690"/>
                  </a:lnTo>
                  <a:lnTo>
                    <a:pt x="83" y="698"/>
                  </a:lnTo>
                  <a:lnTo>
                    <a:pt x="84" y="698"/>
                  </a:lnTo>
                  <a:lnTo>
                    <a:pt x="85" y="711"/>
                  </a:lnTo>
                  <a:lnTo>
                    <a:pt x="87" y="708"/>
                  </a:lnTo>
                  <a:lnTo>
                    <a:pt x="81" y="719"/>
                  </a:lnTo>
                  <a:lnTo>
                    <a:pt x="79" y="712"/>
                  </a:lnTo>
                  <a:lnTo>
                    <a:pt x="71" y="711"/>
                  </a:lnTo>
                  <a:lnTo>
                    <a:pt x="72" y="702"/>
                  </a:lnTo>
                  <a:lnTo>
                    <a:pt x="67" y="704"/>
                  </a:lnTo>
                  <a:lnTo>
                    <a:pt x="61" y="705"/>
                  </a:lnTo>
                  <a:lnTo>
                    <a:pt x="51" y="725"/>
                  </a:lnTo>
                  <a:lnTo>
                    <a:pt x="54" y="724"/>
                  </a:lnTo>
                  <a:lnTo>
                    <a:pt x="61" y="719"/>
                  </a:lnTo>
                  <a:lnTo>
                    <a:pt x="73" y="724"/>
                  </a:lnTo>
                  <a:lnTo>
                    <a:pt x="88" y="736"/>
                  </a:lnTo>
                  <a:lnTo>
                    <a:pt x="82" y="741"/>
                  </a:lnTo>
                  <a:lnTo>
                    <a:pt x="87" y="744"/>
                  </a:lnTo>
                  <a:lnTo>
                    <a:pt x="78" y="748"/>
                  </a:lnTo>
                  <a:lnTo>
                    <a:pt x="95" y="747"/>
                  </a:lnTo>
                  <a:lnTo>
                    <a:pt x="97" y="744"/>
                  </a:lnTo>
                  <a:lnTo>
                    <a:pt x="105" y="754"/>
                  </a:lnTo>
                  <a:lnTo>
                    <a:pt x="105" y="760"/>
                  </a:lnTo>
                  <a:lnTo>
                    <a:pt x="90" y="756"/>
                  </a:lnTo>
                  <a:lnTo>
                    <a:pt x="84" y="755"/>
                  </a:lnTo>
                  <a:lnTo>
                    <a:pt x="94" y="771"/>
                  </a:lnTo>
                  <a:lnTo>
                    <a:pt x="103" y="788"/>
                  </a:lnTo>
                  <a:lnTo>
                    <a:pt x="105" y="796"/>
                  </a:lnTo>
                  <a:lnTo>
                    <a:pt x="108" y="804"/>
                  </a:lnTo>
                  <a:lnTo>
                    <a:pt x="105" y="807"/>
                  </a:lnTo>
                  <a:lnTo>
                    <a:pt x="115" y="814"/>
                  </a:lnTo>
                  <a:lnTo>
                    <a:pt x="123" y="824"/>
                  </a:lnTo>
                  <a:lnTo>
                    <a:pt x="121" y="828"/>
                  </a:lnTo>
                  <a:lnTo>
                    <a:pt x="131" y="834"/>
                  </a:lnTo>
                  <a:lnTo>
                    <a:pt x="136" y="840"/>
                  </a:lnTo>
                  <a:lnTo>
                    <a:pt x="131" y="838"/>
                  </a:lnTo>
                  <a:lnTo>
                    <a:pt x="142" y="848"/>
                  </a:lnTo>
                  <a:lnTo>
                    <a:pt x="142" y="854"/>
                  </a:lnTo>
                  <a:lnTo>
                    <a:pt x="150" y="864"/>
                  </a:lnTo>
                  <a:lnTo>
                    <a:pt x="154" y="869"/>
                  </a:lnTo>
                  <a:lnTo>
                    <a:pt x="163" y="875"/>
                  </a:lnTo>
                  <a:lnTo>
                    <a:pt x="167" y="878"/>
                  </a:lnTo>
                  <a:lnTo>
                    <a:pt x="163" y="880"/>
                  </a:lnTo>
                  <a:lnTo>
                    <a:pt x="175" y="884"/>
                  </a:lnTo>
                  <a:lnTo>
                    <a:pt x="204" y="894"/>
                  </a:lnTo>
                  <a:lnTo>
                    <a:pt x="205" y="866"/>
                  </a:lnTo>
                  <a:lnTo>
                    <a:pt x="221" y="856"/>
                  </a:lnTo>
                  <a:lnTo>
                    <a:pt x="241" y="858"/>
                  </a:lnTo>
                  <a:lnTo>
                    <a:pt x="209" y="850"/>
                  </a:lnTo>
                  <a:lnTo>
                    <a:pt x="171" y="846"/>
                  </a:lnTo>
                  <a:lnTo>
                    <a:pt x="159" y="836"/>
                  </a:lnTo>
                  <a:lnTo>
                    <a:pt x="147" y="816"/>
                  </a:lnTo>
                  <a:lnTo>
                    <a:pt x="135" y="818"/>
                  </a:lnTo>
                  <a:lnTo>
                    <a:pt x="117" y="785"/>
                  </a:lnTo>
                  <a:lnTo>
                    <a:pt x="129" y="771"/>
                  </a:lnTo>
                  <a:lnTo>
                    <a:pt x="125" y="738"/>
                  </a:lnTo>
                  <a:lnTo>
                    <a:pt x="121" y="711"/>
                  </a:lnTo>
                  <a:lnTo>
                    <a:pt x="119" y="692"/>
                  </a:lnTo>
                  <a:lnTo>
                    <a:pt x="114" y="681"/>
                  </a:lnTo>
                  <a:lnTo>
                    <a:pt x="106" y="676"/>
                  </a:lnTo>
                  <a:lnTo>
                    <a:pt x="119" y="671"/>
                  </a:lnTo>
                  <a:lnTo>
                    <a:pt x="103" y="662"/>
                  </a:lnTo>
                  <a:lnTo>
                    <a:pt x="94" y="635"/>
                  </a:lnTo>
                  <a:lnTo>
                    <a:pt x="83" y="622"/>
                  </a:lnTo>
                  <a:lnTo>
                    <a:pt x="83" y="602"/>
                  </a:lnTo>
                  <a:lnTo>
                    <a:pt x="75" y="569"/>
                  </a:lnTo>
                  <a:lnTo>
                    <a:pt x="72" y="543"/>
                  </a:lnTo>
                  <a:lnTo>
                    <a:pt x="77" y="527"/>
                  </a:lnTo>
                  <a:lnTo>
                    <a:pt x="73" y="513"/>
                  </a:lnTo>
                  <a:lnTo>
                    <a:pt x="67" y="492"/>
                  </a:lnTo>
                  <a:lnTo>
                    <a:pt x="61" y="471"/>
                  </a:lnTo>
                  <a:lnTo>
                    <a:pt x="72" y="455"/>
                  </a:lnTo>
                  <a:lnTo>
                    <a:pt x="67" y="438"/>
                  </a:lnTo>
                  <a:lnTo>
                    <a:pt x="70" y="407"/>
                  </a:lnTo>
                  <a:lnTo>
                    <a:pt x="65" y="393"/>
                  </a:lnTo>
                  <a:lnTo>
                    <a:pt x="54" y="372"/>
                  </a:lnTo>
                  <a:lnTo>
                    <a:pt x="45" y="352"/>
                  </a:lnTo>
                  <a:lnTo>
                    <a:pt x="46" y="336"/>
                  </a:lnTo>
                  <a:lnTo>
                    <a:pt x="48" y="321"/>
                  </a:lnTo>
                  <a:lnTo>
                    <a:pt x="47" y="303"/>
                  </a:lnTo>
                  <a:lnTo>
                    <a:pt x="47" y="285"/>
                  </a:lnTo>
                  <a:lnTo>
                    <a:pt x="55" y="262"/>
                  </a:lnTo>
                  <a:lnTo>
                    <a:pt x="65" y="240"/>
                  </a:lnTo>
                  <a:lnTo>
                    <a:pt x="71" y="233"/>
                  </a:lnTo>
                  <a:lnTo>
                    <a:pt x="63" y="219"/>
                  </a:lnTo>
                  <a:lnTo>
                    <a:pt x="59" y="184"/>
                  </a:lnTo>
                  <a:lnTo>
                    <a:pt x="63" y="172"/>
                  </a:lnTo>
                  <a:lnTo>
                    <a:pt x="82" y="162"/>
                  </a:lnTo>
                  <a:lnTo>
                    <a:pt x="85" y="137"/>
                  </a:lnTo>
                  <a:lnTo>
                    <a:pt x="81" y="132"/>
                  </a:lnTo>
                  <a:lnTo>
                    <a:pt x="66" y="130"/>
                  </a:lnTo>
                  <a:lnTo>
                    <a:pt x="57" y="107"/>
                  </a:lnTo>
                  <a:lnTo>
                    <a:pt x="48" y="86"/>
                  </a:lnTo>
                  <a:lnTo>
                    <a:pt x="42" y="64"/>
                  </a:lnTo>
                  <a:lnTo>
                    <a:pt x="42" y="46"/>
                  </a:lnTo>
                  <a:lnTo>
                    <a:pt x="30" y="29"/>
                  </a:lnTo>
                  <a:lnTo>
                    <a:pt x="24" y="12"/>
                  </a:lnTo>
                  <a:lnTo>
                    <a:pt x="18" y="0"/>
                  </a:lnTo>
                  <a:lnTo>
                    <a:pt x="12" y="10"/>
                  </a:lnTo>
                  <a:lnTo>
                    <a:pt x="5" y="21"/>
                  </a:lnTo>
                  <a:lnTo>
                    <a:pt x="0" y="22"/>
                  </a:lnTo>
                  <a:lnTo>
                    <a:pt x="6" y="53"/>
                  </a:lnTo>
                  <a:lnTo>
                    <a:pt x="12" y="84"/>
                  </a:lnTo>
                  <a:lnTo>
                    <a:pt x="12" y="112"/>
                  </a:lnTo>
                  <a:lnTo>
                    <a:pt x="11" y="138"/>
                  </a:lnTo>
                  <a:lnTo>
                    <a:pt x="11" y="149"/>
                  </a:lnTo>
                  <a:lnTo>
                    <a:pt x="15" y="180"/>
                  </a:lnTo>
                  <a:lnTo>
                    <a:pt x="16" y="208"/>
                  </a:lnTo>
                  <a:lnTo>
                    <a:pt x="15" y="243"/>
                  </a:lnTo>
                  <a:lnTo>
                    <a:pt x="15" y="278"/>
                  </a:lnTo>
                  <a:lnTo>
                    <a:pt x="16" y="293"/>
                  </a:lnTo>
                  <a:lnTo>
                    <a:pt x="16" y="3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2" name="Freeform 273"/>
            <p:cNvSpPr>
              <a:spLocks/>
            </p:cNvSpPr>
            <p:nvPr/>
          </p:nvSpPr>
          <p:spPr bwMode="auto">
            <a:xfrm>
              <a:off x="2927905" y="4767419"/>
              <a:ext cx="71427" cy="62519"/>
            </a:xfrm>
            <a:custGeom>
              <a:avLst/>
              <a:gdLst/>
              <a:ahLst/>
              <a:cxnLst>
                <a:cxn ang="0">
                  <a:pos x="42" y="4"/>
                </a:cxn>
                <a:cxn ang="0">
                  <a:pos x="53" y="30"/>
                </a:cxn>
                <a:cxn ang="0">
                  <a:pos x="64" y="56"/>
                </a:cxn>
                <a:cxn ang="0">
                  <a:pos x="57" y="54"/>
                </a:cxn>
                <a:cxn ang="0">
                  <a:pos x="48" y="55"/>
                </a:cxn>
                <a:cxn ang="0">
                  <a:pos x="26" y="53"/>
                </a:cxn>
                <a:cxn ang="0">
                  <a:pos x="18" y="52"/>
                </a:cxn>
                <a:cxn ang="0">
                  <a:pos x="0" y="49"/>
                </a:cxn>
                <a:cxn ang="0">
                  <a:pos x="5" y="48"/>
                </a:cxn>
                <a:cxn ang="0">
                  <a:pos x="16" y="43"/>
                </a:cxn>
                <a:cxn ang="0">
                  <a:pos x="22" y="48"/>
                </a:cxn>
                <a:cxn ang="0">
                  <a:pos x="28" y="48"/>
                </a:cxn>
                <a:cxn ang="0">
                  <a:pos x="17" y="42"/>
                </a:cxn>
                <a:cxn ang="0">
                  <a:pos x="30" y="44"/>
                </a:cxn>
                <a:cxn ang="0">
                  <a:pos x="38" y="46"/>
                </a:cxn>
                <a:cxn ang="0">
                  <a:pos x="48" y="48"/>
                </a:cxn>
                <a:cxn ang="0">
                  <a:pos x="51" y="48"/>
                </a:cxn>
                <a:cxn ang="0">
                  <a:pos x="27" y="34"/>
                </a:cxn>
                <a:cxn ang="0">
                  <a:pos x="36" y="23"/>
                </a:cxn>
                <a:cxn ang="0">
                  <a:pos x="21" y="23"/>
                </a:cxn>
                <a:cxn ang="0">
                  <a:pos x="14" y="5"/>
                </a:cxn>
                <a:cxn ang="0">
                  <a:pos x="22" y="0"/>
                </a:cxn>
                <a:cxn ang="0">
                  <a:pos x="42" y="4"/>
                </a:cxn>
              </a:cxnLst>
              <a:rect l="0" t="0" r="r" b="b"/>
              <a:pathLst>
                <a:path w="64" h="56">
                  <a:moveTo>
                    <a:pt x="42" y="4"/>
                  </a:moveTo>
                  <a:lnTo>
                    <a:pt x="53" y="30"/>
                  </a:lnTo>
                  <a:lnTo>
                    <a:pt x="64" y="56"/>
                  </a:lnTo>
                  <a:lnTo>
                    <a:pt x="57" y="54"/>
                  </a:lnTo>
                  <a:lnTo>
                    <a:pt x="48" y="55"/>
                  </a:lnTo>
                  <a:lnTo>
                    <a:pt x="26" y="53"/>
                  </a:lnTo>
                  <a:lnTo>
                    <a:pt x="18" y="52"/>
                  </a:lnTo>
                  <a:lnTo>
                    <a:pt x="0" y="49"/>
                  </a:lnTo>
                  <a:lnTo>
                    <a:pt x="5" y="48"/>
                  </a:lnTo>
                  <a:lnTo>
                    <a:pt x="16" y="43"/>
                  </a:lnTo>
                  <a:lnTo>
                    <a:pt x="22" y="48"/>
                  </a:lnTo>
                  <a:lnTo>
                    <a:pt x="28" y="48"/>
                  </a:lnTo>
                  <a:lnTo>
                    <a:pt x="17" y="42"/>
                  </a:lnTo>
                  <a:lnTo>
                    <a:pt x="30" y="44"/>
                  </a:lnTo>
                  <a:lnTo>
                    <a:pt x="38" y="46"/>
                  </a:lnTo>
                  <a:lnTo>
                    <a:pt x="48" y="48"/>
                  </a:lnTo>
                  <a:lnTo>
                    <a:pt x="51" y="48"/>
                  </a:lnTo>
                  <a:lnTo>
                    <a:pt x="27" y="34"/>
                  </a:lnTo>
                  <a:lnTo>
                    <a:pt x="36" y="23"/>
                  </a:lnTo>
                  <a:lnTo>
                    <a:pt x="21" y="23"/>
                  </a:lnTo>
                  <a:lnTo>
                    <a:pt x="14" y="5"/>
                  </a:lnTo>
                  <a:lnTo>
                    <a:pt x="22" y="0"/>
                  </a:lnTo>
                  <a:lnTo>
                    <a:pt x="42"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3" name="Freeform 274"/>
            <p:cNvSpPr>
              <a:spLocks/>
            </p:cNvSpPr>
            <p:nvPr/>
          </p:nvSpPr>
          <p:spPr bwMode="auto">
            <a:xfrm>
              <a:off x="2749338" y="4477151"/>
              <a:ext cx="17857" cy="42424"/>
            </a:xfrm>
            <a:custGeom>
              <a:avLst/>
              <a:gdLst/>
              <a:ahLst/>
              <a:cxnLst>
                <a:cxn ang="0">
                  <a:pos x="6" y="0"/>
                </a:cxn>
                <a:cxn ang="0">
                  <a:pos x="0" y="3"/>
                </a:cxn>
                <a:cxn ang="0">
                  <a:pos x="8" y="37"/>
                </a:cxn>
                <a:cxn ang="0">
                  <a:pos x="17" y="33"/>
                </a:cxn>
                <a:cxn ang="0">
                  <a:pos x="17" y="29"/>
                </a:cxn>
                <a:cxn ang="0">
                  <a:pos x="13" y="12"/>
                </a:cxn>
                <a:cxn ang="0">
                  <a:pos x="17" y="11"/>
                </a:cxn>
                <a:cxn ang="0">
                  <a:pos x="6" y="0"/>
                </a:cxn>
              </a:cxnLst>
              <a:rect l="0" t="0" r="r" b="b"/>
              <a:pathLst>
                <a:path w="17" h="37">
                  <a:moveTo>
                    <a:pt x="6" y="0"/>
                  </a:moveTo>
                  <a:lnTo>
                    <a:pt x="0" y="3"/>
                  </a:lnTo>
                  <a:lnTo>
                    <a:pt x="8" y="37"/>
                  </a:lnTo>
                  <a:lnTo>
                    <a:pt x="17" y="33"/>
                  </a:lnTo>
                  <a:lnTo>
                    <a:pt x="17" y="29"/>
                  </a:lnTo>
                  <a:lnTo>
                    <a:pt x="13" y="12"/>
                  </a:lnTo>
                  <a:lnTo>
                    <a:pt x="17" y="11"/>
                  </a:lnTo>
                  <a:lnTo>
                    <a:pt x="6"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4" name="Freeform 275"/>
            <p:cNvSpPr>
              <a:spLocks/>
            </p:cNvSpPr>
            <p:nvPr/>
          </p:nvSpPr>
          <p:spPr bwMode="auto">
            <a:xfrm>
              <a:off x="2793979" y="4669174"/>
              <a:ext cx="20089" cy="33492"/>
            </a:xfrm>
            <a:custGeom>
              <a:avLst/>
              <a:gdLst/>
              <a:ahLst/>
              <a:cxnLst>
                <a:cxn ang="0">
                  <a:pos x="10" y="0"/>
                </a:cxn>
                <a:cxn ang="0">
                  <a:pos x="0" y="12"/>
                </a:cxn>
                <a:cxn ang="0">
                  <a:pos x="11" y="25"/>
                </a:cxn>
                <a:cxn ang="0">
                  <a:pos x="18" y="30"/>
                </a:cxn>
                <a:cxn ang="0">
                  <a:pos x="20" y="21"/>
                </a:cxn>
                <a:cxn ang="0">
                  <a:pos x="10" y="0"/>
                </a:cxn>
              </a:cxnLst>
              <a:rect l="0" t="0" r="r" b="b"/>
              <a:pathLst>
                <a:path w="20" h="30">
                  <a:moveTo>
                    <a:pt x="10" y="0"/>
                  </a:moveTo>
                  <a:lnTo>
                    <a:pt x="0" y="12"/>
                  </a:lnTo>
                  <a:lnTo>
                    <a:pt x="11" y="25"/>
                  </a:lnTo>
                  <a:lnTo>
                    <a:pt x="18" y="30"/>
                  </a:lnTo>
                  <a:lnTo>
                    <a:pt x="20" y="21"/>
                  </a:lnTo>
                  <a:lnTo>
                    <a:pt x="1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5" name="Freeform 276"/>
            <p:cNvSpPr>
              <a:spLocks/>
            </p:cNvSpPr>
            <p:nvPr/>
          </p:nvSpPr>
          <p:spPr bwMode="auto">
            <a:xfrm>
              <a:off x="204755" y="3912247"/>
              <a:ext cx="2232" cy="2233"/>
            </a:xfrm>
            <a:custGeom>
              <a:avLst/>
              <a:gdLst/>
              <a:ahLst/>
              <a:cxnLst>
                <a:cxn ang="0">
                  <a:pos x="2" y="4"/>
                </a:cxn>
                <a:cxn ang="0">
                  <a:pos x="0" y="3"/>
                </a:cxn>
                <a:cxn ang="0">
                  <a:pos x="1" y="0"/>
                </a:cxn>
                <a:cxn ang="0">
                  <a:pos x="2" y="1"/>
                </a:cxn>
                <a:cxn ang="0">
                  <a:pos x="1" y="1"/>
                </a:cxn>
                <a:cxn ang="0">
                  <a:pos x="2" y="4"/>
                </a:cxn>
              </a:cxnLst>
              <a:rect l="0" t="0" r="r" b="b"/>
              <a:pathLst>
                <a:path w="2" h="4">
                  <a:moveTo>
                    <a:pt x="2" y="4"/>
                  </a:moveTo>
                  <a:lnTo>
                    <a:pt x="0" y="3"/>
                  </a:lnTo>
                  <a:lnTo>
                    <a:pt x="1" y="0"/>
                  </a:lnTo>
                  <a:lnTo>
                    <a:pt x="2" y="1"/>
                  </a:lnTo>
                  <a:lnTo>
                    <a:pt x="1" y="1"/>
                  </a:lnTo>
                  <a:lnTo>
                    <a:pt x="2"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6" name="Freeform 277"/>
            <p:cNvSpPr>
              <a:spLocks/>
            </p:cNvSpPr>
            <p:nvPr/>
          </p:nvSpPr>
          <p:spPr bwMode="auto">
            <a:xfrm>
              <a:off x="358770" y="3646540"/>
              <a:ext cx="6696" cy="4466"/>
            </a:xfrm>
            <a:custGeom>
              <a:avLst/>
              <a:gdLst/>
              <a:ahLst/>
              <a:cxnLst>
                <a:cxn ang="0">
                  <a:pos x="6" y="4"/>
                </a:cxn>
                <a:cxn ang="0">
                  <a:pos x="3" y="3"/>
                </a:cxn>
                <a:cxn ang="0">
                  <a:pos x="0" y="0"/>
                </a:cxn>
                <a:cxn ang="0">
                  <a:pos x="2" y="0"/>
                </a:cxn>
                <a:cxn ang="0">
                  <a:pos x="6" y="3"/>
                </a:cxn>
                <a:cxn ang="0">
                  <a:pos x="6" y="4"/>
                </a:cxn>
              </a:cxnLst>
              <a:rect l="0" t="0" r="r" b="b"/>
              <a:pathLst>
                <a:path w="6" h="4">
                  <a:moveTo>
                    <a:pt x="6" y="4"/>
                  </a:moveTo>
                  <a:lnTo>
                    <a:pt x="3" y="3"/>
                  </a:lnTo>
                  <a:lnTo>
                    <a:pt x="0" y="0"/>
                  </a:lnTo>
                  <a:lnTo>
                    <a:pt x="2" y="0"/>
                  </a:lnTo>
                  <a:lnTo>
                    <a:pt x="6" y="3"/>
                  </a:lnTo>
                  <a:lnTo>
                    <a:pt x="6"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7" name="Freeform 278"/>
            <p:cNvSpPr>
              <a:spLocks/>
            </p:cNvSpPr>
            <p:nvPr/>
          </p:nvSpPr>
          <p:spPr bwMode="auto">
            <a:xfrm>
              <a:off x="485998" y="3610815"/>
              <a:ext cx="2232" cy="2233"/>
            </a:xfrm>
            <a:custGeom>
              <a:avLst/>
              <a:gdLst/>
              <a:ahLst/>
              <a:cxnLst>
                <a:cxn ang="0">
                  <a:pos x="1" y="1"/>
                </a:cxn>
                <a:cxn ang="0">
                  <a:pos x="1" y="0"/>
                </a:cxn>
                <a:cxn ang="0">
                  <a:pos x="0" y="3"/>
                </a:cxn>
                <a:cxn ang="0">
                  <a:pos x="1" y="4"/>
                </a:cxn>
                <a:cxn ang="0">
                  <a:pos x="2" y="4"/>
                </a:cxn>
                <a:cxn ang="0">
                  <a:pos x="2" y="3"/>
                </a:cxn>
                <a:cxn ang="0">
                  <a:pos x="1" y="1"/>
                </a:cxn>
              </a:cxnLst>
              <a:rect l="0" t="0" r="r" b="b"/>
              <a:pathLst>
                <a:path w="2" h="4">
                  <a:moveTo>
                    <a:pt x="1" y="1"/>
                  </a:moveTo>
                  <a:lnTo>
                    <a:pt x="1" y="0"/>
                  </a:lnTo>
                  <a:lnTo>
                    <a:pt x="0" y="3"/>
                  </a:lnTo>
                  <a:lnTo>
                    <a:pt x="1" y="4"/>
                  </a:lnTo>
                  <a:lnTo>
                    <a:pt x="2" y="4"/>
                  </a:lnTo>
                  <a:lnTo>
                    <a:pt x="2" y="3"/>
                  </a:lnTo>
                  <a:lnTo>
                    <a:pt x="1"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8" name="Freeform 279"/>
            <p:cNvSpPr>
              <a:spLocks/>
            </p:cNvSpPr>
            <p:nvPr/>
          </p:nvSpPr>
          <p:spPr bwMode="auto">
            <a:xfrm>
              <a:off x="626620" y="3925643"/>
              <a:ext cx="2232" cy="2233"/>
            </a:xfrm>
            <a:custGeom>
              <a:avLst/>
              <a:gdLst/>
              <a:ahLst/>
              <a:cxnLst>
                <a:cxn ang="0">
                  <a:pos x="3" y="3"/>
                </a:cxn>
                <a:cxn ang="0">
                  <a:pos x="2" y="0"/>
                </a:cxn>
                <a:cxn ang="0">
                  <a:pos x="0" y="0"/>
                </a:cxn>
                <a:cxn ang="0">
                  <a:pos x="0" y="3"/>
                </a:cxn>
                <a:cxn ang="0">
                  <a:pos x="3" y="4"/>
                </a:cxn>
                <a:cxn ang="0">
                  <a:pos x="3" y="3"/>
                </a:cxn>
              </a:cxnLst>
              <a:rect l="0" t="0" r="r" b="b"/>
              <a:pathLst>
                <a:path w="3" h="4">
                  <a:moveTo>
                    <a:pt x="3" y="3"/>
                  </a:moveTo>
                  <a:lnTo>
                    <a:pt x="2" y="0"/>
                  </a:lnTo>
                  <a:lnTo>
                    <a:pt x="0" y="0"/>
                  </a:lnTo>
                  <a:lnTo>
                    <a:pt x="0" y="3"/>
                  </a:lnTo>
                  <a:lnTo>
                    <a:pt x="3" y="4"/>
                  </a:lnTo>
                  <a:lnTo>
                    <a:pt x="3"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39" name="Freeform 280"/>
            <p:cNvSpPr>
              <a:spLocks/>
            </p:cNvSpPr>
            <p:nvPr/>
          </p:nvSpPr>
          <p:spPr bwMode="auto">
            <a:xfrm>
              <a:off x="577515" y="3907780"/>
              <a:ext cx="4464" cy="4466"/>
            </a:xfrm>
            <a:custGeom>
              <a:avLst/>
              <a:gdLst/>
              <a:ahLst/>
              <a:cxnLst>
                <a:cxn ang="0">
                  <a:pos x="1" y="0"/>
                </a:cxn>
                <a:cxn ang="0">
                  <a:pos x="1" y="1"/>
                </a:cxn>
                <a:cxn ang="0">
                  <a:pos x="0" y="2"/>
                </a:cxn>
                <a:cxn ang="0">
                  <a:pos x="3" y="3"/>
                </a:cxn>
                <a:cxn ang="0">
                  <a:pos x="4" y="2"/>
                </a:cxn>
                <a:cxn ang="0">
                  <a:pos x="1" y="1"/>
                </a:cxn>
                <a:cxn ang="0">
                  <a:pos x="1" y="0"/>
                </a:cxn>
              </a:cxnLst>
              <a:rect l="0" t="0" r="r" b="b"/>
              <a:pathLst>
                <a:path w="4" h="3">
                  <a:moveTo>
                    <a:pt x="1" y="0"/>
                  </a:moveTo>
                  <a:lnTo>
                    <a:pt x="1" y="1"/>
                  </a:lnTo>
                  <a:lnTo>
                    <a:pt x="0" y="2"/>
                  </a:lnTo>
                  <a:lnTo>
                    <a:pt x="3" y="3"/>
                  </a:lnTo>
                  <a:lnTo>
                    <a:pt x="4" y="2"/>
                  </a:lnTo>
                  <a:lnTo>
                    <a:pt x="1" y="1"/>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0" name="Freeform 281"/>
            <p:cNvSpPr>
              <a:spLocks/>
            </p:cNvSpPr>
            <p:nvPr/>
          </p:nvSpPr>
          <p:spPr bwMode="auto">
            <a:xfrm>
              <a:off x="555194" y="3840795"/>
              <a:ext cx="4464" cy="4466"/>
            </a:xfrm>
            <a:custGeom>
              <a:avLst/>
              <a:gdLst/>
              <a:ahLst/>
              <a:cxnLst>
                <a:cxn ang="0">
                  <a:pos x="3" y="3"/>
                </a:cxn>
                <a:cxn ang="0">
                  <a:pos x="2" y="2"/>
                </a:cxn>
                <a:cxn ang="0">
                  <a:pos x="0" y="0"/>
                </a:cxn>
                <a:cxn ang="0">
                  <a:pos x="5" y="2"/>
                </a:cxn>
                <a:cxn ang="0">
                  <a:pos x="3" y="3"/>
                </a:cxn>
              </a:cxnLst>
              <a:rect l="0" t="0" r="r" b="b"/>
              <a:pathLst>
                <a:path w="5" h="3">
                  <a:moveTo>
                    <a:pt x="3" y="3"/>
                  </a:moveTo>
                  <a:lnTo>
                    <a:pt x="2" y="2"/>
                  </a:lnTo>
                  <a:lnTo>
                    <a:pt x="0" y="0"/>
                  </a:lnTo>
                  <a:lnTo>
                    <a:pt x="5" y="2"/>
                  </a:lnTo>
                  <a:lnTo>
                    <a:pt x="3"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1" name="Freeform 282"/>
            <p:cNvSpPr>
              <a:spLocks/>
            </p:cNvSpPr>
            <p:nvPr/>
          </p:nvSpPr>
          <p:spPr bwMode="auto">
            <a:xfrm>
              <a:off x="579747" y="3851961"/>
              <a:ext cx="4464" cy="2233"/>
            </a:xfrm>
            <a:custGeom>
              <a:avLst/>
              <a:gdLst/>
              <a:ahLst/>
              <a:cxnLst>
                <a:cxn ang="0">
                  <a:pos x="2" y="3"/>
                </a:cxn>
                <a:cxn ang="0">
                  <a:pos x="1" y="3"/>
                </a:cxn>
                <a:cxn ang="0">
                  <a:pos x="0" y="2"/>
                </a:cxn>
                <a:cxn ang="0">
                  <a:pos x="2" y="0"/>
                </a:cxn>
                <a:cxn ang="0">
                  <a:pos x="3" y="2"/>
                </a:cxn>
                <a:cxn ang="0">
                  <a:pos x="2" y="3"/>
                </a:cxn>
              </a:cxnLst>
              <a:rect l="0" t="0" r="r" b="b"/>
              <a:pathLst>
                <a:path w="3" h="3">
                  <a:moveTo>
                    <a:pt x="2" y="3"/>
                  </a:moveTo>
                  <a:lnTo>
                    <a:pt x="1" y="3"/>
                  </a:lnTo>
                  <a:lnTo>
                    <a:pt x="0" y="2"/>
                  </a:lnTo>
                  <a:lnTo>
                    <a:pt x="2" y="0"/>
                  </a:lnTo>
                  <a:lnTo>
                    <a:pt x="3" y="2"/>
                  </a:lnTo>
                  <a:lnTo>
                    <a:pt x="2"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2" name="Freeform 283"/>
            <p:cNvSpPr>
              <a:spLocks/>
            </p:cNvSpPr>
            <p:nvPr/>
          </p:nvSpPr>
          <p:spPr bwMode="auto">
            <a:xfrm>
              <a:off x="481535" y="3604117"/>
              <a:ext cx="2232" cy="2233"/>
            </a:xfrm>
            <a:custGeom>
              <a:avLst/>
              <a:gdLst/>
              <a:ahLst/>
              <a:cxnLst>
                <a:cxn ang="0">
                  <a:pos x="2" y="1"/>
                </a:cxn>
                <a:cxn ang="0">
                  <a:pos x="1" y="4"/>
                </a:cxn>
                <a:cxn ang="0">
                  <a:pos x="0" y="3"/>
                </a:cxn>
                <a:cxn ang="0">
                  <a:pos x="2" y="1"/>
                </a:cxn>
                <a:cxn ang="0">
                  <a:pos x="2" y="0"/>
                </a:cxn>
                <a:cxn ang="0">
                  <a:pos x="2" y="1"/>
                </a:cxn>
              </a:cxnLst>
              <a:rect l="0" t="0" r="r" b="b"/>
              <a:pathLst>
                <a:path w="2" h="4">
                  <a:moveTo>
                    <a:pt x="2" y="1"/>
                  </a:moveTo>
                  <a:lnTo>
                    <a:pt x="1" y="4"/>
                  </a:lnTo>
                  <a:lnTo>
                    <a:pt x="0" y="3"/>
                  </a:lnTo>
                  <a:lnTo>
                    <a:pt x="2" y="1"/>
                  </a:lnTo>
                  <a:lnTo>
                    <a:pt x="2" y="0"/>
                  </a:lnTo>
                  <a:lnTo>
                    <a:pt x="2"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3" name="Freeform 284"/>
            <p:cNvSpPr>
              <a:spLocks/>
            </p:cNvSpPr>
            <p:nvPr/>
          </p:nvSpPr>
          <p:spPr bwMode="auto">
            <a:xfrm>
              <a:off x="557426" y="3838564"/>
              <a:ext cx="4464" cy="2233"/>
            </a:xfrm>
            <a:custGeom>
              <a:avLst/>
              <a:gdLst/>
              <a:ahLst/>
              <a:cxnLst>
                <a:cxn ang="0">
                  <a:pos x="4" y="3"/>
                </a:cxn>
                <a:cxn ang="0">
                  <a:pos x="0" y="0"/>
                </a:cxn>
                <a:cxn ang="0">
                  <a:pos x="0" y="3"/>
                </a:cxn>
                <a:cxn ang="0">
                  <a:pos x="4" y="3"/>
                </a:cxn>
              </a:cxnLst>
              <a:rect l="0" t="0" r="r" b="b"/>
              <a:pathLst>
                <a:path w="4" h="3">
                  <a:moveTo>
                    <a:pt x="4" y="3"/>
                  </a:moveTo>
                  <a:lnTo>
                    <a:pt x="0" y="0"/>
                  </a:lnTo>
                  <a:lnTo>
                    <a:pt x="0" y="3"/>
                  </a:lnTo>
                  <a:lnTo>
                    <a:pt x="4"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4" name="Freeform 285"/>
            <p:cNvSpPr>
              <a:spLocks/>
            </p:cNvSpPr>
            <p:nvPr/>
          </p:nvSpPr>
          <p:spPr bwMode="auto">
            <a:xfrm>
              <a:off x="470374" y="3820701"/>
              <a:ext cx="4464" cy="2233"/>
            </a:xfrm>
            <a:custGeom>
              <a:avLst/>
              <a:gdLst/>
              <a:ahLst/>
              <a:cxnLst>
                <a:cxn ang="0">
                  <a:pos x="3" y="1"/>
                </a:cxn>
                <a:cxn ang="0">
                  <a:pos x="1" y="1"/>
                </a:cxn>
                <a:cxn ang="0">
                  <a:pos x="0" y="0"/>
                </a:cxn>
                <a:cxn ang="0">
                  <a:pos x="4" y="0"/>
                </a:cxn>
                <a:cxn ang="0">
                  <a:pos x="3" y="0"/>
                </a:cxn>
                <a:cxn ang="0">
                  <a:pos x="5" y="1"/>
                </a:cxn>
                <a:cxn ang="0">
                  <a:pos x="3" y="1"/>
                </a:cxn>
              </a:cxnLst>
              <a:rect l="0" t="0" r="r" b="b"/>
              <a:pathLst>
                <a:path w="5" h="1">
                  <a:moveTo>
                    <a:pt x="3" y="1"/>
                  </a:moveTo>
                  <a:lnTo>
                    <a:pt x="1" y="1"/>
                  </a:lnTo>
                  <a:lnTo>
                    <a:pt x="0" y="0"/>
                  </a:lnTo>
                  <a:lnTo>
                    <a:pt x="4" y="0"/>
                  </a:lnTo>
                  <a:lnTo>
                    <a:pt x="3" y="0"/>
                  </a:lnTo>
                  <a:lnTo>
                    <a:pt x="5" y="1"/>
                  </a:lnTo>
                  <a:lnTo>
                    <a:pt x="3"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5" name="Freeform 286"/>
            <p:cNvSpPr>
              <a:spLocks/>
            </p:cNvSpPr>
            <p:nvPr/>
          </p:nvSpPr>
          <p:spPr bwMode="auto">
            <a:xfrm>
              <a:off x="610995" y="3867590"/>
              <a:ext cx="2232" cy="2233"/>
            </a:xfrm>
            <a:custGeom>
              <a:avLst/>
              <a:gdLst/>
              <a:ahLst/>
              <a:cxnLst>
                <a:cxn ang="0">
                  <a:pos x="0" y="1"/>
                </a:cxn>
                <a:cxn ang="0">
                  <a:pos x="1" y="2"/>
                </a:cxn>
                <a:cxn ang="0">
                  <a:pos x="3" y="1"/>
                </a:cxn>
                <a:cxn ang="0">
                  <a:pos x="1" y="0"/>
                </a:cxn>
                <a:cxn ang="0">
                  <a:pos x="0" y="1"/>
                </a:cxn>
              </a:cxnLst>
              <a:rect l="0" t="0" r="r" b="b"/>
              <a:pathLst>
                <a:path w="3" h="2">
                  <a:moveTo>
                    <a:pt x="0" y="1"/>
                  </a:moveTo>
                  <a:lnTo>
                    <a:pt x="1" y="2"/>
                  </a:lnTo>
                  <a:lnTo>
                    <a:pt x="3" y="1"/>
                  </a:lnTo>
                  <a:lnTo>
                    <a:pt x="1" y="0"/>
                  </a:lnTo>
                  <a:lnTo>
                    <a:pt x="0"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6" name="Freeform 287"/>
            <p:cNvSpPr>
              <a:spLocks/>
            </p:cNvSpPr>
            <p:nvPr/>
          </p:nvSpPr>
          <p:spPr bwMode="auto">
            <a:xfrm>
              <a:off x="622157" y="3878754"/>
              <a:ext cx="4464" cy="2233"/>
            </a:xfrm>
            <a:custGeom>
              <a:avLst/>
              <a:gdLst/>
              <a:ahLst/>
              <a:cxnLst>
                <a:cxn ang="0">
                  <a:pos x="1" y="3"/>
                </a:cxn>
                <a:cxn ang="0">
                  <a:pos x="0" y="1"/>
                </a:cxn>
                <a:cxn ang="0">
                  <a:pos x="1" y="0"/>
                </a:cxn>
                <a:cxn ang="0">
                  <a:pos x="2" y="1"/>
                </a:cxn>
                <a:cxn ang="0">
                  <a:pos x="1" y="3"/>
                </a:cxn>
              </a:cxnLst>
              <a:rect l="0" t="0" r="r" b="b"/>
              <a:pathLst>
                <a:path w="2" h="3">
                  <a:moveTo>
                    <a:pt x="1" y="3"/>
                  </a:moveTo>
                  <a:lnTo>
                    <a:pt x="0" y="1"/>
                  </a:lnTo>
                  <a:lnTo>
                    <a:pt x="1" y="0"/>
                  </a:lnTo>
                  <a:lnTo>
                    <a:pt x="2" y="1"/>
                  </a:lnTo>
                  <a:lnTo>
                    <a:pt x="1"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7" name="Freeform 288"/>
            <p:cNvSpPr>
              <a:spLocks/>
            </p:cNvSpPr>
            <p:nvPr/>
          </p:nvSpPr>
          <p:spPr bwMode="auto">
            <a:xfrm>
              <a:off x="441356" y="3691197"/>
              <a:ext cx="2232" cy="2233"/>
            </a:xfrm>
            <a:custGeom>
              <a:avLst/>
              <a:gdLst/>
              <a:ahLst/>
              <a:cxnLst>
                <a:cxn ang="0">
                  <a:pos x="0" y="3"/>
                </a:cxn>
                <a:cxn ang="0">
                  <a:pos x="0" y="0"/>
                </a:cxn>
                <a:cxn ang="0">
                  <a:pos x="1" y="0"/>
                </a:cxn>
                <a:cxn ang="0">
                  <a:pos x="1" y="2"/>
                </a:cxn>
                <a:cxn ang="0">
                  <a:pos x="1" y="3"/>
                </a:cxn>
                <a:cxn ang="0">
                  <a:pos x="0" y="3"/>
                </a:cxn>
              </a:cxnLst>
              <a:rect l="0" t="0" r="r" b="b"/>
              <a:pathLst>
                <a:path w="1" h="3">
                  <a:moveTo>
                    <a:pt x="0" y="3"/>
                  </a:moveTo>
                  <a:lnTo>
                    <a:pt x="0" y="0"/>
                  </a:lnTo>
                  <a:lnTo>
                    <a:pt x="1" y="0"/>
                  </a:lnTo>
                  <a:lnTo>
                    <a:pt x="1" y="2"/>
                  </a:lnTo>
                  <a:lnTo>
                    <a:pt x="1" y="3"/>
                  </a:lnTo>
                  <a:lnTo>
                    <a:pt x="0"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8" name="Freeform 289"/>
            <p:cNvSpPr>
              <a:spLocks/>
            </p:cNvSpPr>
            <p:nvPr/>
          </p:nvSpPr>
          <p:spPr bwMode="auto">
            <a:xfrm>
              <a:off x="552961" y="3847494"/>
              <a:ext cx="2232" cy="4466"/>
            </a:xfrm>
            <a:custGeom>
              <a:avLst/>
              <a:gdLst/>
              <a:ahLst/>
              <a:cxnLst>
                <a:cxn ang="0">
                  <a:pos x="1" y="0"/>
                </a:cxn>
                <a:cxn ang="0">
                  <a:pos x="0" y="1"/>
                </a:cxn>
                <a:cxn ang="0">
                  <a:pos x="0" y="2"/>
                </a:cxn>
                <a:cxn ang="0">
                  <a:pos x="2" y="1"/>
                </a:cxn>
                <a:cxn ang="0">
                  <a:pos x="1" y="0"/>
                </a:cxn>
              </a:cxnLst>
              <a:rect l="0" t="0" r="r" b="b"/>
              <a:pathLst>
                <a:path w="2" h="2">
                  <a:moveTo>
                    <a:pt x="1" y="0"/>
                  </a:moveTo>
                  <a:lnTo>
                    <a:pt x="0" y="1"/>
                  </a:lnTo>
                  <a:lnTo>
                    <a:pt x="0" y="2"/>
                  </a:lnTo>
                  <a:lnTo>
                    <a:pt x="2" y="1"/>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49" name="Freeform 290"/>
            <p:cNvSpPr>
              <a:spLocks/>
            </p:cNvSpPr>
            <p:nvPr/>
          </p:nvSpPr>
          <p:spPr bwMode="auto">
            <a:xfrm>
              <a:off x="439124" y="3686731"/>
              <a:ext cx="2232" cy="2233"/>
            </a:xfrm>
            <a:custGeom>
              <a:avLst/>
              <a:gdLst/>
              <a:ahLst/>
              <a:cxnLst>
                <a:cxn ang="0">
                  <a:pos x="3" y="0"/>
                </a:cxn>
                <a:cxn ang="0">
                  <a:pos x="3" y="2"/>
                </a:cxn>
                <a:cxn ang="0">
                  <a:pos x="2" y="2"/>
                </a:cxn>
                <a:cxn ang="0">
                  <a:pos x="0" y="0"/>
                </a:cxn>
                <a:cxn ang="0">
                  <a:pos x="2" y="0"/>
                </a:cxn>
                <a:cxn ang="0">
                  <a:pos x="3" y="0"/>
                </a:cxn>
              </a:cxnLst>
              <a:rect l="0" t="0" r="r" b="b"/>
              <a:pathLst>
                <a:path w="3" h="2">
                  <a:moveTo>
                    <a:pt x="3" y="0"/>
                  </a:moveTo>
                  <a:lnTo>
                    <a:pt x="3" y="2"/>
                  </a:lnTo>
                  <a:lnTo>
                    <a:pt x="2" y="2"/>
                  </a:lnTo>
                  <a:lnTo>
                    <a:pt x="0" y="0"/>
                  </a:lnTo>
                  <a:lnTo>
                    <a:pt x="2" y="0"/>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0" name="Freeform 291"/>
            <p:cNvSpPr>
              <a:spLocks/>
            </p:cNvSpPr>
            <p:nvPr/>
          </p:nvSpPr>
          <p:spPr bwMode="auto">
            <a:xfrm>
              <a:off x="561890" y="3838564"/>
              <a:ext cx="2232" cy="2233"/>
            </a:xfrm>
            <a:custGeom>
              <a:avLst/>
              <a:gdLst/>
              <a:ahLst/>
              <a:cxnLst>
                <a:cxn ang="0">
                  <a:pos x="0" y="2"/>
                </a:cxn>
                <a:cxn ang="0">
                  <a:pos x="1" y="0"/>
                </a:cxn>
                <a:cxn ang="0">
                  <a:pos x="2" y="3"/>
                </a:cxn>
                <a:cxn ang="0">
                  <a:pos x="1" y="3"/>
                </a:cxn>
                <a:cxn ang="0">
                  <a:pos x="0" y="2"/>
                </a:cxn>
              </a:cxnLst>
              <a:rect l="0" t="0" r="r" b="b"/>
              <a:pathLst>
                <a:path w="2" h="3">
                  <a:moveTo>
                    <a:pt x="0" y="2"/>
                  </a:moveTo>
                  <a:lnTo>
                    <a:pt x="1" y="0"/>
                  </a:lnTo>
                  <a:lnTo>
                    <a:pt x="2" y="3"/>
                  </a:lnTo>
                  <a:lnTo>
                    <a:pt x="1" y="3"/>
                  </a:lnTo>
                  <a:lnTo>
                    <a:pt x="0"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1" name="Freeform 292"/>
            <p:cNvSpPr>
              <a:spLocks/>
            </p:cNvSpPr>
            <p:nvPr/>
          </p:nvSpPr>
          <p:spPr bwMode="auto">
            <a:xfrm>
              <a:off x="2421221" y="3280356"/>
              <a:ext cx="140621" cy="178626"/>
            </a:xfrm>
            <a:custGeom>
              <a:avLst/>
              <a:gdLst/>
              <a:ahLst/>
              <a:cxnLst>
                <a:cxn ang="0">
                  <a:pos x="0" y="64"/>
                </a:cxn>
                <a:cxn ang="0">
                  <a:pos x="4" y="89"/>
                </a:cxn>
                <a:cxn ang="0">
                  <a:pos x="0" y="94"/>
                </a:cxn>
                <a:cxn ang="0">
                  <a:pos x="16" y="101"/>
                </a:cxn>
                <a:cxn ang="0">
                  <a:pos x="20" y="95"/>
                </a:cxn>
                <a:cxn ang="0">
                  <a:pos x="23" y="100"/>
                </a:cxn>
                <a:cxn ang="0">
                  <a:pos x="22" y="115"/>
                </a:cxn>
                <a:cxn ang="0">
                  <a:pos x="13" y="120"/>
                </a:cxn>
                <a:cxn ang="0">
                  <a:pos x="16" y="134"/>
                </a:cxn>
                <a:cxn ang="0">
                  <a:pos x="11" y="145"/>
                </a:cxn>
                <a:cxn ang="0">
                  <a:pos x="18" y="143"/>
                </a:cxn>
                <a:cxn ang="0">
                  <a:pos x="42" y="160"/>
                </a:cxn>
                <a:cxn ang="0">
                  <a:pos x="49" y="151"/>
                </a:cxn>
                <a:cxn ang="0">
                  <a:pos x="52" y="140"/>
                </a:cxn>
                <a:cxn ang="0">
                  <a:pos x="56" y="131"/>
                </a:cxn>
                <a:cxn ang="0">
                  <a:pos x="60" y="116"/>
                </a:cxn>
                <a:cxn ang="0">
                  <a:pos x="62" y="116"/>
                </a:cxn>
                <a:cxn ang="0">
                  <a:pos x="62" y="121"/>
                </a:cxn>
                <a:cxn ang="0">
                  <a:pos x="66" y="120"/>
                </a:cxn>
                <a:cxn ang="0">
                  <a:pos x="65" y="116"/>
                </a:cxn>
                <a:cxn ang="0">
                  <a:pos x="70" y="110"/>
                </a:cxn>
                <a:cxn ang="0">
                  <a:pos x="83" y="104"/>
                </a:cxn>
                <a:cxn ang="0">
                  <a:pos x="107" y="89"/>
                </a:cxn>
                <a:cxn ang="0">
                  <a:pos x="120" y="60"/>
                </a:cxn>
                <a:cxn ang="0">
                  <a:pos x="125" y="60"/>
                </a:cxn>
                <a:cxn ang="0">
                  <a:pos x="116" y="41"/>
                </a:cxn>
                <a:cxn ang="0">
                  <a:pos x="122" y="38"/>
                </a:cxn>
                <a:cxn ang="0">
                  <a:pos x="98" y="26"/>
                </a:cxn>
                <a:cxn ang="0">
                  <a:pos x="77" y="26"/>
                </a:cxn>
                <a:cxn ang="0">
                  <a:pos x="64" y="13"/>
                </a:cxn>
                <a:cxn ang="0">
                  <a:pos x="46" y="0"/>
                </a:cxn>
                <a:cxn ang="0">
                  <a:pos x="37" y="10"/>
                </a:cxn>
                <a:cxn ang="0">
                  <a:pos x="18" y="20"/>
                </a:cxn>
                <a:cxn ang="0">
                  <a:pos x="13" y="40"/>
                </a:cxn>
                <a:cxn ang="0">
                  <a:pos x="11" y="52"/>
                </a:cxn>
                <a:cxn ang="0">
                  <a:pos x="0" y="64"/>
                </a:cxn>
              </a:cxnLst>
              <a:rect l="0" t="0" r="r" b="b"/>
              <a:pathLst>
                <a:path w="125" h="160">
                  <a:moveTo>
                    <a:pt x="0" y="64"/>
                  </a:moveTo>
                  <a:lnTo>
                    <a:pt x="4" y="89"/>
                  </a:lnTo>
                  <a:lnTo>
                    <a:pt x="0" y="94"/>
                  </a:lnTo>
                  <a:lnTo>
                    <a:pt x="16" y="101"/>
                  </a:lnTo>
                  <a:lnTo>
                    <a:pt x="20" y="95"/>
                  </a:lnTo>
                  <a:lnTo>
                    <a:pt x="23" y="100"/>
                  </a:lnTo>
                  <a:lnTo>
                    <a:pt x="22" y="115"/>
                  </a:lnTo>
                  <a:lnTo>
                    <a:pt x="13" y="120"/>
                  </a:lnTo>
                  <a:lnTo>
                    <a:pt x="16" y="134"/>
                  </a:lnTo>
                  <a:lnTo>
                    <a:pt x="11" y="145"/>
                  </a:lnTo>
                  <a:lnTo>
                    <a:pt x="18" y="143"/>
                  </a:lnTo>
                  <a:lnTo>
                    <a:pt x="42" y="160"/>
                  </a:lnTo>
                  <a:lnTo>
                    <a:pt x="49" y="151"/>
                  </a:lnTo>
                  <a:lnTo>
                    <a:pt x="52" y="140"/>
                  </a:lnTo>
                  <a:lnTo>
                    <a:pt x="56" y="131"/>
                  </a:lnTo>
                  <a:lnTo>
                    <a:pt x="60" y="116"/>
                  </a:lnTo>
                  <a:lnTo>
                    <a:pt x="62" y="116"/>
                  </a:lnTo>
                  <a:lnTo>
                    <a:pt x="62" y="121"/>
                  </a:lnTo>
                  <a:lnTo>
                    <a:pt x="66" y="120"/>
                  </a:lnTo>
                  <a:lnTo>
                    <a:pt x="65" y="116"/>
                  </a:lnTo>
                  <a:lnTo>
                    <a:pt x="70" y="110"/>
                  </a:lnTo>
                  <a:lnTo>
                    <a:pt x="83" y="104"/>
                  </a:lnTo>
                  <a:lnTo>
                    <a:pt x="107" y="89"/>
                  </a:lnTo>
                  <a:lnTo>
                    <a:pt x="120" y="60"/>
                  </a:lnTo>
                  <a:lnTo>
                    <a:pt x="125" y="60"/>
                  </a:lnTo>
                  <a:lnTo>
                    <a:pt x="116" y="41"/>
                  </a:lnTo>
                  <a:lnTo>
                    <a:pt x="122" y="38"/>
                  </a:lnTo>
                  <a:lnTo>
                    <a:pt x="98" y="26"/>
                  </a:lnTo>
                  <a:lnTo>
                    <a:pt x="77" y="26"/>
                  </a:lnTo>
                  <a:lnTo>
                    <a:pt x="64" y="13"/>
                  </a:lnTo>
                  <a:lnTo>
                    <a:pt x="46" y="0"/>
                  </a:lnTo>
                  <a:lnTo>
                    <a:pt x="37" y="10"/>
                  </a:lnTo>
                  <a:lnTo>
                    <a:pt x="18" y="20"/>
                  </a:lnTo>
                  <a:lnTo>
                    <a:pt x="13" y="40"/>
                  </a:lnTo>
                  <a:lnTo>
                    <a:pt x="11" y="52"/>
                  </a:lnTo>
                  <a:lnTo>
                    <a:pt x="0" y="6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2" name="Freeform 293"/>
            <p:cNvSpPr>
              <a:spLocks/>
            </p:cNvSpPr>
            <p:nvPr/>
          </p:nvSpPr>
          <p:spPr bwMode="auto">
            <a:xfrm>
              <a:off x="2162299" y="3320548"/>
              <a:ext cx="15624" cy="24561"/>
            </a:xfrm>
            <a:custGeom>
              <a:avLst/>
              <a:gdLst/>
              <a:ahLst/>
              <a:cxnLst>
                <a:cxn ang="0">
                  <a:pos x="0" y="0"/>
                </a:cxn>
                <a:cxn ang="0">
                  <a:pos x="9" y="13"/>
                </a:cxn>
                <a:cxn ang="0">
                  <a:pos x="0" y="22"/>
                </a:cxn>
                <a:cxn ang="0">
                  <a:pos x="15" y="23"/>
                </a:cxn>
                <a:cxn ang="0">
                  <a:pos x="6" y="0"/>
                </a:cxn>
                <a:cxn ang="0">
                  <a:pos x="0" y="0"/>
                </a:cxn>
              </a:cxnLst>
              <a:rect l="0" t="0" r="r" b="b"/>
              <a:pathLst>
                <a:path w="15" h="23">
                  <a:moveTo>
                    <a:pt x="0" y="0"/>
                  </a:moveTo>
                  <a:lnTo>
                    <a:pt x="9" y="13"/>
                  </a:lnTo>
                  <a:lnTo>
                    <a:pt x="0" y="22"/>
                  </a:lnTo>
                  <a:lnTo>
                    <a:pt x="15" y="23"/>
                  </a:lnTo>
                  <a:lnTo>
                    <a:pt x="6" y="0"/>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3" name="Freeform 294"/>
            <p:cNvSpPr>
              <a:spLocks/>
            </p:cNvSpPr>
            <p:nvPr/>
          </p:nvSpPr>
          <p:spPr bwMode="auto">
            <a:xfrm>
              <a:off x="2441310" y="3396463"/>
              <a:ext cx="6696" cy="4466"/>
            </a:xfrm>
            <a:custGeom>
              <a:avLst/>
              <a:gdLst/>
              <a:ahLst/>
              <a:cxnLst>
                <a:cxn ang="0">
                  <a:pos x="6" y="1"/>
                </a:cxn>
                <a:cxn ang="0">
                  <a:pos x="1" y="5"/>
                </a:cxn>
                <a:cxn ang="0">
                  <a:pos x="0" y="0"/>
                </a:cxn>
                <a:cxn ang="0">
                  <a:pos x="6" y="1"/>
                </a:cxn>
              </a:cxnLst>
              <a:rect l="0" t="0" r="r" b="b"/>
              <a:pathLst>
                <a:path w="6" h="5">
                  <a:moveTo>
                    <a:pt x="6" y="1"/>
                  </a:moveTo>
                  <a:lnTo>
                    <a:pt x="1" y="5"/>
                  </a:lnTo>
                  <a:lnTo>
                    <a:pt x="0" y="0"/>
                  </a:lnTo>
                  <a:lnTo>
                    <a:pt x="6"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4" name="Freeform 295"/>
            <p:cNvSpPr>
              <a:spLocks/>
            </p:cNvSpPr>
            <p:nvPr/>
          </p:nvSpPr>
          <p:spPr bwMode="auto">
            <a:xfrm>
              <a:off x="2186852" y="3338411"/>
              <a:ext cx="6696" cy="2233"/>
            </a:xfrm>
            <a:custGeom>
              <a:avLst/>
              <a:gdLst/>
              <a:ahLst/>
              <a:cxnLst>
                <a:cxn ang="0">
                  <a:pos x="7" y="1"/>
                </a:cxn>
                <a:cxn ang="0">
                  <a:pos x="6" y="1"/>
                </a:cxn>
                <a:cxn ang="0">
                  <a:pos x="0" y="0"/>
                </a:cxn>
                <a:cxn ang="0">
                  <a:pos x="7" y="1"/>
                </a:cxn>
              </a:cxnLst>
              <a:rect l="0" t="0" r="r" b="b"/>
              <a:pathLst>
                <a:path w="7" h="1">
                  <a:moveTo>
                    <a:pt x="7" y="1"/>
                  </a:moveTo>
                  <a:lnTo>
                    <a:pt x="6" y="1"/>
                  </a:lnTo>
                  <a:lnTo>
                    <a:pt x="0" y="0"/>
                  </a:lnTo>
                  <a:lnTo>
                    <a:pt x="7"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5" name="Freeform 296"/>
            <p:cNvSpPr>
              <a:spLocks/>
            </p:cNvSpPr>
            <p:nvPr/>
          </p:nvSpPr>
          <p:spPr bwMode="auto">
            <a:xfrm>
              <a:off x="791796" y="3805071"/>
              <a:ext cx="13393" cy="8931"/>
            </a:xfrm>
            <a:custGeom>
              <a:avLst/>
              <a:gdLst/>
              <a:ahLst/>
              <a:cxnLst>
                <a:cxn ang="0">
                  <a:pos x="4" y="0"/>
                </a:cxn>
                <a:cxn ang="0">
                  <a:pos x="0" y="4"/>
                </a:cxn>
                <a:cxn ang="0">
                  <a:pos x="12" y="9"/>
                </a:cxn>
                <a:cxn ang="0">
                  <a:pos x="4" y="0"/>
                </a:cxn>
              </a:cxnLst>
              <a:rect l="0" t="0" r="r" b="b"/>
              <a:pathLst>
                <a:path w="12" h="9">
                  <a:moveTo>
                    <a:pt x="4" y="0"/>
                  </a:moveTo>
                  <a:lnTo>
                    <a:pt x="0" y="4"/>
                  </a:lnTo>
                  <a:lnTo>
                    <a:pt x="12" y="9"/>
                  </a:lnTo>
                  <a:lnTo>
                    <a:pt x="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6" name="Freeform 297"/>
            <p:cNvSpPr>
              <a:spLocks/>
            </p:cNvSpPr>
            <p:nvPr/>
          </p:nvSpPr>
          <p:spPr bwMode="auto">
            <a:xfrm>
              <a:off x="740457" y="3784976"/>
              <a:ext cx="4464" cy="2233"/>
            </a:xfrm>
            <a:custGeom>
              <a:avLst/>
              <a:gdLst/>
              <a:ahLst/>
              <a:cxnLst>
                <a:cxn ang="0">
                  <a:pos x="3" y="3"/>
                </a:cxn>
                <a:cxn ang="0">
                  <a:pos x="0" y="0"/>
                </a:cxn>
                <a:cxn ang="0">
                  <a:pos x="2" y="3"/>
                </a:cxn>
                <a:cxn ang="0">
                  <a:pos x="3" y="3"/>
                </a:cxn>
              </a:cxnLst>
              <a:rect l="0" t="0" r="r" b="b"/>
              <a:pathLst>
                <a:path w="3" h="3">
                  <a:moveTo>
                    <a:pt x="3" y="3"/>
                  </a:moveTo>
                  <a:lnTo>
                    <a:pt x="0" y="0"/>
                  </a:lnTo>
                  <a:lnTo>
                    <a:pt x="2" y="3"/>
                  </a:lnTo>
                  <a:lnTo>
                    <a:pt x="3"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7" name="Freeform 298"/>
            <p:cNvSpPr>
              <a:spLocks/>
            </p:cNvSpPr>
            <p:nvPr/>
          </p:nvSpPr>
          <p:spPr bwMode="auto">
            <a:xfrm>
              <a:off x="309664" y="3845261"/>
              <a:ext cx="4464" cy="4466"/>
            </a:xfrm>
            <a:custGeom>
              <a:avLst/>
              <a:gdLst/>
              <a:ahLst/>
              <a:cxnLst>
                <a:cxn ang="0">
                  <a:pos x="3" y="0"/>
                </a:cxn>
                <a:cxn ang="0">
                  <a:pos x="0" y="4"/>
                </a:cxn>
                <a:cxn ang="0">
                  <a:pos x="4" y="3"/>
                </a:cxn>
                <a:cxn ang="0">
                  <a:pos x="3" y="0"/>
                </a:cxn>
              </a:cxnLst>
              <a:rect l="0" t="0" r="r" b="b"/>
              <a:pathLst>
                <a:path w="4" h="4">
                  <a:moveTo>
                    <a:pt x="3" y="0"/>
                  </a:moveTo>
                  <a:lnTo>
                    <a:pt x="0" y="4"/>
                  </a:lnTo>
                  <a:lnTo>
                    <a:pt x="4" y="3"/>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8" name="Freeform 299"/>
            <p:cNvSpPr>
              <a:spLocks/>
            </p:cNvSpPr>
            <p:nvPr/>
          </p:nvSpPr>
          <p:spPr bwMode="auto">
            <a:xfrm>
              <a:off x="2414524" y="3322781"/>
              <a:ext cx="321420" cy="506851"/>
            </a:xfrm>
            <a:custGeom>
              <a:avLst/>
              <a:gdLst/>
              <a:ahLst/>
              <a:cxnLst>
                <a:cxn ang="0">
                  <a:pos x="278" y="359"/>
                </a:cxn>
                <a:cxn ang="0">
                  <a:pos x="281" y="400"/>
                </a:cxn>
                <a:cxn ang="0">
                  <a:pos x="278" y="424"/>
                </a:cxn>
                <a:cxn ang="0">
                  <a:pos x="272" y="443"/>
                </a:cxn>
                <a:cxn ang="0">
                  <a:pos x="260" y="455"/>
                </a:cxn>
                <a:cxn ang="0">
                  <a:pos x="236" y="431"/>
                </a:cxn>
                <a:cxn ang="0">
                  <a:pos x="199" y="409"/>
                </a:cxn>
                <a:cxn ang="0">
                  <a:pos x="162" y="388"/>
                </a:cxn>
                <a:cxn ang="0">
                  <a:pos x="123" y="351"/>
                </a:cxn>
                <a:cxn ang="0">
                  <a:pos x="109" y="310"/>
                </a:cxn>
                <a:cxn ang="0">
                  <a:pos x="84" y="267"/>
                </a:cxn>
                <a:cxn ang="0">
                  <a:pos x="65" y="231"/>
                </a:cxn>
                <a:cxn ang="0">
                  <a:pos x="47" y="193"/>
                </a:cxn>
                <a:cxn ang="0">
                  <a:pos x="21" y="163"/>
                </a:cxn>
                <a:cxn ang="0">
                  <a:pos x="8" y="144"/>
                </a:cxn>
                <a:cxn ang="0">
                  <a:pos x="11" y="97"/>
                </a:cxn>
                <a:cxn ang="0">
                  <a:pos x="23" y="97"/>
                </a:cxn>
                <a:cxn ang="0">
                  <a:pos x="25" y="106"/>
                </a:cxn>
                <a:cxn ang="0">
                  <a:pos x="56" y="114"/>
                </a:cxn>
                <a:cxn ang="0">
                  <a:pos x="63" y="95"/>
                </a:cxn>
                <a:cxn ang="0">
                  <a:pos x="69" y="79"/>
                </a:cxn>
                <a:cxn ang="0">
                  <a:pos x="73" y="83"/>
                </a:cxn>
                <a:cxn ang="0">
                  <a:pos x="77" y="73"/>
                </a:cxn>
                <a:cxn ang="0">
                  <a:pos x="114" y="52"/>
                </a:cxn>
                <a:cxn ang="0">
                  <a:pos x="132" y="23"/>
                </a:cxn>
                <a:cxn ang="0">
                  <a:pos x="129" y="1"/>
                </a:cxn>
                <a:cxn ang="0">
                  <a:pos x="144" y="12"/>
                </a:cxn>
                <a:cxn ang="0">
                  <a:pos x="173" y="43"/>
                </a:cxn>
                <a:cxn ang="0">
                  <a:pos x="204" y="55"/>
                </a:cxn>
                <a:cxn ang="0">
                  <a:pos x="243" y="64"/>
                </a:cxn>
                <a:cxn ang="0">
                  <a:pos x="248" y="103"/>
                </a:cxn>
                <a:cxn ang="0">
                  <a:pos x="222" y="108"/>
                </a:cxn>
                <a:cxn ang="0">
                  <a:pos x="187" y="124"/>
                </a:cxn>
                <a:cxn ang="0">
                  <a:pos x="176" y="162"/>
                </a:cxn>
                <a:cxn ang="0">
                  <a:pos x="175" y="201"/>
                </a:cxn>
                <a:cxn ang="0">
                  <a:pos x="183" y="231"/>
                </a:cxn>
                <a:cxn ang="0">
                  <a:pos x="205" y="243"/>
                </a:cxn>
                <a:cxn ang="0">
                  <a:pos x="237" y="235"/>
                </a:cxn>
                <a:cxn ang="0">
                  <a:pos x="241" y="273"/>
                </a:cxn>
                <a:cxn ang="0">
                  <a:pos x="275" y="291"/>
                </a:cxn>
                <a:cxn ang="0">
                  <a:pos x="282" y="315"/>
                </a:cxn>
              </a:cxnLst>
              <a:rect l="0" t="0" r="r" b="b"/>
              <a:pathLst>
                <a:path w="288" h="455">
                  <a:moveTo>
                    <a:pt x="282" y="346"/>
                  </a:moveTo>
                  <a:lnTo>
                    <a:pt x="278" y="359"/>
                  </a:lnTo>
                  <a:lnTo>
                    <a:pt x="278" y="379"/>
                  </a:lnTo>
                  <a:lnTo>
                    <a:pt x="281" y="400"/>
                  </a:lnTo>
                  <a:lnTo>
                    <a:pt x="288" y="402"/>
                  </a:lnTo>
                  <a:lnTo>
                    <a:pt x="278" y="424"/>
                  </a:lnTo>
                  <a:lnTo>
                    <a:pt x="278" y="433"/>
                  </a:lnTo>
                  <a:lnTo>
                    <a:pt x="272" y="443"/>
                  </a:lnTo>
                  <a:lnTo>
                    <a:pt x="265" y="454"/>
                  </a:lnTo>
                  <a:lnTo>
                    <a:pt x="260" y="455"/>
                  </a:lnTo>
                  <a:lnTo>
                    <a:pt x="246" y="443"/>
                  </a:lnTo>
                  <a:lnTo>
                    <a:pt x="236" y="431"/>
                  </a:lnTo>
                  <a:lnTo>
                    <a:pt x="218" y="420"/>
                  </a:lnTo>
                  <a:lnTo>
                    <a:pt x="199" y="409"/>
                  </a:lnTo>
                  <a:lnTo>
                    <a:pt x="180" y="399"/>
                  </a:lnTo>
                  <a:lnTo>
                    <a:pt x="162" y="388"/>
                  </a:lnTo>
                  <a:lnTo>
                    <a:pt x="143" y="369"/>
                  </a:lnTo>
                  <a:lnTo>
                    <a:pt x="123" y="351"/>
                  </a:lnTo>
                  <a:lnTo>
                    <a:pt x="123" y="337"/>
                  </a:lnTo>
                  <a:lnTo>
                    <a:pt x="109" y="310"/>
                  </a:lnTo>
                  <a:lnTo>
                    <a:pt x="95" y="283"/>
                  </a:lnTo>
                  <a:lnTo>
                    <a:pt x="84" y="267"/>
                  </a:lnTo>
                  <a:lnTo>
                    <a:pt x="74" y="249"/>
                  </a:lnTo>
                  <a:lnTo>
                    <a:pt x="65" y="231"/>
                  </a:lnTo>
                  <a:lnTo>
                    <a:pt x="56" y="213"/>
                  </a:lnTo>
                  <a:lnTo>
                    <a:pt x="47" y="193"/>
                  </a:lnTo>
                  <a:lnTo>
                    <a:pt x="37" y="175"/>
                  </a:lnTo>
                  <a:lnTo>
                    <a:pt x="21" y="163"/>
                  </a:lnTo>
                  <a:lnTo>
                    <a:pt x="6" y="151"/>
                  </a:lnTo>
                  <a:lnTo>
                    <a:pt x="8" y="144"/>
                  </a:lnTo>
                  <a:lnTo>
                    <a:pt x="0" y="112"/>
                  </a:lnTo>
                  <a:lnTo>
                    <a:pt x="11" y="97"/>
                  </a:lnTo>
                  <a:lnTo>
                    <a:pt x="20" y="83"/>
                  </a:lnTo>
                  <a:lnTo>
                    <a:pt x="23" y="97"/>
                  </a:lnTo>
                  <a:lnTo>
                    <a:pt x="18" y="108"/>
                  </a:lnTo>
                  <a:lnTo>
                    <a:pt x="25" y="106"/>
                  </a:lnTo>
                  <a:lnTo>
                    <a:pt x="49" y="123"/>
                  </a:lnTo>
                  <a:lnTo>
                    <a:pt x="56" y="114"/>
                  </a:lnTo>
                  <a:lnTo>
                    <a:pt x="59" y="103"/>
                  </a:lnTo>
                  <a:lnTo>
                    <a:pt x="63" y="95"/>
                  </a:lnTo>
                  <a:lnTo>
                    <a:pt x="67" y="79"/>
                  </a:lnTo>
                  <a:lnTo>
                    <a:pt x="69" y="79"/>
                  </a:lnTo>
                  <a:lnTo>
                    <a:pt x="69" y="84"/>
                  </a:lnTo>
                  <a:lnTo>
                    <a:pt x="73" y="83"/>
                  </a:lnTo>
                  <a:lnTo>
                    <a:pt x="72" y="79"/>
                  </a:lnTo>
                  <a:lnTo>
                    <a:pt x="77" y="73"/>
                  </a:lnTo>
                  <a:lnTo>
                    <a:pt x="90" y="67"/>
                  </a:lnTo>
                  <a:lnTo>
                    <a:pt x="114" y="52"/>
                  </a:lnTo>
                  <a:lnTo>
                    <a:pt x="127" y="23"/>
                  </a:lnTo>
                  <a:lnTo>
                    <a:pt x="132" y="23"/>
                  </a:lnTo>
                  <a:lnTo>
                    <a:pt x="123" y="4"/>
                  </a:lnTo>
                  <a:lnTo>
                    <a:pt x="129" y="1"/>
                  </a:lnTo>
                  <a:lnTo>
                    <a:pt x="131" y="0"/>
                  </a:lnTo>
                  <a:lnTo>
                    <a:pt x="144" y="12"/>
                  </a:lnTo>
                  <a:lnTo>
                    <a:pt x="156" y="24"/>
                  </a:lnTo>
                  <a:lnTo>
                    <a:pt x="173" y="43"/>
                  </a:lnTo>
                  <a:lnTo>
                    <a:pt x="177" y="55"/>
                  </a:lnTo>
                  <a:lnTo>
                    <a:pt x="204" y="55"/>
                  </a:lnTo>
                  <a:lnTo>
                    <a:pt x="221" y="57"/>
                  </a:lnTo>
                  <a:lnTo>
                    <a:pt x="243" y="64"/>
                  </a:lnTo>
                  <a:lnTo>
                    <a:pt x="235" y="94"/>
                  </a:lnTo>
                  <a:lnTo>
                    <a:pt x="248" y="103"/>
                  </a:lnTo>
                  <a:lnTo>
                    <a:pt x="241" y="103"/>
                  </a:lnTo>
                  <a:lnTo>
                    <a:pt x="222" y="108"/>
                  </a:lnTo>
                  <a:lnTo>
                    <a:pt x="205" y="117"/>
                  </a:lnTo>
                  <a:lnTo>
                    <a:pt x="187" y="124"/>
                  </a:lnTo>
                  <a:lnTo>
                    <a:pt x="182" y="143"/>
                  </a:lnTo>
                  <a:lnTo>
                    <a:pt x="176" y="162"/>
                  </a:lnTo>
                  <a:lnTo>
                    <a:pt x="164" y="183"/>
                  </a:lnTo>
                  <a:lnTo>
                    <a:pt x="175" y="201"/>
                  </a:lnTo>
                  <a:lnTo>
                    <a:pt x="185" y="220"/>
                  </a:lnTo>
                  <a:lnTo>
                    <a:pt x="183" y="231"/>
                  </a:lnTo>
                  <a:lnTo>
                    <a:pt x="192" y="233"/>
                  </a:lnTo>
                  <a:lnTo>
                    <a:pt x="205" y="243"/>
                  </a:lnTo>
                  <a:lnTo>
                    <a:pt x="223" y="247"/>
                  </a:lnTo>
                  <a:lnTo>
                    <a:pt x="237" y="235"/>
                  </a:lnTo>
                  <a:lnTo>
                    <a:pt x="239" y="253"/>
                  </a:lnTo>
                  <a:lnTo>
                    <a:pt x="241" y="273"/>
                  </a:lnTo>
                  <a:lnTo>
                    <a:pt x="264" y="270"/>
                  </a:lnTo>
                  <a:lnTo>
                    <a:pt x="275" y="291"/>
                  </a:lnTo>
                  <a:lnTo>
                    <a:pt x="285" y="310"/>
                  </a:lnTo>
                  <a:lnTo>
                    <a:pt x="282" y="315"/>
                  </a:lnTo>
                  <a:lnTo>
                    <a:pt x="282" y="34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59" name="Freeform 300"/>
            <p:cNvSpPr>
              <a:spLocks/>
            </p:cNvSpPr>
            <p:nvPr/>
          </p:nvSpPr>
          <p:spPr bwMode="auto">
            <a:xfrm>
              <a:off x="206987" y="3695662"/>
              <a:ext cx="17857" cy="4466"/>
            </a:xfrm>
            <a:custGeom>
              <a:avLst/>
              <a:gdLst/>
              <a:ahLst/>
              <a:cxnLst>
                <a:cxn ang="0">
                  <a:pos x="14" y="4"/>
                </a:cxn>
                <a:cxn ang="0">
                  <a:pos x="13" y="5"/>
                </a:cxn>
                <a:cxn ang="0">
                  <a:pos x="0" y="0"/>
                </a:cxn>
                <a:cxn ang="0">
                  <a:pos x="14" y="4"/>
                </a:cxn>
              </a:cxnLst>
              <a:rect l="0" t="0" r="r" b="b"/>
              <a:pathLst>
                <a:path w="14" h="5">
                  <a:moveTo>
                    <a:pt x="14" y="4"/>
                  </a:moveTo>
                  <a:lnTo>
                    <a:pt x="13" y="5"/>
                  </a:lnTo>
                  <a:lnTo>
                    <a:pt x="0" y="0"/>
                  </a:lnTo>
                  <a:lnTo>
                    <a:pt x="14"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0" name="Freeform 301"/>
            <p:cNvSpPr>
              <a:spLocks/>
            </p:cNvSpPr>
            <p:nvPr/>
          </p:nvSpPr>
          <p:spPr bwMode="auto">
            <a:xfrm>
              <a:off x="6068456" y="1851348"/>
              <a:ext cx="1247738" cy="906527"/>
            </a:xfrm>
            <a:custGeom>
              <a:avLst/>
              <a:gdLst/>
              <a:ahLst/>
              <a:cxnLst>
                <a:cxn ang="0">
                  <a:pos x="438" y="619"/>
                </a:cxn>
                <a:cxn ang="0">
                  <a:pos x="347" y="622"/>
                </a:cxn>
                <a:cxn ang="0">
                  <a:pos x="276" y="589"/>
                </a:cxn>
                <a:cxn ang="0">
                  <a:pos x="213" y="566"/>
                </a:cxn>
                <a:cxn ang="0">
                  <a:pos x="159" y="510"/>
                </a:cxn>
                <a:cxn ang="0">
                  <a:pos x="143" y="462"/>
                </a:cxn>
                <a:cxn ang="0">
                  <a:pos x="119" y="438"/>
                </a:cxn>
                <a:cxn ang="0">
                  <a:pos x="35" y="397"/>
                </a:cxn>
                <a:cxn ang="0">
                  <a:pos x="30" y="362"/>
                </a:cxn>
                <a:cxn ang="0">
                  <a:pos x="33" y="312"/>
                </a:cxn>
                <a:cxn ang="0">
                  <a:pos x="111" y="268"/>
                </a:cxn>
                <a:cxn ang="0">
                  <a:pos x="91" y="211"/>
                </a:cxn>
                <a:cxn ang="0">
                  <a:pos x="119" y="168"/>
                </a:cxn>
                <a:cxn ang="0">
                  <a:pos x="166" y="118"/>
                </a:cxn>
                <a:cxn ang="0">
                  <a:pos x="227" y="130"/>
                </a:cxn>
                <a:cxn ang="0">
                  <a:pos x="310" y="198"/>
                </a:cxn>
                <a:cxn ang="0">
                  <a:pos x="426" y="256"/>
                </a:cxn>
                <a:cxn ang="0">
                  <a:pos x="545" y="270"/>
                </a:cxn>
                <a:cxn ang="0">
                  <a:pos x="640" y="267"/>
                </a:cxn>
                <a:cxn ang="0">
                  <a:pos x="710" y="220"/>
                </a:cxn>
                <a:cxn ang="0">
                  <a:pos x="779" y="174"/>
                </a:cxn>
                <a:cxn ang="0">
                  <a:pos x="776" y="138"/>
                </a:cxn>
                <a:cxn ang="0">
                  <a:pos x="735" y="103"/>
                </a:cxn>
                <a:cxn ang="0">
                  <a:pos x="767" y="27"/>
                </a:cxn>
                <a:cxn ang="0">
                  <a:pos x="807" y="0"/>
                </a:cxn>
                <a:cxn ang="0">
                  <a:pos x="936" y="82"/>
                </a:cxn>
                <a:cxn ang="0">
                  <a:pos x="1067" y="132"/>
                </a:cxn>
                <a:cxn ang="0">
                  <a:pos x="1091" y="195"/>
                </a:cxn>
                <a:cxn ang="0">
                  <a:pos x="1112" y="265"/>
                </a:cxn>
                <a:cxn ang="0">
                  <a:pos x="1077" y="290"/>
                </a:cxn>
                <a:cxn ang="0">
                  <a:pos x="1010" y="327"/>
                </a:cxn>
                <a:cxn ang="0">
                  <a:pos x="964" y="333"/>
                </a:cxn>
                <a:cxn ang="0">
                  <a:pos x="923" y="337"/>
                </a:cxn>
                <a:cxn ang="0">
                  <a:pos x="945" y="392"/>
                </a:cxn>
                <a:cxn ang="0">
                  <a:pos x="1016" y="403"/>
                </a:cxn>
                <a:cxn ang="0">
                  <a:pos x="975" y="453"/>
                </a:cxn>
                <a:cxn ang="0">
                  <a:pos x="1024" y="519"/>
                </a:cxn>
                <a:cxn ang="0">
                  <a:pos x="1038" y="566"/>
                </a:cxn>
                <a:cxn ang="0">
                  <a:pos x="1078" y="584"/>
                </a:cxn>
                <a:cxn ang="0">
                  <a:pos x="1071" y="603"/>
                </a:cxn>
                <a:cxn ang="0">
                  <a:pos x="1061" y="640"/>
                </a:cxn>
                <a:cxn ang="0">
                  <a:pos x="1043" y="669"/>
                </a:cxn>
                <a:cxn ang="0">
                  <a:pos x="1044" y="694"/>
                </a:cxn>
                <a:cxn ang="0">
                  <a:pos x="1028" y="715"/>
                </a:cxn>
                <a:cxn ang="0">
                  <a:pos x="986" y="748"/>
                </a:cxn>
                <a:cxn ang="0">
                  <a:pos x="962" y="757"/>
                </a:cxn>
                <a:cxn ang="0">
                  <a:pos x="941" y="765"/>
                </a:cxn>
                <a:cxn ang="0">
                  <a:pos x="918" y="770"/>
                </a:cxn>
                <a:cxn ang="0">
                  <a:pos x="880" y="787"/>
                </a:cxn>
                <a:cxn ang="0">
                  <a:pos x="861" y="781"/>
                </a:cxn>
                <a:cxn ang="0">
                  <a:pos x="827" y="781"/>
                </a:cxn>
                <a:cxn ang="0">
                  <a:pos x="758" y="739"/>
                </a:cxn>
                <a:cxn ang="0">
                  <a:pos x="719" y="754"/>
                </a:cxn>
                <a:cxn ang="0">
                  <a:pos x="693" y="790"/>
                </a:cxn>
                <a:cxn ang="0">
                  <a:pos x="648" y="769"/>
                </a:cxn>
                <a:cxn ang="0">
                  <a:pos x="617" y="717"/>
                </a:cxn>
                <a:cxn ang="0">
                  <a:pos x="606" y="670"/>
                </a:cxn>
                <a:cxn ang="0">
                  <a:pos x="567" y="615"/>
                </a:cxn>
                <a:cxn ang="0">
                  <a:pos x="528" y="588"/>
                </a:cxn>
              </a:cxnLst>
              <a:rect l="0" t="0" r="r" b="b"/>
              <a:pathLst>
                <a:path w="1118" h="812">
                  <a:moveTo>
                    <a:pt x="499" y="591"/>
                  </a:moveTo>
                  <a:lnTo>
                    <a:pt x="484" y="606"/>
                  </a:lnTo>
                  <a:lnTo>
                    <a:pt x="468" y="619"/>
                  </a:lnTo>
                  <a:lnTo>
                    <a:pt x="449" y="627"/>
                  </a:lnTo>
                  <a:lnTo>
                    <a:pt x="438" y="619"/>
                  </a:lnTo>
                  <a:lnTo>
                    <a:pt x="407" y="616"/>
                  </a:lnTo>
                  <a:lnTo>
                    <a:pt x="393" y="638"/>
                  </a:lnTo>
                  <a:lnTo>
                    <a:pt x="383" y="618"/>
                  </a:lnTo>
                  <a:lnTo>
                    <a:pt x="373" y="625"/>
                  </a:lnTo>
                  <a:lnTo>
                    <a:pt x="347" y="622"/>
                  </a:lnTo>
                  <a:lnTo>
                    <a:pt x="329" y="619"/>
                  </a:lnTo>
                  <a:lnTo>
                    <a:pt x="306" y="610"/>
                  </a:lnTo>
                  <a:lnTo>
                    <a:pt x="304" y="606"/>
                  </a:lnTo>
                  <a:lnTo>
                    <a:pt x="283" y="597"/>
                  </a:lnTo>
                  <a:lnTo>
                    <a:pt x="276" y="589"/>
                  </a:lnTo>
                  <a:lnTo>
                    <a:pt x="268" y="592"/>
                  </a:lnTo>
                  <a:lnTo>
                    <a:pt x="240" y="571"/>
                  </a:lnTo>
                  <a:lnTo>
                    <a:pt x="223" y="560"/>
                  </a:lnTo>
                  <a:lnTo>
                    <a:pt x="214" y="568"/>
                  </a:lnTo>
                  <a:lnTo>
                    <a:pt x="213" y="566"/>
                  </a:lnTo>
                  <a:lnTo>
                    <a:pt x="191" y="553"/>
                  </a:lnTo>
                  <a:lnTo>
                    <a:pt x="166" y="538"/>
                  </a:lnTo>
                  <a:lnTo>
                    <a:pt x="156" y="535"/>
                  </a:lnTo>
                  <a:lnTo>
                    <a:pt x="147" y="507"/>
                  </a:lnTo>
                  <a:lnTo>
                    <a:pt x="159" y="510"/>
                  </a:lnTo>
                  <a:lnTo>
                    <a:pt x="162" y="500"/>
                  </a:lnTo>
                  <a:lnTo>
                    <a:pt x="149" y="482"/>
                  </a:lnTo>
                  <a:lnTo>
                    <a:pt x="149" y="472"/>
                  </a:lnTo>
                  <a:lnTo>
                    <a:pt x="147" y="466"/>
                  </a:lnTo>
                  <a:lnTo>
                    <a:pt x="143" y="462"/>
                  </a:lnTo>
                  <a:lnTo>
                    <a:pt x="139" y="456"/>
                  </a:lnTo>
                  <a:lnTo>
                    <a:pt x="138" y="451"/>
                  </a:lnTo>
                  <a:lnTo>
                    <a:pt x="136" y="444"/>
                  </a:lnTo>
                  <a:lnTo>
                    <a:pt x="129" y="441"/>
                  </a:lnTo>
                  <a:lnTo>
                    <a:pt x="119" y="438"/>
                  </a:lnTo>
                  <a:lnTo>
                    <a:pt x="113" y="435"/>
                  </a:lnTo>
                  <a:lnTo>
                    <a:pt x="84" y="427"/>
                  </a:lnTo>
                  <a:lnTo>
                    <a:pt x="69" y="420"/>
                  </a:lnTo>
                  <a:lnTo>
                    <a:pt x="59" y="404"/>
                  </a:lnTo>
                  <a:lnTo>
                    <a:pt x="35" y="397"/>
                  </a:lnTo>
                  <a:lnTo>
                    <a:pt x="34" y="392"/>
                  </a:lnTo>
                  <a:lnTo>
                    <a:pt x="40" y="392"/>
                  </a:lnTo>
                  <a:lnTo>
                    <a:pt x="41" y="392"/>
                  </a:lnTo>
                  <a:lnTo>
                    <a:pt x="43" y="390"/>
                  </a:lnTo>
                  <a:lnTo>
                    <a:pt x="30" y="362"/>
                  </a:lnTo>
                  <a:lnTo>
                    <a:pt x="12" y="360"/>
                  </a:lnTo>
                  <a:lnTo>
                    <a:pt x="0" y="339"/>
                  </a:lnTo>
                  <a:lnTo>
                    <a:pt x="9" y="321"/>
                  </a:lnTo>
                  <a:lnTo>
                    <a:pt x="23" y="312"/>
                  </a:lnTo>
                  <a:lnTo>
                    <a:pt x="33" y="312"/>
                  </a:lnTo>
                  <a:lnTo>
                    <a:pt x="45" y="314"/>
                  </a:lnTo>
                  <a:lnTo>
                    <a:pt x="58" y="298"/>
                  </a:lnTo>
                  <a:lnTo>
                    <a:pt x="78" y="294"/>
                  </a:lnTo>
                  <a:lnTo>
                    <a:pt x="95" y="280"/>
                  </a:lnTo>
                  <a:lnTo>
                    <a:pt x="111" y="268"/>
                  </a:lnTo>
                  <a:lnTo>
                    <a:pt x="105" y="256"/>
                  </a:lnTo>
                  <a:lnTo>
                    <a:pt x="109" y="252"/>
                  </a:lnTo>
                  <a:lnTo>
                    <a:pt x="109" y="247"/>
                  </a:lnTo>
                  <a:lnTo>
                    <a:pt x="100" y="229"/>
                  </a:lnTo>
                  <a:lnTo>
                    <a:pt x="91" y="211"/>
                  </a:lnTo>
                  <a:lnTo>
                    <a:pt x="78" y="204"/>
                  </a:lnTo>
                  <a:lnTo>
                    <a:pt x="101" y="195"/>
                  </a:lnTo>
                  <a:lnTo>
                    <a:pt x="129" y="198"/>
                  </a:lnTo>
                  <a:lnTo>
                    <a:pt x="121" y="189"/>
                  </a:lnTo>
                  <a:lnTo>
                    <a:pt x="119" y="168"/>
                  </a:lnTo>
                  <a:lnTo>
                    <a:pt x="117" y="147"/>
                  </a:lnTo>
                  <a:lnTo>
                    <a:pt x="148" y="153"/>
                  </a:lnTo>
                  <a:lnTo>
                    <a:pt x="166" y="151"/>
                  </a:lnTo>
                  <a:lnTo>
                    <a:pt x="156" y="124"/>
                  </a:lnTo>
                  <a:lnTo>
                    <a:pt x="166" y="118"/>
                  </a:lnTo>
                  <a:lnTo>
                    <a:pt x="173" y="102"/>
                  </a:lnTo>
                  <a:lnTo>
                    <a:pt x="189" y="100"/>
                  </a:lnTo>
                  <a:lnTo>
                    <a:pt x="191" y="104"/>
                  </a:lnTo>
                  <a:lnTo>
                    <a:pt x="198" y="112"/>
                  </a:lnTo>
                  <a:lnTo>
                    <a:pt x="227" y="130"/>
                  </a:lnTo>
                  <a:lnTo>
                    <a:pt x="243" y="133"/>
                  </a:lnTo>
                  <a:lnTo>
                    <a:pt x="271" y="153"/>
                  </a:lnTo>
                  <a:lnTo>
                    <a:pt x="279" y="174"/>
                  </a:lnTo>
                  <a:lnTo>
                    <a:pt x="286" y="193"/>
                  </a:lnTo>
                  <a:lnTo>
                    <a:pt x="310" y="198"/>
                  </a:lnTo>
                  <a:lnTo>
                    <a:pt x="333" y="201"/>
                  </a:lnTo>
                  <a:lnTo>
                    <a:pt x="361" y="210"/>
                  </a:lnTo>
                  <a:lnTo>
                    <a:pt x="390" y="219"/>
                  </a:lnTo>
                  <a:lnTo>
                    <a:pt x="408" y="237"/>
                  </a:lnTo>
                  <a:lnTo>
                    <a:pt x="426" y="256"/>
                  </a:lnTo>
                  <a:lnTo>
                    <a:pt x="454" y="258"/>
                  </a:lnTo>
                  <a:lnTo>
                    <a:pt x="481" y="260"/>
                  </a:lnTo>
                  <a:lnTo>
                    <a:pt x="509" y="261"/>
                  </a:lnTo>
                  <a:lnTo>
                    <a:pt x="538" y="264"/>
                  </a:lnTo>
                  <a:lnTo>
                    <a:pt x="545" y="270"/>
                  </a:lnTo>
                  <a:lnTo>
                    <a:pt x="570" y="274"/>
                  </a:lnTo>
                  <a:lnTo>
                    <a:pt x="594" y="279"/>
                  </a:lnTo>
                  <a:lnTo>
                    <a:pt x="610" y="286"/>
                  </a:lnTo>
                  <a:lnTo>
                    <a:pt x="624" y="277"/>
                  </a:lnTo>
                  <a:lnTo>
                    <a:pt x="640" y="267"/>
                  </a:lnTo>
                  <a:lnTo>
                    <a:pt x="663" y="266"/>
                  </a:lnTo>
                  <a:lnTo>
                    <a:pt x="687" y="264"/>
                  </a:lnTo>
                  <a:lnTo>
                    <a:pt x="706" y="249"/>
                  </a:lnTo>
                  <a:lnTo>
                    <a:pt x="724" y="234"/>
                  </a:lnTo>
                  <a:lnTo>
                    <a:pt x="710" y="220"/>
                  </a:lnTo>
                  <a:lnTo>
                    <a:pt x="707" y="199"/>
                  </a:lnTo>
                  <a:lnTo>
                    <a:pt x="736" y="206"/>
                  </a:lnTo>
                  <a:lnTo>
                    <a:pt x="754" y="195"/>
                  </a:lnTo>
                  <a:lnTo>
                    <a:pt x="776" y="190"/>
                  </a:lnTo>
                  <a:lnTo>
                    <a:pt x="779" y="174"/>
                  </a:lnTo>
                  <a:lnTo>
                    <a:pt x="801" y="162"/>
                  </a:lnTo>
                  <a:lnTo>
                    <a:pt x="836" y="163"/>
                  </a:lnTo>
                  <a:lnTo>
                    <a:pt x="830" y="150"/>
                  </a:lnTo>
                  <a:lnTo>
                    <a:pt x="786" y="128"/>
                  </a:lnTo>
                  <a:lnTo>
                    <a:pt x="776" y="138"/>
                  </a:lnTo>
                  <a:lnTo>
                    <a:pt x="768" y="133"/>
                  </a:lnTo>
                  <a:lnTo>
                    <a:pt x="748" y="134"/>
                  </a:lnTo>
                  <a:lnTo>
                    <a:pt x="731" y="124"/>
                  </a:lnTo>
                  <a:lnTo>
                    <a:pt x="737" y="122"/>
                  </a:lnTo>
                  <a:lnTo>
                    <a:pt x="735" y="103"/>
                  </a:lnTo>
                  <a:lnTo>
                    <a:pt x="731" y="84"/>
                  </a:lnTo>
                  <a:lnTo>
                    <a:pt x="760" y="90"/>
                  </a:lnTo>
                  <a:lnTo>
                    <a:pt x="774" y="74"/>
                  </a:lnTo>
                  <a:lnTo>
                    <a:pt x="768" y="56"/>
                  </a:lnTo>
                  <a:lnTo>
                    <a:pt x="767" y="27"/>
                  </a:lnTo>
                  <a:lnTo>
                    <a:pt x="753" y="18"/>
                  </a:lnTo>
                  <a:lnTo>
                    <a:pt x="744" y="14"/>
                  </a:lnTo>
                  <a:lnTo>
                    <a:pt x="759" y="1"/>
                  </a:lnTo>
                  <a:lnTo>
                    <a:pt x="783" y="0"/>
                  </a:lnTo>
                  <a:lnTo>
                    <a:pt x="807" y="0"/>
                  </a:lnTo>
                  <a:lnTo>
                    <a:pt x="857" y="15"/>
                  </a:lnTo>
                  <a:lnTo>
                    <a:pt x="876" y="32"/>
                  </a:lnTo>
                  <a:lnTo>
                    <a:pt x="897" y="49"/>
                  </a:lnTo>
                  <a:lnTo>
                    <a:pt x="916" y="66"/>
                  </a:lnTo>
                  <a:lnTo>
                    <a:pt x="936" y="82"/>
                  </a:lnTo>
                  <a:lnTo>
                    <a:pt x="958" y="91"/>
                  </a:lnTo>
                  <a:lnTo>
                    <a:pt x="993" y="100"/>
                  </a:lnTo>
                  <a:lnTo>
                    <a:pt x="1013" y="109"/>
                  </a:lnTo>
                  <a:lnTo>
                    <a:pt x="1038" y="135"/>
                  </a:lnTo>
                  <a:lnTo>
                    <a:pt x="1067" y="132"/>
                  </a:lnTo>
                  <a:lnTo>
                    <a:pt x="1098" y="121"/>
                  </a:lnTo>
                  <a:lnTo>
                    <a:pt x="1110" y="142"/>
                  </a:lnTo>
                  <a:lnTo>
                    <a:pt x="1114" y="171"/>
                  </a:lnTo>
                  <a:lnTo>
                    <a:pt x="1118" y="200"/>
                  </a:lnTo>
                  <a:lnTo>
                    <a:pt x="1091" y="195"/>
                  </a:lnTo>
                  <a:lnTo>
                    <a:pt x="1088" y="208"/>
                  </a:lnTo>
                  <a:lnTo>
                    <a:pt x="1101" y="230"/>
                  </a:lnTo>
                  <a:lnTo>
                    <a:pt x="1115" y="252"/>
                  </a:lnTo>
                  <a:lnTo>
                    <a:pt x="1107" y="258"/>
                  </a:lnTo>
                  <a:lnTo>
                    <a:pt x="1112" y="265"/>
                  </a:lnTo>
                  <a:lnTo>
                    <a:pt x="1089" y="250"/>
                  </a:lnTo>
                  <a:lnTo>
                    <a:pt x="1089" y="264"/>
                  </a:lnTo>
                  <a:lnTo>
                    <a:pt x="1076" y="274"/>
                  </a:lnTo>
                  <a:lnTo>
                    <a:pt x="1068" y="277"/>
                  </a:lnTo>
                  <a:lnTo>
                    <a:pt x="1077" y="290"/>
                  </a:lnTo>
                  <a:lnTo>
                    <a:pt x="1052" y="283"/>
                  </a:lnTo>
                  <a:lnTo>
                    <a:pt x="1044" y="286"/>
                  </a:lnTo>
                  <a:lnTo>
                    <a:pt x="1031" y="308"/>
                  </a:lnTo>
                  <a:lnTo>
                    <a:pt x="1019" y="321"/>
                  </a:lnTo>
                  <a:lnTo>
                    <a:pt x="1010" y="327"/>
                  </a:lnTo>
                  <a:lnTo>
                    <a:pt x="996" y="337"/>
                  </a:lnTo>
                  <a:lnTo>
                    <a:pt x="984" y="346"/>
                  </a:lnTo>
                  <a:lnTo>
                    <a:pt x="969" y="352"/>
                  </a:lnTo>
                  <a:lnTo>
                    <a:pt x="977" y="339"/>
                  </a:lnTo>
                  <a:lnTo>
                    <a:pt x="964" y="333"/>
                  </a:lnTo>
                  <a:lnTo>
                    <a:pt x="968" y="309"/>
                  </a:lnTo>
                  <a:lnTo>
                    <a:pt x="957" y="303"/>
                  </a:lnTo>
                  <a:lnTo>
                    <a:pt x="944" y="306"/>
                  </a:lnTo>
                  <a:lnTo>
                    <a:pt x="934" y="321"/>
                  </a:lnTo>
                  <a:lnTo>
                    <a:pt x="923" y="337"/>
                  </a:lnTo>
                  <a:lnTo>
                    <a:pt x="909" y="346"/>
                  </a:lnTo>
                  <a:lnTo>
                    <a:pt x="898" y="348"/>
                  </a:lnTo>
                  <a:lnTo>
                    <a:pt x="905" y="364"/>
                  </a:lnTo>
                  <a:lnTo>
                    <a:pt x="933" y="373"/>
                  </a:lnTo>
                  <a:lnTo>
                    <a:pt x="945" y="392"/>
                  </a:lnTo>
                  <a:lnTo>
                    <a:pt x="959" y="390"/>
                  </a:lnTo>
                  <a:lnTo>
                    <a:pt x="976" y="378"/>
                  </a:lnTo>
                  <a:lnTo>
                    <a:pt x="1002" y="387"/>
                  </a:lnTo>
                  <a:lnTo>
                    <a:pt x="1014" y="390"/>
                  </a:lnTo>
                  <a:lnTo>
                    <a:pt x="1016" y="403"/>
                  </a:lnTo>
                  <a:lnTo>
                    <a:pt x="1004" y="400"/>
                  </a:lnTo>
                  <a:lnTo>
                    <a:pt x="990" y="409"/>
                  </a:lnTo>
                  <a:lnTo>
                    <a:pt x="983" y="421"/>
                  </a:lnTo>
                  <a:lnTo>
                    <a:pt x="978" y="429"/>
                  </a:lnTo>
                  <a:lnTo>
                    <a:pt x="975" y="453"/>
                  </a:lnTo>
                  <a:lnTo>
                    <a:pt x="1005" y="471"/>
                  </a:lnTo>
                  <a:lnTo>
                    <a:pt x="1019" y="490"/>
                  </a:lnTo>
                  <a:lnTo>
                    <a:pt x="1034" y="510"/>
                  </a:lnTo>
                  <a:lnTo>
                    <a:pt x="1056" y="530"/>
                  </a:lnTo>
                  <a:lnTo>
                    <a:pt x="1024" y="519"/>
                  </a:lnTo>
                  <a:lnTo>
                    <a:pt x="1025" y="522"/>
                  </a:lnTo>
                  <a:lnTo>
                    <a:pt x="1044" y="535"/>
                  </a:lnTo>
                  <a:lnTo>
                    <a:pt x="1065" y="548"/>
                  </a:lnTo>
                  <a:lnTo>
                    <a:pt x="1044" y="562"/>
                  </a:lnTo>
                  <a:lnTo>
                    <a:pt x="1038" y="566"/>
                  </a:lnTo>
                  <a:lnTo>
                    <a:pt x="1050" y="568"/>
                  </a:lnTo>
                  <a:lnTo>
                    <a:pt x="1064" y="567"/>
                  </a:lnTo>
                  <a:lnTo>
                    <a:pt x="1078" y="576"/>
                  </a:lnTo>
                  <a:lnTo>
                    <a:pt x="1071" y="584"/>
                  </a:lnTo>
                  <a:lnTo>
                    <a:pt x="1078" y="584"/>
                  </a:lnTo>
                  <a:lnTo>
                    <a:pt x="1077" y="589"/>
                  </a:lnTo>
                  <a:lnTo>
                    <a:pt x="1071" y="594"/>
                  </a:lnTo>
                  <a:lnTo>
                    <a:pt x="1073" y="597"/>
                  </a:lnTo>
                  <a:lnTo>
                    <a:pt x="1074" y="603"/>
                  </a:lnTo>
                  <a:lnTo>
                    <a:pt x="1071" y="603"/>
                  </a:lnTo>
                  <a:lnTo>
                    <a:pt x="1077" y="613"/>
                  </a:lnTo>
                  <a:lnTo>
                    <a:pt x="1072" y="614"/>
                  </a:lnTo>
                  <a:lnTo>
                    <a:pt x="1060" y="620"/>
                  </a:lnTo>
                  <a:lnTo>
                    <a:pt x="1065" y="627"/>
                  </a:lnTo>
                  <a:lnTo>
                    <a:pt x="1061" y="640"/>
                  </a:lnTo>
                  <a:lnTo>
                    <a:pt x="1054" y="657"/>
                  </a:lnTo>
                  <a:lnTo>
                    <a:pt x="1050" y="660"/>
                  </a:lnTo>
                  <a:lnTo>
                    <a:pt x="1055" y="663"/>
                  </a:lnTo>
                  <a:lnTo>
                    <a:pt x="1046" y="669"/>
                  </a:lnTo>
                  <a:lnTo>
                    <a:pt x="1043" y="669"/>
                  </a:lnTo>
                  <a:lnTo>
                    <a:pt x="1054" y="673"/>
                  </a:lnTo>
                  <a:lnTo>
                    <a:pt x="1054" y="685"/>
                  </a:lnTo>
                  <a:lnTo>
                    <a:pt x="1048" y="684"/>
                  </a:lnTo>
                  <a:lnTo>
                    <a:pt x="1048" y="690"/>
                  </a:lnTo>
                  <a:lnTo>
                    <a:pt x="1044" y="694"/>
                  </a:lnTo>
                  <a:lnTo>
                    <a:pt x="1042" y="698"/>
                  </a:lnTo>
                  <a:lnTo>
                    <a:pt x="1040" y="706"/>
                  </a:lnTo>
                  <a:lnTo>
                    <a:pt x="1029" y="708"/>
                  </a:lnTo>
                  <a:lnTo>
                    <a:pt x="1026" y="711"/>
                  </a:lnTo>
                  <a:lnTo>
                    <a:pt x="1028" y="715"/>
                  </a:lnTo>
                  <a:lnTo>
                    <a:pt x="1022" y="723"/>
                  </a:lnTo>
                  <a:lnTo>
                    <a:pt x="1005" y="736"/>
                  </a:lnTo>
                  <a:lnTo>
                    <a:pt x="1005" y="739"/>
                  </a:lnTo>
                  <a:lnTo>
                    <a:pt x="998" y="746"/>
                  </a:lnTo>
                  <a:lnTo>
                    <a:pt x="986" y="748"/>
                  </a:lnTo>
                  <a:lnTo>
                    <a:pt x="983" y="750"/>
                  </a:lnTo>
                  <a:lnTo>
                    <a:pt x="981" y="751"/>
                  </a:lnTo>
                  <a:lnTo>
                    <a:pt x="971" y="753"/>
                  </a:lnTo>
                  <a:lnTo>
                    <a:pt x="966" y="751"/>
                  </a:lnTo>
                  <a:lnTo>
                    <a:pt x="962" y="757"/>
                  </a:lnTo>
                  <a:lnTo>
                    <a:pt x="959" y="759"/>
                  </a:lnTo>
                  <a:lnTo>
                    <a:pt x="952" y="758"/>
                  </a:lnTo>
                  <a:lnTo>
                    <a:pt x="941" y="742"/>
                  </a:lnTo>
                  <a:lnTo>
                    <a:pt x="936" y="748"/>
                  </a:lnTo>
                  <a:lnTo>
                    <a:pt x="941" y="765"/>
                  </a:lnTo>
                  <a:lnTo>
                    <a:pt x="935" y="759"/>
                  </a:lnTo>
                  <a:lnTo>
                    <a:pt x="936" y="769"/>
                  </a:lnTo>
                  <a:lnTo>
                    <a:pt x="932" y="768"/>
                  </a:lnTo>
                  <a:lnTo>
                    <a:pt x="924" y="776"/>
                  </a:lnTo>
                  <a:lnTo>
                    <a:pt x="918" y="770"/>
                  </a:lnTo>
                  <a:lnTo>
                    <a:pt x="916" y="775"/>
                  </a:lnTo>
                  <a:lnTo>
                    <a:pt x="910" y="775"/>
                  </a:lnTo>
                  <a:lnTo>
                    <a:pt x="897" y="782"/>
                  </a:lnTo>
                  <a:lnTo>
                    <a:pt x="885" y="786"/>
                  </a:lnTo>
                  <a:lnTo>
                    <a:pt x="880" y="787"/>
                  </a:lnTo>
                  <a:lnTo>
                    <a:pt x="879" y="799"/>
                  </a:lnTo>
                  <a:lnTo>
                    <a:pt x="884" y="812"/>
                  </a:lnTo>
                  <a:lnTo>
                    <a:pt x="873" y="810"/>
                  </a:lnTo>
                  <a:lnTo>
                    <a:pt x="867" y="786"/>
                  </a:lnTo>
                  <a:lnTo>
                    <a:pt x="861" y="781"/>
                  </a:lnTo>
                  <a:lnTo>
                    <a:pt x="852" y="782"/>
                  </a:lnTo>
                  <a:lnTo>
                    <a:pt x="844" y="778"/>
                  </a:lnTo>
                  <a:lnTo>
                    <a:pt x="837" y="775"/>
                  </a:lnTo>
                  <a:lnTo>
                    <a:pt x="834" y="778"/>
                  </a:lnTo>
                  <a:lnTo>
                    <a:pt x="827" y="781"/>
                  </a:lnTo>
                  <a:lnTo>
                    <a:pt x="806" y="772"/>
                  </a:lnTo>
                  <a:lnTo>
                    <a:pt x="796" y="765"/>
                  </a:lnTo>
                  <a:lnTo>
                    <a:pt x="792" y="748"/>
                  </a:lnTo>
                  <a:lnTo>
                    <a:pt x="766" y="740"/>
                  </a:lnTo>
                  <a:lnTo>
                    <a:pt x="758" y="739"/>
                  </a:lnTo>
                  <a:lnTo>
                    <a:pt x="744" y="753"/>
                  </a:lnTo>
                  <a:lnTo>
                    <a:pt x="737" y="753"/>
                  </a:lnTo>
                  <a:lnTo>
                    <a:pt x="734" y="756"/>
                  </a:lnTo>
                  <a:lnTo>
                    <a:pt x="728" y="754"/>
                  </a:lnTo>
                  <a:lnTo>
                    <a:pt x="719" y="754"/>
                  </a:lnTo>
                  <a:lnTo>
                    <a:pt x="714" y="758"/>
                  </a:lnTo>
                  <a:lnTo>
                    <a:pt x="702" y="754"/>
                  </a:lnTo>
                  <a:lnTo>
                    <a:pt x="698" y="760"/>
                  </a:lnTo>
                  <a:lnTo>
                    <a:pt x="687" y="760"/>
                  </a:lnTo>
                  <a:lnTo>
                    <a:pt x="693" y="790"/>
                  </a:lnTo>
                  <a:lnTo>
                    <a:pt x="683" y="786"/>
                  </a:lnTo>
                  <a:lnTo>
                    <a:pt x="680" y="781"/>
                  </a:lnTo>
                  <a:lnTo>
                    <a:pt x="674" y="778"/>
                  </a:lnTo>
                  <a:lnTo>
                    <a:pt x="658" y="782"/>
                  </a:lnTo>
                  <a:lnTo>
                    <a:pt x="648" y="769"/>
                  </a:lnTo>
                  <a:lnTo>
                    <a:pt x="636" y="763"/>
                  </a:lnTo>
                  <a:lnTo>
                    <a:pt x="639" y="744"/>
                  </a:lnTo>
                  <a:lnTo>
                    <a:pt x="624" y="736"/>
                  </a:lnTo>
                  <a:lnTo>
                    <a:pt x="618" y="721"/>
                  </a:lnTo>
                  <a:lnTo>
                    <a:pt x="617" y="717"/>
                  </a:lnTo>
                  <a:lnTo>
                    <a:pt x="594" y="721"/>
                  </a:lnTo>
                  <a:lnTo>
                    <a:pt x="593" y="710"/>
                  </a:lnTo>
                  <a:lnTo>
                    <a:pt x="592" y="699"/>
                  </a:lnTo>
                  <a:lnTo>
                    <a:pt x="603" y="682"/>
                  </a:lnTo>
                  <a:lnTo>
                    <a:pt x="606" y="670"/>
                  </a:lnTo>
                  <a:lnTo>
                    <a:pt x="602" y="651"/>
                  </a:lnTo>
                  <a:lnTo>
                    <a:pt x="597" y="631"/>
                  </a:lnTo>
                  <a:lnTo>
                    <a:pt x="587" y="626"/>
                  </a:lnTo>
                  <a:lnTo>
                    <a:pt x="569" y="607"/>
                  </a:lnTo>
                  <a:lnTo>
                    <a:pt x="567" y="615"/>
                  </a:lnTo>
                  <a:lnTo>
                    <a:pt x="544" y="607"/>
                  </a:lnTo>
                  <a:lnTo>
                    <a:pt x="544" y="597"/>
                  </a:lnTo>
                  <a:lnTo>
                    <a:pt x="535" y="594"/>
                  </a:lnTo>
                  <a:lnTo>
                    <a:pt x="538" y="590"/>
                  </a:lnTo>
                  <a:lnTo>
                    <a:pt x="528" y="588"/>
                  </a:lnTo>
                  <a:lnTo>
                    <a:pt x="516" y="594"/>
                  </a:lnTo>
                  <a:lnTo>
                    <a:pt x="499" y="591"/>
                  </a:lnTo>
                  <a:close/>
                </a:path>
              </a:pathLst>
            </a:custGeom>
            <a:solidFill>
              <a:srgbClr val="00B050"/>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1" name="Freeform 302"/>
            <p:cNvSpPr>
              <a:spLocks/>
            </p:cNvSpPr>
            <p:nvPr/>
          </p:nvSpPr>
          <p:spPr bwMode="auto">
            <a:xfrm>
              <a:off x="7019327" y="2766807"/>
              <a:ext cx="53570" cy="46889"/>
            </a:xfrm>
            <a:custGeom>
              <a:avLst/>
              <a:gdLst/>
              <a:ahLst/>
              <a:cxnLst>
                <a:cxn ang="0">
                  <a:pos x="38" y="0"/>
                </a:cxn>
                <a:cxn ang="0">
                  <a:pos x="15" y="4"/>
                </a:cxn>
                <a:cxn ang="0">
                  <a:pos x="0" y="15"/>
                </a:cxn>
                <a:cxn ang="0">
                  <a:pos x="2" y="35"/>
                </a:cxn>
                <a:cxn ang="0">
                  <a:pos x="20" y="43"/>
                </a:cxn>
                <a:cxn ang="0">
                  <a:pos x="27" y="41"/>
                </a:cxn>
                <a:cxn ang="0">
                  <a:pos x="40" y="25"/>
                </a:cxn>
                <a:cxn ang="0">
                  <a:pos x="48" y="10"/>
                </a:cxn>
                <a:cxn ang="0">
                  <a:pos x="46" y="1"/>
                </a:cxn>
                <a:cxn ang="0">
                  <a:pos x="38" y="0"/>
                </a:cxn>
              </a:cxnLst>
              <a:rect l="0" t="0" r="r" b="b"/>
              <a:pathLst>
                <a:path w="48" h="43">
                  <a:moveTo>
                    <a:pt x="38" y="0"/>
                  </a:moveTo>
                  <a:lnTo>
                    <a:pt x="15" y="4"/>
                  </a:lnTo>
                  <a:lnTo>
                    <a:pt x="0" y="15"/>
                  </a:lnTo>
                  <a:lnTo>
                    <a:pt x="2" y="35"/>
                  </a:lnTo>
                  <a:lnTo>
                    <a:pt x="20" y="43"/>
                  </a:lnTo>
                  <a:lnTo>
                    <a:pt x="27" y="41"/>
                  </a:lnTo>
                  <a:lnTo>
                    <a:pt x="40" y="25"/>
                  </a:lnTo>
                  <a:lnTo>
                    <a:pt x="48" y="10"/>
                  </a:lnTo>
                  <a:lnTo>
                    <a:pt x="46" y="1"/>
                  </a:lnTo>
                  <a:lnTo>
                    <a:pt x="38"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2" name="Freeform 303"/>
            <p:cNvSpPr>
              <a:spLocks/>
            </p:cNvSpPr>
            <p:nvPr/>
          </p:nvSpPr>
          <p:spPr bwMode="auto">
            <a:xfrm>
              <a:off x="7432263" y="2172875"/>
              <a:ext cx="207585" cy="221050"/>
            </a:xfrm>
            <a:custGeom>
              <a:avLst/>
              <a:gdLst/>
              <a:ahLst/>
              <a:cxnLst>
                <a:cxn ang="0">
                  <a:pos x="174" y="148"/>
                </a:cxn>
                <a:cxn ang="0">
                  <a:pos x="168" y="144"/>
                </a:cxn>
                <a:cxn ang="0">
                  <a:pos x="169" y="154"/>
                </a:cxn>
                <a:cxn ang="0">
                  <a:pos x="160" y="158"/>
                </a:cxn>
                <a:cxn ang="0">
                  <a:pos x="157" y="168"/>
                </a:cxn>
                <a:cxn ang="0">
                  <a:pos x="152" y="157"/>
                </a:cxn>
                <a:cxn ang="0">
                  <a:pos x="148" y="170"/>
                </a:cxn>
                <a:cxn ang="0">
                  <a:pos x="125" y="168"/>
                </a:cxn>
                <a:cxn ang="0">
                  <a:pos x="119" y="165"/>
                </a:cxn>
                <a:cxn ang="0">
                  <a:pos x="112" y="159"/>
                </a:cxn>
                <a:cxn ang="0">
                  <a:pos x="115" y="170"/>
                </a:cxn>
                <a:cxn ang="0">
                  <a:pos x="120" y="177"/>
                </a:cxn>
                <a:cxn ang="0">
                  <a:pos x="110" y="188"/>
                </a:cxn>
                <a:cxn ang="0">
                  <a:pos x="108" y="198"/>
                </a:cxn>
                <a:cxn ang="0">
                  <a:pos x="88" y="182"/>
                </a:cxn>
                <a:cxn ang="0">
                  <a:pos x="86" y="166"/>
                </a:cxn>
                <a:cxn ang="0">
                  <a:pos x="61" y="170"/>
                </a:cxn>
                <a:cxn ang="0">
                  <a:pos x="32" y="176"/>
                </a:cxn>
                <a:cxn ang="0">
                  <a:pos x="24" y="186"/>
                </a:cxn>
                <a:cxn ang="0">
                  <a:pos x="0" y="182"/>
                </a:cxn>
                <a:cxn ang="0">
                  <a:pos x="4" y="174"/>
                </a:cxn>
                <a:cxn ang="0">
                  <a:pos x="18" y="159"/>
                </a:cxn>
                <a:cxn ang="0">
                  <a:pos x="31" y="146"/>
                </a:cxn>
                <a:cxn ang="0">
                  <a:pos x="53" y="145"/>
                </a:cxn>
                <a:cxn ang="0">
                  <a:pos x="74" y="144"/>
                </a:cxn>
                <a:cxn ang="0">
                  <a:pos x="78" y="146"/>
                </a:cxn>
                <a:cxn ang="0">
                  <a:pos x="89" y="140"/>
                </a:cxn>
                <a:cxn ang="0">
                  <a:pos x="86" y="127"/>
                </a:cxn>
                <a:cxn ang="0">
                  <a:pos x="84" y="106"/>
                </a:cxn>
                <a:cxn ang="0">
                  <a:pos x="94" y="102"/>
                </a:cxn>
                <a:cxn ang="0">
                  <a:pos x="92" y="108"/>
                </a:cxn>
                <a:cxn ang="0">
                  <a:pos x="100" y="116"/>
                </a:cxn>
                <a:cxn ang="0">
                  <a:pos x="110" y="105"/>
                </a:cxn>
                <a:cxn ang="0">
                  <a:pos x="120" y="96"/>
                </a:cxn>
                <a:cxn ang="0">
                  <a:pos x="122" y="78"/>
                </a:cxn>
                <a:cxn ang="0">
                  <a:pos x="125" y="58"/>
                </a:cxn>
                <a:cxn ang="0">
                  <a:pos x="114" y="39"/>
                </a:cxn>
                <a:cxn ang="0">
                  <a:pos x="106" y="18"/>
                </a:cxn>
                <a:cxn ang="0">
                  <a:pos x="107" y="6"/>
                </a:cxn>
                <a:cxn ang="0">
                  <a:pos x="118" y="13"/>
                </a:cxn>
                <a:cxn ang="0">
                  <a:pos x="124" y="9"/>
                </a:cxn>
                <a:cxn ang="0">
                  <a:pos x="120" y="6"/>
                </a:cxn>
                <a:cxn ang="0">
                  <a:pos x="112" y="6"/>
                </a:cxn>
                <a:cxn ang="0">
                  <a:pos x="114" y="0"/>
                </a:cxn>
                <a:cxn ang="0">
                  <a:pos x="124" y="3"/>
                </a:cxn>
                <a:cxn ang="0">
                  <a:pos x="142" y="25"/>
                </a:cxn>
                <a:cxn ang="0">
                  <a:pos x="163" y="46"/>
                </a:cxn>
                <a:cxn ang="0">
                  <a:pos x="164" y="75"/>
                </a:cxn>
                <a:cxn ang="0">
                  <a:pos x="160" y="85"/>
                </a:cxn>
                <a:cxn ang="0">
                  <a:pos x="172" y="115"/>
                </a:cxn>
                <a:cxn ang="0">
                  <a:pos x="186" y="140"/>
                </a:cxn>
                <a:cxn ang="0">
                  <a:pos x="178" y="162"/>
                </a:cxn>
                <a:cxn ang="0">
                  <a:pos x="174" y="148"/>
                </a:cxn>
              </a:cxnLst>
              <a:rect l="0" t="0" r="r" b="b"/>
              <a:pathLst>
                <a:path w="186" h="198">
                  <a:moveTo>
                    <a:pt x="174" y="148"/>
                  </a:moveTo>
                  <a:lnTo>
                    <a:pt x="168" y="144"/>
                  </a:lnTo>
                  <a:lnTo>
                    <a:pt x="169" y="154"/>
                  </a:lnTo>
                  <a:lnTo>
                    <a:pt x="160" y="158"/>
                  </a:lnTo>
                  <a:lnTo>
                    <a:pt x="157" y="168"/>
                  </a:lnTo>
                  <a:lnTo>
                    <a:pt x="152" y="157"/>
                  </a:lnTo>
                  <a:lnTo>
                    <a:pt x="148" y="170"/>
                  </a:lnTo>
                  <a:lnTo>
                    <a:pt x="125" y="168"/>
                  </a:lnTo>
                  <a:lnTo>
                    <a:pt x="119" y="165"/>
                  </a:lnTo>
                  <a:lnTo>
                    <a:pt x="112" y="159"/>
                  </a:lnTo>
                  <a:lnTo>
                    <a:pt x="115" y="170"/>
                  </a:lnTo>
                  <a:lnTo>
                    <a:pt x="120" y="177"/>
                  </a:lnTo>
                  <a:lnTo>
                    <a:pt x="110" y="188"/>
                  </a:lnTo>
                  <a:lnTo>
                    <a:pt x="108" y="198"/>
                  </a:lnTo>
                  <a:lnTo>
                    <a:pt x="88" y="182"/>
                  </a:lnTo>
                  <a:lnTo>
                    <a:pt x="86" y="166"/>
                  </a:lnTo>
                  <a:lnTo>
                    <a:pt x="61" y="170"/>
                  </a:lnTo>
                  <a:lnTo>
                    <a:pt x="32" y="176"/>
                  </a:lnTo>
                  <a:lnTo>
                    <a:pt x="24" y="186"/>
                  </a:lnTo>
                  <a:lnTo>
                    <a:pt x="0" y="182"/>
                  </a:lnTo>
                  <a:lnTo>
                    <a:pt x="4" y="174"/>
                  </a:lnTo>
                  <a:lnTo>
                    <a:pt x="18" y="159"/>
                  </a:lnTo>
                  <a:lnTo>
                    <a:pt x="31" y="146"/>
                  </a:lnTo>
                  <a:lnTo>
                    <a:pt x="53" y="145"/>
                  </a:lnTo>
                  <a:lnTo>
                    <a:pt x="74" y="144"/>
                  </a:lnTo>
                  <a:lnTo>
                    <a:pt x="78" y="146"/>
                  </a:lnTo>
                  <a:lnTo>
                    <a:pt x="89" y="140"/>
                  </a:lnTo>
                  <a:lnTo>
                    <a:pt x="86" y="127"/>
                  </a:lnTo>
                  <a:lnTo>
                    <a:pt x="84" y="106"/>
                  </a:lnTo>
                  <a:lnTo>
                    <a:pt x="94" y="102"/>
                  </a:lnTo>
                  <a:lnTo>
                    <a:pt x="92" y="108"/>
                  </a:lnTo>
                  <a:lnTo>
                    <a:pt x="100" y="116"/>
                  </a:lnTo>
                  <a:lnTo>
                    <a:pt x="110" y="105"/>
                  </a:lnTo>
                  <a:lnTo>
                    <a:pt x="120" y="96"/>
                  </a:lnTo>
                  <a:lnTo>
                    <a:pt x="122" y="78"/>
                  </a:lnTo>
                  <a:lnTo>
                    <a:pt x="125" y="58"/>
                  </a:lnTo>
                  <a:lnTo>
                    <a:pt x="114" y="39"/>
                  </a:lnTo>
                  <a:lnTo>
                    <a:pt x="106" y="18"/>
                  </a:lnTo>
                  <a:lnTo>
                    <a:pt x="107" y="6"/>
                  </a:lnTo>
                  <a:lnTo>
                    <a:pt x="118" y="13"/>
                  </a:lnTo>
                  <a:lnTo>
                    <a:pt x="124" y="9"/>
                  </a:lnTo>
                  <a:lnTo>
                    <a:pt x="120" y="6"/>
                  </a:lnTo>
                  <a:lnTo>
                    <a:pt x="112" y="6"/>
                  </a:lnTo>
                  <a:lnTo>
                    <a:pt x="114" y="0"/>
                  </a:lnTo>
                  <a:lnTo>
                    <a:pt x="124" y="3"/>
                  </a:lnTo>
                  <a:lnTo>
                    <a:pt x="142" y="25"/>
                  </a:lnTo>
                  <a:lnTo>
                    <a:pt x="163" y="46"/>
                  </a:lnTo>
                  <a:lnTo>
                    <a:pt x="164" y="75"/>
                  </a:lnTo>
                  <a:lnTo>
                    <a:pt x="160" y="85"/>
                  </a:lnTo>
                  <a:lnTo>
                    <a:pt x="172" y="115"/>
                  </a:lnTo>
                  <a:lnTo>
                    <a:pt x="186" y="140"/>
                  </a:lnTo>
                  <a:lnTo>
                    <a:pt x="178" y="162"/>
                  </a:lnTo>
                  <a:lnTo>
                    <a:pt x="174" y="14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3" name="Freeform 304"/>
            <p:cNvSpPr>
              <a:spLocks/>
            </p:cNvSpPr>
            <p:nvPr/>
          </p:nvSpPr>
          <p:spPr bwMode="auto">
            <a:xfrm>
              <a:off x="7505922" y="2063467"/>
              <a:ext cx="118301" cy="109408"/>
            </a:xfrm>
            <a:custGeom>
              <a:avLst/>
              <a:gdLst/>
              <a:ahLst/>
              <a:cxnLst>
                <a:cxn ang="0">
                  <a:pos x="83" y="37"/>
                </a:cxn>
                <a:cxn ang="0">
                  <a:pos x="64" y="33"/>
                </a:cxn>
                <a:cxn ang="0">
                  <a:pos x="32" y="17"/>
                </a:cxn>
                <a:cxn ang="0">
                  <a:pos x="0" y="0"/>
                </a:cxn>
                <a:cxn ang="0">
                  <a:pos x="5" y="12"/>
                </a:cxn>
                <a:cxn ang="0">
                  <a:pos x="16" y="34"/>
                </a:cxn>
                <a:cxn ang="0">
                  <a:pos x="25" y="54"/>
                </a:cxn>
                <a:cxn ang="0">
                  <a:pos x="11" y="54"/>
                </a:cxn>
                <a:cxn ang="0">
                  <a:pos x="8" y="58"/>
                </a:cxn>
                <a:cxn ang="0">
                  <a:pos x="8" y="67"/>
                </a:cxn>
                <a:cxn ang="0">
                  <a:pos x="13" y="81"/>
                </a:cxn>
                <a:cxn ang="0">
                  <a:pos x="28" y="99"/>
                </a:cxn>
                <a:cxn ang="0">
                  <a:pos x="32" y="95"/>
                </a:cxn>
                <a:cxn ang="0">
                  <a:pos x="43" y="93"/>
                </a:cxn>
                <a:cxn ang="0">
                  <a:pos x="18" y="76"/>
                </a:cxn>
                <a:cxn ang="0">
                  <a:pos x="29" y="75"/>
                </a:cxn>
                <a:cxn ang="0">
                  <a:pos x="37" y="72"/>
                </a:cxn>
                <a:cxn ang="0">
                  <a:pos x="79" y="84"/>
                </a:cxn>
                <a:cxn ang="0">
                  <a:pos x="80" y="78"/>
                </a:cxn>
                <a:cxn ang="0">
                  <a:pos x="90" y="63"/>
                </a:cxn>
                <a:cxn ang="0">
                  <a:pos x="107" y="54"/>
                </a:cxn>
                <a:cxn ang="0">
                  <a:pos x="96" y="47"/>
                </a:cxn>
                <a:cxn ang="0">
                  <a:pos x="89" y="30"/>
                </a:cxn>
                <a:cxn ang="0">
                  <a:pos x="83" y="37"/>
                </a:cxn>
              </a:cxnLst>
              <a:rect l="0" t="0" r="r" b="b"/>
              <a:pathLst>
                <a:path w="107" h="99">
                  <a:moveTo>
                    <a:pt x="83" y="37"/>
                  </a:moveTo>
                  <a:lnTo>
                    <a:pt x="64" y="33"/>
                  </a:lnTo>
                  <a:lnTo>
                    <a:pt x="32" y="17"/>
                  </a:lnTo>
                  <a:lnTo>
                    <a:pt x="0" y="0"/>
                  </a:lnTo>
                  <a:lnTo>
                    <a:pt x="5" y="12"/>
                  </a:lnTo>
                  <a:lnTo>
                    <a:pt x="16" y="34"/>
                  </a:lnTo>
                  <a:lnTo>
                    <a:pt x="25" y="54"/>
                  </a:lnTo>
                  <a:lnTo>
                    <a:pt x="11" y="54"/>
                  </a:lnTo>
                  <a:lnTo>
                    <a:pt x="8" y="58"/>
                  </a:lnTo>
                  <a:lnTo>
                    <a:pt x="8" y="67"/>
                  </a:lnTo>
                  <a:lnTo>
                    <a:pt x="13" y="81"/>
                  </a:lnTo>
                  <a:lnTo>
                    <a:pt x="28" y="99"/>
                  </a:lnTo>
                  <a:lnTo>
                    <a:pt x="32" y="95"/>
                  </a:lnTo>
                  <a:lnTo>
                    <a:pt x="43" y="93"/>
                  </a:lnTo>
                  <a:lnTo>
                    <a:pt x="18" y="76"/>
                  </a:lnTo>
                  <a:lnTo>
                    <a:pt x="29" y="75"/>
                  </a:lnTo>
                  <a:lnTo>
                    <a:pt x="37" y="72"/>
                  </a:lnTo>
                  <a:lnTo>
                    <a:pt x="79" y="84"/>
                  </a:lnTo>
                  <a:lnTo>
                    <a:pt x="80" y="78"/>
                  </a:lnTo>
                  <a:lnTo>
                    <a:pt x="90" y="63"/>
                  </a:lnTo>
                  <a:lnTo>
                    <a:pt x="107" y="54"/>
                  </a:lnTo>
                  <a:lnTo>
                    <a:pt x="96" y="47"/>
                  </a:lnTo>
                  <a:lnTo>
                    <a:pt x="89" y="30"/>
                  </a:lnTo>
                  <a:lnTo>
                    <a:pt x="83" y="3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4" name="Freeform 305"/>
            <p:cNvSpPr>
              <a:spLocks/>
            </p:cNvSpPr>
            <p:nvPr/>
          </p:nvSpPr>
          <p:spPr bwMode="auto">
            <a:xfrm>
              <a:off x="7412175" y="2380529"/>
              <a:ext cx="60266" cy="78149"/>
            </a:xfrm>
            <a:custGeom>
              <a:avLst/>
              <a:gdLst/>
              <a:ahLst/>
              <a:cxnLst>
                <a:cxn ang="0">
                  <a:pos x="54" y="24"/>
                </a:cxn>
                <a:cxn ang="0">
                  <a:pos x="53" y="42"/>
                </a:cxn>
                <a:cxn ang="0">
                  <a:pos x="52" y="60"/>
                </a:cxn>
                <a:cxn ang="0">
                  <a:pos x="44" y="68"/>
                </a:cxn>
                <a:cxn ang="0">
                  <a:pos x="36" y="54"/>
                </a:cxn>
                <a:cxn ang="0">
                  <a:pos x="38" y="66"/>
                </a:cxn>
                <a:cxn ang="0">
                  <a:pos x="32" y="61"/>
                </a:cxn>
                <a:cxn ang="0">
                  <a:pos x="26" y="42"/>
                </a:cxn>
                <a:cxn ang="0">
                  <a:pos x="26" y="31"/>
                </a:cxn>
                <a:cxn ang="0">
                  <a:pos x="13" y="19"/>
                </a:cxn>
                <a:cxn ang="0">
                  <a:pos x="19" y="31"/>
                </a:cxn>
                <a:cxn ang="0">
                  <a:pos x="12" y="31"/>
                </a:cxn>
                <a:cxn ang="0">
                  <a:pos x="7" y="23"/>
                </a:cxn>
                <a:cxn ang="0">
                  <a:pos x="10" y="23"/>
                </a:cxn>
                <a:cxn ang="0">
                  <a:pos x="0" y="13"/>
                </a:cxn>
                <a:cxn ang="0">
                  <a:pos x="23" y="0"/>
                </a:cxn>
                <a:cxn ang="0">
                  <a:pos x="35" y="7"/>
                </a:cxn>
                <a:cxn ang="0">
                  <a:pos x="42" y="12"/>
                </a:cxn>
                <a:cxn ang="0">
                  <a:pos x="43" y="15"/>
                </a:cxn>
                <a:cxn ang="0">
                  <a:pos x="54" y="24"/>
                </a:cxn>
              </a:cxnLst>
              <a:rect l="0" t="0" r="r" b="b"/>
              <a:pathLst>
                <a:path w="54" h="68">
                  <a:moveTo>
                    <a:pt x="54" y="24"/>
                  </a:moveTo>
                  <a:lnTo>
                    <a:pt x="53" y="42"/>
                  </a:lnTo>
                  <a:lnTo>
                    <a:pt x="52" y="60"/>
                  </a:lnTo>
                  <a:lnTo>
                    <a:pt x="44" y="68"/>
                  </a:lnTo>
                  <a:lnTo>
                    <a:pt x="36" y="54"/>
                  </a:lnTo>
                  <a:lnTo>
                    <a:pt x="38" y="66"/>
                  </a:lnTo>
                  <a:lnTo>
                    <a:pt x="32" y="61"/>
                  </a:lnTo>
                  <a:lnTo>
                    <a:pt x="26" y="42"/>
                  </a:lnTo>
                  <a:lnTo>
                    <a:pt x="26" y="31"/>
                  </a:lnTo>
                  <a:lnTo>
                    <a:pt x="13" y="19"/>
                  </a:lnTo>
                  <a:lnTo>
                    <a:pt x="19" y="31"/>
                  </a:lnTo>
                  <a:lnTo>
                    <a:pt x="12" y="31"/>
                  </a:lnTo>
                  <a:lnTo>
                    <a:pt x="7" y="23"/>
                  </a:lnTo>
                  <a:lnTo>
                    <a:pt x="10" y="23"/>
                  </a:lnTo>
                  <a:lnTo>
                    <a:pt x="0" y="13"/>
                  </a:lnTo>
                  <a:lnTo>
                    <a:pt x="23" y="0"/>
                  </a:lnTo>
                  <a:lnTo>
                    <a:pt x="35" y="7"/>
                  </a:lnTo>
                  <a:lnTo>
                    <a:pt x="42" y="12"/>
                  </a:lnTo>
                  <a:lnTo>
                    <a:pt x="43" y="15"/>
                  </a:lnTo>
                  <a:lnTo>
                    <a:pt x="54" y="2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5" name="Freeform 306"/>
            <p:cNvSpPr>
              <a:spLocks/>
            </p:cNvSpPr>
            <p:nvPr/>
          </p:nvSpPr>
          <p:spPr bwMode="auto">
            <a:xfrm>
              <a:off x="7470210" y="2369364"/>
              <a:ext cx="53570" cy="42424"/>
            </a:xfrm>
            <a:custGeom>
              <a:avLst/>
              <a:gdLst/>
              <a:ahLst/>
              <a:cxnLst>
                <a:cxn ang="0">
                  <a:pos x="39" y="24"/>
                </a:cxn>
                <a:cxn ang="0">
                  <a:pos x="24" y="24"/>
                </a:cxn>
                <a:cxn ang="0">
                  <a:pos x="21" y="38"/>
                </a:cxn>
                <a:cxn ang="0">
                  <a:pos x="8" y="29"/>
                </a:cxn>
                <a:cxn ang="0">
                  <a:pos x="2" y="22"/>
                </a:cxn>
                <a:cxn ang="0">
                  <a:pos x="0" y="23"/>
                </a:cxn>
                <a:cxn ang="0">
                  <a:pos x="12" y="7"/>
                </a:cxn>
                <a:cxn ang="0">
                  <a:pos x="24" y="6"/>
                </a:cxn>
                <a:cxn ang="0">
                  <a:pos x="34" y="0"/>
                </a:cxn>
                <a:cxn ang="0">
                  <a:pos x="44" y="6"/>
                </a:cxn>
                <a:cxn ang="0">
                  <a:pos x="49" y="13"/>
                </a:cxn>
                <a:cxn ang="0">
                  <a:pos x="39" y="24"/>
                </a:cxn>
              </a:cxnLst>
              <a:rect l="0" t="0" r="r" b="b"/>
              <a:pathLst>
                <a:path w="49" h="38">
                  <a:moveTo>
                    <a:pt x="39" y="24"/>
                  </a:moveTo>
                  <a:lnTo>
                    <a:pt x="24" y="24"/>
                  </a:lnTo>
                  <a:lnTo>
                    <a:pt x="21" y="38"/>
                  </a:lnTo>
                  <a:lnTo>
                    <a:pt x="8" y="29"/>
                  </a:lnTo>
                  <a:lnTo>
                    <a:pt x="2" y="22"/>
                  </a:lnTo>
                  <a:lnTo>
                    <a:pt x="0" y="23"/>
                  </a:lnTo>
                  <a:lnTo>
                    <a:pt x="12" y="7"/>
                  </a:lnTo>
                  <a:lnTo>
                    <a:pt x="24" y="6"/>
                  </a:lnTo>
                  <a:lnTo>
                    <a:pt x="34" y="0"/>
                  </a:lnTo>
                  <a:lnTo>
                    <a:pt x="44" y="6"/>
                  </a:lnTo>
                  <a:lnTo>
                    <a:pt x="49" y="13"/>
                  </a:lnTo>
                  <a:lnTo>
                    <a:pt x="39" y="2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6" name="Freeform 307"/>
            <p:cNvSpPr>
              <a:spLocks/>
            </p:cNvSpPr>
            <p:nvPr/>
          </p:nvSpPr>
          <p:spPr bwMode="auto">
            <a:xfrm>
              <a:off x="7434495" y="2574785"/>
              <a:ext cx="8929" cy="20095"/>
            </a:xfrm>
            <a:custGeom>
              <a:avLst/>
              <a:gdLst/>
              <a:ahLst/>
              <a:cxnLst>
                <a:cxn ang="0">
                  <a:pos x="0" y="17"/>
                </a:cxn>
                <a:cxn ang="0">
                  <a:pos x="10" y="2"/>
                </a:cxn>
                <a:cxn ang="0">
                  <a:pos x="9" y="0"/>
                </a:cxn>
                <a:cxn ang="0">
                  <a:pos x="0" y="17"/>
                </a:cxn>
              </a:cxnLst>
              <a:rect l="0" t="0" r="r" b="b"/>
              <a:pathLst>
                <a:path w="10" h="17">
                  <a:moveTo>
                    <a:pt x="0" y="17"/>
                  </a:moveTo>
                  <a:lnTo>
                    <a:pt x="10" y="2"/>
                  </a:lnTo>
                  <a:lnTo>
                    <a:pt x="9" y="0"/>
                  </a:lnTo>
                  <a:lnTo>
                    <a:pt x="0" y="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7" name="Freeform 308"/>
            <p:cNvSpPr>
              <a:spLocks/>
            </p:cNvSpPr>
            <p:nvPr/>
          </p:nvSpPr>
          <p:spPr bwMode="auto">
            <a:xfrm>
              <a:off x="7550565" y="2259955"/>
              <a:ext cx="6696" cy="6698"/>
            </a:xfrm>
            <a:custGeom>
              <a:avLst/>
              <a:gdLst/>
              <a:ahLst/>
              <a:cxnLst>
                <a:cxn ang="0">
                  <a:pos x="6" y="7"/>
                </a:cxn>
                <a:cxn ang="0">
                  <a:pos x="1" y="0"/>
                </a:cxn>
                <a:cxn ang="0">
                  <a:pos x="0" y="7"/>
                </a:cxn>
                <a:cxn ang="0">
                  <a:pos x="6" y="7"/>
                </a:cxn>
              </a:cxnLst>
              <a:rect l="0" t="0" r="r" b="b"/>
              <a:pathLst>
                <a:path w="6" h="7">
                  <a:moveTo>
                    <a:pt x="6" y="7"/>
                  </a:moveTo>
                  <a:lnTo>
                    <a:pt x="1" y="0"/>
                  </a:lnTo>
                  <a:lnTo>
                    <a:pt x="0" y="7"/>
                  </a:lnTo>
                  <a:lnTo>
                    <a:pt x="6"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8" name="Freeform 309"/>
            <p:cNvSpPr>
              <a:spLocks/>
            </p:cNvSpPr>
            <p:nvPr/>
          </p:nvSpPr>
          <p:spPr bwMode="auto">
            <a:xfrm>
              <a:off x="7430031" y="2420719"/>
              <a:ext cx="6696" cy="4466"/>
            </a:xfrm>
            <a:custGeom>
              <a:avLst/>
              <a:gdLst/>
              <a:ahLst/>
              <a:cxnLst>
                <a:cxn ang="0">
                  <a:pos x="3" y="0"/>
                </a:cxn>
                <a:cxn ang="0">
                  <a:pos x="5" y="3"/>
                </a:cxn>
                <a:cxn ang="0">
                  <a:pos x="0" y="3"/>
                </a:cxn>
                <a:cxn ang="0">
                  <a:pos x="3" y="0"/>
                </a:cxn>
              </a:cxnLst>
              <a:rect l="0" t="0" r="r" b="b"/>
              <a:pathLst>
                <a:path w="5" h="3">
                  <a:moveTo>
                    <a:pt x="3" y="0"/>
                  </a:moveTo>
                  <a:lnTo>
                    <a:pt x="5" y="3"/>
                  </a:lnTo>
                  <a:lnTo>
                    <a:pt x="0" y="3"/>
                  </a:lnTo>
                  <a:lnTo>
                    <a:pt x="3"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69" name="Freeform 310"/>
            <p:cNvSpPr>
              <a:spLocks/>
            </p:cNvSpPr>
            <p:nvPr/>
          </p:nvSpPr>
          <p:spPr bwMode="auto">
            <a:xfrm>
              <a:off x="7206822" y="2130452"/>
              <a:ext cx="109372" cy="142901"/>
            </a:xfrm>
            <a:custGeom>
              <a:avLst/>
              <a:gdLst/>
              <a:ahLst/>
              <a:cxnLst>
                <a:cxn ang="0">
                  <a:pos x="27" y="86"/>
                </a:cxn>
                <a:cxn ang="0">
                  <a:pos x="13" y="83"/>
                </a:cxn>
                <a:cxn ang="0">
                  <a:pos x="0" y="71"/>
                </a:cxn>
                <a:cxn ang="0">
                  <a:pos x="12" y="58"/>
                </a:cxn>
                <a:cxn ang="0">
                  <a:pos x="25" y="36"/>
                </a:cxn>
                <a:cxn ang="0">
                  <a:pos x="33" y="33"/>
                </a:cxn>
                <a:cxn ang="0">
                  <a:pos x="58" y="40"/>
                </a:cxn>
                <a:cxn ang="0">
                  <a:pos x="49" y="27"/>
                </a:cxn>
                <a:cxn ang="0">
                  <a:pos x="57" y="24"/>
                </a:cxn>
                <a:cxn ang="0">
                  <a:pos x="70" y="14"/>
                </a:cxn>
                <a:cxn ang="0">
                  <a:pos x="70" y="0"/>
                </a:cxn>
                <a:cxn ang="0">
                  <a:pos x="93" y="15"/>
                </a:cxn>
                <a:cxn ang="0">
                  <a:pos x="96" y="17"/>
                </a:cxn>
                <a:cxn ang="0">
                  <a:pos x="87" y="30"/>
                </a:cxn>
                <a:cxn ang="0">
                  <a:pos x="94" y="54"/>
                </a:cxn>
                <a:cxn ang="0">
                  <a:pos x="83" y="69"/>
                </a:cxn>
                <a:cxn ang="0">
                  <a:pos x="72" y="83"/>
                </a:cxn>
                <a:cxn ang="0">
                  <a:pos x="76" y="95"/>
                </a:cxn>
                <a:cxn ang="0">
                  <a:pos x="100" y="108"/>
                </a:cxn>
                <a:cxn ang="0">
                  <a:pos x="91" y="114"/>
                </a:cxn>
                <a:cxn ang="0">
                  <a:pos x="75" y="123"/>
                </a:cxn>
                <a:cxn ang="0">
                  <a:pos x="75" y="128"/>
                </a:cxn>
                <a:cxn ang="0">
                  <a:pos x="55" y="124"/>
                </a:cxn>
                <a:cxn ang="0">
                  <a:pos x="49" y="128"/>
                </a:cxn>
                <a:cxn ang="0">
                  <a:pos x="40" y="123"/>
                </a:cxn>
                <a:cxn ang="0">
                  <a:pos x="33" y="118"/>
                </a:cxn>
                <a:cxn ang="0">
                  <a:pos x="37" y="106"/>
                </a:cxn>
                <a:cxn ang="0">
                  <a:pos x="40" y="105"/>
                </a:cxn>
                <a:cxn ang="0">
                  <a:pos x="31" y="100"/>
                </a:cxn>
                <a:cxn ang="0">
                  <a:pos x="27" y="86"/>
                </a:cxn>
              </a:cxnLst>
              <a:rect l="0" t="0" r="r" b="b"/>
              <a:pathLst>
                <a:path w="100" h="128">
                  <a:moveTo>
                    <a:pt x="27" y="86"/>
                  </a:moveTo>
                  <a:lnTo>
                    <a:pt x="13" y="83"/>
                  </a:lnTo>
                  <a:lnTo>
                    <a:pt x="0" y="71"/>
                  </a:lnTo>
                  <a:lnTo>
                    <a:pt x="12" y="58"/>
                  </a:lnTo>
                  <a:lnTo>
                    <a:pt x="25" y="36"/>
                  </a:lnTo>
                  <a:lnTo>
                    <a:pt x="33" y="33"/>
                  </a:lnTo>
                  <a:lnTo>
                    <a:pt x="58" y="40"/>
                  </a:lnTo>
                  <a:lnTo>
                    <a:pt x="49" y="27"/>
                  </a:lnTo>
                  <a:lnTo>
                    <a:pt x="57" y="24"/>
                  </a:lnTo>
                  <a:lnTo>
                    <a:pt x="70" y="14"/>
                  </a:lnTo>
                  <a:lnTo>
                    <a:pt x="70" y="0"/>
                  </a:lnTo>
                  <a:lnTo>
                    <a:pt x="93" y="15"/>
                  </a:lnTo>
                  <a:lnTo>
                    <a:pt x="96" y="17"/>
                  </a:lnTo>
                  <a:lnTo>
                    <a:pt x="87" y="30"/>
                  </a:lnTo>
                  <a:lnTo>
                    <a:pt x="94" y="54"/>
                  </a:lnTo>
                  <a:lnTo>
                    <a:pt x="83" y="69"/>
                  </a:lnTo>
                  <a:lnTo>
                    <a:pt x="72" y="83"/>
                  </a:lnTo>
                  <a:lnTo>
                    <a:pt x="76" y="95"/>
                  </a:lnTo>
                  <a:lnTo>
                    <a:pt x="100" y="108"/>
                  </a:lnTo>
                  <a:lnTo>
                    <a:pt x="91" y="114"/>
                  </a:lnTo>
                  <a:lnTo>
                    <a:pt x="75" y="123"/>
                  </a:lnTo>
                  <a:lnTo>
                    <a:pt x="75" y="128"/>
                  </a:lnTo>
                  <a:lnTo>
                    <a:pt x="55" y="124"/>
                  </a:lnTo>
                  <a:lnTo>
                    <a:pt x="49" y="128"/>
                  </a:lnTo>
                  <a:lnTo>
                    <a:pt x="40" y="123"/>
                  </a:lnTo>
                  <a:lnTo>
                    <a:pt x="33" y="118"/>
                  </a:lnTo>
                  <a:lnTo>
                    <a:pt x="37" y="106"/>
                  </a:lnTo>
                  <a:lnTo>
                    <a:pt x="40" y="105"/>
                  </a:lnTo>
                  <a:lnTo>
                    <a:pt x="31" y="100"/>
                  </a:lnTo>
                  <a:lnTo>
                    <a:pt x="27" y="8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0" name="Freeform 311"/>
            <p:cNvSpPr>
              <a:spLocks/>
            </p:cNvSpPr>
            <p:nvPr/>
          </p:nvSpPr>
          <p:spPr bwMode="auto">
            <a:xfrm>
              <a:off x="7289409" y="2251025"/>
              <a:ext cx="91515" cy="116107"/>
            </a:xfrm>
            <a:custGeom>
              <a:avLst/>
              <a:gdLst/>
              <a:ahLst/>
              <a:cxnLst>
                <a:cxn ang="0">
                  <a:pos x="48" y="101"/>
                </a:cxn>
                <a:cxn ang="0">
                  <a:pos x="46" y="98"/>
                </a:cxn>
                <a:cxn ang="0">
                  <a:pos x="39" y="100"/>
                </a:cxn>
                <a:cxn ang="0">
                  <a:pos x="34" y="104"/>
                </a:cxn>
                <a:cxn ang="0">
                  <a:pos x="30" y="99"/>
                </a:cxn>
                <a:cxn ang="0">
                  <a:pos x="32" y="96"/>
                </a:cxn>
                <a:cxn ang="0">
                  <a:pos x="30" y="94"/>
                </a:cxn>
                <a:cxn ang="0">
                  <a:pos x="26" y="88"/>
                </a:cxn>
                <a:cxn ang="0">
                  <a:pos x="22" y="75"/>
                </a:cxn>
                <a:cxn ang="0">
                  <a:pos x="21" y="68"/>
                </a:cxn>
                <a:cxn ang="0">
                  <a:pos x="21" y="64"/>
                </a:cxn>
                <a:cxn ang="0">
                  <a:pos x="7" y="50"/>
                </a:cxn>
                <a:cxn ang="0">
                  <a:pos x="3" y="45"/>
                </a:cxn>
                <a:cxn ang="0">
                  <a:pos x="6" y="42"/>
                </a:cxn>
                <a:cxn ang="0">
                  <a:pos x="15" y="46"/>
                </a:cxn>
                <a:cxn ang="0">
                  <a:pos x="14" y="42"/>
                </a:cxn>
                <a:cxn ang="0">
                  <a:pos x="1" y="23"/>
                </a:cxn>
                <a:cxn ang="0">
                  <a:pos x="0" y="20"/>
                </a:cxn>
                <a:cxn ang="0">
                  <a:pos x="0" y="15"/>
                </a:cxn>
                <a:cxn ang="0">
                  <a:pos x="16" y="6"/>
                </a:cxn>
                <a:cxn ang="0">
                  <a:pos x="25" y="0"/>
                </a:cxn>
                <a:cxn ang="0">
                  <a:pos x="48" y="23"/>
                </a:cxn>
                <a:cxn ang="0">
                  <a:pos x="70" y="47"/>
                </a:cxn>
                <a:cxn ang="0">
                  <a:pos x="82" y="82"/>
                </a:cxn>
                <a:cxn ang="0">
                  <a:pos x="73" y="87"/>
                </a:cxn>
                <a:cxn ang="0">
                  <a:pos x="63" y="92"/>
                </a:cxn>
                <a:cxn ang="0">
                  <a:pos x="58" y="90"/>
                </a:cxn>
                <a:cxn ang="0">
                  <a:pos x="56" y="94"/>
                </a:cxn>
                <a:cxn ang="0">
                  <a:pos x="54" y="95"/>
                </a:cxn>
                <a:cxn ang="0">
                  <a:pos x="50" y="96"/>
                </a:cxn>
                <a:cxn ang="0">
                  <a:pos x="48" y="101"/>
                </a:cxn>
              </a:cxnLst>
              <a:rect l="0" t="0" r="r" b="b"/>
              <a:pathLst>
                <a:path w="82" h="104">
                  <a:moveTo>
                    <a:pt x="48" y="101"/>
                  </a:moveTo>
                  <a:lnTo>
                    <a:pt x="46" y="98"/>
                  </a:lnTo>
                  <a:lnTo>
                    <a:pt x="39" y="100"/>
                  </a:lnTo>
                  <a:lnTo>
                    <a:pt x="34" y="104"/>
                  </a:lnTo>
                  <a:lnTo>
                    <a:pt x="30" y="99"/>
                  </a:lnTo>
                  <a:lnTo>
                    <a:pt x="32" y="96"/>
                  </a:lnTo>
                  <a:lnTo>
                    <a:pt x="30" y="94"/>
                  </a:lnTo>
                  <a:lnTo>
                    <a:pt x="26" y="88"/>
                  </a:lnTo>
                  <a:lnTo>
                    <a:pt x="22" y="75"/>
                  </a:lnTo>
                  <a:lnTo>
                    <a:pt x="21" y="68"/>
                  </a:lnTo>
                  <a:lnTo>
                    <a:pt x="21" y="64"/>
                  </a:lnTo>
                  <a:lnTo>
                    <a:pt x="7" y="50"/>
                  </a:lnTo>
                  <a:lnTo>
                    <a:pt x="3" y="45"/>
                  </a:lnTo>
                  <a:lnTo>
                    <a:pt x="6" y="42"/>
                  </a:lnTo>
                  <a:lnTo>
                    <a:pt x="15" y="46"/>
                  </a:lnTo>
                  <a:lnTo>
                    <a:pt x="14" y="42"/>
                  </a:lnTo>
                  <a:lnTo>
                    <a:pt x="1" y="23"/>
                  </a:lnTo>
                  <a:lnTo>
                    <a:pt x="0" y="20"/>
                  </a:lnTo>
                  <a:lnTo>
                    <a:pt x="0" y="15"/>
                  </a:lnTo>
                  <a:lnTo>
                    <a:pt x="16" y="6"/>
                  </a:lnTo>
                  <a:lnTo>
                    <a:pt x="25" y="0"/>
                  </a:lnTo>
                  <a:lnTo>
                    <a:pt x="48" y="23"/>
                  </a:lnTo>
                  <a:lnTo>
                    <a:pt x="70" y="47"/>
                  </a:lnTo>
                  <a:lnTo>
                    <a:pt x="82" y="82"/>
                  </a:lnTo>
                  <a:lnTo>
                    <a:pt x="73" y="87"/>
                  </a:lnTo>
                  <a:lnTo>
                    <a:pt x="63" y="92"/>
                  </a:lnTo>
                  <a:lnTo>
                    <a:pt x="58" y="90"/>
                  </a:lnTo>
                  <a:lnTo>
                    <a:pt x="56" y="94"/>
                  </a:lnTo>
                  <a:lnTo>
                    <a:pt x="54" y="95"/>
                  </a:lnTo>
                  <a:lnTo>
                    <a:pt x="50" y="96"/>
                  </a:lnTo>
                  <a:lnTo>
                    <a:pt x="48" y="10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1" name="Freeform 312"/>
            <p:cNvSpPr>
              <a:spLocks/>
            </p:cNvSpPr>
            <p:nvPr/>
          </p:nvSpPr>
          <p:spPr bwMode="auto">
            <a:xfrm>
              <a:off x="7273785" y="2621674"/>
              <a:ext cx="33482" cy="89313"/>
            </a:xfrm>
            <a:custGeom>
              <a:avLst/>
              <a:gdLst/>
              <a:ahLst/>
              <a:cxnLst>
                <a:cxn ang="0">
                  <a:pos x="22" y="79"/>
                </a:cxn>
                <a:cxn ang="0">
                  <a:pos x="4" y="60"/>
                </a:cxn>
                <a:cxn ang="0">
                  <a:pos x="0" y="32"/>
                </a:cxn>
                <a:cxn ang="0">
                  <a:pos x="10" y="15"/>
                </a:cxn>
                <a:cxn ang="0">
                  <a:pos x="18" y="0"/>
                </a:cxn>
                <a:cxn ang="0">
                  <a:pos x="31" y="5"/>
                </a:cxn>
                <a:cxn ang="0">
                  <a:pos x="29" y="24"/>
                </a:cxn>
                <a:cxn ang="0">
                  <a:pos x="27" y="42"/>
                </a:cxn>
                <a:cxn ang="0">
                  <a:pos x="24" y="61"/>
                </a:cxn>
                <a:cxn ang="0">
                  <a:pos x="22" y="79"/>
                </a:cxn>
              </a:cxnLst>
              <a:rect l="0" t="0" r="r" b="b"/>
              <a:pathLst>
                <a:path w="31" h="79">
                  <a:moveTo>
                    <a:pt x="22" y="79"/>
                  </a:moveTo>
                  <a:lnTo>
                    <a:pt x="4" y="60"/>
                  </a:lnTo>
                  <a:lnTo>
                    <a:pt x="0" y="32"/>
                  </a:lnTo>
                  <a:lnTo>
                    <a:pt x="10" y="15"/>
                  </a:lnTo>
                  <a:lnTo>
                    <a:pt x="18" y="0"/>
                  </a:lnTo>
                  <a:lnTo>
                    <a:pt x="31" y="5"/>
                  </a:lnTo>
                  <a:lnTo>
                    <a:pt x="29" y="24"/>
                  </a:lnTo>
                  <a:lnTo>
                    <a:pt x="27" y="42"/>
                  </a:lnTo>
                  <a:lnTo>
                    <a:pt x="24" y="61"/>
                  </a:lnTo>
                  <a:lnTo>
                    <a:pt x="22" y="7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2" name="Freeform 313"/>
            <p:cNvSpPr>
              <a:spLocks/>
            </p:cNvSpPr>
            <p:nvPr/>
          </p:nvSpPr>
          <p:spPr bwMode="auto">
            <a:xfrm>
              <a:off x="6278273" y="1887074"/>
              <a:ext cx="723197" cy="283569"/>
            </a:xfrm>
            <a:custGeom>
              <a:avLst/>
              <a:gdLst/>
              <a:ahLst/>
              <a:cxnLst>
                <a:cxn ang="0">
                  <a:pos x="381" y="242"/>
                </a:cxn>
                <a:cxn ang="0">
                  <a:pos x="349" y="232"/>
                </a:cxn>
                <a:cxn ang="0">
                  <a:pos x="292" y="228"/>
                </a:cxn>
                <a:cxn ang="0">
                  <a:pos x="237" y="224"/>
                </a:cxn>
                <a:cxn ang="0">
                  <a:pos x="201" y="187"/>
                </a:cxn>
                <a:cxn ang="0">
                  <a:pos x="144" y="169"/>
                </a:cxn>
                <a:cxn ang="0">
                  <a:pos x="97" y="161"/>
                </a:cxn>
                <a:cxn ang="0">
                  <a:pos x="82" y="121"/>
                </a:cxn>
                <a:cxn ang="0">
                  <a:pos x="38" y="98"/>
                </a:cxn>
                <a:cxn ang="0">
                  <a:pos x="2" y="72"/>
                </a:cxn>
                <a:cxn ang="0">
                  <a:pos x="9" y="60"/>
                </a:cxn>
                <a:cxn ang="0">
                  <a:pos x="46" y="41"/>
                </a:cxn>
                <a:cxn ang="0">
                  <a:pos x="105" y="35"/>
                </a:cxn>
                <a:cxn ang="0">
                  <a:pos x="141" y="48"/>
                </a:cxn>
                <a:cxn ang="0">
                  <a:pos x="184" y="41"/>
                </a:cxn>
                <a:cxn ang="0">
                  <a:pos x="171" y="0"/>
                </a:cxn>
                <a:cxn ang="0">
                  <a:pos x="237" y="14"/>
                </a:cxn>
                <a:cxn ang="0">
                  <a:pos x="282" y="43"/>
                </a:cxn>
                <a:cxn ang="0">
                  <a:pos x="342" y="42"/>
                </a:cxn>
                <a:cxn ang="0">
                  <a:pos x="380" y="58"/>
                </a:cxn>
                <a:cxn ang="0">
                  <a:pos x="444" y="64"/>
                </a:cxn>
                <a:cxn ang="0">
                  <a:pos x="488" y="42"/>
                </a:cxn>
                <a:cxn ang="0">
                  <a:pos x="542" y="52"/>
                </a:cxn>
                <a:cxn ang="0">
                  <a:pos x="548" y="90"/>
                </a:cxn>
                <a:cxn ang="0">
                  <a:pos x="559" y="102"/>
                </a:cxn>
                <a:cxn ang="0">
                  <a:pos x="587" y="106"/>
                </a:cxn>
                <a:cxn ang="0">
                  <a:pos x="641" y="118"/>
                </a:cxn>
                <a:cxn ang="0">
                  <a:pos x="612" y="130"/>
                </a:cxn>
                <a:cxn ang="0">
                  <a:pos x="587" y="158"/>
                </a:cxn>
                <a:cxn ang="0">
                  <a:pos x="547" y="174"/>
                </a:cxn>
                <a:cxn ang="0">
                  <a:pos x="521" y="188"/>
                </a:cxn>
                <a:cxn ang="0">
                  <a:pos x="517" y="217"/>
                </a:cxn>
                <a:cxn ang="0">
                  <a:pos x="474" y="234"/>
                </a:cxn>
                <a:cxn ang="0">
                  <a:pos x="435" y="245"/>
                </a:cxn>
                <a:cxn ang="0">
                  <a:pos x="405" y="247"/>
                </a:cxn>
              </a:cxnLst>
              <a:rect l="0" t="0" r="r" b="b"/>
              <a:pathLst>
                <a:path w="647" h="254">
                  <a:moveTo>
                    <a:pt x="405" y="247"/>
                  </a:moveTo>
                  <a:lnTo>
                    <a:pt x="381" y="242"/>
                  </a:lnTo>
                  <a:lnTo>
                    <a:pt x="356" y="238"/>
                  </a:lnTo>
                  <a:lnTo>
                    <a:pt x="349" y="232"/>
                  </a:lnTo>
                  <a:lnTo>
                    <a:pt x="320" y="229"/>
                  </a:lnTo>
                  <a:lnTo>
                    <a:pt x="292" y="228"/>
                  </a:lnTo>
                  <a:lnTo>
                    <a:pt x="265" y="226"/>
                  </a:lnTo>
                  <a:lnTo>
                    <a:pt x="237" y="224"/>
                  </a:lnTo>
                  <a:lnTo>
                    <a:pt x="219" y="205"/>
                  </a:lnTo>
                  <a:lnTo>
                    <a:pt x="201" y="187"/>
                  </a:lnTo>
                  <a:lnTo>
                    <a:pt x="172" y="178"/>
                  </a:lnTo>
                  <a:lnTo>
                    <a:pt x="144" y="169"/>
                  </a:lnTo>
                  <a:lnTo>
                    <a:pt x="121" y="166"/>
                  </a:lnTo>
                  <a:lnTo>
                    <a:pt x="97" y="161"/>
                  </a:lnTo>
                  <a:lnTo>
                    <a:pt x="90" y="142"/>
                  </a:lnTo>
                  <a:lnTo>
                    <a:pt x="82" y="121"/>
                  </a:lnTo>
                  <a:lnTo>
                    <a:pt x="54" y="101"/>
                  </a:lnTo>
                  <a:lnTo>
                    <a:pt x="38" y="98"/>
                  </a:lnTo>
                  <a:lnTo>
                    <a:pt x="9" y="80"/>
                  </a:lnTo>
                  <a:lnTo>
                    <a:pt x="2" y="72"/>
                  </a:lnTo>
                  <a:lnTo>
                    <a:pt x="0" y="68"/>
                  </a:lnTo>
                  <a:lnTo>
                    <a:pt x="9" y="60"/>
                  </a:lnTo>
                  <a:lnTo>
                    <a:pt x="27" y="53"/>
                  </a:lnTo>
                  <a:lnTo>
                    <a:pt x="46" y="41"/>
                  </a:lnTo>
                  <a:lnTo>
                    <a:pt x="66" y="30"/>
                  </a:lnTo>
                  <a:lnTo>
                    <a:pt x="105" y="35"/>
                  </a:lnTo>
                  <a:lnTo>
                    <a:pt x="111" y="43"/>
                  </a:lnTo>
                  <a:lnTo>
                    <a:pt x="141" y="48"/>
                  </a:lnTo>
                  <a:lnTo>
                    <a:pt x="170" y="53"/>
                  </a:lnTo>
                  <a:lnTo>
                    <a:pt x="184" y="41"/>
                  </a:lnTo>
                  <a:lnTo>
                    <a:pt x="166" y="24"/>
                  </a:lnTo>
                  <a:lnTo>
                    <a:pt x="171" y="0"/>
                  </a:lnTo>
                  <a:lnTo>
                    <a:pt x="205" y="7"/>
                  </a:lnTo>
                  <a:lnTo>
                    <a:pt x="237" y="14"/>
                  </a:lnTo>
                  <a:lnTo>
                    <a:pt x="252" y="28"/>
                  </a:lnTo>
                  <a:lnTo>
                    <a:pt x="282" y="43"/>
                  </a:lnTo>
                  <a:lnTo>
                    <a:pt x="315" y="37"/>
                  </a:lnTo>
                  <a:lnTo>
                    <a:pt x="342" y="42"/>
                  </a:lnTo>
                  <a:lnTo>
                    <a:pt x="369" y="48"/>
                  </a:lnTo>
                  <a:lnTo>
                    <a:pt x="380" y="58"/>
                  </a:lnTo>
                  <a:lnTo>
                    <a:pt x="421" y="67"/>
                  </a:lnTo>
                  <a:lnTo>
                    <a:pt x="444" y="64"/>
                  </a:lnTo>
                  <a:lnTo>
                    <a:pt x="465" y="59"/>
                  </a:lnTo>
                  <a:lnTo>
                    <a:pt x="488" y="42"/>
                  </a:lnTo>
                  <a:lnTo>
                    <a:pt x="524" y="50"/>
                  </a:lnTo>
                  <a:lnTo>
                    <a:pt x="542" y="52"/>
                  </a:lnTo>
                  <a:lnTo>
                    <a:pt x="546" y="71"/>
                  </a:lnTo>
                  <a:lnTo>
                    <a:pt x="548" y="90"/>
                  </a:lnTo>
                  <a:lnTo>
                    <a:pt x="542" y="92"/>
                  </a:lnTo>
                  <a:lnTo>
                    <a:pt x="559" y="102"/>
                  </a:lnTo>
                  <a:lnTo>
                    <a:pt x="579" y="101"/>
                  </a:lnTo>
                  <a:lnTo>
                    <a:pt x="587" y="106"/>
                  </a:lnTo>
                  <a:lnTo>
                    <a:pt x="597" y="96"/>
                  </a:lnTo>
                  <a:lnTo>
                    <a:pt x="641" y="118"/>
                  </a:lnTo>
                  <a:lnTo>
                    <a:pt x="647" y="131"/>
                  </a:lnTo>
                  <a:lnTo>
                    <a:pt x="612" y="130"/>
                  </a:lnTo>
                  <a:lnTo>
                    <a:pt x="590" y="142"/>
                  </a:lnTo>
                  <a:lnTo>
                    <a:pt x="587" y="158"/>
                  </a:lnTo>
                  <a:lnTo>
                    <a:pt x="565" y="163"/>
                  </a:lnTo>
                  <a:lnTo>
                    <a:pt x="547" y="174"/>
                  </a:lnTo>
                  <a:lnTo>
                    <a:pt x="518" y="167"/>
                  </a:lnTo>
                  <a:lnTo>
                    <a:pt x="521" y="188"/>
                  </a:lnTo>
                  <a:lnTo>
                    <a:pt x="535" y="202"/>
                  </a:lnTo>
                  <a:lnTo>
                    <a:pt x="517" y="217"/>
                  </a:lnTo>
                  <a:lnTo>
                    <a:pt x="498" y="232"/>
                  </a:lnTo>
                  <a:lnTo>
                    <a:pt x="474" y="234"/>
                  </a:lnTo>
                  <a:lnTo>
                    <a:pt x="451" y="235"/>
                  </a:lnTo>
                  <a:lnTo>
                    <a:pt x="435" y="245"/>
                  </a:lnTo>
                  <a:lnTo>
                    <a:pt x="421" y="254"/>
                  </a:lnTo>
                  <a:lnTo>
                    <a:pt x="405" y="24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3" name="Freeform 314"/>
            <p:cNvSpPr>
              <a:spLocks/>
            </p:cNvSpPr>
            <p:nvPr/>
          </p:nvSpPr>
          <p:spPr bwMode="auto">
            <a:xfrm>
              <a:off x="5403293" y="1797760"/>
              <a:ext cx="857123" cy="379580"/>
            </a:xfrm>
            <a:custGeom>
              <a:avLst/>
              <a:gdLst/>
              <a:ahLst/>
              <a:cxnLst>
                <a:cxn ang="0">
                  <a:pos x="89" y="200"/>
                </a:cxn>
                <a:cxn ang="0">
                  <a:pos x="61" y="213"/>
                </a:cxn>
                <a:cxn ang="0">
                  <a:pos x="23" y="171"/>
                </a:cxn>
                <a:cxn ang="0">
                  <a:pos x="3" y="126"/>
                </a:cxn>
                <a:cxn ang="0">
                  <a:pos x="29" y="110"/>
                </a:cxn>
                <a:cxn ang="0">
                  <a:pos x="47" y="88"/>
                </a:cxn>
                <a:cxn ang="0">
                  <a:pos x="90" y="78"/>
                </a:cxn>
                <a:cxn ang="0">
                  <a:pos x="141" y="100"/>
                </a:cxn>
                <a:cxn ang="0">
                  <a:pos x="207" y="98"/>
                </a:cxn>
                <a:cxn ang="0">
                  <a:pos x="248" y="98"/>
                </a:cxn>
                <a:cxn ang="0">
                  <a:pos x="237" y="46"/>
                </a:cxn>
                <a:cxn ang="0">
                  <a:pos x="231" y="36"/>
                </a:cxn>
                <a:cxn ang="0">
                  <a:pos x="281" y="27"/>
                </a:cxn>
                <a:cxn ang="0">
                  <a:pos x="327" y="14"/>
                </a:cxn>
                <a:cxn ang="0">
                  <a:pos x="373" y="1"/>
                </a:cxn>
                <a:cxn ang="0">
                  <a:pos x="404" y="14"/>
                </a:cxn>
                <a:cxn ang="0">
                  <a:pos x="455" y="34"/>
                </a:cxn>
                <a:cxn ang="0">
                  <a:pos x="494" y="28"/>
                </a:cxn>
                <a:cxn ang="0">
                  <a:pos x="523" y="22"/>
                </a:cxn>
                <a:cxn ang="0">
                  <a:pos x="546" y="51"/>
                </a:cxn>
                <a:cxn ang="0">
                  <a:pos x="599" y="87"/>
                </a:cxn>
                <a:cxn ang="0">
                  <a:pos x="629" y="99"/>
                </a:cxn>
                <a:cxn ang="0">
                  <a:pos x="668" y="100"/>
                </a:cxn>
                <a:cxn ang="0">
                  <a:pos x="721" y="133"/>
                </a:cxn>
                <a:cxn ang="0">
                  <a:pos x="768" y="150"/>
                </a:cxn>
                <a:cxn ang="0">
                  <a:pos x="751" y="172"/>
                </a:cxn>
                <a:cxn ang="0">
                  <a:pos x="743" y="201"/>
                </a:cxn>
                <a:cxn ang="0">
                  <a:pos x="714" y="216"/>
                </a:cxn>
                <a:cxn ang="0">
                  <a:pos x="724" y="246"/>
                </a:cxn>
                <a:cxn ang="0">
                  <a:pos x="673" y="252"/>
                </a:cxn>
                <a:cxn ang="0">
                  <a:pos x="695" y="277"/>
                </a:cxn>
                <a:cxn ang="0">
                  <a:pos x="704" y="300"/>
                </a:cxn>
                <a:cxn ang="0">
                  <a:pos x="673" y="289"/>
                </a:cxn>
                <a:cxn ang="0">
                  <a:pos x="622" y="295"/>
                </a:cxn>
                <a:cxn ang="0">
                  <a:pos x="575" y="292"/>
                </a:cxn>
                <a:cxn ang="0">
                  <a:pos x="542" y="303"/>
                </a:cxn>
                <a:cxn ang="0">
                  <a:pos x="509" y="312"/>
                </a:cxn>
                <a:cxn ang="0">
                  <a:pos x="470" y="339"/>
                </a:cxn>
                <a:cxn ang="0">
                  <a:pos x="432" y="320"/>
                </a:cxn>
                <a:cxn ang="0">
                  <a:pos x="408" y="284"/>
                </a:cxn>
                <a:cxn ang="0">
                  <a:pos x="367" y="282"/>
                </a:cxn>
                <a:cxn ang="0">
                  <a:pos x="325" y="278"/>
                </a:cxn>
                <a:cxn ang="0">
                  <a:pos x="278" y="241"/>
                </a:cxn>
                <a:cxn ang="0">
                  <a:pos x="228" y="236"/>
                </a:cxn>
                <a:cxn ang="0">
                  <a:pos x="209" y="267"/>
                </a:cxn>
                <a:cxn ang="0">
                  <a:pos x="219" y="312"/>
                </a:cxn>
                <a:cxn ang="0">
                  <a:pos x="201" y="326"/>
                </a:cxn>
                <a:cxn ang="0">
                  <a:pos x="181" y="302"/>
                </a:cxn>
                <a:cxn ang="0">
                  <a:pos x="128" y="296"/>
                </a:cxn>
                <a:cxn ang="0">
                  <a:pos x="103" y="267"/>
                </a:cxn>
                <a:cxn ang="0">
                  <a:pos x="115" y="259"/>
                </a:cxn>
                <a:cxn ang="0">
                  <a:pos x="117" y="240"/>
                </a:cxn>
                <a:cxn ang="0">
                  <a:pos x="137" y="230"/>
                </a:cxn>
                <a:cxn ang="0">
                  <a:pos x="105" y="201"/>
                </a:cxn>
              </a:cxnLst>
              <a:rect l="0" t="0" r="r" b="b"/>
              <a:pathLst>
                <a:path w="768" h="339">
                  <a:moveTo>
                    <a:pt x="105" y="201"/>
                  </a:moveTo>
                  <a:lnTo>
                    <a:pt x="89" y="200"/>
                  </a:lnTo>
                  <a:lnTo>
                    <a:pt x="63" y="212"/>
                  </a:lnTo>
                  <a:lnTo>
                    <a:pt x="61" y="213"/>
                  </a:lnTo>
                  <a:lnTo>
                    <a:pt x="47" y="189"/>
                  </a:lnTo>
                  <a:lnTo>
                    <a:pt x="23" y="171"/>
                  </a:lnTo>
                  <a:lnTo>
                    <a:pt x="0" y="153"/>
                  </a:lnTo>
                  <a:lnTo>
                    <a:pt x="3" y="126"/>
                  </a:lnTo>
                  <a:lnTo>
                    <a:pt x="6" y="99"/>
                  </a:lnTo>
                  <a:lnTo>
                    <a:pt x="29" y="110"/>
                  </a:lnTo>
                  <a:lnTo>
                    <a:pt x="32" y="99"/>
                  </a:lnTo>
                  <a:lnTo>
                    <a:pt x="47" y="88"/>
                  </a:lnTo>
                  <a:lnTo>
                    <a:pt x="62" y="78"/>
                  </a:lnTo>
                  <a:lnTo>
                    <a:pt x="90" y="78"/>
                  </a:lnTo>
                  <a:lnTo>
                    <a:pt x="115" y="90"/>
                  </a:lnTo>
                  <a:lnTo>
                    <a:pt x="141" y="100"/>
                  </a:lnTo>
                  <a:lnTo>
                    <a:pt x="170" y="99"/>
                  </a:lnTo>
                  <a:lnTo>
                    <a:pt x="207" y="98"/>
                  </a:lnTo>
                  <a:lnTo>
                    <a:pt x="246" y="104"/>
                  </a:lnTo>
                  <a:lnTo>
                    <a:pt x="248" y="98"/>
                  </a:lnTo>
                  <a:lnTo>
                    <a:pt x="228" y="73"/>
                  </a:lnTo>
                  <a:lnTo>
                    <a:pt x="237" y="46"/>
                  </a:lnTo>
                  <a:lnTo>
                    <a:pt x="254" y="46"/>
                  </a:lnTo>
                  <a:lnTo>
                    <a:pt x="231" y="36"/>
                  </a:lnTo>
                  <a:lnTo>
                    <a:pt x="255" y="31"/>
                  </a:lnTo>
                  <a:lnTo>
                    <a:pt x="281" y="27"/>
                  </a:lnTo>
                  <a:lnTo>
                    <a:pt x="303" y="21"/>
                  </a:lnTo>
                  <a:lnTo>
                    <a:pt x="327" y="14"/>
                  </a:lnTo>
                  <a:lnTo>
                    <a:pt x="350" y="8"/>
                  </a:lnTo>
                  <a:lnTo>
                    <a:pt x="373" y="1"/>
                  </a:lnTo>
                  <a:lnTo>
                    <a:pt x="390" y="0"/>
                  </a:lnTo>
                  <a:lnTo>
                    <a:pt x="404" y="14"/>
                  </a:lnTo>
                  <a:lnTo>
                    <a:pt x="442" y="27"/>
                  </a:lnTo>
                  <a:lnTo>
                    <a:pt x="455" y="34"/>
                  </a:lnTo>
                  <a:lnTo>
                    <a:pt x="470" y="37"/>
                  </a:lnTo>
                  <a:lnTo>
                    <a:pt x="494" y="28"/>
                  </a:lnTo>
                  <a:lnTo>
                    <a:pt x="520" y="19"/>
                  </a:lnTo>
                  <a:lnTo>
                    <a:pt x="523" y="22"/>
                  </a:lnTo>
                  <a:lnTo>
                    <a:pt x="520" y="34"/>
                  </a:lnTo>
                  <a:lnTo>
                    <a:pt x="546" y="51"/>
                  </a:lnTo>
                  <a:lnTo>
                    <a:pt x="572" y="69"/>
                  </a:lnTo>
                  <a:lnTo>
                    <a:pt x="599" y="87"/>
                  </a:lnTo>
                  <a:lnTo>
                    <a:pt x="625" y="105"/>
                  </a:lnTo>
                  <a:lnTo>
                    <a:pt x="629" y="99"/>
                  </a:lnTo>
                  <a:lnTo>
                    <a:pt x="643" y="104"/>
                  </a:lnTo>
                  <a:lnTo>
                    <a:pt x="668" y="100"/>
                  </a:lnTo>
                  <a:lnTo>
                    <a:pt x="695" y="116"/>
                  </a:lnTo>
                  <a:lnTo>
                    <a:pt x="721" y="133"/>
                  </a:lnTo>
                  <a:lnTo>
                    <a:pt x="746" y="127"/>
                  </a:lnTo>
                  <a:lnTo>
                    <a:pt x="768" y="150"/>
                  </a:lnTo>
                  <a:lnTo>
                    <a:pt x="761" y="166"/>
                  </a:lnTo>
                  <a:lnTo>
                    <a:pt x="751" y="172"/>
                  </a:lnTo>
                  <a:lnTo>
                    <a:pt x="761" y="199"/>
                  </a:lnTo>
                  <a:lnTo>
                    <a:pt x="743" y="201"/>
                  </a:lnTo>
                  <a:lnTo>
                    <a:pt x="712" y="195"/>
                  </a:lnTo>
                  <a:lnTo>
                    <a:pt x="714" y="216"/>
                  </a:lnTo>
                  <a:lnTo>
                    <a:pt x="716" y="237"/>
                  </a:lnTo>
                  <a:lnTo>
                    <a:pt x="724" y="246"/>
                  </a:lnTo>
                  <a:lnTo>
                    <a:pt x="696" y="243"/>
                  </a:lnTo>
                  <a:lnTo>
                    <a:pt x="673" y="252"/>
                  </a:lnTo>
                  <a:lnTo>
                    <a:pt x="686" y="259"/>
                  </a:lnTo>
                  <a:lnTo>
                    <a:pt x="695" y="277"/>
                  </a:lnTo>
                  <a:lnTo>
                    <a:pt x="704" y="295"/>
                  </a:lnTo>
                  <a:lnTo>
                    <a:pt x="704" y="300"/>
                  </a:lnTo>
                  <a:lnTo>
                    <a:pt x="700" y="304"/>
                  </a:lnTo>
                  <a:lnTo>
                    <a:pt x="673" y="289"/>
                  </a:lnTo>
                  <a:lnTo>
                    <a:pt x="648" y="291"/>
                  </a:lnTo>
                  <a:lnTo>
                    <a:pt x="622" y="295"/>
                  </a:lnTo>
                  <a:lnTo>
                    <a:pt x="593" y="295"/>
                  </a:lnTo>
                  <a:lnTo>
                    <a:pt x="575" y="292"/>
                  </a:lnTo>
                  <a:lnTo>
                    <a:pt x="564" y="307"/>
                  </a:lnTo>
                  <a:lnTo>
                    <a:pt x="542" y="303"/>
                  </a:lnTo>
                  <a:lnTo>
                    <a:pt x="522" y="301"/>
                  </a:lnTo>
                  <a:lnTo>
                    <a:pt x="509" y="312"/>
                  </a:lnTo>
                  <a:lnTo>
                    <a:pt x="490" y="325"/>
                  </a:lnTo>
                  <a:lnTo>
                    <a:pt x="470" y="339"/>
                  </a:lnTo>
                  <a:lnTo>
                    <a:pt x="451" y="330"/>
                  </a:lnTo>
                  <a:lnTo>
                    <a:pt x="432" y="320"/>
                  </a:lnTo>
                  <a:lnTo>
                    <a:pt x="431" y="300"/>
                  </a:lnTo>
                  <a:lnTo>
                    <a:pt x="408" y="284"/>
                  </a:lnTo>
                  <a:lnTo>
                    <a:pt x="388" y="283"/>
                  </a:lnTo>
                  <a:lnTo>
                    <a:pt x="367" y="282"/>
                  </a:lnTo>
                  <a:lnTo>
                    <a:pt x="345" y="280"/>
                  </a:lnTo>
                  <a:lnTo>
                    <a:pt x="325" y="278"/>
                  </a:lnTo>
                  <a:lnTo>
                    <a:pt x="305" y="254"/>
                  </a:lnTo>
                  <a:lnTo>
                    <a:pt x="278" y="241"/>
                  </a:lnTo>
                  <a:lnTo>
                    <a:pt x="252" y="228"/>
                  </a:lnTo>
                  <a:lnTo>
                    <a:pt x="228" y="236"/>
                  </a:lnTo>
                  <a:lnTo>
                    <a:pt x="203" y="246"/>
                  </a:lnTo>
                  <a:lnTo>
                    <a:pt x="209" y="267"/>
                  </a:lnTo>
                  <a:lnTo>
                    <a:pt x="213" y="289"/>
                  </a:lnTo>
                  <a:lnTo>
                    <a:pt x="219" y="312"/>
                  </a:lnTo>
                  <a:lnTo>
                    <a:pt x="225" y="333"/>
                  </a:lnTo>
                  <a:lnTo>
                    <a:pt x="201" y="326"/>
                  </a:lnTo>
                  <a:lnTo>
                    <a:pt x="177" y="319"/>
                  </a:lnTo>
                  <a:lnTo>
                    <a:pt x="181" y="302"/>
                  </a:lnTo>
                  <a:lnTo>
                    <a:pt x="145" y="302"/>
                  </a:lnTo>
                  <a:lnTo>
                    <a:pt x="128" y="296"/>
                  </a:lnTo>
                  <a:lnTo>
                    <a:pt x="121" y="291"/>
                  </a:lnTo>
                  <a:lnTo>
                    <a:pt x="103" y="267"/>
                  </a:lnTo>
                  <a:lnTo>
                    <a:pt x="92" y="260"/>
                  </a:lnTo>
                  <a:lnTo>
                    <a:pt x="115" y="259"/>
                  </a:lnTo>
                  <a:lnTo>
                    <a:pt x="105" y="249"/>
                  </a:lnTo>
                  <a:lnTo>
                    <a:pt x="117" y="240"/>
                  </a:lnTo>
                  <a:lnTo>
                    <a:pt x="143" y="240"/>
                  </a:lnTo>
                  <a:lnTo>
                    <a:pt x="137" y="230"/>
                  </a:lnTo>
                  <a:lnTo>
                    <a:pt x="132" y="202"/>
                  </a:lnTo>
                  <a:lnTo>
                    <a:pt x="105" y="20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4" name="Freeform 315"/>
            <p:cNvSpPr>
              <a:spLocks/>
            </p:cNvSpPr>
            <p:nvPr/>
          </p:nvSpPr>
          <p:spPr bwMode="auto">
            <a:xfrm>
              <a:off x="5269368" y="2103657"/>
              <a:ext cx="185263" cy="69218"/>
            </a:xfrm>
            <a:custGeom>
              <a:avLst/>
              <a:gdLst/>
              <a:ahLst/>
              <a:cxnLst>
                <a:cxn ang="0">
                  <a:pos x="32" y="23"/>
                </a:cxn>
                <a:cxn ang="0">
                  <a:pos x="0" y="3"/>
                </a:cxn>
                <a:cxn ang="0">
                  <a:pos x="1" y="0"/>
                </a:cxn>
                <a:cxn ang="0">
                  <a:pos x="24" y="3"/>
                </a:cxn>
                <a:cxn ang="0">
                  <a:pos x="45" y="4"/>
                </a:cxn>
                <a:cxn ang="0">
                  <a:pos x="75" y="16"/>
                </a:cxn>
                <a:cxn ang="0">
                  <a:pos x="105" y="28"/>
                </a:cxn>
                <a:cxn ang="0">
                  <a:pos x="135" y="40"/>
                </a:cxn>
                <a:cxn ang="0">
                  <a:pos x="165" y="52"/>
                </a:cxn>
                <a:cxn ang="0">
                  <a:pos x="158" y="64"/>
                </a:cxn>
                <a:cxn ang="0">
                  <a:pos x="139" y="60"/>
                </a:cxn>
                <a:cxn ang="0">
                  <a:pos x="110" y="60"/>
                </a:cxn>
                <a:cxn ang="0">
                  <a:pos x="80" y="60"/>
                </a:cxn>
                <a:cxn ang="0">
                  <a:pos x="54" y="61"/>
                </a:cxn>
                <a:cxn ang="0">
                  <a:pos x="53" y="43"/>
                </a:cxn>
                <a:cxn ang="0">
                  <a:pos x="32" y="23"/>
                </a:cxn>
              </a:cxnLst>
              <a:rect l="0" t="0" r="r" b="b"/>
              <a:pathLst>
                <a:path w="165" h="64">
                  <a:moveTo>
                    <a:pt x="32" y="23"/>
                  </a:moveTo>
                  <a:lnTo>
                    <a:pt x="0" y="3"/>
                  </a:lnTo>
                  <a:lnTo>
                    <a:pt x="1" y="0"/>
                  </a:lnTo>
                  <a:lnTo>
                    <a:pt x="24" y="3"/>
                  </a:lnTo>
                  <a:lnTo>
                    <a:pt x="45" y="4"/>
                  </a:lnTo>
                  <a:lnTo>
                    <a:pt x="75" y="16"/>
                  </a:lnTo>
                  <a:lnTo>
                    <a:pt x="105" y="28"/>
                  </a:lnTo>
                  <a:lnTo>
                    <a:pt x="135" y="40"/>
                  </a:lnTo>
                  <a:lnTo>
                    <a:pt x="165" y="52"/>
                  </a:lnTo>
                  <a:lnTo>
                    <a:pt x="158" y="64"/>
                  </a:lnTo>
                  <a:lnTo>
                    <a:pt x="139" y="60"/>
                  </a:lnTo>
                  <a:lnTo>
                    <a:pt x="110" y="60"/>
                  </a:lnTo>
                  <a:lnTo>
                    <a:pt x="80" y="60"/>
                  </a:lnTo>
                  <a:lnTo>
                    <a:pt x="54" y="61"/>
                  </a:lnTo>
                  <a:lnTo>
                    <a:pt x="53" y="43"/>
                  </a:lnTo>
                  <a:lnTo>
                    <a:pt x="32" y="2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5" name="Freeform 316"/>
            <p:cNvSpPr>
              <a:spLocks/>
            </p:cNvSpPr>
            <p:nvPr/>
          </p:nvSpPr>
          <p:spPr bwMode="auto">
            <a:xfrm>
              <a:off x="5972476" y="2119288"/>
              <a:ext cx="218745" cy="111641"/>
            </a:xfrm>
            <a:custGeom>
              <a:avLst/>
              <a:gdLst/>
              <a:ahLst/>
              <a:cxnLst>
                <a:cxn ang="0">
                  <a:pos x="65" y="57"/>
                </a:cxn>
                <a:cxn ang="0">
                  <a:pos x="43" y="43"/>
                </a:cxn>
                <a:cxn ang="0">
                  <a:pos x="14" y="41"/>
                </a:cxn>
                <a:cxn ang="0">
                  <a:pos x="0" y="23"/>
                </a:cxn>
                <a:cxn ang="0">
                  <a:pos x="13" y="12"/>
                </a:cxn>
                <a:cxn ang="0">
                  <a:pos x="33" y="14"/>
                </a:cxn>
                <a:cxn ang="0">
                  <a:pos x="55" y="18"/>
                </a:cxn>
                <a:cxn ang="0">
                  <a:pos x="66" y="3"/>
                </a:cxn>
                <a:cxn ang="0">
                  <a:pos x="84" y="6"/>
                </a:cxn>
                <a:cxn ang="0">
                  <a:pos x="113" y="6"/>
                </a:cxn>
                <a:cxn ang="0">
                  <a:pos x="139" y="2"/>
                </a:cxn>
                <a:cxn ang="0">
                  <a:pos x="164" y="0"/>
                </a:cxn>
                <a:cxn ang="0">
                  <a:pos x="191" y="15"/>
                </a:cxn>
                <a:cxn ang="0">
                  <a:pos x="197" y="27"/>
                </a:cxn>
                <a:cxn ang="0">
                  <a:pos x="181" y="39"/>
                </a:cxn>
                <a:cxn ang="0">
                  <a:pos x="164" y="53"/>
                </a:cxn>
                <a:cxn ang="0">
                  <a:pos x="144" y="57"/>
                </a:cxn>
                <a:cxn ang="0">
                  <a:pos x="131" y="73"/>
                </a:cxn>
                <a:cxn ang="0">
                  <a:pos x="119" y="71"/>
                </a:cxn>
                <a:cxn ang="0">
                  <a:pos x="109" y="71"/>
                </a:cxn>
                <a:cxn ang="0">
                  <a:pos x="95" y="80"/>
                </a:cxn>
                <a:cxn ang="0">
                  <a:pos x="86" y="98"/>
                </a:cxn>
                <a:cxn ang="0">
                  <a:pos x="51" y="95"/>
                </a:cxn>
                <a:cxn ang="0">
                  <a:pos x="15" y="90"/>
                </a:cxn>
                <a:cxn ang="0">
                  <a:pos x="14" y="74"/>
                </a:cxn>
                <a:cxn ang="0">
                  <a:pos x="39" y="66"/>
                </a:cxn>
                <a:cxn ang="0">
                  <a:pos x="65" y="57"/>
                </a:cxn>
              </a:cxnLst>
              <a:rect l="0" t="0" r="r" b="b"/>
              <a:pathLst>
                <a:path w="197" h="98">
                  <a:moveTo>
                    <a:pt x="65" y="57"/>
                  </a:moveTo>
                  <a:lnTo>
                    <a:pt x="43" y="43"/>
                  </a:lnTo>
                  <a:lnTo>
                    <a:pt x="14" y="41"/>
                  </a:lnTo>
                  <a:lnTo>
                    <a:pt x="0" y="23"/>
                  </a:lnTo>
                  <a:lnTo>
                    <a:pt x="13" y="12"/>
                  </a:lnTo>
                  <a:lnTo>
                    <a:pt x="33" y="14"/>
                  </a:lnTo>
                  <a:lnTo>
                    <a:pt x="55" y="18"/>
                  </a:lnTo>
                  <a:lnTo>
                    <a:pt x="66" y="3"/>
                  </a:lnTo>
                  <a:lnTo>
                    <a:pt x="84" y="6"/>
                  </a:lnTo>
                  <a:lnTo>
                    <a:pt x="113" y="6"/>
                  </a:lnTo>
                  <a:lnTo>
                    <a:pt x="139" y="2"/>
                  </a:lnTo>
                  <a:lnTo>
                    <a:pt x="164" y="0"/>
                  </a:lnTo>
                  <a:lnTo>
                    <a:pt x="191" y="15"/>
                  </a:lnTo>
                  <a:lnTo>
                    <a:pt x="197" y="27"/>
                  </a:lnTo>
                  <a:lnTo>
                    <a:pt x="181" y="39"/>
                  </a:lnTo>
                  <a:lnTo>
                    <a:pt x="164" y="53"/>
                  </a:lnTo>
                  <a:lnTo>
                    <a:pt x="144" y="57"/>
                  </a:lnTo>
                  <a:lnTo>
                    <a:pt x="131" y="73"/>
                  </a:lnTo>
                  <a:lnTo>
                    <a:pt x="119" y="71"/>
                  </a:lnTo>
                  <a:lnTo>
                    <a:pt x="109" y="71"/>
                  </a:lnTo>
                  <a:lnTo>
                    <a:pt x="95" y="80"/>
                  </a:lnTo>
                  <a:lnTo>
                    <a:pt x="86" y="98"/>
                  </a:lnTo>
                  <a:lnTo>
                    <a:pt x="51" y="95"/>
                  </a:lnTo>
                  <a:lnTo>
                    <a:pt x="15" y="90"/>
                  </a:lnTo>
                  <a:lnTo>
                    <a:pt x="14" y="74"/>
                  </a:lnTo>
                  <a:lnTo>
                    <a:pt x="39" y="66"/>
                  </a:lnTo>
                  <a:lnTo>
                    <a:pt x="65" y="5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6" name="Freeform 317"/>
            <p:cNvSpPr>
              <a:spLocks/>
            </p:cNvSpPr>
            <p:nvPr/>
          </p:nvSpPr>
          <p:spPr bwMode="auto">
            <a:xfrm>
              <a:off x="5566237" y="2134917"/>
              <a:ext cx="334813" cy="209886"/>
            </a:xfrm>
            <a:custGeom>
              <a:avLst/>
              <a:gdLst/>
              <a:ahLst/>
              <a:cxnLst>
                <a:cxn ang="0">
                  <a:pos x="286" y="145"/>
                </a:cxn>
                <a:cxn ang="0">
                  <a:pos x="277" y="164"/>
                </a:cxn>
                <a:cxn ang="0">
                  <a:pos x="258" y="174"/>
                </a:cxn>
                <a:cxn ang="0">
                  <a:pos x="252" y="187"/>
                </a:cxn>
                <a:cxn ang="0">
                  <a:pos x="240" y="185"/>
                </a:cxn>
                <a:cxn ang="0">
                  <a:pos x="221" y="179"/>
                </a:cxn>
                <a:cxn ang="0">
                  <a:pos x="212" y="152"/>
                </a:cxn>
                <a:cxn ang="0">
                  <a:pos x="193" y="150"/>
                </a:cxn>
                <a:cxn ang="0">
                  <a:pos x="176" y="139"/>
                </a:cxn>
                <a:cxn ang="0">
                  <a:pos x="158" y="127"/>
                </a:cxn>
                <a:cxn ang="0">
                  <a:pos x="125" y="115"/>
                </a:cxn>
                <a:cxn ang="0">
                  <a:pos x="106" y="118"/>
                </a:cxn>
                <a:cxn ang="0">
                  <a:pos x="82" y="120"/>
                </a:cxn>
                <a:cxn ang="0">
                  <a:pos x="67" y="136"/>
                </a:cxn>
                <a:cxn ang="0">
                  <a:pos x="60" y="136"/>
                </a:cxn>
                <a:cxn ang="0">
                  <a:pos x="54" y="114"/>
                </a:cxn>
                <a:cxn ang="0">
                  <a:pos x="49" y="94"/>
                </a:cxn>
                <a:cxn ang="0">
                  <a:pos x="36" y="85"/>
                </a:cxn>
                <a:cxn ang="0">
                  <a:pos x="35" y="86"/>
                </a:cxn>
                <a:cxn ang="0">
                  <a:pos x="40" y="82"/>
                </a:cxn>
                <a:cxn ang="0">
                  <a:pos x="42" y="79"/>
                </a:cxn>
                <a:cxn ang="0">
                  <a:pos x="36" y="70"/>
                </a:cxn>
                <a:cxn ang="0">
                  <a:pos x="28" y="72"/>
                </a:cxn>
                <a:cxn ang="0">
                  <a:pos x="26" y="73"/>
                </a:cxn>
                <a:cxn ang="0">
                  <a:pos x="20" y="48"/>
                </a:cxn>
                <a:cxn ang="0">
                  <a:pos x="23" y="47"/>
                </a:cxn>
                <a:cxn ang="0">
                  <a:pos x="35" y="48"/>
                </a:cxn>
                <a:cxn ang="0">
                  <a:pos x="46" y="54"/>
                </a:cxn>
                <a:cxn ang="0">
                  <a:pos x="50" y="52"/>
                </a:cxn>
                <a:cxn ang="0">
                  <a:pos x="53" y="49"/>
                </a:cxn>
                <a:cxn ang="0">
                  <a:pos x="54" y="41"/>
                </a:cxn>
                <a:cxn ang="0">
                  <a:pos x="35" y="22"/>
                </a:cxn>
                <a:cxn ang="0">
                  <a:pos x="18" y="19"/>
                </a:cxn>
                <a:cxn ang="0">
                  <a:pos x="18" y="40"/>
                </a:cxn>
                <a:cxn ang="0">
                  <a:pos x="18" y="41"/>
                </a:cxn>
                <a:cxn ang="0">
                  <a:pos x="5" y="16"/>
                </a:cxn>
                <a:cxn ang="0">
                  <a:pos x="6" y="5"/>
                </a:cxn>
                <a:cxn ang="0">
                  <a:pos x="0" y="0"/>
                </a:cxn>
                <a:cxn ang="0">
                  <a:pos x="36" y="0"/>
                </a:cxn>
                <a:cxn ang="0">
                  <a:pos x="32" y="17"/>
                </a:cxn>
                <a:cxn ang="0">
                  <a:pos x="56" y="24"/>
                </a:cxn>
                <a:cxn ang="0">
                  <a:pos x="80" y="31"/>
                </a:cxn>
                <a:cxn ang="0">
                  <a:pos x="108" y="37"/>
                </a:cxn>
                <a:cxn ang="0">
                  <a:pos x="103" y="24"/>
                </a:cxn>
                <a:cxn ang="0">
                  <a:pos x="114" y="18"/>
                </a:cxn>
                <a:cxn ang="0">
                  <a:pos x="131" y="0"/>
                </a:cxn>
                <a:cxn ang="0">
                  <a:pos x="156" y="18"/>
                </a:cxn>
                <a:cxn ang="0">
                  <a:pos x="173" y="43"/>
                </a:cxn>
                <a:cxn ang="0">
                  <a:pos x="200" y="54"/>
                </a:cxn>
                <a:cxn ang="0">
                  <a:pos x="217" y="64"/>
                </a:cxn>
                <a:cxn ang="0">
                  <a:pos x="252" y="85"/>
                </a:cxn>
                <a:cxn ang="0">
                  <a:pos x="287" y="107"/>
                </a:cxn>
                <a:cxn ang="0">
                  <a:pos x="300" y="131"/>
                </a:cxn>
                <a:cxn ang="0">
                  <a:pos x="293" y="138"/>
                </a:cxn>
                <a:cxn ang="0">
                  <a:pos x="286" y="145"/>
                </a:cxn>
              </a:cxnLst>
              <a:rect l="0" t="0" r="r" b="b"/>
              <a:pathLst>
                <a:path w="300" h="187">
                  <a:moveTo>
                    <a:pt x="286" y="145"/>
                  </a:moveTo>
                  <a:lnTo>
                    <a:pt x="277" y="164"/>
                  </a:lnTo>
                  <a:lnTo>
                    <a:pt x="258" y="174"/>
                  </a:lnTo>
                  <a:lnTo>
                    <a:pt x="252" y="187"/>
                  </a:lnTo>
                  <a:lnTo>
                    <a:pt x="240" y="185"/>
                  </a:lnTo>
                  <a:lnTo>
                    <a:pt x="221" y="179"/>
                  </a:lnTo>
                  <a:lnTo>
                    <a:pt x="212" y="152"/>
                  </a:lnTo>
                  <a:lnTo>
                    <a:pt x="193" y="150"/>
                  </a:lnTo>
                  <a:lnTo>
                    <a:pt x="176" y="139"/>
                  </a:lnTo>
                  <a:lnTo>
                    <a:pt x="158" y="127"/>
                  </a:lnTo>
                  <a:lnTo>
                    <a:pt x="125" y="115"/>
                  </a:lnTo>
                  <a:lnTo>
                    <a:pt x="106" y="118"/>
                  </a:lnTo>
                  <a:lnTo>
                    <a:pt x="82" y="120"/>
                  </a:lnTo>
                  <a:lnTo>
                    <a:pt x="67" y="136"/>
                  </a:lnTo>
                  <a:lnTo>
                    <a:pt x="60" y="136"/>
                  </a:lnTo>
                  <a:lnTo>
                    <a:pt x="54" y="114"/>
                  </a:lnTo>
                  <a:lnTo>
                    <a:pt x="49" y="94"/>
                  </a:lnTo>
                  <a:lnTo>
                    <a:pt x="36" y="85"/>
                  </a:lnTo>
                  <a:lnTo>
                    <a:pt x="35" y="86"/>
                  </a:lnTo>
                  <a:lnTo>
                    <a:pt x="40" y="82"/>
                  </a:lnTo>
                  <a:lnTo>
                    <a:pt x="42" y="79"/>
                  </a:lnTo>
                  <a:lnTo>
                    <a:pt x="36" y="70"/>
                  </a:lnTo>
                  <a:lnTo>
                    <a:pt x="28" y="72"/>
                  </a:lnTo>
                  <a:lnTo>
                    <a:pt x="26" y="73"/>
                  </a:lnTo>
                  <a:lnTo>
                    <a:pt x="20" y="48"/>
                  </a:lnTo>
                  <a:lnTo>
                    <a:pt x="23" y="47"/>
                  </a:lnTo>
                  <a:lnTo>
                    <a:pt x="35" y="48"/>
                  </a:lnTo>
                  <a:lnTo>
                    <a:pt x="46" y="54"/>
                  </a:lnTo>
                  <a:lnTo>
                    <a:pt x="50" y="52"/>
                  </a:lnTo>
                  <a:lnTo>
                    <a:pt x="53" y="49"/>
                  </a:lnTo>
                  <a:lnTo>
                    <a:pt x="54" y="41"/>
                  </a:lnTo>
                  <a:lnTo>
                    <a:pt x="35" y="22"/>
                  </a:lnTo>
                  <a:lnTo>
                    <a:pt x="18" y="19"/>
                  </a:lnTo>
                  <a:lnTo>
                    <a:pt x="18" y="40"/>
                  </a:lnTo>
                  <a:lnTo>
                    <a:pt x="18" y="41"/>
                  </a:lnTo>
                  <a:lnTo>
                    <a:pt x="5" y="16"/>
                  </a:lnTo>
                  <a:lnTo>
                    <a:pt x="6" y="5"/>
                  </a:lnTo>
                  <a:lnTo>
                    <a:pt x="0" y="0"/>
                  </a:lnTo>
                  <a:lnTo>
                    <a:pt x="36" y="0"/>
                  </a:lnTo>
                  <a:lnTo>
                    <a:pt x="32" y="17"/>
                  </a:lnTo>
                  <a:lnTo>
                    <a:pt x="56" y="24"/>
                  </a:lnTo>
                  <a:lnTo>
                    <a:pt x="80" y="31"/>
                  </a:lnTo>
                  <a:lnTo>
                    <a:pt x="108" y="37"/>
                  </a:lnTo>
                  <a:lnTo>
                    <a:pt x="103" y="24"/>
                  </a:lnTo>
                  <a:lnTo>
                    <a:pt x="114" y="18"/>
                  </a:lnTo>
                  <a:lnTo>
                    <a:pt x="131" y="0"/>
                  </a:lnTo>
                  <a:lnTo>
                    <a:pt x="156" y="18"/>
                  </a:lnTo>
                  <a:lnTo>
                    <a:pt x="173" y="43"/>
                  </a:lnTo>
                  <a:lnTo>
                    <a:pt x="200" y="54"/>
                  </a:lnTo>
                  <a:lnTo>
                    <a:pt x="217" y="64"/>
                  </a:lnTo>
                  <a:lnTo>
                    <a:pt x="252" y="85"/>
                  </a:lnTo>
                  <a:lnTo>
                    <a:pt x="287" y="107"/>
                  </a:lnTo>
                  <a:lnTo>
                    <a:pt x="300" y="131"/>
                  </a:lnTo>
                  <a:lnTo>
                    <a:pt x="293" y="138"/>
                  </a:lnTo>
                  <a:lnTo>
                    <a:pt x="286" y="14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7" name="Freeform 318"/>
            <p:cNvSpPr>
              <a:spLocks/>
            </p:cNvSpPr>
            <p:nvPr/>
          </p:nvSpPr>
          <p:spPr bwMode="auto">
            <a:xfrm>
              <a:off x="5805069" y="2257722"/>
              <a:ext cx="308029" cy="247844"/>
            </a:xfrm>
            <a:custGeom>
              <a:avLst/>
              <a:gdLst/>
              <a:ahLst/>
              <a:cxnLst>
                <a:cxn ang="0">
                  <a:pos x="1" y="97"/>
                </a:cxn>
                <a:cxn ang="0">
                  <a:pos x="0" y="101"/>
                </a:cxn>
                <a:cxn ang="0">
                  <a:pos x="0" y="114"/>
                </a:cxn>
                <a:cxn ang="0">
                  <a:pos x="8" y="120"/>
                </a:cxn>
                <a:cxn ang="0">
                  <a:pos x="6" y="125"/>
                </a:cxn>
                <a:cxn ang="0">
                  <a:pos x="11" y="145"/>
                </a:cxn>
                <a:cxn ang="0">
                  <a:pos x="16" y="167"/>
                </a:cxn>
                <a:cxn ang="0">
                  <a:pos x="35" y="174"/>
                </a:cxn>
                <a:cxn ang="0">
                  <a:pos x="40" y="183"/>
                </a:cxn>
                <a:cxn ang="0">
                  <a:pos x="24" y="211"/>
                </a:cxn>
                <a:cxn ang="0">
                  <a:pos x="42" y="217"/>
                </a:cxn>
                <a:cxn ang="0">
                  <a:pos x="60" y="223"/>
                </a:cxn>
                <a:cxn ang="0">
                  <a:pos x="92" y="222"/>
                </a:cxn>
                <a:cxn ang="0">
                  <a:pos x="115" y="217"/>
                </a:cxn>
                <a:cxn ang="0">
                  <a:pos x="138" y="213"/>
                </a:cxn>
                <a:cxn ang="0">
                  <a:pos x="137" y="201"/>
                </a:cxn>
                <a:cxn ang="0">
                  <a:pos x="140" y="181"/>
                </a:cxn>
                <a:cxn ang="0">
                  <a:pos x="161" y="173"/>
                </a:cxn>
                <a:cxn ang="0">
                  <a:pos x="167" y="166"/>
                </a:cxn>
                <a:cxn ang="0">
                  <a:pos x="187" y="167"/>
                </a:cxn>
                <a:cxn ang="0">
                  <a:pos x="188" y="139"/>
                </a:cxn>
                <a:cxn ang="0">
                  <a:pos x="205" y="126"/>
                </a:cxn>
                <a:cxn ang="0">
                  <a:pos x="193" y="112"/>
                </a:cxn>
                <a:cxn ang="0">
                  <a:pos x="211" y="111"/>
                </a:cxn>
                <a:cxn ang="0">
                  <a:pos x="215" y="100"/>
                </a:cxn>
                <a:cxn ang="0">
                  <a:pos x="221" y="82"/>
                </a:cxn>
                <a:cxn ang="0">
                  <a:pos x="210" y="60"/>
                </a:cxn>
                <a:cxn ang="0">
                  <a:pos x="221" y="45"/>
                </a:cxn>
                <a:cxn ang="0">
                  <a:pos x="245" y="40"/>
                </a:cxn>
                <a:cxn ang="0">
                  <a:pos x="270" y="34"/>
                </a:cxn>
                <a:cxn ang="0">
                  <a:pos x="269" y="29"/>
                </a:cxn>
                <a:cxn ang="0">
                  <a:pos x="275" y="29"/>
                </a:cxn>
                <a:cxn ang="0">
                  <a:pos x="276" y="29"/>
                </a:cxn>
                <a:cxn ang="0">
                  <a:pos x="258" y="27"/>
                </a:cxn>
                <a:cxn ang="0">
                  <a:pos x="252" y="27"/>
                </a:cxn>
                <a:cxn ang="0">
                  <a:pos x="235" y="28"/>
                </a:cxn>
                <a:cxn ang="0">
                  <a:pos x="210" y="41"/>
                </a:cxn>
                <a:cxn ang="0">
                  <a:pos x="202" y="11"/>
                </a:cxn>
                <a:cxn ang="0">
                  <a:pos x="196" y="11"/>
                </a:cxn>
                <a:cxn ang="0">
                  <a:pos x="190" y="0"/>
                </a:cxn>
                <a:cxn ang="0">
                  <a:pos x="180" y="4"/>
                </a:cxn>
                <a:cxn ang="0">
                  <a:pos x="178" y="18"/>
                </a:cxn>
                <a:cxn ang="0">
                  <a:pos x="162" y="27"/>
                </a:cxn>
                <a:cxn ang="0">
                  <a:pos x="157" y="30"/>
                </a:cxn>
                <a:cxn ang="0">
                  <a:pos x="143" y="31"/>
                </a:cxn>
                <a:cxn ang="0">
                  <a:pos x="133" y="33"/>
                </a:cxn>
                <a:cxn ang="0">
                  <a:pos x="126" y="29"/>
                </a:cxn>
                <a:cxn ang="0">
                  <a:pos x="106" y="25"/>
                </a:cxn>
                <a:cxn ang="0">
                  <a:pos x="85" y="22"/>
                </a:cxn>
                <a:cxn ang="0">
                  <a:pos x="78" y="29"/>
                </a:cxn>
                <a:cxn ang="0">
                  <a:pos x="71" y="36"/>
                </a:cxn>
                <a:cxn ang="0">
                  <a:pos x="62" y="55"/>
                </a:cxn>
                <a:cxn ang="0">
                  <a:pos x="43" y="65"/>
                </a:cxn>
                <a:cxn ang="0">
                  <a:pos x="37" y="78"/>
                </a:cxn>
                <a:cxn ang="0">
                  <a:pos x="25" y="76"/>
                </a:cxn>
                <a:cxn ang="0">
                  <a:pos x="6" y="70"/>
                </a:cxn>
                <a:cxn ang="0">
                  <a:pos x="1" y="97"/>
                </a:cxn>
              </a:cxnLst>
              <a:rect l="0" t="0" r="r" b="b"/>
              <a:pathLst>
                <a:path w="276" h="223">
                  <a:moveTo>
                    <a:pt x="1" y="97"/>
                  </a:moveTo>
                  <a:lnTo>
                    <a:pt x="0" y="101"/>
                  </a:lnTo>
                  <a:lnTo>
                    <a:pt x="0" y="114"/>
                  </a:lnTo>
                  <a:lnTo>
                    <a:pt x="8" y="120"/>
                  </a:lnTo>
                  <a:lnTo>
                    <a:pt x="6" y="125"/>
                  </a:lnTo>
                  <a:lnTo>
                    <a:pt x="11" y="145"/>
                  </a:lnTo>
                  <a:lnTo>
                    <a:pt x="16" y="167"/>
                  </a:lnTo>
                  <a:lnTo>
                    <a:pt x="35" y="174"/>
                  </a:lnTo>
                  <a:lnTo>
                    <a:pt x="40" y="183"/>
                  </a:lnTo>
                  <a:lnTo>
                    <a:pt x="24" y="211"/>
                  </a:lnTo>
                  <a:lnTo>
                    <a:pt x="42" y="217"/>
                  </a:lnTo>
                  <a:lnTo>
                    <a:pt x="60" y="223"/>
                  </a:lnTo>
                  <a:lnTo>
                    <a:pt x="92" y="222"/>
                  </a:lnTo>
                  <a:lnTo>
                    <a:pt x="115" y="217"/>
                  </a:lnTo>
                  <a:lnTo>
                    <a:pt x="138" y="213"/>
                  </a:lnTo>
                  <a:lnTo>
                    <a:pt x="137" y="201"/>
                  </a:lnTo>
                  <a:lnTo>
                    <a:pt x="140" y="181"/>
                  </a:lnTo>
                  <a:lnTo>
                    <a:pt x="161" y="173"/>
                  </a:lnTo>
                  <a:lnTo>
                    <a:pt x="167" y="166"/>
                  </a:lnTo>
                  <a:lnTo>
                    <a:pt x="187" y="167"/>
                  </a:lnTo>
                  <a:lnTo>
                    <a:pt x="188" y="139"/>
                  </a:lnTo>
                  <a:lnTo>
                    <a:pt x="205" y="126"/>
                  </a:lnTo>
                  <a:lnTo>
                    <a:pt x="193" y="112"/>
                  </a:lnTo>
                  <a:lnTo>
                    <a:pt x="211" y="111"/>
                  </a:lnTo>
                  <a:lnTo>
                    <a:pt x="215" y="100"/>
                  </a:lnTo>
                  <a:lnTo>
                    <a:pt x="221" y="82"/>
                  </a:lnTo>
                  <a:lnTo>
                    <a:pt x="210" y="60"/>
                  </a:lnTo>
                  <a:lnTo>
                    <a:pt x="221" y="45"/>
                  </a:lnTo>
                  <a:lnTo>
                    <a:pt x="245" y="40"/>
                  </a:lnTo>
                  <a:lnTo>
                    <a:pt x="270" y="34"/>
                  </a:lnTo>
                  <a:lnTo>
                    <a:pt x="269" y="29"/>
                  </a:lnTo>
                  <a:lnTo>
                    <a:pt x="275" y="29"/>
                  </a:lnTo>
                  <a:lnTo>
                    <a:pt x="276" y="29"/>
                  </a:lnTo>
                  <a:lnTo>
                    <a:pt x="258" y="27"/>
                  </a:lnTo>
                  <a:lnTo>
                    <a:pt x="252" y="27"/>
                  </a:lnTo>
                  <a:lnTo>
                    <a:pt x="235" y="28"/>
                  </a:lnTo>
                  <a:lnTo>
                    <a:pt x="210" y="41"/>
                  </a:lnTo>
                  <a:lnTo>
                    <a:pt x="202" y="11"/>
                  </a:lnTo>
                  <a:lnTo>
                    <a:pt x="196" y="11"/>
                  </a:lnTo>
                  <a:lnTo>
                    <a:pt x="190" y="0"/>
                  </a:lnTo>
                  <a:lnTo>
                    <a:pt x="180" y="4"/>
                  </a:lnTo>
                  <a:lnTo>
                    <a:pt x="178" y="18"/>
                  </a:lnTo>
                  <a:lnTo>
                    <a:pt x="162" y="27"/>
                  </a:lnTo>
                  <a:lnTo>
                    <a:pt x="157" y="30"/>
                  </a:lnTo>
                  <a:lnTo>
                    <a:pt x="143" y="31"/>
                  </a:lnTo>
                  <a:lnTo>
                    <a:pt x="133" y="33"/>
                  </a:lnTo>
                  <a:lnTo>
                    <a:pt x="126" y="29"/>
                  </a:lnTo>
                  <a:lnTo>
                    <a:pt x="106" y="25"/>
                  </a:lnTo>
                  <a:lnTo>
                    <a:pt x="85" y="22"/>
                  </a:lnTo>
                  <a:lnTo>
                    <a:pt x="78" y="29"/>
                  </a:lnTo>
                  <a:lnTo>
                    <a:pt x="71" y="36"/>
                  </a:lnTo>
                  <a:lnTo>
                    <a:pt x="62" y="55"/>
                  </a:lnTo>
                  <a:lnTo>
                    <a:pt x="43" y="65"/>
                  </a:lnTo>
                  <a:lnTo>
                    <a:pt x="37" y="78"/>
                  </a:lnTo>
                  <a:lnTo>
                    <a:pt x="25" y="76"/>
                  </a:lnTo>
                  <a:lnTo>
                    <a:pt x="6" y="70"/>
                  </a:lnTo>
                  <a:lnTo>
                    <a:pt x="1" y="9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8" name="Freeform 319"/>
            <p:cNvSpPr>
              <a:spLocks/>
            </p:cNvSpPr>
            <p:nvPr/>
          </p:nvSpPr>
          <p:spPr bwMode="auto">
            <a:xfrm>
              <a:off x="5151067" y="2331407"/>
              <a:ext cx="46873" cy="29027"/>
            </a:xfrm>
            <a:custGeom>
              <a:avLst/>
              <a:gdLst/>
              <a:ahLst/>
              <a:cxnLst>
                <a:cxn ang="0">
                  <a:pos x="42" y="0"/>
                </a:cxn>
                <a:cxn ang="0">
                  <a:pos x="16" y="9"/>
                </a:cxn>
                <a:cxn ang="0">
                  <a:pos x="0" y="16"/>
                </a:cxn>
                <a:cxn ang="0">
                  <a:pos x="6" y="27"/>
                </a:cxn>
                <a:cxn ang="0">
                  <a:pos x="30" y="18"/>
                </a:cxn>
                <a:cxn ang="0">
                  <a:pos x="30" y="14"/>
                </a:cxn>
                <a:cxn ang="0">
                  <a:pos x="42" y="0"/>
                </a:cxn>
              </a:cxnLst>
              <a:rect l="0" t="0" r="r" b="b"/>
              <a:pathLst>
                <a:path w="42" h="27">
                  <a:moveTo>
                    <a:pt x="42" y="0"/>
                  </a:moveTo>
                  <a:lnTo>
                    <a:pt x="16" y="9"/>
                  </a:lnTo>
                  <a:lnTo>
                    <a:pt x="0" y="16"/>
                  </a:lnTo>
                  <a:lnTo>
                    <a:pt x="6" y="27"/>
                  </a:lnTo>
                  <a:lnTo>
                    <a:pt x="30" y="18"/>
                  </a:lnTo>
                  <a:lnTo>
                    <a:pt x="30" y="14"/>
                  </a:lnTo>
                  <a:lnTo>
                    <a:pt x="4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479" name="Line 320"/>
            <p:cNvSpPr>
              <a:spLocks noChangeShapeType="1"/>
            </p:cNvSpPr>
            <p:nvPr/>
          </p:nvSpPr>
          <p:spPr bwMode="auto">
            <a:xfrm>
              <a:off x="6097473" y="2297914"/>
              <a:ext cx="6696" cy="2233"/>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0" name="Line 321"/>
            <p:cNvSpPr>
              <a:spLocks noChangeShapeType="1"/>
            </p:cNvSpPr>
            <p:nvPr/>
          </p:nvSpPr>
          <p:spPr bwMode="auto">
            <a:xfrm flipH="1">
              <a:off x="6099705" y="2300146"/>
              <a:ext cx="2232"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1" name="Line 322"/>
            <p:cNvSpPr>
              <a:spLocks noChangeShapeType="1"/>
            </p:cNvSpPr>
            <p:nvPr/>
          </p:nvSpPr>
          <p:spPr bwMode="auto">
            <a:xfrm flipH="1">
              <a:off x="6095242" y="2304612"/>
              <a:ext cx="4464" cy="4466"/>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2" name="Line 323"/>
            <p:cNvSpPr>
              <a:spLocks noChangeShapeType="1"/>
            </p:cNvSpPr>
            <p:nvPr/>
          </p:nvSpPr>
          <p:spPr bwMode="auto">
            <a:xfrm flipH="1">
              <a:off x="6088544" y="2306845"/>
              <a:ext cx="8929"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3" name="Line 324"/>
            <p:cNvSpPr>
              <a:spLocks noChangeShapeType="1"/>
            </p:cNvSpPr>
            <p:nvPr/>
          </p:nvSpPr>
          <p:spPr bwMode="auto">
            <a:xfrm flipH="1">
              <a:off x="6084081" y="2313543"/>
              <a:ext cx="6696" cy="4466"/>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4" name="Line 325"/>
            <p:cNvSpPr>
              <a:spLocks noChangeShapeType="1"/>
            </p:cNvSpPr>
            <p:nvPr/>
          </p:nvSpPr>
          <p:spPr bwMode="auto">
            <a:xfrm flipH="1">
              <a:off x="6079617" y="2315776"/>
              <a:ext cx="6696"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5" name="Line 326"/>
            <p:cNvSpPr>
              <a:spLocks noChangeShapeType="1"/>
            </p:cNvSpPr>
            <p:nvPr/>
          </p:nvSpPr>
          <p:spPr bwMode="auto">
            <a:xfrm flipH="1">
              <a:off x="6079617" y="2320241"/>
              <a:ext cx="2232" cy="11164"/>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6" name="Line 327"/>
            <p:cNvSpPr>
              <a:spLocks noChangeShapeType="1"/>
            </p:cNvSpPr>
            <p:nvPr/>
          </p:nvSpPr>
          <p:spPr bwMode="auto">
            <a:xfrm>
              <a:off x="6079617" y="2329174"/>
              <a:ext cx="2232" cy="8931"/>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7" name="Line 328"/>
            <p:cNvSpPr>
              <a:spLocks noChangeShapeType="1"/>
            </p:cNvSpPr>
            <p:nvPr/>
          </p:nvSpPr>
          <p:spPr bwMode="auto">
            <a:xfrm>
              <a:off x="6081849" y="2338104"/>
              <a:ext cx="4464"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8" name="Line 329"/>
            <p:cNvSpPr>
              <a:spLocks noChangeShapeType="1"/>
            </p:cNvSpPr>
            <p:nvPr/>
          </p:nvSpPr>
          <p:spPr bwMode="auto">
            <a:xfrm>
              <a:off x="6095241" y="2373830"/>
              <a:ext cx="2232" cy="2233"/>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89" name="Line 330"/>
            <p:cNvSpPr>
              <a:spLocks noChangeShapeType="1"/>
            </p:cNvSpPr>
            <p:nvPr/>
          </p:nvSpPr>
          <p:spPr bwMode="auto">
            <a:xfrm>
              <a:off x="6095241" y="2371597"/>
              <a:ext cx="8929" cy="8931"/>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0" name="Line 331"/>
            <p:cNvSpPr>
              <a:spLocks noChangeShapeType="1"/>
            </p:cNvSpPr>
            <p:nvPr/>
          </p:nvSpPr>
          <p:spPr bwMode="auto">
            <a:xfrm>
              <a:off x="6104169" y="2380528"/>
              <a:ext cx="8929"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1" name="Line 332"/>
            <p:cNvSpPr>
              <a:spLocks noChangeShapeType="1"/>
            </p:cNvSpPr>
            <p:nvPr/>
          </p:nvSpPr>
          <p:spPr bwMode="auto">
            <a:xfrm>
              <a:off x="6113097" y="2384994"/>
              <a:ext cx="2232" cy="8931"/>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2" name="Line 333"/>
            <p:cNvSpPr>
              <a:spLocks noChangeShapeType="1"/>
            </p:cNvSpPr>
            <p:nvPr/>
          </p:nvSpPr>
          <p:spPr bwMode="auto">
            <a:xfrm>
              <a:off x="6113097" y="2393925"/>
              <a:ext cx="2232"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3" name="Line 334"/>
            <p:cNvSpPr>
              <a:spLocks noChangeShapeType="1"/>
            </p:cNvSpPr>
            <p:nvPr/>
          </p:nvSpPr>
          <p:spPr bwMode="auto">
            <a:xfrm>
              <a:off x="6113098" y="2400623"/>
              <a:ext cx="11160" cy="4466"/>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4" name="Line 335"/>
            <p:cNvSpPr>
              <a:spLocks noChangeShapeType="1"/>
            </p:cNvSpPr>
            <p:nvPr/>
          </p:nvSpPr>
          <p:spPr bwMode="auto">
            <a:xfrm>
              <a:off x="6124259" y="2405090"/>
              <a:ext cx="4464" cy="2233"/>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5" name="Line 336"/>
            <p:cNvSpPr>
              <a:spLocks noChangeShapeType="1"/>
            </p:cNvSpPr>
            <p:nvPr/>
          </p:nvSpPr>
          <p:spPr bwMode="auto">
            <a:xfrm flipV="1">
              <a:off x="6233630" y="2371596"/>
              <a:ext cx="11160"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6" name="Line 337"/>
            <p:cNvSpPr>
              <a:spLocks noChangeShapeType="1"/>
            </p:cNvSpPr>
            <p:nvPr/>
          </p:nvSpPr>
          <p:spPr bwMode="auto">
            <a:xfrm flipV="1">
              <a:off x="6244791" y="2358199"/>
              <a:ext cx="2232" cy="15630"/>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7" name="Line 338"/>
            <p:cNvSpPr>
              <a:spLocks noChangeShapeType="1"/>
            </p:cNvSpPr>
            <p:nvPr/>
          </p:nvSpPr>
          <p:spPr bwMode="auto">
            <a:xfrm flipV="1">
              <a:off x="6247024" y="2335872"/>
              <a:ext cx="4464" cy="24561"/>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8" name="Line 339"/>
            <p:cNvSpPr>
              <a:spLocks noChangeShapeType="1"/>
            </p:cNvSpPr>
            <p:nvPr/>
          </p:nvSpPr>
          <p:spPr bwMode="auto">
            <a:xfrm flipH="1" flipV="1">
              <a:off x="6235864" y="2331406"/>
              <a:ext cx="15624" cy="6698"/>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499" name="Line 340"/>
            <p:cNvSpPr>
              <a:spLocks noChangeShapeType="1"/>
            </p:cNvSpPr>
            <p:nvPr/>
          </p:nvSpPr>
          <p:spPr bwMode="auto">
            <a:xfrm flipH="1">
              <a:off x="6193453" y="2329174"/>
              <a:ext cx="13393" cy="8931"/>
            </a:xfrm>
            <a:prstGeom prst="line">
              <a:avLst/>
            </a:prstGeom>
            <a:noFill/>
            <a:ln w="12700">
              <a:solidFill>
                <a:schemeClr val="tx1">
                  <a:lumMod val="50000"/>
                  <a:lumOff val="50000"/>
                </a:schemeClr>
              </a:solidFill>
              <a:round/>
              <a:headEnd/>
              <a:tailEnd/>
            </a:ln>
            <a:effectLst/>
          </p:spPr>
          <p:txBody>
            <a:bodyPr anchor="ctr"/>
            <a:lstStyle/>
            <a:p>
              <a:endParaRPr lang="pt-BR"/>
            </a:p>
          </p:txBody>
        </p:sp>
        <p:sp>
          <p:nvSpPr>
            <p:cNvPr id="500" name="Freeform 341"/>
            <p:cNvSpPr>
              <a:spLocks/>
            </p:cNvSpPr>
            <p:nvPr/>
          </p:nvSpPr>
          <p:spPr bwMode="auto">
            <a:xfrm>
              <a:off x="5218030" y="2360432"/>
              <a:ext cx="29017" cy="42424"/>
            </a:xfrm>
            <a:custGeom>
              <a:avLst/>
              <a:gdLst/>
              <a:ahLst/>
              <a:cxnLst>
                <a:cxn ang="0">
                  <a:pos x="24" y="20"/>
                </a:cxn>
                <a:cxn ang="0">
                  <a:pos x="11" y="34"/>
                </a:cxn>
                <a:cxn ang="0">
                  <a:pos x="0" y="38"/>
                </a:cxn>
                <a:cxn ang="0">
                  <a:pos x="7" y="19"/>
                </a:cxn>
                <a:cxn ang="0">
                  <a:pos x="13" y="0"/>
                </a:cxn>
                <a:cxn ang="0">
                  <a:pos x="26" y="6"/>
                </a:cxn>
                <a:cxn ang="0">
                  <a:pos x="24" y="20"/>
                </a:cxn>
              </a:cxnLst>
              <a:rect l="0" t="0" r="r" b="b"/>
              <a:pathLst>
                <a:path w="26" h="38">
                  <a:moveTo>
                    <a:pt x="24" y="20"/>
                  </a:moveTo>
                  <a:lnTo>
                    <a:pt x="11" y="34"/>
                  </a:lnTo>
                  <a:lnTo>
                    <a:pt x="0" y="38"/>
                  </a:lnTo>
                  <a:lnTo>
                    <a:pt x="7" y="19"/>
                  </a:lnTo>
                  <a:lnTo>
                    <a:pt x="13" y="0"/>
                  </a:lnTo>
                  <a:lnTo>
                    <a:pt x="26" y="6"/>
                  </a:lnTo>
                  <a:lnTo>
                    <a:pt x="24" y="2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1" name="Freeform 342"/>
            <p:cNvSpPr>
              <a:spLocks/>
            </p:cNvSpPr>
            <p:nvPr/>
          </p:nvSpPr>
          <p:spPr bwMode="auto">
            <a:xfrm>
              <a:off x="5226959" y="2291215"/>
              <a:ext cx="142854" cy="133970"/>
            </a:xfrm>
            <a:custGeom>
              <a:avLst/>
              <a:gdLst/>
              <a:ahLst/>
              <a:cxnLst>
                <a:cxn ang="0">
                  <a:pos x="81" y="10"/>
                </a:cxn>
                <a:cxn ang="0">
                  <a:pos x="51" y="9"/>
                </a:cxn>
                <a:cxn ang="0">
                  <a:pos x="20" y="11"/>
                </a:cxn>
                <a:cxn ang="0">
                  <a:pos x="12" y="13"/>
                </a:cxn>
                <a:cxn ang="0">
                  <a:pos x="11" y="24"/>
                </a:cxn>
                <a:cxn ang="0">
                  <a:pos x="3" y="33"/>
                </a:cxn>
                <a:cxn ang="0">
                  <a:pos x="0" y="31"/>
                </a:cxn>
                <a:cxn ang="0">
                  <a:pos x="5" y="63"/>
                </a:cxn>
                <a:cxn ang="0">
                  <a:pos x="18" y="69"/>
                </a:cxn>
                <a:cxn ang="0">
                  <a:pos x="16" y="83"/>
                </a:cxn>
                <a:cxn ang="0">
                  <a:pos x="3" y="97"/>
                </a:cxn>
                <a:cxn ang="0">
                  <a:pos x="4" y="111"/>
                </a:cxn>
                <a:cxn ang="0">
                  <a:pos x="30" y="121"/>
                </a:cxn>
                <a:cxn ang="0">
                  <a:pos x="50" y="108"/>
                </a:cxn>
                <a:cxn ang="0">
                  <a:pos x="68" y="95"/>
                </a:cxn>
                <a:cxn ang="0">
                  <a:pos x="89" y="82"/>
                </a:cxn>
                <a:cxn ang="0">
                  <a:pos x="111" y="69"/>
                </a:cxn>
                <a:cxn ang="0">
                  <a:pos x="111" y="45"/>
                </a:cxn>
                <a:cxn ang="0">
                  <a:pos x="110" y="21"/>
                </a:cxn>
                <a:cxn ang="0">
                  <a:pos x="129" y="3"/>
                </a:cxn>
                <a:cxn ang="0">
                  <a:pos x="122" y="0"/>
                </a:cxn>
                <a:cxn ang="0">
                  <a:pos x="101" y="5"/>
                </a:cxn>
                <a:cxn ang="0">
                  <a:pos x="81" y="10"/>
                </a:cxn>
              </a:cxnLst>
              <a:rect l="0" t="0" r="r" b="b"/>
              <a:pathLst>
                <a:path w="129" h="121">
                  <a:moveTo>
                    <a:pt x="81" y="10"/>
                  </a:moveTo>
                  <a:lnTo>
                    <a:pt x="51" y="9"/>
                  </a:lnTo>
                  <a:lnTo>
                    <a:pt x="20" y="11"/>
                  </a:lnTo>
                  <a:lnTo>
                    <a:pt x="12" y="13"/>
                  </a:lnTo>
                  <a:lnTo>
                    <a:pt x="11" y="24"/>
                  </a:lnTo>
                  <a:lnTo>
                    <a:pt x="3" y="33"/>
                  </a:lnTo>
                  <a:lnTo>
                    <a:pt x="0" y="31"/>
                  </a:lnTo>
                  <a:lnTo>
                    <a:pt x="5" y="63"/>
                  </a:lnTo>
                  <a:lnTo>
                    <a:pt x="18" y="69"/>
                  </a:lnTo>
                  <a:lnTo>
                    <a:pt x="16" y="83"/>
                  </a:lnTo>
                  <a:lnTo>
                    <a:pt x="3" y="97"/>
                  </a:lnTo>
                  <a:lnTo>
                    <a:pt x="4" y="111"/>
                  </a:lnTo>
                  <a:lnTo>
                    <a:pt x="30" y="121"/>
                  </a:lnTo>
                  <a:lnTo>
                    <a:pt x="50" y="108"/>
                  </a:lnTo>
                  <a:lnTo>
                    <a:pt x="68" y="95"/>
                  </a:lnTo>
                  <a:lnTo>
                    <a:pt x="89" y="82"/>
                  </a:lnTo>
                  <a:lnTo>
                    <a:pt x="111" y="69"/>
                  </a:lnTo>
                  <a:lnTo>
                    <a:pt x="111" y="45"/>
                  </a:lnTo>
                  <a:lnTo>
                    <a:pt x="110" y="21"/>
                  </a:lnTo>
                  <a:lnTo>
                    <a:pt x="129" y="3"/>
                  </a:lnTo>
                  <a:lnTo>
                    <a:pt x="122" y="0"/>
                  </a:lnTo>
                  <a:lnTo>
                    <a:pt x="101" y="5"/>
                  </a:lnTo>
                  <a:lnTo>
                    <a:pt x="81" y="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2" name="Freeform 343"/>
            <p:cNvSpPr>
              <a:spLocks/>
            </p:cNvSpPr>
            <p:nvPr/>
          </p:nvSpPr>
          <p:spPr bwMode="auto">
            <a:xfrm>
              <a:off x="5925603" y="2166177"/>
              <a:ext cx="191960" cy="136202"/>
            </a:xfrm>
            <a:custGeom>
              <a:avLst/>
              <a:gdLst/>
              <a:ahLst/>
              <a:cxnLst>
                <a:cxn ang="0">
                  <a:pos x="145" y="108"/>
                </a:cxn>
                <a:cxn ang="0">
                  <a:pos x="128" y="109"/>
                </a:cxn>
                <a:cxn ang="0">
                  <a:pos x="103" y="122"/>
                </a:cxn>
                <a:cxn ang="0">
                  <a:pos x="95" y="92"/>
                </a:cxn>
                <a:cxn ang="0">
                  <a:pos x="89" y="92"/>
                </a:cxn>
                <a:cxn ang="0">
                  <a:pos x="83" y="81"/>
                </a:cxn>
                <a:cxn ang="0">
                  <a:pos x="73" y="85"/>
                </a:cxn>
                <a:cxn ang="0">
                  <a:pos x="71" y="99"/>
                </a:cxn>
                <a:cxn ang="0">
                  <a:pos x="55" y="108"/>
                </a:cxn>
                <a:cxn ang="0">
                  <a:pos x="50" y="111"/>
                </a:cxn>
                <a:cxn ang="0">
                  <a:pos x="36" y="112"/>
                </a:cxn>
                <a:cxn ang="0">
                  <a:pos x="26" y="114"/>
                </a:cxn>
                <a:cxn ang="0">
                  <a:pos x="19" y="110"/>
                </a:cxn>
                <a:cxn ang="0">
                  <a:pos x="24" y="94"/>
                </a:cxn>
                <a:cxn ang="0">
                  <a:pos x="29" y="78"/>
                </a:cxn>
                <a:cxn ang="0">
                  <a:pos x="23" y="68"/>
                </a:cxn>
                <a:cxn ang="0">
                  <a:pos x="8" y="60"/>
                </a:cxn>
                <a:cxn ang="0">
                  <a:pos x="0" y="50"/>
                </a:cxn>
                <a:cxn ang="0">
                  <a:pos x="20" y="31"/>
                </a:cxn>
                <a:cxn ang="0">
                  <a:pos x="42" y="13"/>
                </a:cxn>
                <a:cxn ang="0">
                  <a:pos x="56" y="0"/>
                </a:cxn>
                <a:cxn ang="0">
                  <a:pos x="85" y="2"/>
                </a:cxn>
                <a:cxn ang="0">
                  <a:pos x="107" y="16"/>
                </a:cxn>
                <a:cxn ang="0">
                  <a:pos x="81" y="25"/>
                </a:cxn>
                <a:cxn ang="0">
                  <a:pos x="56" y="33"/>
                </a:cxn>
                <a:cxn ang="0">
                  <a:pos x="57" y="49"/>
                </a:cxn>
                <a:cxn ang="0">
                  <a:pos x="93" y="54"/>
                </a:cxn>
                <a:cxn ang="0">
                  <a:pos x="128" y="57"/>
                </a:cxn>
                <a:cxn ang="0">
                  <a:pos x="140" y="78"/>
                </a:cxn>
                <a:cxn ang="0">
                  <a:pos x="158" y="80"/>
                </a:cxn>
                <a:cxn ang="0">
                  <a:pos x="171" y="108"/>
                </a:cxn>
                <a:cxn ang="0">
                  <a:pos x="169" y="110"/>
                </a:cxn>
                <a:cxn ang="0">
                  <a:pos x="151" y="108"/>
                </a:cxn>
                <a:cxn ang="0">
                  <a:pos x="145" y="108"/>
                </a:cxn>
              </a:cxnLst>
              <a:rect l="0" t="0" r="r" b="b"/>
              <a:pathLst>
                <a:path w="171" h="122">
                  <a:moveTo>
                    <a:pt x="145" y="108"/>
                  </a:moveTo>
                  <a:lnTo>
                    <a:pt x="128" y="109"/>
                  </a:lnTo>
                  <a:lnTo>
                    <a:pt x="103" y="122"/>
                  </a:lnTo>
                  <a:lnTo>
                    <a:pt x="95" y="92"/>
                  </a:lnTo>
                  <a:lnTo>
                    <a:pt x="89" y="92"/>
                  </a:lnTo>
                  <a:lnTo>
                    <a:pt x="83" y="81"/>
                  </a:lnTo>
                  <a:lnTo>
                    <a:pt x="73" y="85"/>
                  </a:lnTo>
                  <a:lnTo>
                    <a:pt x="71" y="99"/>
                  </a:lnTo>
                  <a:lnTo>
                    <a:pt x="55" y="108"/>
                  </a:lnTo>
                  <a:lnTo>
                    <a:pt x="50" y="111"/>
                  </a:lnTo>
                  <a:lnTo>
                    <a:pt x="36" y="112"/>
                  </a:lnTo>
                  <a:lnTo>
                    <a:pt x="26" y="114"/>
                  </a:lnTo>
                  <a:lnTo>
                    <a:pt x="19" y="110"/>
                  </a:lnTo>
                  <a:lnTo>
                    <a:pt x="24" y="94"/>
                  </a:lnTo>
                  <a:lnTo>
                    <a:pt x="29" y="78"/>
                  </a:lnTo>
                  <a:lnTo>
                    <a:pt x="23" y="68"/>
                  </a:lnTo>
                  <a:lnTo>
                    <a:pt x="8" y="60"/>
                  </a:lnTo>
                  <a:lnTo>
                    <a:pt x="0" y="50"/>
                  </a:lnTo>
                  <a:lnTo>
                    <a:pt x="20" y="31"/>
                  </a:lnTo>
                  <a:lnTo>
                    <a:pt x="42" y="13"/>
                  </a:lnTo>
                  <a:lnTo>
                    <a:pt x="56" y="0"/>
                  </a:lnTo>
                  <a:lnTo>
                    <a:pt x="85" y="2"/>
                  </a:lnTo>
                  <a:lnTo>
                    <a:pt x="107" y="16"/>
                  </a:lnTo>
                  <a:lnTo>
                    <a:pt x="81" y="25"/>
                  </a:lnTo>
                  <a:lnTo>
                    <a:pt x="56" y="33"/>
                  </a:lnTo>
                  <a:lnTo>
                    <a:pt x="57" y="49"/>
                  </a:lnTo>
                  <a:lnTo>
                    <a:pt x="93" y="54"/>
                  </a:lnTo>
                  <a:lnTo>
                    <a:pt x="128" y="57"/>
                  </a:lnTo>
                  <a:lnTo>
                    <a:pt x="140" y="78"/>
                  </a:lnTo>
                  <a:lnTo>
                    <a:pt x="158" y="80"/>
                  </a:lnTo>
                  <a:lnTo>
                    <a:pt x="171" y="108"/>
                  </a:lnTo>
                  <a:lnTo>
                    <a:pt x="169" y="110"/>
                  </a:lnTo>
                  <a:lnTo>
                    <a:pt x="151" y="108"/>
                  </a:lnTo>
                  <a:lnTo>
                    <a:pt x="145" y="10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3" name="Freeform 344"/>
            <p:cNvSpPr>
              <a:spLocks/>
            </p:cNvSpPr>
            <p:nvPr/>
          </p:nvSpPr>
          <p:spPr bwMode="auto">
            <a:xfrm>
              <a:off x="5630967" y="2052303"/>
              <a:ext cx="357135" cy="236679"/>
            </a:xfrm>
            <a:custGeom>
              <a:avLst/>
              <a:gdLst/>
              <a:ahLst/>
              <a:cxnLst>
                <a:cxn ang="0">
                  <a:pos x="229" y="181"/>
                </a:cxn>
                <a:cxn ang="0">
                  <a:pos x="194" y="159"/>
                </a:cxn>
                <a:cxn ang="0">
                  <a:pos x="159" y="138"/>
                </a:cxn>
                <a:cxn ang="0">
                  <a:pos x="142" y="128"/>
                </a:cxn>
                <a:cxn ang="0">
                  <a:pos x="115" y="117"/>
                </a:cxn>
                <a:cxn ang="0">
                  <a:pos x="98" y="92"/>
                </a:cxn>
                <a:cxn ang="0">
                  <a:pos x="73" y="74"/>
                </a:cxn>
                <a:cxn ang="0">
                  <a:pos x="56" y="92"/>
                </a:cxn>
                <a:cxn ang="0">
                  <a:pos x="45" y="98"/>
                </a:cxn>
                <a:cxn ang="0">
                  <a:pos x="50" y="111"/>
                </a:cxn>
                <a:cxn ang="0">
                  <a:pos x="22" y="105"/>
                </a:cxn>
                <a:cxn ang="0">
                  <a:pos x="16" y="84"/>
                </a:cxn>
                <a:cxn ang="0">
                  <a:pos x="10" y="61"/>
                </a:cxn>
                <a:cxn ang="0">
                  <a:pos x="6" y="39"/>
                </a:cxn>
                <a:cxn ang="0">
                  <a:pos x="0" y="18"/>
                </a:cxn>
                <a:cxn ang="0">
                  <a:pos x="25" y="8"/>
                </a:cxn>
                <a:cxn ang="0">
                  <a:pos x="49" y="0"/>
                </a:cxn>
                <a:cxn ang="0">
                  <a:pos x="75" y="13"/>
                </a:cxn>
                <a:cxn ang="0">
                  <a:pos x="102" y="26"/>
                </a:cxn>
                <a:cxn ang="0">
                  <a:pos x="122" y="50"/>
                </a:cxn>
                <a:cxn ang="0">
                  <a:pos x="142" y="52"/>
                </a:cxn>
                <a:cxn ang="0">
                  <a:pos x="164" y="54"/>
                </a:cxn>
                <a:cxn ang="0">
                  <a:pos x="185" y="55"/>
                </a:cxn>
                <a:cxn ang="0">
                  <a:pos x="205" y="56"/>
                </a:cxn>
                <a:cxn ang="0">
                  <a:pos x="228" y="72"/>
                </a:cxn>
                <a:cxn ang="0">
                  <a:pos x="229" y="92"/>
                </a:cxn>
                <a:cxn ang="0">
                  <a:pos x="248" y="102"/>
                </a:cxn>
                <a:cxn ang="0">
                  <a:pos x="267" y="111"/>
                </a:cxn>
                <a:cxn ang="0">
                  <a:pos x="287" y="97"/>
                </a:cxn>
                <a:cxn ang="0">
                  <a:pos x="306" y="84"/>
                </a:cxn>
                <a:cxn ang="0">
                  <a:pos x="320" y="102"/>
                </a:cxn>
                <a:cxn ang="0">
                  <a:pos x="306" y="115"/>
                </a:cxn>
                <a:cxn ang="0">
                  <a:pos x="284" y="133"/>
                </a:cxn>
                <a:cxn ang="0">
                  <a:pos x="264" y="152"/>
                </a:cxn>
                <a:cxn ang="0">
                  <a:pos x="272" y="162"/>
                </a:cxn>
                <a:cxn ang="0">
                  <a:pos x="287" y="170"/>
                </a:cxn>
                <a:cxn ang="0">
                  <a:pos x="293" y="180"/>
                </a:cxn>
                <a:cxn ang="0">
                  <a:pos x="288" y="196"/>
                </a:cxn>
                <a:cxn ang="0">
                  <a:pos x="283" y="212"/>
                </a:cxn>
                <a:cxn ang="0">
                  <a:pos x="263" y="208"/>
                </a:cxn>
                <a:cxn ang="0">
                  <a:pos x="242" y="205"/>
                </a:cxn>
                <a:cxn ang="0">
                  <a:pos x="229" y="181"/>
                </a:cxn>
              </a:cxnLst>
              <a:rect l="0" t="0" r="r" b="b"/>
              <a:pathLst>
                <a:path w="320" h="212">
                  <a:moveTo>
                    <a:pt x="229" y="181"/>
                  </a:moveTo>
                  <a:lnTo>
                    <a:pt x="194" y="159"/>
                  </a:lnTo>
                  <a:lnTo>
                    <a:pt x="159" y="138"/>
                  </a:lnTo>
                  <a:lnTo>
                    <a:pt x="142" y="128"/>
                  </a:lnTo>
                  <a:lnTo>
                    <a:pt x="115" y="117"/>
                  </a:lnTo>
                  <a:lnTo>
                    <a:pt x="98" y="92"/>
                  </a:lnTo>
                  <a:lnTo>
                    <a:pt x="73" y="74"/>
                  </a:lnTo>
                  <a:lnTo>
                    <a:pt x="56" y="92"/>
                  </a:lnTo>
                  <a:lnTo>
                    <a:pt x="45" y="98"/>
                  </a:lnTo>
                  <a:lnTo>
                    <a:pt x="50" y="111"/>
                  </a:lnTo>
                  <a:lnTo>
                    <a:pt x="22" y="105"/>
                  </a:lnTo>
                  <a:lnTo>
                    <a:pt x="16" y="84"/>
                  </a:lnTo>
                  <a:lnTo>
                    <a:pt x="10" y="61"/>
                  </a:lnTo>
                  <a:lnTo>
                    <a:pt x="6" y="39"/>
                  </a:lnTo>
                  <a:lnTo>
                    <a:pt x="0" y="18"/>
                  </a:lnTo>
                  <a:lnTo>
                    <a:pt x="25" y="8"/>
                  </a:lnTo>
                  <a:lnTo>
                    <a:pt x="49" y="0"/>
                  </a:lnTo>
                  <a:lnTo>
                    <a:pt x="75" y="13"/>
                  </a:lnTo>
                  <a:lnTo>
                    <a:pt x="102" y="26"/>
                  </a:lnTo>
                  <a:lnTo>
                    <a:pt x="122" y="50"/>
                  </a:lnTo>
                  <a:lnTo>
                    <a:pt x="142" y="52"/>
                  </a:lnTo>
                  <a:lnTo>
                    <a:pt x="164" y="54"/>
                  </a:lnTo>
                  <a:lnTo>
                    <a:pt x="185" y="55"/>
                  </a:lnTo>
                  <a:lnTo>
                    <a:pt x="205" y="56"/>
                  </a:lnTo>
                  <a:lnTo>
                    <a:pt x="228" y="72"/>
                  </a:lnTo>
                  <a:lnTo>
                    <a:pt x="229" y="92"/>
                  </a:lnTo>
                  <a:lnTo>
                    <a:pt x="248" y="102"/>
                  </a:lnTo>
                  <a:lnTo>
                    <a:pt x="267" y="111"/>
                  </a:lnTo>
                  <a:lnTo>
                    <a:pt x="287" y="97"/>
                  </a:lnTo>
                  <a:lnTo>
                    <a:pt x="306" y="84"/>
                  </a:lnTo>
                  <a:lnTo>
                    <a:pt x="320" y="102"/>
                  </a:lnTo>
                  <a:lnTo>
                    <a:pt x="306" y="115"/>
                  </a:lnTo>
                  <a:lnTo>
                    <a:pt x="284" y="133"/>
                  </a:lnTo>
                  <a:lnTo>
                    <a:pt x="264" y="152"/>
                  </a:lnTo>
                  <a:lnTo>
                    <a:pt x="272" y="162"/>
                  </a:lnTo>
                  <a:lnTo>
                    <a:pt x="287" y="170"/>
                  </a:lnTo>
                  <a:lnTo>
                    <a:pt x="293" y="180"/>
                  </a:lnTo>
                  <a:lnTo>
                    <a:pt x="288" y="196"/>
                  </a:lnTo>
                  <a:lnTo>
                    <a:pt x="283" y="212"/>
                  </a:lnTo>
                  <a:lnTo>
                    <a:pt x="263" y="208"/>
                  </a:lnTo>
                  <a:lnTo>
                    <a:pt x="242" y="205"/>
                  </a:lnTo>
                  <a:lnTo>
                    <a:pt x="229" y="18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4" name="Freeform 345"/>
            <p:cNvSpPr>
              <a:spLocks/>
            </p:cNvSpPr>
            <p:nvPr/>
          </p:nvSpPr>
          <p:spPr bwMode="auto">
            <a:xfrm>
              <a:off x="4858664" y="2148314"/>
              <a:ext cx="55802" cy="42424"/>
            </a:xfrm>
            <a:custGeom>
              <a:avLst/>
              <a:gdLst/>
              <a:ahLst/>
              <a:cxnLst>
                <a:cxn ang="0">
                  <a:pos x="14" y="37"/>
                </a:cxn>
                <a:cxn ang="0">
                  <a:pos x="0" y="11"/>
                </a:cxn>
                <a:cxn ang="0">
                  <a:pos x="4" y="10"/>
                </a:cxn>
                <a:cxn ang="0">
                  <a:pos x="4" y="7"/>
                </a:cxn>
                <a:cxn ang="0">
                  <a:pos x="11" y="5"/>
                </a:cxn>
                <a:cxn ang="0">
                  <a:pos x="16" y="6"/>
                </a:cxn>
                <a:cxn ang="0">
                  <a:pos x="18" y="2"/>
                </a:cxn>
                <a:cxn ang="0">
                  <a:pos x="22" y="2"/>
                </a:cxn>
                <a:cxn ang="0">
                  <a:pos x="26" y="4"/>
                </a:cxn>
                <a:cxn ang="0">
                  <a:pos x="28" y="2"/>
                </a:cxn>
                <a:cxn ang="0">
                  <a:pos x="35" y="0"/>
                </a:cxn>
                <a:cxn ang="0">
                  <a:pos x="40" y="6"/>
                </a:cxn>
                <a:cxn ang="0">
                  <a:pos x="44" y="4"/>
                </a:cxn>
                <a:cxn ang="0">
                  <a:pos x="47" y="7"/>
                </a:cxn>
                <a:cxn ang="0">
                  <a:pos x="50" y="25"/>
                </a:cxn>
                <a:cxn ang="0">
                  <a:pos x="14" y="37"/>
                </a:cxn>
              </a:cxnLst>
              <a:rect l="0" t="0" r="r" b="b"/>
              <a:pathLst>
                <a:path w="50" h="37">
                  <a:moveTo>
                    <a:pt x="14" y="37"/>
                  </a:moveTo>
                  <a:lnTo>
                    <a:pt x="0" y="11"/>
                  </a:lnTo>
                  <a:lnTo>
                    <a:pt x="4" y="10"/>
                  </a:lnTo>
                  <a:lnTo>
                    <a:pt x="4" y="7"/>
                  </a:lnTo>
                  <a:lnTo>
                    <a:pt x="11" y="5"/>
                  </a:lnTo>
                  <a:lnTo>
                    <a:pt x="16" y="6"/>
                  </a:lnTo>
                  <a:lnTo>
                    <a:pt x="18" y="2"/>
                  </a:lnTo>
                  <a:lnTo>
                    <a:pt x="22" y="2"/>
                  </a:lnTo>
                  <a:lnTo>
                    <a:pt x="26" y="4"/>
                  </a:lnTo>
                  <a:lnTo>
                    <a:pt x="28" y="2"/>
                  </a:lnTo>
                  <a:lnTo>
                    <a:pt x="35" y="0"/>
                  </a:lnTo>
                  <a:lnTo>
                    <a:pt x="40" y="6"/>
                  </a:lnTo>
                  <a:lnTo>
                    <a:pt x="44" y="4"/>
                  </a:lnTo>
                  <a:lnTo>
                    <a:pt x="47" y="7"/>
                  </a:lnTo>
                  <a:lnTo>
                    <a:pt x="50" y="25"/>
                  </a:lnTo>
                  <a:lnTo>
                    <a:pt x="14" y="3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5" name="Freeform 346"/>
            <p:cNvSpPr>
              <a:spLocks/>
            </p:cNvSpPr>
            <p:nvPr/>
          </p:nvSpPr>
          <p:spPr bwMode="auto">
            <a:xfrm>
              <a:off x="4901073" y="2096959"/>
              <a:ext cx="131693" cy="80382"/>
            </a:xfrm>
            <a:custGeom>
              <a:avLst/>
              <a:gdLst/>
              <a:ahLst/>
              <a:cxnLst>
                <a:cxn ang="0">
                  <a:pos x="6" y="7"/>
                </a:cxn>
                <a:cxn ang="0">
                  <a:pos x="1" y="0"/>
                </a:cxn>
                <a:cxn ang="0">
                  <a:pos x="0" y="16"/>
                </a:cxn>
                <a:cxn ang="0">
                  <a:pos x="8" y="30"/>
                </a:cxn>
                <a:cxn ang="0">
                  <a:pos x="0" y="42"/>
                </a:cxn>
                <a:cxn ang="0">
                  <a:pos x="6" y="51"/>
                </a:cxn>
                <a:cxn ang="0">
                  <a:pos x="9" y="54"/>
                </a:cxn>
                <a:cxn ang="0">
                  <a:pos x="12" y="72"/>
                </a:cxn>
                <a:cxn ang="0">
                  <a:pos x="34" y="69"/>
                </a:cxn>
                <a:cxn ang="0">
                  <a:pos x="69" y="72"/>
                </a:cxn>
                <a:cxn ang="0">
                  <a:pos x="78" y="66"/>
                </a:cxn>
                <a:cxn ang="0">
                  <a:pos x="81" y="63"/>
                </a:cxn>
                <a:cxn ang="0">
                  <a:pos x="85" y="57"/>
                </a:cxn>
                <a:cxn ang="0">
                  <a:pos x="114" y="55"/>
                </a:cxn>
                <a:cxn ang="0">
                  <a:pos x="104" y="46"/>
                </a:cxn>
                <a:cxn ang="0">
                  <a:pos x="109" y="36"/>
                </a:cxn>
                <a:cxn ang="0">
                  <a:pos x="114" y="21"/>
                </a:cxn>
                <a:cxn ang="0">
                  <a:pos x="118" y="12"/>
                </a:cxn>
                <a:cxn ang="0">
                  <a:pos x="81" y="5"/>
                </a:cxn>
                <a:cxn ang="0">
                  <a:pos x="50" y="15"/>
                </a:cxn>
                <a:cxn ang="0">
                  <a:pos x="27" y="11"/>
                </a:cxn>
                <a:cxn ang="0">
                  <a:pos x="6" y="7"/>
                </a:cxn>
              </a:cxnLst>
              <a:rect l="0" t="0" r="r" b="b"/>
              <a:pathLst>
                <a:path w="118" h="72">
                  <a:moveTo>
                    <a:pt x="6" y="7"/>
                  </a:moveTo>
                  <a:lnTo>
                    <a:pt x="1" y="0"/>
                  </a:lnTo>
                  <a:lnTo>
                    <a:pt x="0" y="16"/>
                  </a:lnTo>
                  <a:lnTo>
                    <a:pt x="8" y="30"/>
                  </a:lnTo>
                  <a:lnTo>
                    <a:pt x="0" y="42"/>
                  </a:lnTo>
                  <a:lnTo>
                    <a:pt x="6" y="51"/>
                  </a:lnTo>
                  <a:lnTo>
                    <a:pt x="9" y="54"/>
                  </a:lnTo>
                  <a:lnTo>
                    <a:pt x="12" y="72"/>
                  </a:lnTo>
                  <a:lnTo>
                    <a:pt x="34" y="69"/>
                  </a:lnTo>
                  <a:lnTo>
                    <a:pt x="69" y="72"/>
                  </a:lnTo>
                  <a:lnTo>
                    <a:pt x="78" y="66"/>
                  </a:lnTo>
                  <a:lnTo>
                    <a:pt x="81" y="63"/>
                  </a:lnTo>
                  <a:lnTo>
                    <a:pt x="85" y="57"/>
                  </a:lnTo>
                  <a:lnTo>
                    <a:pt x="114" y="55"/>
                  </a:lnTo>
                  <a:lnTo>
                    <a:pt x="104" y="46"/>
                  </a:lnTo>
                  <a:lnTo>
                    <a:pt x="109" y="36"/>
                  </a:lnTo>
                  <a:lnTo>
                    <a:pt x="114" y="21"/>
                  </a:lnTo>
                  <a:lnTo>
                    <a:pt x="118" y="12"/>
                  </a:lnTo>
                  <a:lnTo>
                    <a:pt x="81" y="5"/>
                  </a:lnTo>
                  <a:lnTo>
                    <a:pt x="50" y="15"/>
                  </a:lnTo>
                  <a:lnTo>
                    <a:pt x="27" y="11"/>
                  </a:lnTo>
                  <a:lnTo>
                    <a:pt x="6"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6" name="Freeform 347"/>
            <p:cNvSpPr>
              <a:spLocks/>
            </p:cNvSpPr>
            <p:nvPr/>
          </p:nvSpPr>
          <p:spPr bwMode="auto">
            <a:xfrm>
              <a:off x="4834110" y="2143849"/>
              <a:ext cx="40178" cy="78149"/>
            </a:xfrm>
            <a:custGeom>
              <a:avLst/>
              <a:gdLst/>
              <a:ahLst/>
              <a:cxnLst>
                <a:cxn ang="0">
                  <a:pos x="0" y="17"/>
                </a:cxn>
                <a:cxn ang="0">
                  <a:pos x="4" y="49"/>
                </a:cxn>
                <a:cxn ang="0">
                  <a:pos x="18" y="71"/>
                </a:cxn>
                <a:cxn ang="0">
                  <a:pos x="24" y="64"/>
                </a:cxn>
                <a:cxn ang="0">
                  <a:pos x="35" y="43"/>
                </a:cxn>
                <a:cxn ang="0">
                  <a:pos x="35" y="42"/>
                </a:cxn>
                <a:cxn ang="0">
                  <a:pos x="21" y="16"/>
                </a:cxn>
                <a:cxn ang="0">
                  <a:pos x="15" y="4"/>
                </a:cxn>
                <a:cxn ang="0">
                  <a:pos x="3" y="0"/>
                </a:cxn>
                <a:cxn ang="0">
                  <a:pos x="0" y="17"/>
                </a:cxn>
              </a:cxnLst>
              <a:rect l="0" t="0" r="r" b="b"/>
              <a:pathLst>
                <a:path w="35" h="71">
                  <a:moveTo>
                    <a:pt x="0" y="17"/>
                  </a:moveTo>
                  <a:lnTo>
                    <a:pt x="4" y="49"/>
                  </a:lnTo>
                  <a:lnTo>
                    <a:pt x="18" y="71"/>
                  </a:lnTo>
                  <a:lnTo>
                    <a:pt x="24" y="64"/>
                  </a:lnTo>
                  <a:lnTo>
                    <a:pt x="35" y="43"/>
                  </a:lnTo>
                  <a:lnTo>
                    <a:pt x="35" y="42"/>
                  </a:lnTo>
                  <a:lnTo>
                    <a:pt x="21" y="16"/>
                  </a:lnTo>
                  <a:lnTo>
                    <a:pt x="15" y="4"/>
                  </a:lnTo>
                  <a:lnTo>
                    <a:pt x="3" y="0"/>
                  </a:lnTo>
                  <a:lnTo>
                    <a:pt x="0" y="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7" name="Freeform 348"/>
            <p:cNvSpPr>
              <a:spLocks/>
            </p:cNvSpPr>
            <p:nvPr/>
          </p:nvSpPr>
          <p:spPr bwMode="auto">
            <a:xfrm>
              <a:off x="5360883" y="2170642"/>
              <a:ext cx="102677" cy="69218"/>
            </a:xfrm>
            <a:custGeom>
              <a:avLst/>
              <a:gdLst/>
              <a:ahLst/>
              <a:cxnLst>
                <a:cxn ang="0">
                  <a:pos x="13" y="9"/>
                </a:cxn>
                <a:cxn ang="0">
                  <a:pos x="0" y="0"/>
                </a:cxn>
                <a:cxn ang="0">
                  <a:pos x="30" y="0"/>
                </a:cxn>
                <a:cxn ang="0">
                  <a:pos x="59" y="0"/>
                </a:cxn>
                <a:cxn ang="0">
                  <a:pos x="78" y="4"/>
                </a:cxn>
                <a:cxn ang="0">
                  <a:pos x="78" y="25"/>
                </a:cxn>
                <a:cxn ang="0">
                  <a:pos x="87" y="29"/>
                </a:cxn>
                <a:cxn ang="0">
                  <a:pos x="79" y="39"/>
                </a:cxn>
                <a:cxn ang="0">
                  <a:pos x="94" y="59"/>
                </a:cxn>
                <a:cxn ang="0">
                  <a:pos x="85" y="63"/>
                </a:cxn>
                <a:cxn ang="0">
                  <a:pos x="78" y="58"/>
                </a:cxn>
                <a:cxn ang="0">
                  <a:pos x="77" y="55"/>
                </a:cxn>
                <a:cxn ang="0">
                  <a:pos x="72" y="51"/>
                </a:cxn>
                <a:cxn ang="0">
                  <a:pos x="67" y="51"/>
                </a:cxn>
                <a:cxn ang="0">
                  <a:pos x="61" y="49"/>
                </a:cxn>
                <a:cxn ang="0">
                  <a:pos x="55" y="47"/>
                </a:cxn>
                <a:cxn ang="0">
                  <a:pos x="48" y="47"/>
                </a:cxn>
                <a:cxn ang="0">
                  <a:pos x="47" y="46"/>
                </a:cxn>
                <a:cxn ang="0">
                  <a:pos x="30" y="39"/>
                </a:cxn>
                <a:cxn ang="0">
                  <a:pos x="22" y="25"/>
                </a:cxn>
                <a:cxn ang="0">
                  <a:pos x="13" y="9"/>
                </a:cxn>
              </a:cxnLst>
              <a:rect l="0" t="0" r="r" b="b"/>
              <a:pathLst>
                <a:path w="94" h="63">
                  <a:moveTo>
                    <a:pt x="13" y="9"/>
                  </a:moveTo>
                  <a:lnTo>
                    <a:pt x="0" y="0"/>
                  </a:lnTo>
                  <a:lnTo>
                    <a:pt x="30" y="0"/>
                  </a:lnTo>
                  <a:lnTo>
                    <a:pt x="59" y="0"/>
                  </a:lnTo>
                  <a:lnTo>
                    <a:pt x="78" y="4"/>
                  </a:lnTo>
                  <a:lnTo>
                    <a:pt x="78" y="25"/>
                  </a:lnTo>
                  <a:lnTo>
                    <a:pt x="87" y="29"/>
                  </a:lnTo>
                  <a:lnTo>
                    <a:pt x="79" y="39"/>
                  </a:lnTo>
                  <a:lnTo>
                    <a:pt x="94" y="59"/>
                  </a:lnTo>
                  <a:lnTo>
                    <a:pt x="85" y="63"/>
                  </a:lnTo>
                  <a:lnTo>
                    <a:pt x="78" y="58"/>
                  </a:lnTo>
                  <a:lnTo>
                    <a:pt x="77" y="55"/>
                  </a:lnTo>
                  <a:lnTo>
                    <a:pt x="72" y="51"/>
                  </a:lnTo>
                  <a:lnTo>
                    <a:pt x="67" y="51"/>
                  </a:lnTo>
                  <a:lnTo>
                    <a:pt x="61" y="49"/>
                  </a:lnTo>
                  <a:lnTo>
                    <a:pt x="55" y="47"/>
                  </a:lnTo>
                  <a:lnTo>
                    <a:pt x="48" y="47"/>
                  </a:lnTo>
                  <a:lnTo>
                    <a:pt x="47" y="46"/>
                  </a:lnTo>
                  <a:lnTo>
                    <a:pt x="30" y="39"/>
                  </a:lnTo>
                  <a:lnTo>
                    <a:pt x="22" y="25"/>
                  </a:lnTo>
                  <a:lnTo>
                    <a:pt x="13"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8" name="Freeform 349"/>
            <p:cNvSpPr>
              <a:spLocks/>
            </p:cNvSpPr>
            <p:nvPr/>
          </p:nvSpPr>
          <p:spPr bwMode="auto">
            <a:xfrm>
              <a:off x="5447935" y="2159479"/>
              <a:ext cx="89284" cy="96011"/>
            </a:xfrm>
            <a:custGeom>
              <a:avLst/>
              <a:gdLst/>
              <a:ahLst/>
              <a:cxnLst>
                <a:cxn ang="0">
                  <a:pos x="16" y="67"/>
                </a:cxn>
                <a:cxn ang="0">
                  <a:pos x="1" y="47"/>
                </a:cxn>
                <a:cxn ang="0">
                  <a:pos x="9" y="37"/>
                </a:cxn>
                <a:cxn ang="0">
                  <a:pos x="0" y="33"/>
                </a:cxn>
                <a:cxn ang="0">
                  <a:pos x="0" y="12"/>
                </a:cxn>
                <a:cxn ang="0">
                  <a:pos x="7" y="0"/>
                </a:cxn>
                <a:cxn ang="0">
                  <a:pos x="41" y="6"/>
                </a:cxn>
                <a:cxn ang="0">
                  <a:pos x="53" y="21"/>
                </a:cxn>
                <a:cxn ang="0">
                  <a:pos x="81" y="38"/>
                </a:cxn>
                <a:cxn ang="0">
                  <a:pos x="67" y="41"/>
                </a:cxn>
                <a:cxn ang="0">
                  <a:pos x="61" y="69"/>
                </a:cxn>
                <a:cxn ang="0">
                  <a:pos x="59" y="85"/>
                </a:cxn>
                <a:cxn ang="0">
                  <a:pos x="40" y="73"/>
                </a:cxn>
                <a:cxn ang="0">
                  <a:pos x="42" y="68"/>
                </a:cxn>
                <a:cxn ang="0">
                  <a:pos x="36" y="55"/>
                </a:cxn>
                <a:cxn ang="0">
                  <a:pos x="16" y="67"/>
                </a:cxn>
              </a:cxnLst>
              <a:rect l="0" t="0" r="r" b="b"/>
              <a:pathLst>
                <a:path w="81" h="85">
                  <a:moveTo>
                    <a:pt x="16" y="67"/>
                  </a:moveTo>
                  <a:lnTo>
                    <a:pt x="1" y="47"/>
                  </a:lnTo>
                  <a:lnTo>
                    <a:pt x="9" y="37"/>
                  </a:lnTo>
                  <a:lnTo>
                    <a:pt x="0" y="33"/>
                  </a:lnTo>
                  <a:lnTo>
                    <a:pt x="0" y="12"/>
                  </a:lnTo>
                  <a:lnTo>
                    <a:pt x="7" y="0"/>
                  </a:lnTo>
                  <a:lnTo>
                    <a:pt x="41" y="6"/>
                  </a:lnTo>
                  <a:lnTo>
                    <a:pt x="53" y="21"/>
                  </a:lnTo>
                  <a:lnTo>
                    <a:pt x="81" y="38"/>
                  </a:lnTo>
                  <a:lnTo>
                    <a:pt x="67" y="41"/>
                  </a:lnTo>
                  <a:lnTo>
                    <a:pt x="61" y="69"/>
                  </a:lnTo>
                  <a:lnTo>
                    <a:pt x="59" y="85"/>
                  </a:lnTo>
                  <a:lnTo>
                    <a:pt x="40" y="73"/>
                  </a:lnTo>
                  <a:lnTo>
                    <a:pt x="42" y="68"/>
                  </a:lnTo>
                  <a:lnTo>
                    <a:pt x="36" y="55"/>
                  </a:lnTo>
                  <a:lnTo>
                    <a:pt x="16" y="6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09" name="Freeform 350"/>
            <p:cNvSpPr>
              <a:spLocks/>
            </p:cNvSpPr>
            <p:nvPr/>
          </p:nvSpPr>
          <p:spPr bwMode="auto">
            <a:xfrm>
              <a:off x="5414453" y="2221997"/>
              <a:ext cx="40178" cy="22328"/>
            </a:xfrm>
            <a:custGeom>
              <a:avLst/>
              <a:gdLst/>
              <a:ahLst/>
              <a:cxnLst>
                <a:cxn ang="0">
                  <a:pos x="37" y="16"/>
                </a:cxn>
                <a:cxn ang="0">
                  <a:pos x="30" y="19"/>
                </a:cxn>
                <a:cxn ang="0">
                  <a:pos x="5" y="5"/>
                </a:cxn>
                <a:cxn ang="0">
                  <a:pos x="1" y="1"/>
                </a:cxn>
                <a:cxn ang="0">
                  <a:pos x="0" y="0"/>
                </a:cxn>
                <a:cxn ang="0">
                  <a:pos x="7" y="0"/>
                </a:cxn>
                <a:cxn ang="0">
                  <a:pos x="13" y="2"/>
                </a:cxn>
                <a:cxn ang="0">
                  <a:pos x="19" y="4"/>
                </a:cxn>
                <a:cxn ang="0">
                  <a:pos x="24" y="4"/>
                </a:cxn>
                <a:cxn ang="0">
                  <a:pos x="29" y="8"/>
                </a:cxn>
                <a:cxn ang="0">
                  <a:pos x="30" y="11"/>
                </a:cxn>
                <a:cxn ang="0">
                  <a:pos x="37" y="16"/>
                </a:cxn>
              </a:cxnLst>
              <a:rect l="0" t="0" r="r" b="b"/>
              <a:pathLst>
                <a:path w="37" h="19">
                  <a:moveTo>
                    <a:pt x="37" y="16"/>
                  </a:moveTo>
                  <a:lnTo>
                    <a:pt x="30" y="19"/>
                  </a:lnTo>
                  <a:lnTo>
                    <a:pt x="5" y="5"/>
                  </a:lnTo>
                  <a:lnTo>
                    <a:pt x="1" y="1"/>
                  </a:lnTo>
                  <a:lnTo>
                    <a:pt x="0" y="0"/>
                  </a:lnTo>
                  <a:lnTo>
                    <a:pt x="7" y="0"/>
                  </a:lnTo>
                  <a:lnTo>
                    <a:pt x="13" y="2"/>
                  </a:lnTo>
                  <a:lnTo>
                    <a:pt x="19" y="4"/>
                  </a:lnTo>
                  <a:lnTo>
                    <a:pt x="24" y="4"/>
                  </a:lnTo>
                  <a:lnTo>
                    <a:pt x="29" y="8"/>
                  </a:lnTo>
                  <a:lnTo>
                    <a:pt x="30" y="11"/>
                  </a:lnTo>
                  <a:lnTo>
                    <a:pt x="37"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0" name="Freeform 351"/>
            <p:cNvSpPr>
              <a:spLocks/>
            </p:cNvSpPr>
            <p:nvPr/>
          </p:nvSpPr>
          <p:spPr bwMode="auto">
            <a:xfrm>
              <a:off x="4854200" y="2166178"/>
              <a:ext cx="142854" cy="142901"/>
            </a:xfrm>
            <a:custGeom>
              <a:avLst/>
              <a:gdLst/>
              <a:ahLst/>
              <a:cxnLst>
                <a:cxn ang="0">
                  <a:pos x="24" y="67"/>
                </a:cxn>
                <a:cxn ang="0">
                  <a:pos x="9" y="61"/>
                </a:cxn>
                <a:cxn ang="0">
                  <a:pos x="0" y="50"/>
                </a:cxn>
                <a:cxn ang="0">
                  <a:pos x="6" y="43"/>
                </a:cxn>
                <a:cxn ang="0">
                  <a:pos x="17" y="22"/>
                </a:cxn>
                <a:cxn ang="0">
                  <a:pos x="17" y="21"/>
                </a:cxn>
                <a:cxn ang="0">
                  <a:pos x="53" y="9"/>
                </a:cxn>
                <a:cxn ang="0">
                  <a:pos x="75" y="6"/>
                </a:cxn>
                <a:cxn ang="0">
                  <a:pos x="110" y="9"/>
                </a:cxn>
                <a:cxn ang="0">
                  <a:pos x="119" y="3"/>
                </a:cxn>
                <a:cxn ang="0">
                  <a:pos x="122" y="0"/>
                </a:cxn>
                <a:cxn ang="0">
                  <a:pos x="127" y="8"/>
                </a:cxn>
                <a:cxn ang="0">
                  <a:pos x="119" y="24"/>
                </a:cxn>
                <a:cxn ang="0">
                  <a:pos x="95" y="19"/>
                </a:cxn>
                <a:cxn ang="0">
                  <a:pos x="73" y="26"/>
                </a:cxn>
                <a:cxn ang="0">
                  <a:pos x="83" y="37"/>
                </a:cxn>
                <a:cxn ang="0">
                  <a:pos x="74" y="37"/>
                </a:cxn>
                <a:cxn ang="0">
                  <a:pos x="75" y="42"/>
                </a:cxn>
                <a:cxn ang="0">
                  <a:pos x="67" y="38"/>
                </a:cxn>
                <a:cxn ang="0">
                  <a:pos x="72" y="44"/>
                </a:cxn>
                <a:cxn ang="0">
                  <a:pos x="57" y="28"/>
                </a:cxn>
                <a:cxn ang="0">
                  <a:pos x="51" y="33"/>
                </a:cxn>
                <a:cxn ang="0">
                  <a:pos x="60" y="54"/>
                </a:cxn>
                <a:cxn ang="0">
                  <a:pos x="65" y="64"/>
                </a:cxn>
                <a:cxn ang="0">
                  <a:pos x="57" y="60"/>
                </a:cxn>
                <a:cxn ang="0">
                  <a:pos x="60" y="68"/>
                </a:cxn>
                <a:cxn ang="0">
                  <a:pos x="55" y="70"/>
                </a:cxn>
                <a:cxn ang="0">
                  <a:pos x="83" y="88"/>
                </a:cxn>
                <a:cxn ang="0">
                  <a:pos x="83" y="97"/>
                </a:cxn>
                <a:cxn ang="0">
                  <a:pos x="72" y="92"/>
                </a:cxn>
                <a:cxn ang="0">
                  <a:pos x="66" y="94"/>
                </a:cxn>
                <a:cxn ang="0">
                  <a:pos x="72" y="105"/>
                </a:cxn>
                <a:cxn ang="0">
                  <a:pos x="60" y="105"/>
                </a:cxn>
                <a:cxn ang="0">
                  <a:pos x="67" y="128"/>
                </a:cxn>
                <a:cxn ang="0">
                  <a:pos x="56" y="123"/>
                </a:cxn>
                <a:cxn ang="0">
                  <a:pos x="53" y="128"/>
                </a:cxn>
                <a:cxn ang="0">
                  <a:pos x="44" y="116"/>
                </a:cxn>
                <a:cxn ang="0">
                  <a:pos x="41" y="121"/>
                </a:cxn>
                <a:cxn ang="0">
                  <a:pos x="30" y="99"/>
                </a:cxn>
                <a:cxn ang="0">
                  <a:pos x="29" y="91"/>
                </a:cxn>
                <a:cxn ang="0">
                  <a:pos x="45" y="85"/>
                </a:cxn>
                <a:cxn ang="0">
                  <a:pos x="65" y="90"/>
                </a:cxn>
                <a:cxn ang="0">
                  <a:pos x="63" y="86"/>
                </a:cxn>
                <a:cxn ang="0">
                  <a:pos x="51" y="81"/>
                </a:cxn>
                <a:cxn ang="0">
                  <a:pos x="29" y="80"/>
                </a:cxn>
                <a:cxn ang="0">
                  <a:pos x="24" y="80"/>
                </a:cxn>
                <a:cxn ang="0">
                  <a:pos x="19" y="68"/>
                </a:cxn>
                <a:cxn ang="0">
                  <a:pos x="24" y="67"/>
                </a:cxn>
              </a:cxnLst>
              <a:rect l="0" t="0" r="r" b="b"/>
              <a:pathLst>
                <a:path w="127" h="128">
                  <a:moveTo>
                    <a:pt x="24" y="67"/>
                  </a:moveTo>
                  <a:lnTo>
                    <a:pt x="9" y="61"/>
                  </a:lnTo>
                  <a:lnTo>
                    <a:pt x="0" y="50"/>
                  </a:lnTo>
                  <a:lnTo>
                    <a:pt x="6" y="43"/>
                  </a:lnTo>
                  <a:lnTo>
                    <a:pt x="17" y="22"/>
                  </a:lnTo>
                  <a:lnTo>
                    <a:pt x="17" y="21"/>
                  </a:lnTo>
                  <a:lnTo>
                    <a:pt x="53" y="9"/>
                  </a:lnTo>
                  <a:lnTo>
                    <a:pt x="75" y="6"/>
                  </a:lnTo>
                  <a:lnTo>
                    <a:pt x="110" y="9"/>
                  </a:lnTo>
                  <a:lnTo>
                    <a:pt x="119" y="3"/>
                  </a:lnTo>
                  <a:lnTo>
                    <a:pt x="122" y="0"/>
                  </a:lnTo>
                  <a:lnTo>
                    <a:pt x="127" y="8"/>
                  </a:lnTo>
                  <a:lnTo>
                    <a:pt x="119" y="24"/>
                  </a:lnTo>
                  <a:lnTo>
                    <a:pt x="95" y="19"/>
                  </a:lnTo>
                  <a:lnTo>
                    <a:pt x="73" y="26"/>
                  </a:lnTo>
                  <a:lnTo>
                    <a:pt x="83" y="37"/>
                  </a:lnTo>
                  <a:lnTo>
                    <a:pt x="74" y="37"/>
                  </a:lnTo>
                  <a:lnTo>
                    <a:pt x="75" y="42"/>
                  </a:lnTo>
                  <a:lnTo>
                    <a:pt x="67" y="38"/>
                  </a:lnTo>
                  <a:lnTo>
                    <a:pt x="72" y="44"/>
                  </a:lnTo>
                  <a:lnTo>
                    <a:pt x="57" y="28"/>
                  </a:lnTo>
                  <a:lnTo>
                    <a:pt x="51" y="33"/>
                  </a:lnTo>
                  <a:lnTo>
                    <a:pt x="60" y="54"/>
                  </a:lnTo>
                  <a:lnTo>
                    <a:pt x="65" y="64"/>
                  </a:lnTo>
                  <a:lnTo>
                    <a:pt x="57" y="60"/>
                  </a:lnTo>
                  <a:lnTo>
                    <a:pt x="60" y="68"/>
                  </a:lnTo>
                  <a:lnTo>
                    <a:pt x="55" y="70"/>
                  </a:lnTo>
                  <a:lnTo>
                    <a:pt x="83" y="88"/>
                  </a:lnTo>
                  <a:lnTo>
                    <a:pt x="83" y="97"/>
                  </a:lnTo>
                  <a:lnTo>
                    <a:pt x="72" y="92"/>
                  </a:lnTo>
                  <a:lnTo>
                    <a:pt x="66" y="94"/>
                  </a:lnTo>
                  <a:lnTo>
                    <a:pt x="72" y="105"/>
                  </a:lnTo>
                  <a:lnTo>
                    <a:pt x="60" y="105"/>
                  </a:lnTo>
                  <a:lnTo>
                    <a:pt x="67" y="128"/>
                  </a:lnTo>
                  <a:lnTo>
                    <a:pt x="56" y="123"/>
                  </a:lnTo>
                  <a:lnTo>
                    <a:pt x="53" y="128"/>
                  </a:lnTo>
                  <a:lnTo>
                    <a:pt x="44" y="116"/>
                  </a:lnTo>
                  <a:lnTo>
                    <a:pt x="41" y="121"/>
                  </a:lnTo>
                  <a:lnTo>
                    <a:pt x="30" y="99"/>
                  </a:lnTo>
                  <a:lnTo>
                    <a:pt x="29" y="91"/>
                  </a:lnTo>
                  <a:lnTo>
                    <a:pt x="45" y="85"/>
                  </a:lnTo>
                  <a:lnTo>
                    <a:pt x="65" y="90"/>
                  </a:lnTo>
                  <a:lnTo>
                    <a:pt x="63" y="86"/>
                  </a:lnTo>
                  <a:lnTo>
                    <a:pt x="51" y="81"/>
                  </a:lnTo>
                  <a:lnTo>
                    <a:pt x="29" y="80"/>
                  </a:lnTo>
                  <a:lnTo>
                    <a:pt x="24" y="80"/>
                  </a:lnTo>
                  <a:lnTo>
                    <a:pt x="19" y="68"/>
                  </a:lnTo>
                  <a:lnTo>
                    <a:pt x="24" y="6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1" name="Freeform 352"/>
            <p:cNvSpPr>
              <a:spLocks/>
            </p:cNvSpPr>
            <p:nvPr/>
          </p:nvSpPr>
          <p:spPr bwMode="auto">
            <a:xfrm>
              <a:off x="4945715" y="2335871"/>
              <a:ext cx="62499" cy="15630"/>
            </a:xfrm>
            <a:custGeom>
              <a:avLst/>
              <a:gdLst/>
              <a:ahLst/>
              <a:cxnLst>
                <a:cxn ang="0">
                  <a:pos x="44" y="7"/>
                </a:cxn>
                <a:cxn ang="0">
                  <a:pos x="12" y="0"/>
                </a:cxn>
                <a:cxn ang="0">
                  <a:pos x="3" y="0"/>
                </a:cxn>
                <a:cxn ang="0">
                  <a:pos x="0" y="7"/>
                </a:cxn>
                <a:cxn ang="0">
                  <a:pos x="21" y="11"/>
                </a:cxn>
                <a:cxn ang="0">
                  <a:pos x="40" y="13"/>
                </a:cxn>
                <a:cxn ang="0">
                  <a:pos x="57" y="8"/>
                </a:cxn>
                <a:cxn ang="0">
                  <a:pos x="44" y="7"/>
                </a:cxn>
              </a:cxnLst>
              <a:rect l="0" t="0" r="r" b="b"/>
              <a:pathLst>
                <a:path w="57" h="13">
                  <a:moveTo>
                    <a:pt x="44" y="7"/>
                  </a:moveTo>
                  <a:lnTo>
                    <a:pt x="12" y="0"/>
                  </a:lnTo>
                  <a:lnTo>
                    <a:pt x="3" y="0"/>
                  </a:lnTo>
                  <a:lnTo>
                    <a:pt x="0" y="7"/>
                  </a:lnTo>
                  <a:lnTo>
                    <a:pt x="21" y="11"/>
                  </a:lnTo>
                  <a:lnTo>
                    <a:pt x="40" y="13"/>
                  </a:lnTo>
                  <a:lnTo>
                    <a:pt x="57" y="8"/>
                  </a:lnTo>
                  <a:lnTo>
                    <a:pt x="44"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2" name="Freeform 353"/>
            <p:cNvSpPr>
              <a:spLocks/>
            </p:cNvSpPr>
            <p:nvPr/>
          </p:nvSpPr>
          <p:spPr bwMode="auto">
            <a:xfrm>
              <a:off x="4925626" y="2239860"/>
              <a:ext cx="35713" cy="26794"/>
            </a:xfrm>
            <a:custGeom>
              <a:avLst/>
              <a:gdLst/>
              <a:ahLst/>
              <a:cxnLst>
                <a:cxn ang="0">
                  <a:pos x="33" y="21"/>
                </a:cxn>
                <a:cxn ang="0">
                  <a:pos x="16" y="6"/>
                </a:cxn>
                <a:cxn ang="0">
                  <a:pos x="0" y="0"/>
                </a:cxn>
                <a:cxn ang="0">
                  <a:pos x="16" y="11"/>
                </a:cxn>
                <a:cxn ang="0">
                  <a:pos x="33" y="23"/>
                </a:cxn>
                <a:cxn ang="0">
                  <a:pos x="33" y="21"/>
                </a:cxn>
              </a:cxnLst>
              <a:rect l="0" t="0" r="r" b="b"/>
              <a:pathLst>
                <a:path w="33" h="23">
                  <a:moveTo>
                    <a:pt x="33" y="21"/>
                  </a:moveTo>
                  <a:lnTo>
                    <a:pt x="16" y="6"/>
                  </a:lnTo>
                  <a:lnTo>
                    <a:pt x="0" y="0"/>
                  </a:lnTo>
                  <a:lnTo>
                    <a:pt x="16" y="11"/>
                  </a:lnTo>
                  <a:lnTo>
                    <a:pt x="33" y="23"/>
                  </a:lnTo>
                  <a:lnTo>
                    <a:pt x="33" y="2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3" name="Freeform 354"/>
            <p:cNvSpPr>
              <a:spLocks/>
            </p:cNvSpPr>
            <p:nvPr/>
          </p:nvSpPr>
          <p:spPr bwMode="auto">
            <a:xfrm>
              <a:off x="4988125" y="2230928"/>
              <a:ext cx="15624" cy="6698"/>
            </a:xfrm>
            <a:custGeom>
              <a:avLst/>
              <a:gdLst/>
              <a:ahLst/>
              <a:cxnLst>
                <a:cxn ang="0">
                  <a:pos x="13" y="6"/>
                </a:cxn>
                <a:cxn ang="0">
                  <a:pos x="5" y="4"/>
                </a:cxn>
                <a:cxn ang="0">
                  <a:pos x="0" y="0"/>
                </a:cxn>
                <a:cxn ang="0">
                  <a:pos x="12" y="3"/>
                </a:cxn>
                <a:cxn ang="0">
                  <a:pos x="13" y="6"/>
                </a:cxn>
              </a:cxnLst>
              <a:rect l="0" t="0" r="r" b="b"/>
              <a:pathLst>
                <a:path w="13" h="6">
                  <a:moveTo>
                    <a:pt x="13" y="6"/>
                  </a:moveTo>
                  <a:lnTo>
                    <a:pt x="5" y="4"/>
                  </a:lnTo>
                  <a:lnTo>
                    <a:pt x="0" y="0"/>
                  </a:lnTo>
                  <a:lnTo>
                    <a:pt x="12" y="3"/>
                  </a:lnTo>
                  <a:lnTo>
                    <a:pt x="13"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4" name="Freeform 355"/>
            <p:cNvSpPr>
              <a:spLocks/>
            </p:cNvSpPr>
            <p:nvPr/>
          </p:nvSpPr>
          <p:spPr bwMode="auto">
            <a:xfrm>
              <a:off x="4867592" y="2257722"/>
              <a:ext cx="6696" cy="6698"/>
            </a:xfrm>
            <a:custGeom>
              <a:avLst/>
              <a:gdLst/>
              <a:ahLst/>
              <a:cxnLst>
                <a:cxn ang="0">
                  <a:pos x="0" y="0"/>
                </a:cxn>
                <a:cxn ang="0">
                  <a:pos x="8" y="6"/>
                </a:cxn>
                <a:cxn ang="0">
                  <a:pos x="2" y="6"/>
                </a:cxn>
                <a:cxn ang="0">
                  <a:pos x="0" y="0"/>
                </a:cxn>
              </a:cxnLst>
              <a:rect l="0" t="0" r="r" b="b"/>
              <a:pathLst>
                <a:path w="8" h="6">
                  <a:moveTo>
                    <a:pt x="0" y="0"/>
                  </a:moveTo>
                  <a:lnTo>
                    <a:pt x="8" y="6"/>
                  </a:lnTo>
                  <a:lnTo>
                    <a:pt x="2" y="6"/>
                  </a:lnTo>
                  <a:lnTo>
                    <a:pt x="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5" name="Freeform 356"/>
            <p:cNvSpPr>
              <a:spLocks/>
            </p:cNvSpPr>
            <p:nvPr/>
          </p:nvSpPr>
          <p:spPr bwMode="auto">
            <a:xfrm>
              <a:off x="4992588" y="2251025"/>
              <a:ext cx="2232" cy="8931"/>
            </a:xfrm>
            <a:custGeom>
              <a:avLst/>
              <a:gdLst/>
              <a:ahLst/>
              <a:cxnLst>
                <a:cxn ang="0">
                  <a:pos x="4" y="0"/>
                </a:cxn>
                <a:cxn ang="0">
                  <a:pos x="4" y="8"/>
                </a:cxn>
                <a:cxn ang="0">
                  <a:pos x="0" y="3"/>
                </a:cxn>
                <a:cxn ang="0">
                  <a:pos x="4" y="0"/>
                </a:cxn>
              </a:cxnLst>
              <a:rect l="0" t="0" r="r" b="b"/>
              <a:pathLst>
                <a:path w="4" h="8">
                  <a:moveTo>
                    <a:pt x="4" y="0"/>
                  </a:moveTo>
                  <a:lnTo>
                    <a:pt x="4" y="8"/>
                  </a:lnTo>
                  <a:lnTo>
                    <a:pt x="0" y="3"/>
                  </a:lnTo>
                  <a:lnTo>
                    <a:pt x="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6" name="Freeform 357"/>
            <p:cNvSpPr>
              <a:spLocks/>
            </p:cNvSpPr>
            <p:nvPr/>
          </p:nvSpPr>
          <p:spPr bwMode="auto">
            <a:xfrm>
              <a:off x="4552867" y="2023276"/>
              <a:ext cx="265618" cy="247844"/>
            </a:xfrm>
            <a:custGeom>
              <a:avLst/>
              <a:gdLst/>
              <a:ahLst/>
              <a:cxnLst>
                <a:cxn ang="0">
                  <a:pos x="132" y="10"/>
                </a:cxn>
                <a:cxn ang="0">
                  <a:pos x="102" y="0"/>
                </a:cxn>
                <a:cxn ang="0">
                  <a:pos x="81" y="3"/>
                </a:cxn>
                <a:cxn ang="0">
                  <a:pos x="69" y="2"/>
                </a:cxn>
                <a:cxn ang="0">
                  <a:pos x="69" y="3"/>
                </a:cxn>
                <a:cxn ang="0">
                  <a:pos x="65" y="8"/>
                </a:cxn>
                <a:cxn ang="0">
                  <a:pos x="60" y="15"/>
                </a:cxn>
                <a:cxn ang="0">
                  <a:pos x="47" y="15"/>
                </a:cxn>
                <a:cxn ang="0">
                  <a:pos x="40" y="24"/>
                </a:cxn>
                <a:cxn ang="0">
                  <a:pos x="27" y="14"/>
                </a:cxn>
                <a:cxn ang="0">
                  <a:pos x="15" y="23"/>
                </a:cxn>
                <a:cxn ang="0">
                  <a:pos x="3" y="24"/>
                </a:cxn>
                <a:cxn ang="0">
                  <a:pos x="3" y="34"/>
                </a:cxn>
                <a:cxn ang="0">
                  <a:pos x="0" y="44"/>
                </a:cxn>
                <a:cxn ang="0">
                  <a:pos x="0" y="50"/>
                </a:cxn>
                <a:cxn ang="0">
                  <a:pos x="2" y="59"/>
                </a:cxn>
                <a:cxn ang="0">
                  <a:pos x="15" y="68"/>
                </a:cxn>
                <a:cxn ang="0">
                  <a:pos x="15" y="77"/>
                </a:cxn>
                <a:cxn ang="0">
                  <a:pos x="34" y="64"/>
                </a:cxn>
                <a:cxn ang="0">
                  <a:pos x="60" y="69"/>
                </a:cxn>
                <a:cxn ang="0">
                  <a:pos x="75" y="94"/>
                </a:cxn>
                <a:cxn ang="0">
                  <a:pos x="93" y="111"/>
                </a:cxn>
                <a:cxn ang="0">
                  <a:pos x="111" y="128"/>
                </a:cxn>
                <a:cxn ang="0">
                  <a:pos x="117" y="130"/>
                </a:cxn>
                <a:cxn ang="0">
                  <a:pos x="118" y="130"/>
                </a:cxn>
                <a:cxn ang="0">
                  <a:pos x="132" y="137"/>
                </a:cxn>
                <a:cxn ang="0">
                  <a:pos x="158" y="154"/>
                </a:cxn>
                <a:cxn ang="0">
                  <a:pos x="168" y="160"/>
                </a:cxn>
                <a:cxn ang="0">
                  <a:pos x="179" y="168"/>
                </a:cxn>
                <a:cxn ang="0">
                  <a:pos x="192" y="194"/>
                </a:cxn>
                <a:cxn ang="0">
                  <a:pos x="185" y="215"/>
                </a:cxn>
                <a:cxn ang="0">
                  <a:pos x="194" y="221"/>
                </a:cxn>
                <a:cxn ang="0">
                  <a:pos x="203" y="206"/>
                </a:cxn>
                <a:cxn ang="0">
                  <a:pos x="210" y="196"/>
                </a:cxn>
                <a:cxn ang="0">
                  <a:pos x="214" y="190"/>
                </a:cxn>
                <a:cxn ang="0">
                  <a:pos x="203" y="179"/>
                </a:cxn>
                <a:cxn ang="0">
                  <a:pos x="207" y="159"/>
                </a:cxn>
                <a:cxn ang="0">
                  <a:pos x="220" y="162"/>
                </a:cxn>
                <a:cxn ang="0">
                  <a:pos x="234" y="173"/>
                </a:cxn>
                <a:cxn ang="0">
                  <a:pos x="238" y="162"/>
                </a:cxn>
                <a:cxn ang="0">
                  <a:pos x="212" y="148"/>
                </a:cxn>
                <a:cxn ang="0">
                  <a:pos x="186" y="135"/>
                </a:cxn>
                <a:cxn ang="0">
                  <a:pos x="190" y="126"/>
                </a:cxn>
                <a:cxn ang="0">
                  <a:pos x="183" y="123"/>
                </a:cxn>
                <a:cxn ang="0">
                  <a:pos x="156" y="116"/>
                </a:cxn>
                <a:cxn ang="0">
                  <a:pos x="147" y="100"/>
                </a:cxn>
                <a:cxn ang="0">
                  <a:pos x="136" y="83"/>
                </a:cxn>
                <a:cxn ang="0">
                  <a:pos x="117" y="72"/>
                </a:cxn>
                <a:cxn ang="0">
                  <a:pos x="108" y="52"/>
                </a:cxn>
                <a:cxn ang="0">
                  <a:pos x="106" y="40"/>
                </a:cxn>
                <a:cxn ang="0">
                  <a:pos x="123" y="30"/>
                </a:cxn>
                <a:cxn ang="0">
                  <a:pos x="135" y="33"/>
                </a:cxn>
                <a:cxn ang="0">
                  <a:pos x="130" y="17"/>
                </a:cxn>
                <a:cxn ang="0">
                  <a:pos x="132" y="10"/>
                </a:cxn>
                <a:cxn ang="0">
                  <a:pos x="113" y="72"/>
                </a:cxn>
                <a:cxn ang="0">
                  <a:pos x="112" y="72"/>
                </a:cxn>
                <a:cxn ang="0">
                  <a:pos x="111" y="74"/>
                </a:cxn>
                <a:cxn ang="0">
                  <a:pos x="112" y="74"/>
                </a:cxn>
                <a:cxn ang="0">
                  <a:pos x="113" y="72"/>
                </a:cxn>
                <a:cxn ang="0">
                  <a:pos x="132" y="10"/>
                </a:cxn>
                <a:cxn ang="0">
                  <a:pos x="118" y="128"/>
                </a:cxn>
                <a:cxn ang="0">
                  <a:pos x="132" y="10"/>
                </a:cxn>
              </a:cxnLst>
              <a:rect l="0" t="0" r="r" b="b"/>
              <a:pathLst>
                <a:path w="238" h="221">
                  <a:moveTo>
                    <a:pt x="132" y="10"/>
                  </a:moveTo>
                  <a:lnTo>
                    <a:pt x="102" y="0"/>
                  </a:lnTo>
                  <a:lnTo>
                    <a:pt x="81" y="3"/>
                  </a:lnTo>
                  <a:lnTo>
                    <a:pt x="69" y="2"/>
                  </a:lnTo>
                  <a:lnTo>
                    <a:pt x="69" y="3"/>
                  </a:lnTo>
                  <a:lnTo>
                    <a:pt x="65" y="8"/>
                  </a:lnTo>
                  <a:lnTo>
                    <a:pt x="60" y="15"/>
                  </a:lnTo>
                  <a:lnTo>
                    <a:pt x="47" y="15"/>
                  </a:lnTo>
                  <a:lnTo>
                    <a:pt x="40" y="24"/>
                  </a:lnTo>
                  <a:lnTo>
                    <a:pt x="27" y="14"/>
                  </a:lnTo>
                  <a:lnTo>
                    <a:pt x="15" y="23"/>
                  </a:lnTo>
                  <a:lnTo>
                    <a:pt x="3" y="24"/>
                  </a:lnTo>
                  <a:lnTo>
                    <a:pt x="3" y="34"/>
                  </a:lnTo>
                  <a:lnTo>
                    <a:pt x="0" y="44"/>
                  </a:lnTo>
                  <a:lnTo>
                    <a:pt x="0" y="50"/>
                  </a:lnTo>
                  <a:lnTo>
                    <a:pt x="2" y="59"/>
                  </a:lnTo>
                  <a:lnTo>
                    <a:pt x="15" y="68"/>
                  </a:lnTo>
                  <a:lnTo>
                    <a:pt x="15" y="77"/>
                  </a:lnTo>
                  <a:lnTo>
                    <a:pt x="34" y="64"/>
                  </a:lnTo>
                  <a:lnTo>
                    <a:pt x="60" y="69"/>
                  </a:lnTo>
                  <a:lnTo>
                    <a:pt x="75" y="94"/>
                  </a:lnTo>
                  <a:lnTo>
                    <a:pt x="93" y="111"/>
                  </a:lnTo>
                  <a:lnTo>
                    <a:pt x="111" y="128"/>
                  </a:lnTo>
                  <a:lnTo>
                    <a:pt x="117" y="130"/>
                  </a:lnTo>
                  <a:lnTo>
                    <a:pt x="118" y="130"/>
                  </a:lnTo>
                  <a:lnTo>
                    <a:pt x="132" y="137"/>
                  </a:lnTo>
                  <a:lnTo>
                    <a:pt x="158" y="154"/>
                  </a:lnTo>
                  <a:lnTo>
                    <a:pt x="168" y="160"/>
                  </a:lnTo>
                  <a:lnTo>
                    <a:pt x="179" y="168"/>
                  </a:lnTo>
                  <a:lnTo>
                    <a:pt x="192" y="194"/>
                  </a:lnTo>
                  <a:lnTo>
                    <a:pt x="185" y="215"/>
                  </a:lnTo>
                  <a:lnTo>
                    <a:pt x="194" y="221"/>
                  </a:lnTo>
                  <a:lnTo>
                    <a:pt x="203" y="206"/>
                  </a:lnTo>
                  <a:lnTo>
                    <a:pt x="210" y="196"/>
                  </a:lnTo>
                  <a:lnTo>
                    <a:pt x="214" y="190"/>
                  </a:lnTo>
                  <a:lnTo>
                    <a:pt x="203" y="179"/>
                  </a:lnTo>
                  <a:lnTo>
                    <a:pt x="207" y="159"/>
                  </a:lnTo>
                  <a:lnTo>
                    <a:pt x="220" y="162"/>
                  </a:lnTo>
                  <a:lnTo>
                    <a:pt x="234" y="173"/>
                  </a:lnTo>
                  <a:lnTo>
                    <a:pt x="238" y="162"/>
                  </a:lnTo>
                  <a:lnTo>
                    <a:pt x="212" y="148"/>
                  </a:lnTo>
                  <a:lnTo>
                    <a:pt x="186" y="135"/>
                  </a:lnTo>
                  <a:lnTo>
                    <a:pt x="190" y="126"/>
                  </a:lnTo>
                  <a:lnTo>
                    <a:pt x="183" y="123"/>
                  </a:lnTo>
                  <a:lnTo>
                    <a:pt x="156" y="116"/>
                  </a:lnTo>
                  <a:lnTo>
                    <a:pt x="147" y="100"/>
                  </a:lnTo>
                  <a:lnTo>
                    <a:pt x="136" y="83"/>
                  </a:lnTo>
                  <a:lnTo>
                    <a:pt x="117" y="72"/>
                  </a:lnTo>
                  <a:lnTo>
                    <a:pt x="108" y="52"/>
                  </a:lnTo>
                  <a:lnTo>
                    <a:pt x="106" y="40"/>
                  </a:lnTo>
                  <a:lnTo>
                    <a:pt x="123" y="30"/>
                  </a:lnTo>
                  <a:lnTo>
                    <a:pt x="135" y="33"/>
                  </a:lnTo>
                  <a:lnTo>
                    <a:pt x="130" y="17"/>
                  </a:lnTo>
                  <a:lnTo>
                    <a:pt x="132" y="10"/>
                  </a:lnTo>
                  <a:lnTo>
                    <a:pt x="113" y="72"/>
                  </a:lnTo>
                  <a:lnTo>
                    <a:pt x="112" y="72"/>
                  </a:lnTo>
                  <a:lnTo>
                    <a:pt x="111" y="74"/>
                  </a:lnTo>
                  <a:lnTo>
                    <a:pt x="112" y="74"/>
                  </a:lnTo>
                  <a:lnTo>
                    <a:pt x="113" y="72"/>
                  </a:lnTo>
                  <a:lnTo>
                    <a:pt x="132" y="10"/>
                  </a:lnTo>
                  <a:lnTo>
                    <a:pt x="118" y="128"/>
                  </a:lnTo>
                  <a:lnTo>
                    <a:pt x="132" y="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7" name="Freeform 358"/>
            <p:cNvSpPr>
              <a:spLocks/>
            </p:cNvSpPr>
            <p:nvPr/>
          </p:nvSpPr>
          <p:spPr bwMode="auto">
            <a:xfrm>
              <a:off x="4552867" y="2023276"/>
              <a:ext cx="265618" cy="247844"/>
            </a:xfrm>
            <a:custGeom>
              <a:avLst/>
              <a:gdLst/>
              <a:ahLst/>
              <a:cxnLst>
                <a:cxn ang="0">
                  <a:pos x="132" y="10"/>
                </a:cxn>
                <a:cxn ang="0">
                  <a:pos x="102" y="0"/>
                </a:cxn>
                <a:cxn ang="0">
                  <a:pos x="81" y="3"/>
                </a:cxn>
                <a:cxn ang="0">
                  <a:pos x="69" y="2"/>
                </a:cxn>
                <a:cxn ang="0">
                  <a:pos x="69" y="3"/>
                </a:cxn>
                <a:cxn ang="0">
                  <a:pos x="65" y="8"/>
                </a:cxn>
                <a:cxn ang="0">
                  <a:pos x="60" y="15"/>
                </a:cxn>
                <a:cxn ang="0">
                  <a:pos x="47" y="15"/>
                </a:cxn>
                <a:cxn ang="0">
                  <a:pos x="40" y="24"/>
                </a:cxn>
                <a:cxn ang="0">
                  <a:pos x="27" y="14"/>
                </a:cxn>
                <a:cxn ang="0">
                  <a:pos x="15" y="23"/>
                </a:cxn>
                <a:cxn ang="0">
                  <a:pos x="3" y="24"/>
                </a:cxn>
                <a:cxn ang="0">
                  <a:pos x="3" y="34"/>
                </a:cxn>
                <a:cxn ang="0">
                  <a:pos x="0" y="44"/>
                </a:cxn>
                <a:cxn ang="0">
                  <a:pos x="0" y="50"/>
                </a:cxn>
                <a:cxn ang="0">
                  <a:pos x="2" y="59"/>
                </a:cxn>
                <a:cxn ang="0">
                  <a:pos x="15" y="68"/>
                </a:cxn>
                <a:cxn ang="0">
                  <a:pos x="15" y="77"/>
                </a:cxn>
                <a:cxn ang="0">
                  <a:pos x="34" y="64"/>
                </a:cxn>
                <a:cxn ang="0">
                  <a:pos x="60" y="69"/>
                </a:cxn>
                <a:cxn ang="0">
                  <a:pos x="75" y="94"/>
                </a:cxn>
                <a:cxn ang="0">
                  <a:pos x="93" y="111"/>
                </a:cxn>
                <a:cxn ang="0">
                  <a:pos x="111" y="128"/>
                </a:cxn>
                <a:cxn ang="0">
                  <a:pos x="117" y="130"/>
                </a:cxn>
                <a:cxn ang="0">
                  <a:pos x="118" y="130"/>
                </a:cxn>
                <a:cxn ang="0">
                  <a:pos x="132" y="137"/>
                </a:cxn>
                <a:cxn ang="0">
                  <a:pos x="158" y="154"/>
                </a:cxn>
                <a:cxn ang="0">
                  <a:pos x="168" y="160"/>
                </a:cxn>
                <a:cxn ang="0">
                  <a:pos x="179" y="168"/>
                </a:cxn>
                <a:cxn ang="0">
                  <a:pos x="192" y="194"/>
                </a:cxn>
                <a:cxn ang="0">
                  <a:pos x="185" y="215"/>
                </a:cxn>
                <a:cxn ang="0">
                  <a:pos x="194" y="221"/>
                </a:cxn>
                <a:cxn ang="0">
                  <a:pos x="203" y="206"/>
                </a:cxn>
                <a:cxn ang="0">
                  <a:pos x="210" y="196"/>
                </a:cxn>
                <a:cxn ang="0">
                  <a:pos x="214" y="190"/>
                </a:cxn>
                <a:cxn ang="0">
                  <a:pos x="203" y="179"/>
                </a:cxn>
                <a:cxn ang="0">
                  <a:pos x="207" y="159"/>
                </a:cxn>
                <a:cxn ang="0">
                  <a:pos x="220" y="162"/>
                </a:cxn>
                <a:cxn ang="0">
                  <a:pos x="234" y="173"/>
                </a:cxn>
                <a:cxn ang="0">
                  <a:pos x="238" y="162"/>
                </a:cxn>
                <a:cxn ang="0">
                  <a:pos x="212" y="148"/>
                </a:cxn>
                <a:cxn ang="0">
                  <a:pos x="186" y="135"/>
                </a:cxn>
                <a:cxn ang="0">
                  <a:pos x="190" y="126"/>
                </a:cxn>
                <a:cxn ang="0">
                  <a:pos x="183" y="123"/>
                </a:cxn>
                <a:cxn ang="0">
                  <a:pos x="156" y="116"/>
                </a:cxn>
                <a:cxn ang="0">
                  <a:pos x="147" y="100"/>
                </a:cxn>
                <a:cxn ang="0">
                  <a:pos x="136" y="83"/>
                </a:cxn>
                <a:cxn ang="0">
                  <a:pos x="117" y="72"/>
                </a:cxn>
                <a:cxn ang="0">
                  <a:pos x="108" y="52"/>
                </a:cxn>
                <a:cxn ang="0">
                  <a:pos x="106" y="40"/>
                </a:cxn>
                <a:cxn ang="0">
                  <a:pos x="123" y="30"/>
                </a:cxn>
                <a:cxn ang="0">
                  <a:pos x="135" y="33"/>
                </a:cxn>
                <a:cxn ang="0">
                  <a:pos x="130" y="17"/>
                </a:cxn>
                <a:cxn ang="0">
                  <a:pos x="132" y="10"/>
                </a:cxn>
              </a:cxnLst>
              <a:rect l="0" t="0" r="r" b="b"/>
              <a:pathLst>
                <a:path w="238" h="221">
                  <a:moveTo>
                    <a:pt x="132" y="10"/>
                  </a:moveTo>
                  <a:lnTo>
                    <a:pt x="102" y="0"/>
                  </a:lnTo>
                  <a:lnTo>
                    <a:pt x="81" y="3"/>
                  </a:lnTo>
                  <a:lnTo>
                    <a:pt x="69" y="2"/>
                  </a:lnTo>
                  <a:lnTo>
                    <a:pt x="69" y="3"/>
                  </a:lnTo>
                  <a:lnTo>
                    <a:pt x="65" y="8"/>
                  </a:lnTo>
                  <a:lnTo>
                    <a:pt x="60" y="15"/>
                  </a:lnTo>
                  <a:lnTo>
                    <a:pt x="47" y="15"/>
                  </a:lnTo>
                  <a:lnTo>
                    <a:pt x="40" y="24"/>
                  </a:lnTo>
                  <a:lnTo>
                    <a:pt x="27" y="14"/>
                  </a:lnTo>
                  <a:lnTo>
                    <a:pt x="15" y="23"/>
                  </a:lnTo>
                  <a:lnTo>
                    <a:pt x="3" y="24"/>
                  </a:lnTo>
                  <a:lnTo>
                    <a:pt x="3" y="34"/>
                  </a:lnTo>
                  <a:lnTo>
                    <a:pt x="0" y="44"/>
                  </a:lnTo>
                  <a:lnTo>
                    <a:pt x="0" y="50"/>
                  </a:lnTo>
                  <a:lnTo>
                    <a:pt x="2" y="59"/>
                  </a:lnTo>
                  <a:lnTo>
                    <a:pt x="15" y="68"/>
                  </a:lnTo>
                  <a:lnTo>
                    <a:pt x="15" y="77"/>
                  </a:lnTo>
                  <a:lnTo>
                    <a:pt x="34" y="64"/>
                  </a:lnTo>
                  <a:lnTo>
                    <a:pt x="60" y="69"/>
                  </a:lnTo>
                  <a:lnTo>
                    <a:pt x="75" y="94"/>
                  </a:lnTo>
                  <a:lnTo>
                    <a:pt x="93" y="111"/>
                  </a:lnTo>
                  <a:lnTo>
                    <a:pt x="111" y="128"/>
                  </a:lnTo>
                  <a:lnTo>
                    <a:pt x="117" y="130"/>
                  </a:lnTo>
                  <a:lnTo>
                    <a:pt x="118" y="130"/>
                  </a:lnTo>
                  <a:lnTo>
                    <a:pt x="132" y="137"/>
                  </a:lnTo>
                  <a:lnTo>
                    <a:pt x="158" y="154"/>
                  </a:lnTo>
                  <a:lnTo>
                    <a:pt x="168" y="160"/>
                  </a:lnTo>
                  <a:lnTo>
                    <a:pt x="179" y="168"/>
                  </a:lnTo>
                  <a:lnTo>
                    <a:pt x="192" y="194"/>
                  </a:lnTo>
                  <a:lnTo>
                    <a:pt x="185" y="215"/>
                  </a:lnTo>
                  <a:lnTo>
                    <a:pt x="194" y="221"/>
                  </a:lnTo>
                  <a:lnTo>
                    <a:pt x="203" y="206"/>
                  </a:lnTo>
                  <a:lnTo>
                    <a:pt x="210" y="196"/>
                  </a:lnTo>
                  <a:lnTo>
                    <a:pt x="214" y="190"/>
                  </a:lnTo>
                  <a:lnTo>
                    <a:pt x="203" y="179"/>
                  </a:lnTo>
                  <a:lnTo>
                    <a:pt x="207" y="159"/>
                  </a:lnTo>
                  <a:lnTo>
                    <a:pt x="220" y="162"/>
                  </a:lnTo>
                  <a:lnTo>
                    <a:pt x="234" y="173"/>
                  </a:lnTo>
                  <a:lnTo>
                    <a:pt x="238" y="162"/>
                  </a:lnTo>
                  <a:lnTo>
                    <a:pt x="212" y="148"/>
                  </a:lnTo>
                  <a:lnTo>
                    <a:pt x="186" y="135"/>
                  </a:lnTo>
                  <a:lnTo>
                    <a:pt x="190" y="126"/>
                  </a:lnTo>
                  <a:lnTo>
                    <a:pt x="183" y="123"/>
                  </a:lnTo>
                  <a:lnTo>
                    <a:pt x="156" y="116"/>
                  </a:lnTo>
                  <a:lnTo>
                    <a:pt x="147" y="100"/>
                  </a:lnTo>
                  <a:lnTo>
                    <a:pt x="136" y="83"/>
                  </a:lnTo>
                  <a:lnTo>
                    <a:pt x="117" y="72"/>
                  </a:lnTo>
                  <a:lnTo>
                    <a:pt x="108" y="52"/>
                  </a:lnTo>
                  <a:lnTo>
                    <a:pt x="106" y="40"/>
                  </a:lnTo>
                  <a:lnTo>
                    <a:pt x="123" y="30"/>
                  </a:lnTo>
                  <a:lnTo>
                    <a:pt x="135" y="33"/>
                  </a:lnTo>
                  <a:lnTo>
                    <a:pt x="130" y="17"/>
                  </a:lnTo>
                  <a:lnTo>
                    <a:pt x="132" y="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8" name="Freeform 359"/>
            <p:cNvSpPr>
              <a:spLocks/>
            </p:cNvSpPr>
            <p:nvPr/>
          </p:nvSpPr>
          <p:spPr bwMode="auto">
            <a:xfrm>
              <a:off x="4675632" y="2103658"/>
              <a:ext cx="2232" cy="2233"/>
            </a:xfrm>
            <a:custGeom>
              <a:avLst/>
              <a:gdLst/>
              <a:ahLst/>
              <a:cxnLst>
                <a:cxn ang="0">
                  <a:pos x="2" y="0"/>
                </a:cxn>
                <a:cxn ang="0">
                  <a:pos x="1" y="0"/>
                </a:cxn>
                <a:cxn ang="0">
                  <a:pos x="0" y="2"/>
                </a:cxn>
                <a:cxn ang="0">
                  <a:pos x="1" y="2"/>
                </a:cxn>
                <a:cxn ang="0">
                  <a:pos x="2" y="0"/>
                </a:cxn>
              </a:cxnLst>
              <a:rect l="0" t="0" r="r" b="b"/>
              <a:pathLst>
                <a:path w="2" h="2">
                  <a:moveTo>
                    <a:pt x="2" y="0"/>
                  </a:moveTo>
                  <a:lnTo>
                    <a:pt x="1" y="0"/>
                  </a:lnTo>
                  <a:lnTo>
                    <a:pt x="0" y="2"/>
                  </a:lnTo>
                  <a:lnTo>
                    <a:pt x="1" y="2"/>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19" name="Freeform 360"/>
            <p:cNvSpPr>
              <a:spLocks/>
            </p:cNvSpPr>
            <p:nvPr/>
          </p:nvSpPr>
          <p:spPr bwMode="auto">
            <a:xfrm>
              <a:off x="4686792" y="2259956"/>
              <a:ext cx="71427" cy="44657"/>
            </a:xfrm>
            <a:custGeom>
              <a:avLst/>
              <a:gdLst/>
              <a:ahLst/>
              <a:cxnLst>
                <a:cxn ang="0">
                  <a:pos x="57" y="24"/>
                </a:cxn>
                <a:cxn ang="0">
                  <a:pos x="57" y="39"/>
                </a:cxn>
                <a:cxn ang="0">
                  <a:pos x="32" y="27"/>
                </a:cxn>
                <a:cxn ang="0">
                  <a:pos x="6" y="17"/>
                </a:cxn>
                <a:cxn ang="0">
                  <a:pos x="0" y="6"/>
                </a:cxn>
                <a:cxn ang="0">
                  <a:pos x="18" y="3"/>
                </a:cxn>
                <a:cxn ang="0">
                  <a:pos x="42" y="1"/>
                </a:cxn>
                <a:cxn ang="0">
                  <a:pos x="65" y="0"/>
                </a:cxn>
                <a:cxn ang="0">
                  <a:pos x="57" y="24"/>
                </a:cxn>
              </a:cxnLst>
              <a:rect l="0" t="0" r="r" b="b"/>
              <a:pathLst>
                <a:path w="65" h="39">
                  <a:moveTo>
                    <a:pt x="57" y="24"/>
                  </a:moveTo>
                  <a:lnTo>
                    <a:pt x="57" y="39"/>
                  </a:lnTo>
                  <a:lnTo>
                    <a:pt x="32" y="27"/>
                  </a:lnTo>
                  <a:lnTo>
                    <a:pt x="6" y="17"/>
                  </a:lnTo>
                  <a:lnTo>
                    <a:pt x="0" y="6"/>
                  </a:lnTo>
                  <a:lnTo>
                    <a:pt x="18" y="3"/>
                  </a:lnTo>
                  <a:lnTo>
                    <a:pt x="42" y="1"/>
                  </a:lnTo>
                  <a:lnTo>
                    <a:pt x="65" y="0"/>
                  </a:lnTo>
                  <a:lnTo>
                    <a:pt x="57" y="2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0" name="Freeform 361"/>
            <p:cNvSpPr>
              <a:spLocks/>
            </p:cNvSpPr>
            <p:nvPr/>
          </p:nvSpPr>
          <p:spPr bwMode="auto">
            <a:xfrm>
              <a:off x="4586348" y="2177342"/>
              <a:ext cx="37946" cy="66985"/>
            </a:xfrm>
            <a:custGeom>
              <a:avLst/>
              <a:gdLst/>
              <a:ahLst/>
              <a:cxnLst>
                <a:cxn ang="0">
                  <a:pos x="18" y="51"/>
                </a:cxn>
                <a:cxn ang="0">
                  <a:pos x="9" y="59"/>
                </a:cxn>
                <a:cxn ang="0">
                  <a:pos x="4" y="46"/>
                </a:cxn>
                <a:cxn ang="0">
                  <a:pos x="2" y="28"/>
                </a:cxn>
                <a:cxn ang="0">
                  <a:pos x="0" y="10"/>
                </a:cxn>
                <a:cxn ang="0">
                  <a:pos x="19" y="0"/>
                </a:cxn>
                <a:cxn ang="0">
                  <a:pos x="32" y="18"/>
                </a:cxn>
                <a:cxn ang="0">
                  <a:pos x="28" y="50"/>
                </a:cxn>
                <a:cxn ang="0">
                  <a:pos x="18" y="51"/>
                </a:cxn>
              </a:cxnLst>
              <a:rect l="0" t="0" r="r" b="b"/>
              <a:pathLst>
                <a:path w="32" h="59">
                  <a:moveTo>
                    <a:pt x="18" y="51"/>
                  </a:moveTo>
                  <a:lnTo>
                    <a:pt x="9" y="59"/>
                  </a:lnTo>
                  <a:lnTo>
                    <a:pt x="4" y="46"/>
                  </a:lnTo>
                  <a:lnTo>
                    <a:pt x="2" y="28"/>
                  </a:lnTo>
                  <a:lnTo>
                    <a:pt x="0" y="10"/>
                  </a:lnTo>
                  <a:lnTo>
                    <a:pt x="19" y="0"/>
                  </a:lnTo>
                  <a:lnTo>
                    <a:pt x="32" y="18"/>
                  </a:lnTo>
                  <a:lnTo>
                    <a:pt x="28" y="50"/>
                  </a:lnTo>
                  <a:lnTo>
                    <a:pt x="18" y="5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1" name="Freeform 362"/>
            <p:cNvSpPr>
              <a:spLocks/>
            </p:cNvSpPr>
            <p:nvPr/>
          </p:nvSpPr>
          <p:spPr bwMode="auto">
            <a:xfrm>
              <a:off x="4566259" y="2110357"/>
              <a:ext cx="2232" cy="2233"/>
            </a:xfrm>
            <a:custGeom>
              <a:avLst/>
              <a:gdLst/>
              <a:ahLst/>
              <a:cxnLst>
                <a:cxn ang="0">
                  <a:pos x="2" y="0"/>
                </a:cxn>
                <a:cxn ang="0">
                  <a:pos x="0" y="0"/>
                </a:cxn>
                <a:cxn ang="0">
                  <a:pos x="0" y="1"/>
                </a:cxn>
                <a:cxn ang="0">
                  <a:pos x="2" y="0"/>
                </a:cxn>
              </a:cxnLst>
              <a:rect l="0" t="0" r="r" b="b"/>
              <a:pathLst>
                <a:path w="2" h="1">
                  <a:moveTo>
                    <a:pt x="2" y="0"/>
                  </a:moveTo>
                  <a:lnTo>
                    <a:pt x="0" y="0"/>
                  </a:lnTo>
                  <a:lnTo>
                    <a:pt x="0" y="1"/>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2" name="Freeform 363"/>
            <p:cNvSpPr>
              <a:spLocks/>
            </p:cNvSpPr>
            <p:nvPr/>
          </p:nvSpPr>
          <p:spPr bwMode="auto">
            <a:xfrm>
              <a:off x="4994821" y="2159478"/>
              <a:ext cx="430793" cy="167462"/>
            </a:xfrm>
            <a:custGeom>
              <a:avLst/>
              <a:gdLst/>
              <a:ahLst/>
              <a:cxnLst>
                <a:cxn ang="0">
                  <a:pos x="258" y="126"/>
                </a:cxn>
                <a:cxn ang="0">
                  <a:pos x="219" y="130"/>
                </a:cxn>
                <a:cxn ang="0">
                  <a:pos x="210" y="150"/>
                </a:cxn>
                <a:cxn ang="0">
                  <a:pos x="207" y="144"/>
                </a:cxn>
                <a:cxn ang="0">
                  <a:pos x="200" y="130"/>
                </a:cxn>
                <a:cxn ang="0">
                  <a:pos x="170" y="135"/>
                </a:cxn>
                <a:cxn ang="0">
                  <a:pos x="132" y="140"/>
                </a:cxn>
                <a:cxn ang="0">
                  <a:pos x="95" y="136"/>
                </a:cxn>
                <a:cxn ang="0">
                  <a:pos x="66" y="135"/>
                </a:cxn>
                <a:cxn ang="0">
                  <a:pos x="44" y="130"/>
                </a:cxn>
                <a:cxn ang="0">
                  <a:pos x="47" y="123"/>
                </a:cxn>
                <a:cxn ang="0">
                  <a:pos x="32" y="115"/>
                </a:cxn>
                <a:cxn ang="0">
                  <a:pos x="25" y="102"/>
                </a:cxn>
                <a:cxn ang="0">
                  <a:pos x="5" y="85"/>
                </a:cxn>
                <a:cxn ang="0">
                  <a:pos x="18" y="87"/>
                </a:cxn>
                <a:cxn ang="0">
                  <a:pos x="13" y="74"/>
                </a:cxn>
                <a:cxn ang="0">
                  <a:pos x="0" y="61"/>
                </a:cxn>
                <a:cxn ang="0">
                  <a:pos x="21" y="40"/>
                </a:cxn>
                <a:cxn ang="0">
                  <a:pos x="53" y="36"/>
                </a:cxn>
                <a:cxn ang="0">
                  <a:pos x="62" y="28"/>
                </a:cxn>
                <a:cxn ang="0">
                  <a:pos x="90" y="21"/>
                </a:cxn>
                <a:cxn ang="0">
                  <a:pos x="138" y="2"/>
                </a:cxn>
                <a:cxn ang="0">
                  <a:pos x="170" y="1"/>
                </a:cxn>
                <a:cxn ang="0">
                  <a:pos x="193" y="12"/>
                </a:cxn>
                <a:cxn ang="0">
                  <a:pos x="245" y="24"/>
                </a:cxn>
                <a:cxn ang="0">
                  <a:pos x="300" y="10"/>
                </a:cxn>
                <a:cxn ang="0">
                  <a:pos x="339" y="18"/>
                </a:cxn>
                <a:cxn ang="0">
                  <a:pos x="356" y="48"/>
                </a:cxn>
                <a:cxn ang="0">
                  <a:pos x="365" y="62"/>
                </a:cxn>
                <a:cxn ang="0">
                  <a:pos x="372" y="100"/>
                </a:cxn>
                <a:cxn ang="0">
                  <a:pos x="373" y="120"/>
                </a:cxn>
                <a:cxn ang="0">
                  <a:pos x="341" y="115"/>
                </a:cxn>
                <a:cxn ang="0">
                  <a:pos x="329" y="117"/>
                </a:cxn>
                <a:cxn ang="0">
                  <a:pos x="288" y="127"/>
                </a:cxn>
              </a:cxnLst>
              <a:rect l="0" t="0" r="r" b="b"/>
              <a:pathLst>
                <a:path w="385" h="150">
                  <a:moveTo>
                    <a:pt x="288" y="127"/>
                  </a:moveTo>
                  <a:lnTo>
                    <a:pt x="258" y="126"/>
                  </a:lnTo>
                  <a:lnTo>
                    <a:pt x="227" y="128"/>
                  </a:lnTo>
                  <a:lnTo>
                    <a:pt x="219" y="130"/>
                  </a:lnTo>
                  <a:lnTo>
                    <a:pt x="218" y="141"/>
                  </a:lnTo>
                  <a:lnTo>
                    <a:pt x="210" y="150"/>
                  </a:lnTo>
                  <a:lnTo>
                    <a:pt x="207" y="148"/>
                  </a:lnTo>
                  <a:lnTo>
                    <a:pt x="207" y="144"/>
                  </a:lnTo>
                  <a:lnTo>
                    <a:pt x="209" y="126"/>
                  </a:lnTo>
                  <a:lnTo>
                    <a:pt x="200" y="130"/>
                  </a:lnTo>
                  <a:lnTo>
                    <a:pt x="186" y="129"/>
                  </a:lnTo>
                  <a:lnTo>
                    <a:pt x="170" y="135"/>
                  </a:lnTo>
                  <a:lnTo>
                    <a:pt x="149" y="145"/>
                  </a:lnTo>
                  <a:lnTo>
                    <a:pt x="132" y="140"/>
                  </a:lnTo>
                  <a:lnTo>
                    <a:pt x="98" y="126"/>
                  </a:lnTo>
                  <a:lnTo>
                    <a:pt x="95" y="136"/>
                  </a:lnTo>
                  <a:lnTo>
                    <a:pt x="85" y="141"/>
                  </a:lnTo>
                  <a:lnTo>
                    <a:pt x="66" y="135"/>
                  </a:lnTo>
                  <a:lnTo>
                    <a:pt x="55" y="128"/>
                  </a:lnTo>
                  <a:lnTo>
                    <a:pt x="44" y="130"/>
                  </a:lnTo>
                  <a:lnTo>
                    <a:pt x="33" y="129"/>
                  </a:lnTo>
                  <a:lnTo>
                    <a:pt x="47" y="123"/>
                  </a:lnTo>
                  <a:lnTo>
                    <a:pt x="30" y="121"/>
                  </a:lnTo>
                  <a:lnTo>
                    <a:pt x="32" y="115"/>
                  </a:lnTo>
                  <a:lnTo>
                    <a:pt x="23" y="106"/>
                  </a:lnTo>
                  <a:lnTo>
                    <a:pt x="25" y="102"/>
                  </a:lnTo>
                  <a:lnTo>
                    <a:pt x="8" y="93"/>
                  </a:lnTo>
                  <a:lnTo>
                    <a:pt x="5" y="85"/>
                  </a:lnTo>
                  <a:lnTo>
                    <a:pt x="11" y="86"/>
                  </a:lnTo>
                  <a:lnTo>
                    <a:pt x="18" y="87"/>
                  </a:lnTo>
                  <a:lnTo>
                    <a:pt x="14" y="79"/>
                  </a:lnTo>
                  <a:lnTo>
                    <a:pt x="13" y="74"/>
                  </a:lnTo>
                  <a:lnTo>
                    <a:pt x="12" y="62"/>
                  </a:lnTo>
                  <a:lnTo>
                    <a:pt x="0" y="61"/>
                  </a:lnTo>
                  <a:lnTo>
                    <a:pt x="1" y="43"/>
                  </a:lnTo>
                  <a:lnTo>
                    <a:pt x="21" y="40"/>
                  </a:lnTo>
                  <a:lnTo>
                    <a:pt x="29" y="36"/>
                  </a:lnTo>
                  <a:lnTo>
                    <a:pt x="53" y="36"/>
                  </a:lnTo>
                  <a:lnTo>
                    <a:pt x="68" y="30"/>
                  </a:lnTo>
                  <a:lnTo>
                    <a:pt x="62" y="28"/>
                  </a:lnTo>
                  <a:lnTo>
                    <a:pt x="53" y="20"/>
                  </a:lnTo>
                  <a:lnTo>
                    <a:pt x="90" y="21"/>
                  </a:lnTo>
                  <a:lnTo>
                    <a:pt x="117" y="4"/>
                  </a:lnTo>
                  <a:lnTo>
                    <a:pt x="138" y="2"/>
                  </a:lnTo>
                  <a:lnTo>
                    <a:pt x="157" y="0"/>
                  </a:lnTo>
                  <a:lnTo>
                    <a:pt x="170" y="1"/>
                  </a:lnTo>
                  <a:lnTo>
                    <a:pt x="185" y="7"/>
                  </a:lnTo>
                  <a:lnTo>
                    <a:pt x="193" y="12"/>
                  </a:lnTo>
                  <a:lnTo>
                    <a:pt x="218" y="18"/>
                  </a:lnTo>
                  <a:lnTo>
                    <a:pt x="245" y="24"/>
                  </a:lnTo>
                  <a:lnTo>
                    <a:pt x="270" y="25"/>
                  </a:lnTo>
                  <a:lnTo>
                    <a:pt x="300" y="10"/>
                  </a:lnTo>
                  <a:lnTo>
                    <a:pt x="326" y="9"/>
                  </a:lnTo>
                  <a:lnTo>
                    <a:pt x="339" y="18"/>
                  </a:lnTo>
                  <a:lnTo>
                    <a:pt x="348" y="34"/>
                  </a:lnTo>
                  <a:lnTo>
                    <a:pt x="356" y="48"/>
                  </a:lnTo>
                  <a:lnTo>
                    <a:pt x="373" y="55"/>
                  </a:lnTo>
                  <a:lnTo>
                    <a:pt x="365" y="62"/>
                  </a:lnTo>
                  <a:lnTo>
                    <a:pt x="367" y="75"/>
                  </a:lnTo>
                  <a:lnTo>
                    <a:pt x="372" y="100"/>
                  </a:lnTo>
                  <a:lnTo>
                    <a:pt x="385" y="117"/>
                  </a:lnTo>
                  <a:lnTo>
                    <a:pt x="373" y="120"/>
                  </a:lnTo>
                  <a:lnTo>
                    <a:pt x="368" y="115"/>
                  </a:lnTo>
                  <a:lnTo>
                    <a:pt x="341" y="115"/>
                  </a:lnTo>
                  <a:lnTo>
                    <a:pt x="336" y="120"/>
                  </a:lnTo>
                  <a:lnTo>
                    <a:pt x="329" y="117"/>
                  </a:lnTo>
                  <a:lnTo>
                    <a:pt x="308" y="122"/>
                  </a:lnTo>
                  <a:lnTo>
                    <a:pt x="288" y="12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3" name="Freeform 364"/>
            <p:cNvSpPr>
              <a:spLocks/>
            </p:cNvSpPr>
            <p:nvPr/>
          </p:nvSpPr>
          <p:spPr bwMode="auto">
            <a:xfrm>
              <a:off x="4988125" y="2157245"/>
              <a:ext cx="64731" cy="49122"/>
            </a:xfrm>
            <a:custGeom>
              <a:avLst/>
              <a:gdLst/>
              <a:ahLst/>
              <a:cxnLst>
                <a:cxn ang="0">
                  <a:pos x="7" y="2"/>
                </a:cxn>
                <a:cxn ang="0">
                  <a:pos x="3" y="8"/>
                </a:cxn>
                <a:cxn ang="0">
                  <a:pos x="8" y="16"/>
                </a:cxn>
                <a:cxn ang="0">
                  <a:pos x="0" y="32"/>
                </a:cxn>
                <a:cxn ang="0">
                  <a:pos x="13" y="34"/>
                </a:cxn>
                <a:cxn ang="0">
                  <a:pos x="6" y="45"/>
                </a:cxn>
                <a:cxn ang="0">
                  <a:pos x="27" y="29"/>
                </a:cxn>
                <a:cxn ang="0">
                  <a:pos x="58" y="24"/>
                </a:cxn>
                <a:cxn ang="0">
                  <a:pos x="50" y="16"/>
                </a:cxn>
                <a:cxn ang="0">
                  <a:pos x="36" y="0"/>
                </a:cxn>
                <a:cxn ang="0">
                  <a:pos x="7" y="2"/>
                </a:cxn>
              </a:cxnLst>
              <a:rect l="0" t="0" r="r" b="b"/>
              <a:pathLst>
                <a:path w="58" h="45">
                  <a:moveTo>
                    <a:pt x="7" y="2"/>
                  </a:moveTo>
                  <a:lnTo>
                    <a:pt x="3" y="8"/>
                  </a:lnTo>
                  <a:lnTo>
                    <a:pt x="8" y="16"/>
                  </a:lnTo>
                  <a:lnTo>
                    <a:pt x="0" y="32"/>
                  </a:lnTo>
                  <a:lnTo>
                    <a:pt x="13" y="34"/>
                  </a:lnTo>
                  <a:lnTo>
                    <a:pt x="6" y="45"/>
                  </a:lnTo>
                  <a:lnTo>
                    <a:pt x="27" y="29"/>
                  </a:lnTo>
                  <a:lnTo>
                    <a:pt x="58" y="24"/>
                  </a:lnTo>
                  <a:lnTo>
                    <a:pt x="50" y="16"/>
                  </a:lnTo>
                  <a:lnTo>
                    <a:pt x="36" y="0"/>
                  </a:lnTo>
                  <a:lnTo>
                    <a:pt x="7"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4" name="Freeform 365"/>
            <p:cNvSpPr>
              <a:spLocks/>
            </p:cNvSpPr>
            <p:nvPr/>
          </p:nvSpPr>
          <p:spPr bwMode="auto">
            <a:xfrm>
              <a:off x="4880984" y="1782132"/>
              <a:ext cx="189728" cy="120573"/>
            </a:xfrm>
            <a:custGeom>
              <a:avLst/>
              <a:gdLst/>
              <a:ahLst/>
              <a:cxnLst>
                <a:cxn ang="0">
                  <a:pos x="169" y="58"/>
                </a:cxn>
                <a:cxn ang="0">
                  <a:pos x="162" y="65"/>
                </a:cxn>
                <a:cxn ang="0">
                  <a:pos x="168" y="87"/>
                </a:cxn>
                <a:cxn ang="0">
                  <a:pos x="145" y="99"/>
                </a:cxn>
                <a:cxn ang="0">
                  <a:pos x="146" y="107"/>
                </a:cxn>
                <a:cxn ang="0">
                  <a:pos x="113" y="101"/>
                </a:cxn>
                <a:cxn ang="0">
                  <a:pos x="80" y="95"/>
                </a:cxn>
                <a:cxn ang="0">
                  <a:pos x="47" y="95"/>
                </a:cxn>
                <a:cxn ang="0">
                  <a:pos x="14" y="95"/>
                </a:cxn>
                <a:cxn ang="0">
                  <a:pos x="3" y="88"/>
                </a:cxn>
                <a:cxn ang="0">
                  <a:pos x="15" y="71"/>
                </a:cxn>
                <a:cxn ang="0">
                  <a:pos x="0" y="41"/>
                </a:cxn>
                <a:cxn ang="0">
                  <a:pos x="29" y="22"/>
                </a:cxn>
                <a:cxn ang="0">
                  <a:pos x="56" y="3"/>
                </a:cxn>
                <a:cxn ang="0">
                  <a:pos x="83" y="0"/>
                </a:cxn>
                <a:cxn ang="0">
                  <a:pos x="111" y="5"/>
                </a:cxn>
                <a:cxn ang="0">
                  <a:pos x="140" y="10"/>
                </a:cxn>
                <a:cxn ang="0">
                  <a:pos x="145" y="38"/>
                </a:cxn>
                <a:cxn ang="0">
                  <a:pos x="169" y="58"/>
                </a:cxn>
              </a:cxnLst>
              <a:rect l="0" t="0" r="r" b="b"/>
              <a:pathLst>
                <a:path w="169" h="107">
                  <a:moveTo>
                    <a:pt x="169" y="58"/>
                  </a:moveTo>
                  <a:lnTo>
                    <a:pt x="162" y="65"/>
                  </a:lnTo>
                  <a:lnTo>
                    <a:pt x="168" y="87"/>
                  </a:lnTo>
                  <a:lnTo>
                    <a:pt x="145" y="99"/>
                  </a:lnTo>
                  <a:lnTo>
                    <a:pt x="146" y="107"/>
                  </a:lnTo>
                  <a:lnTo>
                    <a:pt x="113" y="101"/>
                  </a:lnTo>
                  <a:lnTo>
                    <a:pt x="80" y="95"/>
                  </a:lnTo>
                  <a:lnTo>
                    <a:pt x="47" y="95"/>
                  </a:lnTo>
                  <a:lnTo>
                    <a:pt x="14" y="95"/>
                  </a:lnTo>
                  <a:lnTo>
                    <a:pt x="3" y="88"/>
                  </a:lnTo>
                  <a:lnTo>
                    <a:pt x="15" y="71"/>
                  </a:lnTo>
                  <a:lnTo>
                    <a:pt x="0" y="41"/>
                  </a:lnTo>
                  <a:lnTo>
                    <a:pt x="29" y="22"/>
                  </a:lnTo>
                  <a:lnTo>
                    <a:pt x="56" y="3"/>
                  </a:lnTo>
                  <a:lnTo>
                    <a:pt x="83" y="0"/>
                  </a:lnTo>
                  <a:lnTo>
                    <a:pt x="111" y="5"/>
                  </a:lnTo>
                  <a:lnTo>
                    <a:pt x="140" y="10"/>
                  </a:lnTo>
                  <a:lnTo>
                    <a:pt x="145" y="38"/>
                  </a:lnTo>
                  <a:lnTo>
                    <a:pt x="169" y="5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5" name="Freeform 366"/>
            <p:cNvSpPr>
              <a:spLocks/>
            </p:cNvSpPr>
            <p:nvPr/>
          </p:nvSpPr>
          <p:spPr bwMode="auto">
            <a:xfrm>
              <a:off x="4570724" y="1757571"/>
              <a:ext cx="49106" cy="55821"/>
            </a:xfrm>
            <a:custGeom>
              <a:avLst/>
              <a:gdLst/>
              <a:ahLst/>
              <a:cxnLst>
                <a:cxn ang="0">
                  <a:pos x="25" y="43"/>
                </a:cxn>
                <a:cxn ang="0">
                  <a:pos x="23" y="49"/>
                </a:cxn>
                <a:cxn ang="0">
                  <a:pos x="8" y="47"/>
                </a:cxn>
                <a:cxn ang="0">
                  <a:pos x="6" y="43"/>
                </a:cxn>
                <a:cxn ang="0">
                  <a:pos x="1" y="31"/>
                </a:cxn>
                <a:cxn ang="0">
                  <a:pos x="0" y="8"/>
                </a:cxn>
                <a:cxn ang="0">
                  <a:pos x="11" y="6"/>
                </a:cxn>
                <a:cxn ang="0">
                  <a:pos x="14" y="8"/>
                </a:cxn>
                <a:cxn ang="0">
                  <a:pos x="16" y="3"/>
                </a:cxn>
                <a:cxn ang="0">
                  <a:pos x="29" y="0"/>
                </a:cxn>
                <a:cxn ang="0">
                  <a:pos x="35" y="8"/>
                </a:cxn>
                <a:cxn ang="0">
                  <a:pos x="44" y="8"/>
                </a:cxn>
                <a:cxn ang="0">
                  <a:pos x="40" y="18"/>
                </a:cxn>
                <a:cxn ang="0">
                  <a:pos x="28" y="29"/>
                </a:cxn>
                <a:cxn ang="0">
                  <a:pos x="28" y="31"/>
                </a:cxn>
                <a:cxn ang="0">
                  <a:pos x="25" y="43"/>
                </a:cxn>
              </a:cxnLst>
              <a:rect l="0" t="0" r="r" b="b"/>
              <a:pathLst>
                <a:path w="44" h="49">
                  <a:moveTo>
                    <a:pt x="25" y="43"/>
                  </a:moveTo>
                  <a:lnTo>
                    <a:pt x="23" y="49"/>
                  </a:lnTo>
                  <a:lnTo>
                    <a:pt x="8" y="47"/>
                  </a:lnTo>
                  <a:lnTo>
                    <a:pt x="6" y="43"/>
                  </a:lnTo>
                  <a:lnTo>
                    <a:pt x="1" y="31"/>
                  </a:lnTo>
                  <a:lnTo>
                    <a:pt x="0" y="8"/>
                  </a:lnTo>
                  <a:lnTo>
                    <a:pt x="11" y="6"/>
                  </a:lnTo>
                  <a:lnTo>
                    <a:pt x="14" y="8"/>
                  </a:lnTo>
                  <a:lnTo>
                    <a:pt x="16" y="3"/>
                  </a:lnTo>
                  <a:lnTo>
                    <a:pt x="29" y="0"/>
                  </a:lnTo>
                  <a:lnTo>
                    <a:pt x="35" y="8"/>
                  </a:lnTo>
                  <a:lnTo>
                    <a:pt x="44" y="8"/>
                  </a:lnTo>
                  <a:lnTo>
                    <a:pt x="40" y="18"/>
                  </a:lnTo>
                  <a:lnTo>
                    <a:pt x="28" y="29"/>
                  </a:lnTo>
                  <a:lnTo>
                    <a:pt x="28" y="31"/>
                  </a:lnTo>
                  <a:lnTo>
                    <a:pt x="25" y="4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6" name="Freeform 367"/>
            <p:cNvSpPr>
              <a:spLocks/>
            </p:cNvSpPr>
            <p:nvPr/>
          </p:nvSpPr>
          <p:spPr bwMode="auto">
            <a:xfrm>
              <a:off x="4626526" y="1779899"/>
              <a:ext cx="31249" cy="29027"/>
            </a:xfrm>
            <a:custGeom>
              <a:avLst/>
              <a:gdLst/>
              <a:ahLst/>
              <a:cxnLst>
                <a:cxn ang="0">
                  <a:pos x="27" y="8"/>
                </a:cxn>
                <a:cxn ang="0">
                  <a:pos x="25" y="5"/>
                </a:cxn>
                <a:cxn ang="0">
                  <a:pos x="18" y="0"/>
                </a:cxn>
                <a:cxn ang="0">
                  <a:pos x="18" y="7"/>
                </a:cxn>
                <a:cxn ang="0">
                  <a:pos x="12" y="7"/>
                </a:cxn>
                <a:cxn ang="0">
                  <a:pos x="3" y="2"/>
                </a:cxn>
                <a:cxn ang="0">
                  <a:pos x="1" y="7"/>
                </a:cxn>
                <a:cxn ang="0">
                  <a:pos x="0" y="13"/>
                </a:cxn>
                <a:cxn ang="0">
                  <a:pos x="15" y="25"/>
                </a:cxn>
                <a:cxn ang="0">
                  <a:pos x="20" y="20"/>
                </a:cxn>
                <a:cxn ang="0">
                  <a:pos x="20" y="16"/>
                </a:cxn>
                <a:cxn ang="0">
                  <a:pos x="27" y="8"/>
                </a:cxn>
              </a:cxnLst>
              <a:rect l="0" t="0" r="r" b="b"/>
              <a:pathLst>
                <a:path w="27" h="25">
                  <a:moveTo>
                    <a:pt x="27" y="8"/>
                  </a:moveTo>
                  <a:lnTo>
                    <a:pt x="25" y="5"/>
                  </a:lnTo>
                  <a:lnTo>
                    <a:pt x="18" y="0"/>
                  </a:lnTo>
                  <a:lnTo>
                    <a:pt x="18" y="7"/>
                  </a:lnTo>
                  <a:lnTo>
                    <a:pt x="12" y="7"/>
                  </a:lnTo>
                  <a:lnTo>
                    <a:pt x="3" y="2"/>
                  </a:lnTo>
                  <a:lnTo>
                    <a:pt x="1" y="7"/>
                  </a:lnTo>
                  <a:lnTo>
                    <a:pt x="0" y="13"/>
                  </a:lnTo>
                  <a:lnTo>
                    <a:pt x="15" y="25"/>
                  </a:lnTo>
                  <a:lnTo>
                    <a:pt x="20" y="20"/>
                  </a:lnTo>
                  <a:lnTo>
                    <a:pt x="20" y="16"/>
                  </a:lnTo>
                  <a:lnTo>
                    <a:pt x="27"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7" name="Freeform 368"/>
            <p:cNvSpPr>
              <a:spLocks/>
            </p:cNvSpPr>
            <p:nvPr/>
          </p:nvSpPr>
          <p:spPr bwMode="auto">
            <a:xfrm>
              <a:off x="4572955" y="1737474"/>
              <a:ext cx="40178" cy="26794"/>
            </a:xfrm>
            <a:custGeom>
              <a:avLst/>
              <a:gdLst/>
              <a:ahLst/>
              <a:cxnLst>
                <a:cxn ang="0">
                  <a:pos x="30" y="17"/>
                </a:cxn>
                <a:cxn ang="0">
                  <a:pos x="2" y="18"/>
                </a:cxn>
                <a:cxn ang="0">
                  <a:pos x="0" y="24"/>
                </a:cxn>
                <a:cxn ang="0">
                  <a:pos x="1" y="14"/>
                </a:cxn>
                <a:cxn ang="0">
                  <a:pos x="18" y="11"/>
                </a:cxn>
                <a:cxn ang="0">
                  <a:pos x="36" y="0"/>
                </a:cxn>
                <a:cxn ang="0">
                  <a:pos x="30" y="17"/>
                </a:cxn>
              </a:cxnLst>
              <a:rect l="0" t="0" r="r" b="b"/>
              <a:pathLst>
                <a:path w="36" h="24">
                  <a:moveTo>
                    <a:pt x="30" y="17"/>
                  </a:moveTo>
                  <a:lnTo>
                    <a:pt x="2" y="18"/>
                  </a:lnTo>
                  <a:lnTo>
                    <a:pt x="0" y="24"/>
                  </a:lnTo>
                  <a:lnTo>
                    <a:pt x="1" y="14"/>
                  </a:lnTo>
                  <a:lnTo>
                    <a:pt x="18" y="11"/>
                  </a:lnTo>
                  <a:lnTo>
                    <a:pt x="36" y="0"/>
                  </a:lnTo>
                  <a:lnTo>
                    <a:pt x="30" y="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8" name="Freeform 369"/>
            <p:cNvSpPr>
              <a:spLocks/>
            </p:cNvSpPr>
            <p:nvPr/>
          </p:nvSpPr>
          <p:spPr bwMode="auto">
            <a:xfrm>
              <a:off x="4601973" y="1795528"/>
              <a:ext cx="22320" cy="11164"/>
            </a:xfrm>
            <a:custGeom>
              <a:avLst/>
              <a:gdLst/>
              <a:ahLst/>
              <a:cxnLst>
                <a:cxn ang="0">
                  <a:pos x="19" y="4"/>
                </a:cxn>
                <a:cxn ang="0">
                  <a:pos x="13" y="0"/>
                </a:cxn>
                <a:cxn ang="0">
                  <a:pos x="0" y="2"/>
                </a:cxn>
                <a:cxn ang="0">
                  <a:pos x="13" y="10"/>
                </a:cxn>
                <a:cxn ang="0">
                  <a:pos x="19" y="4"/>
                </a:cxn>
              </a:cxnLst>
              <a:rect l="0" t="0" r="r" b="b"/>
              <a:pathLst>
                <a:path w="19" h="10">
                  <a:moveTo>
                    <a:pt x="19" y="4"/>
                  </a:moveTo>
                  <a:lnTo>
                    <a:pt x="13" y="0"/>
                  </a:lnTo>
                  <a:lnTo>
                    <a:pt x="0" y="2"/>
                  </a:lnTo>
                  <a:lnTo>
                    <a:pt x="13" y="10"/>
                  </a:lnTo>
                  <a:lnTo>
                    <a:pt x="19"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29" name="Freeform 370"/>
            <p:cNvSpPr>
              <a:spLocks/>
            </p:cNvSpPr>
            <p:nvPr/>
          </p:nvSpPr>
          <p:spPr bwMode="auto">
            <a:xfrm>
              <a:off x="4646615" y="1811157"/>
              <a:ext cx="4464" cy="4466"/>
            </a:xfrm>
            <a:custGeom>
              <a:avLst/>
              <a:gdLst/>
              <a:ahLst/>
              <a:cxnLst>
                <a:cxn ang="0">
                  <a:pos x="4" y="1"/>
                </a:cxn>
                <a:cxn ang="0">
                  <a:pos x="0" y="0"/>
                </a:cxn>
                <a:cxn ang="0">
                  <a:pos x="0" y="4"/>
                </a:cxn>
                <a:cxn ang="0">
                  <a:pos x="4" y="1"/>
                </a:cxn>
              </a:cxnLst>
              <a:rect l="0" t="0" r="r" b="b"/>
              <a:pathLst>
                <a:path w="4" h="4">
                  <a:moveTo>
                    <a:pt x="4" y="1"/>
                  </a:moveTo>
                  <a:lnTo>
                    <a:pt x="0" y="0"/>
                  </a:lnTo>
                  <a:lnTo>
                    <a:pt x="0" y="4"/>
                  </a:lnTo>
                  <a:lnTo>
                    <a:pt x="4"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0" name="Freeform 371"/>
            <p:cNvSpPr>
              <a:spLocks/>
            </p:cNvSpPr>
            <p:nvPr/>
          </p:nvSpPr>
          <p:spPr bwMode="auto">
            <a:xfrm>
              <a:off x="4865360" y="1690586"/>
              <a:ext cx="91515" cy="44657"/>
            </a:xfrm>
            <a:custGeom>
              <a:avLst/>
              <a:gdLst/>
              <a:ahLst/>
              <a:cxnLst>
                <a:cxn ang="0">
                  <a:pos x="82" y="24"/>
                </a:cxn>
                <a:cxn ang="0">
                  <a:pos x="76" y="2"/>
                </a:cxn>
                <a:cxn ang="0">
                  <a:pos x="33" y="0"/>
                </a:cxn>
                <a:cxn ang="0">
                  <a:pos x="0" y="8"/>
                </a:cxn>
                <a:cxn ang="0">
                  <a:pos x="3" y="17"/>
                </a:cxn>
                <a:cxn ang="0">
                  <a:pos x="15" y="30"/>
                </a:cxn>
                <a:cxn ang="0">
                  <a:pos x="21" y="29"/>
                </a:cxn>
                <a:cxn ang="0">
                  <a:pos x="47" y="33"/>
                </a:cxn>
                <a:cxn ang="0">
                  <a:pos x="74" y="38"/>
                </a:cxn>
                <a:cxn ang="0">
                  <a:pos x="82" y="24"/>
                </a:cxn>
              </a:cxnLst>
              <a:rect l="0" t="0" r="r" b="b"/>
              <a:pathLst>
                <a:path w="82" h="38">
                  <a:moveTo>
                    <a:pt x="82" y="24"/>
                  </a:moveTo>
                  <a:lnTo>
                    <a:pt x="76" y="2"/>
                  </a:lnTo>
                  <a:lnTo>
                    <a:pt x="33" y="0"/>
                  </a:lnTo>
                  <a:lnTo>
                    <a:pt x="0" y="8"/>
                  </a:lnTo>
                  <a:lnTo>
                    <a:pt x="3" y="17"/>
                  </a:lnTo>
                  <a:lnTo>
                    <a:pt x="15" y="30"/>
                  </a:lnTo>
                  <a:lnTo>
                    <a:pt x="21" y="29"/>
                  </a:lnTo>
                  <a:lnTo>
                    <a:pt x="47" y="33"/>
                  </a:lnTo>
                  <a:lnTo>
                    <a:pt x="74" y="38"/>
                  </a:lnTo>
                  <a:lnTo>
                    <a:pt x="82" y="2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1" name="Freeform 372"/>
            <p:cNvSpPr>
              <a:spLocks/>
            </p:cNvSpPr>
            <p:nvPr/>
          </p:nvSpPr>
          <p:spPr bwMode="auto">
            <a:xfrm>
              <a:off x="4827414" y="1724077"/>
              <a:ext cx="147318" cy="60286"/>
            </a:xfrm>
            <a:custGeom>
              <a:avLst/>
              <a:gdLst/>
              <a:ahLst/>
              <a:cxnLst>
                <a:cxn ang="0">
                  <a:pos x="68" y="38"/>
                </a:cxn>
                <a:cxn ang="0">
                  <a:pos x="36" y="42"/>
                </a:cxn>
                <a:cxn ang="0">
                  <a:pos x="5" y="45"/>
                </a:cxn>
                <a:cxn ang="0">
                  <a:pos x="0" y="46"/>
                </a:cxn>
                <a:cxn ang="0">
                  <a:pos x="9" y="16"/>
                </a:cxn>
                <a:cxn ang="0">
                  <a:pos x="26" y="15"/>
                </a:cxn>
                <a:cxn ang="0">
                  <a:pos x="49" y="30"/>
                </a:cxn>
                <a:cxn ang="0">
                  <a:pos x="58" y="21"/>
                </a:cxn>
                <a:cxn ang="0">
                  <a:pos x="56" y="0"/>
                </a:cxn>
                <a:cxn ang="0">
                  <a:pos x="82" y="4"/>
                </a:cxn>
                <a:cxn ang="0">
                  <a:pos x="109" y="9"/>
                </a:cxn>
                <a:cxn ang="0">
                  <a:pos x="119" y="26"/>
                </a:cxn>
                <a:cxn ang="0">
                  <a:pos x="133" y="52"/>
                </a:cxn>
                <a:cxn ang="0">
                  <a:pos x="106" y="55"/>
                </a:cxn>
                <a:cxn ang="0">
                  <a:pos x="68" y="38"/>
                </a:cxn>
              </a:cxnLst>
              <a:rect l="0" t="0" r="r" b="b"/>
              <a:pathLst>
                <a:path w="133" h="55">
                  <a:moveTo>
                    <a:pt x="68" y="38"/>
                  </a:moveTo>
                  <a:lnTo>
                    <a:pt x="36" y="42"/>
                  </a:lnTo>
                  <a:lnTo>
                    <a:pt x="5" y="45"/>
                  </a:lnTo>
                  <a:lnTo>
                    <a:pt x="0" y="46"/>
                  </a:lnTo>
                  <a:lnTo>
                    <a:pt x="9" y="16"/>
                  </a:lnTo>
                  <a:lnTo>
                    <a:pt x="26" y="15"/>
                  </a:lnTo>
                  <a:lnTo>
                    <a:pt x="49" y="30"/>
                  </a:lnTo>
                  <a:lnTo>
                    <a:pt x="58" y="21"/>
                  </a:lnTo>
                  <a:lnTo>
                    <a:pt x="56" y="0"/>
                  </a:lnTo>
                  <a:lnTo>
                    <a:pt x="82" y="4"/>
                  </a:lnTo>
                  <a:lnTo>
                    <a:pt x="109" y="9"/>
                  </a:lnTo>
                  <a:lnTo>
                    <a:pt x="119" y="26"/>
                  </a:lnTo>
                  <a:lnTo>
                    <a:pt x="133" y="52"/>
                  </a:lnTo>
                  <a:lnTo>
                    <a:pt x="106" y="55"/>
                  </a:lnTo>
                  <a:lnTo>
                    <a:pt x="68" y="3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2" name="Freeform 373"/>
            <p:cNvSpPr>
              <a:spLocks/>
            </p:cNvSpPr>
            <p:nvPr/>
          </p:nvSpPr>
          <p:spPr bwMode="auto">
            <a:xfrm>
              <a:off x="4827414" y="1766502"/>
              <a:ext cx="118301" cy="62519"/>
            </a:xfrm>
            <a:custGeom>
              <a:avLst/>
              <a:gdLst/>
              <a:ahLst/>
              <a:cxnLst>
                <a:cxn ang="0">
                  <a:pos x="4" y="40"/>
                </a:cxn>
                <a:cxn ang="0">
                  <a:pos x="0" y="8"/>
                </a:cxn>
                <a:cxn ang="0">
                  <a:pos x="5" y="7"/>
                </a:cxn>
                <a:cxn ang="0">
                  <a:pos x="36" y="4"/>
                </a:cxn>
                <a:cxn ang="0">
                  <a:pos x="68" y="0"/>
                </a:cxn>
                <a:cxn ang="0">
                  <a:pos x="106" y="17"/>
                </a:cxn>
                <a:cxn ang="0">
                  <a:pos x="79" y="36"/>
                </a:cxn>
                <a:cxn ang="0">
                  <a:pos x="50" y="55"/>
                </a:cxn>
                <a:cxn ang="0">
                  <a:pos x="33" y="54"/>
                </a:cxn>
                <a:cxn ang="0">
                  <a:pos x="33" y="44"/>
                </a:cxn>
                <a:cxn ang="0">
                  <a:pos x="16" y="42"/>
                </a:cxn>
                <a:cxn ang="0">
                  <a:pos x="4" y="40"/>
                </a:cxn>
              </a:cxnLst>
              <a:rect l="0" t="0" r="r" b="b"/>
              <a:pathLst>
                <a:path w="106" h="55">
                  <a:moveTo>
                    <a:pt x="4" y="40"/>
                  </a:moveTo>
                  <a:lnTo>
                    <a:pt x="0" y="8"/>
                  </a:lnTo>
                  <a:lnTo>
                    <a:pt x="5" y="7"/>
                  </a:lnTo>
                  <a:lnTo>
                    <a:pt x="36" y="4"/>
                  </a:lnTo>
                  <a:lnTo>
                    <a:pt x="68" y="0"/>
                  </a:lnTo>
                  <a:lnTo>
                    <a:pt x="106" y="17"/>
                  </a:lnTo>
                  <a:lnTo>
                    <a:pt x="79" y="36"/>
                  </a:lnTo>
                  <a:lnTo>
                    <a:pt x="50" y="55"/>
                  </a:lnTo>
                  <a:lnTo>
                    <a:pt x="33" y="54"/>
                  </a:lnTo>
                  <a:lnTo>
                    <a:pt x="33" y="44"/>
                  </a:lnTo>
                  <a:lnTo>
                    <a:pt x="16" y="42"/>
                  </a:lnTo>
                  <a:lnTo>
                    <a:pt x="4" y="4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3" name="Freeform 374"/>
            <p:cNvSpPr>
              <a:spLocks/>
            </p:cNvSpPr>
            <p:nvPr/>
          </p:nvSpPr>
          <p:spPr bwMode="auto">
            <a:xfrm>
              <a:off x="4472511" y="1851348"/>
              <a:ext cx="80355" cy="69218"/>
            </a:xfrm>
            <a:custGeom>
              <a:avLst/>
              <a:gdLst/>
              <a:ahLst/>
              <a:cxnLst>
                <a:cxn ang="0">
                  <a:pos x="52" y="36"/>
                </a:cxn>
                <a:cxn ang="0">
                  <a:pos x="68" y="27"/>
                </a:cxn>
                <a:cxn ang="0">
                  <a:pos x="62" y="16"/>
                </a:cxn>
                <a:cxn ang="0">
                  <a:pos x="70" y="3"/>
                </a:cxn>
                <a:cxn ang="0">
                  <a:pos x="46" y="0"/>
                </a:cxn>
                <a:cxn ang="0">
                  <a:pos x="22" y="14"/>
                </a:cxn>
                <a:cxn ang="0">
                  <a:pos x="6" y="39"/>
                </a:cxn>
                <a:cxn ang="0">
                  <a:pos x="0" y="48"/>
                </a:cxn>
                <a:cxn ang="0">
                  <a:pos x="15" y="48"/>
                </a:cxn>
                <a:cxn ang="0">
                  <a:pos x="40" y="49"/>
                </a:cxn>
                <a:cxn ang="0">
                  <a:pos x="44" y="57"/>
                </a:cxn>
                <a:cxn ang="0">
                  <a:pos x="50" y="62"/>
                </a:cxn>
                <a:cxn ang="0">
                  <a:pos x="52" y="36"/>
                </a:cxn>
              </a:cxnLst>
              <a:rect l="0" t="0" r="r" b="b"/>
              <a:pathLst>
                <a:path w="70" h="62">
                  <a:moveTo>
                    <a:pt x="52" y="36"/>
                  </a:moveTo>
                  <a:lnTo>
                    <a:pt x="68" y="27"/>
                  </a:lnTo>
                  <a:lnTo>
                    <a:pt x="62" y="16"/>
                  </a:lnTo>
                  <a:lnTo>
                    <a:pt x="70" y="3"/>
                  </a:lnTo>
                  <a:lnTo>
                    <a:pt x="46" y="0"/>
                  </a:lnTo>
                  <a:lnTo>
                    <a:pt x="22" y="14"/>
                  </a:lnTo>
                  <a:lnTo>
                    <a:pt x="6" y="39"/>
                  </a:lnTo>
                  <a:lnTo>
                    <a:pt x="0" y="48"/>
                  </a:lnTo>
                  <a:lnTo>
                    <a:pt x="15" y="48"/>
                  </a:lnTo>
                  <a:lnTo>
                    <a:pt x="40" y="49"/>
                  </a:lnTo>
                  <a:lnTo>
                    <a:pt x="44" y="57"/>
                  </a:lnTo>
                  <a:lnTo>
                    <a:pt x="50" y="62"/>
                  </a:lnTo>
                  <a:lnTo>
                    <a:pt x="52" y="3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4" name="Freeform 375"/>
            <p:cNvSpPr>
              <a:spLocks/>
            </p:cNvSpPr>
            <p:nvPr/>
          </p:nvSpPr>
          <p:spPr bwMode="auto">
            <a:xfrm>
              <a:off x="4695721" y="1815624"/>
              <a:ext cx="214281" cy="149599"/>
            </a:xfrm>
            <a:custGeom>
              <a:avLst/>
              <a:gdLst/>
              <a:ahLst/>
              <a:cxnLst>
                <a:cxn ang="0">
                  <a:pos x="79" y="7"/>
                </a:cxn>
                <a:cxn ang="0">
                  <a:pos x="75" y="0"/>
                </a:cxn>
                <a:cxn ang="0">
                  <a:pos x="50" y="3"/>
                </a:cxn>
                <a:cxn ang="0">
                  <a:pos x="25" y="11"/>
                </a:cxn>
                <a:cxn ang="0">
                  <a:pos x="0" y="16"/>
                </a:cxn>
                <a:cxn ang="0">
                  <a:pos x="7" y="23"/>
                </a:cxn>
                <a:cxn ang="0">
                  <a:pos x="1" y="25"/>
                </a:cxn>
                <a:cxn ang="0">
                  <a:pos x="3" y="47"/>
                </a:cxn>
                <a:cxn ang="0">
                  <a:pos x="14" y="73"/>
                </a:cxn>
                <a:cxn ang="0">
                  <a:pos x="18" y="93"/>
                </a:cxn>
                <a:cxn ang="0">
                  <a:pos x="20" y="91"/>
                </a:cxn>
                <a:cxn ang="0">
                  <a:pos x="45" y="101"/>
                </a:cxn>
                <a:cxn ang="0">
                  <a:pos x="50" y="107"/>
                </a:cxn>
                <a:cxn ang="0">
                  <a:pos x="60" y="106"/>
                </a:cxn>
                <a:cxn ang="0">
                  <a:pos x="74" y="107"/>
                </a:cxn>
                <a:cxn ang="0">
                  <a:pos x="97" y="124"/>
                </a:cxn>
                <a:cxn ang="0">
                  <a:pos x="119" y="125"/>
                </a:cxn>
                <a:cxn ang="0">
                  <a:pos x="122" y="130"/>
                </a:cxn>
                <a:cxn ang="0">
                  <a:pos x="139" y="129"/>
                </a:cxn>
                <a:cxn ang="0">
                  <a:pos x="169" y="135"/>
                </a:cxn>
                <a:cxn ang="0">
                  <a:pos x="172" y="127"/>
                </a:cxn>
                <a:cxn ang="0">
                  <a:pos x="190" y="103"/>
                </a:cxn>
                <a:cxn ang="0">
                  <a:pos x="192" y="91"/>
                </a:cxn>
                <a:cxn ang="0">
                  <a:pos x="181" y="66"/>
                </a:cxn>
                <a:cxn ang="0">
                  <a:pos x="170" y="59"/>
                </a:cxn>
                <a:cxn ang="0">
                  <a:pos x="182" y="42"/>
                </a:cxn>
                <a:cxn ang="0">
                  <a:pos x="167" y="12"/>
                </a:cxn>
                <a:cxn ang="0">
                  <a:pos x="132" y="10"/>
                </a:cxn>
                <a:cxn ang="0">
                  <a:pos x="98" y="6"/>
                </a:cxn>
                <a:cxn ang="0">
                  <a:pos x="79" y="7"/>
                </a:cxn>
              </a:cxnLst>
              <a:rect l="0" t="0" r="r" b="b"/>
              <a:pathLst>
                <a:path w="192" h="135">
                  <a:moveTo>
                    <a:pt x="79" y="7"/>
                  </a:moveTo>
                  <a:lnTo>
                    <a:pt x="75" y="0"/>
                  </a:lnTo>
                  <a:lnTo>
                    <a:pt x="50" y="3"/>
                  </a:lnTo>
                  <a:lnTo>
                    <a:pt x="25" y="11"/>
                  </a:lnTo>
                  <a:lnTo>
                    <a:pt x="0" y="16"/>
                  </a:lnTo>
                  <a:lnTo>
                    <a:pt x="7" y="23"/>
                  </a:lnTo>
                  <a:lnTo>
                    <a:pt x="1" y="25"/>
                  </a:lnTo>
                  <a:lnTo>
                    <a:pt x="3" y="47"/>
                  </a:lnTo>
                  <a:lnTo>
                    <a:pt x="14" y="73"/>
                  </a:lnTo>
                  <a:lnTo>
                    <a:pt x="18" y="93"/>
                  </a:lnTo>
                  <a:lnTo>
                    <a:pt x="20" y="91"/>
                  </a:lnTo>
                  <a:lnTo>
                    <a:pt x="45" y="101"/>
                  </a:lnTo>
                  <a:lnTo>
                    <a:pt x="50" y="107"/>
                  </a:lnTo>
                  <a:lnTo>
                    <a:pt x="60" y="106"/>
                  </a:lnTo>
                  <a:lnTo>
                    <a:pt x="74" y="107"/>
                  </a:lnTo>
                  <a:lnTo>
                    <a:pt x="97" y="124"/>
                  </a:lnTo>
                  <a:lnTo>
                    <a:pt x="119" y="125"/>
                  </a:lnTo>
                  <a:lnTo>
                    <a:pt x="122" y="130"/>
                  </a:lnTo>
                  <a:lnTo>
                    <a:pt x="139" y="129"/>
                  </a:lnTo>
                  <a:lnTo>
                    <a:pt x="169" y="135"/>
                  </a:lnTo>
                  <a:lnTo>
                    <a:pt x="172" y="127"/>
                  </a:lnTo>
                  <a:lnTo>
                    <a:pt x="190" y="103"/>
                  </a:lnTo>
                  <a:lnTo>
                    <a:pt x="192" y="91"/>
                  </a:lnTo>
                  <a:lnTo>
                    <a:pt x="181" y="66"/>
                  </a:lnTo>
                  <a:lnTo>
                    <a:pt x="170" y="59"/>
                  </a:lnTo>
                  <a:lnTo>
                    <a:pt x="182" y="42"/>
                  </a:lnTo>
                  <a:lnTo>
                    <a:pt x="167" y="12"/>
                  </a:lnTo>
                  <a:lnTo>
                    <a:pt x="132" y="10"/>
                  </a:lnTo>
                  <a:lnTo>
                    <a:pt x="98" y="6"/>
                  </a:lnTo>
                  <a:lnTo>
                    <a:pt x="79"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5" name="Freeform 376"/>
            <p:cNvSpPr>
              <a:spLocks/>
            </p:cNvSpPr>
            <p:nvPr/>
          </p:nvSpPr>
          <p:spPr bwMode="auto">
            <a:xfrm>
              <a:off x="4845271" y="1987551"/>
              <a:ext cx="207585" cy="125038"/>
            </a:xfrm>
            <a:custGeom>
              <a:avLst/>
              <a:gdLst/>
              <a:ahLst/>
              <a:cxnLst>
                <a:cxn ang="0">
                  <a:pos x="172" y="91"/>
                </a:cxn>
                <a:cxn ang="0">
                  <a:pos x="169" y="109"/>
                </a:cxn>
                <a:cxn ang="0">
                  <a:pos x="132" y="102"/>
                </a:cxn>
                <a:cxn ang="0">
                  <a:pos x="101" y="112"/>
                </a:cxn>
                <a:cxn ang="0">
                  <a:pos x="78" y="108"/>
                </a:cxn>
                <a:cxn ang="0">
                  <a:pos x="57" y="104"/>
                </a:cxn>
                <a:cxn ang="0">
                  <a:pos x="52" y="97"/>
                </a:cxn>
                <a:cxn ang="0">
                  <a:pos x="51" y="90"/>
                </a:cxn>
                <a:cxn ang="0">
                  <a:pos x="43" y="88"/>
                </a:cxn>
                <a:cxn ang="0">
                  <a:pos x="37" y="86"/>
                </a:cxn>
                <a:cxn ang="0">
                  <a:pos x="29" y="82"/>
                </a:cxn>
                <a:cxn ang="0">
                  <a:pos x="0" y="52"/>
                </a:cxn>
                <a:cxn ang="0">
                  <a:pos x="11" y="48"/>
                </a:cxn>
                <a:cxn ang="0">
                  <a:pos x="27" y="26"/>
                </a:cxn>
                <a:cxn ang="0">
                  <a:pos x="46" y="7"/>
                </a:cxn>
                <a:cxn ang="0">
                  <a:pos x="47" y="7"/>
                </a:cxn>
                <a:cxn ang="0">
                  <a:pos x="83" y="11"/>
                </a:cxn>
                <a:cxn ang="0">
                  <a:pos x="115" y="0"/>
                </a:cxn>
                <a:cxn ang="0">
                  <a:pos x="118" y="0"/>
                </a:cxn>
                <a:cxn ang="0">
                  <a:pos x="132" y="14"/>
                </a:cxn>
                <a:cxn ang="0">
                  <a:pos x="147" y="29"/>
                </a:cxn>
                <a:cxn ang="0">
                  <a:pos x="153" y="49"/>
                </a:cxn>
                <a:cxn ang="0">
                  <a:pos x="159" y="70"/>
                </a:cxn>
                <a:cxn ang="0">
                  <a:pos x="174" y="70"/>
                </a:cxn>
                <a:cxn ang="0">
                  <a:pos x="186" y="73"/>
                </a:cxn>
                <a:cxn ang="0">
                  <a:pos x="187" y="79"/>
                </a:cxn>
                <a:cxn ang="0">
                  <a:pos x="178" y="84"/>
                </a:cxn>
                <a:cxn ang="0">
                  <a:pos x="175" y="82"/>
                </a:cxn>
                <a:cxn ang="0">
                  <a:pos x="172" y="91"/>
                </a:cxn>
              </a:cxnLst>
              <a:rect l="0" t="0" r="r" b="b"/>
              <a:pathLst>
                <a:path w="187" h="112">
                  <a:moveTo>
                    <a:pt x="172" y="91"/>
                  </a:moveTo>
                  <a:lnTo>
                    <a:pt x="169" y="109"/>
                  </a:lnTo>
                  <a:lnTo>
                    <a:pt x="132" y="102"/>
                  </a:lnTo>
                  <a:lnTo>
                    <a:pt x="101" y="112"/>
                  </a:lnTo>
                  <a:lnTo>
                    <a:pt x="78" y="108"/>
                  </a:lnTo>
                  <a:lnTo>
                    <a:pt x="57" y="104"/>
                  </a:lnTo>
                  <a:lnTo>
                    <a:pt x="52" y="97"/>
                  </a:lnTo>
                  <a:lnTo>
                    <a:pt x="51" y="90"/>
                  </a:lnTo>
                  <a:lnTo>
                    <a:pt x="43" y="88"/>
                  </a:lnTo>
                  <a:lnTo>
                    <a:pt x="37" y="86"/>
                  </a:lnTo>
                  <a:lnTo>
                    <a:pt x="29" y="82"/>
                  </a:lnTo>
                  <a:lnTo>
                    <a:pt x="0" y="52"/>
                  </a:lnTo>
                  <a:lnTo>
                    <a:pt x="11" y="48"/>
                  </a:lnTo>
                  <a:lnTo>
                    <a:pt x="27" y="26"/>
                  </a:lnTo>
                  <a:lnTo>
                    <a:pt x="46" y="7"/>
                  </a:lnTo>
                  <a:lnTo>
                    <a:pt x="47" y="7"/>
                  </a:lnTo>
                  <a:lnTo>
                    <a:pt x="83" y="11"/>
                  </a:lnTo>
                  <a:lnTo>
                    <a:pt x="115" y="0"/>
                  </a:lnTo>
                  <a:lnTo>
                    <a:pt x="118" y="0"/>
                  </a:lnTo>
                  <a:lnTo>
                    <a:pt x="132" y="14"/>
                  </a:lnTo>
                  <a:lnTo>
                    <a:pt x="147" y="29"/>
                  </a:lnTo>
                  <a:lnTo>
                    <a:pt x="153" y="49"/>
                  </a:lnTo>
                  <a:lnTo>
                    <a:pt x="159" y="70"/>
                  </a:lnTo>
                  <a:lnTo>
                    <a:pt x="174" y="70"/>
                  </a:lnTo>
                  <a:lnTo>
                    <a:pt x="186" y="73"/>
                  </a:lnTo>
                  <a:lnTo>
                    <a:pt x="187" y="79"/>
                  </a:lnTo>
                  <a:lnTo>
                    <a:pt x="178" y="84"/>
                  </a:lnTo>
                  <a:lnTo>
                    <a:pt x="175" y="82"/>
                  </a:lnTo>
                  <a:lnTo>
                    <a:pt x="172" y="9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6" name="Freeform 377"/>
            <p:cNvSpPr>
              <a:spLocks/>
            </p:cNvSpPr>
            <p:nvPr/>
          </p:nvSpPr>
          <p:spPr bwMode="auto">
            <a:xfrm>
              <a:off x="4662240" y="1916101"/>
              <a:ext cx="142854" cy="62519"/>
            </a:xfrm>
            <a:custGeom>
              <a:avLst/>
              <a:gdLst/>
              <a:ahLst/>
              <a:cxnLst>
                <a:cxn ang="0">
                  <a:pos x="104" y="17"/>
                </a:cxn>
                <a:cxn ang="0">
                  <a:pos x="127" y="34"/>
                </a:cxn>
                <a:cxn ang="0">
                  <a:pos x="126" y="36"/>
                </a:cxn>
                <a:cxn ang="0">
                  <a:pos x="120" y="41"/>
                </a:cxn>
                <a:cxn ang="0">
                  <a:pos x="115" y="42"/>
                </a:cxn>
                <a:cxn ang="0">
                  <a:pos x="115" y="45"/>
                </a:cxn>
                <a:cxn ang="0">
                  <a:pos x="109" y="52"/>
                </a:cxn>
                <a:cxn ang="0">
                  <a:pos x="98" y="53"/>
                </a:cxn>
                <a:cxn ang="0">
                  <a:pos x="92" y="54"/>
                </a:cxn>
                <a:cxn ang="0">
                  <a:pos x="85" y="53"/>
                </a:cxn>
                <a:cxn ang="0">
                  <a:pos x="55" y="49"/>
                </a:cxn>
                <a:cxn ang="0">
                  <a:pos x="43" y="58"/>
                </a:cxn>
                <a:cxn ang="0">
                  <a:pos x="32" y="53"/>
                </a:cxn>
                <a:cxn ang="0">
                  <a:pos x="5" y="27"/>
                </a:cxn>
                <a:cxn ang="0">
                  <a:pos x="0" y="18"/>
                </a:cxn>
                <a:cxn ang="0">
                  <a:pos x="43" y="0"/>
                </a:cxn>
                <a:cxn ang="0">
                  <a:pos x="48" y="3"/>
                </a:cxn>
                <a:cxn ang="0">
                  <a:pos x="50" y="1"/>
                </a:cxn>
                <a:cxn ang="0">
                  <a:pos x="75" y="11"/>
                </a:cxn>
                <a:cxn ang="0">
                  <a:pos x="80" y="17"/>
                </a:cxn>
                <a:cxn ang="0">
                  <a:pos x="90" y="16"/>
                </a:cxn>
                <a:cxn ang="0">
                  <a:pos x="104" y="17"/>
                </a:cxn>
              </a:cxnLst>
              <a:rect l="0" t="0" r="r" b="b"/>
              <a:pathLst>
                <a:path w="127" h="58">
                  <a:moveTo>
                    <a:pt x="104" y="17"/>
                  </a:moveTo>
                  <a:lnTo>
                    <a:pt x="127" y="34"/>
                  </a:lnTo>
                  <a:lnTo>
                    <a:pt x="126" y="36"/>
                  </a:lnTo>
                  <a:lnTo>
                    <a:pt x="120" y="41"/>
                  </a:lnTo>
                  <a:lnTo>
                    <a:pt x="115" y="42"/>
                  </a:lnTo>
                  <a:lnTo>
                    <a:pt x="115" y="45"/>
                  </a:lnTo>
                  <a:lnTo>
                    <a:pt x="109" y="52"/>
                  </a:lnTo>
                  <a:lnTo>
                    <a:pt x="98" y="53"/>
                  </a:lnTo>
                  <a:lnTo>
                    <a:pt x="92" y="54"/>
                  </a:lnTo>
                  <a:lnTo>
                    <a:pt x="85" y="53"/>
                  </a:lnTo>
                  <a:lnTo>
                    <a:pt x="55" y="49"/>
                  </a:lnTo>
                  <a:lnTo>
                    <a:pt x="43" y="58"/>
                  </a:lnTo>
                  <a:lnTo>
                    <a:pt x="32" y="53"/>
                  </a:lnTo>
                  <a:lnTo>
                    <a:pt x="5" y="27"/>
                  </a:lnTo>
                  <a:lnTo>
                    <a:pt x="0" y="18"/>
                  </a:lnTo>
                  <a:lnTo>
                    <a:pt x="43" y="0"/>
                  </a:lnTo>
                  <a:lnTo>
                    <a:pt x="48" y="3"/>
                  </a:lnTo>
                  <a:lnTo>
                    <a:pt x="50" y="1"/>
                  </a:lnTo>
                  <a:lnTo>
                    <a:pt x="75" y="11"/>
                  </a:lnTo>
                  <a:lnTo>
                    <a:pt x="80" y="17"/>
                  </a:lnTo>
                  <a:lnTo>
                    <a:pt x="90" y="16"/>
                  </a:lnTo>
                  <a:lnTo>
                    <a:pt x="104" y="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7" name="Freeform 378"/>
            <p:cNvSpPr>
              <a:spLocks/>
            </p:cNvSpPr>
            <p:nvPr/>
          </p:nvSpPr>
          <p:spPr bwMode="auto">
            <a:xfrm>
              <a:off x="4456887" y="1904937"/>
              <a:ext cx="75891" cy="46889"/>
            </a:xfrm>
            <a:custGeom>
              <a:avLst/>
              <a:gdLst/>
              <a:ahLst/>
              <a:cxnLst>
                <a:cxn ang="0">
                  <a:pos x="16" y="0"/>
                </a:cxn>
                <a:cxn ang="0">
                  <a:pos x="0" y="6"/>
                </a:cxn>
                <a:cxn ang="0">
                  <a:pos x="7" y="14"/>
                </a:cxn>
                <a:cxn ang="0">
                  <a:pos x="32" y="31"/>
                </a:cxn>
                <a:cxn ang="0">
                  <a:pos x="41" y="30"/>
                </a:cxn>
                <a:cxn ang="0">
                  <a:pos x="43" y="32"/>
                </a:cxn>
                <a:cxn ang="0">
                  <a:pos x="62" y="43"/>
                </a:cxn>
                <a:cxn ang="0">
                  <a:pos x="64" y="43"/>
                </a:cxn>
                <a:cxn ang="0">
                  <a:pos x="64" y="39"/>
                </a:cxn>
                <a:cxn ang="0">
                  <a:pos x="68" y="28"/>
                </a:cxn>
                <a:cxn ang="0">
                  <a:pos x="70" y="16"/>
                </a:cxn>
                <a:cxn ang="0">
                  <a:pos x="66" y="14"/>
                </a:cxn>
                <a:cxn ang="0">
                  <a:pos x="60" y="9"/>
                </a:cxn>
                <a:cxn ang="0">
                  <a:pos x="56" y="1"/>
                </a:cxn>
                <a:cxn ang="0">
                  <a:pos x="31" y="0"/>
                </a:cxn>
                <a:cxn ang="0">
                  <a:pos x="16" y="0"/>
                </a:cxn>
              </a:cxnLst>
              <a:rect l="0" t="0" r="r" b="b"/>
              <a:pathLst>
                <a:path w="70" h="43">
                  <a:moveTo>
                    <a:pt x="16" y="0"/>
                  </a:moveTo>
                  <a:lnTo>
                    <a:pt x="0" y="6"/>
                  </a:lnTo>
                  <a:lnTo>
                    <a:pt x="7" y="14"/>
                  </a:lnTo>
                  <a:lnTo>
                    <a:pt x="32" y="31"/>
                  </a:lnTo>
                  <a:lnTo>
                    <a:pt x="41" y="30"/>
                  </a:lnTo>
                  <a:lnTo>
                    <a:pt x="43" y="32"/>
                  </a:lnTo>
                  <a:lnTo>
                    <a:pt x="62" y="43"/>
                  </a:lnTo>
                  <a:lnTo>
                    <a:pt x="64" y="43"/>
                  </a:lnTo>
                  <a:lnTo>
                    <a:pt x="64" y="39"/>
                  </a:lnTo>
                  <a:lnTo>
                    <a:pt x="68" y="28"/>
                  </a:lnTo>
                  <a:lnTo>
                    <a:pt x="70" y="16"/>
                  </a:lnTo>
                  <a:lnTo>
                    <a:pt x="66" y="14"/>
                  </a:lnTo>
                  <a:lnTo>
                    <a:pt x="60" y="9"/>
                  </a:lnTo>
                  <a:lnTo>
                    <a:pt x="56" y="1"/>
                  </a:lnTo>
                  <a:lnTo>
                    <a:pt x="31" y="0"/>
                  </a:lnTo>
                  <a:lnTo>
                    <a:pt x="16"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8" name="Freeform 379"/>
            <p:cNvSpPr>
              <a:spLocks/>
            </p:cNvSpPr>
            <p:nvPr/>
          </p:nvSpPr>
          <p:spPr bwMode="auto">
            <a:xfrm>
              <a:off x="4530547" y="1811157"/>
              <a:ext cx="185263" cy="200954"/>
            </a:xfrm>
            <a:custGeom>
              <a:avLst/>
              <a:gdLst/>
              <a:ahLst/>
              <a:cxnLst>
                <a:cxn ang="0">
                  <a:pos x="40" y="32"/>
                </a:cxn>
                <a:cxn ang="0">
                  <a:pos x="43" y="33"/>
                </a:cxn>
                <a:cxn ang="0">
                  <a:pos x="43" y="30"/>
                </a:cxn>
                <a:cxn ang="0">
                  <a:pos x="50" y="25"/>
                </a:cxn>
                <a:cxn ang="0">
                  <a:pos x="64" y="31"/>
                </a:cxn>
                <a:cxn ang="0">
                  <a:pos x="56" y="24"/>
                </a:cxn>
                <a:cxn ang="0">
                  <a:pos x="50" y="14"/>
                </a:cxn>
                <a:cxn ang="0">
                  <a:pos x="49" y="12"/>
                </a:cxn>
                <a:cxn ang="0">
                  <a:pos x="44" y="0"/>
                </a:cxn>
                <a:cxn ang="0">
                  <a:pos x="59" y="2"/>
                </a:cxn>
                <a:cxn ang="0">
                  <a:pos x="65" y="2"/>
                </a:cxn>
                <a:cxn ang="0">
                  <a:pos x="67" y="9"/>
                </a:cxn>
                <a:cxn ang="0">
                  <a:pos x="88" y="12"/>
                </a:cxn>
                <a:cxn ang="0">
                  <a:pos x="86" y="19"/>
                </a:cxn>
                <a:cxn ang="0">
                  <a:pos x="92" y="21"/>
                </a:cxn>
                <a:cxn ang="0">
                  <a:pos x="119" y="10"/>
                </a:cxn>
                <a:cxn ang="0">
                  <a:pos x="118" y="12"/>
                </a:cxn>
                <a:cxn ang="0">
                  <a:pos x="140" y="20"/>
                </a:cxn>
                <a:cxn ang="0">
                  <a:pos x="149" y="19"/>
                </a:cxn>
                <a:cxn ang="0">
                  <a:pos x="156" y="26"/>
                </a:cxn>
                <a:cxn ang="0">
                  <a:pos x="150" y="28"/>
                </a:cxn>
                <a:cxn ang="0">
                  <a:pos x="152" y="50"/>
                </a:cxn>
                <a:cxn ang="0">
                  <a:pos x="163" y="76"/>
                </a:cxn>
                <a:cxn ang="0">
                  <a:pos x="167" y="96"/>
                </a:cxn>
                <a:cxn ang="0">
                  <a:pos x="162" y="93"/>
                </a:cxn>
                <a:cxn ang="0">
                  <a:pos x="119" y="111"/>
                </a:cxn>
                <a:cxn ang="0">
                  <a:pos x="124" y="120"/>
                </a:cxn>
                <a:cxn ang="0">
                  <a:pos x="151" y="146"/>
                </a:cxn>
                <a:cxn ang="0">
                  <a:pos x="136" y="159"/>
                </a:cxn>
                <a:cxn ang="0">
                  <a:pos x="139" y="172"/>
                </a:cxn>
                <a:cxn ang="0">
                  <a:pos x="133" y="175"/>
                </a:cxn>
                <a:cxn ang="0">
                  <a:pos x="110" y="175"/>
                </a:cxn>
                <a:cxn ang="0">
                  <a:pos x="94" y="175"/>
                </a:cxn>
                <a:cxn ang="0">
                  <a:pos x="88" y="180"/>
                </a:cxn>
                <a:cxn ang="0">
                  <a:pos x="71" y="176"/>
                </a:cxn>
                <a:cxn ang="0">
                  <a:pos x="52" y="172"/>
                </a:cxn>
                <a:cxn ang="0">
                  <a:pos x="32" y="175"/>
                </a:cxn>
                <a:cxn ang="0">
                  <a:pos x="41" y="140"/>
                </a:cxn>
                <a:cxn ang="0">
                  <a:pos x="11" y="130"/>
                </a:cxn>
                <a:cxn ang="0">
                  <a:pos x="7" y="129"/>
                </a:cxn>
                <a:cxn ang="0">
                  <a:pos x="7" y="127"/>
                </a:cxn>
                <a:cxn ang="0">
                  <a:pos x="2" y="112"/>
                </a:cxn>
                <a:cxn ang="0">
                  <a:pos x="4" y="100"/>
                </a:cxn>
                <a:cxn ang="0">
                  <a:pos x="0" y="98"/>
                </a:cxn>
                <a:cxn ang="0">
                  <a:pos x="2" y="72"/>
                </a:cxn>
                <a:cxn ang="0">
                  <a:pos x="18" y="63"/>
                </a:cxn>
                <a:cxn ang="0">
                  <a:pos x="12" y="52"/>
                </a:cxn>
                <a:cxn ang="0">
                  <a:pos x="20" y="39"/>
                </a:cxn>
                <a:cxn ang="0">
                  <a:pos x="17" y="37"/>
                </a:cxn>
                <a:cxn ang="0">
                  <a:pos x="20" y="28"/>
                </a:cxn>
                <a:cxn ang="0">
                  <a:pos x="40" y="32"/>
                </a:cxn>
              </a:cxnLst>
              <a:rect l="0" t="0" r="r" b="b"/>
              <a:pathLst>
                <a:path w="167" h="180">
                  <a:moveTo>
                    <a:pt x="40" y="32"/>
                  </a:moveTo>
                  <a:lnTo>
                    <a:pt x="43" y="33"/>
                  </a:lnTo>
                  <a:lnTo>
                    <a:pt x="43" y="30"/>
                  </a:lnTo>
                  <a:lnTo>
                    <a:pt x="50" y="25"/>
                  </a:lnTo>
                  <a:lnTo>
                    <a:pt x="64" y="31"/>
                  </a:lnTo>
                  <a:lnTo>
                    <a:pt x="56" y="24"/>
                  </a:lnTo>
                  <a:lnTo>
                    <a:pt x="50" y="14"/>
                  </a:lnTo>
                  <a:lnTo>
                    <a:pt x="49" y="12"/>
                  </a:lnTo>
                  <a:lnTo>
                    <a:pt x="44" y="0"/>
                  </a:lnTo>
                  <a:lnTo>
                    <a:pt x="59" y="2"/>
                  </a:lnTo>
                  <a:lnTo>
                    <a:pt x="65" y="2"/>
                  </a:lnTo>
                  <a:lnTo>
                    <a:pt x="67" y="9"/>
                  </a:lnTo>
                  <a:lnTo>
                    <a:pt x="88" y="12"/>
                  </a:lnTo>
                  <a:lnTo>
                    <a:pt x="86" y="19"/>
                  </a:lnTo>
                  <a:lnTo>
                    <a:pt x="92" y="21"/>
                  </a:lnTo>
                  <a:lnTo>
                    <a:pt x="119" y="10"/>
                  </a:lnTo>
                  <a:lnTo>
                    <a:pt x="118" y="12"/>
                  </a:lnTo>
                  <a:lnTo>
                    <a:pt x="140" y="20"/>
                  </a:lnTo>
                  <a:lnTo>
                    <a:pt x="149" y="19"/>
                  </a:lnTo>
                  <a:lnTo>
                    <a:pt x="156" y="26"/>
                  </a:lnTo>
                  <a:lnTo>
                    <a:pt x="150" y="28"/>
                  </a:lnTo>
                  <a:lnTo>
                    <a:pt x="152" y="50"/>
                  </a:lnTo>
                  <a:lnTo>
                    <a:pt x="163" y="76"/>
                  </a:lnTo>
                  <a:lnTo>
                    <a:pt x="167" y="96"/>
                  </a:lnTo>
                  <a:lnTo>
                    <a:pt x="162" y="93"/>
                  </a:lnTo>
                  <a:lnTo>
                    <a:pt x="119" y="111"/>
                  </a:lnTo>
                  <a:lnTo>
                    <a:pt x="124" y="120"/>
                  </a:lnTo>
                  <a:lnTo>
                    <a:pt x="151" y="146"/>
                  </a:lnTo>
                  <a:lnTo>
                    <a:pt x="136" y="159"/>
                  </a:lnTo>
                  <a:lnTo>
                    <a:pt x="139" y="172"/>
                  </a:lnTo>
                  <a:lnTo>
                    <a:pt x="133" y="175"/>
                  </a:lnTo>
                  <a:lnTo>
                    <a:pt x="110" y="175"/>
                  </a:lnTo>
                  <a:lnTo>
                    <a:pt x="94" y="175"/>
                  </a:lnTo>
                  <a:lnTo>
                    <a:pt x="88" y="180"/>
                  </a:lnTo>
                  <a:lnTo>
                    <a:pt x="71" y="176"/>
                  </a:lnTo>
                  <a:lnTo>
                    <a:pt x="52" y="172"/>
                  </a:lnTo>
                  <a:lnTo>
                    <a:pt x="32" y="175"/>
                  </a:lnTo>
                  <a:lnTo>
                    <a:pt x="41" y="140"/>
                  </a:lnTo>
                  <a:lnTo>
                    <a:pt x="11" y="130"/>
                  </a:lnTo>
                  <a:lnTo>
                    <a:pt x="7" y="129"/>
                  </a:lnTo>
                  <a:lnTo>
                    <a:pt x="7" y="127"/>
                  </a:lnTo>
                  <a:lnTo>
                    <a:pt x="2" y="112"/>
                  </a:lnTo>
                  <a:lnTo>
                    <a:pt x="4" y="100"/>
                  </a:lnTo>
                  <a:lnTo>
                    <a:pt x="0" y="98"/>
                  </a:lnTo>
                  <a:lnTo>
                    <a:pt x="2" y="72"/>
                  </a:lnTo>
                  <a:lnTo>
                    <a:pt x="18" y="63"/>
                  </a:lnTo>
                  <a:lnTo>
                    <a:pt x="12" y="52"/>
                  </a:lnTo>
                  <a:lnTo>
                    <a:pt x="20" y="39"/>
                  </a:lnTo>
                  <a:lnTo>
                    <a:pt x="17" y="37"/>
                  </a:lnTo>
                  <a:lnTo>
                    <a:pt x="20" y="28"/>
                  </a:lnTo>
                  <a:lnTo>
                    <a:pt x="40" y="3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39" name="Freeform 380"/>
            <p:cNvSpPr>
              <a:spLocks/>
            </p:cNvSpPr>
            <p:nvPr/>
          </p:nvSpPr>
          <p:spPr bwMode="auto">
            <a:xfrm>
              <a:off x="4671168" y="1820089"/>
              <a:ext cx="13393" cy="4466"/>
            </a:xfrm>
            <a:custGeom>
              <a:avLst/>
              <a:gdLst/>
              <a:ahLst/>
              <a:cxnLst>
                <a:cxn ang="0">
                  <a:pos x="0" y="5"/>
                </a:cxn>
                <a:cxn ang="0">
                  <a:pos x="12" y="5"/>
                </a:cxn>
                <a:cxn ang="0">
                  <a:pos x="6" y="0"/>
                </a:cxn>
                <a:cxn ang="0">
                  <a:pos x="0" y="5"/>
                </a:cxn>
              </a:cxnLst>
              <a:rect l="0" t="0" r="r" b="b"/>
              <a:pathLst>
                <a:path w="12" h="5">
                  <a:moveTo>
                    <a:pt x="0" y="5"/>
                  </a:moveTo>
                  <a:lnTo>
                    <a:pt x="12" y="5"/>
                  </a:lnTo>
                  <a:lnTo>
                    <a:pt x="6" y="0"/>
                  </a:lnTo>
                  <a:lnTo>
                    <a:pt x="0"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0" name="Freeform 381"/>
            <p:cNvSpPr>
              <a:spLocks/>
            </p:cNvSpPr>
            <p:nvPr/>
          </p:nvSpPr>
          <p:spPr bwMode="auto">
            <a:xfrm>
              <a:off x="4526082" y="1936197"/>
              <a:ext cx="11160" cy="20095"/>
            </a:xfrm>
            <a:custGeom>
              <a:avLst/>
              <a:gdLst/>
              <a:ahLst/>
              <a:cxnLst>
                <a:cxn ang="0">
                  <a:pos x="6" y="0"/>
                </a:cxn>
                <a:cxn ang="0">
                  <a:pos x="2" y="11"/>
                </a:cxn>
                <a:cxn ang="0">
                  <a:pos x="2" y="15"/>
                </a:cxn>
                <a:cxn ang="0">
                  <a:pos x="0" y="15"/>
                </a:cxn>
                <a:cxn ang="0">
                  <a:pos x="11" y="17"/>
                </a:cxn>
                <a:cxn ang="0">
                  <a:pos x="11" y="15"/>
                </a:cxn>
                <a:cxn ang="0">
                  <a:pos x="6" y="0"/>
                </a:cxn>
              </a:cxnLst>
              <a:rect l="0" t="0" r="r" b="b"/>
              <a:pathLst>
                <a:path w="11" h="17">
                  <a:moveTo>
                    <a:pt x="6" y="0"/>
                  </a:moveTo>
                  <a:lnTo>
                    <a:pt x="2" y="11"/>
                  </a:lnTo>
                  <a:lnTo>
                    <a:pt x="2" y="15"/>
                  </a:lnTo>
                  <a:lnTo>
                    <a:pt x="0" y="15"/>
                  </a:lnTo>
                  <a:lnTo>
                    <a:pt x="11" y="17"/>
                  </a:lnTo>
                  <a:lnTo>
                    <a:pt x="11" y="15"/>
                  </a:lnTo>
                  <a:lnTo>
                    <a:pt x="6"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1" name="Freeform 382"/>
            <p:cNvSpPr>
              <a:spLocks/>
            </p:cNvSpPr>
            <p:nvPr/>
          </p:nvSpPr>
          <p:spPr bwMode="auto">
            <a:xfrm>
              <a:off x="4972500" y="1971921"/>
              <a:ext cx="95980" cy="98244"/>
            </a:xfrm>
            <a:custGeom>
              <a:avLst/>
              <a:gdLst/>
              <a:ahLst/>
              <a:cxnLst>
                <a:cxn ang="0">
                  <a:pos x="18" y="0"/>
                </a:cxn>
                <a:cxn ang="0">
                  <a:pos x="0" y="13"/>
                </a:cxn>
                <a:cxn ang="0">
                  <a:pos x="3" y="13"/>
                </a:cxn>
                <a:cxn ang="0">
                  <a:pos x="17" y="27"/>
                </a:cxn>
                <a:cxn ang="0">
                  <a:pos x="32" y="42"/>
                </a:cxn>
                <a:cxn ang="0">
                  <a:pos x="38" y="62"/>
                </a:cxn>
                <a:cxn ang="0">
                  <a:pos x="44" y="83"/>
                </a:cxn>
                <a:cxn ang="0">
                  <a:pos x="59" y="83"/>
                </a:cxn>
                <a:cxn ang="0">
                  <a:pos x="71" y="86"/>
                </a:cxn>
                <a:cxn ang="0">
                  <a:pos x="70" y="75"/>
                </a:cxn>
                <a:cxn ang="0">
                  <a:pos x="87" y="60"/>
                </a:cxn>
                <a:cxn ang="0">
                  <a:pos x="71" y="45"/>
                </a:cxn>
                <a:cxn ang="0">
                  <a:pos x="56" y="31"/>
                </a:cxn>
                <a:cxn ang="0">
                  <a:pos x="40" y="17"/>
                </a:cxn>
                <a:cxn ang="0">
                  <a:pos x="24" y="2"/>
                </a:cxn>
                <a:cxn ang="0">
                  <a:pos x="18" y="0"/>
                </a:cxn>
              </a:cxnLst>
              <a:rect l="0" t="0" r="r" b="b"/>
              <a:pathLst>
                <a:path w="87" h="86">
                  <a:moveTo>
                    <a:pt x="18" y="0"/>
                  </a:moveTo>
                  <a:lnTo>
                    <a:pt x="0" y="13"/>
                  </a:lnTo>
                  <a:lnTo>
                    <a:pt x="3" y="13"/>
                  </a:lnTo>
                  <a:lnTo>
                    <a:pt x="17" y="27"/>
                  </a:lnTo>
                  <a:lnTo>
                    <a:pt x="32" y="42"/>
                  </a:lnTo>
                  <a:lnTo>
                    <a:pt x="38" y="62"/>
                  </a:lnTo>
                  <a:lnTo>
                    <a:pt x="44" y="83"/>
                  </a:lnTo>
                  <a:lnTo>
                    <a:pt x="59" y="83"/>
                  </a:lnTo>
                  <a:lnTo>
                    <a:pt x="71" y="86"/>
                  </a:lnTo>
                  <a:lnTo>
                    <a:pt x="70" y="75"/>
                  </a:lnTo>
                  <a:lnTo>
                    <a:pt x="87" y="60"/>
                  </a:lnTo>
                  <a:lnTo>
                    <a:pt x="71" y="45"/>
                  </a:lnTo>
                  <a:lnTo>
                    <a:pt x="56" y="31"/>
                  </a:lnTo>
                  <a:lnTo>
                    <a:pt x="40" y="17"/>
                  </a:lnTo>
                  <a:lnTo>
                    <a:pt x="24" y="2"/>
                  </a:lnTo>
                  <a:lnTo>
                    <a:pt x="18"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2" name="Freeform 383"/>
            <p:cNvSpPr>
              <a:spLocks/>
            </p:cNvSpPr>
            <p:nvPr/>
          </p:nvSpPr>
          <p:spPr bwMode="auto">
            <a:xfrm>
              <a:off x="4501529" y="1411483"/>
              <a:ext cx="446418" cy="317061"/>
            </a:xfrm>
            <a:custGeom>
              <a:avLst/>
              <a:gdLst/>
              <a:ahLst/>
              <a:cxnLst>
                <a:cxn ang="0">
                  <a:pos x="229" y="24"/>
                </a:cxn>
                <a:cxn ang="0">
                  <a:pos x="221" y="26"/>
                </a:cxn>
                <a:cxn ang="0">
                  <a:pos x="205" y="34"/>
                </a:cxn>
                <a:cxn ang="0">
                  <a:pos x="195" y="41"/>
                </a:cxn>
                <a:cxn ang="0">
                  <a:pos x="175" y="54"/>
                </a:cxn>
                <a:cxn ang="0">
                  <a:pos x="177" y="59"/>
                </a:cxn>
                <a:cxn ang="0">
                  <a:pos x="173" y="67"/>
                </a:cxn>
                <a:cxn ang="0">
                  <a:pos x="151" y="72"/>
                </a:cxn>
                <a:cxn ang="0">
                  <a:pos x="164" y="76"/>
                </a:cxn>
                <a:cxn ang="0">
                  <a:pos x="151" y="80"/>
                </a:cxn>
                <a:cxn ang="0">
                  <a:pos x="137" y="90"/>
                </a:cxn>
                <a:cxn ang="0">
                  <a:pos x="125" y="100"/>
                </a:cxn>
                <a:cxn ang="0">
                  <a:pos x="123" y="107"/>
                </a:cxn>
                <a:cxn ang="0">
                  <a:pos x="120" y="122"/>
                </a:cxn>
                <a:cxn ang="0">
                  <a:pos x="104" y="132"/>
                </a:cxn>
                <a:cxn ang="0">
                  <a:pos x="98" y="139"/>
                </a:cxn>
                <a:cxn ang="0">
                  <a:pos x="78" y="157"/>
                </a:cxn>
                <a:cxn ang="0">
                  <a:pos x="101" y="151"/>
                </a:cxn>
                <a:cxn ang="0">
                  <a:pos x="80" y="163"/>
                </a:cxn>
                <a:cxn ang="0">
                  <a:pos x="57" y="168"/>
                </a:cxn>
                <a:cxn ang="0">
                  <a:pos x="49" y="174"/>
                </a:cxn>
                <a:cxn ang="0">
                  <a:pos x="30" y="179"/>
                </a:cxn>
                <a:cxn ang="0">
                  <a:pos x="37" y="181"/>
                </a:cxn>
                <a:cxn ang="0">
                  <a:pos x="31" y="191"/>
                </a:cxn>
                <a:cxn ang="0">
                  <a:pos x="13" y="191"/>
                </a:cxn>
                <a:cxn ang="0">
                  <a:pos x="0" y="193"/>
                </a:cxn>
                <a:cxn ang="0">
                  <a:pos x="0" y="200"/>
                </a:cxn>
                <a:cxn ang="0">
                  <a:pos x="3" y="209"/>
                </a:cxn>
                <a:cxn ang="0">
                  <a:pos x="36" y="211"/>
                </a:cxn>
                <a:cxn ang="0">
                  <a:pos x="36" y="218"/>
                </a:cxn>
                <a:cxn ang="0">
                  <a:pos x="3" y="222"/>
                </a:cxn>
                <a:cxn ang="0">
                  <a:pos x="11" y="226"/>
                </a:cxn>
                <a:cxn ang="0">
                  <a:pos x="11" y="234"/>
                </a:cxn>
                <a:cxn ang="0">
                  <a:pos x="30" y="229"/>
                </a:cxn>
                <a:cxn ang="0">
                  <a:pos x="15" y="245"/>
                </a:cxn>
                <a:cxn ang="0">
                  <a:pos x="7" y="256"/>
                </a:cxn>
                <a:cxn ang="0">
                  <a:pos x="21" y="256"/>
                </a:cxn>
                <a:cxn ang="0">
                  <a:pos x="13" y="275"/>
                </a:cxn>
                <a:cxn ang="0">
                  <a:pos x="81" y="260"/>
                </a:cxn>
                <a:cxn ang="0">
                  <a:pos x="99" y="244"/>
                </a:cxn>
                <a:cxn ang="0">
                  <a:pos x="123" y="242"/>
                </a:cxn>
                <a:cxn ang="0">
                  <a:pos x="133" y="209"/>
                </a:cxn>
                <a:cxn ang="0">
                  <a:pos x="119" y="158"/>
                </a:cxn>
                <a:cxn ang="0">
                  <a:pos x="140" y="138"/>
                </a:cxn>
                <a:cxn ang="0">
                  <a:pos x="165" y="101"/>
                </a:cxn>
                <a:cxn ang="0">
                  <a:pos x="203" y="61"/>
                </a:cxn>
                <a:cxn ang="0">
                  <a:pos x="231" y="42"/>
                </a:cxn>
                <a:cxn ang="0">
                  <a:pos x="267" y="46"/>
                </a:cxn>
                <a:cxn ang="0">
                  <a:pos x="317" y="46"/>
                </a:cxn>
                <a:cxn ang="0">
                  <a:pos x="371" y="28"/>
                </a:cxn>
                <a:cxn ang="0">
                  <a:pos x="400" y="31"/>
                </a:cxn>
                <a:cxn ang="0">
                  <a:pos x="380" y="26"/>
                </a:cxn>
                <a:cxn ang="0">
                  <a:pos x="383" y="8"/>
                </a:cxn>
                <a:cxn ang="0">
                  <a:pos x="354" y="19"/>
                </a:cxn>
                <a:cxn ang="0">
                  <a:pos x="349" y="7"/>
                </a:cxn>
                <a:cxn ang="0">
                  <a:pos x="327" y="14"/>
                </a:cxn>
                <a:cxn ang="0">
                  <a:pos x="311" y="7"/>
                </a:cxn>
                <a:cxn ang="0">
                  <a:pos x="294" y="8"/>
                </a:cxn>
                <a:cxn ang="0">
                  <a:pos x="266" y="17"/>
                </a:cxn>
                <a:cxn ang="0">
                  <a:pos x="257" y="25"/>
                </a:cxn>
              </a:cxnLst>
              <a:rect l="0" t="0" r="r" b="b"/>
              <a:pathLst>
                <a:path w="400" h="283">
                  <a:moveTo>
                    <a:pt x="235" y="30"/>
                  </a:moveTo>
                  <a:lnTo>
                    <a:pt x="229" y="36"/>
                  </a:lnTo>
                  <a:lnTo>
                    <a:pt x="229" y="24"/>
                  </a:lnTo>
                  <a:lnTo>
                    <a:pt x="227" y="30"/>
                  </a:lnTo>
                  <a:lnTo>
                    <a:pt x="222" y="32"/>
                  </a:lnTo>
                  <a:lnTo>
                    <a:pt x="221" y="26"/>
                  </a:lnTo>
                  <a:lnTo>
                    <a:pt x="216" y="31"/>
                  </a:lnTo>
                  <a:lnTo>
                    <a:pt x="217" y="36"/>
                  </a:lnTo>
                  <a:lnTo>
                    <a:pt x="205" y="34"/>
                  </a:lnTo>
                  <a:lnTo>
                    <a:pt x="207" y="37"/>
                  </a:lnTo>
                  <a:lnTo>
                    <a:pt x="199" y="35"/>
                  </a:lnTo>
                  <a:lnTo>
                    <a:pt x="195" y="41"/>
                  </a:lnTo>
                  <a:lnTo>
                    <a:pt x="195" y="48"/>
                  </a:lnTo>
                  <a:lnTo>
                    <a:pt x="193" y="49"/>
                  </a:lnTo>
                  <a:lnTo>
                    <a:pt x="175" y="54"/>
                  </a:lnTo>
                  <a:lnTo>
                    <a:pt x="193" y="55"/>
                  </a:lnTo>
                  <a:lnTo>
                    <a:pt x="189" y="59"/>
                  </a:lnTo>
                  <a:lnTo>
                    <a:pt x="177" y="59"/>
                  </a:lnTo>
                  <a:lnTo>
                    <a:pt x="176" y="60"/>
                  </a:lnTo>
                  <a:lnTo>
                    <a:pt x="174" y="65"/>
                  </a:lnTo>
                  <a:lnTo>
                    <a:pt x="173" y="67"/>
                  </a:lnTo>
                  <a:lnTo>
                    <a:pt x="167" y="61"/>
                  </a:lnTo>
                  <a:lnTo>
                    <a:pt x="162" y="64"/>
                  </a:lnTo>
                  <a:lnTo>
                    <a:pt x="151" y="72"/>
                  </a:lnTo>
                  <a:lnTo>
                    <a:pt x="167" y="70"/>
                  </a:lnTo>
                  <a:lnTo>
                    <a:pt x="161" y="72"/>
                  </a:lnTo>
                  <a:lnTo>
                    <a:pt x="164" y="76"/>
                  </a:lnTo>
                  <a:lnTo>
                    <a:pt x="163" y="77"/>
                  </a:lnTo>
                  <a:lnTo>
                    <a:pt x="152" y="77"/>
                  </a:lnTo>
                  <a:lnTo>
                    <a:pt x="151" y="80"/>
                  </a:lnTo>
                  <a:lnTo>
                    <a:pt x="163" y="84"/>
                  </a:lnTo>
                  <a:lnTo>
                    <a:pt x="149" y="85"/>
                  </a:lnTo>
                  <a:lnTo>
                    <a:pt x="137" y="90"/>
                  </a:lnTo>
                  <a:lnTo>
                    <a:pt x="128" y="96"/>
                  </a:lnTo>
                  <a:lnTo>
                    <a:pt x="129" y="96"/>
                  </a:lnTo>
                  <a:lnTo>
                    <a:pt x="125" y="100"/>
                  </a:lnTo>
                  <a:lnTo>
                    <a:pt x="128" y="101"/>
                  </a:lnTo>
                  <a:lnTo>
                    <a:pt x="139" y="102"/>
                  </a:lnTo>
                  <a:lnTo>
                    <a:pt x="123" y="107"/>
                  </a:lnTo>
                  <a:lnTo>
                    <a:pt x="119" y="113"/>
                  </a:lnTo>
                  <a:lnTo>
                    <a:pt x="120" y="118"/>
                  </a:lnTo>
                  <a:lnTo>
                    <a:pt x="120" y="122"/>
                  </a:lnTo>
                  <a:lnTo>
                    <a:pt x="123" y="124"/>
                  </a:lnTo>
                  <a:lnTo>
                    <a:pt x="104" y="131"/>
                  </a:lnTo>
                  <a:lnTo>
                    <a:pt x="104" y="132"/>
                  </a:lnTo>
                  <a:lnTo>
                    <a:pt x="111" y="130"/>
                  </a:lnTo>
                  <a:lnTo>
                    <a:pt x="107" y="137"/>
                  </a:lnTo>
                  <a:lnTo>
                    <a:pt x="98" y="139"/>
                  </a:lnTo>
                  <a:lnTo>
                    <a:pt x="92" y="142"/>
                  </a:lnTo>
                  <a:lnTo>
                    <a:pt x="81" y="151"/>
                  </a:lnTo>
                  <a:lnTo>
                    <a:pt x="78" y="157"/>
                  </a:lnTo>
                  <a:lnTo>
                    <a:pt x="84" y="161"/>
                  </a:lnTo>
                  <a:lnTo>
                    <a:pt x="93" y="154"/>
                  </a:lnTo>
                  <a:lnTo>
                    <a:pt x="101" y="151"/>
                  </a:lnTo>
                  <a:lnTo>
                    <a:pt x="99" y="157"/>
                  </a:lnTo>
                  <a:lnTo>
                    <a:pt x="86" y="163"/>
                  </a:lnTo>
                  <a:lnTo>
                    <a:pt x="80" y="163"/>
                  </a:lnTo>
                  <a:lnTo>
                    <a:pt x="67" y="161"/>
                  </a:lnTo>
                  <a:lnTo>
                    <a:pt x="66" y="163"/>
                  </a:lnTo>
                  <a:lnTo>
                    <a:pt x="57" y="168"/>
                  </a:lnTo>
                  <a:lnTo>
                    <a:pt x="53" y="173"/>
                  </a:lnTo>
                  <a:lnTo>
                    <a:pt x="54" y="175"/>
                  </a:lnTo>
                  <a:lnTo>
                    <a:pt x="49" y="174"/>
                  </a:lnTo>
                  <a:lnTo>
                    <a:pt x="55" y="179"/>
                  </a:lnTo>
                  <a:lnTo>
                    <a:pt x="32" y="173"/>
                  </a:lnTo>
                  <a:lnTo>
                    <a:pt x="30" y="179"/>
                  </a:lnTo>
                  <a:lnTo>
                    <a:pt x="37" y="179"/>
                  </a:lnTo>
                  <a:lnTo>
                    <a:pt x="44" y="179"/>
                  </a:lnTo>
                  <a:lnTo>
                    <a:pt x="37" y="181"/>
                  </a:lnTo>
                  <a:lnTo>
                    <a:pt x="23" y="184"/>
                  </a:lnTo>
                  <a:lnTo>
                    <a:pt x="33" y="190"/>
                  </a:lnTo>
                  <a:lnTo>
                    <a:pt x="31" y="191"/>
                  </a:lnTo>
                  <a:lnTo>
                    <a:pt x="21" y="186"/>
                  </a:lnTo>
                  <a:lnTo>
                    <a:pt x="21" y="190"/>
                  </a:lnTo>
                  <a:lnTo>
                    <a:pt x="13" y="191"/>
                  </a:lnTo>
                  <a:lnTo>
                    <a:pt x="14" y="193"/>
                  </a:lnTo>
                  <a:lnTo>
                    <a:pt x="6" y="193"/>
                  </a:lnTo>
                  <a:lnTo>
                    <a:pt x="0" y="193"/>
                  </a:lnTo>
                  <a:lnTo>
                    <a:pt x="0" y="197"/>
                  </a:lnTo>
                  <a:lnTo>
                    <a:pt x="24" y="199"/>
                  </a:lnTo>
                  <a:lnTo>
                    <a:pt x="0" y="200"/>
                  </a:lnTo>
                  <a:lnTo>
                    <a:pt x="7" y="208"/>
                  </a:lnTo>
                  <a:lnTo>
                    <a:pt x="2" y="209"/>
                  </a:lnTo>
                  <a:lnTo>
                    <a:pt x="3" y="209"/>
                  </a:lnTo>
                  <a:lnTo>
                    <a:pt x="1" y="214"/>
                  </a:lnTo>
                  <a:lnTo>
                    <a:pt x="25" y="211"/>
                  </a:lnTo>
                  <a:lnTo>
                    <a:pt x="36" y="211"/>
                  </a:lnTo>
                  <a:lnTo>
                    <a:pt x="38" y="209"/>
                  </a:lnTo>
                  <a:lnTo>
                    <a:pt x="39" y="215"/>
                  </a:lnTo>
                  <a:lnTo>
                    <a:pt x="36" y="218"/>
                  </a:lnTo>
                  <a:lnTo>
                    <a:pt x="21" y="216"/>
                  </a:lnTo>
                  <a:lnTo>
                    <a:pt x="0" y="218"/>
                  </a:lnTo>
                  <a:lnTo>
                    <a:pt x="3" y="222"/>
                  </a:lnTo>
                  <a:lnTo>
                    <a:pt x="3" y="223"/>
                  </a:lnTo>
                  <a:lnTo>
                    <a:pt x="0" y="224"/>
                  </a:lnTo>
                  <a:lnTo>
                    <a:pt x="11" y="226"/>
                  </a:lnTo>
                  <a:lnTo>
                    <a:pt x="7" y="230"/>
                  </a:lnTo>
                  <a:lnTo>
                    <a:pt x="2" y="235"/>
                  </a:lnTo>
                  <a:lnTo>
                    <a:pt x="11" y="234"/>
                  </a:lnTo>
                  <a:lnTo>
                    <a:pt x="14" y="239"/>
                  </a:lnTo>
                  <a:lnTo>
                    <a:pt x="23" y="230"/>
                  </a:lnTo>
                  <a:lnTo>
                    <a:pt x="30" y="229"/>
                  </a:lnTo>
                  <a:lnTo>
                    <a:pt x="25" y="238"/>
                  </a:lnTo>
                  <a:lnTo>
                    <a:pt x="24" y="232"/>
                  </a:lnTo>
                  <a:lnTo>
                    <a:pt x="15" y="245"/>
                  </a:lnTo>
                  <a:lnTo>
                    <a:pt x="18" y="246"/>
                  </a:lnTo>
                  <a:lnTo>
                    <a:pt x="7" y="248"/>
                  </a:lnTo>
                  <a:lnTo>
                    <a:pt x="7" y="256"/>
                  </a:lnTo>
                  <a:lnTo>
                    <a:pt x="14" y="253"/>
                  </a:lnTo>
                  <a:lnTo>
                    <a:pt x="20" y="251"/>
                  </a:lnTo>
                  <a:lnTo>
                    <a:pt x="21" y="256"/>
                  </a:lnTo>
                  <a:lnTo>
                    <a:pt x="20" y="263"/>
                  </a:lnTo>
                  <a:lnTo>
                    <a:pt x="12" y="264"/>
                  </a:lnTo>
                  <a:lnTo>
                    <a:pt x="13" y="275"/>
                  </a:lnTo>
                  <a:lnTo>
                    <a:pt x="29" y="282"/>
                  </a:lnTo>
                  <a:lnTo>
                    <a:pt x="53" y="283"/>
                  </a:lnTo>
                  <a:lnTo>
                    <a:pt x="81" y="260"/>
                  </a:lnTo>
                  <a:lnTo>
                    <a:pt x="93" y="260"/>
                  </a:lnTo>
                  <a:lnTo>
                    <a:pt x="93" y="247"/>
                  </a:lnTo>
                  <a:lnTo>
                    <a:pt x="99" y="244"/>
                  </a:lnTo>
                  <a:lnTo>
                    <a:pt x="104" y="258"/>
                  </a:lnTo>
                  <a:lnTo>
                    <a:pt x="113" y="263"/>
                  </a:lnTo>
                  <a:lnTo>
                    <a:pt x="123" y="242"/>
                  </a:lnTo>
                  <a:lnTo>
                    <a:pt x="126" y="222"/>
                  </a:lnTo>
                  <a:lnTo>
                    <a:pt x="126" y="216"/>
                  </a:lnTo>
                  <a:lnTo>
                    <a:pt x="133" y="209"/>
                  </a:lnTo>
                  <a:lnTo>
                    <a:pt x="120" y="200"/>
                  </a:lnTo>
                  <a:lnTo>
                    <a:pt x="119" y="180"/>
                  </a:lnTo>
                  <a:lnTo>
                    <a:pt x="119" y="158"/>
                  </a:lnTo>
                  <a:lnTo>
                    <a:pt x="133" y="149"/>
                  </a:lnTo>
                  <a:lnTo>
                    <a:pt x="149" y="146"/>
                  </a:lnTo>
                  <a:lnTo>
                    <a:pt x="140" y="138"/>
                  </a:lnTo>
                  <a:lnTo>
                    <a:pt x="152" y="110"/>
                  </a:lnTo>
                  <a:lnTo>
                    <a:pt x="150" y="104"/>
                  </a:lnTo>
                  <a:lnTo>
                    <a:pt x="165" y="101"/>
                  </a:lnTo>
                  <a:lnTo>
                    <a:pt x="173" y="88"/>
                  </a:lnTo>
                  <a:lnTo>
                    <a:pt x="181" y="66"/>
                  </a:lnTo>
                  <a:lnTo>
                    <a:pt x="203" y="61"/>
                  </a:lnTo>
                  <a:lnTo>
                    <a:pt x="205" y="53"/>
                  </a:lnTo>
                  <a:lnTo>
                    <a:pt x="233" y="54"/>
                  </a:lnTo>
                  <a:lnTo>
                    <a:pt x="231" y="42"/>
                  </a:lnTo>
                  <a:lnTo>
                    <a:pt x="239" y="42"/>
                  </a:lnTo>
                  <a:lnTo>
                    <a:pt x="249" y="36"/>
                  </a:lnTo>
                  <a:lnTo>
                    <a:pt x="267" y="46"/>
                  </a:lnTo>
                  <a:lnTo>
                    <a:pt x="287" y="49"/>
                  </a:lnTo>
                  <a:lnTo>
                    <a:pt x="307" y="50"/>
                  </a:lnTo>
                  <a:lnTo>
                    <a:pt x="317" y="46"/>
                  </a:lnTo>
                  <a:lnTo>
                    <a:pt x="323" y="30"/>
                  </a:lnTo>
                  <a:lnTo>
                    <a:pt x="344" y="20"/>
                  </a:lnTo>
                  <a:lnTo>
                    <a:pt x="371" y="28"/>
                  </a:lnTo>
                  <a:lnTo>
                    <a:pt x="372" y="42"/>
                  </a:lnTo>
                  <a:lnTo>
                    <a:pt x="389" y="32"/>
                  </a:lnTo>
                  <a:lnTo>
                    <a:pt x="400" y="31"/>
                  </a:lnTo>
                  <a:lnTo>
                    <a:pt x="398" y="26"/>
                  </a:lnTo>
                  <a:lnTo>
                    <a:pt x="389" y="25"/>
                  </a:lnTo>
                  <a:lnTo>
                    <a:pt x="380" y="26"/>
                  </a:lnTo>
                  <a:lnTo>
                    <a:pt x="367" y="19"/>
                  </a:lnTo>
                  <a:lnTo>
                    <a:pt x="398" y="16"/>
                  </a:lnTo>
                  <a:lnTo>
                    <a:pt x="383" y="8"/>
                  </a:lnTo>
                  <a:lnTo>
                    <a:pt x="368" y="6"/>
                  </a:lnTo>
                  <a:lnTo>
                    <a:pt x="356" y="8"/>
                  </a:lnTo>
                  <a:lnTo>
                    <a:pt x="354" y="19"/>
                  </a:lnTo>
                  <a:lnTo>
                    <a:pt x="353" y="12"/>
                  </a:lnTo>
                  <a:lnTo>
                    <a:pt x="350" y="8"/>
                  </a:lnTo>
                  <a:lnTo>
                    <a:pt x="349" y="7"/>
                  </a:lnTo>
                  <a:lnTo>
                    <a:pt x="347" y="0"/>
                  </a:lnTo>
                  <a:lnTo>
                    <a:pt x="338" y="5"/>
                  </a:lnTo>
                  <a:lnTo>
                    <a:pt x="327" y="14"/>
                  </a:lnTo>
                  <a:lnTo>
                    <a:pt x="321" y="5"/>
                  </a:lnTo>
                  <a:lnTo>
                    <a:pt x="303" y="19"/>
                  </a:lnTo>
                  <a:lnTo>
                    <a:pt x="311" y="7"/>
                  </a:lnTo>
                  <a:lnTo>
                    <a:pt x="306" y="5"/>
                  </a:lnTo>
                  <a:lnTo>
                    <a:pt x="295" y="5"/>
                  </a:lnTo>
                  <a:lnTo>
                    <a:pt x="294" y="8"/>
                  </a:lnTo>
                  <a:lnTo>
                    <a:pt x="276" y="20"/>
                  </a:lnTo>
                  <a:lnTo>
                    <a:pt x="265" y="20"/>
                  </a:lnTo>
                  <a:lnTo>
                    <a:pt x="266" y="17"/>
                  </a:lnTo>
                  <a:lnTo>
                    <a:pt x="248" y="19"/>
                  </a:lnTo>
                  <a:lnTo>
                    <a:pt x="258" y="22"/>
                  </a:lnTo>
                  <a:lnTo>
                    <a:pt x="257" y="25"/>
                  </a:lnTo>
                  <a:lnTo>
                    <a:pt x="246" y="25"/>
                  </a:lnTo>
                  <a:lnTo>
                    <a:pt x="235" y="3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3" name="Freeform 384"/>
            <p:cNvSpPr>
              <a:spLocks/>
            </p:cNvSpPr>
            <p:nvPr/>
          </p:nvSpPr>
          <p:spPr bwMode="auto">
            <a:xfrm>
              <a:off x="4570724" y="1221691"/>
              <a:ext cx="167407" cy="71450"/>
            </a:xfrm>
            <a:custGeom>
              <a:avLst/>
              <a:gdLst/>
              <a:ahLst/>
              <a:cxnLst>
                <a:cxn ang="0">
                  <a:pos x="36" y="6"/>
                </a:cxn>
                <a:cxn ang="0">
                  <a:pos x="16" y="6"/>
                </a:cxn>
                <a:cxn ang="0">
                  <a:pos x="0" y="6"/>
                </a:cxn>
                <a:cxn ang="0">
                  <a:pos x="3" y="14"/>
                </a:cxn>
                <a:cxn ang="0">
                  <a:pos x="15" y="13"/>
                </a:cxn>
                <a:cxn ang="0">
                  <a:pos x="16" y="18"/>
                </a:cxn>
                <a:cxn ang="0">
                  <a:pos x="6" y="19"/>
                </a:cxn>
                <a:cxn ang="0">
                  <a:pos x="24" y="27"/>
                </a:cxn>
                <a:cxn ang="0">
                  <a:pos x="40" y="33"/>
                </a:cxn>
                <a:cxn ang="0">
                  <a:pos x="51" y="27"/>
                </a:cxn>
                <a:cxn ang="0">
                  <a:pos x="60" y="22"/>
                </a:cxn>
                <a:cxn ang="0">
                  <a:pos x="61" y="26"/>
                </a:cxn>
                <a:cxn ang="0">
                  <a:pos x="79" y="24"/>
                </a:cxn>
                <a:cxn ang="0">
                  <a:pos x="81" y="28"/>
                </a:cxn>
                <a:cxn ang="0">
                  <a:pos x="46" y="34"/>
                </a:cxn>
                <a:cxn ang="0">
                  <a:pos x="42" y="39"/>
                </a:cxn>
                <a:cxn ang="0">
                  <a:pos x="84" y="39"/>
                </a:cxn>
                <a:cxn ang="0">
                  <a:pos x="67" y="42"/>
                </a:cxn>
                <a:cxn ang="0">
                  <a:pos x="75" y="44"/>
                </a:cxn>
                <a:cxn ang="0">
                  <a:pos x="48" y="46"/>
                </a:cxn>
                <a:cxn ang="0">
                  <a:pos x="77" y="55"/>
                </a:cxn>
                <a:cxn ang="0">
                  <a:pos x="88" y="63"/>
                </a:cxn>
                <a:cxn ang="0">
                  <a:pos x="91" y="58"/>
                </a:cxn>
                <a:cxn ang="0">
                  <a:pos x="105" y="45"/>
                </a:cxn>
                <a:cxn ang="0">
                  <a:pos x="112" y="36"/>
                </a:cxn>
                <a:cxn ang="0">
                  <a:pos x="115" y="30"/>
                </a:cxn>
                <a:cxn ang="0">
                  <a:pos x="149" y="22"/>
                </a:cxn>
                <a:cxn ang="0">
                  <a:pos x="111" y="15"/>
                </a:cxn>
                <a:cxn ang="0">
                  <a:pos x="107" y="8"/>
                </a:cxn>
                <a:cxn ang="0">
                  <a:pos x="96" y="10"/>
                </a:cxn>
                <a:cxn ang="0">
                  <a:pos x="94" y="6"/>
                </a:cxn>
                <a:cxn ang="0">
                  <a:pos x="75" y="0"/>
                </a:cxn>
                <a:cxn ang="0">
                  <a:pos x="77" y="20"/>
                </a:cxn>
                <a:cxn ang="0">
                  <a:pos x="52" y="4"/>
                </a:cxn>
                <a:cxn ang="0">
                  <a:pos x="42" y="10"/>
                </a:cxn>
                <a:cxn ang="0">
                  <a:pos x="31" y="7"/>
                </a:cxn>
                <a:cxn ang="0">
                  <a:pos x="36" y="6"/>
                </a:cxn>
              </a:cxnLst>
              <a:rect l="0" t="0" r="r" b="b"/>
              <a:pathLst>
                <a:path w="149" h="63">
                  <a:moveTo>
                    <a:pt x="36" y="6"/>
                  </a:moveTo>
                  <a:lnTo>
                    <a:pt x="16" y="6"/>
                  </a:lnTo>
                  <a:lnTo>
                    <a:pt x="0" y="6"/>
                  </a:lnTo>
                  <a:lnTo>
                    <a:pt x="3" y="14"/>
                  </a:lnTo>
                  <a:lnTo>
                    <a:pt x="15" y="13"/>
                  </a:lnTo>
                  <a:lnTo>
                    <a:pt x="16" y="18"/>
                  </a:lnTo>
                  <a:lnTo>
                    <a:pt x="6" y="19"/>
                  </a:lnTo>
                  <a:lnTo>
                    <a:pt x="24" y="27"/>
                  </a:lnTo>
                  <a:lnTo>
                    <a:pt x="40" y="33"/>
                  </a:lnTo>
                  <a:lnTo>
                    <a:pt x="51" y="27"/>
                  </a:lnTo>
                  <a:lnTo>
                    <a:pt x="60" y="22"/>
                  </a:lnTo>
                  <a:lnTo>
                    <a:pt x="61" y="26"/>
                  </a:lnTo>
                  <a:lnTo>
                    <a:pt x="79" y="24"/>
                  </a:lnTo>
                  <a:lnTo>
                    <a:pt x="81" y="28"/>
                  </a:lnTo>
                  <a:lnTo>
                    <a:pt x="46" y="34"/>
                  </a:lnTo>
                  <a:lnTo>
                    <a:pt x="42" y="39"/>
                  </a:lnTo>
                  <a:lnTo>
                    <a:pt x="84" y="39"/>
                  </a:lnTo>
                  <a:lnTo>
                    <a:pt x="67" y="42"/>
                  </a:lnTo>
                  <a:lnTo>
                    <a:pt x="75" y="44"/>
                  </a:lnTo>
                  <a:lnTo>
                    <a:pt x="48" y="46"/>
                  </a:lnTo>
                  <a:lnTo>
                    <a:pt x="77" y="55"/>
                  </a:lnTo>
                  <a:lnTo>
                    <a:pt x="88" y="63"/>
                  </a:lnTo>
                  <a:lnTo>
                    <a:pt x="91" y="58"/>
                  </a:lnTo>
                  <a:lnTo>
                    <a:pt x="105" y="45"/>
                  </a:lnTo>
                  <a:lnTo>
                    <a:pt x="112" y="36"/>
                  </a:lnTo>
                  <a:lnTo>
                    <a:pt x="115" y="30"/>
                  </a:lnTo>
                  <a:lnTo>
                    <a:pt x="149" y="22"/>
                  </a:lnTo>
                  <a:lnTo>
                    <a:pt x="111" y="15"/>
                  </a:lnTo>
                  <a:lnTo>
                    <a:pt x="107" y="8"/>
                  </a:lnTo>
                  <a:lnTo>
                    <a:pt x="96" y="10"/>
                  </a:lnTo>
                  <a:lnTo>
                    <a:pt x="94" y="6"/>
                  </a:lnTo>
                  <a:lnTo>
                    <a:pt x="75" y="0"/>
                  </a:lnTo>
                  <a:lnTo>
                    <a:pt x="77" y="20"/>
                  </a:lnTo>
                  <a:lnTo>
                    <a:pt x="52" y="4"/>
                  </a:lnTo>
                  <a:lnTo>
                    <a:pt x="42" y="10"/>
                  </a:lnTo>
                  <a:lnTo>
                    <a:pt x="31" y="7"/>
                  </a:lnTo>
                  <a:lnTo>
                    <a:pt x="36"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4" name="Freeform 385"/>
            <p:cNvSpPr>
              <a:spLocks/>
            </p:cNvSpPr>
            <p:nvPr/>
          </p:nvSpPr>
          <p:spPr bwMode="auto">
            <a:xfrm>
              <a:off x="4680096" y="1214994"/>
              <a:ext cx="138390" cy="20095"/>
            </a:xfrm>
            <a:custGeom>
              <a:avLst/>
              <a:gdLst/>
              <a:ahLst/>
              <a:cxnLst>
                <a:cxn ang="0">
                  <a:pos x="54" y="4"/>
                </a:cxn>
                <a:cxn ang="0">
                  <a:pos x="21" y="1"/>
                </a:cxn>
                <a:cxn ang="0">
                  <a:pos x="12" y="3"/>
                </a:cxn>
                <a:cxn ang="0">
                  <a:pos x="0" y="4"/>
                </a:cxn>
                <a:cxn ang="0">
                  <a:pos x="0" y="8"/>
                </a:cxn>
                <a:cxn ang="0">
                  <a:pos x="51" y="12"/>
                </a:cxn>
                <a:cxn ang="0">
                  <a:pos x="27" y="14"/>
                </a:cxn>
                <a:cxn ang="0">
                  <a:pos x="64" y="19"/>
                </a:cxn>
                <a:cxn ang="0">
                  <a:pos x="106" y="16"/>
                </a:cxn>
                <a:cxn ang="0">
                  <a:pos x="124" y="8"/>
                </a:cxn>
                <a:cxn ang="0">
                  <a:pos x="114" y="3"/>
                </a:cxn>
                <a:cxn ang="0">
                  <a:pos x="74" y="2"/>
                </a:cxn>
                <a:cxn ang="0">
                  <a:pos x="68" y="2"/>
                </a:cxn>
                <a:cxn ang="0">
                  <a:pos x="62" y="0"/>
                </a:cxn>
                <a:cxn ang="0">
                  <a:pos x="57" y="2"/>
                </a:cxn>
                <a:cxn ang="0">
                  <a:pos x="54" y="4"/>
                </a:cxn>
              </a:cxnLst>
              <a:rect l="0" t="0" r="r" b="b"/>
              <a:pathLst>
                <a:path w="124" h="19">
                  <a:moveTo>
                    <a:pt x="54" y="4"/>
                  </a:moveTo>
                  <a:lnTo>
                    <a:pt x="21" y="1"/>
                  </a:lnTo>
                  <a:lnTo>
                    <a:pt x="12" y="3"/>
                  </a:lnTo>
                  <a:lnTo>
                    <a:pt x="0" y="4"/>
                  </a:lnTo>
                  <a:lnTo>
                    <a:pt x="0" y="8"/>
                  </a:lnTo>
                  <a:lnTo>
                    <a:pt x="51" y="12"/>
                  </a:lnTo>
                  <a:lnTo>
                    <a:pt x="27" y="14"/>
                  </a:lnTo>
                  <a:lnTo>
                    <a:pt x="64" y="19"/>
                  </a:lnTo>
                  <a:lnTo>
                    <a:pt x="106" y="16"/>
                  </a:lnTo>
                  <a:lnTo>
                    <a:pt x="124" y="8"/>
                  </a:lnTo>
                  <a:lnTo>
                    <a:pt x="114" y="3"/>
                  </a:lnTo>
                  <a:lnTo>
                    <a:pt x="74" y="2"/>
                  </a:lnTo>
                  <a:lnTo>
                    <a:pt x="68" y="2"/>
                  </a:lnTo>
                  <a:lnTo>
                    <a:pt x="62" y="0"/>
                  </a:lnTo>
                  <a:lnTo>
                    <a:pt x="57" y="2"/>
                  </a:lnTo>
                  <a:lnTo>
                    <a:pt x="54"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5" name="Freeform 386"/>
            <p:cNvSpPr>
              <a:spLocks/>
            </p:cNvSpPr>
            <p:nvPr/>
          </p:nvSpPr>
          <p:spPr bwMode="auto">
            <a:xfrm>
              <a:off x="4731434" y="1259649"/>
              <a:ext cx="64731" cy="15630"/>
            </a:xfrm>
            <a:custGeom>
              <a:avLst/>
              <a:gdLst/>
              <a:ahLst/>
              <a:cxnLst>
                <a:cxn ang="0">
                  <a:pos x="43" y="12"/>
                </a:cxn>
                <a:cxn ang="0">
                  <a:pos x="24" y="14"/>
                </a:cxn>
                <a:cxn ang="0">
                  <a:pos x="6" y="12"/>
                </a:cxn>
                <a:cxn ang="0">
                  <a:pos x="10" y="5"/>
                </a:cxn>
                <a:cxn ang="0">
                  <a:pos x="0" y="0"/>
                </a:cxn>
                <a:cxn ang="0">
                  <a:pos x="35" y="0"/>
                </a:cxn>
                <a:cxn ang="0">
                  <a:pos x="59" y="6"/>
                </a:cxn>
                <a:cxn ang="0">
                  <a:pos x="43" y="12"/>
                </a:cxn>
              </a:cxnLst>
              <a:rect l="0" t="0" r="r" b="b"/>
              <a:pathLst>
                <a:path w="59" h="14">
                  <a:moveTo>
                    <a:pt x="43" y="12"/>
                  </a:moveTo>
                  <a:lnTo>
                    <a:pt x="24" y="14"/>
                  </a:lnTo>
                  <a:lnTo>
                    <a:pt x="6" y="12"/>
                  </a:lnTo>
                  <a:lnTo>
                    <a:pt x="10" y="5"/>
                  </a:lnTo>
                  <a:lnTo>
                    <a:pt x="0" y="0"/>
                  </a:lnTo>
                  <a:lnTo>
                    <a:pt x="35" y="0"/>
                  </a:lnTo>
                  <a:lnTo>
                    <a:pt x="59" y="6"/>
                  </a:lnTo>
                  <a:lnTo>
                    <a:pt x="43" y="1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6" name="Freeform 387"/>
            <p:cNvSpPr>
              <a:spLocks/>
            </p:cNvSpPr>
            <p:nvPr/>
          </p:nvSpPr>
          <p:spPr bwMode="auto">
            <a:xfrm>
              <a:off x="4673400" y="1460605"/>
              <a:ext cx="24553" cy="13397"/>
            </a:xfrm>
            <a:custGeom>
              <a:avLst/>
              <a:gdLst/>
              <a:ahLst/>
              <a:cxnLst>
                <a:cxn ang="0">
                  <a:pos x="11" y="0"/>
                </a:cxn>
                <a:cxn ang="0">
                  <a:pos x="4" y="11"/>
                </a:cxn>
                <a:cxn ang="0">
                  <a:pos x="0" y="12"/>
                </a:cxn>
                <a:cxn ang="0">
                  <a:pos x="9" y="10"/>
                </a:cxn>
                <a:cxn ang="0">
                  <a:pos x="12" y="12"/>
                </a:cxn>
                <a:cxn ang="0">
                  <a:pos x="22" y="4"/>
                </a:cxn>
                <a:cxn ang="0">
                  <a:pos x="14" y="6"/>
                </a:cxn>
                <a:cxn ang="0">
                  <a:pos x="11" y="0"/>
                </a:cxn>
              </a:cxnLst>
              <a:rect l="0" t="0" r="r" b="b"/>
              <a:pathLst>
                <a:path w="22" h="12">
                  <a:moveTo>
                    <a:pt x="11" y="0"/>
                  </a:moveTo>
                  <a:lnTo>
                    <a:pt x="4" y="11"/>
                  </a:lnTo>
                  <a:lnTo>
                    <a:pt x="0" y="12"/>
                  </a:lnTo>
                  <a:lnTo>
                    <a:pt x="9" y="10"/>
                  </a:lnTo>
                  <a:lnTo>
                    <a:pt x="12" y="12"/>
                  </a:lnTo>
                  <a:lnTo>
                    <a:pt x="22" y="4"/>
                  </a:lnTo>
                  <a:lnTo>
                    <a:pt x="14" y="6"/>
                  </a:lnTo>
                  <a:lnTo>
                    <a:pt x="1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7" name="Freeform 388"/>
            <p:cNvSpPr>
              <a:spLocks/>
            </p:cNvSpPr>
            <p:nvPr/>
          </p:nvSpPr>
          <p:spPr bwMode="auto">
            <a:xfrm>
              <a:off x="4767148" y="1433810"/>
              <a:ext cx="234369" cy="247844"/>
            </a:xfrm>
            <a:custGeom>
              <a:avLst/>
              <a:gdLst/>
              <a:ahLst/>
              <a:cxnLst>
                <a:cxn ang="0">
                  <a:pos x="176" y="120"/>
                </a:cxn>
                <a:cxn ang="0">
                  <a:pos x="170" y="112"/>
                </a:cxn>
                <a:cxn ang="0">
                  <a:pos x="169" y="94"/>
                </a:cxn>
                <a:cxn ang="0">
                  <a:pos x="147" y="69"/>
                </a:cxn>
                <a:cxn ang="0">
                  <a:pos x="158" y="53"/>
                </a:cxn>
                <a:cxn ang="0">
                  <a:pos x="134" y="40"/>
                </a:cxn>
                <a:cxn ang="0">
                  <a:pos x="132" y="26"/>
                </a:cxn>
                <a:cxn ang="0">
                  <a:pos x="133" y="22"/>
                </a:cxn>
                <a:cxn ang="0">
                  <a:pos x="132" y="8"/>
                </a:cxn>
                <a:cxn ang="0">
                  <a:pos x="105" y="0"/>
                </a:cxn>
                <a:cxn ang="0">
                  <a:pos x="84" y="10"/>
                </a:cxn>
                <a:cxn ang="0">
                  <a:pos x="78" y="26"/>
                </a:cxn>
                <a:cxn ang="0">
                  <a:pos x="68" y="30"/>
                </a:cxn>
                <a:cxn ang="0">
                  <a:pos x="48" y="29"/>
                </a:cxn>
                <a:cxn ang="0">
                  <a:pos x="28" y="26"/>
                </a:cxn>
                <a:cxn ang="0">
                  <a:pos x="10" y="16"/>
                </a:cxn>
                <a:cxn ang="0">
                  <a:pos x="0" y="22"/>
                </a:cxn>
                <a:cxn ang="0">
                  <a:pos x="46" y="41"/>
                </a:cxn>
                <a:cxn ang="0">
                  <a:pos x="63" y="70"/>
                </a:cxn>
                <a:cxn ang="0">
                  <a:pos x="72" y="90"/>
                </a:cxn>
                <a:cxn ang="0">
                  <a:pos x="79" y="89"/>
                </a:cxn>
                <a:cxn ang="0">
                  <a:pos x="87" y="95"/>
                </a:cxn>
                <a:cxn ang="0">
                  <a:pos x="91" y="111"/>
                </a:cxn>
                <a:cxn ang="0">
                  <a:pos x="62" y="134"/>
                </a:cxn>
                <a:cxn ang="0">
                  <a:pos x="51" y="144"/>
                </a:cxn>
                <a:cxn ang="0">
                  <a:pos x="37" y="152"/>
                </a:cxn>
                <a:cxn ang="0">
                  <a:pos x="39" y="177"/>
                </a:cxn>
                <a:cxn ang="0">
                  <a:pos x="45" y="204"/>
                </a:cxn>
                <a:cxn ang="0">
                  <a:pos x="64" y="210"/>
                </a:cxn>
                <a:cxn ang="0">
                  <a:pos x="64" y="214"/>
                </a:cxn>
                <a:cxn ang="0">
                  <a:pos x="72" y="213"/>
                </a:cxn>
                <a:cxn ang="0">
                  <a:pos x="78" y="222"/>
                </a:cxn>
                <a:cxn ang="0">
                  <a:pos x="84" y="219"/>
                </a:cxn>
                <a:cxn ang="0">
                  <a:pos x="126" y="212"/>
                </a:cxn>
                <a:cxn ang="0">
                  <a:pos x="135" y="207"/>
                </a:cxn>
                <a:cxn ang="0">
                  <a:pos x="157" y="207"/>
                </a:cxn>
                <a:cxn ang="0">
                  <a:pos x="171" y="194"/>
                </a:cxn>
                <a:cxn ang="0">
                  <a:pos x="183" y="180"/>
                </a:cxn>
                <a:cxn ang="0">
                  <a:pos x="197" y="167"/>
                </a:cxn>
                <a:cxn ang="0">
                  <a:pos x="210" y="154"/>
                </a:cxn>
                <a:cxn ang="0">
                  <a:pos x="179" y="136"/>
                </a:cxn>
                <a:cxn ang="0">
                  <a:pos x="186" y="130"/>
                </a:cxn>
                <a:cxn ang="0">
                  <a:pos x="176" y="120"/>
                </a:cxn>
              </a:cxnLst>
              <a:rect l="0" t="0" r="r" b="b"/>
              <a:pathLst>
                <a:path w="210" h="222">
                  <a:moveTo>
                    <a:pt x="176" y="120"/>
                  </a:moveTo>
                  <a:lnTo>
                    <a:pt x="170" y="112"/>
                  </a:lnTo>
                  <a:lnTo>
                    <a:pt x="169" y="94"/>
                  </a:lnTo>
                  <a:lnTo>
                    <a:pt x="147" y="69"/>
                  </a:lnTo>
                  <a:lnTo>
                    <a:pt x="158" y="53"/>
                  </a:lnTo>
                  <a:lnTo>
                    <a:pt x="134" y="40"/>
                  </a:lnTo>
                  <a:lnTo>
                    <a:pt x="132" y="26"/>
                  </a:lnTo>
                  <a:lnTo>
                    <a:pt x="133" y="22"/>
                  </a:lnTo>
                  <a:lnTo>
                    <a:pt x="132" y="8"/>
                  </a:lnTo>
                  <a:lnTo>
                    <a:pt x="105" y="0"/>
                  </a:lnTo>
                  <a:lnTo>
                    <a:pt x="84" y="10"/>
                  </a:lnTo>
                  <a:lnTo>
                    <a:pt x="78" y="26"/>
                  </a:lnTo>
                  <a:lnTo>
                    <a:pt x="68" y="30"/>
                  </a:lnTo>
                  <a:lnTo>
                    <a:pt x="48" y="29"/>
                  </a:lnTo>
                  <a:lnTo>
                    <a:pt x="28" y="26"/>
                  </a:lnTo>
                  <a:lnTo>
                    <a:pt x="10" y="16"/>
                  </a:lnTo>
                  <a:lnTo>
                    <a:pt x="0" y="22"/>
                  </a:lnTo>
                  <a:lnTo>
                    <a:pt x="46" y="41"/>
                  </a:lnTo>
                  <a:lnTo>
                    <a:pt x="63" y="70"/>
                  </a:lnTo>
                  <a:lnTo>
                    <a:pt x="72" y="90"/>
                  </a:lnTo>
                  <a:lnTo>
                    <a:pt x="79" y="89"/>
                  </a:lnTo>
                  <a:lnTo>
                    <a:pt x="87" y="95"/>
                  </a:lnTo>
                  <a:lnTo>
                    <a:pt x="91" y="111"/>
                  </a:lnTo>
                  <a:lnTo>
                    <a:pt x="62" y="134"/>
                  </a:lnTo>
                  <a:lnTo>
                    <a:pt x="51" y="144"/>
                  </a:lnTo>
                  <a:lnTo>
                    <a:pt x="37" y="152"/>
                  </a:lnTo>
                  <a:lnTo>
                    <a:pt x="39" y="177"/>
                  </a:lnTo>
                  <a:lnTo>
                    <a:pt x="45" y="204"/>
                  </a:lnTo>
                  <a:lnTo>
                    <a:pt x="64" y="210"/>
                  </a:lnTo>
                  <a:lnTo>
                    <a:pt x="64" y="214"/>
                  </a:lnTo>
                  <a:lnTo>
                    <a:pt x="72" y="213"/>
                  </a:lnTo>
                  <a:lnTo>
                    <a:pt x="78" y="222"/>
                  </a:lnTo>
                  <a:lnTo>
                    <a:pt x="84" y="219"/>
                  </a:lnTo>
                  <a:lnTo>
                    <a:pt x="126" y="212"/>
                  </a:lnTo>
                  <a:lnTo>
                    <a:pt x="135" y="207"/>
                  </a:lnTo>
                  <a:lnTo>
                    <a:pt x="157" y="207"/>
                  </a:lnTo>
                  <a:lnTo>
                    <a:pt x="171" y="194"/>
                  </a:lnTo>
                  <a:lnTo>
                    <a:pt x="183" y="180"/>
                  </a:lnTo>
                  <a:lnTo>
                    <a:pt x="197" y="167"/>
                  </a:lnTo>
                  <a:lnTo>
                    <a:pt x="210" y="154"/>
                  </a:lnTo>
                  <a:lnTo>
                    <a:pt x="179" y="136"/>
                  </a:lnTo>
                  <a:lnTo>
                    <a:pt x="186" y="130"/>
                  </a:lnTo>
                  <a:lnTo>
                    <a:pt x="176" y="12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8" name="Freeform 389"/>
            <p:cNvSpPr>
              <a:spLocks/>
            </p:cNvSpPr>
            <p:nvPr/>
          </p:nvSpPr>
          <p:spPr bwMode="auto">
            <a:xfrm>
              <a:off x="4606438" y="2014344"/>
              <a:ext cx="4464" cy="4466"/>
            </a:xfrm>
            <a:custGeom>
              <a:avLst/>
              <a:gdLst/>
              <a:ahLst/>
              <a:cxnLst>
                <a:cxn ang="0">
                  <a:pos x="1" y="0"/>
                </a:cxn>
                <a:cxn ang="0">
                  <a:pos x="0" y="5"/>
                </a:cxn>
                <a:cxn ang="0">
                  <a:pos x="2" y="5"/>
                </a:cxn>
                <a:cxn ang="0">
                  <a:pos x="1" y="0"/>
                </a:cxn>
              </a:cxnLst>
              <a:rect l="0" t="0" r="r" b="b"/>
              <a:pathLst>
                <a:path w="2" h="5">
                  <a:moveTo>
                    <a:pt x="1" y="0"/>
                  </a:moveTo>
                  <a:lnTo>
                    <a:pt x="0" y="5"/>
                  </a:lnTo>
                  <a:lnTo>
                    <a:pt x="2" y="5"/>
                  </a:lnTo>
                  <a:lnTo>
                    <a:pt x="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49" name="Freeform 390"/>
            <p:cNvSpPr>
              <a:spLocks/>
            </p:cNvSpPr>
            <p:nvPr/>
          </p:nvSpPr>
          <p:spPr bwMode="auto">
            <a:xfrm>
              <a:off x="4608669" y="1969688"/>
              <a:ext cx="162943" cy="66985"/>
            </a:xfrm>
            <a:custGeom>
              <a:avLst/>
              <a:gdLst/>
              <a:ahLst/>
              <a:cxnLst>
                <a:cxn ang="0">
                  <a:pos x="51" y="48"/>
                </a:cxn>
                <a:cxn ang="0">
                  <a:pos x="30" y="51"/>
                </a:cxn>
                <a:cxn ang="0">
                  <a:pos x="18" y="50"/>
                </a:cxn>
                <a:cxn ang="0">
                  <a:pos x="3" y="45"/>
                </a:cxn>
                <a:cxn ang="0">
                  <a:pos x="1" y="45"/>
                </a:cxn>
                <a:cxn ang="0">
                  <a:pos x="1" y="44"/>
                </a:cxn>
                <a:cxn ang="0">
                  <a:pos x="0" y="40"/>
                </a:cxn>
                <a:cxn ang="0">
                  <a:pos x="0" y="34"/>
                </a:cxn>
                <a:cxn ang="0">
                  <a:pos x="13" y="36"/>
                </a:cxn>
                <a:cxn ang="0">
                  <a:pos x="17" y="38"/>
                </a:cxn>
                <a:cxn ang="0">
                  <a:pos x="23" y="33"/>
                </a:cxn>
                <a:cxn ang="0">
                  <a:pos x="39" y="33"/>
                </a:cxn>
                <a:cxn ang="0">
                  <a:pos x="62" y="33"/>
                </a:cxn>
                <a:cxn ang="0">
                  <a:pos x="68" y="30"/>
                </a:cxn>
                <a:cxn ang="0">
                  <a:pos x="65" y="17"/>
                </a:cxn>
                <a:cxn ang="0">
                  <a:pos x="80" y="4"/>
                </a:cxn>
                <a:cxn ang="0">
                  <a:pos x="91" y="9"/>
                </a:cxn>
                <a:cxn ang="0">
                  <a:pos x="103" y="0"/>
                </a:cxn>
                <a:cxn ang="0">
                  <a:pos x="133" y="4"/>
                </a:cxn>
                <a:cxn ang="0">
                  <a:pos x="146" y="22"/>
                </a:cxn>
                <a:cxn ang="0">
                  <a:pos x="139" y="30"/>
                </a:cxn>
                <a:cxn ang="0">
                  <a:pos x="137" y="32"/>
                </a:cxn>
                <a:cxn ang="0">
                  <a:pos x="131" y="47"/>
                </a:cxn>
                <a:cxn ang="0">
                  <a:pos x="128" y="50"/>
                </a:cxn>
                <a:cxn ang="0">
                  <a:pos x="90" y="59"/>
                </a:cxn>
                <a:cxn ang="0">
                  <a:pos x="81" y="58"/>
                </a:cxn>
                <a:cxn ang="0">
                  <a:pos x="51" y="48"/>
                </a:cxn>
              </a:cxnLst>
              <a:rect l="0" t="0" r="r" b="b"/>
              <a:pathLst>
                <a:path w="146" h="59">
                  <a:moveTo>
                    <a:pt x="51" y="48"/>
                  </a:moveTo>
                  <a:lnTo>
                    <a:pt x="30" y="51"/>
                  </a:lnTo>
                  <a:lnTo>
                    <a:pt x="18" y="50"/>
                  </a:lnTo>
                  <a:lnTo>
                    <a:pt x="3" y="45"/>
                  </a:lnTo>
                  <a:lnTo>
                    <a:pt x="1" y="45"/>
                  </a:lnTo>
                  <a:lnTo>
                    <a:pt x="1" y="44"/>
                  </a:lnTo>
                  <a:lnTo>
                    <a:pt x="0" y="40"/>
                  </a:lnTo>
                  <a:lnTo>
                    <a:pt x="0" y="34"/>
                  </a:lnTo>
                  <a:lnTo>
                    <a:pt x="13" y="36"/>
                  </a:lnTo>
                  <a:lnTo>
                    <a:pt x="17" y="38"/>
                  </a:lnTo>
                  <a:lnTo>
                    <a:pt x="23" y="33"/>
                  </a:lnTo>
                  <a:lnTo>
                    <a:pt x="39" y="33"/>
                  </a:lnTo>
                  <a:lnTo>
                    <a:pt x="62" y="33"/>
                  </a:lnTo>
                  <a:lnTo>
                    <a:pt x="68" y="30"/>
                  </a:lnTo>
                  <a:lnTo>
                    <a:pt x="65" y="17"/>
                  </a:lnTo>
                  <a:lnTo>
                    <a:pt x="80" y="4"/>
                  </a:lnTo>
                  <a:lnTo>
                    <a:pt x="91" y="9"/>
                  </a:lnTo>
                  <a:lnTo>
                    <a:pt x="103" y="0"/>
                  </a:lnTo>
                  <a:lnTo>
                    <a:pt x="133" y="4"/>
                  </a:lnTo>
                  <a:lnTo>
                    <a:pt x="146" y="22"/>
                  </a:lnTo>
                  <a:lnTo>
                    <a:pt x="139" y="30"/>
                  </a:lnTo>
                  <a:lnTo>
                    <a:pt x="137" y="32"/>
                  </a:lnTo>
                  <a:lnTo>
                    <a:pt x="131" y="47"/>
                  </a:lnTo>
                  <a:lnTo>
                    <a:pt x="128" y="50"/>
                  </a:lnTo>
                  <a:lnTo>
                    <a:pt x="90" y="59"/>
                  </a:lnTo>
                  <a:lnTo>
                    <a:pt x="81" y="58"/>
                  </a:lnTo>
                  <a:lnTo>
                    <a:pt x="51" y="4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0" name="Freeform 391"/>
            <p:cNvSpPr>
              <a:spLocks/>
            </p:cNvSpPr>
            <p:nvPr/>
          </p:nvSpPr>
          <p:spPr bwMode="auto">
            <a:xfrm>
              <a:off x="4747058" y="2067933"/>
              <a:ext cx="89284" cy="73683"/>
            </a:xfrm>
            <a:custGeom>
              <a:avLst/>
              <a:gdLst/>
              <a:ahLst/>
              <a:cxnLst>
                <a:cxn ang="0">
                  <a:pos x="70" y="10"/>
                </a:cxn>
                <a:cxn ang="0">
                  <a:pos x="70" y="13"/>
                </a:cxn>
                <a:cxn ang="0">
                  <a:pos x="69" y="17"/>
                </a:cxn>
                <a:cxn ang="0">
                  <a:pos x="66" y="20"/>
                </a:cxn>
                <a:cxn ang="0">
                  <a:pos x="67" y="23"/>
                </a:cxn>
                <a:cxn ang="0">
                  <a:pos x="70" y="25"/>
                </a:cxn>
                <a:cxn ang="0">
                  <a:pos x="79" y="30"/>
                </a:cxn>
                <a:cxn ang="0">
                  <a:pos x="72" y="34"/>
                </a:cxn>
                <a:cxn ang="0">
                  <a:pos x="76" y="37"/>
                </a:cxn>
                <a:cxn ang="0">
                  <a:pos x="76" y="42"/>
                </a:cxn>
                <a:cxn ang="0">
                  <a:pos x="66" y="44"/>
                </a:cxn>
                <a:cxn ang="0">
                  <a:pos x="70" y="49"/>
                </a:cxn>
                <a:cxn ang="0">
                  <a:pos x="68" y="52"/>
                </a:cxn>
                <a:cxn ang="0">
                  <a:pos x="64" y="48"/>
                </a:cxn>
                <a:cxn ang="0">
                  <a:pos x="60" y="55"/>
                </a:cxn>
                <a:cxn ang="0">
                  <a:pos x="57" y="58"/>
                </a:cxn>
                <a:cxn ang="0">
                  <a:pos x="62" y="65"/>
                </a:cxn>
                <a:cxn ang="0">
                  <a:pos x="57" y="66"/>
                </a:cxn>
                <a:cxn ang="0">
                  <a:pos x="52" y="65"/>
                </a:cxn>
                <a:cxn ang="0">
                  <a:pos x="46" y="60"/>
                </a:cxn>
                <a:cxn ang="0">
                  <a:pos x="42" y="58"/>
                </a:cxn>
                <a:cxn ang="0">
                  <a:pos x="42" y="55"/>
                </a:cxn>
                <a:cxn ang="0">
                  <a:pos x="33" y="48"/>
                </a:cxn>
                <a:cxn ang="0">
                  <a:pos x="32" y="46"/>
                </a:cxn>
                <a:cxn ang="0">
                  <a:pos x="27" y="43"/>
                </a:cxn>
                <a:cxn ang="0">
                  <a:pos x="12" y="29"/>
                </a:cxn>
                <a:cxn ang="0">
                  <a:pos x="12" y="26"/>
                </a:cxn>
                <a:cxn ang="0">
                  <a:pos x="9" y="26"/>
                </a:cxn>
                <a:cxn ang="0">
                  <a:pos x="4" y="16"/>
                </a:cxn>
                <a:cxn ang="0">
                  <a:pos x="1" y="12"/>
                </a:cxn>
                <a:cxn ang="0">
                  <a:pos x="0" y="2"/>
                </a:cxn>
                <a:cxn ang="0">
                  <a:pos x="4" y="1"/>
                </a:cxn>
                <a:cxn ang="0">
                  <a:pos x="10" y="7"/>
                </a:cxn>
                <a:cxn ang="0">
                  <a:pos x="14" y="1"/>
                </a:cxn>
                <a:cxn ang="0">
                  <a:pos x="21" y="0"/>
                </a:cxn>
                <a:cxn ang="0">
                  <a:pos x="27" y="2"/>
                </a:cxn>
                <a:cxn ang="0">
                  <a:pos x="40" y="5"/>
                </a:cxn>
                <a:cxn ang="0">
                  <a:pos x="43" y="2"/>
                </a:cxn>
                <a:cxn ang="0">
                  <a:pos x="46" y="5"/>
                </a:cxn>
                <a:cxn ang="0">
                  <a:pos x="48" y="4"/>
                </a:cxn>
                <a:cxn ang="0">
                  <a:pos x="52" y="5"/>
                </a:cxn>
                <a:cxn ang="0">
                  <a:pos x="56" y="5"/>
                </a:cxn>
                <a:cxn ang="0">
                  <a:pos x="60" y="8"/>
                </a:cxn>
                <a:cxn ang="0">
                  <a:pos x="64" y="10"/>
                </a:cxn>
                <a:cxn ang="0">
                  <a:pos x="70" y="10"/>
                </a:cxn>
              </a:cxnLst>
              <a:rect l="0" t="0" r="r" b="b"/>
              <a:pathLst>
                <a:path w="79" h="66">
                  <a:moveTo>
                    <a:pt x="70" y="10"/>
                  </a:moveTo>
                  <a:lnTo>
                    <a:pt x="70" y="13"/>
                  </a:lnTo>
                  <a:lnTo>
                    <a:pt x="69" y="17"/>
                  </a:lnTo>
                  <a:lnTo>
                    <a:pt x="66" y="20"/>
                  </a:lnTo>
                  <a:lnTo>
                    <a:pt x="67" y="23"/>
                  </a:lnTo>
                  <a:lnTo>
                    <a:pt x="70" y="25"/>
                  </a:lnTo>
                  <a:lnTo>
                    <a:pt x="79" y="30"/>
                  </a:lnTo>
                  <a:lnTo>
                    <a:pt x="72" y="34"/>
                  </a:lnTo>
                  <a:lnTo>
                    <a:pt x="76" y="37"/>
                  </a:lnTo>
                  <a:lnTo>
                    <a:pt x="76" y="42"/>
                  </a:lnTo>
                  <a:lnTo>
                    <a:pt x="66" y="44"/>
                  </a:lnTo>
                  <a:lnTo>
                    <a:pt x="70" y="49"/>
                  </a:lnTo>
                  <a:lnTo>
                    <a:pt x="68" y="52"/>
                  </a:lnTo>
                  <a:lnTo>
                    <a:pt x="64" y="48"/>
                  </a:lnTo>
                  <a:lnTo>
                    <a:pt x="60" y="55"/>
                  </a:lnTo>
                  <a:lnTo>
                    <a:pt x="57" y="58"/>
                  </a:lnTo>
                  <a:lnTo>
                    <a:pt x="62" y="65"/>
                  </a:lnTo>
                  <a:lnTo>
                    <a:pt x="57" y="66"/>
                  </a:lnTo>
                  <a:lnTo>
                    <a:pt x="52" y="65"/>
                  </a:lnTo>
                  <a:lnTo>
                    <a:pt x="46" y="60"/>
                  </a:lnTo>
                  <a:lnTo>
                    <a:pt x="42" y="58"/>
                  </a:lnTo>
                  <a:lnTo>
                    <a:pt x="42" y="55"/>
                  </a:lnTo>
                  <a:lnTo>
                    <a:pt x="33" y="48"/>
                  </a:lnTo>
                  <a:lnTo>
                    <a:pt x="32" y="46"/>
                  </a:lnTo>
                  <a:lnTo>
                    <a:pt x="27" y="43"/>
                  </a:lnTo>
                  <a:lnTo>
                    <a:pt x="12" y="29"/>
                  </a:lnTo>
                  <a:lnTo>
                    <a:pt x="12" y="26"/>
                  </a:lnTo>
                  <a:lnTo>
                    <a:pt x="9" y="26"/>
                  </a:lnTo>
                  <a:lnTo>
                    <a:pt x="4" y="16"/>
                  </a:lnTo>
                  <a:lnTo>
                    <a:pt x="1" y="12"/>
                  </a:lnTo>
                  <a:lnTo>
                    <a:pt x="0" y="2"/>
                  </a:lnTo>
                  <a:lnTo>
                    <a:pt x="4" y="1"/>
                  </a:lnTo>
                  <a:lnTo>
                    <a:pt x="10" y="7"/>
                  </a:lnTo>
                  <a:lnTo>
                    <a:pt x="14" y="1"/>
                  </a:lnTo>
                  <a:lnTo>
                    <a:pt x="21" y="0"/>
                  </a:lnTo>
                  <a:lnTo>
                    <a:pt x="27" y="2"/>
                  </a:lnTo>
                  <a:lnTo>
                    <a:pt x="40" y="5"/>
                  </a:lnTo>
                  <a:lnTo>
                    <a:pt x="43" y="2"/>
                  </a:lnTo>
                  <a:lnTo>
                    <a:pt x="46" y="5"/>
                  </a:lnTo>
                  <a:lnTo>
                    <a:pt x="48" y="4"/>
                  </a:lnTo>
                  <a:lnTo>
                    <a:pt x="52" y="5"/>
                  </a:lnTo>
                  <a:lnTo>
                    <a:pt x="56" y="5"/>
                  </a:lnTo>
                  <a:lnTo>
                    <a:pt x="60" y="8"/>
                  </a:lnTo>
                  <a:lnTo>
                    <a:pt x="64" y="10"/>
                  </a:lnTo>
                  <a:lnTo>
                    <a:pt x="70" y="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1" name="Freeform 392"/>
            <p:cNvSpPr>
              <a:spLocks/>
            </p:cNvSpPr>
            <p:nvPr/>
          </p:nvSpPr>
          <p:spPr bwMode="auto">
            <a:xfrm>
              <a:off x="4702417" y="2032208"/>
              <a:ext cx="124997" cy="100477"/>
            </a:xfrm>
            <a:custGeom>
              <a:avLst/>
              <a:gdLst/>
              <a:ahLst/>
              <a:cxnLst>
                <a:cxn ang="0">
                  <a:pos x="105" y="42"/>
                </a:cxn>
                <a:cxn ang="0">
                  <a:pos x="113" y="34"/>
                </a:cxn>
                <a:cxn ang="0">
                  <a:pos x="107" y="31"/>
                </a:cxn>
                <a:cxn ang="0">
                  <a:pos x="107" y="27"/>
                </a:cxn>
                <a:cxn ang="0">
                  <a:pos x="98" y="18"/>
                </a:cxn>
                <a:cxn ang="0">
                  <a:pos x="51" y="0"/>
                </a:cxn>
                <a:cxn ang="0">
                  <a:pos x="49" y="2"/>
                </a:cxn>
                <a:cxn ang="0">
                  <a:pos x="43" y="4"/>
                </a:cxn>
                <a:cxn ang="0">
                  <a:pos x="35" y="8"/>
                </a:cxn>
                <a:cxn ang="0">
                  <a:pos x="37" y="15"/>
                </a:cxn>
                <a:cxn ang="0">
                  <a:pos x="36" y="19"/>
                </a:cxn>
                <a:cxn ang="0">
                  <a:pos x="30" y="24"/>
                </a:cxn>
                <a:cxn ang="0">
                  <a:pos x="26" y="28"/>
                </a:cxn>
                <a:cxn ang="0">
                  <a:pos x="20" y="26"/>
                </a:cxn>
                <a:cxn ang="0">
                  <a:pos x="17" y="24"/>
                </a:cxn>
                <a:cxn ang="0">
                  <a:pos x="3" y="27"/>
                </a:cxn>
                <a:cxn ang="0">
                  <a:pos x="3" y="32"/>
                </a:cxn>
                <a:cxn ang="0">
                  <a:pos x="13" y="34"/>
                </a:cxn>
                <a:cxn ang="0">
                  <a:pos x="33" y="64"/>
                </a:cxn>
                <a:cxn ang="0">
                  <a:pos x="77" y="88"/>
                </a:cxn>
                <a:cxn ang="0">
                  <a:pos x="83" y="90"/>
                </a:cxn>
                <a:cxn ang="0">
                  <a:pos x="74" y="80"/>
                </a:cxn>
                <a:cxn ang="0">
                  <a:pos x="68" y="75"/>
                </a:cxn>
                <a:cxn ang="0">
                  <a:pos x="53" y="58"/>
                </a:cxn>
                <a:cxn ang="0">
                  <a:pos x="45" y="48"/>
                </a:cxn>
                <a:cxn ang="0">
                  <a:pos x="41" y="34"/>
                </a:cxn>
                <a:cxn ang="0">
                  <a:pos x="51" y="39"/>
                </a:cxn>
                <a:cxn ang="0">
                  <a:pos x="62" y="32"/>
                </a:cxn>
                <a:cxn ang="0">
                  <a:pos x="81" y="37"/>
                </a:cxn>
                <a:cxn ang="0">
                  <a:pos x="87" y="37"/>
                </a:cxn>
                <a:cxn ang="0">
                  <a:pos x="93" y="37"/>
                </a:cxn>
                <a:cxn ang="0">
                  <a:pos x="101" y="40"/>
                </a:cxn>
              </a:cxnLst>
              <a:rect l="0" t="0" r="r" b="b"/>
              <a:pathLst>
                <a:path w="113" h="90">
                  <a:moveTo>
                    <a:pt x="101" y="40"/>
                  </a:moveTo>
                  <a:lnTo>
                    <a:pt x="105" y="42"/>
                  </a:lnTo>
                  <a:lnTo>
                    <a:pt x="107" y="36"/>
                  </a:lnTo>
                  <a:lnTo>
                    <a:pt x="113" y="34"/>
                  </a:lnTo>
                  <a:lnTo>
                    <a:pt x="113" y="33"/>
                  </a:lnTo>
                  <a:lnTo>
                    <a:pt x="107" y="31"/>
                  </a:lnTo>
                  <a:lnTo>
                    <a:pt x="104" y="30"/>
                  </a:lnTo>
                  <a:lnTo>
                    <a:pt x="107" y="27"/>
                  </a:lnTo>
                  <a:lnTo>
                    <a:pt x="103" y="26"/>
                  </a:lnTo>
                  <a:lnTo>
                    <a:pt x="98" y="18"/>
                  </a:lnTo>
                  <a:lnTo>
                    <a:pt x="69" y="15"/>
                  </a:lnTo>
                  <a:lnTo>
                    <a:pt x="51" y="0"/>
                  </a:lnTo>
                  <a:lnTo>
                    <a:pt x="51" y="2"/>
                  </a:lnTo>
                  <a:lnTo>
                    <a:pt x="49" y="2"/>
                  </a:lnTo>
                  <a:lnTo>
                    <a:pt x="49" y="4"/>
                  </a:lnTo>
                  <a:lnTo>
                    <a:pt x="43" y="4"/>
                  </a:lnTo>
                  <a:lnTo>
                    <a:pt x="42" y="7"/>
                  </a:lnTo>
                  <a:lnTo>
                    <a:pt x="35" y="8"/>
                  </a:lnTo>
                  <a:lnTo>
                    <a:pt x="36" y="13"/>
                  </a:lnTo>
                  <a:lnTo>
                    <a:pt x="37" y="15"/>
                  </a:lnTo>
                  <a:lnTo>
                    <a:pt x="39" y="19"/>
                  </a:lnTo>
                  <a:lnTo>
                    <a:pt x="36" y="19"/>
                  </a:lnTo>
                  <a:lnTo>
                    <a:pt x="30" y="21"/>
                  </a:lnTo>
                  <a:lnTo>
                    <a:pt x="30" y="24"/>
                  </a:lnTo>
                  <a:lnTo>
                    <a:pt x="31" y="27"/>
                  </a:lnTo>
                  <a:lnTo>
                    <a:pt x="26" y="28"/>
                  </a:lnTo>
                  <a:lnTo>
                    <a:pt x="21" y="25"/>
                  </a:lnTo>
                  <a:lnTo>
                    <a:pt x="20" y="26"/>
                  </a:lnTo>
                  <a:lnTo>
                    <a:pt x="19" y="26"/>
                  </a:lnTo>
                  <a:lnTo>
                    <a:pt x="17" y="24"/>
                  </a:lnTo>
                  <a:lnTo>
                    <a:pt x="13" y="27"/>
                  </a:lnTo>
                  <a:lnTo>
                    <a:pt x="3" y="27"/>
                  </a:lnTo>
                  <a:lnTo>
                    <a:pt x="0" y="25"/>
                  </a:lnTo>
                  <a:lnTo>
                    <a:pt x="3" y="32"/>
                  </a:lnTo>
                  <a:lnTo>
                    <a:pt x="8" y="40"/>
                  </a:lnTo>
                  <a:lnTo>
                    <a:pt x="13" y="34"/>
                  </a:lnTo>
                  <a:lnTo>
                    <a:pt x="27" y="58"/>
                  </a:lnTo>
                  <a:lnTo>
                    <a:pt x="33" y="64"/>
                  </a:lnTo>
                  <a:lnTo>
                    <a:pt x="53" y="76"/>
                  </a:lnTo>
                  <a:lnTo>
                    <a:pt x="77" y="88"/>
                  </a:lnTo>
                  <a:lnTo>
                    <a:pt x="81" y="90"/>
                  </a:lnTo>
                  <a:lnTo>
                    <a:pt x="83" y="90"/>
                  </a:lnTo>
                  <a:lnTo>
                    <a:pt x="83" y="87"/>
                  </a:lnTo>
                  <a:lnTo>
                    <a:pt x="74" y="80"/>
                  </a:lnTo>
                  <a:lnTo>
                    <a:pt x="73" y="78"/>
                  </a:lnTo>
                  <a:lnTo>
                    <a:pt x="68" y="75"/>
                  </a:lnTo>
                  <a:lnTo>
                    <a:pt x="53" y="61"/>
                  </a:lnTo>
                  <a:lnTo>
                    <a:pt x="53" y="58"/>
                  </a:lnTo>
                  <a:lnTo>
                    <a:pt x="50" y="58"/>
                  </a:lnTo>
                  <a:lnTo>
                    <a:pt x="45" y="48"/>
                  </a:lnTo>
                  <a:lnTo>
                    <a:pt x="42" y="44"/>
                  </a:lnTo>
                  <a:lnTo>
                    <a:pt x="41" y="34"/>
                  </a:lnTo>
                  <a:lnTo>
                    <a:pt x="45" y="33"/>
                  </a:lnTo>
                  <a:lnTo>
                    <a:pt x="51" y="39"/>
                  </a:lnTo>
                  <a:lnTo>
                    <a:pt x="55" y="33"/>
                  </a:lnTo>
                  <a:lnTo>
                    <a:pt x="62" y="32"/>
                  </a:lnTo>
                  <a:lnTo>
                    <a:pt x="68" y="34"/>
                  </a:lnTo>
                  <a:lnTo>
                    <a:pt x="81" y="37"/>
                  </a:lnTo>
                  <a:lnTo>
                    <a:pt x="84" y="34"/>
                  </a:lnTo>
                  <a:lnTo>
                    <a:pt x="87" y="37"/>
                  </a:lnTo>
                  <a:lnTo>
                    <a:pt x="89" y="36"/>
                  </a:lnTo>
                  <a:lnTo>
                    <a:pt x="93" y="37"/>
                  </a:lnTo>
                  <a:lnTo>
                    <a:pt x="97" y="37"/>
                  </a:lnTo>
                  <a:lnTo>
                    <a:pt x="101" y="4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2" name="Freeform 393"/>
            <p:cNvSpPr>
              <a:spLocks/>
            </p:cNvSpPr>
            <p:nvPr/>
          </p:nvSpPr>
          <p:spPr bwMode="auto">
            <a:xfrm>
              <a:off x="4778309" y="2132685"/>
              <a:ext cx="33482" cy="13397"/>
            </a:xfrm>
            <a:custGeom>
              <a:avLst/>
              <a:gdLst/>
              <a:ahLst/>
              <a:cxnLst>
                <a:cxn ang="0">
                  <a:pos x="30" y="12"/>
                </a:cxn>
                <a:cxn ang="0">
                  <a:pos x="31" y="9"/>
                </a:cxn>
                <a:cxn ang="0">
                  <a:pos x="31" y="8"/>
                </a:cxn>
                <a:cxn ang="0">
                  <a:pos x="26" y="7"/>
                </a:cxn>
                <a:cxn ang="0">
                  <a:pos x="20" y="2"/>
                </a:cxn>
                <a:cxn ang="0">
                  <a:pos x="16" y="0"/>
                </a:cxn>
                <a:cxn ang="0">
                  <a:pos x="14" y="1"/>
                </a:cxn>
                <a:cxn ang="0">
                  <a:pos x="0" y="0"/>
                </a:cxn>
                <a:cxn ang="0">
                  <a:pos x="30" y="12"/>
                </a:cxn>
              </a:cxnLst>
              <a:rect l="0" t="0" r="r" b="b"/>
              <a:pathLst>
                <a:path w="31" h="12">
                  <a:moveTo>
                    <a:pt x="30" y="12"/>
                  </a:moveTo>
                  <a:lnTo>
                    <a:pt x="31" y="9"/>
                  </a:lnTo>
                  <a:lnTo>
                    <a:pt x="31" y="8"/>
                  </a:lnTo>
                  <a:lnTo>
                    <a:pt x="26" y="7"/>
                  </a:lnTo>
                  <a:lnTo>
                    <a:pt x="20" y="2"/>
                  </a:lnTo>
                  <a:lnTo>
                    <a:pt x="16" y="0"/>
                  </a:lnTo>
                  <a:lnTo>
                    <a:pt x="14" y="1"/>
                  </a:lnTo>
                  <a:lnTo>
                    <a:pt x="0" y="0"/>
                  </a:lnTo>
                  <a:lnTo>
                    <a:pt x="30" y="1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3" name="Freeform 394"/>
            <p:cNvSpPr>
              <a:spLocks/>
            </p:cNvSpPr>
            <p:nvPr/>
          </p:nvSpPr>
          <p:spPr bwMode="auto">
            <a:xfrm>
              <a:off x="4298408" y="1911635"/>
              <a:ext cx="276780" cy="234447"/>
            </a:xfrm>
            <a:custGeom>
              <a:avLst/>
              <a:gdLst/>
              <a:ahLst/>
              <a:cxnLst>
                <a:cxn ang="0">
                  <a:pos x="241" y="168"/>
                </a:cxn>
                <a:cxn ang="0">
                  <a:pos x="241" y="177"/>
                </a:cxn>
                <a:cxn ang="0">
                  <a:pos x="240" y="177"/>
                </a:cxn>
                <a:cxn ang="0">
                  <a:pos x="238" y="177"/>
                </a:cxn>
                <a:cxn ang="0">
                  <a:pos x="238" y="178"/>
                </a:cxn>
                <a:cxn ang="0">
                  <a:pos x="218" y="194"/>
                </a:cxn>
                <a:cxn ang="0">
                  <a:pos x="193" y="186"/>
                </a:cxn>
                <a:cxn ang="0">
                  <a:pos x="186" y="183"/>
                </a:cxn>
                <a:cxn ang="0">
                  <a:pos x="183" y="186"/>
                </a:cxn>
                <a:cxn ang="0">
                  <a:pos x="166" y="184"/>
                </a:cxn>
                <a:cxn ang="0">
                  <a:pos x="154" y="194"/>
                </a:cxn>
                <a:cxn ang="0">
                  <a:pos x="156" y="210"/>
                </a:cxn>
                <a:cxn ang="0">
                  <a:pos x="127" y="208"/>
                </a:cxn>
                <a:cxn ang="0">
                  <a:pos x="128" y="206"/>
                </a:cxn>
                <a:cxn ang="0">
                  <a:pos x="122" y="206"/>
                </a:cxn>
                <a:cxn ang="0">
                  <a:pos x="67" y="194"/>
                </a:cxn>
                <a:cxn ang="0">
                  <a:pos x="57" y="186"/>
                </a:cxn>
                <a:cxn ang="0">
                  <a:pos x="64" y="174"/>
                </a:cxn>
                <a:cxn ang="0">
                  <a:pos x="67" y="154"/>
                </a:cxn>
                <a:cxn ang="0">
                  <a:pos x="69" y="135"/>
                </a:cxn>
                <a:cxn ang="0">
                  <a:pos x="79" y="146"/>
                </a:cxn>
                <a:cxn ang="0">
                  <a:pos x="69" y="128"/>
                </a:cxn>
                <a:cxn ang="0">
                  <a:pos x="70" y="121"/>
                </a:cxn>
                <a:cxn ang="0">
                  <a:pos x="60" y="112"/>
                </a:cxn>
                <a:cxn ang="0">
                  <a:pos x="52" y="96"/>
                </a:cxn>
                <a:cxn ang="0">
                  <a:pos x="55" y="92"/>
                </a:cxn>
                <a:cxn ang="0">
                  <a:pos x="44" y="88"/>
                </a:cxn>
                <a:cxn ang="0">
                  <a:pos x="32" y="85"/>
                </a:cxn>
                <a:cxn ang="0">
                  <a:pos x="15" y="78"/>
                </a:cxn>
                <a:cxn ang="0">
                  <a:pos x="4" y="74"/>
                </a:cxn>
                <a:cxn ang="0">
                  <a:pos x="7" y="68"/>
                </a:cxn>
                <a:cxn ang="0">
                  <a:pos x="9" y="67"/>
                </a:cxn>
                <a:cxn ang="0">
                  <a:pos x="0" y="66"/>
                </a:cxn>
                <a:cxn ang="0">
                  <a:pos x="24" y="56"/>
                </a:cxn>
                <a:cxn ang="0">
                  <a:pos x="38" y="58"/>
                </a:cxn>
                <a:cxn ang="0">
                  <a:pos x="62" y="58"/>
                </a:cxn>
                <a:cxn ang="0">
                  <a:pos x="57" y="36"/>
                </a:cxn>
                <a:cxn ang="0">
                  <a:pos x="63" y="34"/>
                </a:cxn>
                <a:cxn ang="0">
                  <a:pos x="69" y="40"/>
                </a:cxn>
                <a:cxn ang="0">
                  <a:pos x="100" y="39"/>
                </a:cxn>
                <a:cxn ang="0">
                  <a:pos x="93" y="38"/>
                </a:cxn>
                <a:cxn ang="0">
                  <a:pos x="120" y="24"/>
                </a:cxn>
                <a:cxn ang="0">
                  <a:pos x="122" y="7"/>
                </a:cxn>
                <a:cxn ang="0">
                  <a:pos x="140" y="0"/>
                </a:cxn>
                <a:cxn ang="0">
                  <a:pos x="147" y="8"/>
                </a:cxn>
                <a:cxn ang="0">
                  <a:pos x="172" y="25"/>
                </a:cxn>
                <a:cxn ang="0">
                  <a:pos x="181" y="24"/>
                </a:cxn>
                <a:cxn ang="0">
                  <a:pos x="183" y="26"/>
                </a:cxn>
                <a:cxn ang="0">
                  <a:pos x="202" y="37"/>
                </a:cxn>
                <a:cxn ang="0">
                  <a:pos x="213" y="39"/>
                </a:cxn>
                <a:cxn ang="0">
                  <a:pos x="217" y="40"/>
                </a:cxn>
                <a:cxn ang="0">
                  <a:pos x="247" y="50"/>
                </a:cxn>
                <a:cxn ang="0">
                  <a:pos x="238" y="85"/>
                </a:cxn>
                <a:cxn ang="0">
                  <a:pos x="232" y="88"/>
                </a:cxn>
                <a:cxn ang="0">
                  <a:pos x="228" y="91"/>
                </a:cxn>
                <a:cxn ang="0">
                  <a:pos x="211" y="116"/>
                </a:cxn>
                <a:cxn ang="0">
                  <a:pos x="218" y="111"/>
                </a:cxn>
                <a:cxn ang="0">
                  <a:pos x="229" y="124"/>
                </a:cxn>
                <a:cxn ang="0">
                  <a:pos x="229" y="134"/>
                </a:cxn>
                <a:cxn ang="0">
                  <a:pos x="226" y="144"/>
                </a:cxn>
                <a:cxn ang="0">
                  <a:pos x="226" y="150"/>
                </a:cxn>
                <a:cxn ang="0">
                  <a:pos x="228" y="159"/>
                </a:cxn>
                <a:cxn ang="0">
                  <a:pos x="241" y="168"/>
                </a:cxn>
              </a:cxnLst>
              <a:rect l="0" t="0" r="r" b="b"/>
              <a:pathLst>
                <a:path w="247" h="210">
                  <a:moveTo>
                    <a:pt x="241" y="168"/>
                  </a:moveTo>
                  <a:lnTo>
                    <a:pt x="241" y="177"/>
                  </a:lnTo>
                  <a:lnTo>
                    <a:pt x="240" y="177"/>
                  </a:lnTo>
                  <a:lnTo>
                    <a:pt x="238" y="177"/>
                  </a:lnTo>
                  <a:lnTo>
                    <a:pt x="238" y="178"/>
                  </a:lnTo>
                  <a:lnTo>
                    <a:pt x="218" y="194"/>
                  </a:lnTo>
                  <a:lnTo>
                    <a:pt x="193" y="186"/>
                  </a:lnTo>
                  <a:lnTo>
                    <a:pt x="186" y="183"/>
                  </a:lnTo>
                  <a:lnTo>
                    <a:pt x="183" y="186"/>
                  </a:lnTo>
                  <a:lnTo>
                    <a:pt x="166" y="184"/>
                  </a:lnTo>
                  <a:lnTo>
                    <a:pt x="154" y="194"/>
                  </a:lnTo>
                  <a:lnTo>
                    <a:pt x="156" y="210"/>
                  </a:lnTo>
                  <a:lnTo>
                    <a:pt x="127" y="208"/>
                  </a:lnTo>
                  <a:lnTo>
                    <a:pt x="128" y="206"/>
                  </a:lnTo>
                  <a:lnTo>
                    <a:pt x="122" y="206"/>
                  </a:lnTo>
                  <a:lnTo>
                    <a:pt x="67" y="194"/>
                  </a:lnTo>
                  <a:lnTo>
                    <a:pt x="57" y="186"/>
                  </a:lnTo>
                  <a:lnTo>
                    <a:pt x="64" y="174"/>
                  </a:lnTo>
                  <a:lnTo>
                    <a:pt x="67" y="154"/>
                  </a:lnTo>
                  <a:lnTo>
                    <a:pt x="69" y="135"/>
                  </a:lnTo>
                  <a:lnTo>
                    <a:pt x="79" y="146"/>
                  </a:lnTo>
                  <a:lnTo>
                    <a:pt x="69" y="128"/>
                  </a:lnTo>
                  <a:lnTo>
                    <a:pt x="70" y="121"/>
                  </a:lnTo>
                  <a:lnTo>
                    <a:pt x="60" y="112"/>
                  </a:lnTo>
                  <a:lnTo>
                    <a:pt x="52" y="96"/>
                  </a:lnTo>
                  <a:lnTo>
                    <a:pt x="55" y="92"/>
                  </a:lnTo>
                  <a:lnTo>
                    <a:pt x="44" y="88"/>
                  </a:lnTo>
                  <a:lnTo>
                    <a:pt x="32" y="85"/>
                  </a:lnTo>
                  <a:lnTo>
                    <a:pt x="15" y="78"/>
                  </a:lnTo>
                  <a:lnTo>
                    <a:pt x="4" y="74"/>
                  </a:lnTo>
                  <a:lnTo>
                    <a:pt x="7" y="68"/>
                  </a:lnTo>
                  <a:lnTo>
                    <a:pt x="9" y="67"/>
                  </a:lnTo>
                  <a:lnTo>
                    <a:pt x="0" y="66"/>
                  </a:lnTo>
                  <a:lnTo>
                    <a:pt x="24" y="56"/>
                  </a:lnTo>
                  <a:lnTo>
                    <a:pt x="38" y="58"/>
                  </a:lnTo>
                  <a:lnTo>
                    <a:pt x="62" y="58"/>
                  </a:lnTo>
                  <a:lnTo>
                    <a:pt x="57" y="36"/>
                  </a:lnTo>
                  <a:lnTo>
                    <a:pt x="63" y="34"/>
                  </a:lnTo>
                  <a:lnTo>
                    <a:pt x="69" y="40"/>
                  </a:lnTo>
                  <a:lnTo>
                    <a:pt x="100" y="39"/>
                  </a:lnTo>
                  <a:lnTo>
                    <a:pt x="93" y="38"/>
                  </a:lnTo>
                  <a:lnTo>
                    <a:pt x="120" y="24"/>
                  </a:lnTo>
                  <a:lnTo>
                    <a:pt x="122" y="7"/>
                  </a:lnTo>
                  <a:lnTo>
                    <a:pt x="140" y="0"/>
                  </a:lnTo>
                  <a:lnTo>
                    <a:pt x="147" y="8"/>
                  </a:lnTo>
                  <a:lnTo>
                    <a:pt x="172" y="25"/>
                  </a:lnTo>
                  <a:lnTo>
                    <a:pt x="181" y="24"/>
                  </a:lnTo>
                  <a:lnTo>
                    <a:pt x="183" y="26"/>
                  </a:lnTo>
                  <a:lnTo>
                    <a:pt x="202" y="37"/>
                  </a:lnTo>
                  <a:lnTo>
                    <a:pt x="213" y="39"/>
                  </a:lnTo>
                  <a:lnTo>
                    <a:pt x="217" y="40"/>
                  </a:lnTo>
                  <a:lnTo>
                    <a:pt x="247" y="50"/>
                  </a:lnTo>
                  <a:lnTo>
                    <a:pt x="238" y="85"/>
                  </a:lnTo>
                  <a:lnTo>
                    <a:pt x="232" y="88"/>
                  </a:lnTo>
                  <a:lnTo>
                    <a:pt x="228" y="91"/>
                  </a:lnTo>
                  <a:lnTo>
                    <a:pt x="211" y="116"/>
                  </a:lnTo>
                  <a:lnTo>
                    <a:pt x="218" y="111"/>
                  </a:lnTo>
                  <a:lnTo>
                    <a:pt x="229" y="124"/>
                  </a:lnTo>
                  <a:lnTo>
                    <a:pt x="229" y="134"/>
                  </a:lnTo>
                  <a:lnTo>
                    <a:pt x="226" y="144"/>
                  </a:lnTo>
                  <a:lnTo>
                    <a:pt x="226" y="150"/>
                  </a:lnTo>
                  <a:lnTo>
                    <a:pt x="228" y="159"/>
                  </a:lnTo>
                  <a:lnTo>
                    <a:pt x="241" y="16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4" name="Freeform 395"/>
            <p:cNvSpPr>
              <a:spLocks/>
            </p:cNvSpPr>
            <p:nvPr/>
          </p:nvSpPr>
          <p:spPr bwMode="auto">
            <a:xfrm>
              <a:off x="4595277" y="2132684"/>
              <a:ext cx="20089" cy="37958"/>
            </a:xfrm>
            <a:custGeom>
              <a:avLst/>
              <a:gdLst/>
              <a:ahLst/>
              <a:cxnLst>
                <a:cxn ang="0">
                  <a:pos x="13" y="33"/>
                </a:cxn>
                <a:cxn ang="0">
                  <a:pos x="3" y="29"/>
                </a:cxn>
                <a:cxn ang="0">
                  <a:pos x="0" y="14"/>
                </a:cxn>
                <a:cxn ang="0">
                  <a:pos x="13" y="0"/>
                </a:cxn>
                <a:cxn ang="0">
                  <a:pos x="18" y="15"/>
                </a:cxn>
                <a:cxn ang="0">
                  <a:pos x="13" y="33"/>
                </a:cxn>
              </a:cxnLst>
              <a:rect l="0" t="0" r="r" b="b"/>
              <a:pathLst>
                <a:path w="18" h="33">
                  <a:moveTo>
                    <a:pt x="13" y="33"/>
                  </a:moveTo>
                  <a:lnTo>
                    <a:pt x="3" y="29"/>
                  </a:lnTo>
                  <a:lnTo>
                    <a:pt x="0" y="14"/>
                  </a:lnTo>
                  <a:lnTo>
                    <a:pt x="13" y="0"/>
                  </a:lnTo>
                  <a:lnTo>
                    <a:pt x="18" y="15"/>
                  </a:lnTo>
                  <a:lnTo>
                    <a:pt x="13" y="3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5" name="Freeform 396"/>
            <p:cNvSpPr>
              <a:spLocks/>
            </p:cNvSpPr>
            <p:nvPr/>
          </p:nvSpPr>
          <p:spPr bwMode="auto">
            <a:xfrm>
              <a:off x="4751523" y="1983085"/>
              <a:ext cx="142854" cy="69218"/>
            </a:xfrm>
            <a:custGeom>
              <a:avLst/>
              <a:gdLst/>
              <a:ahLst/>
              <a:cxnLst>
                <a:cxn ang="0">
                  <a:pos x="54" y="63"/>
                </a:cxn>
                <a:cxn ang="0">
                  <a:pos x="25" y="60"/>
                </a:cxn>
                <a:cxn ang="0">
                  <a:pos x="7" y="45"/>
                </a:cxn>
                <a:cxn ang="0">
                  <a:pos x="1" y="41"/>
                </a:cxn>
                <a:cxn ang="0">
                  <a:pos x="0" y="39"/>
                </a:cxn>
                <a:cxn ang="0">
                  <a:pos x="3" y="36"/>
                </a:cxn>
                <a:cxn ang="0">
                  <a:pos x="9" y="21"/>
                </a:cxn>
                <a:cxn ang="0">
                  <a:pos x="11" y="19"/>
                </a:cxn>
                <a:cxn ang="0">
                  <a:pos x="18" y="11"/>
                </a:cxn>
                <a:cxn ang="0">
                  <a:pos x="24" y="15"/>
                </a:cxn>
                <a:cxn ang="0">
                  <a:pos x="48" y="15"/>
                </a:cxn>
                <a:cxn ang="0">
                  <a:pos x="79" y="0"/>
                </a:cxn>
                <a:cxn ang="0">
                  <a:pos x="113" y="1"/>
                </a:cxn>
                <a:cxn ang="0">
                  <a:pos x="129" y="12"/>
                </a:cxn>
                <a:cxn ang="0">
                  <a:pos x="110" y="31"/>
                </a:cxn>
                <a:cxn ang="0">
                  <a:pos x="94" y="53"/>
                </a:cxn>
                <a:cxn ang="0">
                  <a:pos x="83" y="57"/>
                </a:cxn>
                <a:cxn ang="0">
                  <a:pos x="54" y="63"/>
                </a:cxn>
              </a:cxnLst>
              <a:rect l="0" t="0" r="r" b="b"/>
              <a:pathLst>
                <a:path w="129" h="63">
                  <a:moveTo>
                    <a:pt x="54" y="63"/>
                  </a:moveTo>
                  <a:lnTo>
                    <a:pt x="25" y="60"/>
                  </a:lnTo>
                  <a:lnTo>
                    <a:pt x="7" y="45"/>
                  </a:lnTo>
                  <a:lnTo>
                    <a:pt x="1" y="41"/>
                  </a:lnTo>
                  <a:lnTo>
                    <a:pt x="0" y="39"/>
                  </a:lnTo>
                  <a:lnTo>
                    <a:pt x="3" y="36"/>
                  </a:lnTo>
                  <a:lnTo>
                    <a:pt x="9" y="21"/>
                  </a:lnTo>
                  <a:lnTo>
                    <a:pt x="11" y="19"/>
                  </a:lnTo>
                  <a:lnTo>
                    <a:pt x="18" y="11"/>
                  </a:lnTo>
                  <a:lnTo>
                    <a:pt x="24" y="15"/>
                  </a:lnTo>
                  <a:lnTo>
                    <a:pt x="48" y="15"/>
                  </a:lnTo>
                  <a:lnTo>
                    <a:pt x="79" y="0"/>
                  </a:lnTo>
                  <a:lnTo>
                    <a:pt x="113" y="1"/>
                  </a:lnTo>
                  <a:lnTo>
                    <a:pt x="129" y="12"/>
                  </a:lnTo>
                  <a:lnTo>
                    <a:pt x="110" y="31"/>
                  </a:lnTo>
                  <a:lnTo>
                    <a:pt x="94" y="53"/>
                  </a:lnTo>
                  <a:lnTo>
                    <a:pt x="83" y="57"/>
                  </a:lnTo>
                  <a:lnTo>
                    <a:pt x="54" y="6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6" name="Freeform 397"/>
            <p:cNvSpPr>
              <a:spLocks/>
            </p:cNvSpPr>
            <p:nvPr/>
          </p:nvSpPr>
          <p:spPr bwMode="auto">
            <a:xfrm>
              <a:off x="4914466" y="1268581"/>
              <a:ext cx="2908413" cy="897596"/>
            </a:xfrm>
            <a:custGeom>
              <a:avLst/>
              <a:gdLst/>
              <a:ahLst/>
              <a:cxnLst>
                <a:cxn ang="0">
                  <a:pos x="2247" y="174"/>
                </a:cxn>
                <a:cxn ang="0">
                  <a:pos x="2035" y="135"/>
                </a:cxn>
                <a:cxn ang="0">
                  <a:pos x="1839" y="114"/>
                </a:cxn>
                <a:cxn ang="0">
                  <a:pos x="1691" y="97"/>
                </a:cxn>
                <a:cxn ang="0">
                  <a:pos x="1637" y="116"/>
                </a:cxn>
                <a:cxn ang="0">
                  <a:pos x="1482" y="103"/>
                </a:cxn>
                <a:cxn ang="0">
                  <a:pos x="1232" y="71"/>
                </a:cxn>
                <a:cxn ang="0">
                  <a:pos x="1208" y="42"/>
                </a:cxn>
                <a:cxn ang="0">
                  <a:pos x="1076" y="20"/>
                </a:cxn>
                <a:cxn ang="0">
                  <a:pos x="972" y="24"/>
                </a:cxn>
                <a:cxn ang="0">
                  <a:pos x="827" y="56"/>
                </a:cxn>
                <a:cxn ang="0">
                  <a:pos x="781" y="102"/>
                </a:cxn>
                <a:cxn ang="0">
                  <a:pos x="826" y="115"/>
                </a:cxn>
                <a:cxn ang="0">
                  <a:pos x="707" y="120"/>
                </a:cxn>
                <a:cxn ang="0">
                  <a:pos x="759" y="167"/>
                </a:cxn>
                <a:cxn ang="0">
                  <a:pos x="749" y="198"/>
                </a:cxn>
                <a:cxn ang="0">
                  <a:pos x="708" y="213"/>
                </a:cxn>
                <a:cxn ang="0">
                  <a:pos x="593" y="92"/>
                </a:cxn>
                <a:cxn ang="0">
                  <a:pos x="643" y="173"/>
                </a:cxn>
                <a:cxn ang="0">
                  <a:pos x="498" y="185"/>
                </a:cxn>
                <a:cxn ang="0">
                  <a:pos x="410" y="170"/>
                </a:cxn>
                <a:cxn ang="0">
                  <a:pos x="269" y="203"/>
                </a:cxn>
                <a:cxn ang="0">
                  <a:pos x="251" y="225"/>
                </a:cxn>
                <a:cxn ang="0">
                  <a:pos x="181" y="277"/>
                </a:cxn>
                <a:cxn ang="0">
                  <a:pos x="75" y="213"/>
                </a:cxn>
                <a:cxn ang="0">
                  <a:pos x="66" y="169"/>
                </a:cxn>
                <a:cxn ang="0">
                  <a:pos x="18" y="159"/>
                </a:cxn>
                <a:cxn ang="0">
                  <a:pos x="54" y="277"/>
                </a:cxn>
                <a:cxn ang="0">
                  <a:pos x="39" y="359"/>
                </a:cxn>
                <a:cxn ang="0">
                  <a:pos x="81" y="464"/>
                </a:cxn>
                <a:cxn ang="0">
                  <a:pos x="212" y="573"/>
                </a:cxn>
                <a:cxn ang="0">
                  <a:pos x="287" y="680"/>
                </a:cxn>
                <a:cxn ang="0">
                  <a:pos x="288" y="733"/>
                </a:cxn>
                <a:cxn ang="0">
                  <a:pos x="517" y="804"/>
                </a:cxn>
                <a:cxn ang="0">
                  <a:pos x="501" y="692"/>
                </a:cxn>
                <a:cxn ang="0">
                  <a:pos x="485" y="561"/>
                </a:cxn>
                <a:cxn ang="0">
                  <a:pos x="666" y="546"/>
                </a:cxn>
                <a:cxn ang="0">
                  <a:pos x="811" y="474"/>
                </a:cxn>
                <a:cxn ang="0">
                  <a:pos x="958" y="507"/>
                </a:cxn>
                <a:cxn ang="0">
                  <a:pos x="1159" y="606"/>
                </a:cxn>
                <a:cxn ang="0">
                  <a:pos x="1333" y="596"/>
                </a:cxn>
                <a:cxn ang="0">
                  <a:pos x="1504" y="596"/>
                </a:cxn>
                <a:cxn ang="0">
                  <a:pos x="1746" y="603"/>
                </a:cxn>
                <a:cxn ang="0">
                  <a:pos x="1816" y="521"/>
                </a:cxn>
                <a:cxn ang="0">
                  <a:pos x="2046" y="630"/>
                </a:cxn>
                <a:cxn ang="0">
                  <a:pos x="2134" y="751"/>
                </a:cxn>
                <a:cxn ang="0">
                  <a:pos x="2172" y="775"/>
                </a:cxn>
                <a:cxn ang="0">
                  <a:pos x="2224" y="621"/>
                </a:cxn>
                <a:cxn ang="0">
                  <a:pos x="2094" y="498"/>
                </a:cxn>
                <a:cxn ang="0">
                  <a:pos x="2037" y="447"/>
                </a:cxn>
                <a:cxn ang="0">
                  <a:pos x="2117" y="381"/>
                </a:cxn>
                <a:cxn ang="0">
                  <a:pos x="2251" y="385"/>
                </a:cxn>
                <a:cxn ang="0">
                  <a:pos x="2314" y="345"/>
                </a:cxn>
                <a:cxn ang="0">
                  <a:pos x="2353" y="314"/>
                </a:cxn>
                <a:cxn ang="0">
                  <a:pos x="2355" y="439"/>
                </a:cxn>
                <a:cxn ang="0">
                  <a:pos x="2500" y="525"/>
                </a:cxn>
                <a:cxn ang="0">
                  <a:pos x="2500" y="458"/>
                </a:cxn>
                <a:cxn ang="0">
                  <a:pos x="2433" y="372"/>
                </a:cxn>
                <a:cxn ang="0">
                  <a:pos x="2530" y="343"/>
                </a:cxn>
                <a:cxn ang="0">
                  <a:pos x="2588" y="300"/>
                </a:cxn>
                <a:cxn ang="0">
                  <a:pos x="2472" y="215"/>
                </a:cxn>
              </a:cxnLst>
              <a:rect l="0" t="0" r="r" b="b"/>
              <a:pathLst>
                <a:path w="2606" h="804">
                  <a:moveTo>
                    <a:pt x="2409" y="170"/>
                  </a:moveTo>
                  <a:lnTo>
                    <a:pt x="2359" y="161"/>
                  </a:lnTo>
                  <a:lnTo>
                    <a:pt x="2310" y="151"/>
                  </a:lnTo>
                  <a:lnTo>
                    <a:pt x="2267" y="151"/>
                  </a:lnTo>
                  <a:lnTo>
                    <a:pt x="2226" y="147"/>
                  </a:lnTo>
                  <a:lnTo>
                    <a:pt x="2241" y="157"/>
                  </a:lnTo>
                  <a:lnTo>
                    <a:pt x="2265" y="170"/>
                  </a:lnTo>
                  <a:lnTo>
                    <a:pt x="2261" y="174"/>
                  </a:lnTo>
                  <a:lnTo>
                    <a:pt x="2247" y="174"/>
                  </a:lnTo>
                  <a:lnTo>
                    <a:pt x="2224" y="165"/>
                  </a:lnTo>
                  <a:lnTo>
                    <a:pt x="2215" y="165"/>
                  </a:lnTo>
                  <a:lnTo>
                    <a:pt x="2191" y="153"/>
                  </a:lnTo>
                  <a:lnTo>
                    <a:pt x="2173" y="159"/>
                  </a:lnTo>
                  <a:lnTo>
                    <a:pt x="2107" y="155"/>
                  </a:lnTo>
                  <a:lnTo>
                    <a:pt x="2106" y="165"/>
                  </a:lnTo>
                  <a:lnTo>
                    <a:pt x="2085" y="156"/>
                  </a:lnTo>
                  <a:lnTo>
                    <a:pt x="2059" y="151"/>
                  </a:lnTo>
                  <a:lnTo>
                    <a:pt x="2035" y="135"/>
                  </a:lnTo>
                  <a:lnTo>
                    <a:pt x="1997" y="127"/>
                  </a:lnTo>
                  <a:lnTo>
                    <a:pt x="1957" y="129"/>
                  </a:lnTo>
                  <a:lnTo>
                    <a:pt x="1919" y="132"/>
                  </a:lnTo>
                  <a:lnTo>
                    <a:pt x="1908" y="129"/>
                  </a:lnTo>
                  <a:lnTo>
                    <a:pt x="1878" y="121"/>
                  </a:lnTo>
                  <a:lnTo>
                    <a:pt x="1869" y="125"/>
                  </a:lnTo>
                  <a:lnTo>
                    <a:pt x="1870" y="119"/>
                  </a:lnTo>
                  <a:lnTo>
                    <a:pt x="1859" y="117"/>
                  </a:lnTo>
                  <a:lnTo>
                    <a:pt x="1839" y="114"/>
                  </a:lnTo>
                  <a:lnTo>
                    <a:pt x="1849" y="111"/>
                  </a:lnTo>
                  <a:lnTo>
                    <a:pt x="1812" y="103"/>
                  </a:lnTo>
                  <a:lnTo>
                    <a:pt x="1791" y="107"/>
                  </a:lnTo>
                  <a:lnTo>
                    <a:pt x="1785" y="107"/>
                  </a:lnTo>
                  <a:lnTo>
                    <a:pt x="1788" y="102"/>
                  </a:lnTo>
                  <a:lnTo>
                    <a:pt x="1786" y="102"/>
                  </a:lnTo>
                  <a:lnTo>
                    <a:pt x="1732" y="97"/>
                  </a:lnTo>
                  <a:lnTo>
                    <a:pt x="1679" y="92"/>
                  </a:lnTo>
                  <a:lnTo>
                    <a:pt x="1691" y="97"/>
                  </a:lnTo>
                  <a:lnTo>
                    <a:pt x="1669" y="102"/>
                  </a:lnTo>
                  <a:lnTo>
                    <a:pt x="1678" y="104"/>
                  </a:lnTo>
                  <a:lnTo>
                    <a:pt x="1684" y="105"/>
                  </a:lnTo>
                  <a:lnTo>
                    <a:pt x="1691" y="111"/>
                  </a:lnTo>
                  <a:lnTo>
                    <a:pt x="1701" y="120"/>
                  </a:lnTo>
                  <a:lnTo>
                    <a:pt x="1673" y="117"/>
                  </a:lnTo>
                  <a:lnTo>
                    <a:pt x="1679" y="121"/>
                  </a:lnTo>
                  <a:lnTo>
                    <a:pt x="1681" y="126"/>
                  </a:lnTo>
                  <a:lnTo>
                    <a:pt x="1637" y="116"/>
                  </a:lnTo>
                  <a:lnTo>
                    <a:pt x="1622" y="121"/>
                  </a:lnTo>
                  <a:lnTo>
                    <a:pt x="1585" y="114"/>
                  </a:lnTo>
                  <a:lnTo>
                    <a:pt x="1579" y="111"/>
                  </a:lnTo>
                  <a:lnTo>
                    <a:pt x="1588" y="123"/>
                  </a:lnTo>
                  <a:lnTo>
                    <a:pt x="1584" y="134"/>
                  </a:lnTo>
                  <a:lnTo>
                    <a:pt x="1559" y="127"/>
                  </a:lnTo>
                  <a:lnTo>
                    <a:pt x="1528" y="114"/>
                  </a:lnTo>
                  <a:lnTo>
                    <a:pt x="1493" y="102"/>
                  </a:lnTo>
                  <a:lnTo>
                    <a:pt x="1482" y="103"/>
                  </a:lnTo>
                  <a:lnTo>
                    <a:pt x="1510" y="121"/>
                  </a:lnTo>
                  <a:lnTo>
                    <a:pt x="1472" y="102"/>
                  </a:lnTo>
                  <a:lnTo>
                    <a:pt x="1415" y="95"/>
                  </a:lnTo>
                  <a:lnTo>
                    <a:pt x="1356" y="89"/>
                  </a:lnTo>
                  <a:lnTo>
                    <a:pt x="1325" y="80"/>
                  </a:lnTo>
                  <a:lnTo>
                    <a:pt x="1328" y="78"/>
                  </a:lnTo>
                  <a:lnTo>
                    <a:pt x="1304" y="77"/>
                  </a:lnTo>
                  <a:lnTo>
                    <a:pt x="1249" y="79"/>
                  </a:lnTo>
                  <a:lnTo>
                    <a:pt x="1232" y="71"/>
                  </a:lnTo>
                  <a:lnTo>
                    <a:pt x="1208" y="71"/>
                  </a:lnTo>
                  <a:lnTo>
                    <a:pt x="1208" y="68"/>
                  </a:lnTo>
                  <a:lnTo>
                    <a:pt x="1183" y="72"/>
                  </a:lnTo>
                  <a:lnTo>
                    <a:pt x="1206" y="74"/>
                  </a:lnTo>
                  <a:lnTo>
                    <a:pt x="1178" y="83"/>
                  </a:lnTo>
                  <a:lnTo>
                    <a:pt x="1148" y="86"/>
                  </a:lnTo>
                  <a:lnTo>
                    <a:pt x="1150" y="83"/>
                  </a:lnTo>
                  <a:lnTo>
                    <a:pt x="1180" y="62"/>
                  </a:lnTo>
                  <a:lnTo>
                    <a:pt x="1208" y="42"/>
                  </a:lnTo>
                  <a:lnTo>
                    <a:pt x="1195" y="38"/>
                  </a:lnTo>
                  <a:lnTo>
                    <a:pt x="1181" y="33"/>
                  </a:lnTo>
                  <a:lnTo>
                    <a:pt x="1204" y="37"/>
                  </a:lnTo>
                  <a:lnTo>
                    <a:pt x="1184" y="26"/>
                  </a:lnTo>
                  <a:lnTo>
                    <a:pt x="1181" y="27"/>
                  </a:lnTo>
                  <a:lnTo>
                    <a:pt x="1170" y="26"/>
                  </a:lnTo>
                  <a:lnTo>
                    <a:pt x="1145" y="19"/>
                  </a:lnTo>
                  <a:lnTo>
                    <a:pt x="1094" y="19"/>
                  </a:lnTo>
                  <a:lnTo>
                    <a:pt x="1076" y="20"/>
                  </a:lnTo>
                  <a:lnTo>
                    <a:pt x="1075" y="12"/>
                  </a:lnTo>
                  <a:lnTo>
                    <a:pt x="1054" y="11"/>
                  </a:lnTo>
                  <a:lnTo>
                    <a:pt x="1028" y="11"/>
                  </a:lnTo>
                  <a:lnTo>
                    <a:pt x="1046" y="5"/>
                  </a:lnTo>
                  <a:lnTo>
                    <a:pt x="1008" y="0"/>
                  </a:lnTo>
                  <a:lnTo>
                    <a:pt x="985" y="12"/>
                  </a:lnTo>
                  <a:lnTo>
                    <a:pt x="994" y="20"/>
                  </a:lnTo>
                  <a:lnTo>
                    <a:pt x="1008" y="21"/>
                  </a:lnTo>
                  <a:lnTo>
                    <a:pt x="972" y="24"/>
                  </a:lnTo>
                  <a:lnTo>
                    <a:pt x="984" y="27"/>
                  </a:lnTo>
                  <a:lnTo>
                    <a:pt x="960" y="29"/>
                  </a:lnTo>
                  <a:lnTo>
                    <a:pt x="936" y="30"/>
                  </a:lnTo>
                  <a:lnTo>
                    <a:pt x="892" y="30"/>
                  </a:lnTo>
                  <a:lnTo>
                    <a:pt x="910" y="31"/>
                  </a:lnTo>
                  <a:lnTo>
                    <a:pt x="875" y="37"/>
                  </a:lnTo>
                  <a:lnTo>
                    <a:pt x="840" y="44"/>
                  </a:lnTo>
                  <a:lnTo>
                    <a:pt x="827" y="47"/>
                  </a:lnTo>
                  <a:lnTo>
                    <a:pt x="827" y="56"/>
                  </a:lnTo>
                  <a:lnTo>
                    <a:pt x="814" y="55"/>
                  </a:lnTo>
                  <a:lnTo>
                    <a:pt x="836" y="61"/>
                  </a:lnTo>
                  <a:lnTo>
                    <a:pt x="822" y="62"/>
                  </a:lnTo>
                  <a:lnTo>
                    <a:pt x="840" y="68"/>
                  </a:lnTo>
                  <a:lnTo>
                    <a:pt x="840" y="71"/>
                  </a:lnTo>
                  <a:lnTo>
                    <a:pt x="798" y="74"/>
                  </a:lnTo>
                  <a:lnTo>
                    <a:pt x="756" y="79"/>
                  </a:lnTo>
                  <a:lnTo>
                    <a:pt x="762" y="87"/>
                  </a:lnTo>
                  <a:lnTo>
                    <a:pt x="781" y="102"/>
                  </a:lnTo>
                  <a:lnTo>
                    <a:pt x="803" y="105"/>
                  </a:lnTo>
                  <a:lnTo>
                    <a:pt x="832" y="116"/>
                  </a:lnTo>
                  <a:lnTo>
                    <a:pt x="846" y="134"/>
                  </a:lnTo>
                  <a:lnTo>
                    <a:pt x="851" y="141"/>
                  </a:lnTo>
                  <a:lnTo>
                    <a:pt x="842" y="143"/>
                  </a:lnTo>
                  <a:lnTo>
                    <a:pt x="828" y="129"/>
                  </a:lnTo>
                  <a:lnTo>
                    <a:pt x="826" y="137"/>
                  </a:lnTo>
                  <a:lnTo>
                    <a:pt x="816" y="123"/>
                  </a:lnTo>
                  <a:lnTo>
                    <a:pt x="826" y="115"/>
                  </a:lnTo>
                  <a:lnTo>
                    <a:pt x="791" y="111"/>
                  </a:lnTo>
                  <a:lnTo>
                    <a:pt x="756" y="101"/>
                  </a:lnTo>
                  <a:lnTo>
                    <a:pt x="728" y="105"/>
                  </a:lnTo>
                  <a:lnTo>
                    <a:pt x="741" y="111"/>
                  </a:lnTo>
                  <a:lnTo>
                    <a:pt x="709" y="110"/>
                  </a:lnTo>
                  <a:lnTo>
                    <a:pt x="717" y="117"/>
                  </a:lnTo>
                  <a:lnTo>
                    <a:pt x="756" y="125"/>
                  </a:lnTo>
                  <a:lnTo>
                    <a:pt x="763" y="129"/>
                  </a:lnTo>
                  <a:lnTo>
                    <a:pt x="707" y="120"/>
                  </a:lnTo>
                  <a:lnTo>
                    <a:pt x="689" y="93"/>
                  </a:lnTo>
                  <a:lnTo>
                    <a:pt x="675" y="92"/>
                  </a:lnTo>
                  <a:lnTo>
                    <a:pt x="690" y="107"/>
                  </a:lnTo>
                  <a:lnTo>
                    <a:pt x="674" y="115"/>
                  </a:lnTo>
                  <a:lnTo>
                    <a:pt x="680" y="123"/>
                  </a:lnTo>
                  <a:lnTo>
                    <a:pt x="704" y="138"/>
                  </a:lnTo>
                  <a:lnTo>
                    <a:pt x="702" y="153"/>
                  </a:lnTo>
                  <a:lnTo>
                    <a:pt x="717" y="169"/>
                  </a:lnTo>
                  <a:lnTo>
                    <a:pt x="759" y="167"/>
                  </a:lnTo>
                  <a:lnTo>
                    <a:pt x="781" y="173"/>
                  </a:lnTo>
                  <a:lnTo>
                    <a:pt x="791" y="187"/>
                  </a:lnTo>
                  <a:lnTo>
                    <a:pt x="797" y="195"/>
                  </a:lnTo>
                  <a:lnTo>
                    <a:pt x="821" y="200"/>
                  </a:lnTo>
                  <a:lnTo>
                    <a:pt x="786" y="195"/>
                  </a:lnTo>
                  <a:lnTo>
                    <a:pt x="773" y="177"/>
                  </a:lnTo>
                  <a:lnTo>
                    <a:pt x="761" y="170"/>
                  </a:lnTo>
                  <a:lnTo>
                    <a:pt x="731" y="176"/>
                  </a:lnTo>
                  <a:lnTo>
                    <a:pt x="749" y="198"/>
                  </a:lnTo>
                  <a:lnTo>
                    <a:pt x="734" y="219"/>
                  </a:lnTo>
                  <a:lnTo>
                    <a:pt x="727" y="223"/>
                  </a:lnTo>
                  <a:lnTo>
                    <a:pt x="717" y="227"/>
                  </a:lnTo>
                  <a:lnTo>
                    <a:pt x="672" y="221"/>
                  </a:lnTo>
                  <a:lnTo>
                    <a:pt x="667" y="217"/>
                  </a:lnTo>
                  <a:lnTo>
                    <a:pt x="697" y="218"/>
                  </a:lnTo>
                  <a:lnTo>
                    <a:pt x="691" y="221"/>
                  </a:lnTo>
                  <a:lnTo>
                    <a:pt x="711" y="218"/>
                  </a:lnTo>
                  <a:lnTo>
                    <a:pt x="708" y="213"/>
                  </a:lnTo>
                  <a:lnTo>
                    <a:pt x="721" y="192"/>
                  </a:lnTo>
                  <a:lnTo>
                    <a:pt x="721" y="182"/>
                  </a:lnTo>
                  <a:lnTo>
                    <a:pt x="693" y="165"/>
                  </a:lnTo>
                  <a:lnTo>
                    <a:pt x="681" y="145"/>
                  </a:lnTo>
                  <a:lnTo>
                    <a:pt x="668" y="126"/>
                  </a:lnTo>
                  <a:lnTo>
                    <a:pt x="651" y="117"/>
                  </a:lnTo>
                  <a:lnTo>
                    <a:pt x="651" y="98"/>
                  </a:lnTo>
                  <a:lnTo>
                    <a:pt x="626" y="90"/>
                  </a:lnTo>
                  <a:lnTo>
                    <a:pt x="593" y="92"/>
                  </a:lnTo>
                  <a:lnTo>
                    <a:pt x="589" y="119"/>
                  </a:lnTo>
                  <a:lnTo>
                    <a:pt x="577" y="128"/>
                  </a:lnTo>
                  <a:lnTo>
                    <a:pt x="581" y="133"/>
                  </a:lnTo>
                  <a:lnTo>
                    <a:pt x="591" y="134"/>
                  </a:lnTo>
                  <a:lnTo>
                    <a:pt x="595" y="147"/>
                  </a:lnTo>
                  <a:lnTo>
                    <a:pt x="600" y="156"/>
                  </a:lnTo>
                  <a:lnTo>
                    <a:pt x="621" y="162"/>
                  </a:lnTo>
                  <a:lnTo>
                    <a:pt x="636" y="171"/>
                  </a:lnTo>
                  <a:lnTo>
                    <a:pt x="643" y="173"/>
                  </a:lnTo>
                  <a:lnTo>
                    <a:pt x="636" y="186"/>
                  </a:lnTo>
                  <a:lnTo>
                    <a:pt x="612" y="173"/>
                  </a:lnTo>
                  <a:lnTo>
                    <a:pt x="572" y="163"/>
                  </a:lnTo>
                  <a:lnTo>
                    <a:pt x="536" y="157"/>
                  </a:lnTo>
                  <a:lnTo>
                    <a:pt x="499" y="152"/>
                  </a:lnTo>
                  <a:lnTo>
                    <a:pt x="493" y="158"/>
                  </a:lnTo>
                  <a:lnTo>
                    <a:pt x="511" y="173"/>
                  </a:lnTo>
                  <a:lnTo>
                    <a:pt x="499" y="179"/>
                  </a:lnTo>
                  <a:lnTo>
                    <a:pt x="498" y="185"/>
                  </a:lnTo>
                  <a:lnTo>
                    <a:pt x="488" y="182"/>
                  </a:lnTo>
                  <a:lnTo>
                    <a:pt x="483" y="173"/>
                  </a:lnTo>
                  <a:lnTo>
                    <a:pt x="461" y="176"/>
                  </a:lnTo>
                  <a:lnTo>
                    <a:pt x="443" y="179"/>
                  </a:lnTo>
                  <a:lnTo>
                    <a:pt x="422" y="186"/>
                  </a:lnTo>
                  <a:lnTo>
                    <a:pt x="397" y="183"/>
                  </a:lnTo>
                  <a:lnTo>
                    <a:pt x="404" y="181"/>
                  </a:lnTo>
                  <a:lnTo>
                    <a:pt x="397" y="173"/>
                  </a:lnTo>
                  <a:lnTo>
                    <a:pt x="410" y="170"/>
                  </a:lnTo>
                  <a:lnTo>
                    <a:pt x="380" y="179"/>
                  </a:lnTo>
                  <a:lnTo>
                    <a:pt x="379" y="181"/>
                  </a:lnTo>
                  <a:lnTo>
                    <a:pt x="347" y="188"/>
                  </a:lnTo>
                  <a:lnTo>
                    <a:pt x="329" y="194"/>
                  </a:lnTo>
                  <a:lnTo>
                    <a:pt x="330" y="198"/>
                  </a:lnTo>
                  <a:lnTo>
                    <a:pt x="314" y="200"/>
                  </a:lnTo>
                  <a:lnTo>
                    <a:pt x="313" y="215"/>
                  </a:lnTo>
                  <a:lnTo>
                    <a:pt x="288" y="215"/>
                  </a:lnTo>
                  <a:lnTo>
                    <a:pt x="269" y="203"/>
                  </a:lnTo>
                  <a:lnTo>
                    <a:pt x="294" y="193"/>
                  </a:lnTo>
                  <a:lnTo>
                    <a:pt x="265" y="179"/>
                  </a:lnTo>
                  <a:lnTo>
                    <a:pt x="233" y="177"/>
                  </a:lnTo>
                  <a:lnTo>
                    <a:pt x="251" y="186"/>
                  </a:lnTo>
                  <a:lnTo>
                    <a:pt x="259" y="209"/>
                  </a:lnTo>
                  <a:lnTo>
                    <a:pt x="266" y="224"/>
                  </a:lnTo>
                  <a:lnTo>
                    <a:pt x="265" y="234"/>
                  </a:lnTo>
                  <a:lnTo>
                    <a:pt x="257" y="233"/>
                  </a:lnTo>
                  <a:lnTo>
                    <a:pt x="251" y="225"/>
                  </a:lnTo>
                  <a:lnTo>
                    <a:pt x="231" y="223"/>
                  </a:lnTo>
                  <a:lnTo>
                    <a:pt x="216" y="235"/>
                  </a:lnTo>
                  <a:lnTo>
                    <a:pt x="199" y="247"/>
                  </a:lnTo>
                  <a:lnTo>
                    <a:pt x="216" y="265"/>
                  </a:lnTo>
                  <a:lnTo>
                    <a:pt x="177" y="260"/>
                  </a:lnTo>
                  <a:lnTo>
                    <a:pt x="152" y="252"/>
                  </a:lnTo>
                  <a:lnTo>
                    <a:pt x="153" y="261"/>
                  </a:lnTo>
                  <a:lnTo>
                    <a:pt x="171" y="270"/>
                  </a:lnTo>
                  <a:lnTo>
                    <a:pt x="181" y="277"/>
                  </a:lnTo>
                  <a:lnTo>
                    <a:pt x="158" y="279"/>
                  </a:lnTo>
                  <a:lnTo>
                    <a:pt x="125" y="264"/>
                  </a:lnTo>
                  <a:lnTo>
                    <a:pt x="114" y="245"/>
                  </a:lnTo>
                  <a:lnTo>
                    <a:pt x="113" y="239"/>
                  </a:lnTo>
                  <a:lnTo>
                    <a:pt x="115" y="237"/>
                  </a:lnTo>
                  <a:lnTo>
                    <a:pt x="93" y="227"/>
                  </a:lnTo>
                  <a:lnTo>
                    <a:pt x="84" y="222"/>
                  </a:lnTo>
                  <a:lnTo>
                    <a:pt x="62" y="210"/>
                  </a:lnTo>
                  <a:lnTo>
                    <a:pt x="75" y="213"/>
                  </a:lnTo>
                  <a:lnTo>
                    <a:pt x="120" y="223"/>
                  </a:lnTo>
                  <a:lnTo>
                    <a:pt x="165" y="233"/>
                  </a:lnTo>
                  <a:lnTo>
                    <a:pt x="207" y="223"/>
                  </a:lnTo>
                  <a:lnTo>
                    <a:pt x="212" y="207"/>
                  </a:lnTo>
                  <a:lnTo>
                    <a:pt x="195" y="195"/>
                  </a:lnTo>
                  <a:lnTo>
                    <a:pt x="147" y="181"/>
                  </a:lnTo>
                  <a:lnTo>
                    <a:pt x="101" y="165"/>
                  </a:lnTo>
                  <a:lnTo>
                    <a:pt x="73" y="167"/>
                  </a:lnTo>
                  <a:lnTo>
                    <a:pt x="66" y="169"/>
                  </a:lnTo>
                  <a:lnTo>
                    <a:pt x="72" y="161"/>
                  </a:lnTo>
                  <a:lnTo>
                    <a:pt x="61" y="163"/>
                  </a:lnTo>
                  <a:lnTo>
                    <a:pt x="48" y="156"/>
                  </a:lnTo>
                  <a:lnTo>
                    <a:pt x="63" y="153"/>
                  </a:lnTo>
                  <a:lnTo>
                    <a:pt x="44" y="151"/>
                  </a:lnTo>
                  <a:lnTo>
                    <a:pt x="37" y="155"/>
                  </a:lnTo>
                  <a:lnTo>
                    <a:pt x="27" y="153"/>
                  </a:lnTo>
                  <a:lnTo>
                    <a:pt x="29" y="158"/>
                  </a:lnTo>
                  <a:lnTo>
                    <a:pt x="18" y="159"/>
                  </a:lnTo>
                  <a:lnTo>
                    <a:pt x="1" y="169"/>
                  </a:lnTo>
                  <a:lnTo>
                    <a:pt x="0" y="173"/>
                  </a:lnTo>
                  <a:lnTo>
                    <a:pt x="2" y="187"/>
                  </a:lnTo>
                  <a:lnTo>
                    <a:pt x="26" y="200"/>
                  </a:lnTo>
                  <a:lnTo>
                    <a:pt x="15" y="216"/>
                  </a:lnTo>
                  <a:lnTo>
                    <a:pt x="37" y="241"/>
                  </a:lnTo>
                  <a:lnTo>
                    <a:pt x="38" y="259"/>
                  </a:lnTo>
                  <a:lnTo>
                    <a:pt x="44" y="267"/>
                  </a:lnTo>
                  <a:lnTo>
                    <a:pt x="54" y="277"/>
                  </a:lnTo>
                  <a:lnTo>
                    <a:pt x="47" y="283"/>
                  </a:lnTo>
                  <a:lnTo>
                    <a:pt x="78" y="301"/>
                  </a:lnTo>
                  <a:lnTo>
                    <a:pt x="65" y="314"/>
                  </a:lnTo>
                  <a:lnTo>
                    <a:pt x="51" y="327"/>
                  </a:lnTo>
                  <a:lnTo>
                    <a:pt x="39" y="341"/>
                  </a:lnTo>
                  <a:lnTo>
                    <a:pt x="25" y="354"/>
                  </a:lnTo>
                  <a:lnTo>
                    <a:pt x="38" y="354"/>
                  </a:lnTo>
                  <a:lnTo>
                    <a:pt x="36" y="354"/>
                  </a:lnTo>
                  <a:lnTo>
                    <a:pt x="39" y="359"/>
                  </a:lnTo>
                  <a:lnTo>
                    <a:pt x="71" y="367"/>
                  </a:lnTo>
                  <a:lnTo>
                    <a:pt x="51" y="367"/>
                  </a:lnTo>
                  <a:lnTo>
                    <a:pt x="36" y="374"/>
                  </a:lnTo>
                  <a:lnTo>
                    <a:pt x="31" y="380"/>
                  </a:lnTo>
                  <a:lnTo>
                    <a:pt x="37" y="402"/>
                  </a:lnTo>
                  <a:lnTo>
                    <a:pt x="29" y="416"/>
                  </a:lnTo>
                  <a:lnTo>
                    <a:pt x="39" y="433"/>
                  </a:lnTo>
                  <a:lnTo>
                    <a:pt x="53" y="459"/>
                  </a:lnTo>
                  <a:lnTo>
                    <a:pt x="81" y="464"/>
                  </a:lnTo>
                  <a:lnTo>
                    <a:pt x="110" y="469"/>
                  </a:lnTo>
                  <a:lnTo>
                    <a:pt x="115" y="497"/>
                  </a:lnTo>
                  <a:lnTo>
                    <a:pt x="139" y="517"/>
                  </a:lnTo>
                  <a:lnTo>
                    <a:pt x="132" y="524"/>
                  </a:lnTo>
                  <a:lnTo>
                    <a:pt x="138" y="546"/>
                  </a:lnTo>
                  <a:lnTo>
                    <a:pt x="153" y="541"/>
                  </a:lnTo>
                  <a:lnTo>
                    <a:pt x="183" y="545"/>
                  </a:lnTo>
                  <a:lnTo>
                    <a:pt x="187" y="553"/>
                  </a:lnTo>
                  <a:lnTo>
                    <a:pt x="212" y="573"/>
                  </a:lnTo>
                  <a:lnTo>
                    <a:pt x="237" y="595"/>
                  </a:lnTo>
                  <a:lnTo>
                    <a:pt x="249" y="593"/>
                  </a:lnTo>
                  <a:lnTo>
                    <a:pt x="278" y="602"/>
                  </a:lnTo>
                  <a:lnTo>
                    <a:pt x="307" y="611"/>
                  </a:lnTo>
                  <a:lnTo>
                    <a:pt x="320" y="645"/>
                  </a:lnTo>
                  <a:lnTo>
                    <a:pt x="305" y="653"/>
                  </a:lnTo>
                  <a:lnTo>
                    <a:pt x="297" y="667"/>
                  </a:lnTo>
                  <a:lnTo>
                    <a:pt x="302" y="672"/>
                  </a:lnTo>
                  <a:lnTo>
                    <a:pt x="287" y="680"/>
                  </a:lnTo>
                  <a:lnTo>
                    <a:pt x="277" y="683"/>
                  </a:lnTo>
                  <a:lnTo>
                    <a:pt x="293" y="696"/>
                  </a:lnTo>
                  <a:lnTo>
                    <a:pt x="287" y="695"/>
                  </a:lnTo>
                  <a:lnTo>
                    <a:pt x="284" y="702"/>
                  </a:lnTo>
                  <a:lnTo>
                    <a:pt x="281" y="697"/>
                  </a:lnTo>
                  <a:lnTo>
                    <a:pt x="279" y="711"/>
                  </a:lnTo>
                  <a:lnTo>
                    <a:pt x="263" y="713"/>
                  </a:lnTo>
                  <a:lnTo>
                    <a:pt x="258" y="717"/>
                  </a:lnTo>
                  <a:lnTo>
                    <a:pt x="288" y="733"/>
                  </a:lnTo>
                  <a:lnTo>
                    <a:pt x="318" y="749"/>
                  </a:lnTo>
                  <a:lnTo>
                    <a:pt x="319" y="746"/>
                  </a:lnTo>
                  <a:lnTo>
                    <a:pt x="342" y="749"/>
                  </a:lnTo>
                  <a:lnTo>
                    <a:pt x="363" y="750"/>
                  </a:lnTo>
                  <a:lnTo>
                    <a:pt x="393" y="762"/>
                  </a:lnTo>
                  <a:lnTo>
                    <a:pt x="423" y="774"/>
                  </a:lnTo>
                  <a:lnTo>
                    <a:pt x="453" y="786"/>
                  </a:lnTo>
                  <a:lnTo>
                    <a:pt x="483" y="798"/>
                  </a:lnTo>
                  <a:lnTo>
                    <a:pt x="517" y="804"/>
                  </a:lnTo>
                  <a:lnTo>
                    <a:pt x="500" y="785"/>
                  </a:lnTo>
                  <a:lnTo>
                    <a:pt x="483" y="767"/>
                  </a:lnTo>
                  <a:lnTo>
                    <a:pt x="480" y="750"/>
                  </a:lnTo>
                  <a:lnTo>
                    <a:pt x="479" y="756"/>
                  </a:lnTo>
                  <a:lnTo>
                    <a:pt x="468" y="738"/>
                  </a:lnTo>
                  <a:lnTo>
                    <a:pt x="461" y="731"/>
                  </a:lnTo>
                  <a:lnTo>
                    <a:pt x="471" y="707"/>
                  </a:lnTo>
                  <a:lnTo>
                    <a:pt x="492" y="697"/>
                  </a:lnTo>
                  <a:lnTo>
                    <a:pt x="501" y="692"/>
                  </a:lnTo>
                  <a:lnTo>
                    <a:pt x="499" y="686"/>
                  </a:lnTo>
                  <a:lnTo>
                    <a:pt x="485" y="662"/>
                  </a:lnTo>
                  <a:lnTo>
                    <a:pt x="461" y="644"/>
                  </a:lnTo>
                  <a:lnTo>
                    <a:pt x="438" y="626"/>
                  </a:lnTo>
                  <a:lnTo>
                    <a:pt x="441" y="599"/>
                  </a:lnTo>
                  <a:lnTo>
                    <a:pt x="444" y="572"/>
                  </a:lnTo>
                  <a:lnTo>
                    <a:pt x="467" y="583"/>
                  </a:lnTo>
                  <a:lnTo>
                    <a:pt x="470" y="572"/>
                  </a:lnTo>
                  <a:lnTo>
                    <a:pt x="485" y="561"/>
                  </a:lnTo>
                  <a:lnTo>
                    <a:pt x="500" y="551"/>
                  </a:lnTo>
                  <a:lnTo>
                    <a:pt x="528" y="551"/>
                  </a:lnTo>
                  <a:lnTo>
                    <a:pt x="553" y="563"/>
                  </a:lnTo>
                  <a:lnTo>
                    <a:pt x="579" y="573"/>
                  </a:lnTo>
                  <a:lnTo>
                    <a:pt x="608" y="572"/>
                  </a:lnTo>
                  <a:lnTo>
                    <a:pt x="645" y="571"/>
                  </a:lnTo>
                  <a:lnTo>
                    <a:pt x="684" y="577"/>
                  </a:lnTo>
                  <a:lnTo>
                    <a:pt x="686" y="571"/>
                  </a:lnTo>
                  <a:lnTo>
                    <a:pt x="666" y="546"/>
                  </a:lnTo>
                  <a:lnTo>
                    <a:pt x="675" y="519"/>
                  </a:lnTo>
                  <a:lnTo>
                    <a:pt x="692" y="519"/>
                  </a:lnTo>
                  <a:lnTo>
                    <a:pt x="669" y="509"/>
                  </a:lnTo>
                  <a:lnTo>
                    <a:pt x="693" y="504"/>
                  </a:lnTo>
                  <a:lnTo>
                    <a:pt x="719" y="500"/>
                  </a:lnTo>
                  <a:lnTo>
                    <a:pt x="741" y="494"/>
                  </a:lnTo>
                  <a:lnTo>
                    <a:pt x="765" y="487"/>
                  </a:lnTo>
                  <a:lnTo>
                    <a:pt x="788" y="481"/>
                  </a:lnTo>
                  <a:lnTo>
                    <a:pt x="811" y="474"/>
                  </a:lnTo>
                  <a:lnTo>
                    <a:pt x="828" y="473"/>
                  </a:lnTo>
                  <a:lnTo>
                    <a:pt x="842" y="487"/>
                  </a:lnTo>
                  <a:lnTo>
                    <a:pt x="880" y="500"/>
                  </a:lnTo>
                  <a:lnTo>
                    <a:pt x="893" y="507"/>
                  </a:lnTo>
                  <a:lnTo>
                    <a:pt x="908" y="510"/>
                  </a:lnTo>
                  <a:lnTo>
                    <a:pt x="932" y="501"/>
                  </a:lnTo>
                  <a:lnTo>
                    <a:pt x="958" y="492"/>
                  </a:lnTo>
                  <a:lnTo>
                    <a:pt x="961" y="495"/>
                  </a:lnTo>
                  <a:lnTo>
                    <a:pt x="958" y="507"/>
                  </a:lnTo>
                  <a:lnTo>
                    <a:pt x="984" y="524"/>
                  </a:lnTo>
                  <a:lnTo>
                    <a:pt x="1010" y="542"/>
                  </a:lnTo>
                  <a:lnTo>
                    <a:pt x="1037" y="560"/>
                  </a:lnTo>
                  <a:lnTo>
                    <a:pt x="1063" y="578"/>
                  </a:lnTo>
                  <a:lnTo>
                    <a:pt x="1067" y="572"/>
                  </a:lnTo>
                  <a:lnTo>
                    <a:pt x="1081" y="577"/>
                  </a:lnTo>
                  <a:lnTo>
                    <a:pt x="1106" y="573"/>
                  </a:lnTo>
                  <a:lnTo>
                    <a:pt x="1133" y="589"/>
                  </a:lnTo>
                  <a:lnTo>
                    <a:pt x="1159" y="606"/>
                  </a:lnTo>
                  <a:lnTo>
                    <a:pt x="1184" y="600"/>
                  </a:lnTo>
                  <a:lnTo>
                    <a:pt x="1206" y="623"/>
                  </a:lnTo>
                  <a:lnTo>
                    <a:pt x="1222" y="621"/>
                  </a:lnTo>
                  <a:lnTo>
                    <a:pt x="1231" y="613"/>
                  </a:lnTo>
                  <a:lnTo>
                    <a:pt x="1249" y="606"/>
                  </a:lnTo>
                  <a:lnTo>
                    <a:pt x="1268" y="594"/>
                  </a:lnTo>
                  <a:lnTo>
                    <a:pt x="1288" y="583"/>
                  </a:lnTo>
                  <a:lnTo>
                    <a:pt x="1327" y="588"/>
                  </a:lnTo>
                  <a:lnTo>
                    <a:pt x="1333" y="596"/>
                  </a:lnTo>
                  <a:lnTo>
                    <a:pt x="1363" y="601"/>
                  </a:lnTo>
                  <a:lnTo>
                    <a:pt x="1392" y="606"/>
                  </a:lnTo>
                  <a:lnTo>
                    <a:pt x="1406" y="594"/>
                  </a:lnTo>
                  <a:lnTo>
                    <a:pt x="1388" y="577"/>
                  </a:lnTo>
                  <a:lnTo>
                    <a:pt x="1393" y="553"/>
                  </a:lnTo>
                  <a:lnTo>
                    <a:pt x="1427" y="560"/>
                  </a:lnTo>
                  <a:lnTo>
                    <a:pt x="1459" y="567"/>
                  </a:lnTo>
                  <a:lnTo>
                    <a:pt x="1474" y="581"/>
                  </a:lnTo>
                  <a:lnTo>
                    <a:pt x="1504" y="596"/>
                  </a:lnTo>
                  <a:lnTo>
                    <a:pt x="1537" y="590"/>
                  </a:lnTo>
                  <a:lnTo>
                    <a:pt x="1564" y="595"/>
                  </a:lnTo>
                  <a:lnTo>
                    <a:pt x="1591" y="601"/>
                  </a:lnTo>
                  <a:lnTo>
                    <a:pt x="1602" y="611"/>
                  </a:lnTo>
                  <a:lnTo>
                    <a:pt x="1643" y="620"/>
                  </a:lnTo>
                  <a:lnTo>
                    <a:pt x="1666" y="617"/>
                  </a:lnTo>
                  <a:lnTo>
                    <a:pt x="1687" y="612"/>
                  </a:lnTo>
                  <a:lnTo>
                    <a:pt x="1710" y="595"/>
                  </a:lnTo>
                  <a:lnTo>
                    <a:pt x="1746" y="603"/>
                  </a:lnTo>
                  <a:lnTo>
                    <a:pt x="1764" y="605"/>
                  </a:lnTo>
                  <a:lnTo>
                    <a:pt x="1793" y="611"/>
                  </a:lnTo>
                  <a:lnTo>
                    <a:pt x="1807" y="595"/>
                  </a:lnTo>
                  <a:lnTo>
                    <a:pt x="1801" y="577"/>
                  </a:lnTo>
                  <a:lnTo>
                    <a:pt x="1800" y="548"/>
                  </a:lnTo>
                  <a:lnTo>
                    <a:pt x="1786" y="539"/>
                  </a:lnTo>
                  <a:lnTo>
                    <a:pt x="1777" y="535"/>
                  </a:lnTo>
                  <a:lnTo>
                    <a:pt x="1792" y="522"/>
                  </a:lnTo>
                  <a:lnTo>
                    <a:pt x="1816" y="521"/>
                  </a:lnTo>
                  <a:lnTo>
                    <a:pt x="1840" y="521"/>
                  </a:lnTo>
                  <a:lnTo>
                    <a:pt x="1890" y="536"/>
                  </a:lnTo>
                  <a:lnTo>
                    <a:pt x="1909" y="553"/>
                  </a:lnTo>
                  <a:lnTo>
                    <a:pt x="1930" y="570"/>
                  </a:lnTo>
                  <a:lnTo>
                    <a:pt x="1949" y="587"/>
                  </a:lnTo>
                  <a:lnTo>
                    <a:pt x="1969" y="603"/>
                  </a:lnTo>
                  <a:lnTo>
                    <a:pt x="1991" y="612"/>
                  </a:lnTo>
                  <a:lnTo>
                    <a:pt x="2026" y="621"/>
                  </a:lnTo>
                  <a:lnTo>
                    <a:pt x="2046" y="630"/>
                  </a:lnTo>
                  <a:lnTo>
                    <a:pt x="2071" y="656"/>
                  </a:lnTo>
                  <a:lnTo>
                    <a:pt x="2100" y="653"/>
                  </a:lnTo>
                  <a:lnTo>
                    <a:pt x="2131" y="642"/>
                  </a:lnTo>
                  <a:lnTo>
                    <a:pt x="2143" y="663"/>
                  </a:lnTo>
                  <a:lnTo>
                    <a:pt x="2147" y="692"/>
                  </a:lnTo>
                  <a:lnTo>
                    <a:pt x="2151" y="721"/>
                  </a:lnTo>
                  <a:lnTo>
                    <a:pt x="2124" y="716"/>
                  </a:lnTo>
                  <a:lnTo>
                    <a:pt x="2121" y="729"/>
                  </a:lnTo>
                  <a:lnTo>
                    <a:pt x="2134" y="751"/>
                  </a:lnTo>
                  <a:lnTo>
                    <a:pt x="2148" y="773"/>
                  </a:lnTo>
                  <a:lnTo>
                    <a:pt x="2140" y="779"/>
                  </a:lnTo>
                  <a:lnTo>
                    <a:pt x="2145" y="786"/>
                  </a:lnTo>
                  <a:lnTo>
                    <a:pt x="2148" y="788"/>
                  </a:lnTo>
                  <a:lnTo>
                    <a:pt x="2146" y="781"/>
                  </a:lnTo>
                  <a:lnTo>
                    <a:pt x="2149" y="781"/>
                  </a:lnTo>
                  <a:lnTo>
                    <a:pt x="2160" y="767"/>
                  </a:lnTo>
                  <a:lnTo>
                    <a:pt x="2166" y="764"/>
                  </a:lnTo>
                  <a:lnTo>
                    <a:pt x="2172" y="775"/>
                  </a:lnTo>
                  <a:lnTo>
                    <a:pt x="2187" y="776"/>
                  </a:lnTo>
                  <a:lnTo>
                    <a:pt x="2211" y="768"/>
                  </a:lnTo>
                  <a:lnTo>
                    <a:pt x="2218" y="751"/>
                  </a:lnTo>
                  <a:lnTo>
                    <a:pt x="2224" y="734"/>
                  </a:lnTo>
                  <a:lnTo>
                    <a:pt x="2227" y="710"/>
                  </a:lnTo>
                  <a:lnTo>
                    <a:pt x="2230" y="687"/>
                  </a:lnTo>
                  <a:lnTo>
                    <a:pt x="2232" y="665"/>
                  </a:lnTo>
                  <a:lnTo>
                    <a:pt x="2233" y="642"/>
                  </a:lnTo>
                  <a:lnTo>
                    <a:pt x="2224" y="621"/>
                  </a:lnTo>
                  <a:lnTo>
                    <a:pt x="2214" y="601"/>
                  </a:lnTo>
                  <a:lnTo>
                    <a:pt x="2202" y="588"/>
                  </a:lnTo>
                  <a:lnTo>
                    <a:pt x="2197" y="572"/>
                  </a:lnTo>
                  <a:lnTo>
                    <a:pt x="2191" y="557"/>
                  </a:lnTo>
                  <a:lnTo>
                    <a:pt x="2177" y="540"/>
                  </a:lnTo>
                  <a:lnTo>
                    <a:pt x="2155" y="527"/>
                  </a:lnTo>
                  <a:lnTo>
                    <a:pt x="2169" y="528"/>
                  </a:lnTo>
                  <a:lnTo>
                    <a:pt x="2118" y="501"/>
                  </a:lnTo>
                  <a:lnTo>
                    <a:pt x="2094" y="498"/>
                  </a:lnTo>
                  <a:lnTo>
                    <a:pt x="2101" y="509"/>
                  </a:lnTo>
                  <a:lnTo>
                    <a:pt x="2085" y="517"/>
                  </a:lnTo>
                  <a:lnTo>
                    <a:pt x="2085" y="509"/>
                  </a:lnTo>
                  <a:lnTo>
                    <a:pt x="2074" y="505"/>
                  </a:lnTo>
                  <a:lnTo>
                    <a:pt x="2071" y="510"/>
                  </a:lnTo>
                  <a:lnTo>
                    <a:pt x="2056" y="493"/>
                  </a:lnTo>
                  <a:lnTo>
                    <a:pt x="2022" y="489"/>
                  </a:lnTo>
                  <a:lnTo>
                    <a:pt x="2031" y="468"/>
                  </a:lnTo>
                  <a:lnTo>
                    <a:pt x="2037" y="447"/>
                  </a:lnTo>
                  <a:lnTo>
                    <a:pt x="2043" y="433"/>
                  </a:lnTo>
                  <a:lnTo>
                    <a:pt x="2049" y="419"/>
                  </a:lnTo>
                  <a:lnTo>
                    <a:pt x="2044" y="408"/>
                  </a:lnTo>
                  <a:lnTo>
                    <a:pt x="2052" y="387"/>
                  </a:lnTo>
                  <a:lnTo>
                    <a:pt x="2075" y="384"/>
                  </a:lnTo>
                  <a:lnTo>
                    <a:pt x="2099" y="380"/>
                  </a:lnTo>
                  <a:lnTo>
                    <a:pt x="2105" y="380"/>
                  </a:lnTo>
                  <a:lnTo>
                    <a:pt x="2115" y="385"/>
                  </a:lnTo>
                  <a:lnTo>
                    <a:pt x="2117" y="381"/>
                  </a:lnTo>
                  <a:lnTo>
                    <a:pt x="2161" y="384"/>
                  </a:lnTo>
                  <a:lnTo>
                    <a:pt x="2163" y="379"/>
                  </a:lnTo>
                  <a:lnTo>
                    <a:pt x="2159" y="375"/>
                  </a:lnTo>
                  <a:lnTo>
                    <a:pt x="2194" y="377"/>
                  </a:lnTo>
                  <a:lnTo>
                    <a:pt x="2221" y="383"/>
                  </a:lnTo>
                  <a:lnTo>
                    <a:pt x="2212" y="386"/>
                  </a:lnTo>
                  <a:lnTo>
                    <a:pt x="2219" y="393"/>
                  </a:lnTo>
                  <a:lnTo>
                    <a:pt x="2238" y="391"/>
                  </a:lnTo>
                  <a:lnTo>
                    <a:pt x="2251" y="385"/>
                  </a:lnTo>
                  <a:lnTo>
                    <a:pt x="2279" y="386"/>
                  </a:lnTo>
                  <a:lnTo>
                    <a:pt x="2274" y="381"/>
                  </a:lnTo>
                  <a:lnTo>
                    <a:pt x="2256" y="379"/>
                  </a:lnTo>
                  <a:lnTo>
                    <a:pt x="2249" y="373"/>
                  </a:lnTo>
                  <a:lnTo>
                    <a:pt x="2248" y="351"/>
                  </a:lnTo>
                  <a:lnTo>
                    <a:pt x="2247" y="329"/>
                  </a:lnTo>
                  <a:lnTo>
                    <a:pt x="2285" y="327"/>
                  </a:lnTo>
                  <a:lnTo>
                    <a:pt x="2293" y="325"/>
                  </a:lnTo>
                  <a:lnTo>
                    <a:pt x="2314" y="345"/>
                  </a:lnTo>
                  <a:lnTo>
                    <a:pt x="2317" y="343"/>
                  </a:lnTo>
                  <a:lnTo>
                    <a:pt x="2329" y="354"/>
                  </a:lnTo>
                  <a:lnTo>
                    <a:pt x="2339" y="331"/>
                  </a:lnTo>
                  <a:lnTo>
                    <a:pt x="2350" y="331"/>
                  </a:lnTo>
                  <a:lnTo>
                    <a:pt x="2329" y="312"/>
                  </a:lnTo>
                  <a:lnTo>
                    <a:pt x="2335" y="308"/>
                  </a:lnTo>
                  <a:lnTo>
                    <a:pt x="2367" y="312"/>
                  </a:lnTo>
                  <a:lnTo>
                    <a:pt x="2370" y="315"/>
                  </a:lnTo>
                  <a:lnTo>
                    <a:pt x="2353" y="314"/>
                  </a:lnTo>
                  <a:lnTo>
                    <a:pt x="2368" y="330"/>
                  </a:lnTo>
                  <a:lnTo>
                    <a:pt x="2382" y="345"/>
                  </a:lnTo>
                  <a:lnTo>
                    <a:pt x="2371" y="354"/>
                  </a:lnTo>
                  <a:lnTo>
                    <a:pt x="2368" y="371"/>
                  </a:lnTo>
                  <a:lnTo>
                    <a:pt x="2363" y="390"/>
                  </a:lnTo>
                  <a:lnTo>
                    <a:pt x="2362" y="413"/>
                  </a:lnTo>
                  <a:lnTo>
                    <a:pt x="2344" y="416"/>
                  </a:lnTo>
                  <a:lnTo>
                    <a:pt x="2352" y="423"/>
                  </a:lnTo>
                  <a:lnTo>
                    <a:pt x="2355" y="439"/>
                  </a:lnTo>
                  <a:lnTo>
                    <a:pt x="2370" y="459"/>
                  </a:lnTo>
                  <a:lnTo>
                    <a:pt x="2386" y="479"/>
                  </a:lnTo>
                  <a:lnTo>
                    <a:pt x="2415" y="504"/>
                  </a:lnTo>
                  <a:lnTo>
                    <a:pt x="2443" y="528"/>
                  </a:lnTo>
                  <a:lnTo>
                    <a:pt x="2472" y="553"/>
                  </a:lnTo>
                  <a:lnTo>
                    <a:pt x="2502" y="577"/>
                  </a:lnTo>
                  <a:lnTo>
                    <a:pt x="2510" y="563"/>
                  </a:lnTo>
                  <a:lnTo>
                    <a:pt x="2493" y="530"/>
                  </a:lnTo>
                  <a:lnTo>
                    <a:pt x="2500" y="525"/>
                  </a:lnTo>
                  <a:lnTo>
                    <a:pt x="2513" y="528"/>
                  </a:lnTo>
                  <a:lnTo>
                    <a:pt x="2510" y="523"/>
                  </a:lnTo>
                  <a:lnTo>
                    <a:pt x="2493" y="500"/>
                  </a:lnTo>
                  <a:lnTo>
                    <a:pt x="2516" y="491"/>
                  </a:lnTo>
                  <a:lnTo>
                    <a:pt x="2486" y="465"/>
                  </a:lnTo>
                  <a:lnTo>
                    <a:pt x="2484" y="453"/>
                  </a:lnTo>
                  <a:lnTo>
                    <a:pt x="2487" y="449"/>
                  </a:lnTo>
                  <a:lnTo>
                    <a:pt x="2486" y="453"/>
                  </a:lnTo>
                  <a:lnTo>
                    <a:pt x="2500" y="458"/>
                  </a:lnTo>
                  <a:lnTo>
                    <a:pt x="2484" y="443"/>
                  </a:lnTo>
                  <a:lnTo>
                    <a:pt x="2475" y="441"/>
                  </a:lnTo>
                  <a:lnTo>
                    <a:pt x="2454" y="416"/>
                  </a:lnTo>
                  <a:lnTo>
                    <a:pt x="2445" y="419"/>
                  </a:lnTo>
                  <a:lnTo>
                    <a:pt x="2427" y="411"/>
                  </a:lnTo>
                  <a:lnTo>
                    <a:pt x="2417" y="386"/>
                  </a:lnTo>
                  <a:lnTo>
                    <a:pt x="2406" y="371"/>
                  </a:lnTo>
                  <a:lnTo>
                    <a:pt x="2418" y="366"/>
                  </a:lnTo>
                  <a:lnTo>
                    <a:pt x="2433" y="372"/>
                  </a:lnTo>
                  <a:lnTo>
                    <a:pt x="2429" y="365"/>
                  </a:lnTo>
                  <a:lnTo>
                    <a:pt x="2437" y="356"/>
                  </a:lnTo>
                  <a:lnTo>
                    <a:pt x="2454" y="371"/>
                  </a:lnTo>
                  <a:lnTo>
                    <a:pt x="2455" y="360"/>
                  </a:lnTo>
                  <a:lnTo>
                    <a:pt x="2487" y="354"/>
                  </a:lnTo>
                  <a:lnTo>
                    <a:pt x="2519" y="366"/>
                  </a:lnTo>
                  <a:lnTo>
                    <a:pt x="2519" y="361"/>
                  </a:lnTo>
                  <a:lnTo>
                    <a:pt x="2528" y="345"/>
                  </a:lnTo>
                  <a:lnTo>
                    <a:pt x="2530" y="343"/>
                  </a:lnTo>
                  <a:lnTo>
                    <a:pt x="2529" y="336"/>
                  </a:lnTo>
                  <a:lnTo>
                    <a:pt x="2531" y="333"/>
                  </a:lnTo>
                  <a:lnTo>
                    <a:pt x="2549" y="321"/>
                  </a:lnTo>
                  <a:lnTo>
                    <a:pt x="2567" y="309"/>
                  </a:lnTo>
                  <a:lnTo>
                    <a:pt x="2558" y="307"/>
                  </a:lnTo>
                  <a:lnTo>
                    <a:pt x="2564" y="306"/>
                  </a:lnTo>
                  <a:lnTo>
                    <a:pt x="2603" y="314"/>
                  </a:lnTo>
                  <a:lnTo>
                    <a:pt x="2606" y="311"/>
                  </a:lnTo>
                  <a:lnTo>
                    <a:pt x="2588" y="300"/>
                  </a:lnTo>
                  <a:lnTo>
                    <a:pt x="2568" y="290"/>
                  </a:lnTo>
                  <a:lnTo>
                    <a:pt x="2558" y="287"/>
                  </a:lnTo>
                  <a:lnTo>
                    <a:pt x="2528" y="269"/>
                  </a:lnTo>
                  <a:lnTo>
                    <a:pt x="2526" y="272"/>
                  </a:lnTo>
                  <a:lnTo>
                    <a:pt x="2505" y="260"/>
                  </a:lnTo>
                  <a:lnTo>
                    <a:pt x="2517" y="263"/>
                  </a:lnTo>
                  <a:lnTo>
                    <a:pt x="2536" y="259"/>
                  </a:lnTo>
                  <a:lnTo>
                    <a:pt x="2505" y="236"/>
                  </a:lnTo>
                  <a:lnTo>
                    <a:pt x="2472" y="215"/>
                  </a:lnTo>
                  <a:lnTo>
                    <a:pt x="2441" y="192"/>
                  </a:lnTo>
                  <a:lnTo>
                    <a:pt x="2409" y="17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7" name="Freeform 398"/>
            <p:cNvSpPr>
              <a:spLocks/>
            </p:cNvSpPr>
            <p:nvPr/>
          </p:nvSpPr>
          <p:spPr bwMode="auto">
            <a:xfrm>
              <a:off x="1073038" y="1460604"/>
              <a:ext cx="209816" cy="113874"/>
            </a:xfrm>
            <a:custGeom>
              <a:avLst/>
              <a:gdLst/>
              <a:ahLst/>
              <a:cxnLst>
                <a:cxn ang="0">
                  <a:pos x="189" y="62"/>
                </a:cxn>
                <a:cxn ang="0">
                  <a:pos x="184" y="53"/>
                </a:cxn>
                <a:cxn ang="0">
                  <a:pos x="173" y="42"/>
                </a:cxn>
                <a:cxn ang="0">
                  <a:pos x="163" y="41"/>
                </a:cxn>
                <a:cxn ang="0">
                  <a:pos x="165" y="44"/>
                </a:cxn>
                <a:cxn ang="0">
                  <a:pos x="159" y="41"/>
                </a:cxn>
                <a:cxn ang="0">
                  <a:pos x="142" y="42"/>
                </a:cxn>
                <a:cxn ang="0">
                  <a:pos x="130" y="51"/>
                </a:cxn>
                <a:cxn ang="0">
                  <a:pos x="129" y="56"/>
                </a:cxn>
                <a:cxn ang="0">
                  <a:pos x="120" y="56"/>
                </a:cxn>
                <a:cxn ang="0">
                  <a:pos x="126" y="47"/>
                </a:cxn>
                <a:cxn ang="0">
                  <a:pos x="141" y="34"/>
                </a:cxn>
                <a:cxn ang="0">
                  <a:pos x="141" y="22"/>
                </a:cxn>
                <a:cxn ang="0">
                  <a:pos x="126" y="9"/>
                </a:cxn>
                <a:cxn ang="0">
                  <a:pos x="126" y="14"/>
                </a:cxn>
                <a:cxn ang="0">
                  <a:pos x="115" y="0"/>
                </a:cxn>
                <a:cxn ang="0">
                  <a:pos x="87" y="20"/>
                </a:cxn>
                <a:cxn ang="0">
                  <a:pos x="58" y="40"/>
                </a:cxn>
                <a:cxn ang="0">
                  <a:pos x="29" y="59"/>
                </a:cxn>
                <a:cxn ang="0">
                  <a:pos x="0" y="78"/>
                </a:cxn>
                <a:cxn ang="0">
                  <a:pos x="14" y="68"/>
                </a:cxn>
                <a:cxn ang="0">
                  <a:pos x="26" y="60"/>
                </a:cxn>
                <a:cxn ang="0">
                  <a:pos x="35" y="59"/>
                </a:cxn>
                <a:cxn ang="0">
                  <a:pos x="44" y="54"/>
                </a:cxn>
                <a:cxn ang="0">
                  <a:pos x="43" y="58"/>
                </a:cxn>
                <a:cxn ang="0">
                  <a:pos x="49" y="58"/>
                </a:cxn>
                <a:cxn ang="0">
                  <a:pos x="32" y="65"/>
                </a:cxn>
                <a:cxn ang="0">
                  <a:pos x="30" y="74"/>
                </a:cxn>
                <a:cxn ang="0">
                  <a:pos x="65" y="74"/>
                </a:cxn>
                <a:cxn ang="0">
                  <a:pos x="54" y="89"/>
                </a:cxn>
                <a:cxn ang="0">
                  <a:pos x="70" y="94"/>
                </a:cxn>
                <a:cxn ang="0">
                  <a:pos x="81" y="95"/>
                </a:cxn>
                <a:cxn ang="0">
                  <a:pos x="76" y="101"/>
                </a:cxn>
                <a:cxn ang="0">
                  <a:pos x="89" y="98"/>
                </a:cxn>
                <a:cxn ang="0">
                  <a:pos x="97" y="94"/>
                </a:cxn>
                <a:cxn ang="0">
                  <a:pos x="96" y="90"/>
                </a:cxn>
                <a:cxn ang="0">
                  <a:pos x="120" y="80"/>
                </a:cxn>
                <a:cxn ang="0">
                  <a:pos x="126" y="75"/>
                </a:cxn>
                <a:cxn ang="0">
                  <a:pos x="130" y="70"/>
                </a:cxn>
                <a:cxn ang="0">
                  <a:pos x="132" y="74"/>
                </a:cxn>
                <a:cxn ang="0">
                  <a:pos x="144" y="72"/>
                </a:cxn>
                <a:cxn ang="0">
                  <a:pos x="150" y="69"/>
                </a:cxn>
                <a:cxn ang="0">
                  <a:pos x="165" y="69"/>
                </a:cxn>
                <a:cxn ang="0">
                  <a:pos x="189" y="62"/>
                </a:cxn>
              </a:cxnLst>
              <a:rect l="0" t="0" r="r" b="b"/>
              <a:pathLst>
                <a:path w="189" h="101">
                  <a:moveTo>
                    <a:pt x="189" y="62"/>
                  </a:moveTo>
                  <a:lnTo>
                    <a:pt x="184" y="53"/>
                  </a:lnTo>
                  <a:lnTo>
                    <a:pt x="173" y="42"/>
                  </a:lnTo>
                  <a:lnTo>
                    <a:pt x="163" y="41"/>
                  </a:lnTo>
                  <a:lnTo>
                    <a:pt x="165" y="44"/>
                  </a:lnTo>
                  <a:lnTo>
                    <a:pt x="159" y="41"/>
                  </a:lnTo>
                  <a:lnTo>
                    <a:pt x="142" y="42"/>
                  </a:lnTo>
                  <a:lnTo>
                    <a:pt x="130" y="51"/>
                  </a:lnTo>
                  <a:lnTo>
                    <a:pt x="129" y="56"/>
                  </a:lnTo>
                  <a:lnTo>
                    <a:pt x="120" y="56"/>
                  </a:lnTo>
                  <a:lnTo>
                    <a:pt x="126" y="47"/>
                  </a:lnTo>
                  <a:lnTo>
                    <a:pt x="141" y="34"/>
                  </a:lnTo>
                  <a:lnTo>
                    <a:pt x="141" y="22"/>
                  </a:lnTo>
                  <a:lnTo>
                    <a:pt x="126" y="9"/>
                  </a:lnTo>
                  <a:lnTo>
                    <a:pt x="126" y="14"/>
                  </a:lnTo>
                  <a:lnTo>
                    <a:pt x="115" y="0"/>
                  </a:lnTo>
                  <a:lnTo>
                    <a:pt x="87" y="20"/>
                  </a:lnTo>
                  <a:lnTo>
                    <a:pt x="58" y="40"/>
                  </a:lnTo>
                  <a:lnTo>
                    <a:pt x="29" y="59"/>
                  </a:lnTo>
                  <a:lnTo>
                    <a:pt x="0" y="78"/>
                  </a:lnTo>
                  <a:lnTo>
                    <a:pt x="14" y="68"/>
                  </a:lnTo>
                  <a:lnTo>
                    <a:pt x="26" y="60"/>
                  </a:lnTo>
                  <a:lnTo>
                    <a:pt x="35" y="59"/>
                  </a:lnTo>
                  <a:lnTo>
                    <a:pt x="44" y="54"/>
                  </a:lnTo>
                  <a:lnTo>
                    <a:pt x="43" y="58"/>
                  </a:lnTo>
                  <a:lnTo>
                    <a:pt x="49" y="58"/>
                  </a:lnTo>
                  <a:lnTo>
                    <a:pt x="32" y="65"/>
                  </a:lnTo>
                  <a:lnTo>
                    <a:pt x="30" y="74"/>
                  </a:lnTo>
                  <a:lnTo>
                    <a:pt x="65" y="74"/>
                  </a:lnTo>
                  <a:lnTo>
                    <a:pt x="54" y="89"/>
                  </a:lnTo>
                  <a:lnTo>
                    <a:pt x="70" y="94"/>
                  </a:lnTo>
                  <a:lnTo>
                    <a:pt x="81" y="95"/>
                  </a:lnTo>
                  <a:lnTo>
                    <a:pt x="76" y="101"/>
                  </a:lnTo>
                  <a:lnTo>
                    <a:pt x="89" y="98"/>
                  </a:lnTo>
                  <a:lnTo>
                    <a:pt x="97" y="94"/>
                  </a:lnTo>
                  <a:lnTo>
                    <a:pt x="96" y="90"/>
                  </a:lnTo>
                  <a:lnTo>
                    <a:pt x="120" y="80"/>
                  </a:lnTo>
                  <a:lnTo>
                    <a:pt x="126" y="75"/>
                  </a:lnTo>
                  <a:lnTo>
                    <a:pt x="130" y="70"/>
                  </a:lnTo>
                  <a:lnTo>
                    <a:pt x="132" y="74"/>
                  </a:lnTo>
                  <a:lnTo>
                    <a:pt x="144" y="72"/>
                  </a:lnTo>
                  <a:lnTo>
                    <a:pt x="150" y="69"/>
                  </a:lnTo>
                  <a:lnTo>
                    <a:pt x="165" y="69"/>
                  </a:lnTo>
                  <a:lnTo>
                    <a:pt x="189" y="6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8" name="Freeform 399"/>
            <p:cNvSpPr>
              <a:spLocks/>
            </p:cNvSpPr>
            <p:nvPr/>
          </p:nvSpPr>
          <p:spPr bwMode="auto">
            <a:xfrm>
              <a:off x="7327355" y="1822322"/>
              <a:ext cx="200888" cy="225515"/>
            </a:xfrm>
            <a:custGeom>
              <a:avLst/>
              <a:gdLst/>
              <a:ahLst/>
              <a:cxnLst>
                <a:cxn ang="0">
                  <a:pos x="160" y="138"/>
                </a:cxn>
                <a:cxn ang="0">
                  <a:pos x="137" y="118"/>
                </a:cxn>
                <a:cxn ang="0">
                  <a:pos x="113" y="96"/>
                </a:cxn>
                <a:cxn ang="0">
                  <a:pos x="87" y="76"/>
                </a:cxn>
                <a:cxn ang="0">
                  <a:pos x="61" y="56"/>
                </a:cxn>
                <a:cxn ang="0">
                  <a:pos x="57" y="47"/>
                </a:cxn>
                <a:cxn ang="0">
                  <a:pos x="30" y="24"/>
                </a:cxn>
                <a:cxn ang="0">
                  <a:pos x="5" y="0"/>
                </a:cxn>
                <a:cxn ang="0">
                  <a:pos x="0" y="4"/>
                </a:cxn>
                <a:cxn ang="0">
                  <a:pos x="19" y="17"/>
                </a:cxn>
                <a:cxn ang="0">
                  <a:pos x="18" y="26"/>
                </a:cxn>
                <a:cxn ang="0">
                  <a:pos x="10" y="26"/>
                </a:cxn>
                <a:cxn ang="0">
                  <a:pos x="30" y="47"/>
                </a:cxn>
                <a:cxn ang="0">
                  <a:pos x="49" y="69"/>
                </a:cxn>
                <a:cxn ang="0">
                  <a:pos x="70" y="88"/>
                </a:cxn>
                <a:cxn ang="0">
                  <a:pos x="87" y="112"/>
                </a:cxn>
                <a:cxn ang="0">
                  <a:pos x="102" y="136"/>
                </a:cxn>
                <a:cxn ang="0">
                  <a:pos x="119" y="156"/>
                </a:cxn>
                <a:cxn ang="0">
                  <a:pos x="136" y="177"/>
                </a:cxn>
                <a:cxn ang="0">
                  <a:pos x="151" y="202"/>
                </a:cxn>
                <a:cxn ang="0">
                  <a:pos x="157" y="202"/>
                </a:cxn>
                <a:cxn ang="0">
                  <a:pos x="155" y="184"/>
                </a:cxn>
                <a:cxn ang="0">
                  <a:pos x="173" y="194"/>
                </a:cxn>
                <a:cxn ang="0">
                  <a:pos x="181" y="202"/>
                </a:cxn>
                <a:cxn ang="0">
                  <a:pos x="167" y="184"/>
                </a:cxn>
                <a:cxn ang="0">
                  <a:pos x="129" y="154"/>
                </a:cxn>
                <a:cxn ang="0">
                  <a:pos x="120" y="124"/>
                </a:cxn>
                <a:cxn ang="0">
                  <a:pos x="127" y="123"/>
                </a:cxn>
                <a:cxn ang="0">
                  <a:pos x="151" y="132"/>
                </a:cxn>
                <a:cxn ang="0">
                  <a:pos x="160" y="138"/>
                </a:cxn>
              </a:cxnLst>
              <a:rect l="0" t="0" r="r" b="b"/>
              <a:pathLst>
                <a:path w="181" h="202">
                  <a:moveTo>
                    <a:pt x="160" y="138"/>
                  </a:moveTo>
                  <a:lnTo>
                    <a:pt x="137" y="118"/>
                  </a:lnTo>
                  <a:lnTo>
                    <a:pt x="113" y="96"/>
                  </a:lnTo>
                  <a:lnTo>
                    <a:pt x="87" y="76"/>
                  </a:lnTo>
                  <a:lnTo>
                    <a:pt x="61" y="56"/>
                  </a:lnTo>
                  <a:lnTo>
                    <a:pt x="57" y="47"/>
                  </a:lnTo>
                  <a:lnTo>
                    <a:pt x="30" y="24"/>
                  </a:lnTo>
                  <a:lnTo>
                    <a:pt x="5" y="0"/>
                  </a:lnTo>
                  <a:lnTo>
                    <a:pt x="0" y="4"/>
                  </a:lnTo>
                  <a:lnTo>
                    <a:pt x="19" y="17"/>
                  </a:lnTo>
                  <a:lnTo>
                    <a:pt x="18" y="26"/>
                  </a:lnTo>
                  <a:lnTo>
                    <a:pt x="10" y="26"/>
                  </a:lnTo>
                  <a:lnTo>
                    <a:pt x="30" y="47"/>
                  </a:lnTo>
                  <a:lnTo>
                    <a:pt x="49" y="69"/>
                  </a:lnTo>
                  <a:lnTo>
                    <a:pt x="70" y="88"/>
                  </a:lnTo>
                  <a:lnTo>
                    <a:pt x="87" y="112"/>
                  </a:lnTo>
                  <a:lnTo>
                    <a:pt x="102" y="136"/>
                  </a:lnTo>
                  <a:lnTo>
                    <a:pt x="119" y="156"/>
                  </a:lnTo>
                  <a:lnTo>
                    <a:pt x="136" y="177"/>
                  </a:lnTo>
                  <a:lnTo>
                    <a:pt x="151" y="202"/>
                  </a:lnTo>
                  <a:lnTo>
                    <a:pt x="157" y="202"/>
                  </a:lnTo>
                  <a:lnTo>
                    <a:pt x="155" y="184"/>
                  </a:lnTo>
                  <a:lnTo>
                    <a:pt x="173" y="194"/>
                  </a:lnTo>
                  <a:lnTo>
                    <a:pt x="181" y="202"/>
                  </a:lnTo>
                  <a:lnTo>
                    <a:pt x="167" y="184"/>
                  </a:lnTo>
                  <a:lnTo>
                    <a:pt x="129" y="154"/>
                  </a:lnTo>
                  <a:lnTo>
                    <a:pt x="120" y="124"/>
                  </a:lnTo>
                  <a:lnTo>
                    <a:pt x="127" y="123"/>
                  </a:lnTo>
                  <a:lnTo>
                    <a:pt x="151" y="132"/>
                  </a:lnTo>
                  <a:lnTo>
                    <a:pt x="160" y="13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59" name="Freeform 400"/>
            <p:cNvSpPr>
              <a:spLocks/>
            </p:cNvSpPr>
            <p:nvPr/>
          </p:nvSpPr>
          <p:spPr bwMode="auto">
            <a:xfrm>
              <a:off x="5300617" y="1281978"/>
              <a:ext cx="209816" cy="80382"/>
            </a:xfrm>
            <a:custGeom>
              <a:avLst/>
              <a:gdLst/>
              <a:ahLst/>
              <a:cxnLst>
                <a:cxn ang="0">
                  <a:pos x="188" y="5"/>
                </a:cxn>
                <a:cxn ang="0">
                  <a:pos x="173" y="14"/>
                </a:cxn>
                <a:cxn ang="0">
                  <a:pos x="132" y="25"/>
                </a:cxn>
                <a:cxn ang="0">
                  <a:pos x="90" y="35"/>
                </a:cxn>
                <a:cxn ang="0">
                  <a:pos x="80" y="36"/>
                </a:cxn>
                <a:cxn ang="0">
                  <a:pos x="86" y="39"/>
                </a:cxn>
                <a:cxn ang="0">
                  <a:pos x="83" y="43"/>
                </a:cxn>
                <a:cxn ang="0">
                  <a:pos x="74" y="44"/>
                </a:cxn>
                <a:cxn ang="0">
                  <a:pos x="75" y="48"/>
                </a:cxn>
                <a:cxn ang="0">
                  <a:pos x="59" y="45"/>
                </a:cxn>
                <a:cxn ang="0">
                  <a:pos x="64" y="53"/>
                </a:cxn>
                <a:cxn ang="0">
                  <a:pos x="58" y="55"/>
                </a:cxn>
                <a:cxn ang="0">
                  <a:pos x="62" y="62"/>
                </a:cxn>
                <a:cxn ang="0">
                  <a:pos x="42" y="59"/>
                </a:cxn>
                <a:cxn ang="0">
                  <a:pos x="62" y="65"/>
                </a:cxn>
                <a:cxn ang="0">
                  <a:pos x="51" y="65"/>
                </a:cxn>
                <a:cxn ang="0">
                  <a:pos x="54" y="71"/>
                </a:cxn>
                <a:cxn ang="0">
                  <a:pos x="11" y="67"/>
                </a:cxn>
                <a:cxn ang="0">
                  <a:pos x="18" y="62"/>
                </a:cxn>
                <a:cxn ang="0">
                  <a:pos x="0" y="61"/>
                </a:cxn>
                <a:cxn ang="0">
                  <a:pos x="18" y="53"/>
                </a:cxn>
                <a:cxn ang="0">
                  <a:pos x="24" y="53"/>
                </a:cxn>
                <a:cxn ang="0">
                  <a:pos x="17" y="49"/>
                </a:cxn>
                <a:cxn ang="0">
                  <a:pos x="22" y="45"/>
                </a:cxn>
                <a:cxn ang="0">
                  <a:pos x="32" y="41"/>
                </a:cxn>
                <a:cxn ang="0">
                  <a:pos x="24" y="39"/>
                </a:cxn>
                <a:cxn ang="0">
                  <a:pos x="28" y="36"/>
                </a:cxn>
                <a:cxn ang="0">
                  <a:pos x="17" y="35"/>
                </a:cxn>
                <a:cxn ang="0">
                  <a:pos x="29" y="31"/>
                </a:cxn>
                <a:cxn ang="0">
                  <a:pos x="40" y="29"/>
                </a:cxn>
                <a:cxn ang="0">
                  <a:pos x="74" y="18"/>
                </a:cxn>
                <a:cxn ang="0">
                  <a:pos x="80" y="14"/>
                </a:cxn>
                <a:cxn ang="0">
                  <a:pos x="143" y="7"/>
                </a:cxn>
                <a:cxn ang="0">
                  <a:pos x="171" y="0"/>
                </a:cxn>
                <a:cxn ang="0">
                  <a:pos x="188" y="5"/>
                </a:cxn>
              </a:cxnLst>
              <a:rect l="0" t="0" r="r" b="b"/>
              <a:pathLst>
                <a:path w="188" h="71">
                  <a:moveTo>
                    <a:pt x="188" y="5"/>
                  </a:moveTo>
                  <a:lnTo>
                    <a:pt x="173" y="14"/>
                  </a:lnTo>
                  <a:lnTo>
                    <a:pt x="132" y="25"/>
                  </a:lnTo>
                  <a:lnTo>
                    <a:pt x="90" y="35"/>
                  </a:lnTo>
                  <a:lnTo>
                    <a:pt x="80" y="36"/>
                  </a:lnTo>
                  <a:lnTo>
                    <a:pt x="86" y="39"/>
                  </a:lnTo>
                  <a:lnTo>
                    <a:pt x="83" y="43"/>
                  </a:lnTo>
                  <a:lnTo>
                    <a:pt x="74" y="44"/>
                  </a:lnTo>
                  <a:lnTo>
                    <a:pt x="75" y="48"/>
                  </a:lnTo>
                  <a:lnTo>
                    <a:pt x="59" y="45"/>
                  </a:lnTo>
                  <a:lnTo>
                    <a:pt x="64" y="53"/>
                  </a:lnTo>
                  <a:lnTo>
                    <a:pt x="58" y="55"/>
                  </a:lnTo>
                  <a:lnTo>
                    <a:pt x="62" y="62"/>
                  </a:lnTo>
                  <a:lnTo>
                    <a:pt x="42" y="59"/>
                  </a:lnTo>
                  <a:lnTo>
                    <a:pt x="62" y="65"/>
                  </a:lnTo>
                  <a:lnTo>
                    <a:pt x="51" y="65"/>
                  </a:lnTo>
                  <a:lnTo>
                    <a:pt x="54" y="71"/>
                  </a:lnTo>
                  <a:lnTo>
                    <a:pt x="11" y="67"/>
                  </a:lnTo>
                  <a:lnTo>
                    <a:pt x="18" y="62"/>
                  </a:lnTo>
                  <a:lnTo>
                    <a:pt x="0" y="61"/>
                  </a:lnTo>
                  <a:lnTo>
                    <a:pt x="18" y="53"/>
                  </a:lnTo>
                  <a:lnTo>
                    <a:pt x="24" y="53"/>
                  </a:lnTo>
                  <a:lnTo>
                    <a:pt x="17" y="49"/>
                  </a:lnTo>
                  <a:lnTo>
                    <a:pt x="22" y="45"/>
                  </a:lnTo>
                  <a:lnTo>
                    <a:pt x="32" y="41"/>
                  </a:lnTo>
                  <a:lnTo>
                    <a:pt x="24" y="39"/>
                  </a:lnTo>
                  <a:lnTo>
                    <a:pt x="28" y="36"/>
                  </a:lnTo>
                  <a:lnTo>
                    <a:pt x="17" y="35"/>
                  </a:lnTo>
                  <a:lnTo>
                    <a:pt x="29" y="31"/>
                  </a:lnTo>
                  <a:lnTo>
                    <a:pt x="40" y="29"/>
                  </a:lnTo>
                  <a:lnTo>
                    <a:pt x="74" y="18"/>
                  </a:lnTo>
                  <a:lnTo>
                    <a:pt x="80" y="14"/>
                  </a:lnTo>
                  <a:lnTo>
                    <a:pt x="143" y="7"/>
                  </a:lnTo>
                  <a:lnTo>
                    <a:pt x="171" y="0"/>
                  </a:lnTo>
                  <a:lnTo>
                    <a:pt x="188"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0" name="Freeform 401"/>
            <p:cNvSpPr>
              <a:spLocks/>
            </p:cNvSpPr>
            <p:nvPr/>
          </p:nvSpPr>
          <p:spPr bwMode="auto">
            <a:xfrm>
              <a:off x="5284993" y="1362360"/>
              <a:ext cx="122765" cy="58053"/>
            </a:xfrm>
            <a:custGeom>
              <a:avLst/>
              <a:gdLst/>
              <a:ahLst/>
              <a:cxnLst>
                <a:cxn ang="0">
                  <a:pos x="109" y="51"/>
                </a:cxn>
                <a:cxn ang="0">
                  <a:pos x="68" y="33"/>
                </a:cxn>
                <a:cxn ang="0">
                  <a:pos x="56" y="13"/>
                </a:cxn>
                <a:cxn ang="0">
                  <a:pos x="56" y="10"/>
                </a:cxn>
                <a:cxn ang="0">
                  <a:pos x="59" y="7"/>
                </a:cxn>
                <a:cxn ang="0">
                  <a:pos x="62" y="1"/>
                </a:cxn>
                <a:cxn ang="0">
                  <a:pos x="22" y="0"/>
                </a:cxn>
                <a:cxn ang="0">
                  <a:pos x="16" y="6"/>
                </a:cxn>
                <a:cxn ang="0">
                  <a:pos x="10" y="12"/>
                </a:cxn>
                <a:cxn ang="0">
                  <a:pos x="16" y="15"/>
                </a:cxn>
                <a:cxn ang="0">
                  <a:pos x="8" y="24"/>
                </a:cxn>
                <a:cxn ang="0">
                  <a:pos x="0" y="27"/>
                </a:cxn>
                <a:cxn ang="0">
                  <a:pos x="11" y="37"/>
                </a:cxn>
                <a:cxn ang="0">
                  <a:pos x="24" y="36"/>
                </a:cxn>
                <a:cxn ang="0">
                  <a:pos x="32" y="37"/>
                </a:cxn>
                <a:cxn ang="0">
                  <a:pos x="41" y="38"/>
                </a:cxn>
                <a:cxn ang="0">
                  <a:pos x="48" y="44"/>
                </a:cxn>
                <a:cxn ang="0">
                  <a:pos x="46" y="46"/>
                </a:cxn>
                <a:cxn ang="0">
                  <a:pos x="61" y="50"/>
                </a:cxn>
                <a:cxn ang="0">
                  <a:pos x="73" y="51"/>
                </a:cxn>
                <a:cxn ang="0">
                  <a:pos x="89" y="52"/>
                </a:cxn>
                <a:cxn ang="0">
                  <a:pos x="102" y="52"/>
                </a:cxn>
                <a:cxn ang="0">
                  <a:pos x="109" y="51"/>
                </a:cxn>
              </a:cxnLst>
              <a:rect l="0" t="0" r="r" b="b"/>
              <a:pathLst>
                <a:path w="109" h="52">
                  <a:moveTo>
                    <a:pt x="109" y="51"/>
                  </a:moveTo>
                  <a:lnTo>
                    <a:pt x="68" y="33"/>
                  </a:lnTo>
                  <a:lnTo>
                    <a:pt x="56" y="13"/>
                  </a:lnTo>
                  <a:lnTo>
                    <a:pt x="56" y="10"/>
                  </a:lnTo>
                  <a:lnTo>
                    <a:pt x="59" y="7"/>
                  </a:lnTo>
                  <a:lnTo>
                    <a:pt x="62" y="1"/>
                  </a:lnTo>
                  <a:lnTo>
                    <a:pt x="22" y="0"/>
                  </a:lnTo>
                  <a:lnTo>
                    <a:pt x="16" y="6"/>
                  </a:lnTo>
                  <a:lnTo>
                    <a:pt x="10" y="12"/>
                  </a:lnTo>
                  <a:lnTo>
                    <a:pt x="16" y="15"/>
                  </a:lnTo>
                  <a:lnTo>
                    <a:pt x="8" y="24"/>
                  </a:lnTo>
                  <a:lnTo>
                    <a:pt x="0" y="27"/>
                  </a:lnTo>
                  <a:lnTo>
                    <a:pt x="11" y="37"/>
                  </a:lnTo>
                  <a:lnTo>
                    <a:pt x="24" y="36"/>
                  </a:lnTo>
                  <a:lnTo>
                    <a:pt x="32" y="37"/>
                  </a:lnTo>
                  <a:lnTo>
                    <a:pt x="41" y="38"/>
                  </a:lnTo>
                  <a:lnTo>
                    <a:pt x="48" y="44"/>
                  </a:lnTo>
                  <a:lnTo>
                    <a:pt x="46" y="46"/>
                  </a:lnTo>
                  <a:lnTo>
                    <a:pt x="61" y="50"/>
                  </a:lnTo>
                  <a:lnTo>
                    <a:pt x="73" y="51"/>
                  </a:lnTo>
                  <a:lnTo>
                    <a:pt x="89" y="52"/>
                  </a:lnTo>
                  <a:lnTo>
                    <a:pt x="102" y="52"/>
                  </a:lnTo>
                  <a:lnTo>
                    <a:pt x="109" y="5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1" name="Freeform 402"/>
            <p:cNvSpPr>
              <a:spLocks/>
            </p:cNvSpPr>
            <p:nvPr/>
          </p:nvSpPr>
          <p:spPr bwMode="auto">
            <a:xfrm>
              <a:off x="6635407" y="1299840"/>
              <a:ext cx="145086" cy="31260"/>
            </a:xfrm>
            <a:custGeom>
              <a:avLst/>
              <a:gdLst/>
              <a:ahLst/>
              <a:cxnLst>
                <a:cxn ang="0">
                  <a:pos x="130" y="13"/>
                </a:cxn>
                <a:cxn ang="0">
                  <a:pos x="48" y="0"/>
                </a:cxn>
                <a:cxn ang="0">
                  <a:pos x="57" y="4"/>
                </a:cxn>
                <a:cxn ang="0">
                  <a:pos x="48" y="3"/>
                </a:cxn>
                <a:cxn ang="0">
                  <a:pos x="55" y="9"/>
                </a:cxn>
                <a:cxn ang="0">
                  <a:pos x="17" y="1"/>
                </a:cxn>
                <a:cxn ang="0">
                  <a:pos x="1" y="6"/>
                </a:cxn>
                <a:cxn ang="0">
                  <a:pos x="0" y="9"/>
                </a:cxn>
                <a:cxn ang="0">
                  <a:pos x="8" y="12"/>
                </a:cxn>
                <a:cxn ang="0">
                  <a:pos x="12" y="17"/>
                </a:cxn>
                <a:cxn ang="0">
                  <a:pos x="62" y="29"/>
                </a:cxn>
                <a:cxn ang="0">
                  <a:pos x="65" y="24"/>
                </a:cxn>
                <a:cxn ang="0">
                  <a:pos x="103" y="24"/>
                </a:cxn>
                <a:cxn ang="0">
                  <a:pos x="122" y="24"/>
                </a:cxn>
                <a:cxn ang="0">
                  <a:pos x="114" y="21"/>
                </a:cxn>
                <a:cxn ang="0">
                  <a:pos x="128" y="18"/>
                </a:cxn>
                <a:cxn ang="0">
                  <a:pos x="130" y="13"/>
                </a:cxn>
              </a:cxnLst>
              <a:rect l="0" t="0" r="r" b="b"/>
              <a:pathLst>
                <a:path w="130" h="29">
                  <a:moveTo>
                    <a:pt x="130" y="13"/>
                  </a:moveTo>
                  <a:lnTo>
                    <a:pt x="48" y="0"/>
                  </a:lnTo>
                  <a:lnTo>
                    <a:pt x="57" y="4"/>
                  </a:lnTo>
                  <a:lnTo>
                    <a:pt x="48" y="3"/>
                  </a:lnTo>
                  <a:lnTo>
                    <a:pt x="55" y="9"/>
                  </a:lnTo>
                  <a:lnTo>
                    <a:pt x="17" y="1"/>
                  </a:lnTo>
                  <a:lnTo>
                    <a:pt x="1" y="6"/>
                  </a:lnTo>
                  <a:lnTo>
                    <a:pt x="0" y="9"/>
                  </a:lnTo>
                  <a:lnTo>
                    <a:pt x="8" y="12"/>
                  </a:lnTo>
                  <a:lnTo>
                    <a:pt x="12" y="17"/>
                  </a:lnTo>
                  <a:lnTo>
                    <a:pt x="62" y="29"/>
                  </a:lnTo>
                  <a:lnTo>
                    <a:pt x="65" y="24"/>
                  </a:lnTo>
                  <a:lnTo>
                    <a:pt x="103" y="24"/>
                  </a:lnTo>
                  <a:lnTo>
                    <a:pt x="122" y="24"/>
                  </a:lnTo>
                  <a:lnTo>
                    <a:pt x="114" y="21"/>
                  </a:lnTo>
                  <a:lnTo>
                    <a:pt x="128" y="18"/>
                  </a:lnTo>
                  <a:lnTo>
                    <a:pt x="130" y="1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2" name="Freeform 403"/>
            <p:cNvSpPr>
              <a:spLocks/>
            </p:cNvSpPr>
            <p:nvPr/>
          </p:nvSpPr>
          <p:spPr bwMode="auto">
            <a:xfrm>
              <a:off x="5836319" y="1219459"/>
              <a:ext cx="109372" cy="26794"/>
            </a:xfrm>
            <a:custGeom>
              <a:avLst/>
              <a:gdLst/>
              <a:ahLst/>
              <a:cxnLst>
                <a:cxn ang="0">
                  <a:pos x="86" y="7"/>
                </a:cxn>
                <a:cxn ang="0">
                  <a:pos x="60" y="4"/>
                </a:cxn>
                <a:cxn ang="0">
                  <a:pos x="50" y="6"/>
                </a:cxn>
                <a:cxn ang="0">
                  <a:pos x="41" y="0"/>
                </a:cxn>
                <a:cxn ang="0">
                  <a:pos x="4" y="5"/>
                </a:cxn>
                <a:cxn ang="0">
                  <a:pos x="0" y="12"/>
                </a:cxn>
                <a:cxn ang="0">
                  <a:pos x="14" y="12"/>
                </a:cxn>
                <a:cxn ang="0">
                  <a:pos x="33" y="21"/>
                </a:cxn>
                <a:cxn ang="0">
                  <a:pos x="99" y="24"/>
                </a:cxn>
                <a:cxn ang="0">
                  <a:pos x="93" y="18"/>
                </a:cxn>
                <a:cxn ang="0">
                  <a:pos x="86" y="7"/>
                </a:cxn>
              </a:cxnLst>
              <a:rect l="0" t="0" r="r" b="b"/>
              <a:pathLst>
                <a:path w="99" h="24">
                  <a:moveTo>
                    <a:pt x="86" y="7"/>
                  </a:moveTo>
                  <a:lnTo>
                    <a:pt x="60" y="4"/>
                  </a:lnTo>
                  <a:lnTo>
                    <a:pt x="50" y="6"/>
                  </a:lnTo>
                  <a:lnTo>
                    <a:pt x="41" y="0"/>
                  </a:lnTo>
                  <a:lnTo>
                    <a:pt x="4" y="5"/>
                  </a:lnTo>
                  <a:lnTo>
                    <a:pt x="0" y="12"/>
                  </a:lnTo>
                  <a:lnTo>
                    <a:pt x="14" y="12"/>
                  </a:lnTo>
                  <a:lnTo>
                    <a:pt x="33" y="21"/>
                  </a:lnTo>
                  <a:lnTo>
                    <a:pt x="99" y="24"/>
                  </a:lnTo>
                  <a:lnTo>
                    <a:pt x="93" y="18"/>
                  </a:lnTo>
                  <a:lnTo>
                    <a:pt x="86"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3" name="Freeform 404"/>
            <p:cNvSpPr>
              <a:spLocks/>
            </p:cNvSpPr>
            <p:nvPr/>
          </p:nvSpPr>
          <p:spPr bwMode="auto">
            <a:xfrm>
              <a:off x="5961316" y="1232857"/>
              <a:ext cx="82588" cy="29027"/>
            </a:xfrm>
            <a:custGeom>
              <a:avLst/>
              <a:gdLst/>
              <a:ahLst/>
              <a:cxnLst>
                <a:cxn ang="0">
                  <a:pos x="73" y="16"/>
                </a:cxn>
                <a:cxn ang="0">
                  <a:pos x="35" y="5"/>
                </a:cxn>
                <a:cxn ang="0">
                  <a:pos x="25" y="11"/>
                </a:cxn>
                <a:cxn ang="0">
                  <a:pos x="19" y="2"/>
                </a:cxn>
                <a:cxn ang="0">
                  <a:pos x="10" y="0"/>
                </a:cxn>
                <a:cxn ang="0">
                  <a:pos x="15" y="4"/>
                </a:cxn>
                <a:cxn ang="0">
                  <a:pos x="0" y="5"/>
                </a:cxn>
                <a:cxn ang="0">
                  <a:pos x="3" y="8"/>
                </a:cxn>
                <a:cxn ang="0">
                  <a:pos x="11" y="12"/>
                </a:cxn>
                <a:cxn ang="0">
                  <a:pos x="3" y="16"/>
                </a:cxn>
                <a:cxn ang="0">
                  <a:pos x="7" y="27"/>
                </a:cxn>
                <a:cxn ang="0">
                  <a:pos x="75" y="17"/>
                </a:cxn>
                <a:cxn ang="0">
                  <a:pos x="73" y="16"/>
                </a:cxn>
              </a:cxnLst>
              <a:rect l="0" t="0" r="r" b="b"/>
              <a:pathLst>
                <a:path w="75" h="27">
                  <a:moveTo>
                    <a:pt x="73" y="16"/>
                  </a:moveTo>
                  <a:lnTo>
                    <a:pt x="35" y="5"/>
                  </a:lnTo>
                  <a:lnTo>
                    <a:pt x="25" y="11"/>
                  </a:lnTo>
                  <a:lnTo>
                    <a:pt x="19" y="2"/>
                  </a:lnTo>
                  <a:lnTo>
                    <a:pt x="10" y="0"/>
                  </a:lnTo>
                  <a:lnTo>
                    <a:pt x="15" y="4"/>
                  </a:lnTo>
                  <a:lnTo>
                    <a:pt x="0" y="5"/>
                  </a:lnTo>
                  <a:lnTo>
                    <a:pt x="3" y="8"/>
                  </a:lnTo>
                  <a:lnTo>
                    <a:pt x="11" y="12"/>
                  </a:lnTo>
                  <a:lnTo>
                    <a:pt x="3" y="16"/>
                  </a:lnTo>
                  <a:lnTo>
                    <a:pt x="7" y="27"/>
                  </a:lnTo>
                  <a:lnTo>
                    <a:pt x="75" y="17"/>
                  </a:lnTo>
                  <a:lnTo>
                    <a:pt x="73"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4" name="Freeform 405"/>
            <p:cNvSpPr>
              <a:spLocks/>
            </p:cNvSpPr>
            <p:nvPr/>
          </p:nvSpPr>
          <p:spPr bwMode="auto">
            <a:xfrm>
              <a:off x="5789445" y="1201597"/>
              <a:ext cx="87051" cy="17863"/>
            </a:xfrm>
            <a:custGeom>
              <a:avLst/>
              <a:gdLst/>
              <a:ahLst/>
              <a:cxnLst>
                <a:cxn ang="0">
                  <a:pos x="78" y="8"/>
                </a:cxn>
                <a:cxn ang="0">
                  <a:pos x="44" y="0"/>
                </a:cxn>
                <a:cxn ang="0">
                  <a:pos x="4" y="4"/>
                </a:cxn>
                <a:cxn ang="0">
                  <a:pos x="13" y="6"/>
                </a:cxn>
                <a:cxn ang="0">
                  <a:pos x="12" y="10"/>
                </a:cxn>
                <a:cxn ang="0">
                  <a:pos x="0" y="12"/>
                </a:cxn>
                <a:cxn ang="0">
                  <a:pos x="23" y="13"/>
                </a:cxn>
                <a:cxn ang="0">
                  <a:pos x="17" y="15"/>
                </a:cxn>
                <a:cxn ang="0">
                  <a:pos x="78" y="14"/>
                </a:cxn>
                <a:cxn ang="0">
                  <a:pos x="70" y="10"/>
                </a:cxn>
                <a:cxn ang="0">
                  <a:pos x="78" y="8"/>
                </a:cxn>
              </a:cxnLst>
              <a:rect l="0" t="0" r="r" b="b"/>
              <a:pathLst>
                <a:path w="78" h="15">
                  <a:moveTo>
                    <a:pt x="78" y="8"/>
                  </a:moveTo>
                  <a:lnTo>
                    <a:pt x="44" y="0"/>
                  </a:lnTo>
                  <a:lnTo>
                    <a:pt x="4" y="4"/>
                  </a:lnTo>
                  <a:lnTo>
                    <a:pt x="13" y="6"/>
                  </a:lnTo>
                  <a:lnTo>
                    <a:pt x="12" y="10"/>
                  </a:lnTo>
                  <a:lnTo>
                    <a:pt x="0" y="12"/>
                  </a:lnTo>
                  <a:lnTo>
                    <a:pt x="23" y="13"/>
                  </a:lnTo>
                  <a:lnTo>
                    <a:pt x="17" y="15"/>
                  </a:lnTo>
                  <a:lnTo>
                    <a:pt x="78" y="14"/>
                  </a:lnTo>
                  <a:lnTo>
                    <a:pt x="70" y="10"/>
                  </a:lnTo>
                  <a:lnTo>
                    <a:pt x="78"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5" name="Freeform 406"/>
            <p:cNvSpPr>
              <a:spLocks/>
            </p:cNvSpPr>
            <p:nvPr/>
          </p:nvSpPr>
          <p:spPr bwMode="auto">
            <a:xfrm>
              <a:off x="6793886" y="1313237"/>
              <a:ext cx="91515" cy="15630"/>
            </a:xfrm>
            <a:custGeom>
              <a:avLst/>
              <a:gdLst/>
              <a:ahLst/>
              <a:cxnLst>
                <a:cxn ang="0">
                  <a:pos x="81" y="7"/>
                </a:cxn>
                <a:cxn ang="0">
                  <a:pos x="19" y="3"/>
                </a:cxn>
                <a:cxn ang="0">
                  <a:pos x="0" y="0"/>
                </a:cxn>
                <a:cxn ang="0">
                  <a:pos x="7" y="6"/>
                </a:cxn>
                <a:cxn ang="0">
                  <a:pos x="74" y="15"/>
                </a:cxn>
                <a:cxn ang="0">
                  <a:pos x="81" y="7"/>
                </a:cxn>
              </a:cxnLst>
              <a:rect l="0" t="0" r="r" b="b"/>
              <a:pathLst>
                <a:path w="81" h="15">
                  <a:moveTo>
                    <a:pt x="81" y="7"/>
                  </a:moveTo>
                  <a:lnTo>
                    <a:pt x="19" y="3"/>
                  </a:lnTo>
                  <a:lnTo>
                    <a:pt x="0" y="0"/>
                  </a:lnTo>
                  <a:lnTo>
                    <a:pt x="7" y="6"/>
                  </a:lnTo>
                  <a:lnTo>
                    <a:pt x="74" y="15"/>
                  </a:lnTo>
                  <a:lnTo>
                    <a:pt x="81" y="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6" name="Freeform 407"/>
            <p:cNvSpPr>
              <a:spLocks/>
            </p:cNvSpPr>
            <p:nvPr/>
          </p:nvSpPr>
          <p:spPr bwMode="auto">
            <a:xfrm>
              <a:off x="4818486" y="1811157"/>
              <a:ext cx="44642" cy="15630"/>
            </a:xfrm>
            <a:custGeom>
              <a:avLst/>
              <a:gdLst/>
              <a:ahLst/>
              <a:cxnLst>
                <a:cxn ang="0">
                  <a:pos x="11" y="0"/>
                </a:cxn>
                <a:cxn ang="0">
                  <a:pos x="11" y="3"/>
                </a:cxn>
                <a:cxn ang="0">
                  <a:pos x="0" y="2"/>
                </a:cxn>
                <a:cxn ang="0">
                  <a:pos x="0" y="4"/>
                </a:cxn>
                <a:cxn ang="0">
                  <a:pos x="3" y="6"/>
                </a:cxn>
                <a:cxn ang="0">
                  <a:pos x="0" y="7"/>
                </a:cxn>
                <a:cxn ang="0">
                  <a:pos x="0" y="10"/>
                </a:cxn>
                <a:cxn ang="0">
                  <a:pos x="9" y="12"/>
                </a:cxn>
                <a:cxn ang="0">
                  <a:pos x="40" y="14"/>
                </a:cxn>
                <a:cxn ang="0">
                  <a:pos x="40" y="4"/>
                </a:cxn>
                <a:cxn ang="0">
                  <a:pos x="23" y="2"/>
                </a:cxn>
                <a:cxn ang="0">
                  <a:pos x="11" y="0"/>
                </a:cxn>
              </a:cxnLst>
              <a:rect l="0" t="0" r="r" b="b"/>
              <a:pathLst>
                <a:path w="40" h="14">
                  <a:moveTo>
                    <a:pt x="11" y="0"/>
                  </a:moveTo>
                  <a:lnTo>
                    <a:pt x="11" y="3"/>
                  </a:lnTo>
                  <a:lnTo>
                    <a:pt x="0" y="2"/>
                  </a:lnTo>
                  <a:lnTo>
                    <a:pt x="0" y="4"/>
                  </a:lnTo>
                  <a:lnTo>
                    <a:pt x="3" y="6"/>
                  </a:lnTo>
                  <a:lnTo>
                    <a:pt x="0" y="7"/>
                  </a:lnTo>
                  <a:lnTo>
                    <a:pt x="0" y="10"/>
                  </a:lnTo>
                  <a:lnTo>
                    <a:pt x="9" y="12"/>
                  </a:lnTo>
                  <a:lnTo>
                    <a:pt x="40" y="14"/>
                  </a:lnTo>
                  <a:lnTo>
                    <a:pt x="40" y="4"/>
                  </a:lnTo>
                  <a:lnTo>
                    <a:pt x="23" y="2"/>
                  </a:lnTo>
                  <a:lnTo>
                    <a:pt x="1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7" name="Freeform 408"/>
            <p:cNvSpPr>
              <a:spLocks/>
            </p:cNvSpPr>
            <p:nvPr/>
          </p:nvSpPr>
          <p:spPr bwMode="auto">
            <a:xfrm>
              <a:off x="6753708" y="1348963"/>
              <a:ext cx="71427" cy="13397"/>
            </a:xfrm>
            <a:custGeom>
              <a:avLst/>
              <a:gdLst/>
              <a:ahLst/>
              <a:cxnLst>
                <a:cxn ang="0">
                  <a:pos x="63" y="13"/>
                </a:cxn>
                <a:cxn ang="0">
                  <a:pos x="0" y="9"/>
                </a:cxn>
                <a:cxn ang="0">
                  <a:pos x="21" y="0"/>
                </a:cxn>
                <a:cxn ang="0">
                  <a:pos x="57" y="9"/>
                </a:cxn>
                <a:cxn ang="0">
                  <a:pos x="63" y="13"/>
                </a:cxn>
              </a:cxnLst>
              <a:rect l="0" t="0" r="r" b="b"/>
              <a:pathLst>
                <a:path w="63" h="13">
                  <a:moveTo>
                    <a:pt x="63" y="13"/>
                  </a:moveTo>
                  <a:lnTo>
                    <a:pt x="0" y="9"/>
                  </a:lnTo>
                  <a:lnTo>
                    <a:pt x="21" y="0"/>
                  </a:lnTo>
                  <a:lnTo>
                    <a:pt x="57" y="9"/>
                  </a:lnTo>
                  <a:lnTo>
                    <a:pt x="63" y="1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8" name="Freeform 409"/>
            <p:cNvSpPr>
              <a:spLocks/>
            </p:cNvSpPr>
            <p:nvPr/>
          </p:nvSpPr>
          <p:spPr bwMode="auto">
            <a:xfrm>
              <a:off x="5260440" y="1447208"/>
              <a:ext cx="35713" cy="20095"/>
            </a:xfrm>
            <a:custGeom>
              <a:avLst/>
              <a:gdLst/>
              <a:ahLst/>
              <a:cxnLst>
                <a:cxn ang="0">
                  <a:pos x="34" y="9"/>
                </a:cxn>
                <a:cxn ang="0">
                  <a:pos x="9" y="17"/>
                </a:cxn>
                <a:cxn ang="0">
                  <a:pos x="0" y="5"/>
                </a:cxn>
                <a:cxn ang="0">
                  <a:pos x="7" y="0"/>
                </a:cxn>
                <a:cxn ang="0">
                  <a:pos x="34" y="9"/>
                </a:cxn>
              </a:cxnLst>
              <a:rect l="0" t="0" r="r" b="b"/>
              <a:pathLst>
                <a:path w="34" h="17">
                  <a:moveTo>
                    <a:pt x="34" y="9"/>
                  </a:moveTo>
                  <a:lnTo>
                    <a:pt x="9" y="17"/>
                  </a:lnTo>
                  <a:lnTo>
                    <a:pt x="0" y="5"/>
                  </a:lnTo>
                  <a:lnTo>
                    <a:pt x="7" y="0"/>
                  </a:lnTo>
                  <a:lnTo>
                    <a:pt x="34"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69" name="Freeform 410"/>
            <p:cNvSpPr>
              <a:spLocks/>
            </p:cNvSpPr>
            <p:nvPr/>
          </p:nvSpPr>
          <p:spPr bwMode="auto">
            <a:xfrm>
              <a:off x="1276159" y="1400318"/>
              <a:ext cx="53570" cy="13397"/>
            </a:xfrm>
            <a:custGeom>
              <a:avLst/>
              <a:gdLst/>
              <a:ahLst/>
              <a:cxnLst>
                <a:cxn ang="0">
                  <a:pos x="43" y="9"/>
                </a:cxn>
                <a:cxn ang="0">
                  <a:pos x="0" y="11"/>
                </a:cxn>
                <a:cxn ang="0">
                  <a:pos x="24" y="0"/>
                </a:cxn>
                <a:cxn ang="0">
                  <a:pos x="48" y="6"/>
                </a:cxn>
                <a:cxn ang="0">
                  <a:pos x="43" y="9"/>
                </a:cxn>
              </a:cxnLst>
              <a:rect l="0" t="0" r="r" b="b"/>
              <a:pathLst>
                <a:path w="48" h="11">
                  <a:moveTo>
                    <a:pt x="43" y="9"/>
                  </a:moveTo>
                  <a:lnTo>
                    <a:pt x="0" y="11"/>
                  </a:lnTo>
                  <a:lnTo>
                    <a:pt x="24" y="0"/>
                  </a:lnTo>
                  <a:lnTo>
                    <a:pt x="48" y="6"/>
                  </a:lnTo>
                  <a:lnTo>
                    <a:pt x="43"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0" name="Freeform 411"/>
            <p:cNvSpPr>
              <a:spLocks/>
            </p:cNvSpPr>
            <p:nvPr/>
          </p:nvSpPr>
          <p:spPr bwMode="auto">
            <a:xfrm>
              <a:off x="5113122" y="1208295"/>
              <a:ext cx="66962" cy="11164"/>
            </a:xfrm>
            <a:custGeom>
              <a:avLst/>
              <a:gdLst/>
              <a:ahLst/>
              <a:cxnLst>
                <a:cxn ang="0">
                  <a:pos x="60" y="1"/>
                </a:cxn>
                <a:cxn ang="0">
                  <a:pos x="23" y="7"/>
                </a:cxn>
                <a:cxn ang="0">
                  <a:pos x="11" y="10"/>
                </a:cxn>
                <a:cxn ang="0">
                  <a:pos x="0" y="9"/>
                </a:cxn>
                <a:cxn ang="0">
                  <a:pos x="12" y="7"/>
                </a:cxn>
                <a:cxn ang="0">
                  <a:pos x="33" y="1"/>
                </a:cxn>
                <a:cxn ang="0">
                  <a:pos x="50" y="0"/>
                </a:cxn>
                <a:cxn ang="0">
                  <a:pos x="60" y="1"/>
                </a:cxn>
              </a:cxnLst>
              <a:rect l="0" t="0" r="r" b="b"/>
              <a:pathLst>
                <a:path w="60" h="10">
                  <a:moveTo>
                    <a:pt x="60" y="1"/>
                  </a:moveTo>
                  <a:lnTo>
                    <a:pt x="23" y="7"/>
                  </a:lnTo>
                  <a:lnTo>
                    <a:pt x="11" y="10"/>
                  </a:lnTo>
                  <a:lnTo>
                    <a:pt x="0" y="9"/>
                  </a:lnTo>
                  <a:lnTo>
                    <a:pt x="12" y="7"/>
                  </a:lnTo>
                  <a:lnTo>
                    <a:pt x="33" y="1"/>
                  </a:lnTo>
                  <a:lnTo>
                    <a:pt x="50" y="0"/>
                  </a:lnTo>
                  <a:lnTo>
                    <a:pt x="60"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1" name="Freeform 412"/>
            <p:cNvSpPr>
              <a:spLocks/>
            </p:cNvSpPr>
            <p:nvPr/>
          </p:nvSpPr>
          <p:spPr bwMode="auto">
            <a:xfrm>
              <a:off x="7637615" y="2063468"/>
              <a:ext cx="20089" cy="29027"/>
            </a:xfrm>
            <a:custGeom>
              <a:avLst/>
              <a:gdLst/>
              <a:ahLst/>
              <a:cxnLst>
                <a:cxn ang="0">
                  <a:pos x="19" y="0"/>
                </a:cxn>
                <a:cxn ang="0">
                  <a:pos x="2" y="7"/>
                </a:cxn>
                <a:cxn ang="0">
                  <a:pos x="0" y="27"/>
                </a:cxn>
                <a:cxn ang="0">
                  <a:pos x="8" y="16"/>
                </a:cxn>
                <a:cxn ang="0">
                  <a:pos x="16" y="4"/>
                </a:cxn>
                <a:cxn ang="0">
                  <a:pos x="19" y="0"/>
                </a:cxn>
              </a:cxnLst>
              <a:rect l="0" t="0" r="r" b="b"/>
              <a:pathLst>
                <a:path w="19" h="27">
                  <a:moveTo>
                    <a:pt x="19" y="0"/>
                  </a:moveTo>
                  <a:lnTo>
                    <a:pt x="2" y="7"/>
                  </a:lnTo>
                  <a:lnTo>
                    <a:pt x="0" y="27"/>
                  </a:lnTo>
                  <a:lnTo>
                    <a:pt x="8" y="16"/>
                  </a:lnTo>
                  <a:lnTo>
                    <a:pt x="16" y="4"/>
                  </a:lnTo>
                  <a:lnTo>
                    <a:pt x="19"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2" name="Freeform 413"/>
            <p:cNvSpPr>
              <a:spLocks/>
            </p:cNvSpPr>
            <p:nvPr/>
          </p:nvSpPr>
          <p:spPr bwMode="auto">
            <a:xfrm>
              <a:off x="7501458" y="1400318"/>
              <a:ext cx="26785" cy="17863"/>
            </a:xfrm>
            <a:custGeom>
              <a:avLst/>
              <a:gdLst/>
              <a:ahLst/>
              <a:cxnLst>
                <a:cxn ang="0">
                  <a:pos x="4" y="0"/>
                </a:cxn>
                <a:cxn ang="0">
                  <a:pos x="0" y="8"/>
                </a:cxn>
                <a:cxn ang="0">
                  <a:pos x="12" y="16"/>
                </a:cxn>
                <a:cxn ang="0">
                  <a:pos x="23" y="14"/>
                </a:cxn>
                <a:cxn ang="0">
                  <a:pos x="4" y="0"/>
                </a:cxn>
              </a:cxnLst>
              <a:rect l="0" t="0" r="r" b="b"/>
              <a:pathLst>
                <a:path w="23" h="16">
                  <a:moveTo>
                    <a:pt x="4" y="0"/>
                  </a:moveTo>
                  <a:lnTo>
                    <a:pt x="0" y="8"/>
                  </a:lnTo>
                  <a:lnTo>
                    <a:pt x="12" y="16"/>
                  </a:lnTo>
                  <a:lnTo>
                    <a:pt x="23" y="14"/>
                  </a:lnTo>
                  <a:lnTo>
                    <a:pt x="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3" name="Freeform 414"/>
            <p:cNvSpPr>
              <a:spLocks/>
            </p:cNvSpPr>
            <p:nvPr/>
          </p:nvSpPr>
          <p:spPr bwMode="auto">
            <a:xfrm>
              <a:off x="5427847" y="1427112"/>
              <a:ext cx="42410" cy="13397"/>
            </a:xfrm>
            <a:custGeom>
              <a:avLst/>
              <a:gdLst/>
              <a:ahLst/>
              <a:cxnLst>
                <a:cxn ang="0">
                  <a:pos x="39" y="12"/>
                </a:cxn>
                <a:cxn ang="0">
                  <a:pos x="4" y="0"/>
                </a:cxn>
                <a:cxn ang="0">
                  <a:pos x="0" y="3"/>
                </a:cxn>
                <a:cxn ang="0">
                  <a:pos x="24" y="12"/>
                </a:cxn>
                <a:cxn ang="0">
                  <a:pos x="39" y="12"/>
                </a:cxn>
              </a:cxnLst>
              <a:rect l="0" t="0" r="r" b="b"/>
              <a:pathLst>
                <a:path w="39" h="12">
                  <a:moveTo>
                    <a:pt x="39" y="12"/>
                  </a:moveTo>
                  <a:lnTo>
                    <a:pt x="4" y="0"/>
                  </a:lnTo>
                  <a:lnTo>
                    <a:pt x="0" y="3"/>
                  </a:lnTo>
                  <a:lnTo>
                    <a:pt x="24" y="12"/>
                  </a:lnTo>
                  <a:lnTo>
                    <a:pt x="39" y="1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4" name="Freeform 415"/>
            <p:cNvSpPr>
              <a:spLocks/>
            </p:cNvSpPr>
            <p:nvPr/>
          </p:nvSpPr>
          <p:spPr bwMode="auto">
            <a:xfrm>
              <a:off x="4840807" y="1717379"/>
              <a:ext cx="24553" cy="11164"/>
            </a:xfrm>
            <a:custGeom>
              <a:avLst/>
              <a:gdLst/>
              <a:ahLst/>
              <a:cxnLst>
                <a:cxn ang="0">
                  <a:pos x="22" y="2"/>
                </a:cxn>
                <a:cxn ang="0">
                  <a:pos x="3" y="10"/>
                </a:cxn>
                <a:cxn ang="0">
                  <a:pos x="0" y="2"/>
                </a:cxn>
                <a:cxn ang="0">
                  <a:pos x="18" y="0"/>
                </a:cxn>
                <a:cxn ang="0">
                  <a:pos x="22" y="2"/>
                </a:cxn>
              </a:cxnLst>
              <a:rect l="0" t="0" r="r" b="b"/>
              <a:pathLst>
                <a:path w="22" h="10">
                  <a:moveTo>
                    <a:pt x="22" y="2"/>
                  </a:moveTo>
                  <a:lnTo>
                    <a:pt x="3" y="10"/>
                  </a:lnTo>
                  <a:lnTo>
                    <a:pt x="0" y="2"/>
                  </a:lnTo>
                  <a:lnTo>
                    <a:pt x="18" y="0"/>
                  </a:lnTo>
                  <a:lnTo>
                    <a:pt x="22"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5" name="Freeform 416"/>
            <p:cNvSpPr>
              <a:spLocks/>
            </p:cNvSpPr>
            <p:nvPr/>
          </p:nvSpPr>
          <p:spPr bwMode="auto">
            <a:xfrm>
              <a:off x="7635384" y="1697284"/>
              <a:ext cx="15624" cy="17863"/>
            </a:xfrm>
            <a:custGeom>
              <a:avLst/>
              <a:gdLst/>
              <a:ahLst/>
              <a:cxnLst>
                <a:cxn ang="0">
                  <a:pos x="14" y="5"/>
                </a:cxn>
                <a:cxn ang="0">
                  <a:pos x="5" y="15"/>
                </a:cxn>
                <a:cxn ang="0">
                  <a:pos x="0" y="8"/>
                </a:cxn>
                <a:cxn ang="0">
                  <a:pos x="5" y="0"/>
                </a:cxn>
                <a:cxn ang="0">
                  <a:pos x="14" y="5"/>
                </a:cxn>
              </a:cxnLst>
              <a:rect l="0" t="0" r="r" b="b"/>
              <a:pathLst>
                <a:path w="14" h="15">
                  <a:moveTo>
                    <a:pt x="14" y="5"/>
                  </a:moveTo>
                  <a:lnTo>
                    <a:pt x="5" y="15"/>
                  </a:lnTo>
                  <a:lnTo>
                    <a:pt x="0" y="8"/>
                  </a:lnTo>
                  <a:lnTo>
                    <a:pt x="5" y="0"/>
                  </a:lnTo>
                  <a:lnTo>
                    <a:pt x="14"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6" name="Freeform 417"/>
            <p:cNvSpPr>
              <a:spLocks/>
            </p:cNvSpPr>
            <p:nvPr/>
          </p:nvSpPr>
          <p:spPr bwMode="auto">
            <a:xfrm>
              <a:off x="7358604" y="1438277"/>
              <a:ext cx="31249" cy="8931"/>
            </a:xfrm>
            <a:custGeom>
              <a:avLst/>
              <a:gdLst/>
              <a:ahLst/>
              <a:cxnLst>
                <a:cxn ang="0">
                  <a:pos x="29" y="2"/>
                </a:cxn>
                <a:cxn ang="0">
                  <a:pos x="26" y="7"/>
                </a:cxn>
                <a:cxn ang="0">
                  <a:pos x="0" y="1"/>
                </a:cxn>
                <a:cxn ang="0">
                  <a:pos x="25" y="0"/>
                </a:cxn>
                <a:cxn ang="0">
                  <a:pos x="29" y="2"/>
                </a:cxn>
              </a:cxnLst>
              <a:rect l="0" t="0" r="r" b="b"/>
              <a:pathLst>
                <a:path w="29" h="7">
                  <a:moveTo>
                    <a:pt x="29" y="2"/>
                  </a:moveTo>
                  <a:lnTo>
                    <a:pt x="26" y="7"/>
                  </a:lnTo>
                  <a:lnTo>
                    <a:pt x="0" y="1"/>
                  </a:lnTo>
                  <a:lnTo>
                    <a:pt x="25" y="0"/>
                  </a:lnTo>
                  <a:lnTo>
                    <a:pt x="29"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7" name="Freeform 418"/>
            <p:cNvSpPr>
              <a:spLocks/>
            </p:cNvSpPr>
            <p:nvPr/>
          </p:nvSpPr>
          <p:spPr bwMode="auto">
            <a:xfrm>
              <a:off x="5584093" y="1357895"/>
              <a:ext cx="26785" cy="8931"/>
            </a:xfrm>
            <a:custGeom>
              <a:avLst/>
              <a:gdLst/>
              <a:ahLst/>
              <a:cxnLst>
                <a:cxn ang="0">
                  <a:pos x="25" y="6"/>
                </a:cxn>
                <a:cxn ang="0">
                  <a:pos x="0" y="7"/>
                </a:cxn>
                <a:cxn ang="0">
                  <a:pos x="3" y="0"/>
                </a:cxn>
                <a:cxn ang="0">
                  <a:pos x="15" y="4"/>
                </a:cxn>
                <a:cxn ang="0">
                  <a:pos x="25" y="6"/>
                </a:cxn>
              </a:cxnLst>
              <a:rect l="0" t="0" r="r" b="b"/>
              <a:pathLst>
                <a:path w="25" h="7">
                  <a:moveTo>
                    <a:pt x="25" y="6"/>
                  </a:moveTo>
                  <a:lnTo>
                    <a:pt x="0" y="7"/>
                  </a:lnTo>
                  <a:lnTo>
                    <a:pt x="3" y="0"/>
                  </a:lnTo>
                  <a:lnTo>
                    <a:pt x="15" y="4"/>
                  </a:lnTo>
                  <a:lnTo>
                    <a:pt x="25"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8" name="Freeform 419"/>
            <p:cNvSpPr>
              <a:spLocks/>
            </p:cNvSpPr>
            <p:nvPr/>
          </p:nvSpPr>
          <p:spPr bwMode="auto">
            <a:xfrm>
              <a:off x="5293921" y="1208295"/>
              <a:ext cx="44642" cy="6698"/>
            </a:xfrm>
            <a:custGeom>
              <a:avLst/>
              <a:gdLst/>
              <a:ahLst/>
              <a:cxnLst>
                <a:cxn ang="0">
                  <a:pos x="41" y="0"/>
                </a:cxn>
                <a:cxn ang="0">
                  <a:pos x="0" y="1"/>
                </a:cxn>
                <a:cxn ang="0">
                  <a:pos x="23" y="5"/>
                </a:cxn>
                <a:cxn ang="0">
                  <a:pos x="41" y="0"/>
                </a:cxn>
              </a:cxnLst>
              <a:rect l="0" t="0" r="r" b="b"/>
              <a:pathLst>
                <a:path w="41" h="5">
                  <a:moveTo>
                    <a:pt x="41" y="0"/>
                  </a:moveTo>
                  <a:lnTo>
                    <a:pt x="0" y="1"/>
                  </a:lnTo>
                  <a:lnTo>
                    <a:pt x="23" y="5"/>
                  </a:lnTo>
                  <a:lnTo>
                    <a:pt x="41"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79" name="Freeform 420"/>
            <p:cNvSpPr>
              <a:spLocks/>
            </p:cNvSpPr>
            <p:nvPr/>
          </p:nvSpPr>
          <p:spPr bwMode="auto">
            <a:xfrm>
              <a:off x="5340795" y="1201596"/>
              <a:ext cx="42410" cy="6698"/>
            </a:xfrm>
            <a:custGeom>
              <a:avLst/>
              <a:gdLst/>
              <a:ahLst/>
              <a:cxnLst>
                <a:cxn ang="0">
                  <a:pos x="39" y="3"/>
                </a:cxn>
                <a:cxn ang="0">
                  <a:pos x="0" y="5"/>
                </a:cxn>
                <a:cxn ang="0">
                  <a:pos x="32" y="0"/>
                </a:cxn>
                <a:cxn ang="0">
                  <a:pos x="39" y="3"/>
                </a:cxn>
              </a:cxnLst>
              <a:rect l="0" t="0" r="r" b="b"/>
              <a:pathLst>
                <a:path w="39" h="5">
                  <a:moveTo>
                    <a:pt x="39" y="3"/>
                  </a:moveTo>
                  <a:lnTo>
                    <a:pt x="0" y="5"/>
                  </a:lnTo>
                  <a:lnTo>
                    <a:pt x="32" y="0"/>
                  </a:lnTo>
                  <a:lnTo>
                    <a:pt x="39"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0" name="Freeform 421"/>
            <p:cNvSpPr>
              <a:spLocks/>
            </p:cNvSpPr>
            <p:nvPr/>
          </p:nvSpPr>
          <p:spPr bwMode="auto">
            <a:xfrm>
              <a:off x="6255952" y="1335566"/>
              <a:ext cx="31249" cy="6698"/>
            </a:xfrm>
            <a:custGeom>
              <a:avLst/>
              <a:gdLst/>
              <a:ahLst/>
              <a:cxnLst>
                <a:cxn ang="0">
                  <a:pos x="25" y="0"/>
                </a:cxn>
                <a:cxn ang="0">
                  <a:pos x="0" y="1"/>
                </a:cxn>
                <a:cxn ang="0">
                  <a:pos x="28" y="5"/>
                </a:cxn>
                <a:cxn ang="0">
                  <a:pos x="25" y="0"/>
                </a:cxn>
              </a:cxnLst>
              <a:rect l="0" t="0" r="r" b="b"/>
              <a:pathLst>
                <a:path w="28" h="5">
                  <a:moveTo>
                    <a:pt x="25" y="0"/>
                  </a:moveTo>
                  <a:lnTo>
                    <a:pt x="0" y="1"/>
                  </a:lnTo>
                  <a:lnTo>
                    <a:pt x="28" y="5"/>
                  </a:lnTo>
                  <a:lnTo>
                    <a:pt x="25"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1" name="Freeform 422"/>
            <p:cNvSpPr>
              <a:spLocks/>
            </p:cNvSpPr>
            <p:nvPr/>
          </p:nvSpPr>
          <p:spPr bwMode="auto">
            <a:xfrm>
              <a:off x="7697882" y="1922799"/>
              <a:ext cx="6696" cy="15630"/>
            </a:xfrm>
            <a:custGeom>
              <a:avLst/>
              <a:gdLst/>
              <a:ahLst/>
              <a:cxnLst>
                <a:cxn ang="0">
                  <a:pos x="7" y="3"/>
                </a:cxn>
                <a:cxn ang="0">
                  <a:pos x="1" y="16"/>
                </a:cxn>
                <a:cxn ang="0">
                  <a:pos x="0" y="0"/>
                </a:cxn>
                <a:cxn ang="0">
                  <a:pos x="7" y="3"/>
                </a:cxn>
              </a:cxnLst>
              <a:rect l="0" t="0" r="r" b="b"/>
              <a:pathLst>
                <a:path w="7" h="16">
                  <a:moveTo>
                    <a:pt x="7" y="3"/>
                  </a:moveTo>
                  <a:lnTo>
                    <a:pt x="1" y="16"/>
                  </a:lnTo>
                  <a:lnTo>
                    <a:pt x="0" y="0"/>
                  </a:lnTo>
                  <a:lnTo>
                    <a:pt x="7" y="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2" name="Freeform 423"/>
            <p:cNvSpPr>
              <a:spLocks/>
            </p:cNvSpPr>
            <p:nvPr/>
          </p:nvSpPr>
          <p:spPr bwMode="auto">
            <a:xfrm>
              <a:off x="7617527" y="2090261"/>
              <a:ext cx="11160" cy="17863"/>
            </a:xfrm>
            <a:custGeom>
              <a:avLst/>
              <a:gdLst/>
              <a:ahLst/>
              <a:cxnLst>
                <a:cxn ang="0">
                  <a:pos x="9" y="0"/>
                </a:cxn>
                <a:cxn ang="0">
                  <a:pos x="0" y="16"/>
                </a:cxn>
                <a:cxn ang="0">
                  <a:pos x="0" y="4"/>
                </a:cxn>
                <a:cxn ang="0">
                  <a:pos x="9" y="0"/>
                </a:cxn>
              </a:cxnLst>
              <a:rect l="0" t="0" r="r" b="b"/>
              <a:pathLst>
                <a:path w="9" h="16">
                  <a:moveTo>
                    <a:pt x="9" y="0"/>
                  </a:moveTo>
                  <a:lnTo>
                    <a:pt x="0" y="16"/>
                  </a:lnTo>
                  <a:lnTo>
                    <a:pt x="0" y="4"/>
                  </a:lnTo>
                  <a:lnTo>
                    <a:pt x="9"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3" name="Freeform 424"/>
            <p:cNvSpPr>
              <a:spLocks/>
            </p:cNvSpPr>
            <p:nvPr/>
          </p:nvSpPr>
          <p:spPr bwMode="auto">
            <a:xfrm>
              <a:off x="6735851" y="1342264"/>
              <a:ext cx="15624" cy="6698"/>
            </a:xfrm>
            <a:custGeom>
              <a:avLst/>
              <a:gdLst/>
              <a:ahLst/>
              <a:cxnLst>
                <a:cxn ang="0">
                  <a:pos x="14" y="0"/>
                </a:cxn>
                <a:cxn ang="0">
                  <a:pos x="0" y="0"/>
                </a:cxn>
                <a:cxn ang="0">
                  <a:pos x="13" y="6"/>
                </a:cxn>
                <a:cxn ang="0">
                  <a:pos x="14" y="0"/>
                </a:cxn>
              </a:cxnLst>
              <a:rect l="0" t="0" r="r" b="b"/>
              <a:pathLst>
                <a:path w="14" h="6">
                  <a:moveTo>
                    <a:pt x="14" y="0"/>
                  </a:moveTo>
                  <a:lnTo>
                    <a:pt x="0" y="0"/>
                  </a:lnTo>
                  <a:lnTo>
                    <a:pt x="13" y="6"/>
                  </a:lnTo>
                  <a:lnTo>
                    <a:pt x="1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4" name="Freeform 425"/>
            <p:cNvSpPr>
              <a:spLocks/>
            </p:cNvSpPr>
            <p:nvPr/>
          </p:nvSpPr>
          <p:spPr bwMode="auto">
            <a:xfrm>
              <a:off x="5093034" y="1208295"/>
              <a:ext cx="42410" cy="4466"/>
            </a:xfrm>
            <a:custGeom>
              <a:avLst/>
              <a:gdLst/>
              <a:ahLst/>
              <a:cxnLst>
                <a:cxn ang="0">
                  <a:pos x="40" y="1"/>
                </a:cxn>
                <a:cxn ang="0">
                  <a:pos x="0" y="2"/>
                </a:cxn>
                <a:cxn ang="0">
                  <a:pos x="9" y="0"/>
                </a:cxn>
                <a:cxn ang="0">
                  <a:pos x="40" y="1"/>
                </a:cxn>
              </a:cxnLst>
              <a:rect l="0" t="0" r="r" b="b"/>
              <a:pathLst>
                <a:path w="40" h="2">
                  <a:moveTo>
                    <a:pt x="40" y="1"/>
                  </a:moveTo>
                  <a:lnTo>
                    <a:pt x="0" y="2"/>
                  </a:lnTo>
                  <a:lnTo>
                    <a:pt x="9" y="0"/>
                  </a:lnTo>
                  <a:lnTo>
                    <a:pt x="40" y="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5" name="Freeform 426"/>
            <p:cNvSpPr>
              <a:spLocks/>
            </p:cNvSpPr>
            <p:nvPr/>
          </p:nvSpPr>
          <p:spPr bwMode="auto">
            <a:xfrm>
              <a:off x="5718018" y="1380222"/>
              <a:ext cx="20089" cy="4466"/>
            </a:xfrm>
            <a:custGeom>
              <a:avLst/>
              <a:gdLst/>
              <a:ahLst/>
              <a:cxnLst>
                <a:cxn ang="0">
                  <a:pos x="17" y="0"/>
                </a:cxn>
                <a:cxn ang="0">
                  <a:pos x="0" y="4"/>
                </a:cxn>
                <a:cxn ang="0">
                  <a:pos x="0" y="0"/>
                </a:cxn>
                <a:cxn ang="0">
                  <a:pos x="17" y="0"/>
                </a:cxn>
              </a:cxnLst>
              <a:rect l="0" t="0" r="r" b="b"/>
              <a:pathLst>
                <a:path w="17" h="4">
                  <a:moveTo>
                    <a:pt x="17" y="0"/>
                  </a:moveTo>
                  <a:lnTo>
                    <a:pt x="0" y="4"/>
                  </a:lnTo>
                  <a:lnTo>
                    <a:pt x="0" y="0"/>
                  </a:lnTo>
                  <a:lnTo>
                    <a:pt x="17"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6" name="Freeform 427"/>
            <p:cNvSpPr>
              <a:spLocks/>
            </p:cNvSpPr>
            <p:nvPr/>
          </p:nvSpPr>
          <p:spPr bwMode="auto">
            <a:xfrm>
              <a:off x="5269368" y="1214993"/>
              <a:ext cx="31249" cy="4466"/>
            </a:xfrm>
            <a:custGeom>
              <a:avLst/>
              <a:gdLst/>
              <a:ahLst/>
              <a:cxnLst>
                <a:cxn ang="0">
                  <a:pos x="27" y="0"/>
                </a:cxn>
                <a:cxn ang="0">
                  <a:pos x="0" y="0"/>
                </a:cxn>
                <a:cxn ang="0">
                  <a:pos x="12" y="2"/>
                </a:cxn>
                <a:cxn ang="0">
                  <a:pos x="27" y="0"/>
                </a:cxn>
              </a:cxnLst>
              <a:rect l="0" t="0" r="r" b="b"/>
              <a:pathLst>
                <a:path w="27" h="2">
                  <a:moveTo>
                    <a:pt x="27" y="0"/>
                  </a:moveTo>
                  <a:lnTo>
                    <a:pt x="0" y="0"/>
                  </a:lnTo>
                  <a:lnTo>
                    <a:pt x="12" y="2"/>
                  </a:lnTo>
                  <a:lnTo>
                    <a:pt x="27"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7" name="Freeform 428"/>
            <p:cNvSpPr>
              <a:spLocks/>
            </p:cNvSpPr>
            <p:nvPr/>
          </p:nvSpPr>
          <p:spPr bwMode="auto">
            <a:xfrm>
              <a:off x="7782702" y="1797761"/>
              <a:ext cx="35713" cy="20095"/>
            </a:xfrm>
            <a:custGeom>
              <a:avLst/>
              <a:gdLst/>
              <a:ahLst/>
              <a:cxnLst>
                <a:cxn ang="0">
                  <a:pos x="31" y="17"/>
                </a:cxn>
                <a:cxn ang="0">
                  <a:pos x="0" y="0"/>
                </a:cxn>
                <a:cxn ang="0">
                  <a:pos x="26" y="12"/>
                </a:cxn>
                <a:cxn ang="0">
                  <a:pos x="31" y="17"/>
                </a:cxn>
              </a:cxnLst>
              <a:rect l="0" t="0" r="r" b="b"/>
              <a:pathLst>
                <a:path w="31" h="17">
                  <a:moveTo>
                    <a:pt x="31" y="17"/>
                  </a:moveTo>
                  <a:lnTo>
                    <a:pt x="0" y="0"/>
                  </a:lnTo>
                  <a:lnTo>
                    <a:pt x="26" y="12"/>
                  </a:lnTo>
                  <a:lnTo>
                    <a:pt x="31" y="1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8" name="Freeform 429"/>
            <p:cNvSpPr>
              <a:spLocks/>
            </p:cNvSpPr>
            <p:nvPr/>
          </p:nvSpPr>
          <p:spPr bwMode="auto">
            <a:xfrm>
              <a:off x="6608622" y="1306540"/>
              <a:ext cx="17857" cy="8931"/>
            </a:xfrm>
            <a:custGeom>
              <a:avLst/>
              <a:gdLst/>
              <a:ahLst/>
              <a:cxnLst>
                <a:cxn ang="0">
                  <a:pos x="14" y="5"/>
                </a:cxn>
                <a:cxn ang="0">
                  <a:pos x="0" y="0"/>
                </a:cxn>
                <a:cxn ang="0">
                  <a:pos x="17" y="10"/>
                </a:cxn>
                <a:cxn ang="0">
                  <a:pos x="14" y="5"/>
                </a:cxn>
              </a:cxnLst>
              <a:rect l="0" t="0" r="r" b="b"/>
              <a:pathLst>
                <a:path w="17" h="10">
                  <a:moveTo>
                    <a:pt x="14" y="5"/>
                  </a:moveTo>
                  <a:lnTo>
                    <a:pt x="0" y="0"/>
                  </a:lnTo>
                  <a:lnTo>
                    <a:pt x="17" y="10"/>
                  </a:lnTo>
                  <a:lnTo>
                    <a:pt x="14"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89" name="Freeform 430"/>
            <p:cNvSpPr>
              <a:spLocks/>
            </p:cNvSpPr>
            <p:nvPr/>
          </p:nvSpPr>
          <p:spPr bwMode="auto">
            <a:xfrm>
              <a:off x="4840806" y="1706216"/>
              <a:ext cx="17857" cy="2233"/>
            </a:xfrm>
            <a:custGeom>
              <a:avLst/>
              <a:gdLst/>
              <a:ahLst/>
              <a:cxnLst>
                <a:cxn ang="0">
                  <a:pos x="16" y="2"/>
                </a:cxn>
                <a:cxn ang="0">
                  <a:pos x="0" y="1"/>
                </a:cxn>
                <a:cxn ang="0">
                  <a:pos x="5" y="0"/>
                </a:cxn>
                <a:cxn ang="0">
                  <a:pos x="16" y="2"/>
                </a:cxn>
              </a:cxnLst>
              <a:rect l="0" t="0" r="r" b="b"/>
              <a:pathLst>
                <a:path w="16" h="2">
                  <a:moveTo>
                    <a:pt x="16" y="2"/>
                  </a:moveTo>
                  <a:lnTo>
                    <a:pt x="0" y="1"/>
                  </a:lnTo>
                  <a:lnTo>
                    <a:pt x="5" y="0"/>
                  </a:lnTo>
                  <a:lnTo>
                    <a:pt x="16"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0" name="Freeform 431"/>
            <p:cNvSpPr>
              <a:spLocks/>
            </p:cNvSpPr>
            <p:nvPr/>
          </p:nvSpPr>
          <p:spPr bwMode="auto">
            <a:xfrm>
              <a:off x="4675632" y="2103658"/>
              <a:ext cx="2232" cy="2233"/>
            </a:xfrm>
            <a:custGeom>
              <a:avLst/>
              <a:gdLst/>
              <a:ahLst/>
              <a:cxnLst>
                <a:cxn ang="0">
                  <a:pos x="2" y="0"/>
                </a:cxn>
                <a:cxn ang="0">
                  <a:pos x="1" y="0"/>
                </a:cxn>
                <a:cxn ang="0">
                  <a:pos x="0" y="2"/>
                </a:cxn>
                <a:cxn ang="0">
                  <a:pos x="1" y="2"/>
                </a:cxn>
                <a:cxn ang="0">
                  <a:pos x="2" y="0"/>
                </a:cxn>
              </a:cxnLst>
              <a:rect l="0" t="0" r="r" b="b"/>
              <a:pathLst>
                <a:path w="2" h="2">
                  <a:moveTo>
                    <a:pt x="2" y="0"/>
                  </a:moveTo>
                  <a:lnTo>
                    <a:pt x="1" y="0"/>
                  </a:lnTo>
                  <a:lnTo>
                    <a:pt x="0" y="2"/>
                  </a:lnTo>
                  <a:lnTo>
                    <a:pt x="1" y="2"/>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1" name="Freeform 432"/>
            <p:cNvSpPr>
              <a:spLocks/>
            </p:cNvSpPr>
            <p:nvPr/>
          </p:nvSpPr>
          <p:spPr bwMode="auto">
            <a:xfrm>
              <a:off x="4758218" y="1951826"/>
              <a:ext cx="127230" cy="46889"/>
            </a:xfrm>
            <a:custGeom>
              <a:avLst/>
              <a:gdLst/>
              <a:ahLst/>
              <a:cxnLst>
                <a:cxn ang="0">
                  <a:pos x="42" y="0"/>
                </a:cxn>
                <a:cxn ang="0">
                  <a:pos x="41" y="2"/>
                </a:cxn>
                <a:cxn ang="0">
                  <a:pos x="35" y="7"/>
                </a:cxn>
                <a:cxn ang="0">
                  <a:pos x="30" y="8"/>
                </a:cxn>
                <a:cxn ang="0">
                  <a:pos x="30" y="11"/>
                </a:cxn>
                <a:cxn ang="0">
                  <a:pos x="24" y="18"/>
                </a:cxn>
                <a:cxn ang="0">
                  <a:pos x="13" y="19"/>
                </a:cxn>
                <a:cxn ang="0">
                  <a:pos x="7" y="20"/>
                </a:cxn>
                <a:cxn ang="0">
                  <a:pos x="0" y="19"/>
                </a:cxn>
                <a:cxn ang="0">
                  <a:pos x="13" y="37"/>
                </a:cxn>
                <a:cxn ang="0">
                  <a:pos x="19" y="41"/>
                </a:cxn>
                <a:cxn ang="0">
                  <a:pos x="43" y="41"/>
                </a:cxn>
                <a:cxn ang="0">
                  <a:pos x="74" y="26"/>
                </a:cxn>
                <a:cxn ang="0">
                  <a:pos x="108" y="27"/>
                </a:cxn>
                <a:cxn ang="0">
                  <a:pos x="114" y="11"/>
                </a:cxn>
                <a:cxn ang="0">
                  <a:pos x="84" y="5"/>
                </a:cxn>
                <a:cxn ang="0">
                  <a:pos x="67" y="6"/>
                </a:cxn>
                <a:cxn ang="0">
                  <a:pos x="64" y="1"/>
                </a:cxn>
                <a:cxn ang="0">
                  <a:pos x="42" y="0"/>
                </a:cxn>
              </a:cxnLst>
              <a:rect l="0" t="0" r="r" b="b"/>
              <a:pathLst>
                <a:path w="114" h="41">
                  <a:moveTo>
                    <a:pt x="42" y="0"/>
                  </a:moveTo>
                  <a:lnTo>
                    <a:pt x="41" y="2"/>
                  </a:lnTo>
                  <a:lnTo>
                    <a:pt x="35" y="7"/>
                  </a:lnTo>
                  <a:lnTo>
                    <a:pt x="30" y="8"/>
                  </a:lnTo>
                  <a:lnTo>
                    <a:pt x="30" y="11"/>
                  </a:lnTo>
                  <a:lnTo>
                    <a:pt x="24" y="18"/>
                  </a:lnTo>
                  <a:lnTo>
                    <a:pt x="13" y="19"/>
                  </a:lnTo>
                  <a:lnTo>
                    <a:pt x="7" y="20"/>
                  </a:lnTo>
                  <a:lnTo>
                    <a:pt x="0" y="19"/>
                  </a:lnTo>
                  <a:lnTo>
                    <a:pt x="13" y="37"/>
                  </a:lnTo>
                  <a:lnTo>
                    <a:pt x="19" y="41"/>
                  </a:lnTo>
                  <a:lnTo>
                    <a:pt x="43" y="41"/>
                  </a:lnTo>
                  <a:lnTo>
                    <a:pt x="74" y="26"/>
                  </a:lnTo>
                  <a:lnTo>
                    <a:pt x="108" y="27"/>
                  </a:lnTo>
                  <a:lnTo>
                    <a:pt x="114" y="11"/>
                  </a:lnTo>
                  <a:lnTo>
                    <a:pt x="84" y="5"/>
                  </a:lnTo>
                  <a:lnTo>
                    <a:pt x="67" y="6"/>
                  </a:lnTo>
                  <a:lnTo>
                    <a:pt x="64" y="1"/>
                  </a:lnTo>
                  <a:lnTo>
                    <a:pt x="4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2" name="Freeform 433"/>
            <p:cNvSpPr>
              <a:spLocks/>
            </p:cNvSpPr>
            <p:nvPr/>
          </p:nvSpPr>
          <p:spPr bwMode="auto">
            <a:xfrm>
              <a:off x="4697953" y="2025509"/>
              <a:ext cx="62499" cy="37958"/>
            </a:xfrm>
            <a:custGeom>
              <a:avLst/>
              <a:gdLst/>
              <a:ahLst/>
              <a:cxnLst>
                <a:cxn ang="0">
                  <a:pos x="8" y="33"/>
                </a:cxn>
                <a:cxn ang="0">
                  <a:pos x="18" y="33"/>
                </a:cxn>
                <a:cxn ang="0">
                  <a:pos x="22" y="30"/>
                </a:cxn>
                <a:cxn ang="0">
                  <a:pos x="24" y="32"/>
                </a:cxn>
                <a:cxn ang="0">
                  <a:pos x="25" y="32"/>
                </a:cxn>
                <a:cxn ang="0">
                  <a:pos x="26" y="31"/>
                </a:cxn>
                <a:cxn ang="0">
                  <a:pos x="31" y="34"/>
                </a:cxn>
                <a:cxn ang="0">
                  <a:pos x="36" y="33"/>
                </a:cxn>
                <a:cxn ang="0">
                  <a:pos x="35" y="30"/>
                </a:cxn>
                <a:cxn ang="0">
                  <a:pos x="35" y="27"/>
                </a:cxn>
                <a:cxn ang="0">
                  <a:pos x="41" y="25"/>
                </a:cxn>
                <a:cxn ang="0">
                  <a:pos x="44" y="25"/>
                </a:cxn>
                <a:cxn ang="0">
                  <a:pos x="42" y="21"/>
                </a:cxn>
                <a:cxn ang="0">
                  <a:pos x="41" y="19"/>
                </a:cxn>
                <a:cxn ang="0">
                  <a:pos x="40" y="14"/>
                </a:cxn>
                <a:cxn ang="0">
                  <a:pos x="47" y="13"/>
                </a:cxn>
                <a:cxn ang="0">
                  <a:pos x="48" y="10"/>
                </a:cxn>
                <a:cxn ang="0">
                  <a:pos x="54" y="10"/>
                </a:cxn>
                <a:cxn ang="0">
                  <a:pos x="54" y="8"/>
                </a:cxn>
                <a:cxn ang="0">
                  <a:pos x="56" y="8"/>
                </a:cxn>
                <a:cxn ang="0">
                  <a:pos x="56" y="6"/>
                </a:cxn>
                <a:cxn ang="0">
                  <a:pos x="50" y="2"/>
                </a:cxn>
                <a:cxn ang="0">
                  <a:pos x="49" y="0"/>
                </a:cxn>
                <a:cxn ang="0">
                  <a:pos x="11" y="9"/>
                </a:cxn>
                <a:cxn ang="0">
                  <a:pos x="2" y="8"/>
                </a:cxn>
                <a:cxn ang="0">
                  <a:pos x="0" y="15"/>
                </a:cxn>
                <a:cxn ang="0">
                  <a:pos x="5" y="31"/>
                </a:cxn>
                <a:cxn ang="0">
                  <a:pos x="8" y="33"/>
                </a:cxn>
              </a:cxnLst>
              <a:rect l="0" t="0" r="r" b="b"/>
              <a:pathLst>
                <a:path w="56" h="34">
                  <a:moveTo>
                    <a:pt x="8" y="33"/>
                  </a:moveTo>
                  <a:lnTo>
                    <a:pt x="18" y="33"/>
                  </a:lnTo>
                  <a:lnTo>
                    <a:pt x="22" y="30"/>
                  </a:lnTo>
                  <a:lnTo>
                    <a:pt x="24" y="32"/>
                  </a:lnTo>
                  <a:lnTo>
                    <a:pt x="25" y="32"/>
                  </a:lnTo>
                  <a:lnTo>
                    <a:pt x="26" y="31"/>
                  </a:lnTo>
                  <a:lnTo>
                    <a:pt x="31" y="34"/>
                  </a:lnTo>
                  <a:lnTo>
                    <a:pt x="36" y="33"/>
                  </a:lnTo>
                  <a:lnTo>
                    <a:pt x="35" y="30"/>
                  </a:lnTo>
                  <a:lnTo>
                    <a:pt x="35" y="27"/>
                  </a:lnTo>
                  <a:lnTo>
                    <a:pt x="41" y="25"/>
                  </a:lnTo>
                  <a:lnTo>
                    <a:pt x="44" y="25"/>
                  </a:lnTo>
                  <a:lnTo>
                    <a:pt x="42" y="21"/>
                  </a:lnTo>
                  <a:lnTo>
                    <a:pt x="41" y="19"/>
                  </a:lnTo>
                  <a:lnTo>
                    <a:pt x="40" y="14"/>
                  </a:lnTo>
                  <a:lnTo>
                    <a:pt x="47" y="13"/>
                  </a:lnTo>
                  <a:lnTo>
                    <a:pt x="48" y="10"/>
                  </a:lnTo>
                  <a:lnTo>
                    <a:pt x="54" y="10"/>
                  </a:lnTo>
                  <a:lnTo>
                    <a:pt x="54" y="8"/>
                  </a:lnTo>
                  <a:lnTo>
                    <a:pt x="56" y="8"/>
                  </a:lnTo>
                  <a:lnTo>
                    <a:pt x="56" y="6"/>
                  </a:lnTo>
                  <a:lnTo>
                    <a:pt x="50" y="2"/>
                  </a:lnTo>
                  <a:lnTo>
                    <a:pt x="49" y="0"/>
                  </a:lnTo>
                  <a:lnTo>
                    <a:pt x="11" y="9"/>
                  </a:lnTo>
                  <a:lnTo>
                    <a:pt x="2" y="8"/>
                  </a:lnTo>
                  <a:lnTo>
                    <a:pt x="0" y="15"/>
                  </a:lnTo>
                  <a:lnTo>
                    <a:pt x="5" y="31"/>
                  </a:lnTo>
                  <a:lnTo>
                    <a:pt x="8" y="3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3" name="Freeform 434"/>
            <p:cNvSpPr>
              <a:spLocks/>
            </p:cNvSpPr>
            <p:nvPr/>
          </p:nvSpPr>
          <p:spPr bwMode="auto">
            <a:xfrm>
              <a:off x="4624295" y="1458372"/>
              <a:ext cx="223209" cy="339389"/>
            </a:xfrm>
            <a:custGeom>
              <a:avLst/>
              <a:gdLst/>
              <a:ahLst/>
              <a:cxnLst>
                <a:cxn ang="0">
                  <a:pos x="140" y="118"/>
                </a:cxn>
                <a:cxn ang="0">
                  <a:pos x="118" y="131"/>
                </a:cxn>
                <a:cxn ang="0">
                  <a:pos x="104" y="142"/>
                </a:cxn>
                <a:cxn ang="0">
                  <a:pos x="100" y="160"/>
                </a:cxn>
                <a:cxn ang="0">
                  <a:pos x="125" y="193"/>
                </a:cxn>
                <a:cxn ang="0">
                  <a:pos x="116" y="212"/>
                </a:cxn>
                <a:cxn ang="0">
                  <a:pos x="109" y="209"/>
                </a:cxn>
                <a:cxn ang="0">
                  <a:pos x="127" y="214"/>
                </a:cxn>
                <a:cxn ang="0">
                  <a:pos x="113" y="218"/>
                </a:cxn>
                <a:cxn ang="0">
                  <a:pos x="94" y="229"/>
                </a:cxn>
                <a:cxn ang="0">
                  <a:pos x="97" y="245"/>
                </a:cxn>
                <a:cxn ang="0">
                  <a:pos x="98" y="248"/>
                </a:cxn>
                <a:cxn ang="0">
                  <a:pos x="92" y="286"/>
                </a:cxn>
                <a:cxn ang="0">
                  <a:pos x="59" y="305"/>
                </a:cxn>
                <a:cxn ang="0">
                  <a:pos x="32" y="286"/>
                </a:cxn>
                <a:cxn ang="0">
                  <a:pos x="11" y="245"/>
                </a:cxn>
                <a:cxn ang="0">
                  <a:pos x="7" y="236"/>
                </a:cxn>
                <a:cxn ang="0">
                  <a:pos x="0" y="224"/>
                </a:cxn>
                <a:cxn ang="0">
                  <a:pos x="14" y="200"/>
                </a:cxn>
                <a:cxn ang="0">
                  <a:pos x="17" y="174"/>
                </a:cxn>
                <a:cxn ang="0">
                  <a:pos x="11" y="158"/>
                </a:cxn>
                <a:cxn ang="0">
                  <a:pos x="10" y="116"/>
                </a:cxn>
                <a:cxn ang="0">
                  <a:pos x="40" y="104"/>
                </a:cxn>
                <a:cxn ang="0">
                  <a:pos x="43" y="68"/>
                </a:cxn>
                <a:cxn ang="0">
                  <a:pos x="56" y="59"/>
                </a:cxn>
                <a:cxn ang="0">
                  <a:pos x="72" y="24"/>
                </a:cxn>
                <a:cxn ang="0">
                  <a:pos x="96" y="11"/>
                </a:cxn>
                <a:cxn ang="0">
                  <a:pos x="122" y="0"/>
                </a:cxn>
                <a:cxn ang="0">
                  <a:pos x="176" y="19"/>
                </a:cxn>
                <a:cxn ang="0">
                  <a:pos x="202" y="68"/>
                </a:cxn>
                <a:cxn ang="0">
                  <a:pos x="172" y="71"/>
                </a:cxn>
                <a:cxn ang="0">
                  <a:pos x="167" y="73"/>
                </a:cxn>
                <a:cxn ang="0">
                  <a:pos x="155" y="90"/>
                </a:cxn>
              </a:cxnLst>
              <a:rect l="0" t="0" r="r" b="b"/>
              <a:pathLst>
                <a:path w="202" h="305">
                  <a:moveTo>
                    <a:pt x="160" y="101"/>
                  </a:moveTo>
                  <a:lnTo>
                    <a:pt x="140" y="118"/>
                  </a:lnTo>
                  <a:lnTo>
                    <a:pt x="125" y="126"/>
                  </a:lnTo>
                  <a:lnTo>
                    <a:pt x="118" y="131"/>
                  </a:lnTo>
                  <a:lnTo>
                    <a:pt x="107" y="132"/>
                  </a:lnTo>
                  <a:lnTo>
                    <a:pt x="104" y="142"/>
                  </a:lnTo>
                  <a:lnTo>
                    <a:pt x="101" y="146"/>
                  </a:lnTo>
                  <a:lnTo>
                    <a:pt x="100" y="160"/>
                  </a:lnTo>
                  <a:lnTo>
                    <a:pt x="104" y="184"/>
                  </a:lnTo>
                  <a:lnTo>
                    <a:pt x="125" y="193"/>
                  </a:lnTo>
                  <a:lnTo>
                    <a:pt x="133" y="203"/>
                  </a:lnTo>
                  <a:lnTo>
                    <a:pt x="116" y="212"/>
                  </a:lnTo>
                  <a:lnTo>
                    <a:pt x="109" y="205"/>
                  </a:lnTo>
                  <a:lnTo>
                    <a:pt x="109" y="209"/>
                  </a:lnTo>
                  <a:lnTo>
                    <a:pt x="86" y="211"/>
                  </a:lnTo>
                  <a:lnTo>
                    <a:pt x="127" y="214"/>
                  </a:lnTo>
                  <a:lnTo>
                    <a:pt x="116" y="223"/>
                  </a:lnTo>
                  <a:lnTo>
                    <a:pt x="113" y="218"/>
                  </a:lnTo>
                  <a:lnTo>
                    <a:pt x="102" y="229"/>
                  </a:lnTo>
                  <a:lnTo>
                    <a:pt x="94" y="229"/>
                  </a:lnTo>
                  <a:lnTo>
                    <a:pt x="100" y="234"/>
                  </a:lnTo>
                  <a:lnTo>
                    <a:pt x="97" y="245"/>
                  </a:lnTo>
                  <a:lnTo>
                    <a:pt x="101" y="250"/>
                  </a:lnTo>
                  <a:lnTo>
                    <a:pt x="98" y="248"/>
                  </a:lnTo>
                  <a:lnTo>
                    <a:pt x="95" y="268"/>
                  </a:lnTo>
                  <a:lnTo>
                    <a:pt x="92" y="286"/>
                  </a:lnTo>
                  <a:lnTo>
                    <a:pt x="62" y="292"/>
                  </a:lnTo>
                  <a:lnTo>
                    <a:pt x="59" y="305"/>
                  </a:lnTo>
                  <a:lnTo>
                    <a:pt x="38" y="304"/>
                  </a:lnTo>
                  <a:lnTo>
                    <a:pt x="32" y="286"/>
                  </a:lnTo>
                  <a:lnTo>
                    <a:pt x="29" y="271"/>
                  </a:lnTo>
                  <a:lnTo>
                    <a:pt x="11" y="245"/>
                  </a:lnTo>
                  <a:lnTo>
                    <a:pt x="13" y="239"/>
                  </a:lnTo>
                  <a:lnTo>
                    <a:pt x="7" y="236"/>
                  </a:lnTo>
                  <a:lnTo>
                    <a:pt x="6" y="238"/>
                  </a:lnTo>
                  <a:lnTo>
                    <a:pt x="0" y="224"/>
                  </a:lnTo>
                  <a:lnTo>
                    <a:pt x="4" y="221"/>
                  </a:lnTo>
                  <a:lnTo>
                    <a:pt x="14" y="200"/>
                  </a:lnTo>
                  <a:lnTo>
                    <a:pt x="17" y="180"/>
                  </a:lnTo>
                  <a:lnTo>
                    <a:pt x="17" y="174"/>
                  </a:lnTo>
                  <a:lnTo>
                    <a:pt x="24" y="167"/>
                  </a:lnTo>
                  <a:lnTo>
                    <a:pt x="11" y="158"/>
                  </a:lnTo>
                  <a:lnTo>
                    <a:pt x="10" y="138"/>
                  </a:lnTo>
                  <a:lnTo>
                    <a:pt x="10" y="116"/>
                  </a:lnTo>
                  <a:lnTo>
                    <a:pt x="24" y="107"/>
                  </a:lnTo>
                  <a:lnTo>
                    <a:pt x="40" y="104"/>
                  </a:lnTo>
                  <a:lnTo>
                    <a:pt x="31" y="96"/>
                  </a:lnTo>
                  <a:lnTo>
                    <a:pt x="43" y="68"/>
                  </a:lnTo>
                  <a:lnTo>
                    <a:pt x="41" y="62"/>
                  </a:lnTo>
                  <a:lnTo>
                    <a:pt x="56" y="59"/>
                  </a:lnTo>
                  <a:lnTo>
                    <a:pt x="64" y="46"/>
                  </a:lnTo>
                  <a:lnTo>
                    <a:pt x="72" y="24"/>
                  </a:lnTo>
                  <a:lnTo>
                    <a:pt x="94" y="19"/>
                  </a:lnTo>
                  <a:lnTo>
                    <a:pt x="96" y="11"/>
                  </a:lnTo>
                  <a:lnTo>
                    <a:pt x="124" y="12"/>
                  </a:lnTo>
                  <a:lnTo>
                    <a:pt x="122" y="0"/>
                  </a:lnTo>
                  <a:lnTo>
                    <a:pt x="130" y="0"/>
                  </a:lnTo>
                  <a:lnTo>
                    <a:pt x="176" y="19"/>
                  </a:lnTo>
                  <a:lnTo>
                    <a:pt x="193" y="48"/>
                  </a:lnTo>
                  <a:lnTo>
                    <a:pt x="202" y="68"/>
                  </a:lnTo>
                  <a:lnTo>
                    <a:pt x="178" y="68"/>
                  </a:lnTo>
                  <a:lnTo>
                    <a:pt x="172" y="71"/>
                  </a:lnTo>
                  <a:lnTo>
                    <a:pt x="170" y="74"/>
                  </a:lnTo>
                  <a:lnTo>
                    <a:pt x="167" y="73"/>
                  </a:lnTo>
                  <a:lnTo>
                    <a:pt x="157" y="79"/>
                  </a:lnTo>
                  <a:lnTo>
                    <a:pt x="155" y="90"/>
                  </a:lnTo>
                  <a:lnTo>
                    <a:pt x="160" y="10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4" name="Freeform 435"/>
            <p:cNvSpPr>
              <a:spLocks/>
            </p:cNvSpPr>
            <p:nvPr/>
          </p:nvSpPr>
          <p:spPr bwMode="auto">
            <a:xfrm>
              <a:off x="4767147" y="1735242"/>
              <a:ext cx="11160" cy="20095"/>
            </a:xfrm>
            <a:custGeom>
              <a:avLst/>
              <a:gdLst/>
              <a:ahLst/>
              <a:cxnLst>
                <a:cxn ang="0">
                  <a:pos x="10" y="0"/>
                </a:cxn>
                <a:cxn ang="0">
                  <a:pos x="10" y="5"/>
                </a:cxn>
                <a:cxn ang="0">
                  <a:pos x="5" y="16"/>
                </a:cxn>
                <a:cxn ang="0">
                  <a:pos x="4" y="18"/>
                </a:cxn>
                <a:cxn ang="0">
                  <a:pos x="0" y="10"/>
                </a:cxn>
                <a:cxn ang="0">
                  <a:pos x="10" y="0"/>
                </a:cxn>
              </a:cxnLst>
              <a:rect l="0" t="0" r="r" b="b"/>
              <a:pathLst>
                <a:path w="10" h="18">
                  <a:moveTo>
                    <a:pt x="10" y="0"/>
                  </a:moveTo>
                  <a:lnTo>
                    <a:pt x="10" y="5"/>
                  </a:lnTo>
                  <a:lnTo>
                    <a:pt x="5" y="16"/>
                  </a:lnTo>
                  <a:lnTo>
                    <a:pt x="4" y="18"/>
                  </a:lnTo>
                  <a:lnTo>
                    <a:pt x="0" y="10"/>
                  </a:lnTo>
                  <a:lnTo>
                    <a:pt x="1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5" name="Freeform 436"/>
            <p:cNvSpPr>
              <a:spLocks/>
            </p:cNvSpPr>
            <p:nvPr/>
          </p:nvSpPr>
          <p:spPr bwMode="auto">
            <a:xfrm>
              <a:off x="4535011" y="2003181"/>
              <a:ext cx="93748" cy="46889"/>
            </a:xfrm>
            <a:custGeom>
              <a:avLst/>
              <a:gdLst/>
              <a:ahLst/>
              <a:cxnLst>
                <a:cxn ang="0">
                  <a:pos x="80" y="26"/>
                </a:cxn>
                <a:cxn ang="0">
                  <a:pos x="75" y="33"/>
                </a:cxn>
                <a:cxn ang="0">
                  <a:pos x="62" y="33"/>
                </a:cxn>
                <a:cxn ang="0">
                  <a:pos x="55" y="42"/>
                </a:cxn>
                <a:cxn ang="0">
                  <a:pos x="42" y="32"/>
                </a:cxn>
                <a:cxn ang="0">
                  <a:pos x="30" y="41"/>
                </a:cxn>
                <a:cxn ang="0">
                  <a:pos x="18" y="42"/>
                </a:cxn>
                <a:cxn ang="0">
                  <a:pos x="7" y="29"/>
                </a:cxn>
                <a:cxn ang="0">
                  <a:pos x="0" y="34"/>
                </a:cxn>
                <a:cxn ang="0">
                  <a:pos x="17" y="9"/>
                </a:cxn>
                <a:cxn ang="0">
                  <a:pos x="21" y="6"/>
                </a:cxn>
                <a:cxn ang="0">
                  <a:pos x="27" y="3"/>
                </a:cxn>
                <a:cxn ang="0">
                  <a:pos x="47" y="0"/>
                </a:cxn>
                <a:cxn ang="0">
                  <a:pos x="66" y="4"/>
                </a:cxn>
                <a:cxn ang="0">
                  <a:pos x="66" y="10"/>
                </a:cxn>
                <a:cxn ang="0">
                  <a:pos x="65" y="12"/>
                </a:cxn>
                <a:cxn ang="0">
                  <a:pos x="65" y="15"/>
                </a:cxn>
                <a:cxn ang="0">
                  <a:pos x="69" y="15"/>
                </a:cxn>
                <a:cxn ang="0">
                  <a:pos x="84" y="20"/>
                </a:cxn>
                <a:cxn ang="0">
                  <a:pos x="84" y="21"/>
                </a:cxn>
                <a:cxn ang="0">
                  <a:pos x="80" y="26"/>
                </a:cxn>
              </a:cxnLst>
              <a:rect l="0" t="0" r="r" b="b"/>
              <a:pathLst>
                <a:path w="84" h="42">
                  <a:moveTo>
                    <a:pt x="80" y="26"/>
                  </a:moveTo>
                  <a:lnTo>
                    <a:pt x="75" y="33"/>
                  </a:lnTo>
                  <a:lnTo>
                    <a:pt x="62" y="33"/>
                  </a:lnTo>
                  <a:lnTo>
                    <a:pt x="55" y="42"/>
                  </a:lnTo>
                  <a:lnTo>
                    <a:pt x="42" y="32"/>
                  </a:lnTo>
                  <a:lnTo>
                    <a:pt x="30" y="41"/>
                  </a:lnTo>
                  <a:lnTo>
                    <a:pt x="18" y="42"/>
                  </a:lnTo>
                  <a:lnTo>
                    <a:pt x="7" y="29"/>
                  </a:lnTo>
                  <a:lnTo>
                    <a:pt x="0" y="34"/>
                  </a:lnTo>
                  <a:lnTo>
                    <a:pt x="17" y="9"/>
                  </a:lnTo>
                  <a:lnTo>
                    <a:pt x="21" y="6"/>
                  </a:lnTo>
                  <a:lnTo>
                    <a:pt x="27" y="3"/>
                  </a:lnTo>
                  <a:lnTo>
                    <a:pt x="47" y="0"/>
                  </a:lnTo>
                  <a:lnTo>
                    <a:pt x="66" y="4"/>
                  </a:lnTo>
                  <a:lnTo>
                    <a:pt x="66" y="10"/>
                  </a:lnTo>
                  <a:lnTo>
                    <a:pt x="65" y="12"/>
                  </a:lnTo>
                  <a:lnTo>
                    <a:pt x="65" y="15"/>
                  </a:lnTo>
                  <a:lnTo>
                    <a:pt x="69" y="15"/>
                  </a:lnTo>
                  <a:lnTo>
                    <a:pt x="84" y="20"/>
                  </a:lnTo>
                  <a:lnTo>
                    <a:pt x="84" y="21"/>
                  </a:lnTo>
                  <a:lnTo>
                    <a:pt x="80" y="2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6" name="Freeform 437"/>
            <p:cNvSpPr>
              <a:spLocks/>
            </p:cNvSpPr>
            <p:nvPr/>
          </p:nvSpPr>
          <p:spPr bwMode="auto">
            <a:xfrm>
              <a:off x="4878753" y="1873676"/>
              <a:ext cx="395080" cy="216584"/>
            </a:xfrm>
            <a:custGeom>
              <a:avLst/>
              <a:gdLst/>
              <a:ahLst/>
              <a:cxnLst>
                <a:cxn ang="0">
                  <a:pos x="187" y="0"/>
                </a:cxn>
                <a:cxn ang="0">
                  <a:pos x="172" y="5"/>
                </a:cxn>
                <a:cxn ang="0">
                  <a:pos x="149" y="17"/>
                </a:cxn>
                <a:cxn ang="0">
                  <a:pos x="150" y="25"/>
                </a:cxn>
                <a:cxn ang="0">
                  <a:pos x="117" y="19"/>
                </a:cxn>
                <a:cxn ang="0">
                  <a:pos x="84" y="13"/>
                </a:cxn>
                <a:cxn ang="0">
                  <a:pos x="51" y="13"/>
                </a:cxn>
                <a:cxn ang="0">
                  <a:pos x="18" y="13"/>
                </a:cxn>
                <a:cxn ang="0">
                  <a:pos x="29" y="38"/>
                </a:cxn>
                <a:cxn ang="0">
                  <a:pos x="27" y="50"/>
                </a:cxn>
                <a:cxn ang="0">
                  <a:pos x="9" y="74"/>
                </a:cxn>
                <a:cxn ang="0">
                  <a:pos x="6" y="82"/>
                </a:cxn>
                <a:cxn ang="0">
                  <a:pos x="0" y="98"/>
                </a:cxn>
                <a:cxn ang="0">
                  <a:pos x="16" y="109"/>
                </a:cxn>
                <a:cxn ang="0">
                  <a:pos x="17" y="109"/>
                </a:cxn>
                <a:cxn ang="0">
                  <a:pos x="53" y="113"/>
                </a:cxn>
                <a:cxn ang="0">
                  <a:pos x="85" y="102"/>
                </a:cxn>
                <a:cxn ang="0">
                  <a:pos x="103" y="89"/>
                </a:cxn>
                <a:cxn ang="0">
                  <a:pos x="109" y="91"/>
                </a:cxn>
                <a:cxn ang="0">
                  <a:pos x="125" y="106"/>
                </a:cxn>
                <a:cxn ang="0">
                  <a:pos x="141" y="120"/>
                </a:cxn>
                <a:cxn ang="0">
                  <a:pos x="156" y="134"/>
                </a:cxn>
                <a:cxn ang="0">
                  <a:pos x="172" y="149"/>
                </a:cxn>
                <a:cxn ang="0">
                  <a:pos x="187" y="138"/>
                </a:cxn>
                <a:cxn ang="0">
                  <a:pos x="193" y="142"/>
                </a:cxn>
                <a:cxn ang="0">
                  <a:pos x="191" y="130"/>
                </a:cxn>
                <a:cxn ang="0">
                  <a:pos x="195" y="138"/>
                </a:cxn>
                <a:cxn ang="0">
                  <a:pos x="209" y="142"/>
                </a:cxn>
                <a:cxn ang="0">
                  <a:pos x="189" y="143"/>
                </a:cxn>
                <a:cxn ang="0">
                  <a:pos x="197" y="149"/>
                </a:cxn>
                <a:cxn ang="0">
                  <a:pos x="214" y="154"/>
                </a:cxn>
                <a:cxn ang="0">
                  <a:pos x="232" y="156"/>
                </a:cxn>
                <a:cxn ang="0">
                  <a:pos x="211" y="169"/>
                </a:cxn>
                <a:cxn ang="0">
                  <a:pos x="225" y="176"/>
                </a:cxn>
                <a:cxn ang="0">
                  <a:pos x="234" y="185"/>
                </a:cxn>
                <a:cxn ang="0">
                  <a:pos x="238" y="194"/>
                </a:cxn>
                <a:cxn ang="0">
                  <a:pos x="265" y="184"/>
                </a:cxn>
                <a:cxn ang="0">
                  <a:pos x="279" y="181"/>
                </a:cxn>
                <a:cxn ang="0">
                  <a:pos x="291" y="174"/>
                </a:cxn>
                <a:cxn ang="0">
                  <a:pos x="275" y="173"/>
                </a:cxn>
                <a:cxn ang="0">
                  <a:pos x="256" y="158"/>
                </a:cxn>
                <a:cxn ang="0">
                  <a:pos x="261" y="148"/>
                </a:cxn>
                <a:cxn ang="0">
                  <a:pos x="258" y="154"/>
                </a:cxn>
                <a:cxn ang="0">
                  <a:pos x="263" y="149"/>
                </a:cxn>
                <a:cxn ang="0">
                  <a:pos x="291" y="138"/>
                </a:cxn>
                <a:cxn ang="0">
                  <a:pos x="322" y="127"/>
                </a:cxn>
                <a:cxn ang="0">
                  <a:pos x="331" y="126"/>
                </a:cxn>
                <a:cxn ang="0">
                  <a:pos x="339" y="112"/>
                </a:cxn>
                <a:cxn ang="0">
                  <a:pos x="354" y="104"/>
                </a:cxn>
                <a:cxn ang="0">
                  <a:pos x="341" y="70"/>
                </a:cxn>
                <a:cxn ang="0">
                  <a:pos x="312" y="61"/>
                </a:cxn>
                <a:cxn ang="0">
                  <a:pos x="283" y="52"/>
                </a:cxn>
                <a:cxn ang="0">
                  <a:pos x="271" y="54"/>
                </a:cxn>
                <a:cxn ang="0">
                  <a:pos x="246" y="32"/>
                </a:cxn>
                <a:cxn ang="0">
                  <a:pos x="221" y="12"/>
                </a:cxn>
                <a:cxn ang="0">
                  <a:pos x="217" y="4"/>
                </a:cxn>
                <a:cxn ang="0">
                  <a:pos x="187" y="0"/>
                </a:cxn>
              </a:cxnLst>
              <a:rect l="0" t="0" r="r" b="b"/>
              <a:pathLst>
                <a:path w="354" h="194">
                  <a:moveTo>
                    <a:pt x="187" y="0"/>
                  </a:moveTo>
                  <a:lnTo>
                    <a:pt x="172" y="5"/>
                  </a:lnTo>
                  <a:lnTo>
                    <a:pt x="149" y="17"/>
                  </a:lnTo>
                  <a:lnTo>
                    <a:pt x="150" y="25"/>
                  </a:lnTo>
                  <a:lnTo>
                    <a:pt x="117" y="19"/>
                  </a:lnTo>
                  <a:lnTo>
                    <a:pt x="84" y="13"/>
                  </a:lnTo>
                  <a:lnTo>
                    <a:pt x="51" y="13"/>
                  </a:lnTo>
                  <a:lnTo>
                    <a:pt x="18" y="13"/>
                  </a:lnTo>
                  <a:lnTo>
                    <a:pt x="29" y="38"/>
                  </a:lnTo>
                  <a:lnTo>
                    <a:pt x="27" y="50"/>
                  </a:lnTo>
                  <a:lnTo>
                    <a:pt x="9" y="74"/>
                  </a:lnTo>
                  <a:lnTo>
                    <a:pt x="6" y="82"/>
                  </a:lnTo>
                  <a:lnTo>
                    <a:pt x="0" y="98"/>
                  </a:lnTo>
                  <a:lnTo>
                    <a:pt x="16" y="109"/>
                  </a:lnTo>
                  <a:lnTo>
                    <a:pt x="17" y="109"/>
                  </a:lnTo>
                  <a:lnTo>
                    <a:pt x="53" y="113"/>
                  </a:lnTo>
                  <a:lnTo>
                    <a:pt x="85" y="102"/>
                  </a:lnTo>
                  <a:lnTo>
                    <a:pt x="103" y="89"/>
                  </a:lnTo>
                  <a:lnTo>
                    <a:pt x="109" y="91"/>
                  </a:lnTo>
                  <a:lnTo>
                    <a:pt x="125" y="106"/>
                  </a:lnTo>
                  <a:lnTo>
                    <a:pt x="141" y="120"/>
                  </a:lnTo>
                  <a:lnTo>
                    <a:pt x="156" y="134"/>
                  </a:lnTo>
                  <a:lnTo>
                    <a:pt x="172" y="149"/>
                  </a:lnTo>
                  <a:lnTo>
                    <a:pt x="187" y="138"/>
                  </a:lnTo>
                  <a:lnTo>
                    <a:pt x="193" y="142"/>
                  </a:lnTo>
                  <a:lnTo>
                    <a:pt x="191" y="130"/>
                  </a:lnTo>
                  <a:lnTo>
                    <a:pt x="195" y="138"/>
                  </a:lnTo>
                  <a:lnTo>
                    <a:pt x="209" y="142"/>
                  </a:lnTo>
                  <a:lnTo>
                    <a:pt x="189" y="143"/>
                  </a:lnTo>
                  <a:lnTo>
                    <a:pt x="197" y="149"/>
                  </a:lnTo>
                  <a:lnTo>
                    <a:pt x="214" y="154"/>
                  </a:lnTo>
                  <a:lnTo>
                    <a:pt x="232" y="156"/>
                  </a:lnTo>
                  <a:lnTo>
                    <a:pt x="211" y="169"/>
                  </a:lnTo>
                  <a:lnTo>
                    <a:pt x="225" y="176"/>
                  </a:lnTo>
                  <a:lnTo>
                    <a:pt x="234" y="185"/>
                  </a:lnTo>
                  <a:lnTo>
                    <a:pt x="238" y="194"/>
                  </a:lnTo>
                  <a:lnTo>
                    <a:pt x="265" y="184"/>
                  </a:lnTo>
                  <a:lnTo>
                    <a:pt x="279" y="181"/>
                  </a:lnTo>
                  <a:lnTo>
                    <a:pt x="291" y="174"/>
                  </a:lnTo>
                  <a:lnTo>
                    <a:pt x="275" y="173"/>
                  </a:lnTo>
                  <a:lnTo>
                    <a:pt x="256" y="158"/>
                  </a:lnTo>
                  <a:lnTo>
                    <a:pt x="261" y="148"/>
                  </a:lnTo>
                  <a:lnTo>
                    <a:pt x="258" y="154"/>
                  </a:lnTo>
                  <a:lnTo>
                    <a:pt x="263" y="149"/>
                  </a:lnTo>
                  <a:lnTo>
                    <a:pt x="291" y="138"/>
                  </a:lnTo>
                  <a:lnTo>
                    <a:pt x="322" y="127"/>
                  </a:lnTo>
                  <a:lnTo>
                    <a:pt x="331" y="126"/>
                  </a:lnTo>
                  <a:lnTo>
                    <a:pt x="339" y="112"/>
                  </a:lnTo>
                  <a:lnTo>
                    <a:pt x="354" y="104"/>
                  </a:lnTo>
                  <a:lnTo>
                    <a:pt x="341" y="70"/>
                  </a:lnTo>
                  <a:lnTo>
                    <a:pt x="312" y="61"/>
                  </a:lnTo>
                  <a:lnTo>
                    <a:pt x="283" y="52"/>
                  </a:lnTo>
                  <a:lnTo>
                    <a:pt x="271" y="54"/>
                  </a:lnTo>
                  <a:lnTo>
                    <a:pt x="246" y="32"/>
                  </a:lnTo>
                  <a:lnTo>
                    <a:pt x="221" y="12"/>
                  </a:lnTo>
                  <a:lnTo>
                    <a:pt x="217" y="4"/>
                  </a:lnTo>
                  <a:lnTo>
                    <a:pt x="187"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7" name="Freeform 438"/>
            <p:cNvSpPr>
              <a:spLocks/>
            </p:cNvSpPr>
            <p:nvPr/>
          </p:nvSpPr>
          <p:spPr bwMode="auto">
            <a:xfrm>
              <a:off x="4811789" y="2045605"/>
              <a:ext cx="98212" cy="116107"/>
            </a:xfrm>
            <a:custGeom>
              <a:avLst/>
              <a:gdLst/>
              <a:ahLst/>
              <a:cxnLst>
                <a:cxn ang="0">
                  <a:pos x="16" y="21"/>
                </a:cxn>
                <a:cxn ang="0">
                  <a:pos x="16" y="22"/>
                </a:cxn>
                <a:cxn ang="0">
                  <a:pos x="10" y="24"/>
                </a:cxn>
                <a:cxn ang="0">
                  <a:pos x="8" y="30"/>
                </a:cxn>
                <a:cxn ang="0">
                  <a:pos x="14" y="30"/>
                </a:cxn>
                <a:cxn ang="0">
                  <a:pos x="14" y="33"/>
                </a:cxn>
                <a:cxn ang="0">
                  <a:pos x="13" y="37"/>
                </a:cxn>
                <a:cxn ang="0">
                  <a:pos x="10" y="40"/>
                </a:cxn>
                <a:cxn ang="0">
                  <a:pos x="11" y="43"/>
                </a:cxn>
                <a:cxn ang="0">
                  <a:pos x="14" y="45"/>
                </a:cxn>
                <a:cxn ang="0">
                  <a:pos x="23" y="50"/>
                </a:cxn>
                <a:cxn ang="0">
                  <a:pos x="16" y="54"/>
                </a:cxn>
                <a:cxn ang="0">
                  <a:pos x="20" y="57"/>
                </a:cxn>
                <a:cxn ang="0">
                  <a:pos x="20" y="62"/>
                </a:cxn>
                <a:cxn ang="0">
                  <a:pos x="10" y="64"/>
                </a:cxn>
                <a:cxn ang="0">
                  <a:pos x="14" y="69"/>
                </a:cxn>
                <a:cxn ang="0">
                  <a:pos x="12" y="72"/>
                </a:cxn>
                <a:cxn ang="0">
                  <a:pos x="8" y="68"/>
                </a:cxn>
                <a:cxn ang="0">
                  <a:pos x="4" y="75"/>
                </a:cxn>
                <a:cxn ang="0">
                  <a:pos x="1" y="78"/>
                </a:cxn>
                <a:cxn ang="0">
                  <a:pos x="6" y="85"/>
                </a:cxn>
                <a:cxn ang="0">
                  <a:pos x="1" y="86"/>
                </a:cxn>
                <a:cxn ang="0">
                  <a:pos x="1" y="87"/>
                </a:cxn>
                <a:cxn ang="0">
                  <a:pos x="0" y="90"/>
                </a:cxn>
                <a:cxn ang="0">
                  <a:pos x="14" y="97"/>
                </a:cxn>
                <a:cxn ang="0">
                  <a:pos x="22" y="104"/>
                </a:cxn>
                <a:cxn ang="0">
                  <a:pos x="25" y="87"/>
                </a:cxn>
                <a:cxn ang="0">
                  <a:pos x="37" y="91"/>
                </a:cxn>
                <a:cxn ang="0">
                  <a:pos x="43" y="103"/>
                </a:cxn>
                <a:cxn ang="0">
                  <a:pos x="47" y="102"/>
                </a:cxn>
                <a:cxn ang="0">
                  <a:pos x="47" y="99"/>
                </a:cxn>
                <a:cxn ang="0">
                  <a:pos x="54" y="97"/>
                </a:cxn>
                <a:cxn ang="0">
                  <a:pos x="59" y="98"/>
                </a:cxn>
                <a:cxn ang="0">
                  <a:pos x="61" y="94"/>
                </a:cxn>
                <a:cxn ang="0">
                  <a:pos x="65" y="94"/>
                </a:cxn>
                <a:cxn ang="0">
                  <a:pos x="69" y="96"/>
                </a:cxn>
                <a:cxn ang="0">
                  <a:pos x="71" y="94"/>
                </a:cxn>
                <a:cxn ang="0">
                  <a:pos x="78" y="92"/>
                </a:cxn>
                <a:cxn ang="0">
                  <a:pos x="83" y="98"/>
                </a:cxn>
                <a:cxn ang="0">
                  <a:pos x="87" y="96"/>
                </a:cxn>
                <a:cxn ang="0">
                  <a:pos x="81" y="87"/>
                </a:cxn>
                <a:cxn ang="0">
                  <a:pos x="89" y="75"/>
                </a:cxn>
                <a:cxn ang="0">
                  <a:pos x="81" y="61"/>
                </a:cxn>
                <a:cxn ang="0">
                  <a:pos x="82" y="45"/>
                </a:cxn>
                <a:cxn ang="0">
                  <a:pos x="81" y="38"/>
                </a:cxn>
                <a:cxn ang="0">
                  <a:pos x="73" y="36"/>
                </a:cxn>
                <a:cxn ang="0">
                  <a:pos x="67" y="34"/>
                </a:cxn>
                <a:cxn ang="0">
                  <a:pos x="59" y="30"/>
                </a:cxn>
                <a:cxn ang="0">
                  <a:pos x="30" y="0"/>
                </a:cxn>
                <a:cxn ang="0">
                  <a:pos x="1" y="6"/>
                </a:cxn>
                <a:cxn ang="0">
                  <a:pos x="6" y="14"/>
                </a:cxn>
                <a:cxn ang="0">
                  <a:pos x="10" y="15"/>
                </a:cxn>
                <a:cxn ang="0">
                  <a:pos x="7" y="18"/>
                </a:cxn>
                <a:cxn ang="0">
                  <a:pos x="10" y="19"/>
                </a:cxn>
                <a:cxn ang="0">
                  <a:pos x="16" y="21"/>
                </a:cxn>
              </a:cxnLst>
              <a:rect l="0" t="0" r="r" b="b"/>
              <a:pathLst>
                <a:path w="89" h="104">
                  <a:moveTo>
                    <a:pt x="16" y="21"/>
                  </a:moveTo>
                  <a:lnTo>
                    <a:pt x="16" y="22"/>
                  </a:lnTo>
                  <a:lnTo>
                    <a:pt x="10" y="24"/>
                  </a:lnTo>
                  <a:lnTo>
                    <a:pt x="8" y="30"/>
                  </a:lnTo>
                  <a:lnTo>
                    <a:pt x="14" y="30"/>
                  </a:lnTo>
                  <a:lnTo>
                    <a:pt x="14" y="33"/>
                  </a:lnTo>
                  <a:lnTo>
                    <a:pt x="13" y="37"/>
                  </a:lnTo>
                  <a:lnTo>
                    <a:pt x="10" y="40"/>
                  </a:lnTo>
                  <a:lnTo>
                    <a:pt x="11" y="43"/>
                  </a:lnTo>
                  <a:lnTo>
                    <a:pt x="14" y="45"/>
                  </a:lnTo>
                  <a:lnTo>
                    <a:pt x="23" y="50"/>
                  </a:lnTo>
                  <a:lnTo>
                    <a:pt x="16" y="54"/>
                  </a:lnTo>
                  <a:lnTo>
                    <a:pt x="20" y="57"/>
                  </a:lnTo>
                  <a:lnTo>
                    <a:pt x="20" y="62"/>
                  </a:lnTo>
                  <a:lnTo>
                    <a:pt x="10" y="64"/>
                  </a:lnTo>
                  <a:lnTo>
                    <a:pt x="14" y="69"/>
                  </a:lnTo>
                  <a:lnTo>
                    <a:pt x="12" y="72"/>
                  </a:lnTo>
                  <a:lnTo>
                    <a:pt x="8" y="68"/>
                  </a:lnTo>
                  <a:lnTo>
                    <a:pt x="4" y="75"/>
                  </a:lnTo>
                  <a:lnTo>
                    <a:pt x="1" y="78"/>
                  </a:lnTo>
                  <a:lnTo>
                    <a:pt x="6" y="85"/>
                  </a:lnTo>
                  <a:lnTo>
                    <a:pt x="1" y="86"/>
                  </a:lnTo>
                  <a:lnTo>
                    <a:pt x="1" y="87"/>
                  </a:lnTo>
                  <a:lnTo>
                    <a:pt x="0" y="90"/>
                  </a:lnTo>
                  <a:lnTo>
                    <a:pt x="14" y="97"/>
                  </a:lnTo>
                  <a:lnTo>
                    <a:pt x="22" y="104"/>
                  </a:lnTo>
                  <a:lnTo>
                    <a:pt x="25" y="87"/>
                  </a:lnTo>
                  <a:lnTo>
                    <a:pt x="37" y="91"/>
                  </a:lnTo>
                  <a:lnTo>
                    <a:pt x="43" y="103"/>
                  </a:lnTo>
                  <a:lnTo>
                    <a:pt x="47" y="102"/>
                  </a:lnTo>
                  <a:lnTo>
                    <a:pt x="47" y="99"/>
                  </a:lnTo>
                  <a:lnTo>
                    <a:pt x="54" y="97"/>
                  </a:lnTo>
                  <a:lnTo>
                    <a:pt x="59" y="98"/>
                  </a:lnTo>
                  <a:lnTo>
                    <a:pt x="61" y="94"/>
                  </a:lnTo>
                  <a:lnTo>
                    <a:pt x="65" y="94"/>
                  </a:lnTo>
                  <a:lnTo>
                    <a:pt x="69" y="96"/>
                  </a:lnTo>
                  <a:lnTo>
                    <a:pt x="71" y="94"/>
                  </a:lnTo>
                  <a:lnTo>
                    <a:pt x="78" y="92"/>
                  </a:lnTo>
                  <a:lnTo>
                    <a:pt x="83" y="98"/>
                  </a:lnTo>
                  <a:lnTo>
                    <a:pt x="87" y="96"/>
                  </a:lnTo>
                  <a:lnTo>
                    <a:pt x="81" y="87"/>
                  </a:lnTo>
                  <a:lnTo>
                    <a:pt x="89" y="75"/>
                  </a:lnTo>
                  <a:lnTo>
                    <a:pt x="81" y="61"/>
                  </a:lnTo>
                  <a:lnTo>
                    <a:pt x="82" y="45"/>
                  </a:lnTo>
                  <a:lnTo>
                    <a:pt x="81" y="38"/>
                  </a:lnTo>
                  <a:lnTo>
                    <a:pt x="73" y="36"/>
                  </a:lnTo>
                  <a:lnTo>
                    <a:pt x="67" y="34"/>
                  </a:lnTo>
                  <a:lnTo>
                    <a:pt x="59" y="30"/>
                  </a:lnTo>
                  <a:lnTo>
                    <a:pt x="30" y="0"/>
                  </a:lnTo>
                  <a:lnTo>
                    <a:pt x="1" y="6"/>
                  </a:lnTo>
                  <a:lnTo>
                    <a:pt x="6" y="14"/>
                  </a:lnTo>
                  <a:lnTo>
                    <a:pt x="10" y="15"/>
                  </a:lnTo>
                  <a:lnTo>
                    <a:pt x="7" y="18"/>
                  </a:lnTo>
                  <a:lnTo>
                    <a:pt x="10" y="19"/>
                  </a:lnTo>
                  <a:lnTo>
                    <a:pt x="16" y="2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8" name="Freeform 439"/>
            <p:cNvSpPr>
              <a:spLocks/>
            </p:cNvSpPr>
            <p:nvPr/>
          </p:nvSpPr>
          <p:spPr bwMode="auto">
            <a:xfrm>
              <a:off x="1653383" y="1391386"/>
              <a:ext cx="1589248" cy="774790"/>
            </a:xfrm>
            <a:custGeom>
              <a:avLst/>
              <a:gdLst/>
              <a:ahLst/>
              <a:cxnLst>
                <a:cxn ang="0">
                  <a:pos x="1097" y="116"/>
                </a:cxn>
                <a:cxn ang="0">
                  <a:pos x="1161" y="48"/>
                </a:cxn>
                <a:cxn ang="0">
                  <a:pos x="1045" y="77"/>
                </a:cxn>
                <a:cxn ang="0">
                  <a:pos x="999" y="44"/>
                </a:cxn>
                <a:cxn ang="0">
                  <a:pos x="997" y="2"/>
                </a:cxn>
                <a:cxn ang="0">
                  <a:pos x="981" y="53"/>
                </a:cxn>
                <a:cxn ang="0">
                  <a:pos x="906" y="104"/>
                </a:cxn>
                <a:cxn ang="0">
                  <a:pos x="922" y="76"/>
                </a:cxn>
                <a:cxn ang="0">
                  <a:pos x="867" y="88"/>
                </a:cxn>
                <a:cxn ang="0">
                  <a:pos x="753" y="73"/>
                </a:cxn>
                <a:cxn ang="0">
                  <a:pos x="703" y="90"/>
                </a:cxn>
                <a:cxn ang="0">
                  <a:pos x="604" y="64"/>
                </a:cxn>
                <a:cxn ang="0">
                  <a:pos x="478" y="49"/>
                </a:cxn>
                <a:cxn ang="0">
                  <a:pos x="400" y="40"/>
                </a:cxn>
                <a:cxn ang="0">
                  <a:pos x="172" y="97"/>
                </a:cxn>
                <a:cxn ang="0">
                  <a:pos x="31" y="260"/>
                </a:cxn>
                <a:cxn ang="0">
                  <a:pos x="101" y="352"/>
                </a:cxn>
                <a:cxn ang="0">
                  <a:pos x="66" y="384"/>
                </a:cxn>
                <a:cxn ang="0">
                  <a:pos x="86" y="413"/>
                </a:cxn>
                <a:cxn ang="0">
                  <a:pos x="88" y="445"/>
                </a:cxn>
                <a:cxn ang="0">
                  <a:pos x="53" y="466"/>
                </a:cxn>
                <a:cxn ang="0">
                  <a:pos x="83" y="475"/>
                </a:cxn>
                <a:cxn ang="0">
                  <a:pos x="97" y="497"/>
                </a:cxn>
                <a:cxn ang="0">
                  <a:pos x="104" y="512"/>
                </a:cxn>
                <a:cxn ang="0">
                  <a:pos x="376" y="516"/>
                </a:cxn>
                <a:cxn ang="0">
                  <a:pos x="648" y="508"/>
                </a:cxn>
                <a:cxn ang="0">
                  <a:pos x="805" y="566"/>
                </a:cxn>
                <a:cxn ang="0">
                  <a:pos x="801" y="685"/>
                </a:cxn>
                <a:cxn ang="0">
                  <a:pos x="961" y="631"/>
                </a:cxn>
                <a:cxn ang="0">
                  <a:pos x="1134" y="558"/>
                </a:cxn>
                <a:cxn ang="0">
                  <a:pos x="1201" y="592"/>
                </a:cxn>
                <a:cxn ang="0">
                  <a:pos x="1163" y="623"/>
                </a:cxn>
                <a:cxn ang="0">
                  <a:pos x="1264" y="606"/>
                </a:cxn>
                <a:cxn ang="0">
                  <a:pos x="1198" y="563"/>
                </a:cxn>
                <a:cxn ang="0">
                  <a:pos x="1232" y="522"/>
                </a:cxn>
                <a:cxn ang="0">
                  <a:pos x="1119" y="538"/>
                </a:cxn>
                <a:cxn ang="0">
                  <a:pos x="1353" y="467"/>
                </a:cxn>
                <a:cxn ang="0">
                  <a:pos x="1425" y="410"/>
                </a:cxn>
                <a:cxn ang="0">
                  <a:pos x="1350" y="409"/>
                </a:cxn>
                <a:cxn ang="0">
                  <a:pos x="1365" y="377"/>
                </a:cxn>
                <a:cxn ang="0">
                  <a:pos x="1358" y="360"/>
                </a:cxn>
                <a:cxn ang="0">
                  <a:pos x="1337" y="330"/>
                </a:cxn>
                <a:cxn ang="0">
                  <a:pos x="1336" y="302"/>
                </a:cxn>
                <a:cxn ang="0">
                  <a:pos x="1335" y="259"/>
                </a:cxn>
                <a:cxn ang="0">
                  <a:pos x="1304" y="280"/>
                </a:cxn>
                <a:cxn ang="0">
                  <a:pos x="1244" y="304"/>
                </a:cxn>
                <a:cxn ang="0">
                  <a:pos x="1235" y="269"/>
                </a:cxn>
                <a:cxn ang="0">
                  <a:pos x="1221" y="222"/>
                </a:cxn>
                <a:cxn ang="0">
                  <a:pos x="1121" y="226"/>
                </a:cxn>
                <a:cxn ang="0">
                  <a:pos x="1067" y="352"/>
                </a:cxn>
                <a:cxn ang="0">
                  <a:pos x="972" y="452"/>
                </a:cxn>
                <a:cxn ang="0">
                  <a:pos x="943" y="392"/>
                </a:cxn>
                <a:cxn ang="0">
                  <a:pos x="829" y="320"/>
                </a:cxn>
                <a:cxn ang="0">
                  <a:pos x="789" y="278"/>
                </a:cxn>
                <a:cxn ang="0">
                  <a:pos x="894" y="194"/>
                </a:cxn>
                <a:cxn ang="0">
                  <a:pos x="947" y="169"/>
                </a:cxn>
                <a:cxn ang="0">
                  <a:pos x="1000" y="133"/>
                </a:cxn>
              </a:cxnLst>
              <a:rect l="0" t="0" r="r" b="b"/>
              <a:pathLst>
                <a:path w="1425" h="695">
                  <a:moveTo>
                    <a:pt x="1049" y="121"/>
                  </a:moveTo>
                  <a:lnTo>
                    <a:pt x="1041" y="114"/>
                  </a:lnTo>
                  <a:lnTo>
                    <a:pt x="1063" y="114"/>
                  </a:lnTo>
                  <a:lnTo>
                    <a:pt x="1075" y="120"/>
                  </a:lnTo>
                  <a:lnTo>
                    <a:pt x="1085" y="118"/>
                  </a:lnTo>
                  <a:lnTo>
                    <a:pt x="1078" y="106"/>
                  </a:lnTo>
                  <a:lnTo>
                    <a:pt x="1086" y="108"/>
                  </a:lnTo>
                  <a:lnTo>
                    <a:pt x="1090" y="109"/>
                  </a:lnTo>
                  <a:lnTo>
                    <a:pt x="1097" y="116"/>
                  </a:lnTo>
                  <a:lnTo>
                    <a:pt x="1137" y="102"/>
                  </a:lnTo>
                  <a:lnTo>
                    <a:pt x="1144" y="90"/>
                  </a:lnTo>
                  <a:lnTo>
                    <a:pt x="1143" y="79"/>
                  </a:lnTo>
                  <a:lnTo>
                    <a:pt x="1144" y="73"/>
                  </a:lnTo>
                  <a:lnTo>
                    <a:pt x="1164" y="66"/>
                  </a:lnTo>
                  <a:lnTo>
                    <a:pt x="1153" y="64"/>
                  </a:lnTo>
                  <a:lnTo>
                    <a:pt x="1169" y="56"/>
                  </a:lnTo>
                  <a:lnTo>
                    <a:pt x="1143" y="49"/>
                  </a:lnTo>
                  <a:lnTo>
                    <a:pt x="1161" y="48"/>
                  </a:lnTo>
                  <a:lnTo>
                    <a:pt x="1111" y="46"/>
                  </a:lnTo>
                  <a:lnTo>
                    <a:pt x="1107" y="58"/>
                  </a:lnTo>
                  <a:lnTo>
                    <a:pt x="1110" y="62"/>
                  </a:lnTo>
                  <a:lnTo>
                    <a:pt x="1107" y="67"/>
                  </a:lnTo>
                  <a:lnTo>
                    <a:pt x="1093" y="67"/>
                  </a:lnTo>
                  <a:lnTo>
                    <a:pt x="1056" y="96"/>
                  </a:lnTo>
                  <a:lnTo>
                    <a:pt x="1043" y="98"/>
                  </a:lnTo>
                  <a:lnTo>
                    <a:pt x="1039" y="82"/>
                  </a:lnTo>
                  <a:lnTo>
                    <a:pt x="1045" y="77"/>
                  </a:lnTo>
                  <a:lnTo>
                    <a:pt x="1055" y="62"/>
                  </a:lnTo>
                  <a:lnTo>
                    <a:pt x="1042" y="56"/>
                  </a:lnTo>
                  <a:lnTo>
                    <a:pt x="1012" y="77"/>
                  </a:lnTo>
                  <a:lnTo>
                    <a:pt x="1019" y="59"/>
                  </a:lnTo>
                  <a:lnTo>
                    <a:pt x="1014" y="55"/>
                  </a:lnTo>
                  <a:lnTo>
                    <a:pt x="1030" y="52"/>
                  </a:lnTo>
                  <a:lnTo>
                    <a:pt x="1019" y="48"/>
                  </a:lnTo>
                  <a:lnTo>
                    <a:pt x="1001" y="47"/>
                  </a:lnTo>
                  <a:lnTo>
                    <a:pt x="999" y="44"/>
                  </a:lnTo>
                  <a:lnTo>
                    <a:pt x="1013" y="38"/>
                  </a:lnTo>
                  <a:lnTo>
                    <a:pt x="1013" y="35"/>
                  </a:lnTo>
                  <a:lnTo>
                    <a:pt x="1021" y="36"/>
                  </a:lnTo>
                  <a:lnTo>
                    <a:pt x="1015" y="23"/>
                  </a:lnTo>
                  <a:lnTo>
                    <a:pt x="1020" y="11"/>
                  </a:lnTo>
                  <a:lnTo>
                    <a:pt x="1012" y="4"/>
                  </a:lnTo>
                  <a:lnTo>
                    <a:pt x="1006" y="4"/>
                  </a:lnTo>
                  <a:lnTo>
                    <a:pt x="1011" y="0"/>
                  </a:lnTo>
                  <a:lnTo>
                    <a:pt x="997" y="2"/>
                  </a:lnTo>
                  <a:lnTo>
                    <a:pt x="1005" y="2"/>
                  </a:lnTo>
                  <a:lnTo>
                    <a:pt x="981" y="8"/>
                  </a:lnTo>
                  <a:lnTo>
                    <a:pt x="984" y="12"/>
                  </a:lnTo>
                  <a:lnTo>
                    <a:pt x="966" y="14"/>
                  </a:lnTo>
                  <a:lnTo>
                    <a:pt x="959" y="28"/>
                  </a:lnTo>
                  <a:lnTo>
                    <a:pt x="963" y="29"/>
                  </a:lnTo>
                  <a:lnTo>
                    <a:pt x="951" y="31"/>
                  </a:lnTo>
                  <a:lnTo>
                    <a:pt x="945" y="42"/>
                  </a:lnTo>
                  <a:lnTo>
                    <a:pt x="981" y="53"/>
                  </a:lnTo>
                  <a:lnTo>
                    <a:pt x="971" y="55"/>
                  </a:lnTo>
                  <a:lnTo>
                    <a:pt x="972" y="54"/>
                  </a:lnTo>
                  <a:lnTo>
                    <a:pt x="963" y="59"/>
                  </a:lnTo>
                  <a:lnTo>
                    <a:pt x="953" y="67"/>
                  </a:lnTo>
                  <a:lnTo>
                    <a:pt x="970" y="61"/>
                  </a:lnTo>
                  <a:lnTo>
                    <a:pt x="961" y="70"/>
                  </a:lnTo>
                  <a:lnTo>
                    <a:pt x="929" y="80"/>
                  </a:lnTo>
                  <a:lnTo>
                    <a:pt x="915" y="96"/>
                  </a:lnTo>
                  <a:lnTo>
                    <a:pt x="906" y="104"/>
                  </a:lnTo>
                  <a:lnTo>
                    <a:pt x="895" y="104"/>
                  </a:lnTo>
                  <a:lnTo>
                    <a:pt x="897" y="109"/>
                  </a:lnTo>
                  <a:lnTo>
                    <a:pt x="895" y="104"/>
                  </a:lnTo>
                  <a:lnTo>
                    <a:pt x="897" y="104"/>
                  </a:lnTo>
                  <a:lnTo>
                    <a:pt x="909" y="102"/>
                  </a:lnTo>
                  <a:lnTo>
                    <a:pt x="904" y="100"/>
                  </a:lnTo>
                  <a:lnTo>
                    <a:pt x="909" y="95"/>
                  </a:lnTo>
                  <a:lnTo>
                    <a:pt x="899" y="97"/>
                  </a:lnTo>
                  <a:lnTo>
                    <a:pt x="922" y="76"/>
                  </a:lnTo>
                  <a:lnTo>
                    <a:pt x="907" y="79"/>
                  </a:lnTo>
                  <a:lnTo>
                    <a:pt x="910" y="77"/>
                  </a:lnTo>
                  <a:lnTo>
                    <a:pt x="892" y="73"/>
                  </a:lnTo>
                  <a:lnTo>
                    <a:pt x="879" y="77"/>
                  </a:lnTo>
                  <a:lnTo>
                    <a:pt x="882" y="84"/>
                  </a:lnTo>
                  <a:lnTo>
                    <a:pt x="893" y="86"/>
                  </a:lnTo>
                  <a:lnTo>
                    <a:pt x="877" y="88"/>
                  </a:lnTo>
                  <a:lnTo>
                    <a:pt x="873" y="80"/>
                  </a:lnTo>
                  <a:lnTo>
                    <a:pt x="867" y="88"/>
                  </a:lnTo>
                  <a:lnTo>
                    <a:pt x="834" y="86"/>
                  </a:lnTo>
                  <a:lnTo>
                    <a:pt x="802" y="86"/>
                  </a:lnTo>
                  <a:lnTo>
                    <a:pt x="792" y="80"/>
                  </a:lnTo>
                  <a:lnTo>
                    <a:pt x="779" y="79"/>
                  </a:lnTo>
                  <a:lnTo>
                    <a:pt x="773" y="71"/>
                  </a:lnTo>
                  <a:lnTo>
                    <a:pt x="768" y="62"/>
                  </a:lnTo>
                  <a:lnTo>
                    <a:pt x="717" y="74"/>
                  </a:lnTo>
                  <a:lnTo>
                    <a:pt x="727" y="79"/>
                  </a:lnTo>
                  <a:lnTo>
                    <a:pt x="753" y="73"/>
                  </a:lnTo>
                  <a:lnTo>
                    <a:pt x="768" y="71"/>
                  </a:lnTo>
                  <a:lnTo>
                    <a:pt x="738" y="80"/>
                  </a:lnTo>
                  <a:lnTo>
                    <a:pt x="723" y="83"/>
                  </a:lnTo>
                  <a:lnTo>
                    <a:pt x="713" y="108"/>
                  </a:lnTo>
                  <a:lnTo>
                    <a:pt x="707" y="103"/>
                  </a:lnTo>
                  <a:lnTo>
                    <a:pt x="702" y="118"/>
                  </a:lnTo>
                  <a:lnTo>
                    <a:pt x="695" y="101"/>
                  </a:lnTo>
                  <a:lnTo>
                    <a:pt x="707" y="101"/>
                  </a:lnTo>
                  <a:lnTo>
                    <a:pt x="703" y="90"/>
                  </a:lnTo>
                  <a:lnTo>
                    <a:pt x="695" y="95"/>
                  </a:lnTo>
                  <a:lnTo>
                    <a:pt x="695" y="88"/>
                  </a:lnTo>
                  <a:lnTo>
                    <a:pt x="683" y="83"/>
                  </a:lnTo>
                  <a:lnTo>
                    <a:pt x="621" y="89"/>
                  </a:lnTo>
                  <a:lnTo>
                    <a:pt x="599" y="84"/>
                  </a:lnTo>
                  <a:lnTo>
                    <a:pt x="623" y="77"/>
                  </a:lnTo>
                  <a:lnTo>
                    <a:pt x="633" y="74"/>
                  </a:lnTo>
                  <a:lnTo>
                    <a:pt x="615" y="61"/>
                  </a:lnTo>
                  <a:lnTo>
                    <a:pt x="604" y="64"/>
                  </a:lnTo>
                  <a:lnTo>
                    <a:pt x="563" y="54"/>
                  </a:lnTo>
                  <a:lnTo>
                    <a:pt x="521" y="43"/>
                  </a:lnTo>
                  <a:lnTo>
                    <a:pt x="499" y="53"/>
                  </a:lnTo>
                  <a:lnTo>
                    <a:pt x="490" y="52"/>
                  </a:lnTo>
                  <a:lnTo>
                    <a:pt x="497" y="46"/>
                  </a:lnTo>
                  <a:lnTo>
                    <a:pt x="502" y="37"/>
                  </a:lnTo>
                  <a:lnTo>
                    <a:pt x="496" y="41"/>
                  </a:lnTo>
                  <a:lnTo>
                    <a:pt x="489" y="46"/>
                  </a:lnTo>
                  <a:lnTo>
                    <a:pt x="478" y="49"/>
                  </a:lnTo>
                  <a:lnTo>
                    <a:pt x="471" y="54"/>
                  </a:lnTo>
                  <a:lnTo>
                    <a:pt x="463" y="40"/>
                  </a:lnTo>
                  <a:lnTo>
                    <a:pt x="456" y="29"/>
                  </a:lnTo>
                  <a:lnTo>
                    <a:pt x="459" y="35"/>
                  </a:lnTo>
                  <a:lnTo>
                    <a:pt x="424" y="46"/>
                  </a:lnTo>
                  <a:lnTo>
                    <a:pt x="425" y="42"/>
                  </a:lnTo>
                  <a:lnTo>
                    <a:pt x="389" y="49"/>
                  </a:lnTo>
                  <a:lnTo>
                    <a:pt x="425" y="36"/>
                  </a:lnTo>
                  <a:lnTo>
                    <a:pt x="400" y="40"/>
                  </a:lnTo>
                  <a:lnTo>
                    <a:pt x="359" y="50"/>
                  </a:lnTo>
                  <a:lnTo>
                    <a:pt x="317" y="60"/>
                  </a:lnTo>
                  <a:lnTo>
                    <a:pt x="312" y="67"/>
                  </a:lnTo>
                  <a:lnTo>
                    <a:pt x="299" y="65"/>
                  </a:lnTo>
                  <a:lnTo>
                    <a:pt x="296" y="68"/>
                  </a:lnTo>
                  <a:lnTo>
                    <a:pt x="264" y="58"/>
                  </a:lnTo>
                  <a:lnTo>
                    <a:pt x="232" y="47"/>
                  </a:lnTo>
                  <a:lnTo>
                    <a:pt x="202" y="72"/>
                  </a:lnTo>
                  <a:lnTo>
                    <a:pt x="172" y="97"/>
                  </a:lnTo>
                  <a:lnTo>
                    <a:pt x="143" y="121"/>
                  </a:lnTo>
                  <a:lnTo>
                    <a:pt x="113" y="146"/>
                  </a:lnTo>
                  <a:lnTo>
                    <a:pt x="85" y="173"/>
                  </a:lnTo>
                  <a:lnTo>
                    <a:pt x="56" y="199"/>
                  </a:lnTo>
                  <a:lnTo>
                    <a:pt x="29" y="224"/>
                  </a:lnTo>
                  <a:lnTo>
                    <a:pt x="0" y="251"/>
                  </a:lnTo>
                  <a:lnTo>
                    <a:pt x="35" y="250"/>
                  </a:lnTo>
                  <a:lnTo>
                    <a:pt x="26" y="256"/>
                  </a:lnTo>
                  <a:lnTo>
                    <a:pt x="31" y="260"/>
                  </a:lnTo>
                  <a:lnTo>
                    <a:pt x="31" y="283"/>
                  </a:lnTo>
                  <a:lnTo>
                    <a:pt x="48" y="277"/>
                  </a:lnTo>
                  <a:lnTo>
                    <a:pt x="61" y="270"/>
                  </a:lnTo>
                  <a:lnTo>
                    <a:pt x="85" y="263"/>
                  </a:lnTo>
                  <a:lnTo>
                    <a:pt x="91" y="287"/>
                  </a:lnTo>
                  <a:lnTo>
                    <a:pt x="88" y="308"/>
                  </a:lnTo>
                  <a:lnTo>
                    <a:pt x="83" y="330"/>
                  </a:lnTo>
                  <a:lnTo>
                    <a:pt x="92" y="341"/>
                  </a:lnTo>
                  <a:lnTo>
                    <a:pt x="101" y="352"/>
                  </a:lnTo>
                  <a:lnTo>
                    <a:pt x="80" y="373"/>
                  </a:lnTo>
                  <a:lnTo>
                    <a:pt x="98" y="359"/>
                  </a:lnTo>
                  <a:lnTo>
                    <a:pt x="98" y="362"/>
                  </a:lnTo>
                  <a:lnTo>
                    <a:pt x="83" y="373"/>
                  </a:lnTo>
                  <a:lnTo>
                    <a:pt x="85" y="373"/>
                  </a:lnTo>
                  <a:lnTo>
                    <a:pt x="76" y="382"/>
                  </a:lnTo>
                  <a:lnTo>
                    <a:pt x="68" y="382"/>
                  </a:lnTo>
                  <a:lnTo>
                    <a:pt x="70" y="389"/>
                  </a:lnTo>
                  <a:lnTo>
                    <a:pt x="66" y="384"/>
                  </a:lnTo>
                  <a:lnTo>
                    <a:pt x="64" y="394"/>
                  </a:lnTo>
                  <a:lnTo>
                    <a:pt x="74" y="392"/>
                  </a:lnTo>
                  <a:lnTo>
                    <a:pt x="68" y="392"/>
                  </a:lnTo>
                  <a:lnTo>
                    <a:pt x="67" y="398"/>
                  </a:lnTo>
                  <a:lnTo>
                    <a:pt x="62" y="395"/>
                  </a:lnTo>
                  <a:lnTo>
                    <a:pt x="65" y="412"/>
                  </a:lnTo>
                  <a:lnTo>
                    <a:pt x="90" y="396"/>
                  </a:lnTo>
                  <a:lnTo>
                    <a:pt x="80" y="410"/>
                  </a:lnTo>
                  <a:lnTo>
                    <a:pt x="86" y="413"/>
                  </a:lnTo>
                  <a:lnTo>
                    <a:pt x="74" y="409"/>
                  </a:lnTo>
                  <a:lnTo>
                    <a:pt x="73" y="425"/>
                  </a:lnTo>
                  <a:lnTo>
                    <a:pt x="77" y="424"/>
                  </a:lnTo>
                  <a:lnTo>
                    <a:pt x="62" y="438"/>
                  </a:lnTo>
                  <a:lnTo>
                    <a:pt x="71" y="433"/>
                  </a:lnTo>
                  <a:lnTo>
                    <a:pt x="70" y="439"/>
                  </a:lnTo>
                  <a:lnTo>
                    <a:pt x="98" y="425"/>
                  </a:lnTo>
                  <a:lnTo>
                    <a:pt x="89" y="437"/>
                  </a:lnTo>
                  <a:lnTo>
                    <a:pt x="88" y="445"/>
                  </a:lnTo>
                  <a:lnTo>
                    <a:pt x="84" y="437"/>
                  </a:lnTo>
                  <a:lnTo>
                    <a:pt x="61" y="449"/>
                  </a:lnTo>
                  <a:lnTo>
                    <a:pt x="64" y="455"/>
                  </a:lnTo>
                  <a:lnTo>
                    <a:pt x="70" y="450"/>
                  </a:lnTo>
                  <a:lnTo>
                    <a:pt x="82" y="452"/>
                  </a:lnTo>
                  <a:lnTo>
                    <a:pt x="61" y="457"/>
                  </a:lnTo>
                  <a:lnTo>
                    <a:pt x="55" y="460"/>
                  </a:lnTo>
                  <a:lnTo>
                    <a:pt x="65" y="461"/>
                  </a:lnTo>
                  <a:lnTo>
                    <a:pt x="53" y="466"/>
                  </a:lnTo>
                  <a:lnTo>
                    <a:pt x="67" y="472"/>
                  </a:lnTo>
                  <a:lnTo>
                    <a:pt x="73" y="468"/>
                  </a:lnTo>
                  <a:lnTo>
                    <a:pt x="78" y="470"/>
                  </a:lnTo>
                  <a:lnTo>
                    <a:pt x="70" y="473"/>
                  </a:lnTo>
                  <a:lnTo>
                    <a:pt x="78" y="473"/>
                  </a:lnTo>
                  <a:lnTo>
                    <a:pt x="72" y="476"/>
                  </a:lnTo>
                  <a:lnTo>
                    <a:pt x="89" y="470"/>
                  </a:lnTo>
                  <a:lnTo>
                    <a:pt x="92" y="467"/>
                  </a:lnTo>
                  <a:lnTo>
                    <a:pt x="83" y="475"/>
                  </a:lnTo>
                  <a:lnTo>
                    <a:pt x="74" y="476"/>
                  </a:lnTo>
                  <a:lnTo>
                    <a:pt x="72" y="481"/>
                  </a:lnTo>
                  <a:lnTo>
                    <a:pt x="86" y="476"/>
                  </a:lnTo>
                  <a:lnTo>
                    <a:pt x="85" y="481"/>
                  </a:lnTo>
                  <a:lnTo>
                    <a:pt x="100" y="473"/>
                  </a:lnTo>
                  <a:lnTo>
                    <a:pt x="92" y="485"/>
                  </a:lnTo>
                  <a:lnTo>
                    <a:pt x="104" y="480"/>
                  </a:lnTo>
                  <a:lnTo>
                    <a:pt x="88" y="491"/>
                  </a:lnTo>
                  <a:lnTo>
                    <a:pt x="97" y="497"/>
                  </a:lnTo>
                  <a:lnTo>
                    <a:pt x="107" y="487"/>
                  </a:lnTo>
                  <a:lnTo>
                    <a:pt x="101" y="500"/>
                  </a:lnTo>
                  <a:lnTo>
                    <a:pt x="104" y="500"/>
                  </a:lnTo>
                  <a:lnTo>
                    <a:pt x="96" y="500"/>
                  </a:lnTo>
                  <a:lnTo>
                    <a:pt x="104" y="504"/>
                  </a:lnTo>
                  <a:lnTo>
                    <a:pt x="113" y="500"/>
                  </a:lnTo>
                  <a:lnTo>
                    <a:pt x="106" y="508"/>
                  </a:lnTo>
                  <a:lnTo>
                    <a:pt x="112" y="509"/>
                  </a:lnTo>
                  <a:lnTo>
                    <a:pt x="104" y="512"/>
                  </a:lnTo>
                  <a:lnTo>
                    <a:pt x="110" y="516"/>
                  </a:lnTo>
                  <a:lnTo>
                    <a:pt x="144" y="516"/>
                  </a:lnTo>
                  <a:lnTo>
                    <a:pt x="176" y="516"/>
                  </a:lnTo>
                  <a:lnTo>
                    <a:pt x="210" y="516"/>
                  </a:lnTo>
                  <a:lnTo>
                    <a:pt x="242" y="516"/>
                  </a:lnTo>
                  <a:lnTo>
                    <a:pt x="276" y="516"/>
                  </a:lnTo>
                  <a:lnTo>
                    <a:pt x="310" y="516"/>
                  </a:lnTo>
                  <a:lnTo>
                    <a:pt x="342" y="516"/>
                  </a:lnTo>
                  <a:lnTo>
                    <a:pt x="376" y="516"/>
                  </a:lnTo>
                  <a:lnTo>
                    <a:pt x="408" y="516"/>
                  </a:lnTo>
                  <a:lnTo>
                    <a:pt x="442" y="516"/>
                  </a:lnTo>
                  <a:lnTo>
                    <a:pt x="474" y="516"/>
                  </a:lnTo>
                  <a:lnTo>
                    <a:pt x="508" y="516"/>
                  </a:lnTo>
                  <a:lnTo>
                    <a:pt x="540" y="516"/>
                  </a:lnTo>
                  <a:lnTo>
                    <a:pt x="574" y="516"/>
                  </a:lnTo>
                  <a:lnTo>
                    <a:pt x="606" y="516"/>
                  </a:lnTo>
                  <a:lnTo>
                    <a:pt x="640" y="516"/>
                  </a:lnTo>
                  <a:lnTo>
                    <a:pt x="648" y="508"/>
                  </a:lnTo>
                  <a:lnTo>
                    <a:pt x="646" y="521"/>
                  </a:lnTo>
                  <a:lnTo>
                    <a:pt x="667" y="526"/>
                  </a:lnTo>
                  <a:lnTo>
                    <a:pt x="696" y="538"/>
                  </a:lnTo>
                  <a:lnTo>
                    <a:pt x="713" y="534"/>
                  </a:lnTo>
                  <a:lnTo>
                    <a:pt x="729" y="541"/>
                  </a:lnTo>
                  <a:lnTo>
                    <a:pt x="755" y="534"/>
                  </a:lnTo>
                  <a:lnTo>
                    <a:pt x="772" y="545"/>
                  </a:lnTo>
                  <a:lnTo>
                    <a:pt x="789" y="556"/>
                  </a:lnTo>
                  <a:lnTo>
                    <a:pt x="805" y="566"/>
                  </a:lnTo>
                  <a:lnTo>
                    <a:pt x="822" y="576"/>
                  </a:lnTo>
                  <a:lnTo>
                    <a:pt x="823" y="587"/>
                  </a:lnTo>
                  <a:lnTo>
                    <a:pt x="831" y="586"/>
                  </a:lnTo>
                  <a:lnTo>
                    <a:pt x="828" y="593"/>
                  </a:lnTo>
                  <a:lnTo>
                    <a:pt x="844" y="605"/>
                  </a:lnTo>
                  <a:lnTo>
                    <a:pt x="839" y="626"/>
                  </a:lnTo>
                  <a:lnTo>
                    <a:pt x="835" y="648"/>
                  </a:lnTo>
                  <a:lnTo>
                    <a:pt x="825" y="661"/>
                  </a:lnTo>
                  <a:lnTo>
                    <a:pt x="801" y="685"/>
                  </a:lnTo>
                  <a:lnTo>
                    <a:pt x="807" y="695"/>
                  </a:lnTo>
                  <a:lnTo>
                    <a:pt x="828" y="688"/>
                  </a:lnTo>
                  <a:lnTo>
                    <a:pt x="849" y="680"/>
                  </a:lnTo>
                  <a:lnTo>
                    <a:pt x="870" y="673"/>
                  </a:lnTo>
                  <a:lnTo>
                    <a:pt x="891" y="666"/>
                  </a:lnTo>
                  <a:lnTo>
                    <a:pt x="893" y="650"/>
                  </a:lnTo>
                  <a:lnTo>
                    <a:pt x="917" y="648"/>
                  </a:lnTo>
                  <a:lnTo>
                    <a:pt x="941" y="647"/>
                  </a:lnTo>
                  <a:lnTo>
                    <a:pt x="961" y="631"/>
                  </a:lnTo>
                  <a:lnTo>
                    <a:pt x="981" y="617"/>
                  </a:lnTo>
                  <a:lnTo>
                    <a:pt x="1019" y="614"/>
                  </a:lnTo>
                  <a:lnTo>
                    <a:pt x="1057" y="612"/>
                  </a:lnTo>
                  <a:lnTo>
                    <a:pt x="1071" y="605"/>
                  </a:lnTo>
                  <a:lnTo>
                    <a:pt x="1090" y="589"/>
                  </a:lnTo>
                  <a:lnTo>
                    <a:pt x="1107" y="571"/>
                  </a:lnTo>
                  <a:lnTo>
                    <a:pt x="1123" y="553"/>
                  </a:lnTo>
                  <a:lnTo>
                    <a:pt x="1125" y="558"/>
                  </a:lnTo>
                  <a:lnTo>
                    <a:pt x="1134" y="558"/>
                  </a:lnTo>
                  <a:lnTo>
                    <a:pt x="1147" y="563"/>
                  </a:lnTo>
                  <a:lnTo>
                    <a:pt x="1138" y="593"/>
                  </a:lnTo>
                  <a:lnTo>
                    <a:pt x="1144" y="608"/>
                  </a:lnTo>
                  <a:lnTo>
                    <a:pt x="1149" y="611"/>
                  </a:lnTo>
                  <a:lnTo>
                    <a:pt x="1167" y="605"/>
                  </a:lnTo>
                  <a:lnTo>
                    <a:pt x="1165" y="606"/>
                  </a:lnTo>
                  <a:lnTo>
                    <a:pt x="1194" y="598"/>
                  </a:lnTo>
                  <a:lnTo>
                    <a:pt x="1199" y="587"/>
                  </a:lnTo>
                  <a:lnTo>
                    <a:pt x="1201" y="592"/>
                  </a:lnTo>
                  <a:lnTo>
                    <a:pt x="1205" y="592"/>
                  </a:lnTo>
                  <a:lnTo>
                    <a:pt x="1191" y="602"/>
                  </a:lnTo>
                  <a:lnTo>
                    <a:pt x="1221" y="604"/>
                  </a:lnTo>
                  <a:lnTo>
                    <a:pt x="1201" y="610"/>
                  </a:lnTo>
                  <a:lnTo>
                    <a:pt x="1200" y="606"/>
                  </a:lnTo>
                  <a:lnTo>
                    <a:pt x="1170" y="620"/>
                  </a:lnTo>
                  <a:lnTo>
                    <a:pt x="1175" y="618"/>
                  </a:lnTo>
                  <a:lnTo>
                    <a:pt x="1157" y="628"/>
                  </a:lnTo>
                  <a:lnTo>
                    <a:pt x="1163" y="623"/>
                  </a:lnTo>
                  <a:lnTo>
                    <a:pt x="1155" y="635"/>
                  </a:lnTo>
                  <a:lnTo>
                    <a:pt x="1159" y="648"/>
                  </a:lnTo>
                  <a:lnTo>
                    <a:pt x="1173" y="644"/>
                  </a:lnTo>
                  <a:lnTo>
                    <a:pt x="1201" y="622"/>
                  </a:lnTo>
                  <a:lnTo>
                    <a:pt x="1204" y="625"/>
                  </a:lnTo>
                  <a:lnTo>
                    <a:pt x="1211" y="622"/>
                  </a:lnTo>
                  <a:lnTo>
                    <a:pt x="1214" y="623"/>
                  </a:lnTo>
                  <a:lnTo>
                    <a:pt x="1239" y="614"/>
                  </a:lnTo>
                  <a:lnTo>
                    <a:pt x="1264" y="606"/>
                  </a:lnTo>
                  <a:lnTo>
                    <a:pt x="1257" y="604"/>
                  </a:lnTo>
                  <a:lnTo>
                    <a:pt x="1263" y="602"/>
                  </a:lnTo>
                  <a:lnTo>
                    <a:pt x="1253" y="592"/>
                  </a:lnTo>
                  <a:lnTo>
                    <a:pt x="1245" y="596"/>
                  </a:lnTo>
                  <a:lnTo>
                    <a:pt x="1229" y="594"/>
                  </a:lnTo>
                  <a:lnTo>
                    <a:pt x="1215" y="588"/>
                  </a:lnTo>
                  <a:lnTo>
                    <a:pt x="1205" y="583"/>
                  </a:lnTo>
                  <a:lnTo>
                    <a:pt x="1205" y="565"/>
                  </a:lnTo>
                  <a:lnTo>
                    <a:pt x="1198" y="563"/>
                  </a:lnTo>
                  <a:lnTo>
                    <a:pt x="1212" y="547"/>
                  </a:lnTo>
                  <a:lnTo>
                    <a:pt x="1195" y="548"/>
                  </a:lnTo>
                  <a:lnTo>
                    <a:pt x="1194" y="544"/>
                  </a:lnTo>
                  <a:lnTo>
                    <a:pt x="1175" y="541"/>
                  </a:lnTo>
                  <a:lnTo>
                    <a:pt x="1180" y="539"/>
                  </a:lnTo>
                  <a:lnTo>
                    <a:pt x="1200" y="539"/>
                  </a:lnTo>
                  <a:lnTo>
                    <a:pt x="1226" y="530"/>
                  </a:lnTo>
                  <a:lnTo>
                    <a:pt x="1228" y="522"/>
                  </a:lnTo>
                  <a:lnTo>
                    <a:pt x="1232" y="522"/>
                  </a:lnTo>
                  <a:lnTo>
                    <a:pt x="1230" y="517"/>
                  </a:lnTo>
                  <a:lnTo>
                    <a:pt x="1209" y="510"/>
                  </a:lnTo>
                  <a:lnTo>
                    <a:pt x="1180" y="517"/>
                  </a:lnTo>
                  <a:lnTo>
                    <a:pt x="1152" y="524"/>
                  </a:lnTo>
                  <a:lnTo>
                    <a:pt x="1132" y="539"/>
                  </a:lnTo>
                  <a:lnTo>
                    <a:pt x="1111" y="552"/>
                  </a:lnTo>
                  <a:lnTo>
                    <a:pt x="1080" y="568"/>
                  </a:lnTo>
                  <a:lnTo>
                    <a:pt x="1099" y="553"/>
                  </a:lnTo>
                  <a:lnTo>
                    <a:pt x="1119" y="538"/>
                  </a:lnTo>
                  <a:lnTo>
                    <a:pt x="1098" y="529"/>
                  </a:lnTo>
                  <a:lnTo>
                    <a:pt x="1117" y="536"/>
                  </a:lnTo>
                  <a:lnTo>
                    <a:pt x="1146" y="517"/>
                  </a:lnTo>
                  <a:lnTo>
                    <a:pt x="1175" y="508"/>
                  </a:lnTo>
                  <a:lnTo>
                    <a:pt x="1197" y="488"/>
                  </a:lnTo>
                  <a:lnTo>
                    <a:pt x="1239" y="487"/>
                  </a:lnTo>
                  <a:lnTo>
                    <a:pt x="1281" y="486"/>
                  </a:lnTo>
                  <a:lnTo>
                    <a:pt x="1318" y="486"/>
                  </a:lnTo>
                  <a:lnTo>
                    <a:pt x="1353" y="467"/>
                  </a:lnTo>
                  <a:lnTo>
                    <a:pt x="1385" y="458"/>
                  </a:lnTo>
                  <a:lnTo>
                    <a:pt x="1422" y="439"/>
                  </a:lnTo>
                  <a:lnTo>
                    <a:pt x="1413" y="434"/>
                  </a:lnTo>
                  <a:lnTo>
                    <a:pt x="1422" y="432"/>
                  </a:lnTo>
                  <a:lnTo>
                    <a:pt x="1409" y="430"/>
                  </a:lnTo>
                  <a:lnTo>
                    <a:pt x="1419" y="428"/>
                  </a:lnTo>
                  <a:lnTo>
                    <a:pt x="1420" y="425"/>
                  </a:lnTo>
                  <a:lnTo>
                    <a:pt x="1424" y="418"/>
                  </a:lnTo>
                  <a:lnTo>
                    <a:pt x="1425" y="410"/>
                  </a:lnTo>
                  <a:lnTo>
                    <a:pt x="1413" y="404"/>
                  </a:lnTo>
                  <a:lnTo>
                    <a:pt x="1415" y="403"/>
                  </a:lnTo>
                  <a:lnTo>
                    <a:pt x="1402" y="407"/>
                  </a:lnTo>
                  <a:lnTo>
                    <a:pt x="1404" y="392"/>
                  </a:lnTo>
                  <a:lnTo>
                    <a:pt x="1388" y="395"/>
                  </a:lnTo>
                  <a:lnTo>
                    <a:pt x="1397" y="395"/>
                  </a:lnTo>
                  <a:lnTo>
                    <a:pt x="1366" y="404"/>
                  </a:lnTo>
                  <a:lnTo>
                    <a:pt x="1342" y="413"/>
                  </a:lnTo>
                  <a:lnTo>
                    <a:pt x="1350" y="409"/>
                  </a:lnTo>
                  <a:lnTo>
                    <a:pt x="1341" y="403"/>
                  </a:lnTo>
                  <a:lnTo>
                    <a:pt x="1353" y="404"/>
                  </a:lnTo>
                  <a:lnTo>
                    <a:pt x="1388" y="391"/>
                  </a:lnTo>
                  <a:lnTo>
                    <a:pt x="1364" y="396"/>
                  </a:lnTo>
                  <a:lnTo>
                    <a:pt x="1408" y="383"/>
                  </a:lnTo>
                  <a:lnTo>
                    <a:pt x="1382" y="373"/>
                  </a:lnTo>
                  <a:lnTo>
                    <a:pt x="1376" y="374"/>
                  </a:lnTo>
                  <a:lnTo>
                    <a:pt x="1380" y="368"/>
                  </a:lnTo>
                  <a:lnTo>
                    <a:pt x="1365" y="377"/>
                  </a:lnTo>
                  <a:lnTo>
                    <a:pt x="1372" y="370"/>
                  </a:lnTo>
                  <a:lnTo>
                    <a:pt x="1371" y="368"/>
                  </a:lnTo>
                  <a:lnTo>
                    <a:pt x="1361" y="371"/>
                  </a:lnTo>
                  <a:lnTo>
                    <a:pt x="1364" y="366"/>
                  </a:lnTo>
                  <a:lnTo>
                    <a:pt x="1353" y="372"/>
                  </a:lnTo>
                  <a:lnTo>
                    <a:pt x="1358" y="367"/>
                  </a:lnTo>
                  <a:lnTo>
                    <a:pt x="1361" y="364"/>
                  </a:lnTo>
                  <a:lnTo>
                    <a:pt x="1362" y="355"/>
                  </a:lnTo>
                  <a:lnTo>
                    <a:pt x="1358" y="360"/>
                  </a:lnTo>
                  <a:lnTo>
                    <a:pt x="1358" y="356"/>
                  </a:lnTo>
                  <a:lnTo>
                    <a:pt x="1349" y="347"/>
                  </a:lnTo>
                  <a:lnTo>
                    <a:pt x="1338" y="343"/>
                  </a:lnTo>
                  <a:lnTo>
                    <a:pt x="1348" y="343"/>
                  </a:lnTo>
                  <a:lnTo>
                    <a:pt x="1341" y="338"/>
                  </a:lnTo>
                  <a:lnTo>
                    <a:pt x="1347" y="337"/>
                  </a:lnTo>
                  <a:lnTo>
                    <a:pt x="1340" y="336"/>
                  </a:lnTo>
                  <a:lnTo>
                    <a:pt x="1344" y="336"/>
                  </a:lnTo>
                  <a:lnTo>
                    <a:pt x="1337" y="330"/>
                  </a:lnTo>
                  <a:lnTo>
                    <a:pt x="1341" y="331"/>
                  </a:lnTo>
                  <a:lnTo>
                    <a:pt x="1347" y="334"/>
                  </a:lnTo>
                  <a:lnTo>
                    <a:pt x="1360" y="325"/>
                  </a:lnTo>
                  <a:lnTo>
                    <a:pt x="1353" y="318"/>
                  </a:lnTo>
                  <a:lnTo>
                    <a:pt x="1348" y="314"/>
                  </a:lnTo>
                  <a:lnTo>
                    <a:pt x="1355" y="310"/>
                  </a:lnTo>
                  <a:lnTo>
                    <a:pt x="1348" y="304"/>
                  </a:lnTo>
                  <a:lnTo>
                    <a:pt x="1346" y="300"/>
                  </a:lnTo>
                  <a:lnTo>
                    <a:pt x="1336" y="302"/>
                  </a:lnTo>
                  <a:lnTo>
                    <a:pt x="1349" y="296"/>
                  </a:lnTo>
                  <a:lnTo>
                    <a:pt x="1348" y="293"/>
                  </a:lnTo>
                  <a:lnTo>
                    <a:pt x="1332" y="296"/>
                  </a:lnTo>
                  <a:lnTo>
                    <a:pt x="1349" y="286"/>
                  </a:lnTo>
                  <a:lnTo>
                    <a:pt x="1343" y="281"/>
                  </a:lnTo>
                  <a:lnTo>
                    <a:pt x="1336" y="280"/>
                  </a:lnTo>
                  <a:lnTo>
                    <a:pt x="1343" y="274"/>
                  </a:lnTo>
                  <a:lnTo>
                    <a:pt x="1340" y="271"/>
                  </a:lnTo>
                  <a:lnTo>
                    <a:pt x="1335" y="259"/>
                  </a:lnTo>
                  <a:lnTo>
                    <a:pt x="1335" y="256"/>
                  </a:lnTo>
                  <a:lnTo>
                    <a:pt x="1328" y="258"/>
                  </a:lnTo>
                  <a:lnTo>
                    <a:pt x="1334" y="252"/>
                  </a:lnTo>
                  <a:lnTo>
                    <a:pt x="1323" y="257"/>
                  </a:lnTo>
                  <a:lnTo>
                    <a:pt x="1323" y="263"/>
                  </a:lnTo>
                  <a:lnTo>
                    <a:pt x="1312" y="264"/>
                  </a:lnTo>
                  <a:lnTo>
                    <a:pt x="1316" y="270"/>
                  </a:lnTo>
                  <a:lnTo>
                    <a:pt x="1311" y="274"/>
                  </a:lnTo>
                  <a:lnTo>
                    <a:pt x="1304" y="280"/>
                  </a:lnTo>
                  <a:lnTo>
                    <a:pt x="1294" y="288"/>
                  </a:lnTo>
                  <a:lnTo>
                    <a:pt x="1290" y="294"/>
                  </a:lnTo>
                  <a:lnTo>
                    <a:pt x="1287" y="286"/>
                  </a:lnTo>
                  <a:lnTo>
                    <a:pt x="1269" y="295"/>
                  </a:lnTo>
                  <a:lnTo>
                    <a:pt x="1254" y="306"/>
                  </a:lnTo>
                  <a:lnTo>
                    <a:pt x="1257" y="296"/>
                  </a:lnTo>
                  <a:lnTo>
                    <a:pt x="1250" y="301"/>
                  </a:lnTo>
                  <a:lnTo>
                    <a:pt x="1253" y="292"/>
                  </a:lnTo>
                  <a:lnTo>
                    <a:pt x="1244" y="304"/>
                  </a:lnTo>
                  <a:lnTo>
                    <a:pt x="1223" y="310"/>
                  </a:lnTo>
                  <a:lnTo>
                    <a:pt x="1250" y="296"/>
                  </a:lnTo>
                  <a:lnTo>
                    <a:pt x="1247" y="283"/>
                  </a:lnTo>
                  <a:lnTo>
                    <a:pt x="1224" y="288"/>
                  </a:lnTo>
                  <a:lnTo>
                    <a:pt x="1218" y="286"/>
                  </a:lnTo>
                  <a:lnTo>
                    <a:pt x="1227" y="282"/>
                  </a:lnTo>
                  <a:lnTo>
                    <a:pt x="1234" y="284"/>
                  </a:lnTo>
                  <a:lnTo>
                    <a:pt x="1240" y="272"/>
                  </a:lnTo>
                  <a:lnTo>
                    <a:pt x="1235" y="269"/>
                  </a:lnTo>
                  <a:lnTo>
                    <a:pt x="1241" y="258"/>
                  </a:lnTo>
                  <a:lnTo>
                    <a:pt x="1221" y="256"/>
                  </a:lnTo>
                  <a:lnTo>
                    <a:pt x="1246" y="253"/>
                  </a:lnTo>
                  <a:lnTo>
                    <a:pt x="1250" y="242"/>
                  </a:lnTo>
                  <a:lnTo>
                    <a:pt x="1253" y="236"/>
                  </a:lnTo>
                  <a:lnTo>
                    <a:pt x="1246" y="238"/>
                  </a:lnTo>
                  <a:lnTo>
                    <a:pt x="1222" y="227"/>
                  </a:lnTo>
                  <a:lnTo>
                    <a:pt x="1228" y="221"/>
                  </a:lnTo>
                  <a:lnTo>
                    <a:pt x="1221" y="222"/>
                  </a:lnTo>
                  <a:lnTo>
                    <a:pt x="1216" y="214"/>
                  </a:lnTo>
                  <a:lnTo>
                    <a:pt x="1217" y="210"/>
                  </a:lnTo>
                  <a:lnTo>
                    <a:pt x="1200" y="203"/>
                  </a:lnTo>
                  <a:lnTo>
                    <a:pt x="1181" y="210"/>
                  </a:lnTo>
                  <a:lnTo>
                    <a:pt x="1162" y="210"/>
                  </a:lnTo>
                  <a:lnTo>
                    <a:pt x="1168" y="206"/>
                  </a:lnTo>
                  <a:lnTo>
                    <a:pt x="1133" y="203"/>
                  </a:lnTo>
                  <a:lnTo>
                    <a:pt x="1120" y="220"/>
                  </a:lnTo>
                  <a:lnTo>
                    <a:pt x="1121" y="226"/>
                  </a:lnTo>
                  <a:lnTo>
                    <a:pt x="1109" y="241"/>
                  </a:lnTo>
                  <a:lnTo>
                    <a:pt x="1114" y="241"/>
                  </a:lnTo>
                  <a:lnTo>
                    <a:pt x="1109" y="257"/>
                  </a:lnTo>
                  <a:lnTo>
                    <a:pt x="1102" y="266"/>
                  </a:lnTo>
                  <a:lnTo>
                    <a:pt x="1097" y="266"/>
                  </a:lnTo>
                  <a:lnTo>
                    <a:pt x="1069" y="289"/>
                  </a:lnTo>
                  <a:lnTo>
                    <a:pt x="1089" y="312"/>
                  </a:lnTo>
                  <a:lnTo>
                    <a:pt x="1078" y="331"/>
                  </a:lnTo>
                  <a:lnTo>
                    <a:pt x="1067" y="352"/>
                  </a:lnTo>
                  <a:lnTo>
                    <a:pt x="1041" y="364"/>
                  </a:lnTo>
                  <a:lnTo>
                    <a:pt x="1014" y="377"/>
                  </a:lnTo>
                  <a:lnTo>
                    <a:pt x="1001" y="383"/>
                  </a:lnTo>
                  <a:lnTo>
                    <a:pt x="1003" y="398"/>
                  </a:lnTo>
                  <a:lnTo>
                    <a:pt x="996" y="432"/>
                  </a:lnTo>
                  <a:lnTo>
                    <a:pt x="987" y="445"/>
                  </a:lnTo>
                  <a:lnTo>
                    <a:pt x="979" y="456"/>
                  </a:lnTo>
                  <a:lnTo>
                    <a:pt x="975" y="461"/>
                  </a:lnTo>
                  <a:lnTo>
                    <a:pt x="972" y="452"/>
                  </a:lnTo>
                  <a:lnTo>
                    <a:pt x="958" y="467"/>
                  </a:lnTo>
                  <a:lnTo>
                    <a:pt x="961" y="474"/>
                  </a:lnTo>
                  <a:lnTo>
                    <a:pt x="948" y="460"/>
                  </a:lnTo>
                  <a:lnTo>
                    <a:pt x="933" y="467"/>
                  </a:lnTo>
                  <a:lnTo>
                    <a:pt x="948" y="456"/>
                  </a:lnTo>
                  <a:lnTo>
                    <a:pt x="934" y="439"/>
                  </a:lnTo>
                  <a:lnTo>
                    <a:pt x="937" y="432"/>
                  </a:lnTo>
                  <a:lnTo>
                    <a:pt x="935" y="415"/>
                  </a:lnTo>
                  <a:lnTo>
                    <a:pt x="943" y="392"/>
                  </a:lnTo>
                  <a:lnTo>
                    <a:pt x="953" y="370"/>
                  </a:lnTo>
                  <a:lnTo>
                    <a:pt x="929" y="368"/>
                  </a:lnTo>
                  <a:lnTo>
                    <a:pt x="906" y="367"/>
                  </a:lnTo>
                  <a:lnTo>
                    <a:pt x="900" y="371"/>
                  </a:lnTo>
                  <a:lnTo>
                    <a:pt x="909" y="365"/>
                  </a:lnTo>
                  <a:lnTo>
                    <a:pt x="891" y="356"/>
                  </a:lnTo>
                  <a:lnTo>
                    <a:pt x="874" y="348"/>
                  </a:lnTo>
                  <a:lnTo>
                    <a:pt x="853" y="329"/>
                  </a:lnTo>
                  <a:lnTo>
                    <a:pt x="829" y="320"/>
                  </a:lnTo>
                  <a:lnTo>
                    <a:pt x="798" y="329"/>
                  </a:lnTo>
                  <a:lnTo>
                    <a:pt x="799" y="326"/>
                  </a:lnTo>
                  <a:lnTo>
                    <a:pt x="793" y="328"/>
                  </a:lnTo>
                  <a:lnTo>
                    <a:pt x="809" y="300"/>
                  </a:lnTo>
                  <a:lnTo>
                    <a:pt x="808" y="288"/>
                  </a:lnTo>
                  <a:lnTo>
                    <a:pt x="791" y="290"/>
                  </a:lnTo>
                  <a:lnTo>
                    <a:pt x="783" y="299"/>
                  </a:lnTo>
                  <a:lnTo>
                    <a:pt x="790" y="287"/>
                  </a:lnTo>
                  <a:lnTo>
                    <a:pt x="789" y="278"/>
                  </a:lnTo>
                  <a:lnTo>
                    <a:pt x="815" y="246"/>
                  </a:lnTo>
                  <a:lnTo>
                    <a:pt x="852" y="220"/>
                  </a:lnTo>
                  <a:lnTo>
                    <a:pt x="855" y="214"/>
                  </a:lnTo>
                  <a:lnTo>
                    <a:pt x="873" y="208"/>
                  </a:lnTo>
                  <a:lnTo>
                    <a:pt x="868" y="205"/>
                  </a:lnTo>
                  <a:lnTo>
                    <a:pt x="876" y="208"/>
                  </a:lnTo>
                  <a:lnTo>
                    <a:pt x="883" y="200"/>
                  </a:lnTo>
                  <a:lnTo>
                    <a:pt x="894" y="198"/>
                  </a:lnTo>
                  <a:lnTo>
                    <a:pt x="894" y="194"/>
                  </a:lnTo>
                  <a:lnTo>
                    <a:pt x="923" y="190"/>
                  </a:lnTo>
                  <a:lnTo>
                    <a:pt x="925" y="182"/>
                  </a:lnTo>
                  <a:lnTo>
                    <a:pt x="905" y="176"/>
                  </a:lnTo>
                  <a:lnTo>
                    <a:pt x="907" y="175"/>
                  </a:lnTo>
                  <a:lnTo>
                    <a:pt x="888" y="172"/>
                  </a:lnTo>
                  <a:lnTo>
                    <a:pt x="888" y="167"/>
                  </a:lnTo>
                  <a:lnTo>
                    <a:pt x="915" y="172"/>
                  </a:lnTo>
                  <a:lnTo>
                    <a:pt x="940" y="176"/>
                  </a:lnTo>
                  <a:lnTo>
                    <a:pt x="947" y="169"/>
                  </a:lnTo>
                  <a:lnTo>
                    <a:pt x="953" y="166"/>
                  </a:lnTo>
                  <a:lnTo>
                    <a:pt x="963" y="169"/>
                  </a:lnTo>
                  <a:lnTo>
                    <a:pt x="963" y="164"/>
                  </a:lnTo>
                  <a:lnTo>
                    <a:pt x="973" y="167"/>
                  </a:lnTo>
                  <a:lnTo>
                    <a:pt x="1012" y="146"/>
                  </a:lnTo>
                  <a:lnTo>
                    <a:pt x="1017" y="142"/>
                  </a:lnTo>
                  <a:lnTo>
                    <a:pt x="982" y="136"/>
                  </a:lnTo>
                  <a:lnTo>
                    <a:pt x="960" y="126"/>
                  </a:lnTo>
                  <a:lnTo>
                    <a:pt x="1000" y="133"/>
                  </a:lnTo>
                  <a:lnTo>
                    <a:pt x="1012" y="139"/>
                  </a:lnTo>
                  <a:lnTo>
                    <a:pt x="1049" y="121"/>
                  </a:lnTo>
                  <a:close/>
                </a:path>
              </a:pathLst>
            </a:custGeom>
            <a:solidFill>
              <a:srgbClr val="FFFF00"/>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599" name="Freeform 440"/>
            <p:cNvSpPr>
              <a:spLocks/>
            </p:cNvSpPr>
            <p:nvPr/>
          </p:nvSpPr>
          <p:spPr bwMode="auto">
            <a:xfrm>
              <a:off x="2847550" y="1351195"/>
              <a:ext cx="435257" cy="281336"/>
            </a:xfrm>
            <a:custGeom>
              <a:avLst/>
              <a:gdLst/>
              <a:ahLst/>
              <a:cxnLst>
                <a:cxn ang="0">
                  <a:pos x="284" y="55"/>
                </a:cxn>
                <a:cxn ang="0">
                  <a:pos x="269" y="44"/>
                </a:cxn>
                <a:cxn ang="0">
                  <a:pos x="253" y="44"/>
                </a:cxn>
                <a:cxn ang="0">
                  <a:pos x="227" y="52"/>
                </a:cxn>
                <a:cxn ang="0">
                  <a:pos x="233" y="36"/>
                </a:cxn>
                <a:cxn ang="0">
                  <a:pos x="245" y="30"/>
                </a:cxn>
                <a:cxn ang="0">
                  <a:pos x="185" y="31"/>
                </a:cxn>
                <a:cxn ang="0">
                  <a:pos x="179" y="34"/>
                </a:cxn>
                <a:cxn ang="0">
                  <a:pos x="167" y="32"/>
                </a:cxn>
                <a:cxn ang="0">
                  <a:pos x="150" y="29"/>
                </a:cxn>
                <a:cxn ang="0">
                  <a:pos x="129" y="7"/>
                </a:cxn>
                <a:cxn ang="0">
                  <a:pos x="102" y="16"/>
                </a:cxn>
                <a:cxn ang="0">
                  <a:pos x="94" y="29"/>
                </a:cxn>
                <a:cxn ang="0">
                  <a:pos x="84" y="47"/>
                </a:cxn>
                <a:cxn ang="0">
                  <a:pos x="64" y="35"/>
                </a:cxn>
                <a:cxn ang="0">
                  <a:pos x="33" y="19"/>
                </a:cxn>
                <a:cxn ang="0">
                  <a:pos x="7" y="67"/>
                </a:cxn>
                <a:cxn ang="0">
                  <a:pos x="43" y="76"/>
                </a:cxn>
                <a:cxn ang="0">
                  <a:pos x="105" y="73"/>
                </a:cxn>
                <a:cxn ang="0">
                  <a:pos x="159" y="68"/>
                </a:cxn>
                <a:cxn ang="0">
                  <a:pos x="175" y="84"/>
                </a:cxn>
                <a:cxn ang="0">
                  <a:pos x="169" y="103"/>
                </a:cxn>
                <a:cxn ang="0">
                  <a:pos x="211" y="103"/>
                </a:cxn>
                <a:cxn ang="0">
                  <a:pos x="199" y="145"/>
                </a:cxn>
                <a:cxn ang="0">
                  <a:pos x="245" y="157"/>
                </a:cxn>
                <a:cxn ang="0">
                  <a:pos x="189" y="149"/>
                </a:cxn>
                <a:cxn ang="0">
                  <a:pos x="135" y="184"/>
                </a:cxn>
                <a:cxn ang="0">
                  <a:pos x="84" y="192"/>
                </a:cxn>
                <a:cxn ang="0">
                  <a:pos x="143" y="192"/>
                </a:cxn>
                <a:cxn ang="0">
                  <a:pos x="161" y="191"/>
                </a:cxn>
                <a:cxn ang="0">
                  <a:pos x="175" y="212"/>
                </a:cxn>
                <a:cxn ang="0">
                  <a:pos x="205" y="234"/>
                </a:cxn>
                <a:cxn ang="0">
                  <a:pos x="242" y="226"/>
                </a:cxn>
                <a:cxn ang="0">
                  <a:pos x="260" y="226"/>
                </a:cxn>
                <a:cxn ang="0">
                  <a:pos x="284" y="235"/>
                </a:cxn>
                <a:cxn ang="0">
                  <a:pos x="297" y="217"/>
                </a:cxn>
                <a:cxn ang="0">
                  <a:pos x="296" y="198"/>
                </a:cxn>
                <a:cxn ang="0">
                  <a:pos x="287" y="187"/>
                </a:cxn>
                <a:cxn ang="0">
                  <a:pos x="277" y="180"/>
                </a:cxn>
                <a:cxn ang="0">
                  <a:pos x="271" y="166"/>
                </a:cxn>
                <a:cxn ang="0">
                  <a:pos x="284" y="158"/>
                </a:cxn>
                <a:cxn ang="0">
                  <a:pos x="297" y="151"/>
                </a:cxn>
                <a:cxn ang="0">
                  <a:pos x="336" y="154"/>
                </a:cxn>
                <a:cxn ang="0">
                  <a:pos x="312" y="173"/>
                </a:cxn>
                <a:cxn ang="0">
                  <a:pos x="327" y="180"/>
                </a:cxn>
                <a:cxn ang="0">
                  <a:pos x="344" y="162"/>
                </a:cxn>
                <a:cxn ang="0">
                  <a:pos x="357" y="160"/>
                </a:cxn>
                <a:cxn ang="0">
                  <a:pos x="383" y="152"/>
                </a:cxn>
                <a:cxn ang="0">
                  <a:pos x="377" y="140"/>
                </a:cxn>
                <a:cxn ang="0">
                  <a:pos x="355" y="146"/>
                </a:cxn>
                <a:cxn ang="0">
                  <a:pos x="341" y="137"/>
                </a:cxn>
                <a:cxn ang="0">
                  <a:pos x="339" y="132"/>
                </a:cxn>
                <a:cxn ang="0">
                  <a:pos x="341" y="124"/>
                </a:cxn>
                <a:cxn ang="0">
                  <a:pos x="325" y="122"/>
                </a:cxn>
                <a:cxn ang="0">
                  <a:pos x="317" y="115"/>
                </a:cxn>
                <a:cxn ang="0">
                  <a:pos x="291" y="104"/>
                </a:cxn>
                <a:cxn ang="0">
                  <a:pos x="302" y="100"/>
                </a:cxn>
                <a:cxn ang="0">
                  <a:pos x="295" y="92"/>
                </a:cxn>
                <a:cxn ang="0">
                  <a:pos x="305" y="84"/>
                </a:cxn>
                <a:cxn ang="0">
                  <a:pos x="296" y="80"/>
                </a:cxn>
                <a:cxn ang="0">
                  <a:pos x="323" y="65"/>
                </a:cxn>
                <a:cxn ang="0">
                  <a:pos x="279" y="65"/>
                </a:cxn>
              </a:cxnLst>
              <a:rect l="0" t="0" r="r" b="b"/>
              <a:pathLst>
                <a:path w="389" h="252">
                  <a:moveTo>
                    <a:pt x="272" y="65"/>
                  </a:moveTo>
                  <a:lnTo>
                    <a:pt x="267" y="67"/>
                  </a:lnTo>
                  <a:lnTo>
                    <a:pt x="294" y="56"/>
                  </a:lnTo>
                  <a:lnTo>
                    <a:pt x="284" y="55"/>
                  </a:lnTo>
                  <a:lnTo>
                    <a:pt x="263" y="61"/>
                  </a:lnTo>
                  <a:lnTo>
                    <a:pt x="275" y="53"/>
                  </a:lnTo>
                  <a:lnTo>
                    <a:pt x="289" y="50"/>
                  </a:lnTo>
                  <a:lnTo>
                    <a:pt x="269" y="44"/>
                  </a:lnTo>
                  <a:lnTo>
                    <a:pt x="253" y="54"/>
                  </a:lnTo>
                  <a:lnTo>
                    <a:pt x="254" y="49"/>
                  </a:lnTo>
                  <a:lnTo>
                    <a:pt x="246" y="54"/>
                  </a:lnTo>
                  <a:lnTo>
                    <a:pt x="253" y="44"/>
                  </a:lnTo>
                  <a:lnTo>
                    <a:pt x="245" y="49"/>
                  </a:lnTo>
                  <a:lnTo>
                    <a:pt x="252" y="41"/>
                  </a:lnTo>
                  <a:lnTo>
                    <a:pt x="248" y="42"/>
                  </a:lnTo>
                  <a:lnTo>
                    <a:pt x="227" y="52"/>
                  </a:lnTo>
                  <a:lnTo>
                    <a:pt x="236" y="44"/>
                  </a:lnTo>
                  <a:lnTo>
                    <a:pt x="230" y="44"/>
                  </a:lnTo>
                  <a:lnTo>
                    <a:pt x="253" y="36"/>
                  </a:lnTo>
                  <a:lnTo>
                    <a:pt x="233" y="36"/>
                  </a:lnTo>
                  <a:lnTo>
                    <a:pt x="224" y="41"/>
                  </a:lnTo>
                  <a:lnTo>
                    <a:pt x="233" y="34"/>
                  </a:lnTo>
                  <a:lnTo>
                    <a:pt x="217" y="38"/>
                  </a:lnTo>
                  <a:lnTo>
                    <a:pt x="245" y="30"/>
                  </a:lnTo>
                  <a:lnTo>
                    <a:pt x="234" y="24"/>
                  </a:lnTo>
                  <a:lnTo>
                    <a:pt x="195" y="24"/>
                  </a:lnTo>
                  <a:lnTo>
                    <a:pt x="207" y="32"/>
                  </a:lnTo>
                  <a:lnTo>
                    <a:pt x="185" y="31"/>
                  </a:lnTo>
                  <a:lnTo>
                    <a:pt x="192" y="38"/>
                  </a:lnTo>
                  <a:lnTo>
                    <a:pt x="180" y="35"/>
                  </a:lnTo>
                  <a:lnTo>
                    <a:pt x="181" y="37"/>
                  </a:lnTo>
                  <a:lnTo>
                    <a:pt x="179" y="34"/>
                  </a:lnTo>
                  <a:lnTo>
                    <a:pt x="180" y="28"/>
                  </a:lnTo>
                  <a:lnTo>
                    <a:pt x="175" y="29"/>
                  </a:lnTo>
                  <a:lnTo>
                    <a:pt x="165" y="29"/>
                  </a:lnTo>
                  <a:lnTo>
                    <a:pt x="167" y="32"/>
                  </a:lnTo>
                  <a:lnTo>
                    <a:pt x="158" y="32"/>
                  </a:lnTo>
                  <a:lnTo>
                    <a:pt x="151" y="35"/>
                  </a:lnTo>
                  <a:lnTo>
                    <a:pt x="156" y="26"/>
                  </a:lnTo>
                  <a:lnTo>
                    <a:pt x="150" y="29"/>
                  </a:lnTo>
                  <a:lnTo>
                    <a:pt x="171" y="19"/>
                  </a:lnTo>
                  <a:lnTo>
                    <a:pt x="167" y="1"/>
                  </a:lnTo>
                  <a:lnTo>
                    <a:pt x="127" y="5"/>
                  </a:lnTo>
                  <a:lnTo>
                    <a:pt x="129" y="7"/>
                  </a:lnTo>
                  <a:lnTo>
                    <a:pt x="115" y="10"/>
                  </a:lnTo>
                  <a:lnTo>
                    <a:pt x="104" y="11"/>
                  </a:lnTo>
                  <a:lnTo>
                    <a:pt x="121" y="14"/>
                  </a:lnTo>
                  <a:lnTo>
                    <a:pt x="102" y="16"/>
                  </a:lnTo>
                  <a:lnTo>
                    <a:pt x="115" y="20"/>
                  </a:lnTo>
                  <a:lnTo>
                    <a:pt x="91" y="18"/>
                  </a:lnTo>
                  <a:lnTo>
                    <a:pt x="90" y="29"/>
                  </a:lnTo>
                  <a:lnTo>
                    <a:pt x="94" y="29"/>
                  </a:lnTo>
                  <a:lnTo>
                    <a:pt x="98" y="35"/>
                  </a:lnTo>
                  <a:lnTo>
                    <a:pt x="80" y="34"/>
                  </a:lnTo>
                  <a:lnTo>
                    <a:pt x="75" y="37"/>
                  </a:lnTo>
                  <a:lnTo>
                    <a:pt x="84" y="47"/>
                  </a:lnTo>
                  <a:lnTo>
                    <a:pt x="70" y="54"/>
                  </a:lnTo>
                  <a:lnTo>
                    <a:pt x="48" y="55"/>
                  </a:lnTo>
                  <a:lnTo>
                    <a:pt x="78" y="47"/>
                  </a:lnTo>
                  <a:lnTo>
                    <a:pt x="64" y="35"/>
                  </a:lnTo>
                  <a:lnTo>
                    <a:pt x="91" y="11"/>
                  </a:lnTo>
                  <a:lnTo>
                    <a:pt x="116" y="0"/>
                  </a:lnTo>
                  <a:lnTo>
                    <a:pt x="63" y="4"/>
                  </a:lnTo>
                  <a:lnTo>
                    <a:pt x="33" y="19"/>
                  </a:lnTo>
                  <a:lnTo>
                    <a:pt x="0" y="47"/>
                  </a:lnTo>
                  <a:lnTo>
                    <a:pt x="34" y="55"/>
                  </a:lnTo>
                  <a:lnTo>
                    <a:pt x="3" y="56"/>
                  </a:lnTo>
                  <a:lnTo>
                    <a:pt x="7" y="67"/>
                  </a:lnTo>
                  <a:lnTo>
                    <a:pt x="26" y="70"/>
                  </a:lnTo>
                  <a:lnTo>
                    <a:pt x="28" y="68"/>
                  </a:lnTo>
                  <a:lnTo>
                    <a:pt x="36" y="67"/>
                  </a:lnTo>
                  <a:lnTo>
                    <a:pt x="43" y="76"/>
                  </a:lnTo>
                  <a:lnTo>
                    <a:pt x="103" y="77"/>
                  </a:lnTo>
                  <a:lnTo>
                    <a:pt x="88" y="70"/>
                  </a:lnTo>
                  <a:lnTo>
                    <a:pt x="116" y="80"/>
                  </a:lnTo>
                  <a:lnTo>
                    <a:pt x="105" y="73"/>
                  </a:lnTo>
                  <a:lnTo>
                    <a:pt x="151" y="77"/>
                  </a:lnTo>
                  <a:lnTo>
                    <a:pt x="147" y="68"/>
                  </a:lnTo>
                  <a:lnTo>
                    <a:pt x="159" y="62"/>
                  </a:lnTo>
                  <a:lnTo>
                    <a:pt x="159" y="68"/>
                  </a:lnTo>
                  <a:lnTo>
                    <a:pt x="170" y="72"/>
                  </a:lnTo>
                  <a:lnTo>
                    <a:pt x="165" y="79"/>
                  </a:lnTo>
                  <a:lnTo>
                    <a:pt x="179" y="80"/>
                  </a:lnTo>
                  <a:lnTo>
                    <a:pt x="175" y="84"/>
                  </a:lnTo>
                  <a:lnTo>
                    <a:pt x="182" y="83"/>
                  </a:lnTo>
                  <a:lnTo>
                    <a:pt x="186" y="95"/>
                  </a:lnTo>
                  <a:lnTo>
                    <a:pt x="170" y="100"/>
                  </a:lnTo>
                  <a:lnTo>
                    <a:pt x="169" y="103"/>
                  </a:lnTo>
                  <a:lnTo>
                    <a:pt x="189" y="96"/>
                  </a:lnTo>
                  <a:lnTo>
                    <a:pt x="198" y="98"/>
                  </a:lnTo>
                  <a:lnTo>
                    <a:pt x="205" y="108"/>
                  </a:lnTo>
                  <a:lnTo>
                    <a:pt x="211" y="103"/>
                  </a:lnTo>
                  <a:lnTo>
                    <a:pt x="209" y="113"/>
                  </a:lnTo>
                  <a:lnTo>
                    <a:pt x="218" y="113"/>
                  </a:lnTo>
                  <a:lnTo>
                    <a:pt x="213" y="137"/>
                  </a:lnTo>
                  <a:lnTo>
                    <a:pt x="199" y="145"/>
                  </a:lnTo>
                  <a:lnTo>
                    <a:pt x="224" y="148"/>
                  </a:lnTo>
                  <a:lnTo>
                    <a:pt x="235" y="139"/>
                  </a:lnTo>
                  <a:lnTo>
                    <a:pt x="252" y="151"/>
                  </a:lnTo>
                  <a:lnTo>
                    <a:pt x="245" y="157"/>
                  </a:lnTo>
                  <a:lnTo>
                    <a:pt x="227" y="157"/>
                  </a:lnTo>
                  <a:lnTo>
                    <a:pt x="218" y="160"/>
                  </a:lnTo>
                  <a:lnTo>
                    <a:pt x="223" y="150"/>
                  </a:lnTo>
                  <a:lnTo>
                    <a:pt x="189" y="149"/>
                  </a:lnTo>
                  <a:lnTo>
                    <a:pt x="167" y="158"/>
                  </a:lnTo>
                  <a:lnTo>
                    <a:pt x="170" y="172"/>
                  </a:lnTo>
                  <a:lnTo>
                    <a:pt x="133" y="179"/>
                  </a:lnTo>
                  <a:lnTo>
                    <a:pt x="135" y="184"/>
                  </a:lnTo>
                  <a:lnTo>
                    <a:pt x="132" y="186"/>
                  </a:lnTo>
                  <a:lnTo>
                    <a:pt x="132" y="178"/>
                  </a:lnTo>
                  <a:lnTo>
                    <a:pt x="105" y="175"/>
                  </a:lnTo>
                  <a:lnTo>
                    <a:pt x="84" y="192"/>
                  </a:lnTo>
                  <a:lnTo>
                    <a:pt x="104" y="198"/>
                  </a:lnTo>
                  <a:lnTo>
                    <a:pt x="124" y="194"/>
                  </a:lnTo>
                  <a:lnTo>
                    <a:pt x="127" y="192"/>
                  </a:lnTo>
                  <a:lnTo>
                    <a:pt x="143" y="192"/>
                  </a:lnTo>
                  <a:lnTo>
                    <a:pt x="146" y="185"/>
                  </a:lnTo>
                  <a:lnTo>
                    <a:pt x="151" y="190"/>
                  </a:lnTo>
                  <a:lnTo>
                    <a:pt x="151" y="197"/>
                  </a:lnTo>
                  <a:lnTo>
                    <a:pt x="161" y="191"/>
                  </a:lnTo>
                  <a:lnTo>
                    <a:pt x="168" y="192"/>
                  </a:lnTo>
                  <a:lnTo>
                    <a:pt x="164" y="200"/>
                  </a:lnTo>
                  <a:lnTo>
                    <a:pt x="174" y="208"/>
                  </a:lnTo>
                  <a:lnTo>
                    <a:pt x="175" y="212"/>
                  </a:lnTo>
                  <a:lnTo>
                    <a:pt x="187" y="214"/>
                  </a:lnTo>
                  <a:lnTo>
                    <a:pt x="176" y="218"/>
                  </a:lnTo>
                  <a:lnTo>
                    <a:pt x="185" y="226"/>
                  </a:lnTo>
                  <a:lnTo>
                    <a:pt x="205" y="234"/>
                  </a:lnTo>
                  <a:lnTo>
                    <a:pt x="231" y="242"/>
                  </a:lnTo>
                  <a:lnTo>
                    <a:pt x="258" y="252"/>
                  </a:lnTo>
                  <a:lnTo>
                    <a:pt x="257" y="241"/>
                  </a:lnTo>
                  <a:lnTo>
                    <a:pt x="242" y="226"/>
                  </a:lnTo>
                  <a:lnTo>
                    <a:pt x="228" y="210"/>
                  </a:lnTo>
                  <a:lnTo>
                    <a:pt x="246" y="218"/>
                  </a:lnTo>
                  <a:lnTo>
                    <a:pt x="249" y="212"/>
                  </a:lnTo>
                  <a:lnTo>
                    <a:pt x="260" y="226"/>
                  </a:lnTo>
                  <a:lnTo>
                    <a:pt x="263" y="222"/>
                  </a:lnTo>
                  <a:lnTo>
                    <a:pt x="269" y="227"/>
                  </a:lnTo>
                  <a:lnTo>
                    <a:pt x="281" y="232"/>
                  </a:lnTo>
                  <a:lnTo>
                    <a:pt x="284" y="235"/>
                  </a:lnTo>
                  <a:lnTo>
                    <a:pt x="284" y="228"/>
                  </a:lnTo>
                  <a:lnTo>
                    <a:pt x="290" y="227"/>
                  </a:lnTo>
                  <a:lnTo>
                    <a:pt x="293" y="212"/>
                  </a:lnTo>
                  <a:lnTo>
                    <a:pt x="297" y="217"/>
                  </a:lnTo>
                  <a:lnTo>
                    <a:pt x="300" y="210"/>
                  </a:lnTo>
                  <a:lnTo>
                    <a:pt x="302" y="204"/>
                  </a:lnTo>
                  <a:lnTo>
                    <a:pt x="297" y="203"/>
                  </a:lnTo>
                  <a:lnTo>
                    <a:pt x="296" y="198"/>
                  </a:lnTo>
                  <a:lnTo>
                    <a:pt x="297" y="193"/>
                  </a:lnTo>
                  <a:lnTo>
                    <a:pt x="295" y="191"/>
                  </a:lnTo>
                  <a:lnTo>
                    <a:pt x="291" y="188"/>
                  </a:lnTo>
                  <a:lnTo>
                    <a:pt x="287" y="187"/>
                  </a:lnTo>
                  <a:lnTo>
                    <a:pt x="282" y="181"/>
                  </a:lnTo>
                  <a:lnTo>
                    <a:pt x="279" y="184"/>
                  </a:lnTo>
                  <a:lnTo>
                    <a:pt x="282" y="179"/>
                  </a:lnTo>
                  <a:lnTo>
                    <a:pt x="277" y="180"/>
                  </a:lnTo>
                  <a:lnTo>
                    <a:pt x="278" y="174"/>
                  </a:lnTo>
                  <a:lnTo>
                    <a:pt x="278" y="168"/>
                  </a:lnTo>
                  <a:lnTo>
                    <a:pt x="267" y="169"/>
                  </a:lnTo>
                  <a:lnTo>
                    <a:pt x="271" y="166"/>
                  </a:lnTo>
                  <a:lnTo>
                    <a:pt x="270" y="161"/>
                  </a:lnTo>
                  <a:lnTo>
                    <a:pt x="266" y="155"/>
                  </a:lnTo>
                  <a:lnTo>
                    <a:pt x="278" y="163"/>
                  </a:lnTo>
                  <a:lnTo>
                    <a:pt x="284" y="158"/>
                  </a:lnTo>
                  <a:lnTo>
                    <a:pt x="282" y="152"/>
                  </a:lnTo>
                  <a:lnTo>
                    <a:pt x="290" y="151"/>
                  </a:lnTo>
                  <a:lnTo>
                    <a:pt x="289" y="149"/>
                  </a:lnTo>
                  <a:lnTo>
                    <a:pt x="297" y="151"/>
                  </a:lnTo>
                  <a:lnTo>
                    <a:pt x="312" y="157"/>
                  </a:lnTo>
                  <a:lnTo>
                    <a:pt x="317" y="154"/>
                  </a:lnTo>
                  <a:lnTo>
                    <a:pt x="306" y="162"/>
                  </a:lnTo>
                  <a:lnTo>
                    <a:pt x="336" y="154"/>
                  </a:lnTo>
                  <a:lnTo>
                    <a:pt x="321" y="161"/>
                  </a:lnTo>
                  <a:lnTo>
                    <a:pt x="309" y="168"/>
                  </a:lnTo>
                  <a:lnTo>
                    <a:pt x="314" y="169"/>
                  </a:lnTo>
                  <a:lnTo>
                    <a:pt x="312" y="173"/>
                  </a:lnTo>
                  <a:lnTo>
                    <a:pt x="321" y="173"/>
                  </a:lnTo>
                  <a:lnTo>
                    <a:pt x="318" y="180"/>
                  </a:lnTo>
                  <a:lnTo>
                    <a:pt x="323" y="176"/>
                  </a:lnTo>
                  <a:lnTo>
                    <a:pt x="327" y="180"/>
                  </a:lnTo>
                  <a:lnTo>
                    <a:pt x="336" y="181"/>
                  </a:lnTo>
                  <a:lnTo>
                    <a:pt x="337" y="172"/>
                  </a:lnTo>
                  <a:lnTo>
                    <a:pt x="338" y="170"/>
                  </a:lnTo>
                  <a:lnTo>
                    <a:pt x="344" y="162"/>
                  </a:lnTo>
                  <a:lnTo>
                    <a:pt x="351" y="169"/>
                  </a:lnTo>
                  <a:lnTo>
                    <a:pt x="355" y="163"/>
                  </a:lnTo>
                  <a:lnTo>
                    <a:pt x="363" y="162"/>
                  </a:lnTo>
                  <a:lnTo>
                    <a:pt x="357" y="160"/>
                  </a:lnTo>
                  <a:lnTo>
                    <a:pt x="369" y="158"/>
                  </a:lnTo>
                  <a:lnTo>
                    <a:pt x="361" y="156"/>
                  </a:lnTo>
                  <a:lnTo>
                    <a:pt x="371" y="152"/>
                  </a:lnTo>
                  <a:lnTo>
                    <a:pt x="383" y="152"/>
                  </a:lnTo>
                  <a:lnTo>
                    <a:pt x="383" y="150"/>
                  </a:lnTo>
                  <a:lnTo>
                    <a:pt x="379" y="146"/>
                  </a:lnTo>
                  <a:lnTo>
                    <a:pt x="389" y="148"/>
                  </a:lnTo>
                  <a:lnTo>
                    <a:pt x="377" y="140"/>
                  </a:lnTo>
                  <a:lnTo>
                    <a:pt x="372" y="144"/>
                  </a:lnTo>
                  <a:lnTo>
                    <a:pt x="367" y="144"/>
                  </a:lnTo>
                  <a:lnTo>
                    <a:pt x="367" y="140"/>
                  </a:lnTo>
                  <a:lnTo>
                    <a:pt x="355" y="146"/>
                  </a:lnTo>
                  <a:lnTo>
                    <a:pt x="354" y="144"/>
                  </a:lnTo>
                  <a:lnTo>
                    <a:pt x="362" y="133"/>
                  </a:lnTo>
                  <a:lnTo>
                    <a:pt x="357" y="138"/>
                  </a:lnTo>
                  <a:lnTo>
                    <a:pt x="341" y="137"/>
                  </a:lnTo>
                  <a:lnTo>
                    <a:pt x="353" y="134"/>
                  </a:lnTo>
                  <a:lnTo>
                    <a:pt x="338" y="134"/>
                  </a:lnTo>
                  <a:lnTo>
                    <a:pt x="348" y="133"/>
                  </a:lnTo>
                  <a:lnTo>
                    <a:pt x="339" y="132"/>
                  </a:lnTo>
                  <a:lnTo>
                    <a:pt x="354" y="130"/>
                  </a:lnTo>
                  <a:lnTo>
                    <a:pt x="354" y="128"/>
                  </a:lnTo>
                  <a:lnTo>
                    <a:pt x="344" y="125"/>
                  </a:lnTo>
                  <a:lnTo>
                    <a:pt x="341" y="124"/>
                  </a:lnTo>
                  <a:lnTo>
                    <a:pt x="344" y="118"/>
                  </a:lnTo>
                  <a:lnTo>
                    <a:pt x="335" y="125"/>
                  </a:lnTo>
                  <a:lnTo>
                    <a:pt x="331" y="119"/>
                  </a:lnTo>
                  <a:lnTo>
                    <a:pt x="325" y="122"/>
                  </a:lnTo>
                  <a:lnTo>
                    <a:pt x="329" y="118"/>
                  </a:lnTo>
                  <a:lnTo>
                    <a:pt x="319" y="121"/>
                  </a:lnTo>
                  <a:lnTo>
                    <a:pt x="325" y="115"/>
                  </a:lnTo>
                  <a:lnTo>
                    <a:pt x="317" y="115"/>
                  </a:lnTo>
                  <a:lnTo>
                    <a:pt x="309" y="113"/>
                  </a:lnTo>
                  <a:lnTo>
                    <a:pt x="301" y="112"/>
                  </a:lnTo>
                  <a:lnTo>
                    <a:pt x="315" y="109"/>
                  </a:lnTo>
                  <a:lnTo>
                    <a:pt x="291" y="104"/>
                  </a:lnTo>
                  <a:lnTo>
                    <a:pt x="303" y="103"/>
                  </a:lnTo>
                  <a:lnTo>
                    <a:pt x="290" y="101"/>
                  </a:lnTo>
                  <a:lnTo>
                    <a:pt x="309" y="102"/>
                  </a:lnTo>
                  <a:lnTo>
                    <a:pt x="302" y="100"/>
                  </a:lnTo>
                  <a:lnTo>
                    <a:pt x="313" y="96"/>
                  </a:lnTo>
                  <a:lnTo>
                    <a:pt x="295" y="95"/>
                  </a:lnTo>
                  <a:lnTo>
                    <a:pt x="302" y="92"/>
                  </a:lnTo>
                  <a:lnTo>
                    <a:pt x="295" y="92"/>
                  </a:lnTo>
                  <a:lnTo>
                    <a:pt x="308" y="91"/>
                  </a:lnTo>
                  <a:lnTo>
                    <a:pt x="296" y="90"/>
                  </a:lnTo>
                  <a:lnTo>
                    <a:pt x="331" y="94"/>
                  </a:lnTo>
                  <a:lnTo>
                    <a:pt x="305" y="84"/>
                  </a:lnTo>
                  <a:lnTo>
                    <a:pt x="285" y="85"/>
                  </a:lnTo>
                  <a:lnTo>
                    <a:pt x="331" y="82"/>
                  </a:lnTo>
                  <a:lnTo>
                    <a:pt x="323" y="70"/>
                  </a:lnTo>
                  <a:lnTo>
                    <a:pt x="296" y="80"/>
                  </a:lnTo>
                  <a:lnTo>
                    <a:pt x="284" y="83"/>
                  </a:lnTo>
                  <a:lnTo>
                    <a:pt x="312" y="72"/>
                  </a:lnTo>
                  <a:lnTo>
                    <a:pt x="285" y="77"/>
                  </a:lnTo>
                  <a:lnTo>
                    <a:pt x="323" y="65"/>
                  </a:lnTo>
                  <a:lnTo>
                    <a:pt x="301" y="61"/>
                  </a:lnTo>
                  <a:lnTo>
                    <a:pt x="294" y="62"/>
                  </a:lnTo>
                  <a:lnTo>
                    <a:pt x="303" y="58"/>
                  </a:lnTo>
                  <a:lnTo>
                    <a:pt x="279" y="65"/>
                  </a:lnTo>
                  <a:lnTo>
                    <a:pt x="265" y="76"/>
                  </a:lnTo>
                  <a:lnTo>
                    <a:pt x="272" y="6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0" name="Freeform 441"/>
            <p:cNvSpPr>
              <a:spLocks/>
            </p:cNvSpPr>
            <p:nvPr/>
          </p:nvSpPr>
          <p:spPr bwMode="auto">
            <a:xfrm>
              <a:off x="2977011" y="1172570"/>
              <a:ext cx="531238" cy="120573"/>
            </a:xfrm>
            <a:custGeom>
              <a:avLst/>
              <a:gdLst/>
              <a:ahLst/>
              <a:cxnLst>
                <a:cxn ang="0">
                  <a:pos x="118" y="79"/>
                </a:cxn>
                <a:cxn ang="0">
                  <a:pos x="88" y="90"/>
                </a:cxn>
                <a:cxn ang="0">
                  <a:pos x="71" y="82"/>
                </a:cxn>
                <a:cxn ang="0">
                  <a:pos x="85" y="77"/>
                </a:cxn>
                <a:cxn ang="0">
                  <a:pos x="56" y="72"/>
                </a:cxn>
                <a:cxn ang="0">
                  <a:pos x="131" y="65"/>
                </a:cxn>
                <a:cxn ang="0">
                  <a:pos x="98" y="43"/>
                </a:cxn>
                <a:cxn ang="0">
                  <a:pos x="142" y="42"/>
                </a:cxn>
                <a:cxn ang="0">
                  <a:pos x="161" y="49"/>
                </a:cxn>
                <a:cxn ang="0">
                  <a:pos x="149" y="40"/>
                </a:cxn>
                <a:cxn ang="0">
                  <a:pos x="217" y="31"/>
                </a:cxn>
                <a:cxn ang="0">
                  <a:pos x="252" y="23"/>
                </a:cxn>
                <a:cxn ang="0">
                  <a:pos x="180" y="29"/>
                </a:cxn>
                <a:cxn ang="0">
                  <a:pos x="108" y="35"/>
                </a:cxn>
                <a:cxn ang="0">
                  <a:pos x="169" y="28"/>
                </a:cxn>
                <a:cxn ang="0">
                  <a:pos x="97" y="35"/>
                </a:cxn>
                <a:cxn ang="0">
                  <a:pos x="76" y="31"/>
                </a:cxn>
                <a:cxn ang="0">
                  <a:pos x="143" y="25"/>
                </a:cxn>
                <a:cxn ang="0">
                  <a:pos x="71" y="27"/>
                </a:cxn>
                <a:cxn ang="0">
                  <a:pos x="115" y="23"/>
                </a:cxn>
                <a:cxn ang="0">
                  <a:pos x="59" y="21"/>
                </a:cxn>
                <a:cxn ang="0">
                  <a:pos x="134" y="12"/>
                </a:cxn>
                <a:cxn ang="0">
                  <a:pos x="227" y="17"/>
                </a:cxn>
                <a:cxn ang="0">
                  <a:pos x="216" y="4"/>
                </a:cxn>
                <a:cxn ang="0">
                  <a:pos x="289" y="6"/>
                </a:cxn>
                <a:cxn ang="0">
                  <a:pos x="272" y="0"/>
                </a:cxn>
                <a:cxn ang="0">
                  <a:pos x="373" y="6"/>
                </a:cxn>
                <a:cxn ang="0">
                  <a:pos x="475" y="11"/>
                </a:cxn>
                <a:cxn ang="0">
                  <a:pos x="408" y="19"/>
                </a:cxn>
                <a:cxn ang="0">
                  <a:pos x="340" y="29"/>
                </a:cxn>
                <a:cxn ang="0">
                  <a:pos x="419" y="22"/>
                </a:cxn>
                <a:cxn ang="0">
                  <a:pos x="347" y="36"/>
                </a:cxn>
                <a:cxn ang="0">
                  <a:pos x="272" y="49"/>
                </a:cxn>
                <a:cxn ang="0">
                  <a:pos x="204" y="57"/>
                </a:cxn>
                <a:cxn ang="0">
                  <a:pos x="244" y="63"/>
                </a:cxn>
                <a:cxn ang="0">
                  <a:pos x="191" y="66"/>
                </a:cxn>
                <a:cxn ang="0">
                  <a:pos x="234" y="70"/>
                </a:cxn>
                <a:cxn ang="0">
                  <a:pos x="173" y="83"/>
                </a:cxn>
                <a:cxn ang="0">
                  <a:pos x="168" y="91"/>
                </a:cxn>
                <a:cxn ang="0">
                  <a:pos x="120" y="94"/>
                </a:cxn>
                <a:cxn ang="0">
                  <a:pos x="158" y="106"/>
                </a:cxn>
                <a:cxn ang="0">
                  <a:pos x="109" y="109"/>
                </a:cxn>
                <a:cxn ang="0">
                  <a:pos x="54" y="108"/>
                </a:cxn>
                <a:cxn ang="0">
                  <a:pos x="0" y="107"/>
                </a:cxn>
                <a:cxn ang="0">
                  <a:pos x="37" y="95"/>
                </a:cxn>
                <a:cxn ang="0">
                  <a:pos x="30" y="87"/>
                </a:cxn>
                <a:cxn ang="0">
                  <a:pos x="88" y="93"/>
                </a:cxn>
                <a:cxn ang="0">
                  <a:pos x="118" y="79"/>
                </a:cxn>
              </a:cxnLst>
              <a:rect l="0" t="0" r="r" b="b"/>
              <a:pathLst>
                <a:path w="475" h="109">
                  <a:moveTo>
                    <a:pt x="118" y="79"/>
                  </a:moveTo>
                  <a:lnTo>
                    <a:pt x="88" y="90"/>
                  </a:lnTo>
                  <a:lnTo>
                    <a:pt x="71" y="82"/>
                  </a:lnTo>
                  <a:lnTo>
                    <a:pt x="85" y="77"/>
                  </a:lnTo>
                  <a:lnTo>
                    <a:pt x="56" y="72"/>
                  </a:lnTo>
                  <a:lnTo>
                    <a:pt x="131" y="65"/>
                  </a:lnTo>
                  <a:lnTo>
                    <a:pt x="98" y="43"/>
                  </a:lnTo>
                  <a:lnTo>
                    <a:pt x="142" y="42"/>
                  </a:lnTo>
                  <a:lnTo>
                    <a:pt x="161" y="49"/>
                  </a:lnTo>
                  <a:lnTo>
                    <a:pt x="149" y="40"/>
                  </a:lnTo>
                  <a:lnTo>
                    <a:pt x="217" y="31"/>
                  </a:lnTo>
                  <a:lnTo>
                    <a:pt x="252" y="23"/>
                  </a:lnTo>
                  <a:lnTo>
                    <a:pt x="180" y="29"/>
                  </a:lnTo>
                  <a:lnTo>
                    <a:pt x="108" y="35"/>
                  </a:lnTo>
                  <a:lnTo>
                    <a:pt x="169" y="28"/>
                  </a:lnTo>
                  <a:lnTo>
                    <a:pt x="97" y="35"/>
                  </a:lnTo>
                  <a:lnTo>
                    <a:pt x="76" y="31"/>
                  </a:lnTo>
                  <a:lnTo>
                    <a:pt x="143" y="25"/>
                  </a:lnTo>
                  <a:lnTo>
                    <a:pt x="71" y="27"/>
                  </a:lnTo>
                  <a:lnTo>
                    <a:pt x="115" y="23"/>
                  </a:lnTo>
                  <a:lnTo>
                    <a:pt x="59" y="21"/>
                  </a:lnTo>
                  <a:lnTo>
                    <a:pt x="134" y="12"/>
                  </a:lnTo>
                  <a:lnTo>
                    <a:pt x="227" y="17"/>
                  </a:lnTo>
                  <a:lnTo>
                    <a:pt x="216" y="4"/>
                  </a:lnTo>
                  <a:lnTo>
                    <a:pt x="289" y="6"/>
                  </a:lnTo>
                  <a:lnTo>
                    <a:pt x="272" y="0"/>
                  </a:lnTo>
                  <a:lnTo>
                    <a:pt x="373" y="6"/>
                  </a:lnTo>
                  <a:lnTo>
                    <a:pt x="475" y="11"/>
                  </a:lnTo>
                  <a:lnTo>
                    <a:pt x="408" y="19"/>
                  </a:lnTo>
                  <a:lnTo>
                    <a:pt x="340" y="29"/>
                  </a:lnTo>
                  <a:lnTo>
                    <a:pt x="419" y="22"/>
                  </a:lnTo>
                  <a:lnTo>
                    <a:pt x="347" y="36"/>
                  </a:lnTo>
                  <a:lnTo>
                    <a:pt x="272" y="49"/>
                  </a:lnTo>
                  <a:lnTo>
                    <a:pt x="204" y="57"/>
                  </a:lnTo>
                  <a:lnTo>
                    <a:pt x="244" y="63"/>
                  </a:lnTo>
                  <a:lnTo>
                    <a:pt x="191" y="66"/>
                  </a:lnTo>
                  <a:lnTo>
                    <a:pt x="234" y="70"/>
                  </a:lnTo>
                  <a:lnTo>
                    <a:pt x="173" y="83"/>
                  </a:lnTo>
                  <a:lnTo>
                    <a:pt x="168" y="91"/>
                  </a:lnTo>
                  <a:lnTo>
                    <a:pt x="120" y="94"/>
                  </a:lnTo>
                  <a:lnTo>
                    <a:pt x="158" y="106"/>
                  </a:lnTo>
                  <a:lnTo>
                    <a:pt x="109" y="109"/>
                  </a:lnTo>
                  <a:lnTo>
                    <a:pt x="54" y="108"/>
                  </a:lnTo>
                  <a:lnTo>
                    <a:pt x="0" y="107"/>
                  </a:lnTo>
                  <a:lnTo>
                    <a:pt x="37" y="95"/>
                  </a:lnTo>
                  <a:lnTo>
                    <a:pt x="30" y="87"/>
                  </a:lnTo>
                  <a:lnTo>
                    <a:pt x="88" y="93"/>
                  </a:lnTo>
                  <a:lnTo>
                    <a:pt x="118" y="7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1" name="Freeform 442"/>
            <p:cNvSpPr>
              <a:spLocks/>
            </p:cNvSpPr>
            <p:nvPr/>
          </p:nvSpPr>
          <p:spPr bwMode="auto">
            <a:xfrm>
              <a:off x="2336402" y="1360128"/>
              <a:ext cx="294636" cy="111641"/>
            </a:xfrm>
            <a:custGeom>
              <a:avLst/>
              <a:gdLst/>
              <a:ahLst/>
              <a:cxnLst>
                <a:cxn ang="0">
                  <a:pos x="172" y="91"/>
                </a:cxn>
                <a:cxn ang="0">
                  <a:pos x="162" y="83"/>
                </a:cxn>
                <a:cxn ang="0">
                  <a:pos x="156" y="82"/>
                </a:cxn>
                <a:cxn ang="0">
                  <a:pos x="129" y="91"/>
                </a:cxn>
                <a:cxn ang="0">
                  <a:pos x="84" y="96"/>
                </a:cxn>
                <a:cxn ang="0">
                  <a:pos x="39" y="101"/>
                </a:cxn>
                <a:cxn ang="0">
                  <a:pos x="40" y="89"/>
                </a:cxn>
                <a:cxn ang="0">
                  <a:pos x="0" y="77"/>
                </a:cxn>
                <a:cxn ang="0">
                  <a:pos x="9" y="66"/>
                </a:cxn>
                <a:cxn ang="0">
                  <a:pos x="54" y="64"/>
                </a:cxn>
                <a:cxn ang="0">
                  <a:pos x="101" y="61"/>
                </a:cxn>
                <a:cxn ang="0">
                  <a:pos x="58" y="57"/>
                </a:cxn>
                <a:cxn ang="0">
                  <a:pos x="12" y="54"/>
                </a:cxn>
                <a:cxn ang="0">
                  <a:pos x="9" y="48"/>
                </a:cxn>
                <a:cxn ang="0">
                  <a:pos x="66" y="37"/>
                </a:cxn>
                <a:cxn ang="0">
                  <a:pos x="23" y="39"/>
                </a:cxn>
                <a:cxn ang="0">
                  <a:pos x="35" y="35"/>
                </a:cxn>
                <a:cxn ang="0">
                  <a:pos x="13" y="35"/>
                </a:cxn>
                <a:cxn ang="0">
                  <a:pos x="43" y="22"/>
                </a:cxn>
                <a:cxn ang="0">
                  <a:pos x="42" y="18"/>
                </a:cxn>
                <a:cxn ang="0">
                  <a:pos x="82" y="10"/>
                </a:cxn>
                <a:cxn ang="0">
                  <a:pos x="123" y="0"/>
                </a:cxn>
                <a:cxn ang="0">
                  <a:pos x="126" y="5"/>
                </a:cxn>
                <a:cxn ang="0">
                  <a:pos x="107" y="16"/>
                </a:cxn>
                <a:cxn ang="0">
                  <a:pos x="123" y="13"/>
                </a:cxn>
                <a:cxn ang="0">
                  <a:pos x="137" y="9"/>
                </a:cxn>
                <a:cxn ang="0">
                  <a:pos x="154" y="17"/>
                </a:cxn>
                <a:cxn ang="0">
                  <a:pos x="143" y="23"/>
                </a:cxn>
                <a:cxn ang="0">
                  <a:pos x="150" y="21"/>
                </a:cxn>
                <a:cxn ang="0">
                  <a:pos x="172" y="19"/>
                </a:cxn>
                <a:cxn ang="0">
                  <a:pos x="174" y="13"/>
                </a:cxn>
                <a:cxn ang="0">
                  <a:pos x="177" y="9"/>
                </a:cxn>
                <a:cxn ang="0">
                  <a:pos x="193" y="17"/>
                </a:cxn>
                <a:cxn ang="0">
                  <a:pos x="184" y="36"/>
                </a:cxn>
                <a:cxn ang="0">
                  <a:pos x="199" y="29"/>
                </a:cxn>
                <a:cxn ang="0">
                  <a:pos x="215" y="5"/>
                </a:cxn>
                <a:cxn ang="0">
                  <a:pos x="240" y="4"/>
                </a:cxn>
                <a:cxn ang="0">
                  <a:pos x="246" y="17"/>
                </a:cxn>
                <a:cxn ang="0">
                  <a:pos x="229" y="45"/>
                </a:cxn>
                <a:cxn ang="0">
                  <a:pos x="232" y="57"/>
                </a:cxn>
                <a:cxn ang="0">
                  <a:pos x="237" y="58"/>
                </a:cxn>
                <a:cxn ang="0">
                  <a:pos x="263" y="66"/>
                </a:cxn>
                <a:cxn ang="0">
                  <a:pos x="259" y="71"/>
                </a:cxn>
                <a:cxn ang="0">
                  <a:pos x="247" y="76"/>
                </a:cxn>
                <a:cxn ang="0">
                  <a:pos x="250" y="71"/>
                </a:cxn>
                <a:cxn ang="0">
                  <a:pos x="239" y="75"/>
                </a:cxn>
                <a:cxn ang="0">
                  <a:pos x="233" y="73"/>
                </a:cxn>
                <a:cxn ang="0">
                  <a:pos x="221" y="78"/>
                </a:cxn>
                <a:cxn ang="0">
                  <a:pos x="216" y="78"/>
                </a:cxn>
                <a:cxn ang="0">
                  <a:pos x="209" y="88"/>
                </a:cxn>
                <a:cxn ang="0">
                  <a:pos x="233" y="79"/>
                </a:cxn>
                <a:cxn ang="0">
                  <a:pos x="231" y="84"/>
                </a:cxn>
                <a:cxn ang="0">
                  <a:pos x="221" y="91"/>
                </a:cxn>
                <a:cxn ang="0">
                  <a:pos x="172" y="91"/>
                </a:cxn>
              </a:cxnLst>
              <a:rect l="0" t="0" r="r" b="b"/>
              <a:pathLst>
                <a:path w="263" h="101">
                  <a:moveTo>
                    <a:pt x="172" y="91"/>
                  </a:moveTo>
                  <a:lnTo>
                    <a:pt x="162" y="83"/>
                  </a:lnTo>
                  <a:lnTo>
                    <a:pt x="156" y="82"/>
                  </a:lnTo>
                  <a:lnTo>
                    <a:pt x="129" y="91"/>
                  </a:lnTo>
                  <a:lnTo>
                    <a:pt x="84" y="96"/>
                  </a:lnTo>
                  <a:lnTo>
                    <a:pt x="39" y="101"/>
                  </a:lnTo>
                  <a:lnTo>
                    <a:pt x="40" y="89"/>
                  </a:lnTo>
                  <a:lnTo>
                    <a:pt x="0" y="77"/>
                  </a:lnTo>
                  <a:lnTo>
                    <a:pt x="9" y="66"/>
                  </a:lnTo>
                  <a:lnTo>
                    <a:pt x="54" y="64"/>
                  </a:lnTo>
                  <a:lnTo>
                    <a:pt x="101" y="61"/>
                  </a:lnTo>
                  <a:lnTo>
                    <a:pt x="58" y="57"/>
                  </a:lnTo>
                  <a:lnTo>
                    <a:pt x="12" y="54"/>
                  </a:lnTo>
                  <a:lnTo>
                    <a:pt x="9" y="48"/>
                  </a:lnTo>
                  <a:lnTo>
                    <a:pt x="66" y="37"/>
                  </a:lnTo>
                  <a:lnTo>
                    <a:pt x="23" y="39"/>
                  </a:lnTo>
                  <a:lnTo>
                    <a:pt x="35" y="35"/>
                  </a:lnTo>
                  <a:lnTo>
                    <a:pt x="13" y="35"/>
                  </a:lnTo>
                  <a:lnTo>
                    <a:pt x="43" y="22"/>
                  </a:lnTo>
                  <a:lnTo>
                    <a:pt x="42" y="18"/>
                  </a:lnTo>
                  <a:lnTo>
                    <a:pt x="82" y="10"/>
                  </a:lnTo>
                  <a:lnTo>
                    <a:pt x="123" y="0"/>
                  </a:lnTo>
                  <a:lnTo>
                    <a:pt x="126" y="5"/>
                  </a:lnTo>
                  <a:lnTo>
                    <a:pt x="107" y="16"/>
                  </a:lnTo>
                  <a:lnTo>
                    <a:pt x="123" y="13"/>
                  </a:lnTo>
                  <a:lnTo>
                    <a:pt x="137" y="9"/>
                  </a:lnTo>
                  <a:lnTo>
                    <a:pt x="154" y="17"/>
                  </a:lnTo>
                  <a:lnTo>
                    <a:pt x="143" y="23"/>
                  </a:lnTo>
                  <a:lnTo>
                    <a:pt x="150" y="21"/>
                  </a:lnTo>
                  <a:lnTo>
                    <a:pt x="172" y="19"/>
                  </a:lnTo>
                  <a:lnTo>
                    <a:pt x="174" y="13"/>
                  </a:lnTo>
                  <a:lnTo>
                    <a:pt x="177" y="9"/>
                  </a:lnTo>
                  <a:lnTo>
                    <a:pt x="193" y="17"/>
                  </a:lnTo>
                  <a:lnTo>
                    <a:pt x="184" y="36"/>
                  </a:lnTo>
                  <a:lnTo>
                    <a:pt x="199" y="29"/>
                  </a:lnTo>
                  <a:lnTo>
                    <a:pt x="215" y="5"/>
                  </a:lnTo>
                  <a:lnTo>
                    <a:pt x="240" y="4"/>
                  </a:lnTo>
                  <a:lnTo>
                    <a:pt x="246" y="17"/>
                  </a:lnTo>
                  <a:lnTo>
                    <a:pt x="229" y="45"/>
                  </a:lnTo>
                  <a:lnTo>
                    <a:pt x="232" y="57"/>
                  </a:lnTo>
                  <a:lnTo>
                    <a:pt x="237" y="58"/>
                  </a:lnTo>
                  <a:lnTo>
                    <a:pt x="263" y="66"/>
                  </a:lnTo>
                  <a:lnTo>
                    <a:pt x="259" y="71"/>
                  </a:lnTo>
                  <a:lnTo>
                    <a:pt x="247" y="76"/>
                  </a:lnTo>
                  <a:lnTo>
                    <a:pt x="250" y="71"/>
                  </a:lnTo>
                  <a:lnTo>
                    <a:pt x="239" y="75"/>
                  </a:lnTo>
                  <a:lnTo>
                    <a:pt x="233" y="73"/>
                  </a:lnTo>
                  <a:lnTo>
                    <a:pt x="221" y="78"/>
                  </a:lnTo>
                  <a:lnTo>
                    <a:pt x="216" y="78"/>
                  </a:lnTo>
                  <a:lnTo>
                    <a:pt x="209" y="88"/>
                  </a:lnTo>
                  <a:lnTo>
                    <a:pt x="233" y="79"/>
                  </a:lnTo>
                  <a:lnTo>
                    <a:pt x="231" y="84"/>
                  </a:lnTo>
                  <a:lnTo>
                    <a:pt x="221" y="91"/>
                  </a:lnTo>
                  <a:lnTo>
                    <a:pt x="172" y="91"/>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2" name="Freeform 443"/>
            <p:cNvSpPr>
              <a:spLocks/>
            </p:cNvSpPr>
            <p:nvPr/>
          </p:nvSpPr>
          <p:spPr bwMode="auto">
            <a:xfrm>
              <a:off x="2249350" y="1335566"/>
              <a:ext cx="212049" cy="75916"/>
            </a:xfrm>
            <a:custGeom>
              <a:avLst/>
              <a:gdLst/>
              <a:ahLst/>
              <a:cxnLst>
                <a:cxn ang="0">
                  <a:pos x="87" y="45"/>
                </a:cxn>
                <a:cxn ang="0">
                  <a:pos x="58" y="60"/>
                </a:cxn>
                <a:cxn ang="0">
                  <a:pos x="15" y="67"/>
                </a:cxn>
                <a:cxn ang="0">
                  <a:pos x="9" y="53"/>
                </a:cxn>
                <a:cxn ang="0">
                  <a:pos x="0" y="47"/>
                </a:cxn>
                <a:cxn ang="0">
                  <a:pos x="28" y="33"/>
                </a:cxn>
                <a:cxn ang="0">
                  <a:pos x="37" y="27"/>
                </a:cxn>
                <a:cxn ang="0">
                  <a:pos x="71" y="12"/>
                </a:cxn>
                <a:cxn ang="0">
                  <a:pos x="70" y="2"/>
                </a:cxn>
                <a:cxn ang="0">
                  <a:pos x="129" y="0"/>
                </a:cxn>
                <a:cxn ang="0">
                  <a:pos x="143" y="5"/>
                </a:cxn>
                <a:cxn ang="0">
                  <a:pos x="148" y="7"/>
                </a:cxn>
                <a:cxn ang="0">
                  <a:pos x="178" y="5"/>
                </a:cxn>
                <a:cxn ang="0">
                  <a:pos x="191" y="19"/>
                </a:cxn>
                <a:cxn ang="0">
                  <a:pos x="149" y="30"/>
                </a:cxn>
                <a:cxn ang="0">
                  <a:pos x="106" y="39"/>
                </a:cxn>
                <a:cxn ang="0">
                  <a:pos x="87" y="45"/>
                </a:cxn>
              </a:cxnLst>
              <a:rect l="0" t="0" r="r" b="b"/>
              <a:pathLst>
                <a:path w="191" h="67">
                  <a:moveTo>
                    <a:pt x="87" y="45"/>
                  </a:moveTo>
                  <a:lnTo>
                    <a:pt x="58" y="60"/>
                  </a:lnTo>
                  <a:lnTo>
                    <a:pt x="15" y="67"/>
                  </a:lnTo>
                  <a:lnTo>
                    <a:pt x="9" y="53"/>
                  </a:lnTo>
                  <a:lnTo>
                    <a:pt x="0" y="47"/>
                  </a:lnTo>
                  <a:lnTo>
                    <a:pt x="28" y="33"/>
                  </a:lnTo>
                  <a:lnTo>
                    <a:pt x="37" y="27"/>
                  </a:lnTo>
                  <a:lnTo>
                    <a:pt x="71" y="12"/>
                  </a:lnTo>
                  <a:lnTo>
                    <a:pt x="70" y="2"/>
                  </a:lnTo>
                  <a:lnTo>
                    <a:pt x="129" y="0"/>
                  </a:lnTo>
                  <a:lnTo>
                    <a:pt x="143" y="5"/>
                  </a:lnTo>
                  <a:lnTo>
                    <a:pt x="148" y="7"/>
                  </a:lnTo>
                  <a:lnTo>
                    <a:pt x="178" y="5"/>
                  </a:lnTo>
                  <a:lnTo>
                    <a:pt x="191" y="19"/>
                  </a:lnTo>
                  <a:lnTo>
                    <a:pt x="149" y="30"/>
                  </a:lnTo>
                  <a:lnTo>
                    <a:pt x="106" y="39"/>
                  </a:lnTo>
                  <a:lnTo>
                    <a:pt x="87" y="4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3" name="Freeform 444"/>
            <p:cNvSpPr>
              <a:spLocks/>
            </p:cNvSpPr>
            <p:nvPr/>
          </p:nvSpPr>
          <p:spPr bwMode="auto">
            <a:xfrm>
              <a:off x="3122097" y="1900471"/>
              <a:ext cx="145086" cy="131737"/>
            </a:xfrm>
            <a:custGeom>
              <a:avLst/>
              <a:gdLst/>
              <a:ahLst/>
              <a:cxnLst>
                <a:cxn ang="0">
                  <a:pos x="67" y="94"/>
                </a:cxn>
                <a:cxn ang="0">
                  <a:pos x="67" y="89"/>
                </a:cxn>
                <a:cxn ang="0">
                  <a:pos x="31" y="94"/>
                </a:cxn>
                <a:cxn ang="0">
                  <a:pos x="0" y="91"/>
                </a:cxn>
                <a:cxn ang="0">
                  <a:pos x="8" y="82"/>
                </a:cxn>
                <a:cxn ang="0">
                  <a:pos x="23" y="72"/>
                </a:cxn>
                <a:cxn ang="0">
                  <a:pos x="7" y="72"/>
                </a:cxn>
                <a:cxn ang="0">
                  <a:pos x="14" y="68"/>
                </a:cxn>
                <a:cxn ang="0">
                  <a:pos x="32" y="59"/>
                </a:cxn>
                <a:cxn ang="0">
                  <a:pos x="33" y="60"/>
                </a:cxn>
                <a:cxn ang="0">
                  <a:pos x="38" y="54"/>
                </a:cxn>
                <a:cxn ang="0">
                  <a:pos x="33" y="50"/>
                </a:cxn>
                <a:cxn ang="0">
                  <a:pos x="42" y="47"/>
                </a:cxn>
                <a:cxn ang="0">
                  <a:pos x="62" y="20"/>
                </a:cxn>
                <a:cxn ang="0">
                  <a:pos x="84" y="2"/>
                </a:cxn>
                <a:cxn ang="0">
                  <a:pos x="95" y="0"/>
                </a:cxn>
                <a:cxn ang="0">
                  <a:pos x="102" y="0"/>
                </a:cxn>
                <a:cxn ang="0">
                  <a:pos x="89" y="6"/>
                </a:cxn>
                <a:cxn ang="0">
                  <a:pos x="92" y="11"/>
                </a:cxn>
                <a:cxn ang="0">
                  <a:pos x="84" y="18"/>
                </a:cxn>
                <a:cxn ang="0">
                  <a:pos x="61" y="47"/>
                </a:cxn>
                <a:cxn ang="0">
                  <a:pos x="79" y="34"/>
                </a:cxn>
                <a:cxn ang="0">
                  <a:pos x="75" y="38"/>
                </a:cxn>
                <a:cxn ang="0">
                  <a:pos x="90" y="37"/>
                </a:cxn>
                <a:cxn ang="0">
                  <a:pos x="77" y="44"/>
                </a:cxn>
                <a:cxn ang="0">
                  <a:pos x="77" y="48"/>
                </a:cxn>
                <a:cxn ang="0">
                  <a:pos x="90" y="50"/>
                </a:cxn>
                <a:cxn ang="0">
                  <a:pos x="87" y="56"/>
                </a:cxn>
                <a:cxn ang="0">
                  <a:pos x="105" y="49"/>
                </a:cxn>
                <a:cxn ang="0">
                  <a:pos x="104" y="53"/>
                </a:cxn>
                <a:cxn ang="0">
                  <a:pos x="121" y="52"/>
                </a:cxn>
                <a:cxn ang="0">
                  <a:pos x="109" y="64"/>
                </a:cxn>
                <a:cxn ang="0">
                  <a:pos x="113" y="70"/>
                </a:cxn>
                <a:cxn ang="0">
                  <a:pos x="105" y="74"/>
                </a:cxn>
                <a:cxn ang="0">
                  <a:pos x="128" y="70"/>
                </a:cxn>
                <a:cxn ang="0">
                  <a:pos x="107" y="83"/>
                </a:cxn>
                <a:cxn ang="0">
                  <a:pos x="110" y="86"/>
                </a:cxn>
                <a:cxn ang="0">
                  <a:pos x="108" y="86"/>
                </a:cxn>
                <a:cxn ang="0">
                  <a:pos x="108" y="94"/>
                </a:cxn>
                <a:cxn ang="0">
                  <a:pos x="127" y="80"/>
                </a:cxn>
                <a:cxn ang="0">
                  <a:pos x="119" y="94"/>
                </a:cxn>
                <a:cxn ang="0">
                  <a:pos x="127" y="89"/>
                </a:cxn>
                <a:cxn ang="0">
                  <a:pos x="128" y="96"/>
                </a:cxn>
                <a:cxn ang="0">
                  <a:pos x="111" y="118"/>
                </a:cxn>
                <a:cxn ang="0">
                  <a:pos x="104" y="114"/>
                </a:cxn>
                <a:cxn ang="0">
                  <a:pos x="104" y="107"/>
                </a:cxn>
                <a:cxn ang="0">
                  <a:pos x="93" y="112"/>
                </a:cxn>
                <a:cxn ang="0">
                  <a:pos x="103" y="94"/>
                </a:cxn>
                <a:cxn ang="0">
                  <a:pos x="99" y="88"/>
                </a:cxn>
                <a:cxn ang="0">
                  <a:pos x="89" y="100"/>
                </a:cxn>
                <a:cxn ang="0">
                  <a:pos x="93" y="95"/>
                </a:cxn>
                <a:cxn ang="0">
                  <a:pos x="63" y="112"/>
                </a:cxn>
                <a:cxn ang="0">
                  <a:pos x="62" y="107"/>
                </a:cxn>
                <a:cxn ang="0">
                  <a:pos x="87" y="92"/>
                </a:cxn>
                <a:cxn ang="0">
                  <a:pos x="81" y="95"/>
                </a:cxn>
                <a:cxn ang="0">
                  <a:pos x="85" y="90"/>
                </a:cxn>
                <a:cxn ang="0">
                  <a:pos x="75" y="92"/>
                </a:cxn>
                <a:cxn ang="0">
                  <a:pos x="67" y="97"/>
                </a:cxn>
                <a:cxn ang="0">
                  <a:pos x="60" y="96"/>
                </a:cxn>
                <a:cxn ang="0">
                  <a:pos x="67" y="94"/>
                </a:cxn>
              </a:cxnLst>
              <a:rect l="0" t="0" r="r" b="b"/>
              <a:pathLst>
                <a:path w="128" h="118">
                  <a:moveTo>
                    <a:pt x="67" y="94"/>
                  </a:moveTo>
                  <a:lnTo>
                    <a:pt x="67" y="89"/>
                  </a:lnTo>
                  <a:lnTo>
                    <a:pt x="31" y="94"/>
                  </a:lnTo>
                  <a:lnTo>
                    <a:pt x="0" y="91"/>
                  </a:lnTo>
                  <a:lnTo>
                    <a:pt x="8" y="82"/>
                  </a:lnTo>
                  <a:lnTo>
                    <a:pt x="23" y="72"/>
                  </a:lnTo>
                  <a:lnTo>
                    <a:pt x="7" y="72"/>
                  </a:lnTo>
                  <a:lnTo>
                    <a:pt x="14" y="68"/>
                  </a:lnTo>
                  <a:lnTo>
                    <a:pt x="32" y="59"/>
                  </a:lnTo>
                  <a:lnTo>
                    <a:pt x="33" y="60"/>
                  </a:lnTo>
                  <a:lnTo>
                    <a:pt x="38" y="54"/>
                  </a:lnTo>
                  <a:lnTo>
                    <a:pt x="33" y="50"/>
                  </a:lnTo>
                  <a:lnTo>
                    <a:pt x="42" y="47"/>
                  </a:lnTo>
                  <a:lnTo>
                    <a:pt x="62" y="20"/>
                  </a:lnTo>
                  <a:lnTo>
                    <a:pt x="84" y="2"/>
                  </a:lnTo>
                  <a:lnTo>
                    <a:pt x="95" y="0"/>
                  </a:lnTo>
                  <a:lnTo>
                    <a:pt x="102" y="0"/>
                  </a:lnTo>
                  <a:lnTo>
                    <a:pt x="89" y="6"/>
                  </a:lnTo>
                  <a:lnTo>
                    <a:pt x="92" y="11"/>
                  </a:lnTo>
                  <a:lnTo>
                    <a:pt x="84" y="18"/>
                  </a:lnTo>
                  <a:lnTo>
                    <a:pt x="61" y="47"/>
                  </a:lnTo>
                  <a:lnTo>
                    <a:pt x="79" y="34"/>
                  </a:lnTo>
                  <a:lnTo>
                    <a:pt x="75" y="38"/>
                  </a:lnTo>
                  <a:lnTo>
                    <a:pt x="90" y="37"/>
                  </a:lnTo>
                  <a:lnTo>
                    <a:pt x="77" y="44"/>
                  </a:lnTo>
                  <a:lnTo>
                    <a:pt x="77" y="48"/>
                  </a:lnTo>
                  <a:lnTo>
                    <a:pt x="90" y="50"/>
                  </a:lnTo>
                  <a:lnTo>
                    <a:pt x="87" y="56"/>
                  </a:lnTo>
                  <a:lnTo>
                    <a:pt x="105" y="49"/>
                  </a:lnTo>
                  <a:lnTo>
                    <a:pt x="104" y="53"/>
                  </a:lnTo>
                  <a:lnTo>
                    <a:pt x="121" y="52"/>
                  </a:lnTo>
                  <a:lnTo>
                    <a:pt x="109" y="64"/>
                  </a:lnTo>
                  <a:lnTo>
                    <a:pt x="113" y="70"/>
                  </a:lnTo>
                  <a:lnTo>
                    <a:pt x="105" y="74"/>
                  </a:lnTo>
                  <a:lnTo>
                    <a:pt x="128" y="70"/>
                  </a:lnTo>
                  <a:lnTo>
                    <a:pt x="107" y="83"/>
                  </a:lnTo>
                  <a:lnTo>
                    <a:pt x="110" y="86"/>
                  </a:lnTo>
                  <a:lnTo>
                    <a:pt x="108" y="86"/>
                  </a:lnTo>
                  <a:lnTo>
                    <a:pt x="108" y="94"/>
                  </a:lnTo>
                  <a:lnTo>
                    <a:pt x="127" y="80"/>
                  </a:lnTo>
                  <a:lnTo>
                    <a:pt x="119" y="94"/>
                  </a:lnTo>
                  <a:lnTo>
                    <a:pt x="127" y="89"/>
                  </a:lnTo>
                  <a:lnTo>
                    <a:pt x="128" y="96"/>
                  </a:lnTo>
                  <a:lnTo>
                    <a:pt x="111" y="118"/>
                  </a:lnTo>
                  <a:lnTo>
                    <a:pt x="104" y="114"/>
                  </a:lnTo>
                  <a:lnTo>
                    <a:pt x="104" y="107"/>
                  </a:lnTo>
                  <a:lnTo>
                    <a:pt x="93" y="112"/>
                  </a:lnTo>
                  <a:lnTo>
                    <a:pt x="103" y="94"/>
                  </a:lnTo>
                  <a:lnTo>
                    <a:pt x="99" y="88"/>
                  </a:lnTo>
                  <a:lnTo>
                    <a:pt x="89" y="100"/>
                  </a:lnTo>
                  <a:lnTo>
                    <a:pt x="93" y="95"/>
                  </a:lnTo>
                  <a:lnTo>
                    <a:pt x="63" y="112"/>
                  </a:lnTo>
                  <a:lnTo>
                    <a:pt x="62" y="107"/>
                  </a:lnTo>
                  <a:lnTo>
                    <a:pt x="87" y="92"/>
                  </a:lnTo>
                  <a:lnTo>
                    <a:pt x="81" y="95"/>
                  </a:lnTo>
                  <a:lnTo>
                    <a:pt x="85" y="90"/>
                  </a:lnTo>
                  <a:lnTo>
                    <a:pt x="75" y="92"/>
                  </a:lnTo>
                  <a:lnTo>
                    <a:pt x="67" y="97"/>
                  </a:lnTo>
                  <a:lnTo>
                    <a:pt x="60" y="96"/>
                  </a:lnTo>
                  <a:lnTo>
                    <a:pt x="67" y="9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4" name="Freeform 445"/>
            <p:cNvSpPr>
              <a:spLocks/>
            </p:cNvSpPr>
            <p:nvPr/>
          </p:nvSpPr>
          <p:spPr bwMode="auto">
            <a:xfrm>
              <a:off x="2847550" y="1286443"/>
              <a:ext cx="252227" cy="42424"/>
            </a:xfrm>
            <a:custGeom>
              <a:avLst/>
              <a:gdLst/>
              <a:ahLst/>
              <a:cxnLst>
                <a:cxn ang="0">
                  <a:pos x="90" y="20"/>
                </a:cxn>
                <a:cxn ang="0">
                  <a:pos x="67" y="10"/>
                </a:cxn>
                <a:cxn ang="0">
                  <a:pos x="99" y="11"/>
                </a:cxn>
                <a:cxn ang="0">
                  <a:pos x="40" y="8"/>
                </a:cxn>
                <a:cxn ang="0">
                  <a:pos x="51" y="0"/>
                </a:cxn>
                <a:cxn ang="0">
                  <a:pos x="0" y="2"/>
                </a:cxn>
                <a:cxn ang="0">
                  <a:pos x="46" y="9"/>
                </a:cxn>
                <a:cxn ang="0">
                  <a:pos x="38" y="23"/>
                </a:cxn>
                <a:cxn ang="0">
                  <a:pos x="30" y="39"/>
                </a:cxn>
                <a:cxn ang="0">
                  <a:pos x="78" y="38"/>
                </a:cxn>
                <a:cxn ang="0">
                  <a:pos x="124" y="38"/>
                </a:cxn>
                <a:cxn ang="0">
                  <a:pos x="171" y="36"/>
                </a:cxn>
                <a:cxn ang="0">
                  <a:pos x="219" y="35"/>
                </a:cxn>
                <a:cxn ang="0">
                  <a:pos x="225" y="27"/>
                </a:cxn>
                <a:cxn ang="0">
                  <a:pos x="188" y="18"/>
                </a:cxn>
                <a:cxn ang="0">
                  <a:pos x="139" y="20"/>
                </a:cxn>
                <a:cxn ang="0">
                  <a:pos x="90" y="20"/>
                </a:cxn>
              </a:cxnLst>
              <a:rect l="0" t="0" r="r" b="b"/>
              <a:pathLst>
                <a:path w="225" h="39">
                  <a:moveTo>
                    <a:pt x="90" y="20"/>
                  </a:moveTo>
                  <a:lnTo>
                    <a:pt x="67" y="10"/>
                  </a:lnTo>
                  <a:lnTo>
                    <a:pt x="99" y="11"/>
                  </a:lnTo>
                  <a:lnTo>
                    <a:pt x="40" y="8"/>
                  </a:lnTo>
                  <a:lnTo>
                    <a:pt x="51" y="0"/>
                  </a:lnTo>
                  <a:lnTo>
                    <a:pt x="0" y="2"/>
                  </a:lnTo>
                  <a:lnTo>
                    <a:pt x="46" y="9"/>
                  </a:lnTo>
                  <a:lnTo>
                    <a:pt x="38" y="23"/>
                  </a:lnTo>
                  <a:lnTo>
                    <a:pt x="30" y="39"/>
                  </a:lnTo>
                  <a:lnTo>
                    <a:pt x="78" y="38"/>
                  </a:lnTo>
                  <a:lnTo>
                    <a:pt x="124" y="38"/>
                  </a:lnTo>
                  <a:lnTo>
                    <a:pt x="171" y="36"/>
                  </a:lnTo>
                  <a:lnTo>
                    <a:pt x="219" y="35"/>
                  </a:lnTo>
                  <a:lnTo>
                    <a:pt x="225" y="27"/>
                  </a:lnTo>
                  <a:lnTo>
                    <a:pt x="188" y="18"/>
                  </a:lnTo>
                  <a:lnTo>
                    <a:pt x="139" y="20"/>
                  </a:lnTo>
                  <a:lnTo>
                    <a:pt x="90" y="2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5" name="Freeform 446"/>
            <p:cNvSpPr>
              <a:spLocks/>
            </p:cNvSpPr>
            <p:nvPr/>
          </p:nvSpPr>
          <p:spPr bwMode="auto">
            <a:xfrm>
              <a:off x="2934602" y="1201597"/>
              <a:ext cx="160710" cy="58053"/>
            </a:xfrm>
            <a:custGeom>
              <a:avLst/>
              <a:gdLst/>
              <a:ahLst/>
              <a:cxnLst>
                <a:cxn ang="0">
                  <a:pos x="30" y="14"/>
                </a:cxn>
                <a:cxn ang="0">
                  <a:pos x="18" y="8"/>
                </a:cxn>
                <a:cxn ang="0">
                  <a:pos x="67" y="0"/>
                </a:cxn>
                <a:cxn ang="0">
                  <a:pos x="127" y="11"/>
                </a:cxn>
                <a:cxn ang="0">
                  <a:pos x="113" y="25"/>
                </a:cxn>
                <a:cxn ang="0">
                  <a:pos x="143" y="30"/>
                </a:cxn>
                <a:cxn ang="0">
                  <a:pos x="91" y="39"/>
                </a:cxn>
                <a:cxn ang="0">
                  <a:pos x="68" y="50"/>
                </a:cxn>
                <a:cxn ang="0">
                  <a:pos x="59" y="42"/>
                </a:cxn>
                <a:cxn ang="0">
                  <a:pos x="57" y="50"/>
                </a:cxn>
                <a:cxn ang="0">
                  <a:pos x="8" y="36"/>
                </a:cxn>
                <a:cxn ang="0">
                  <a:pos x="67" y="31"/>
                </a:cxn>
                <a:cxn ang="0">
                  <a:pos x="0" y="23"/>
                </a:cxn>
                <a:cxn ang="0">
                  <a:pos x="30" y="14"/>
                </a:cxn>
              </a:cxnLst>
              <a:rect l="0" t="0" r="r" b="b"/>
              <a:pathLst>
                <a:path w="143" h="50">
                  <a:moveTo>
                    <a:pt x="30" y="14"/>
                  </a:moveTo>
                  <a:lnTo>
                    <a:pt x="18" y="8"/>
                  </a:lnTo>
                  <a:lnTo>
                    <a:pt x="67" y="0"/>
                  </a:lnTo>
                  <a:lnTo>
                    <a:pt x="127" y="11"/>
                  </a:lnTo>
                  <a:lnTo>
                    <a:pt x="113" y="25"/>
                  </a:lnTo>
                  <a:lnTo>
                    <a:pt x="143" y="30"/>
                  </a:lnTo>
                  <a:lnTo>
                    <a:pt x="91" y="39"/>
                  </a:lnTo>
                  <a:lnTo>
                    <a:pt x="68" y="50"/>
                  </a:lnTo>
                  <a:lnTo>
                    <a:pt x="59" y="42"/>
                  </a:lnTo>
                  <a:lnTo>
                    <a:pt x="57" y="50"/>
                  </a:lnTo>
                  <a:lnTo>
                    <a:pt x="8" y="36"/>
                  </a:lnTo>
                  <a:lnTo>
                    <a:pt x="67" y="31"/>
                  </a:lnTo>
                  <a:lnTo>
                    <a:pt x="0" y="23"/>
                  </a:lnTo>
                  <a:lnTo>
                    <a:pt x="30" y="1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6" name="Freeform 447"/>
            <p:cNvSpPr>
              <a:spLocks/>
            </p:cNvSpPr>
            <p:nvPr/>
          </p:nvSpPr>
          <p:spPr bwMode="auto">
            <a:xfrm>
              <a:off x="2472559" y="1286443"/>
              <a:ext cx="214281" cy="49122"/>
            </a:xfrm>
            <a:custGeom>
              <a:avLst/>
              <a:gdLst/>
              <a:ahLst/>
              <a:cxnLst>
                <a:cxn ang="0">
                  <a:pos x="52" y="46"/>
                </a:cxn>
                <a:cxn ang="0">
                  <a:pos x="33" y="41"/>
                </a:cxn>
                <a:cxn ang="0">
                  <a:pos x="95" y="29"/>
                </a:cxn>
                <a:cxn ang="0">
                  <a:pos x="48" y="29"/>
                </a:cxn>
                <a:cxn ang="0">
                  <a:pos x="0" y="29"/>
                </a:cxn>
                <a:cxn ang="0">
                  <a:pos x="46" y="22"/>
                </a:cxn>
                <a:cxn ang="0">
                  <a:pos x="26" y="19"/>
                </a:cxn>
                <a:cxn ang="0">
                  <a:pos x="56" y="18"/>
                </a:cxn>
                <a:cxn ang="0">
                  <a:pos x="42" y="13"/>
                </a:cxn>
                <a:cxn ang="0">
                  <a:pos x="96" y="16"/>
                </a:cxn>
                <a:cxn ang="0">
                  <a:pos x="135" y="25"/>
                </a:cxn>
                <a:cxn ang="0">
                  <a:pos x="136" y="9"/>
                </a:cxn>
                <a:cxn ang="0">
                  <a:pos x="168" y="0"/>
                </a:cxn>
                <a:cxn ang="0">
                  <a:pos x="156" y="19"/>
                </a:cxn>
                <a:cxn ang="0">
                  <a:pos x="194" y="19"/>
                </a:cxn>
                <a:cxn ang="0">
                  <a:pos x="164" y="34"/>
                </a:cxn>
                <a:cxn ang="0">
                  <a:pos x="141" y="33"/>
                </a:cxn>
                <a:cxn ang="0">
                  <a:pos x="96" y="40"/>
                </a:cxn>
                <a:cxn ang="0">
                  <a:pos x="52" y="46"/>
                </a:cxn>
              </a:cxnLst>
              <a:rect l="0" t="0" r="r" b="b"/>
              <a:pathLst>
                <a:path w="194" h="46">
                  <a:moveTo>
                    <a:pt x="52" y="46"/>
                  </a:moveTo>
                  <a:lnTo>
                    <a:pt x="33" y="41"/>
                  </a:lnTo>
                  <a:lnTo>
                    <a:pt x="95" y="29"/>
                  </a:lnTo>
                  <a:lnTo>
                    <a:pt x="48" y="29"/>
                  </a:lnTo>
                  <a:lnTo>
                    <a:pt x="0" y="29"/>
                  </a:lnTo>
                  <a:lnTo>
                    <a:pt x="46" y="22"/>
                  </a:lnTo>
                  <a:lnTo>
                    <a:pt x="26" y="19"/>
                  </a:lnTo>
                  <a:lnTo>
                    <a:pt x="56" y="18"/>
                  </a:lnTo>
                  <a:lnTo>
                    <a:pt x="42" y="13"/>
                  </a:lnTo>
                  <a:lnTo>
                    <a:pt x="96" y="16"/>
                  </a:lnTo>
                  <a:lnTo>
                    <a:pt x="135" y="25"/>
                  </a:lnTo>
                  <a:lnTo>
                    <a:pt x="136" y="9"/>
                  </a:lnTo>
                  <a:lnTo>
                    <a:pt x="168" y="0"/>
                  </a:lnTo>
                  <a:lnTo>
                    <a:pt x="156" y="19"/>
                  </a:lnTo>
                  <a:lnTo>
                    <a:pt x="194" y="19"/>
                  </a:lnTo>
                  <a:lnTo>
                    <a:pt x="164" y="34"/>
                  </a:lnTo>
                  <a:lnTo>
                    <a:pt x="141" y="33"/>
                  </a:lnTo>
                  <a:lnTo>
                    <a:pt x="96" y="40"/>
                  </a:lnTo>
                  <a:lnTo>
                    <a:pt x="52" y="4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7" name="Freeform 448"/>
            <p:cNvSpPr>
              <a:spLocks/>
            </p:cNvSpPr>
            <p:nvPr/>
          </p:nvSpPr>
          <p:spPr bwMode="auto">
            <a:xfrm>
              <a:off x="2758266" y="1534288"/>
              <a:ext cx="133926" cy="66985"/>
            </a:xfrm>
            <a:custGeom>
              <a:avLst/>
              <a:gdLst/>
              <a:ahLst/>
              <a:cxnLst>
                <a:cxn ang="0">
                  <a:pos x="84" y="45"/>
                </a:cxn>
                <a:cxn ang="0">
                  <a:pos x="74" y="40"/>
                </a:cxn>
                <a:cxn ang="0">
                  <a:pos x="76" y="38"/>
                </a:cxn>
                <a:cxn ang="0">
                  <a:pos x="66" y="42"/>
                </a:cxn>
                <a:cxn ang="0">
                  <a:pos x="26" y="60"/>
                </a:cxn>
                <a:cxn ang="0">
                  <a:pos x="25" y="47"/>
                </a:cxn>
                <a:cxn ang="0">
                  <a:pos x="0" y="48"/>
                </a:cxn>
                <a:cxn ang="0">
                  <a:pos x="25" y="36"/>
                </a:cxn>
                <a:cxn ang="0">
                  <a:pos x="41" y="17"/>
                </a:cxn>
                <a:cxn ang="0">
                  <a:pos x="58" y="0"/>
                </a:cxn>
                <a:cxn ang="0">
                  <a:pos x="66" y="5"/>
                </a:cxn>
                <a:cxn ang="0">
                  <a:pos x="65" y="14"/>
                </a:cxn>
                <a:cxn ang="0">
                  <a:pos x="73" y="10"/>
                </a:cxn>
                <a:cxn ang="0">
                  <a:pos x="104" y="29"/>
                </a:cxn>
                <a:cxn ang="0">
                  <a:pos x="94" y="40"/>
                </a:cxn>
                <a:cxn ang="0">
                  <a:pos x="118" y="41"/>
                </a:cxn>
                <a:cxn ang="0">
                  <a:pos x="121" y="46"/>
                </a:cxn>
                <a:cxn ang="0">
                  <a:pos x="100" y="52"/>
                </a:cxn>
                <a:cxn ang="0">
                  <a:pos x="84" y="45"/>
                </a:cxn>
              </a:cxnLst>
              <a:rect l="0" t="0" r="r" b="b"/>
              <a:pathLst>
                <a:path w="121" h="60">
                  <a:moveTo>
                    <a:pt x="84" y="45"/>
                  </a:moveTo>
                  <a:lnTo>
                    <a:pt x="74" y="40"/>
                  </a:lnTo>
                  <a:lnTo>
                    <a:pt x="76" y="38"/>
                  </a:lnTo>
                  <a:lnTo>
                    <a:pt x="66" y="42"/>
                  </a:lnTo>
                  <a:lnTo>
                    <a:pt x="26" y="60"/>
                  </a:lnTo>
                  <a:lnTo>
                    <a:pt x="25" y="47"/>
                  </a:lnTo>
                  <a:lnTo>
                    <a:pt x="0" y="48"/>
                  </a:lnTo>
                  <a:lnTo>
                    <a:pt x="25" y="36"/>
                  </a:lnTo>
                  <a:lnTo>
                    <a:pt x="41" y="17"/>
                  </a:lnTo>
                  <a:lnTo>
                    <a:pt x="58" y="0"/>
                  </a:lnTo>
                  <a:lnTo>
                    <a:pt x="66" y="5"/>
                  </a:lnTo>
                  <a:lnTo>
                    <a:pt x="65" y="14"/>
                  </a:lnTo>
                  <a:lnTo>
                    <a:pt x="73" y="10"/>
                  </a:lnTo>
                  <a:lnTo>
                    <a:pt x="104" y="29"/>
                  </a:lnTo>
                  <a:lnTo>
                    <a:pt x="94" y="40"/>
                  </a:lnTo>
                  <a:lnTo>
                    <a:pt x="118" y="41"/>
                  </a:lnTo>
                  <a:lnTo>
                    <a:pt x="121" y="46"/>
                  </a:lnTo>
                  <a:lnTo>
                    <a:pt x="100" y="52"/>
                  </a:lnTo>
                  <a:lnTo>
                    <a:pt x="84" y="4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8" name="Freeform 449"/>
            <p:cNvSpPr>
              <a:spLocks/>
            </p:cNvSpPr>
            <p:nvPr/>
          </p:nvSpPr>
          <p:spPr bwMode="auto">
            <a:xfrm>
              <a:off x="2657822" y="1353428"/>
              <a:ext cx="120533" cy="49122"/>
            </a:xfrm>
            <a:custGeom>
              <a:avLst/>
              <a:gdLst/>
              <a:ahLst/>
              <a:cxnLst>
                <a:cxn ang="0">
                  <a:pos x="107" y="0"/>
                </a:cxn>
                <a:cxn ang="0">
                  <a:pos x="45" y="0"/>
                </a:cxn>
                <a:cxn ang="0">
                  <a:pos x="52" y="10"/>
                </a:cxn>
                <a:cxn ang="0">
                  <a:pos x="39" y="18"/>
                </a:cxn>
                <a:cxn ang="0">
                  <a:pos x="0" y="19"/>
                </a:cxn>
                <a:cxn ang="0">
                  <a:pos x="22" y="33"/>
                </a:cxn>
                <a:cxn ang="0">
                  <a:pos x="46" y="45"/>
                </a:cxn>
                <a:cxn ang="0">
                  <a:pos x="49" y="37"/>
                </a:cxn>
                <a:cxn ang="0">
                  <a:pos x="77" y="37"/>
                </a:cxn>
                <a:cxn ang="0">
                  <a:pos x="91" y="18"/>
                </a:cxn>
                <a:cxn ang="0">
                  <a:pos x="107" y="0"/>
                </a:cxn>
              </a:cxnLst>
              <a:rect l="0" t="0" r="r" b="b"/>
              <a:pathLst>
                <a:path w="107" h="45">
                  <a:moveTo>
                    <a:pt x="107" y="0"/>
                  </a:moveTo>
                  <a:lnTo>
                    <a:pt x="45" y="0"/>
                  </a:lnTo>
                  <a:lnTo>
                    <a:pt x="52" y="10"/>
                  </a:lnTo>
                  <a:lnTo>
                    <a:pt x="39" y="18"/>
                  </a:lnTo>
                  <a:lnTo>
                    <a:pt x="0" y="19"/>
                  </a:lnTo>
                  <a:lnTo>
                    <a:pt x="22" y="33"/>
                  </a:lnTo>
                  <a:lnTo>
                    <a:pt x="46" y="45"/>
                  </a:lnTo>
                  <a:lnTo>
                    <a:pt x="49" y="37"/>
                  </a:lnTo>
                  <a:lnTo>
                    <a:pt x="77" y="37"/>
                  </a:lnTo>
                  <a:lnTo>
                    <a:pt x="91" y="18"/>
                  </a:lnTo>
                  <a:lnTo>
                    <a:pt x="107"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09" name="Freeform 450"/>
            <p:cNvSpPr>
              <a:spLocks/>
            </p:cNvSpPr>
            <p:nvPr/>
          </p:nvSpPr>
          <p:spPr bwMode="auto">
            <a:xfrm>
              <a:off x="2769428" y="1344498"/>
              <a:ext cx="124997" cy="46889"/>
            </a:xfrm>
            <a:custGeom>
              <a:avLst/>
              <a:gdLst/>
              <a:ahLst/>
              <a:cxnLst>
                <a:cxn ang="0">
                  <a:pos x="68" y="24"/>
                </a:cxn>
                <a:cxn ang="0">
                  <a:pos x="31" y="26"/>
                </a:cxn>
                <a:cxn ang="0">
                  <a:pos x="36" y="30"/>
                </a:cxn>
                <a:cxn ang="0">
                  <a:pos x="19" y="40"/>
                </a:cxn>
                <a:cxn ang="0">
                  <a:pos x="0" y="42"/>
                </a:cxn>
                <a:cxn ang="0">
                  <a:pos x="3" y="38"/>
                </a:cxn>
                <a:cxn ang="0">
                  <a:pos x="24" y="10"/>
                </a:cxn>
                <a:cxn ang="0">
                  <a:pos x="36" y="8"/>
                </a:cxn>
                <a:cxn ang="0">
                  <a:pos x="35" y="4"/>
                </a:cxn>
                <a:cxn ang="0">
                  <a:pos x="47" y="0"/>
                </a:cxn>
                <a:cxn ang="0">
                  <a:pos x="111" y="4"/>
                </a:cxn>
                <a:cxn ang="0">
                  <a:pos x="95" y="11"/>
                </a:cxn>
                <a:cxn ang="0">
                  <a:pos x="68" y="24"/>
                </a:cxn>
              </a:cxnLst>
              <a:rect l="0" t="0" r="r" b="b"/>
              <a:pathLst>
                <a:path w="111" h="42">
                  <a:moveTo>
                    <a:pt x="68" y="24"/>
                  </a:moveTo>
                  <a:lnTo>
                    <a:pt x="31" y="26"/>
                  </a:lnTo>
                  <a:lnTo>
                    <a:pt x="36" y="30"/>
                  </a:lnTo>
                  <a:lnTo>
                    <a:pt x="19" y="40"/>
                  </a:lnTo>
                  <a:lnTo>
                    <a:pt x="0" y="42"/>
                  </a:lnTo>
                  <a:lnTo>
                    <a:pt x="3" y="38"/>
                  </a:lnTo>
                  <a:lnTo>
                    <a:pt x="24" y="10"/>
                  </a:lnTo>
                  <a:lnTo>
                    <a:pt x="36" y="8"/>
                  </a:lnTo>
                  <a:lnTo>
                    <a:pt x="35" y="4"/>
                  </a:lnTo>
                  <a:lnTo>
                    <a:pt x="47" y="0"/>
                  </a:lnTo>
                  <a:lnTo>
                    <a:pt x="111" y="4"/>
                  </a:lnTo>
                  <a:lnTo>
                    <a:pt x="95" y="11"/>
                  </a:lnTo>
                  <a:lnTo>
                    <a:pt x="68" y="2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0" name="Freeform 451"/>
            <p:cNvSpPr>
              <a:spLocks/>
            </p:cNvSpPr>
            <p:nvPr/>
          </p:nvSpPr>
          <p:spPr bwMode="auto">
            <a:xfrm>
              <a:off x="1689096" y="1920567"/>
              <a:ext cx="66962" cy="62519"/>
            </a:xfrm>
            <a:custGeom>
              <a:avLst/>
              <a:gdLst/>
              <a:ahLst/>
              <a:cxnLst>
                <a:cxn ang="0">
                  <a:pos x="42" y="38"/>
                </a:cxn>
                <a:cxn ang="0">
                  <a:pos x="38" y="42"/>
                </a:cxn>
                <a:cxn ang="0">
                  <a:pos x="22" y="41"/>
                </a:cxn>
                <a:cxn ang="0">
                  <a:pos x="27" y="37"/>
                </a:cxn>
                <a:cxn ang="0">
                  <a:pos x="21" y="35"/>
                </a:cxn>
                <a:cxn ang="0">
                  <a:pos x="11" y="32"/>
                </a:cxn>
                <a:cxn ang="0">
                  <a:pos x="26" y="26"/>
                </a:cxn>
                <a:cxn ang="0">
                  <a:pos x="12" y="22"/>
                </a:cxn>
                <a:cxn ang="0">
                  <a:pos x="11" y="17"/>
                </a:cxn>
                <a:cxn ang="0">
                  <a:pos x="4" y="14"/>
                </a:cxn>
                <a:cxn ang="0">
                  <a:pos x="3" y="11"/>
                </a:cxn>
                <a:cxn ang="0">
                  <a:pos x="12" y="6"/>
                </a:cxn>
                <a:cxn ang="0">
                  <a:pos x="6" y="6"/>
                </a:cxn>
                <a:cxn ang="0">
                  <a:pos x="0" y="0"/>
                </a:cxn>
                <a:cxn ang="0">
                  <a:pos x="21" y="4"/>
                </a:cxn>
                <a:cxn ang="0">
                  <a:pos x="41" y="8"/>
                </a:cxn>
                <a:cxn ang="0">
                  <a:pos x="47" y="20"/>
                </a:cxn>
                <a:cxn ang="0">
                  <a:pos x="57" y="35"/>
                </a:cxn>
                <a:cxn ang="0">
                  <a:pos x="58" y="53"/>
                </a:cxn>
                <a:cxn ang="0">
                  <a:pos x="59" y="56"/>
                </a:cxn>
                <a:cxn ang="0">
                  <a:pos x="29" y="48"/>
                </a:cxn>
                <a:cxn ang="0">
                  <a:pos x="42" y="38"/>
                </a:cxn>
              </a:cxnLst>
              <a:rect l="0" t="0" r="r" b="b"/>
              <a:pathLst>
                <a:path w="59" h="56">
                  <a:moveTo>
                    <a:pt x="42" y="38"/>
                  </a:moveTo>
                  <a:lnTo>
                    <a:pt x="38" y="42"/>
                  </a:lnTo>
                  <a:lnTo>
                    <a:pt x="22" y="41"/>
                  </a:lnTo>
                  <a:lnTo>
                    <a:pt x="27" y="37"/>
                  </a:lnTo>
                  <a:lnTo>
                    <a:pt x="21" y="35"/>
                  </a:lnTo>
                  <a:lnTo>
                    <a:pt x="11" y="32"/>
                  </a:lnTo>
                  <a:lnTo>
                    <a:pt x="26" y="26"/>
                  </a:lnTo>
                  <a:lnTo>
                    <a:pt x="12" y="22"/>
                  </a:lnTo>
                  <a:lnTo>
                    <a:pt x="11" y="17"/>
                  </a:lnTo>
                  <a:lnTo>
                    <a:pt x="4" y="14"/>
                  </a:lnTo>
                  <a:lnTo>
                    <a:pt x="3" y="11"/>
                  </a:lnTo>
                  <a:lnTo>
                    <a:pt x="12" y="6"/>
                  </a:lnTo>
                  <a:lnTo>
                    <a:pt x="6" y="6"/>
                  </a:lnTo>
                  <a:lnTo>
                    <a:pt x="0" y="0"/>
                  </a:lnTo>
                  <a:lnTo>
                    <a:pt x="21" y="4"/>
                  </a:lnTo>
                  <a:lnTo>
                    <a:pt x="41" y="8"/>
                  </a:lnTo>
                  <a:lnTo>
                    <a:pt x="47" y="20"/>
                  </a:lnTo>
                  <a:lnTo>
                    <a:pt x="57" y="35"/>
                  </a:lnTo>
                  <a:lnTo>
                    <a:pt x="58" y="53"/>
                  </a:lnTo>
                  <a:lnTo>
                    <a:pt x="59" y="56"/>
                  </a:lnTo>
                  <a:lnTo>
                    <a:pt x="29" y="48"/>
                  </a:lnTo>
                  <a:lnTo>
                    <a:pt x="42" y="3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1" name="Freeform 452"/>
            <p:cNvSpPr>
              <a:spLocks/>
            </p:cNvSpPr>
            <p:nvPr/>
          </p:nvSpPr>
          <p:spPr bwMode="auto">
            <a:xfrm>
              <a:off x="2412293" y="1273046"/>
              <a:ext cx="156246" cy="33492"/>
            </a:xfrm>
            <a:custGeom>
              <a:avLst/>
              <a:gdLst/>
              <a:ahLst/>
              <a:cxnLst>
                <a:cxn ang="0">
                  <a:pos x="84" y="16"/>
                </a:cxn>
                <a:cxn ang="0">
                  <a:pos x="86" y="14"/>
                </a:cxn>
                <a:cxn ang="0">
                  <a:pos x="69" y="18"/>
                </a:cxn>
                <a:cxn ang="0">
                  <a:pos x="52" y="23"/>
                </a:cxn>
                <a:cxn ang="0">
                  <a:pos x="50" y="21"/>
                </a:cxn>
                <a:cxn ang="0">
                  <a:pos x="39" y="28"/>
                </a:cxn>
                <a:cxn ang="0">
                  <a:pos x="26" y="29"/>
                </a:cxn>
                <a:cxn ang="0">
                  <a:pos x="26" y="24"/>
                </a:cxn>
                <a:cxn ang="0">
                  <a:pos x="15" y="27"/>
                </a:cxn>
                <a:cxn ang="0">
                  <a:pos x="0" y="27"/>
                </a:cxn>
                <a:cxn ang="0">
                  <a:pos x="9" y="21"/>
                </a:cxn>
                <a:cxn ang="0">
                  <a:pos x="60" y="10"/>
                </a:cxn>
                <a:cxn ang="0">
                  <a:pos x="94" y="2"/>
                </a:cxn>
                <a:cxn ang="0">
                  <a:pos x="117" y="0"/>
                </a:cxn>
                <a:cxn ang="0">
                  <a:pos x="139" y="3"/>
                </a:cxn>
                <a:cxn ang="0">
                  <a:pos x="120" y="8"/>
                </a:cxn>
                <a:cxn ang="0">
                  <a:pos x="123" y="10"/>
                </a:cxn>
                <a:cxn ang="0">
                  <a:pos x="117" y="12"/>
                </a:cxn>
                <a:cxn ang="0">
                  <a:pos x="94" y="17"/>
                </a:cxn>
                <a:cxn ang="0">
                  <a:pos x="82" y="22"/>
                </a:cxn>
                <a:cxn ang="0">
                  <a:pos x="84" y="16"/>
                </a:cxn>
              </a:cxnLst>
              <a:rect l="0" t="0" r="r" b="b"/>
              <a:pathLst>
                <a:path w="139" h="29">
                  <a:moveTo>
                    <a:pt x="84" y="16"/>
                  </a:moveTo>
                  <a:lnTo>
                    <a:pt x="86" y="14"/>
                  </a:lnTo>
                  <a:lnTo>
                    <a:pt x="69" y="18"/>
                  </a:lnTo>
                  <a:lnTo>
                    <a:pt x="52" y="23"/>
                  </a:lnTo>
                  <a:lnTo>
                    <a:pt x="50" y="21"/>
                  </a:lnTo>
                  <a:lnTo>
                    <a:pt x="39" y="28"/>
                  </a:lnTo>
                  <a:lnTo>
                    <a:pt x="26" y="29"/>
                  </a:lnTo>
                  <a:lnTo>
                    <a:pt x="26" y="24"/>
                  </a:lnTo>
                  <a:lnTo>
                    <a:pt x="15" y="27"/>
                  </a:lnTo>
                  <a:lnTo>
                    <a:pt x="0" y="27"/>
                  </a:lnTo>
                  <a:lnTo>
                    <a:pt x="9" y="21"/>
                  </a:lnTo>
                  <a:lnTo>
                    <a:pt x="60" y="10"/>
                  </a:lnTo>
                  <a:lnTo>
                    <a:pt x="94" y="2"/>
                  </a:lnTo>
                  <a:lnTo>
                    <a:pt x="117" y="0"/>
                  </a:lnTo>
                  <a:lnTo>
                    <a:pt x="139" y="3"/>
                  </a:lnTo>
                  <a:lnTo>
                    <a:pt x="120" y="8"/>
                  </a:lnTo>
                  <a:lnTo>
                    <a:pt x="123" y="10"/>
                  </a:lnTo>
                  <a:lnTo>
                    <a:pt x="117" y="12"/>
                  </a:lnTo>
                  <a:lnTo>
                    <a:pt x="94" y="17"/>
                  </a:lnTo>
                  <a:lnTo>
                    <a:pt x="82" y="22"/>
                  </a:lnTo>
                  <a:lnTo>
                    <a:pt x="84"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2" name="Freeform 453"/>
            <p:cNvSpPr>
              <a:spLocks/>
            </p:cNvSpPr>
            <p:nvPr/>
          </p:nvSpPr>
          <p:spPr bwMode="auto">
            <a:xfrm>
              <a:off x="2727017" y="1290909"/>
              <a:ext cx="95980" cy="31260"/>
            </a:xfrm>
            <a:custGeom>
              <a:avLst/>
              <a:gdLst/>
              <a:ahLst/>
              <a:cxnLst>
                <a:cxn ang="0">
                  <a:pos x="40" y="8"/>
                </a:cxn>
                <a:cxn ang="0">
                  <a:pos x="26" y="5"/>
                </a:cxn>
                <a:cxn ang="0">
                  <a:pos x="32" y="6"/>
                </a:cxn>
                <a:cxn ang="0">
                  <a:pos x="21" y="8"/>
                </a:cxn>
                <a:cxn ang="0">
                  <a:pos x="21" y="12"/>
                </a:cxn>
                <a:cxn ang="0">
                  <a:pos x="21" y="14"/>
                </a:cxn>
                <a:cxn ang="0">
                  <a:pos x="0" y="17"/>
                </a:cxn>
                <a:cxn ang="0">
                  <a:pos x="56" y="17"/>
                </a:cxn>
                <a:cxn ang="0">
                  <a:pos x="21" y="23"/>
                </a:cxn>
                <a:cxn ang="0">
                  <a:pos x="20" y="26"/>
                </a:cxn>
                <a:cxn ang="0">
                  <a:pos x="54" y="29"/>
                </a:cxn>
                <a:cxn ang="0">
                  <a:pos x="57" y="25"/>
                </a:cxn>
                <a:cxn ang="0">
                  <a:pos x="61" y="22"/>
                </a:cxn>
                <a:cxn ang="0">
                  <a:pos x="73" y="22"/>
                </a:cxn>
                <a:cxn ang="0">
                  <a:pos x="78" y="17"/>
                </a:cxn>
                <a:cxn ang="0">
                  <a:pos x="70" y="16"/>
                </a:cxn>
                <a:cxn ang="0">
                  <a:pos x="85" y="5"/>
                </a:cxn>
                <a:cxn ang="0">
                  <a:pos x="81" y="0"/>
                </a:cxn>
                <a:cxn ang="0">
                  <a:pos x="67" y="2"/>
                </a:cxn>
                <a:cxn ang="0">
                  <a:pos x="44" y="1"/>
                </a:cxn>
                <a:cxn ang="0">
                  <a:pos x="54" y="8"/>
                </a:cxn>
                <a:cxn ang="0">
                  <a:pos x="45" y="11"/>
                </a:cxn>
                <a:cxn ang="0">
                  <a:pos x="40" y="8"/>
                </a:cxn>
              </a:cxnLst>
              <a:rect l="0" t="0" r="r" b="b"/>
              <a:pathLst>
                <a:path w="85" h="29">
                  <a:moveTo>
                    <a:pt x="40" y="8"/>
                  </a:moveTo>
                  <a:lnTo>
                    <a:pt x="26" y="5"/>
                  </a:lnTo>
                  <a:lnTo>
                    <a:pt x="32" y="6"/>
                  </a:lnTo>
                  <a:lnTo>
                    <a:pt x="21" y="8"/>
                  </a:lnTo>
                  <a:lnTo>
                    <a:pt x="21" y="12"/>
                  </a:lnTo>
                  <a:lnTo>
                    <a:pt x="21" y="14"/>
                  </a:lnTo>
                  <a:lnTo>
                    <a:pt x="0" y="17"/>
                  </a:lnTo>
                  <a:lnTo>
                    <a:pt x="56" y="17"/>
                  </a:lnTo>
                  <a:lnTo>
                    <a:pt x="21" y="23"/>
                  </a:lnTo>
                  <a:lnTo>
                    <a:pt x="20" y="26"/>
                  </a:lnTo>
                  <a:lnTo>
                    <a:pt x="54" y="29"/>
                  </a:lnTo>
                  <a:lnTo>
                    <a:pt x="57" y="25"/>
                  </a:lnTo>
                  <a:lnTo>
                    <a:pt x="61" y="22"/>
                  </a:lnTo>
                  <a:lnTo>
                    <a:pt x="73" y="22"/>
                  </a:lnTo>
                  <a:lnTo>
                    <a:pt x="78" y="17"/>
                  </a:lnTo>
                  <a:lnTo>
                    <a:pt x="70" y="16"/>
                  </a:lnTo>
                  <a:lnTo>
                    <a:pt x="85" y="5"/>
                  </a:lnTo>
                  <a:lnTo>
                    <a:pt x="81" y="0"/>
                  </a:lnTo>
                  <a:lnTo>
                    <a:pt x="67" y="2"/>
                  </a:lnTo>
                  <a:lnTo>
                    <a:pt x="44" y="1"/>
                  </a:lnTo>
                  <a:lnTo>
                    <a:pt x="54" y="8"/>
                  </a:lnTo>
                  <a:lnTo>
                    <a:pt x="45" y="11"/>
                  </a:lnTo>
                  <a:lnTo>
                    <a:pt x="40"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3" name="Freeform 454"/>
            <p:cNvSpPr>
              <a:spLocks/>
            </p:cNvSpPr>
            <p:nvPr/>
          </p:nvSpPr>
          <p:spPr bwMode="auto">
            <a:xfrm>
              <a:off x="2764963" y="1237322"/>
              <a:ext cx="82588" cy="29027"/>
            </a:xfrm>
            <a:custGeom>
              <a:avLst/>
              <a:gdLst/>
              <a:ahLst/>
              <a:cxnLst>
                <a:cxn ang="0">
                  <a:pos x="48" y="5"/>
                </a:cxn>
                <a:cxn ang="0">
                  <a:pos x="49" y="4"/>
                </a:cxn>
                <a:cxn ang="0">
                  <a:pos x="67" y="5"/>
                </a:cxn>
                <a:cxn ang="0">
                  <a:pos x="73" y="7"/>
                </a:cxn>
                <a:cxn ang="0">
                  <a:pos x="71" y="14"/>
                </a:cxn>
                <a:cxn ang="0">
                  <a:pos x="76" y="22"/>
                </a:cxn>
                <a:cxn ang="0">
                  <a:pos x="56" y="26"/>
                </a:cxn>
                <a:cxn ang="0">
                  <a:pos x="36" y="17"/>
                </a:cxn>
                <a:cxn ang="0">
                  <a:pos x="0" y="16"/>
                </a:cxn>
                <a:cxn ang="0">
                  <a:pos x="7" y="12"/>
                </a:cxn>
                <a:cxn ang="0">
                  <a:pos x="26" y="10"/>
                </a:cxn>
                <a:cxn ang="0">
                  <a:pos x="25" y="5"/>
                </a:cxn>
                <a:cxn ang="0">
                  <a:pos x="12" y="6"/>
                </a:cxn>
                <a:cxn ang="0">
                  <a:pos x="8" y="1"/>
                </a:cxn>
                <a:cxn ang="0">
                  <a:pos x="48" y="0"/>
                </a:cxn>
                <a:cxn ang="0">
                  <a:pos x="48" y="5"/>
                </a:cxn>
              </a:cxnLst>
              <a:rect l="0" t="0" r="r" b="b"/>
              <a:pathLst>
                <a:path w="76" h="26">
                  <a:moveTo>
                    <a:pt x="48" y="5"/>
                  </a:moveTo>
                  <a:lnTo>
                    <a:pt x="49" y="4"/>
                  </a:lnTo>
                  <a:lnTo>
                    <a:pt x="67" y="5"/>
                  </a:lnTo>
                  <a:lnTo>
                    <a:pt x="73" y="7"/>
                  </a:lnTo>
                  <a:lnTo>
                    <a:pt x="71" y="14"/>
                  </a:lnTo>
                  <a:lnTo>
                    <a:pt x="76" y="22"/>
                  </a:lnTo>
                  <a:lnTo>
                    <a:pt x="56" y="26"/>
                  </a:lnTo>
                  <a:lnTo>
                    <a:pt x="36" y="17"/>
                  </a:lnTo>
                  <a:lnTo>
                    <a:pt x="0" y="16"/>
                  </a:lnTo>
                  <a:lnTo>
                    <a:pt x="7" y="12"/>
                  </a:lnTo>
                  <a:lnTo>
                    <a:pt x="26" y="10"/>
                  </a:lnTo>
                  <a:lnTo>
                    <a:pt x="25" y="5"/>
                  </a:lnTo>
                  <a:lnTo>
                    <a:pt x="12" y="6"/>
                  </a:lnTo>
                  <a:lnTo>
                    <a:pt x="8" y="1"/>
                  </a:lnTo>
                  <a:lnTo>
                    <a:pt x="48" y="0"/>
                  </a:lnTo>
                  <a:lnTo>
                    <a:pt x="48"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4" name="Freeform 455"/>
            <p:cNvSpPr>
              <a:spLocks/>
            </p:cNvSpPr>
            <p:nvPr/>
          </p:nvSpPr>
          <p:spPr bwMode="auto">
            <a:xfrm>
              <a:off x="2631038" y="1438277"/>
              <a:ext cx="73659" cy="35725"/>
            </a:xfrm>
            <a:custGeom>
              <a:avLst/>
              <a:gdLst/>
              <a:ahLst/>
              <a:cxnLst>
                <a:cxn ang="0">
                  <a:pos x="58" y="16"/>
                </a:cxn>
                <a:cxn ang="0">
                  <a:pos x="60" y="13"/>
                </a:cxn>
                <a:cxn ang="0">
                  <a:pos x="41" y="0"/>
                </a:cxn>
                <a:cxn ang="0">
                  <a:pos x="32" y="8"/>
                </a:cxn>
                <a:cxn ang="0">
                  <a:pos x="30" y="7"/>
                </a:cxn>
                <a:cxn ang="0">
                  <a:pos x="24" y="12"/>
                </a:cxn>
                <a:cxn ang="0">
                  <a:pos x="0" y="18"/>
                </a:cxn>
                <a:cxn ang="0">
                  <a:pos x="40" y="31"/>
                </a:cxn>
                <a:cxn ang="0">
                  <a:pos x="67" y="22"/>
                </a:cxn>
                <a:cxn ang="0">
                  <a:pos x="60" y="23"/>
                </a:cxn>
                <a:cxn ang="0">
                  <a:pos x="58" y="16"/>
                </a:cxn>
              </a:cxnLst>
              <a:rect l="0" t="0" r="r" b="b"/>
              <a:pathLst>
                <a:path w="67" h="31">
                  <a:moveTo>
                    <a:pt x="58" y="16"/>
                  </a:moveTo>
                  <a:lnTo>
                    <a:pt x="60" y="13"/>
                  </a:lnTo>
                  <a:lnTo>
                    <a:pt x="41" y="0"/>
                  </a:lnTo>
                  <a:lnTo>
                    <a:pt x="32" y="8"/>
                  </a:lnTo>
                  <a:lnTo>
                    <a:pt x="30" y="7"/>
                  </a:lnTo>
                  <a:lnTo>
                    <a:pt x="24" y="12"/>
                  </a:lnTo>
                  <a:lnTo>
                    <a:pt x="0" y="18"/>
                  </a:lnTo>
                  <a:lnTo>
                    <a:pt x="40" y="31"/>
                  </a:lnTo>
                  <a:lnTo>
                    <a:pt x="67" y="22"/>
                  </a:lnTo>
                  <a:lnTo>
                    <a:pt x="60" y="23"/>
                  </a:lnTo>
                  <a:lnTo>
                    <a:pt x="58"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5" name="Freeform 456"/>
            <p:cNvSpPr>
              <a:spLocks/>
            </p:cNvSpPr>
            <p:nvPr/>
          </p:nvSpPr>
          <p:spPr bwMode="auto">
            <a:xfrm>
              <a:off x="3039511" y="1353429"/>
              <a:ext cx="73659" cy="20095"/>
            </a:xfrm>
            <a:custGeom>
              <a:avLst/>
              <a:gdLst/>
              <a:ahLst/>
              <a:cxnLst>
                <a:cxn ang="0">
                  <a:pos x="46" y="0"/>
                </a:cxn>
                <a:cxn ang="0">
                  <a:pos x="4" y="2"/>
                </a:cxn>
                <a:cxn ang="0">
                  <a:pos x="0" y="8"/>
                </a:cxn>
                <a:cxn ang="0">
                  <a:pos x="6" y="12"/>
                </a:cxn>
                <a:cxn ang="0">
                  <a:pos x="14" y="18"/>
                </a:cxn>
                <a:cxn ang="0">
                  <a:pos x="66" y="16"/>
                </a:cxn>
                <a:cxn ang="0">
                  <a:pos x="46" y="0"/>
                </a:cxn>
              </a:cxnLst>
              <a:rect l="0" t="0" r="r" b="b"/>
              <a:pathLst>
                <a:path w="66" h="18">
                  <a:moveTo>
                    <a:pt x="46" y="0"/>
                  </a:moveTo>
                  <a:lnTo>
                    <a:pt x="4" y="2"/>
                  </a:lnTo>
                  <a:lnTo>
                    <a:pt x="0" y="8"/>
                  </a:lnTo>
                  <a:lnTo>
                    <a:pt x="6" y="12"/>
                  </a:lnTo>
                  <a:lnTo>
                    <a:pt x="14" y="18"/>
                  </a:lnTo>
                  <a:lnTo>
                    <a:pt x="66" y="16"/>
                  </a:lnTo>
                  <a:lnTo>
                    <a:pt x="46"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6" name="Freeform 457"/>
            <p:cNvSpPr>
              <a:spLocks/>
            </p:cNvSpPr>
            <p:nvPr/>
          </p:nvSpPr>
          <p:spPr bwMode="auto">
            <a:xfrm>
              <a:off x="3006029" y="1476235"/>
              <a:ext cx="46873" cy="24561"/>
            </a:xfrm>
            <a:custGeom>
              <a:avLst/>
              <a:gdLst/>
              <a:ahLst/>
              <a:cxnLst>
                <a:cxn ang="0">
                  <a:pos x="36" y="14"/>
                </a:cxn>
                <a:cxn ang="0">
                  <a:pos x="4" y="22"/>
                </a:cxn>
                <a:cxn ang="0">
                  <a:pos x="0" y="13"/>
                </a:cxn>
                <a:cxn ang="0">
                  <a:pos x="26" y="0"/>
                </a:cxn>
                <a:cxn ang="0">
                  <a:pos x="41" y="6"/>
                </a:cxn>
                <a:cxn ang="0">
                  <a:pos x="36" y="14"/>
                </a:cxn>
              </a:cxnLst>
              <a:rect l="0" t="0" r="r" b="b"/>
              <a:pathLst>
                <a:path w="41" h="22">
                  <a:moveTo>
                    <a:pt x="36" y="14"/>
                  </a:moveTo>
                  <a:lnTo>
                    <a:pt x="4" y="22"/>
                  </a:lnTo>
                  <a:lnTo>
                    <a:pt x="0" y="13"/>
                  </a:lnTo>
                  <a:lnTo>
                    <a:pt x="26" y="0"/>
                  </a:lnTo>
                  <a:lnTo>
                    <a:pt x="41" y="6"/>
                  </a:lnTo>
                  <a:lnTo>
                    <a:pt x="36" y="1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7" name="Freeform 458"/>
            <p:cNvSpPr>
              <a:spLocks/>
            </p:cNvSpPr>
            <p:nvPr/>
          </p:nvSpPr>
          <p:spPr bwMode="auto">
            <a:xfrm>
              <a:off x="2867639" y="1246254"/>
              <a:ext cx="53570" cy="20095"/>
            </a:xfrm>
            <a:custGeom>
              <a:avLst/>
              <a:gdLst/>
              <a:ahLst/>
              <a:cxnLst>
                <a:cxn ang="0">
                  <a:pos x="0" y="9"/>
                </a:cxn>
                <a:cxn ang="0">
                  <a:pos x="6" y="0"/>
                </a:cxn>
                <a:cxn ang="0">
                  <a:pos x="46" y="8"/>
                </a:cxn>
                <a:cxn ang="0">
                  <a:pos x="40" y="12"/>
                </a:cxn>
                <a:cxn ang="0">
                  <a:pos x="4" y="18"/>
                </a:cxn>
                <a:cxn ang="0">
                  <a:pos x="1" y="12"/>
                </a:cxn>
                <a:cxn ang="0">
                  <a:pos x="0" y="9"/>
                </a:cxn>
              </a:cxnLst>
              <a:rect l="0" t="0" r="r" b="b"/>
              <a:pathLst>
                <a:path w="46" h="18">
                  <a:moveTo>
                    <a:pt x="0" y="9"/>
                  </a:moveTo>
                  <a:lnTo>
                    <a:pt x="6" y="0"/>
                  </a:lnTo>
                  <a:lnTo>
                    <a:pt x="46" y="8"/>
                  </a:lnTo>
                  <a:lnTo>
                    <a:pt x="40" y="12"/>
                  </a:lnTo>
                  <a:lnTo>
                    <a:pt x="4" y="18"/>
                  </a:lnTo>
                  <a:lnTo>
                    <a:pt x="1" y="12"/>
                  </a:lnTo>
                  <a:lnTo>
                    <a:pt x="0"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8" name="Freeform 459"/>
            <p:cNvSpPr>
              <a:spLocks/>
            </p:cNvSpPr>
            <p:nvPr/>
          </p:nvSpPr>
          <p:spPr bwMode="auto">
            <a:xfrm>
              <a:off x="2809606" y="1311005"/>
              <a:ext cx="53570" cy="17863"/>
            </a:xfrm>
            <a:custGeom>
              <a:avLst/>
              <a:gdLst/>
              <a:ahLst/>
              <a:cxnLst>
                <a:cxn ang="0">
                  <a:pos x="13" y="16"/>
                </a:cxn>
                <a:cxn ang="0">
                  <a:pos x="0" y="12"/>
                </a:cxn>
                <a:cxn ang="0">
                  <a:pos x="37" y="0"/>
                </a:cxn>
                <a:cxn ang="0">
                  <a:pos x="48" y="10"/>
                </a:cxn>
                <a:cxn ang="0">
                  <a:pos x="43" y="17"/>
                </a:cxn>
                <a:cxn ang="0">
                  <a:pos x="13" y="16"/>
                </a:cxn>
              </a:cxnLst>
              <a:rect l="0" t="0" r="r" b="b"/>
              <a:pathLst>
                <a:path w="48" h="17">
                  <a:moveTo>
                    <a:pt x="13" y="16"/>
                  </a:moveTo>
                  <a:lnTo>
                    <a:pt x="0" y="12"/>
                  </a:lnTo>
                  <a:lnTo>
                    <a:pt x="37" y="0"/>
                  </a:lnTo>
                  <a:lnTo>
                    <a:pt x="48" y="10"/>
                  </a:lnTo>
                  <a:lnTo>
                    <a:pt x="43" y="17"/>
                  </a:lnTo>
                  <a:lnTo>
                    <a:pt x="13" y="1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19" name="Freeform 460"/>
            <p:cNvSpPr>
              <a:spLocks/>
            </p:cNvSpPr>
            <p:nvPr/>
          </p:nvSpPr>
          <p:spPr bwMode="auto">
            <a:xfrm>
              <a:off x="2602020" y="1351196"/>
              <a:ext cx="44642" cy="20095"/>
            </a:xfrm>
            <a:custGeom>
              <a:avLst/>
              <a:gdLst/>
              <a:ahLst/>
              <a:cxnLst>
                <a:cxn ang="0">
                  <a:pos x="12" y="18"/>
                </a:cxn>
                <a:cxn ang="0">
                  <a:pos x="0" y="6"/>
                </a:cxn>
                <a:cxn ang="0">
                  <a:pos x="35" y="0"/>
                </a:cxn>
                <a:cxn ang="0">
                  <a:pos x="39" y="5"/>
                </a:cxn>
                <a:cxn ang="0">
                  <a:pos x="12" y="18"/>
                </a:cxn>
              </a:cxnLst>
              <a:rect l="0" t="0" r="r" b="b"/>
              <a:pathLst>
                <a:path w="39" h="18">
                  <a:moveTo>
                    <a:pt x="12" y="18"/>
                  </a:moveTo>
                  <a:lnTo>
                    <a:pt x="0" y="6"/>
                  </a:lnTo>
                  <a:lnTo>
                    <a:pt x="35" y="0"/>
                  </a:lnTo>
                  <a:lnTo>
                    <a:pt x="39" y="5"/>
                  </a:lnTo>
                  <a:lnTo>
                    <a:pt x="12"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0" name="Freeform 461"/>
            <p:cNvSpPr>
              <a:spLocks/>
            </p:cNvSpPr>
            <p:nvPr/>
          </p:nvSpPr>
          <p:spPr bwMode="auto">
            <a:xfrm>
              <a:off x="3262719" y="1163638"/>
              <a:ext cx="959799" cy="513550"/>
            </a:xfrm>
            <a:custGeom>
              <a:avLst/>
              <a:gdLst/>
              <a:ahLst/>
              <a:cxnLst>
                <a:cxn ang="0">
                  <a:pos x="147" y="365"/>
                </a:cxn>
                <a:cxn ang="0">
                  <a:pos x="175" y="359"/>
                </a:cxn>
                <a:cxn ang="0">
                  <a:pos x="153" y="380"/>
                </a:cxn>
                <a:cxn ang="0">
                  <a:pos x="165" y="396"/>
                </a:cxn>
                <a:cxn ang="0">
                  <a:pos x="175" y="420"/>
                </a:cxn>
                <a:cxn ang="0">
                  <a:pos x="181" y="430"/>
                </a:cxn>
                <a:cxn ang="0">
                  <a:pos x="195" y="443"/>
                </a:cxn>
                <a:cxn ang="0">
                  <a:pos x="224" y="449"/>
                </a:cxn>
                <a:cxn ang="0">
                  <a:pos x="236" y="461"/>
                </a:cxn>
                <a:cxn ang="0">
                  <a:pos x="273" y="448"/>
                </a:cxn>
                <a:cxn ang="0">
                  <a:pos x="279" y="434"/>
                </a:cxn>
                <a:cxn ang="0">
                  <a:pos x="295" y="415"/>
                </a:cxn>
                <a:cxn ang="0">
                  <a:pos x="308" y="389"/>
                </a:cxn>
                <a:cxn ang="0">
                  <a:pos x="324" y="377"/>
                </a:cxn>
                <a:cxn ang="0">
                  <a:pos x="356" y="341"/>
                </a:cxn>
                <a:cxn ang="0">
                  <a:pos x="399" y="330"/>
                </a:cxn>
                <a:cxn ang="0">
                  <a:pos x="476" y="300"/>
                </a:cxn>
                <a:cxn ang="0">
                  <a:pos x="544" y="281"/>
                </a:cxn>
                <a:cxn ang="0">
                  <a:pos x="667" y="241"/>
                </a:cxn>
                <a:cxn ang="0">
                  <a:pos x="585" y="224"/>
                </a:cxn>
                <a:cxn ang="0">
                  <a:pos x="586" y="203"/>
                </a:cxn>
                <a:cxn ang="0">
                  <a:pos x="680" y="232"/>
                </a:cxn>
                <a:cxn ang="0">
                  <a:pos x="672" y="204"/>
                </a:cxn>
                <a:cxn ang="0">
                  <a:pos x="609" y="187"/>
                </a:cxn>
                <a:cxn ang="0">
                  <a:pos x="637" y="175"/>
                </a:cxn>
                <a:cxn ang="0">
                  <a:pos x="690" y="176"/>
                </a:cxn>
                <a:cxn ang="0">
                  <a:pos x="735" y="156"/>
                </a:cxn>
                <a:cxn ang="0">
                  <a:pos x="698" y="132"/>
                </a:cxn>
                <a:cxn ang="0">
                  <a:pos x="705" y="118"/>
                </a:cxn>
                <a:cxn ang="0">
                  <a:pos x="752" y="95"/>
                </a:cxn>
                <a:cxn ang="0">
                  <a:pos x="746" y="66"/>
                </a:cxn>
                <a:cxn ang="0">
                  <a:pos x="801" y="44"/>
                </a:cxn>
                <a:cxn ang="0">
                  <a:pos x="753" y="31"/>
                </a:cxn>
                <a:cxn ang="0">
                  <a:pos x="663" y="31"/>
                </a:cxn>
                <a:cxn ang="0">
                  <a:pos x="696" y="10"/>
                </a:cxn>
                <a:cxn ang="0">
                  <a:pos x="530" y="5"/>
                </a:cxn>
                <a:cxn ang="0">
                  <a:pos x="472" y="10"/>
                </a:cxn>
                <a:cxn ang="0">
                  <a:pos x="436" y="20"/>
                </a:cxn>
                <a:cxn ang="0">
                  <a:pos x="306" y="29"/>
                </a:cxn>
                <a:cxn ang="0">
                  <a:pos x="205" y="34"/>
                </a:cxn>
                <a:cxn ang="0">
                  <a:pos x="132" y="58"/>
                </a:cxn>
                <a:cxn ang="0">
                  <a:pos x="27" y="95"/>
                </a:cxn>
                <a:cxn ang="0">
                  <a:pos x="54" y="103"/>
                </a:cxn>
                <a:cxn ang="0">
                  <a:pos x="58" y="122"/>
                </a:cxn>
                <a:cxn ang="0">
                  <a:pos x="182" y="151"/>
                </a:cxn>
                <a:cxn ang="0">
                  <a:pos x="187" y="182"/>
                </a:cxn>
                <a:cxn ang="0">
                  <a:pos x="189" y="211"/>
                </a:cxn>
                <a:cxn ang="0">
                  <a:pos x="222" y="214"/>
                </a:cxn>
                <a:cxn ang="0">
                  <a:pos x="225" y="228"/>
                </a:cxn>
                <a:cxn ang="0">
                  <a:pos x="219" y="254"/>
                </a:cxn>
                <a:cxn ang="0">
                  <a:pos x="212" y="269"/>
                </a:cxn>
                <a:cxn ang="0">
                  <a:pos x="172" y="283"/>
                </a:cxn>
                <a:cxn ang="0">
                  <a:pos x="190" y="290"/>
                </a:cxn>
                <a:cxn ang="0">
                  <a:pos x="175" y="292"/>
                </a:cxn>
                <a:cxn ang="0">
                  <a:pos x="165" y="308"/>
                </a:cxn>
                <a:cxn ang="0">
                  <a:pos x="171" y="316"/>
                </a:cxn>
                <a:cxn ang="0">
                  <a:pos x="145" y="334"/>
                </a:cxn>
              </a:cxnLst>
              <a:rect l="0" t="0" r="r" b="b"/>
              <a:pathLst>
                <a:path w="860" h="461">
                  <a:moveTo>
                    <a:pt x="182" y="336"/>
                  </a:moveTo>
                  <a:lnTo>
                    <a:pt x="159" y="340"/>
                  </a:lnTo>
                  <a:lnTo>
                    <a:pt x="151" y="346"/>
                  </a:lnTo>
                  <a:lnTo>
                    <a:pt x="150" y="352"/>
                  </a:lnTo>
                  <a:lnTo>
                    <a:pt x="165" y="350"/>
                  </a:lnTo>
                  <a:lnTo>
                    <a:pt x="157" y="354"/>
                  </a:lnTo>
                  <a:lnTo>
                    <a:pt x="147" y="365"/>
                  </a:lnTo>
                  <a:lnTo>
                    <a:pt x="159" y="361"/>
                  </a:lnTo>
                  <a:lnTo>
                    <a:pt x="170" y="358"/>
                  </a:lnTo>
                  <a:lnTo>
                    <a:pt x="174" y="346"/>
                  </a:lnTo>
                  <a:lnTo>
                    <a:pt x="176" y="350"/>
                  </a:lnTo>
                  <a:lnTo>
                    <a:pt x="183" y="354"/>
                  </a:lnTo>
                  <a:lnTo>
                    <a:pt x="186" y="362"/>
                  </a:lnTo>
                  <a:lnTo>
                    <a:pt x="175" y="359"/>
                  </a:lnTo>
                  <a:lnTo>
                    <a:pt x="176" y="364"/>
                  </a:lnTo>
                  <a:lnTo>
                    <a:pt x="157" y="367"/>
                  </a:lnTo>
                  <a:lnTo>
                    <a:pt x="174" y="367"/>
                  </a:lnTo>
                  <a:lnTo>
                    <a:pt x="178" y="367"/>
                  </a:lnTo>
                  <a:lnTo>
                    <a:pt x="152" y="372"/>
                  </a:lnTo>
                  <a:lnTo>
                    <a:pt x="159" y="374"/>
                  </a:lnTo>
                  <a:lnTo>
                    <a:pt x="153" y="380"/>
                  </a:lnTo>
                  <a:lnTo>
                    <a:pt x="162" y="380"/>
                  </a:lnTo>
                  <a:lnTo>
                    <a:pt x="157" y="383"/>
                  </a:lnTo>
                  <a:lnTo>
                    <a:pt x="156" y="384"/>
                  </a:lnTo>
                  <a:lnTo>
                    <a:pt x="164" y="386"/>
                  </a:lnTo>
                  <a:lnTo>
                    <a:pt x="154" y="388"/>
                  </a:lnTo>
                  <a:lnTo>
                    <a:pt x="165" y="391"/>
                  </a:lnTo>
                  <a:lnTo>
                    <a:pt x="165" y="396"/>
                  </a:lnTo>
                  <a:lnTo>
                    <a:pt x="171" y="395"/>
                  </a:lnTo>
                  <a:lnTo>
                    <a:pt x="166" y="400"/>
                  </a:lnTo>
                  <a:lnTo>
                    <a:pt x="164" y="403"/>
                  </a:lnTo>
                  <a:lnTo>
                    <a:pt x="171" y="412"/>
                  </a:lnTo>
                  <a:lnTo>
                    <a:pt x="170" y="414"/>
                  </a:lnTo>
                  <a:lnTo>
                    <a:pt x="177" y="415"/>
                  </a:lnTo>
                  <a:lnTo>
                    <a:pt x="175" y="420"/>
                  </a:lnTo>
                  <a:lnTo>
                    <a:pt x="178" y="418"/>
                  </a:lnTo>
                  <a:lnTo>
                    <a:pt x="178" y="422"/>
                  </a:lnTo>
                  <a:lnTo>
                    <a:pt x="181" y="425"/>
                  </a:lnTo>
                  <a:lnTo>
                    <a:pt x="175" y="426"/>
                  </a:lnTo>
                  <a:lnTo>
                    <a:pt x="183" y="427"/>
                  </a:lnTo>
                  <a:lnTo>
                    <a:pt x="180" y="430"/>
                  </a:lnTo>
                  <a:lnTo>
                    <a:pt x="181" y="430"/>
                  </a:lnTo>
                  <a:lnTo>
                    <a:pt x="180" y="434"/>
                  </a:lnTo>
                  <a:lnTo>
                    <a:pt x="188" y="432"/>
                  </a:lnTo>
                  <a:lnTo>
                    <a:pt x="189" y="437"/>
                  </a:lnTo>
                  <a:lnTo>
                    <a:pt x="186" y="439"/>
                  </a:lnTo>
                  <a:lnTo>
                    <a:pt x="189" y="439"/>
                  </a:lnTo>
                  <a:lnTo>
                    <a:pt x="188" y="442"/>
                  </a:lnTo>
                  <a:lnTo>
                    <a:pt x="195" y="443"/>
                  </a:lnTo>
                  <a:lnTo>
                    <a:pt x="206" y="440"/>
                  </a:lnTo>
                  <a:lnTo>
                    <a:pt x="226" y="434"/>
                  </a:lnTo>
                  <a:lnTo>
                    <a:pt x="225" y="438"/>
                  </a:lnTo>
                  <a:lnTo>
                    <a:pt x="235" y="434"/>
                  </a:lnTo>
                  <a:lnTo>
                    <a:pt x="222" y="443"/>
                  </a:lnTo>
                  <a:lnTo>
                    <a:pt x="231" y="442"/>
                  </a:lnTo>
                  <a:lnTo>
                    <a:pt x="224" y="449"/>
                  </a:lnTo>
                  <a:lnTo>
                    <a:pt x="235" y="446"/>
                  </a:lnTo>
                  <a:lnTo>
                    <a:pt x="234" y="449"/>
                  </a:lnTo>
                  <a:lnTo>
                    <a:pt x="241" y="449"/>
                  </a:lnTo>
                  <a:lnTo>
                    <a:pt x="232" y="456"/>
                  </a:lnTo>
                  <a:lnTo>
                    <a:pt x="243" y="451"/>
                  </a:lnTo>
                  <a:lnTo>
                    <a:pt x="232" y="458"/>
                  </a:lnTo>
                  <a:lnTo>
                    <a:pt x="236" y="461"/>
                  </a:lnTo>
                  <a:lnTo>
                    <a:pt x="252" y="455"/>
                  </a:lnTo>
                  <a:lnTo>
                    <a:pt x="264" y="460"/>
                  </a:lnTo>
                  <a:lnTo>
                    <a:pt x="266" y="456"/>
                  </a:lnTo>
                  <a:lnTo>
                    <a:pt x="262" y="454"/>
                  </a:lnTo>
                  <a:lnTo>
                    <a:pt x="252" y="449"/>
                  </a:lnTo>
                  <a:lnTo>
                    <a:pt x="270" y="450"/>
                  </a:lnTo>
                  <a:lnTo>
                    <a:pt x="273" y="448"/>
                  </a:lnTo>
                  <a:lnTo>
                    <a:pt x="270" y="444"/>
                  </a:lnTo>
                  <a:lnTo>
                    <a:pt x="272" y="444"/>
                  </a:lnTo>
                  <a:lnTo>
                    <a:pt x="270" y="442"/>
                  </a:lnTo>
                  <a:lnTo>
                    <a:pt x="279" y="440"/>
                  </a:lnTo>
                  <a:lnTo>
                    <a:pt x="270" y="437"/>
                  </a:lnTo>
                  <a:lnTo>
                    <a:pt x="279" y="437"/>
                  </a:lnTo>
                  <a:lnTo>
                    <a:pt x="279" y="434"/>
                  </a:lnTo>
                  <a:lnTo>
                    <a:pt x="279" y="433"/>
                  </a:lnTo>
                  <a:lnTo>
                    <a:pt x="284" y="432"/>
                  </a:lnTo>
                  <a:lnTo>
                    <a:pt x="282" y="427"/>
                  </a:lnTo>
                  <a:lnTo>
                    <a:pt x="289" y="427"/>
                  </a:lnTo>
                  <a:lnTo>
                    <a:pt x="288" y="422"/>
                  </a:lnTo>
                  <a:lnTo>
                    <a:pt x="294" y="416"/>
                  </a:lnTo>
                  <a:lnTo>
                    <a:pt x="295" y="415"/>
                  </a:lnTo>
                  <a:lnTo>
                    <a:pt x="290" y="408"/>
                  </a:lnTo>
                  <a:lnTo>
                    <a:pt x="294" y="408"/>
                  </a:lnTo>
                  <a:lnTo>
                    <a:pt x="288" y="401"/>
                  </a:lnTo>
                  <a:lnTo>
                    <a:pt x="302" y="396"/>
                  </a:lnTo>
                  <a:lnTo>
                    <a:pt x="312" y="395"/>
                  </a:lnTo>
                  <a:lnTo>
                    <a:pt x="309" y="392"/>
                  </a:lnTo>
                  <a:lnTo>
                    <a:pt x="308" y="389"/>
                  </a:lnTo>
                  <a:lnTo>
                    <a:pt x="316" y="389"/>
                  </a:lnTo>
                  <a:lnTo>
                    <a:pt x="318" y="385"/>
                  </a:lnTo>
                  <a:lnTo>
                    <a:pt x="321" y="386"/>
                  </a:lnTo>
                  <a:lnTo>
                    <a:pt x="320" y="384"/>
                  </a:lnTo>
                  <a:lnTo>
                    <a:pt x="324" y="384"/>
                  </a:lnTo>
                  <a:lnTo>
                    <a:pt x="330" y="380"/>
                  </a:lnTo>
                  <a:lnTo>
                    <a:pt x="324" y="377"/>
                  </a:lnTo>
                  <a:lnTo>
                    <a:pt x="337" y="376"/>
                  </a:lnTo>
                  <a:lnTo>
                    <a:pt x="334" y="368"/>
                  </a:lnTo>
                  <a:lnTo>
                    <a:pt x="325" y="365"/>
                  </a:lnTo>
                  <a:lnTo>
                    <a:pt x="340" y="362"/>
                  </a:lnTo>
                  <a:lnTo>
                    <a:pt x="340" y="348"/>
                  </a:lnTo>
                  <a:lnTo>
                    <a:pt x="357" y="347"/>
                  </a:lnTo>
                  <a:lnTo>
                    <a:pt x="356" y="341"/>
                  </a:lnTo>
                  <a:lnTo>
                    <a:pt x="367" y="338"/>
                  </a:lnTo>
                  <a:lnTo>
                    <a:pt x="374" y="336"/>
                  </a:lnTo>
                  <a:lnTo>
                    <a:pt x="392" y="334"/>
                  </a:lnTo>
                  <a:lnTo>
                    <a:pt x="390" y="331"/>
                  </a:lnTo>
                  <a:lnTo>
                    <a:pt x="400" y="323"/>
                  </a:lnTo>
                  <a:lnTo>
                    <a:pt x="408" y="323"/>
                  </a:lnTo>
                  <a:lnTo>
                    <a:pt x="399" y="330"/>
                  </a:lnTo>
                  <a:lnTo>
                    <a:pt x="409" y="331"/>
                  </a:lnTo>
                  <a:lnTo>
                    <a:pt x="434" y="325"/>
                  </a:lnTo>
                  <a:lnTo>
                    <a:pt x="434" y="320"/>
                  </a:lnTo>
                  <a:lnTo>
                    <a:pt x="442" y="322"/>
                  </a:lnTo>
                  <a:lnTo>
                    <a:pt x="457" y="318"/>
                  </a:lnTo>
                  <a:lnTo>
                    <a:pt x="460" y="314"/>
                  </a:lnTo>
                  <a:lnTo>
                    <a:pt x="476" y="300"/>
                  </a:lnTo>
                  <a:lnTo>
                    <a:pt x="499" y="289"/>
                  </a:lnTo>
                  <a:lnTo>
                    <a:pt x="500" y="282"/>
                  </a:lnTo>
                  <a:lnTo>
                    <a:pt x="504" y="276"/>
                  </a:lnTo>
                  <a:lnTo>
                    <a:pt x="522" y="286"/>
                  </a:lnTo>
                  <a:lnTo>
                    <a:pt x="531" y="283"/>
                  </a:lnTo>
                  <a:lnTo>
                    <a:pt x="538" y="281"/>
                  </a:lnTo>
                  <a:lnTo>
                    <a:pt x="544" y="281"/>
                  </a:lnTo>
                  <a:lnTo>
                    <a:pt x="579" y="274"/>
                  </a:lnTo>
                  <a:lnTo>
                    <a:pt x="615" y="265"/>
                  </a:lnTo>
                  <a:lnTo>
                    <a:pt x="626" y="260"/>
                  </a:lnTo>
                  <a:lnTo>
                    <a:pt x="639" y="253"/>
                  </a:lnTo>
                  <a:lnTo>
                    <a:pt x="647" y="250"/>
                  </a:lnTo>
                  <a:lnTo>
                    <a:pt x="656" y="246"/>
                  </a:lnTo>
                  <a:lnTo>
                    <a:pt x="667" y="241"/>
                  </a:lnTo>
                  <a:lnTo>
                    <a:pt x="619" y="236"/>
                  </a:lnTo>
                  <a:lnTo>
                    <a:pt x="580" y="244"/>
                  </a:lnTo>
                  <a:lnTo>
                    <a:pt x="578" y="241"/>
                  </a:lnTo>
                  <a:lnTo>
                    <a:pt x="606" y="234"/>
                  </a:lnTo>
                  <a:lnTo>
                    <a:pt x="566" y="234"/>
                  </a:lnTo>
                  <a:lnTo>
                    <a:pt x="585" y="227"/>
                  </a:lnTo>
                  <a:lnTo>
                    <a:pt x="585" y="224"/>
                  </a:lnTo>
                  <a:lnTo>
                    <a:pt x="589" y="223"/>
                  </a:lnTo>
                  <a:lnTo>
                    <a:pt x="624" y="221"/>
                  </a:lnTo>
                  <a:lnTo>
                    <a:pt x="624" y="215"/>
                  </a:lnTo>
                  <a:lnTo>
                    <a:pt x="621" y="214"/>
                  </a:lnTo>
                  <a:lnTo>
                    <a:pt x="589" y="212"/>
                  </a:lnTo>
                  <a:lnTo>
                    <a:pt x="600" y="209"/>
                  </a:lnTo>
                  <a:lnTo>
                    <a:pt x="586" y="203"/>
                  </a:lnTo>
                  <a:lnTo>
                    <a:pt x="617" y="212"/>
                  </a:lnTo>
                  <a:lnTo>
                    <a:pt x="643" y="222"/>
                  </a:lnTo>
                  <a:lnTo>
                    <a:pt x="655" y="235"/>
                  </a:lnTo>
                  <a:lnTo>
                    <a:pt x="668" y="232"/>
                  </a:lnTo>
                  <a:lnTo>
                    <a:pt x="672" y="227"/>
                  </a:lnTo>
                  <a:lnTo>
                    <a:pt x="673" y="235"/>
                  </a:lnTo>
                  <a:lnTo>
                    <a:pt x="680" y="232"/>
                  </a:lnTo>
                  <a:lnTo>
                    <a:pt x="680" y="224"/>
                  </a:lnTo>
                  <a:lnTo>
                    <a:pt x="681" y="215"/>
                  </a:lnTo>
                  <a:lnTo>
                    <a:pt x="673" y="216"/>
                  </a:lnTo>
                  <a:lnTo>
                    <a:pt x="677" y="210"/>
                  </a:lnTo>
                  <a:lnTo>
                    <a:pt x="672" y="210"/>
                  </a:lnTo>
                  <a:lnTo>
                    <a:pt x="667" y="209"/>
                  </a:lnTo>
                  <a:lnTo>
                    <a:pt x="672" y="204"/>
                  </a:lnTo>
                  <a:lnTo>
                    <a:pt x="636" y="197"/>
                  </a:lnTo>
                  <a:lnTo>
                    <a:pt x="631" y="199"/>
                  </a:lnTo>
                  <a:lnTo>
                    <a:pt x="632" y="194"/>
                  </a:lnTo>
                  <a:lnTo>
                    <a:pt x="645" y="190"/>
                  </a:lnTo>
                  <a:lnTo>
                    <a:pt x="623" y="190"/>
                  </a:lnTo>
                  <a:lnTo>
                    <a:pt x="613" y="190"/>
                  </a:lnTo>
                  <a:lnTo>
                    <a:pt x="609" y="187"/>
                  </a:lnTo>
                  <a:lnTo>
                    <a:pt x="642" y="182"/>
                  </a:lnTo>
                  <a:lnTo>
                    <a:pt x="607" y="181"/>
                  </a:lnTo>
                  <a:lnTo>
                    <a:pt x="606" y="184"/>
                  </a:lnTo>
                  <a:lnTo>
                    <a:pt x="606" y="180"/>
                  </a:lnTo>
                  <a:lnTo>
                    <a:pt x="615" y="178"/>
                  </a:lnTo>
                  <a:lnTo>
                    <a:pt x="612" y="175"/>
                  </a:lnTo>
                  <a:lnTo>
                    <a:pt x="637" y="175"/>
                  </a:lnTo>
                  <a:lnTo>
                    <a:pt x="644" y="172"/>
                  </a:lnTo>
                  <a:lnTo>
                    <a:pt x="641" y="167"/>
                  </a:lnTo>
                  <a:lnTo>
                    <a:pt x="654" y="170"/>
                  </a:lnTo>
                  <a:lnTo>
                    <a:pt x="668" y="169"/>
                  </a:lnTo>
                  <a:lnTo>
                    <a:pt x="679" y="173"/>
                  </a:lnTo>
                  <a:lnTo>
                    <a:pt x="660" y="172"/>
                  </a:lnTo>
                  <a:lnTo>
                    <a:pt x="690" y="176"/>
                  </a:lnTo>
                  <a:lnTo>
                    <a:pt x="714" y="170"/>
                  </a:lnTo>
                  <a:lnTo>
                    <a:pt x="715" y="166"/>
                  </a:lnTo>
                  <a:lnTo>
                    <a:pt x="695" y="166"/>
                  </a:lnTo>
                  <a:lnTo>
                    <a:pt x="693" y="168"/>
                  </a:lnTo>
                  <a:lnTo>
                    <a:pt x="687" y="160"/>
                  </a:lnTo>
                  <a:lnTo>
                    <a:pt x="695" y="152"/>
                  </a:lnTo>
                  <a:lnTo>
                    <a:pt x="735" y="156"/>
                  </a:lnTo>
                  <a:lnTo>
                    <a:pt x="733" y="150"/>
                  </a:lnTo>
                  <a:lnTo>
                    <a:pt x="716" y="149"/>
                  </a:lnTo>
                  <a:lnTo>
                    <a:pt x="713" y="142"/>
                  </a:lnTo>
                  <a:lnTo>
                    <a:pt x="698" y="142"/>
                  </a:lnTo>
                  <a:lnTo>
                    <a:pt x="714" y="139"/>
                  </a:lnTo>
                  <a:lnTo>
                    <a:pt x="697" y="134"/>
                  </a:lnTo>
                  <a:lnTo>
                    <a:pt x="698" y="132"/>
                  </a:lnTo>
                  <a:lnTo>
                    <a:pt x="734" y="139"/>
                  </a:lnTo>
                  <a:lnTo>
                    <a:pt x="733" y="126"/>
                  </a:lnTo>
                  <a:lnTo>
                    <a:pt x="705" y="126"/>
                  </a:lnTo>
                  <a:lnTo>
                    <a:pt x="735" y="122"/>
                  </a:lnTo>
                  <a:lnTo>
                    <a:pt x="719" y="121"/>
                  </a:lnTo>
                  <a:lnTo>
                    <a:pt x="710" y="118"/>
                  </a:lnTo>
                  <a:lnTo>
                    <a:pt x="705" y="118"/>
                  </a:lnTo>
                  <a:lnTo>
                    <a:pt x="696" y="112"/>
                  </a:lnTo>
                  <a:lnTo>
                    <a:pt x="720" y="109"/>
                  </a:lnTo>
                  <a:lnTo>
                    <a:pt x="761" y="109"/>
                  </a:lnTo>
                  <a:lnTo>
                    <a:pt x="759" y="101"/>
                  </a:lnTo>
                  <a:lnTo>
                    <a:pt x="735" y="98"/>
                  </a:lnTo>
                  <a:lnTo>
                    <a:pt x="725" y="95"/>
                  </a:lnTo>
                  <a:lnTo>
                    <a:pt x="752" y="95"/>
                  </a:lnTo>
                  <a:lnTo>
                    <a:pt x="723" y="89"/>
                  </a:lnTo>
                  <a:lnTo>
                    <a:pt x="717" y="95"/>
                  </a:lnTo>
                  <a:lnTo>
                    <a:pt x="711" y="91"/>
                  </a:lnTo>
                  <a:lnTo>
                    <a:pt x="723" y="77"/>
                  </a:lnTo>
                  <a:lnTo>
                    <a:pt x="745" y="71"/>
                  </a:lnTo>
                  <a:lnTo>
                    <a:pt x="755" y="66"/>
                  </a:lnTo>
                  <a:lnTo>
                    <a:pt x="746" y="66"/>
                  </a:lnTo>
                  <a:lnTo>
                    <a:pt x="758" y="55"/>
                  </a:lnTo>
                  <a:lnTo>
                    <a:pt x="775" y="55"/>
                  </a:lnTo>
                  <a:lnTo>
                    <a:pt x="777" y="49"/>
                  </a:lnTo>
                  <a:lnTo>
                    <a:pt x="745" y="55"/>
                  </a:lnTo>
                  <a:lnTo>
                    <a:pt x="740" y="52"/>
                  </a:lnTo>
                  <a:lnTo>
                    <a:pt x="771" y="48"/>
                  </a:lnTo>
                  <a:lnTo>
                    <a:pt x="801" y="44"/>
                  </a:lnTo>
                  <a:lnTo>
                    <a:pt x="744" y="43"/>
                  </a:lnTo>
                  <a:lnTo>
                    <a:pt x="824" y="37"/>
                  </a:lnTo>
                  <a:lnTo>
                    <a:pt x="821" y="35"/>
                  </a:lnTo>
                  <a:lnTo>
                    <a:pt x="860" y="28"/>
                  </a:lnTo>
                  <a:lnTo>
                    <a:pt x="810" y="24"/>
                  </a:lnTo>
                  <a:lnTo>
                    <a:pt x="783" y="28"/>
                  </a:lnTo>
                  <a:lnTo>
                    <a:pt x="753" y="31"/>
                  </a:lnTo>
                  <a:lnTo>
                    <a:pt x="752" y="28"/>
                  </a:lnTo>
                  <a:lnTo>
                    <a:pt x="698" y="42"/>
                  </a:lnTo>
                  <a:lnTo>
                    <a:pt x="717" y="32"/>
                  </a:lnTo>
                  <a:lnTo>
                    <a:pt x="731" y="23"/>
                  </a:lnTo>
                  <a:lnTo>
                    <a:pt x="710" y="22"/>
                  </a:lnTo>
                  <a:lnTo>
                    <a:pt x="702" y="25"/>
                  </a:lnTo>
                  <a:lnTo>
                    <a:pt x="663" y="31"/>
                  </a:lnTo>
                  <a:lnTo>
                    <a:pt x="683" y="26"/>
                  </a:lnTo>
                  <a:lnTo>
                    <a:pt x="689" y="23"/>
                  </a:lnTo>
                  <a:lnTo>
                    <a:pt x="592" y="26"/>
                  </a:lnTo>
                  <a:lnTo>
                    <a:pt x="620" y="19"/>
                  </a:lnTo>
                  <a:lnTo>
                    <a:pt x="677" y="20"/>
                  </a:lnTo>
                  <a:lnTo>
                    <a:pt x="740" y="14"/>
                  </a:lnTo>
                  <a:lnTo>
                    <a:pt x="696" y="10"/>
                  </a:lnTo>
                  <a:lnTo>
                    <a:pt x="697" y="7"/>
                  </a:lnTo>
                  <a:lnTo>
                    <a:pt x="567" y="10"/>
                  </a:lnTo>
                  <a:lnTo>
                    <a:pt x="585" y="8"/>
                  </a:lnTo>
                  <a:lnTo>
                    <a:pt x="684" y="5"/>
                  </a:lnTo>
                  <a:lnTo>
                    <a:pt x="644" y="0"/>
                  </a:lnTo>
                  <a:lnTo>
                    <a:pt x="522" y="2"/>
                  </a:lnTo>
                  <a:lnTo>
                    <a:pt x="530" y="5"/>
                  </a:lnTo>
                  <a:lnTo>
                    <a:pt x="519" y="7"/>
                  </a:lnTo>
                  <a:lnTo>
                    <a:pt x="517" y="8"/>
                  </a:lnTo>
                  <a:lnTo>
                    <a:pt x="486" y="6"/>
                  </a:lnTo>
                  <a:lnTo>
                    <a:pt x="442" y="5"/>
                  </a:lnTo>
                  <a:lnTo>
                    <a:pt x="450" y="8"/>
                  </a:lnTo>
                  <a:lnTo>
                    <a:pt x="417" y="7"/>
                  </a:lnTo>
                  <a:lnTo>
                    <a:pt x="472" y="10"/>
                  </a:lnTo>
                  <a:lnTo>
                    <a:pt x="500" y="14"/>
                  </a:lnTo>
                  <a:lnTo>
                    <a:pt x="475" y="12"/>
                  </a:lnTo>
                  <a:lnTo>
                    <a:pt x="475" y="13"/>
                  </a:lnTo>
                  <a:lnTo>
                    <a:pt x="435" y="11"/>
                  </a:lnTo>
                  <a:lnTo>
                    <a:pt x="452" y="18"/>
                  </a:lnTo>
                  <a:lnTo>
                    <a:pt x="438" y="18"/>
                  </a:lnTo>
                  <a:lnTo>
                    <a:pt x="436" y="20"/>
                  </a:lnTo>
                  <a:lnTo>
                    <a:pt x="434" y="24"/>
                  </a:lnTo>
                  <a:lnTo>
                    <a:pt x="362" y="14"/>
                  </a:lnTo>
                  <a:lnTo>
                    <a:pt x="357" y="24"/>
                  </a:lnTo>
                  <a:lnTo>
                    <a:pt x="358" y="26"/>
                  </a:lnTo>
                  <a:lnTo>
                    <a:pt x="325" y="22"/>
                  </a:lnTo>
                  <a:lnTo>
                    <a:pt x="310" y="29"/>
                  </a:lnTo>
                  <a:lnTo>
                    <a:pt x="306" y="29"/>
                  </a:lnTo>
                  <a:lnTo>
                    <a:pt x="310" y="18"/>
                  </a:lnTo>
                  <a:lnTo>
                    <a:pt x="238" y="22"/>
                  </a:lnTo>
                  <a:lnTo>
                    <a:pt x="261" y="31"/>
                  </a:lnTo>
                  <a:lnTo>
                    <a:pt x="242" y="26"/>
                  </a:lnTo>
                  <a:lnTo>
                    <a:pt x="210" y="25"/>
                  </a:lnTo>
                  <a:lnTo>
                    <a:pt x="210" y="29"/>
                  </a:lnTo>
                  <a:lnTo>
                    <a:pt x="205" y="34"/>
                  </a:lnTo>
                  <a:lnTo>
                    <a:pt x="178" y="34"/>
                  </a:lnTo>
                  <a:lnTo>
                    <a:pt x="175" y="38"/>
                  </a:lnTo>
                  <a:lnTo>
                    <a:pt x="171" y="35"/>
                  </a:lnTo>
                  <a:lnTo>
                    <a:pt x="104" y="49"/>
                  </a:lnTo>
                  <a:lnTo>
                    <a:pt x="146" y="49"/>
                  </a:lnTo>
                  <a:lnTo>
                    <a:pt x="134" y="52"/>
                  </a:lnTo>
                  <a:lnTo>
                    <a:pt x="132" y="58"/>
                  </a:lnTo>
                  <a:lnTo>
                    <a:pt x="117" y="65"/>
                  </a:lnTo>
                  <a:lnTo>
                    <a:pt x="63" y="71"/>
                  </a:lnTo>
                  <a:lnTo>
                    <a:pt x="7" y="80"/>
                  </a:lnTo>
                  <a:lnTo>
                    <a:pt x="2" y="83"/>
                  </a:lnTo>
                  <a:lnTo>
                    <a:pt x="2" y="88"/>
                  </a:lnTo>
                  <a:lnTo>
                    <a:pt x="33" y="91"/>
                  </a:lnTo>
                  <a:lnTo>
                    <a:pt x="27" y="95"/>
                  </a:lnTo>
                  <a:lnTo>
                    <a:pt x="25" y="96"/>
                  </a:lnTo>
                  <a:lnTo>
                    <a:pt x="48" y="97"/>
                  </a:lnTo>
                  <a:lnTo>
                    <a:pt x="78" y="95"/>
                  </a:lnTo>
                  <a:lnTo>
                    <a:pt x="74" y="101"/>
                  </a:lnTo>
                  <a:lnTo>
                    <a:pt x="37" y="102"/>
                  </a:lnTo>
                  <a:lnTo>
                    <a:pt x="66" y="104"/>
                  </a:lnTo>
                  <a:lnTo>
                    <a:pt x="54" y="103"/>
                  </a:lnTo>
                  <a:lnTo>
                    <a:pt x="0" y="107"/>
                  </a:lnTo>
                  <a:lnTo>
                    <a:pt x="19" y="108"/>
                  </a:lnTo>
                  <a:lnTo>
                    <a:pt x="34" y="113"/>
                  </a:lnTo>
                  <a:lnTo>
                    <a:pt x="16" y="118"/>
                  </a:lnTo>
                  <a:lnTo>
                    <a:pt x="54" y="126"/>
                  </a:lnTo>
                  <a:lnTo>
                    <a:pt x="49" y="124"/>
                  </a:lnTo>
                  <a:lnTo>
                    <a:pt x="58" y="122"/>
                  </a:lnTo>
                  <a:lnTo>
                    <a:pt x="67" y="122"/>
                  </a:lnTo>
                  <a:lnTo>
                    <a:pt x="92" y="120"/>
                  </a:lnTo>
                  <a:lnTo>
                    <a:pt x="103" y="119"/>
                  </a:lnTo>
                  <a:lnTo>
                    <a:pt x="168" y="131"/>
                  </a:lnTo>
                  <a:lnTo>
                    <a:pt x="164" y="138"/>
                  </a:lnTo>
                  <a:lnTo>
                    <a:pt x="177" y="146"/>
                  </a:lnTo>
                  <a:lnTo>
                    <a:pt x="182" y="151"/>
                  </a:lnTo>
                  <a:lnTo>
                    <a:pt x="178" y="156"/>
                  </a:lnTo>
                  <a:lnTo>
                    <a:pt x="171" y="160"/>
                  </a:lnTo>
                  <a:lnTo>
                    <a:pt x="183" y="160"/>
                  </a:lnTo>
                  <a:lnTo>
                    <a:pt x="183" y="168"/>
                  </a:lnTo>
                  <a:lnTo>
                    <a:pt x="184" y="174"/>
                  </a:lnTo>
                  <a:lnTo>
                    <a:pt x="182" y="180"/>
                  </a:lnTo>
                  <a:lnTo>
                    <a:pt x="187" y="182"/>
                  </a:lnTo>
                  <a:lnTo>
                    <a:pt x="186" y="192"/>
                  </a:lnTo>
                  <a:lnTo>
                    <a:pt x="176" y="196"/>
                  </a:lnTo>
                  <a:lnTo>
                    <a:pt x="171" y="202"/>
                  </a:lnTo>
                  <a:lnTo>
                    <a:pt x="182" y="202"/>
                  </a:lnTo>
                  <a:lnTo>
                    <a:pt x="162" y="209"/>
                  </a:lnTo>
                  <a:lnTo>
                    <a:pt x="170" y="216"/>
                  </a:lnTo>
                  <a:lnTo>
                    <a:pt x="189" y="211"/>
                  </a:lnTo>
                  <a:lnTo>
                    <a:pt x="198" y="197"/>
                  </a:lnTo>
                  <a:lnTo>
                    <a:pt x="200" y="206"/>
                  </a:lnTo>
                  <a:lnTo>
                    <a:pt x="210" y="203"/>
                  </a:lnTo>
                  <a:lnTo>
                    <a:pt x="206" y="208"/>
                  </a:lnTo>
                  <a:lnTo>
                    <a:pt x="220" y="210"/>
                  </a:lnTo>
                  <a:lnTo>
                    <a:pt x="206" y="214"/>
                  </a:lnTo>
                  <a:lnTo>
                    <a:pt x="222" y="214"/>
                  </a:lnTo>
                  <a:lnTo>
                    <a:pt x="211" y="218"/>
                  </a:lnTo>
                  <a:lnTo>
                    <a:pt x="218" y="217"/>
                  </a:lnTo>
                  <a:lnTo>
                    <a:pt x="213" y="220"/>
                  </a:lnTo>
                  <a:lnTo>
                    <a:pt x="224" y="223"/>
                  </a:lnTo>
                  <a:lnTo>
                    <a:pt x="214" y="222"/>
                  </a:lnTo>
                  <a:lnTo>
                    <a:pt x="226" y="227"/>
                  </a:lnTo>
                  <a:lnTo>
                    <a:pt x="225" y="228"/>
                  </a:lnTo>
                  <a:lnTo>
                    <a:pt x="224" y="233"/>
                  </a:lnTo>
                  <a:lnTo>
                    <a:pt x="226" y="235"/>
                  </a:lnTo>
                  <a:lnTo>
                    <a:pt x="176" y="227"/>
                  </a:lnTo>
                  <a:lnTo>
                    <a:pt x="172" y="233"/>
                  </a:lnTo>
                  <a:lnTo>
                    <a:pt x="226" y="246"/>
                  </a:lnTo>
                  <a:lnTo>
                    <a:pt x="217" y="251"/>
                  </a:lnTo>
                  <a:lnTo>
                    <a:pt x="219" y="254"/>
                  </a:lnTo>
                  <a:lnTo>
                    <a:pt x="213" y="258"/>
                  </a:lnTo>
                  <a:lnTo>
                    <a:pt x="216" y="260"/>
                  </a:lnTo>
                  <a:lnTo>
                    <a:pt x="220" y="262"/>
                  </a:lnTo>
                  <a:lnTo>
                    <a:pt x="222" y="264"/>
                  </a:lnTo>
                  <a:lnTo>
                    <a:pt x="213" y="263"/>
                  </a:lnTo>
                  <a:lnTo>
                    <a:pt x="205" y="268"/>
                  </a:lnTo>
                  <a:lnTo>
                    <a:pt x="212" y="269"/>
                  </a:lnTo>
                  <a:lnTo>
                    <a:pt x="170" y="278"/>
                  </a:lnTo>
                  <a:lnTo>
                    <a:pt x="174" y="282"/>
                  </a:lnTo>
                  <a:lnTo>
                    <a:pt x="198" y="280"/>
                  </a:lnTo>
                  <a:lnTo>
                    <a:pt x="206" y="276"/>
                  </a:lnTo>
                  <a:lnTo>
                    <a:pt x="199" y="282"/>
                  </a:lnTo>
                  <a:lnTo>
                    <a:pt x="206" y="287"/>
                  </a:lnTo>
                  <a:lnTo>
                    <a:pt x="172" y="283"/>
                  </a:lnTo>
                  <a:lnTo>
                    <a:pt x="166" y="282"/>
                  </a:lnTo>
                  <a:lnTo>
                    <a:pt x="178" y="287"/>
                  </a:lnTo>
                  <a:lnTo>
                    <a:pt x="163" y="286"/>
                  </a:lnTo>
                  <a:lnTo>
                    <a:pt x="152" y="294"/>
                  </a:lnTo>
                  <a:lnTo>
                    <a:pt x="183" y="288"/>
                  </a:lnTo>
                  <a:lnTo>
                    <a:pt x="180" y="289"/>
                  </a:lnTo>
                  <a:lnTo>
                    <a:pt x="190" y="290"/>
                  </a:lnTo>
                  <a:lnTo>
                    <a:pt x="199" y="288"/>
                  </a:lnTo>
                  <a:lnTo>
                    <a:pt x="205" y="289"/>
                  </a:lnTo>
                  <a:lnTo>
                    <a:pt x="196" y="292"/>
                  </a:lnTo>
                  <a:lnTo>
                    <a:pt x="208" y="292"/>
                  </a:lnTo>
                  <a:lnTo>
                    <a:pt x="202" y="294"/>
                  </a:lnTo>
                  <a:lnTo>
                    <a:pt x="205" y="296"/>
                  </a:lnTo>
                  <a:lnTo>
                    <a:pt x="175" y="292"/>
                  </a:lnTo>
                  <a:lnTo>
                    <a:pt x="146" y="300"/>
                  </a:lnTo>
                  <a:lnTo>
                    <a:pt x="186" y="300"/>
                  </a:lnTo>
                  <a:lnTo>
                    <a:pt x="195" y="304"/>
                  </a:lnTo>
                  <a:lnTo>
                    <a:pt x="184" y="301"/>
                  </a:lnTo>
                  <a:lnTo>
                    <a:pt x="145" y="304"/>
                  </a:lnTo>
                  <a:lnTo>
                    <a:pt x="150" y="307"/>
                  </a:lnTo>
                  <a:lnTo>
                    <a:pt x="165" y="308"/>
                  </a:lnTo>
                  <a:lnTo>
                    <a:pt x="157" y="312"/>
                  </a:lnTo>
                  <a:lnTo>
                    <a:pt x="154" y="314"/>
                  </a:lnTo>
                  <a:lnTo>
                    <a:pt x="150" y="314"/>
                  </a:lnTo>
                  <a:lnTo>
                    <a:pt x="159" y="317"/>
                  </a:lnTo>
                  <a:lnTo>
                    <a:pt x="145" y="318"/>
                  </a:lnTo>
                  <a:lnTo>
                    <a:pt x="141" y="324"/>
                  </a:lnTo>
                  <a:lnTo>
                    <a:pt x="171" y="316"/>
                  </a:lnTo>
                  <a:lnTo>
                    <a:pt x="201" y="307"/>
                  </a:lnTo>
                  <a:lnTo>
                    <a:pt x="194" y="311"/>
                  </a:lnTo>
                  <a:lnTo>
                    <a:pt x="141" y="328"/>
                  </a:lnTo>
                  <a:lnTo>
                    <a:pt x="148" y="329"/>
                  </a:lnTo>
                  <a:lnTo>
                    <a:pt x="142" y="331"/>
                  </a:lnTo>
                  <a:lnTo>
                    <a:pt x="168" y="328"/>
                  </a:lnTo>
                  <a:lnTo>
                    <a:pt x="145" y="334"/>
                  </a:lnTo>
                  <a:lnTo>
                    <a:pt x="147" y="336"/>
                  </a:lnTo>
                  <a:lnTo>
                    <a:pt x="150" y="338"/>
                  </a:lnTo>
                  <a:lnTo>
                    <a:pt x="160" y="338"/>
                  </a:lnTo>
                  <a:lnTo>
                    <a:pt x="182" y="33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1" name="Freeform 462"/>
            <p:cNvSpPr>
              <a:spLocks/>
            </p:cNvSpPr>
            <p:nvPr/>
          </p:nvSpPr>
          <p:spPr bwMode="auto">
            <a:xfrm>
              <a:off x="3439055" y="1429344"/>
              <a:ext cx="46873" cy="22328"/>
            </a:xfrm>
            <a:custGeom>
              <a:avLst/>
              <a:gdLst/>
              <a:ahLst/>
              <a:cxnLst>
                <a:cxn ang="0">
                  <a:pos x="42" y="14"/>
                </a:cxn>
                <a:cxn ang="0">
                  <a:pos x="11" y="0"/>
                </a:cxn>
                <a:cxn ang="0">
                  <a:pos x="0" y="6"/>
                </a:cxn>
                <a:cxn ang="0">
                  <a:pos x="1" y="7"/>
                </a:cxn>
                <a:cxn ang="0">
                  <a:pos x="0" y="10"/>
                </a:cxn>
                <a:cxn ang="0">
                  <a:pos x="4" y="15"/>
                </a:cxn>
                <a:cxn ang="0">
                  <a:pos x="12" y="18"/>
                </a:cxn>
                <a:cxn ang="0">
                  <a:pos x="6" y="20"/>
                </a:cxn>
                <a:cxn ang="0">
                  <a:pos x="42" y="14"/>
                </a:cxn>
              </a:cxnLst>
              <a:rect l="0" t="0" r="r" b="b"/>
              <a:pathLst>
                <a:path w="42" h="20">
                  <a:moveTo>
                    <a:pt x="42" y="14"/>
                  </a:moveTo>
                  <a:lnTo>
                    <a:pt x="11" y="0"/>
                  </a:lnTo>
                  <a:lnTo>
                    <a:pt x="0" y="6"/>
                  </a:lnTo>
                  <a:lnTo>
                    <a:pt x="1" y="7"/>
                  </a:lnTo>
                  <a:lnTo>
                    <a:pt x="0" y="10"/>
                  </a:lnTo>
                  <a:lnTo>
                    <a:pt x="4" y="15"/>
                  </a:lnTo>
                  <a:lnTo>
                    <a:pt x="12" y="18"/>
                  </a:lnTo>
                  <a:lnTo>
                    <a:pt x="6" y="20"/>
                  </a:lnTo>
                  <a:lnTo>
                    <a:pt x="42" y="1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2" name="Freeform 463"/>
            <p:cNvSpPr>
              <a:spLocks/>
            </p:cNvSpPr>
            <p:nvPr/>
          </p:nvSpPr>
          <p:spPr bwMode="auto">
            <a:xfrm>
              <a:off x="3952435" y="1518657"/>
              <a:ext cx="198656" cy="75916"/>
            </a:xfrm>
            <a:custGeom>
              <a:avLst/>
              <a:gdLst/>
              <a:ahLst/>
              <a:cxnLst>
                <a:cxn ang="0">
                  <a:pos x="135" y="0"/>
                </a:cxn>
                <a:cxn ang="0">
                  <a:pos x="133" y="5"/>
                </a:cxn>
                <a:cxn ang="0">
                  <a:pos x="117" y="10"/>
                </a:cxn>
                <a:cxn ang="0">
                  <a:pos x="105" y="7"/>
                </a:cxn>
                <a:cxn ang="0">
                  <a:pos x="103" y="17"/>
                </a:cxn>
                <a:cxn ang="0">
                  <a:pos x="103" y="13"/>
                </a:cxn>
                <a:cxn ang="0">
                  <a:pos x="89" y="8"/>
                </a:cxn>
                <a:cxn ang="0">
                  <a:pos x="83" y="14"/>
                </a:cxn>
                <a:cxn ang="0">
                  <a:pos x="72" y="8"/>
                </a:cxn>
                <a:cxn ang="0">
                  <a:pos x="62" y="20"/>
                </a:cxn>
                <a:cxn ang="0">
                  <a:pos x="54" y="25"/>
                </a:cxn>
                <a:cxn ang="0">
                  <a:pos x="45" y="19"/>
                </a:cxn>
                <a:cxn ang="0">
                  <a:pos x="51" y="14"/>
                </a:cxn>
                <a:cxn ang="0">
                  <a:pos x="27" y="1"/>
                </a:cxn>
                <a:cxn ang="0">
                  <a:pos x="32" y="6"/>
                </a:cxn>
                <a:cxn ang="0">
                  <a:pos x="35" y="13"/>
                </a:cxn>
                <a:cxn ang="0">
                  <a:pos x="21" y="7"/>
                </a:cxn>
                <a:cxn ang="0">
                  <a:pos x="17" y="11"/>
                </a:cxn>
                <a:cxn ang="0">
                  <a:pos x="15" y="13"/>
                </a:cxn>
                <a:cxn ang="0">
                  <a:pos x="20" y="16"/>
                </a:cxn>
                <a:cxn ang="0">
                  <a:pos x="19" y="16"/>
                </a:cxn>
                <a:cxn ang="0">
                  <a:pos x="5" y="16"/>
                </a:cxn>
                <a:cxn ang="0">
                  <a:pos x="9" y="19"/>
                </a:cxn>
                <a:cxn ang="0">
                  <a:pos x="0" y="20"/>
                </a:cxn>
                <a:cxn ang="0">
                  <a:pos x="37" y="22"/>
                </a:cxn>
                <a:cxn ang="0">
                  <a:pos x="31" y="26"/>
                </a:cxn>
                <a:cxn ang="0">
                  <a:pos x="36" y="30"/>
                </a:cxn>
                <a:cxn ang="0">
                  <a:pos x="3" y="34"/>
                </a:cxn>
                <a:cxn ang="0">
                  <a:pos x="30" y="40"/>
                </a:cxn>
                <a:cxn ang="0">
                  <a:pos x="37" y="42"/>
                </a:cxn>
                <a:cxn ang="0">
                  <a:pos x="33" y="46"/>
                </a:cxn>
                <a:cxn ang="0">
                  <a:pos x="38" y="46"/>
                </a:cxn>
                <a:cxn ang="0">
                  <a:pos x="35" y="49"/>
                </a:cxn>
                <a:cxn ang="0">
                  <a:pos x="20" y="55"/>
                </a:cxn>
                <a:cxn ang="0">
                  <a:pos x="32" y="58"/>
                </a:cxn>
                <a:cxn ang="0">
                  <a:pos x="56" y="60"/>
                </a:cxn>
                <a:cxn ang="0">
                  <a:pos x="93" y="67"/>
                </a:cxn>
                <a:cxn ang="0">
                  <a:pos x="121" y="58"/>
                </a:cxn>
                <a:cxn ang="0">
                  <a:pos x="147" y="48"/>
                </a:cxn>
                <a:cxn ang="0">
                  <a:pos x="163" y="38"/>
                </a:cxn>
                <a:cxn ang="0">
                  <a:pos x="171" y="32"/>
                </a:cxn>
                <a:cxn ang="0">
                  <a:pos x="176" y="32"/>
                </a:cxn>
                <a:cxn ang="0">
                  <a:pos x="170" y="28"/>
                </a:cxn>
                <a:cxn ang="0">
                  <a:pos x="176" y="25"/>
                </a:cxn>
                <a:cxn ang="0">
                  <a:pos x="177" y="22"/>
                </a:cxn>
                <a:cxn ang="0">
                  <a:pos x="162" y="22"/>
                </a:cxn>
                <a:cxn ang="0">
                  <a:pos x="165" y="18"/>
                </a:cxn>
                <a:cxn ang="0">
                  <a:pos x="158" y="17"/>
                </a:cxn>
                <a:cxn ang="0">
                  <a:pos x="157" y="10"/>
                </a:cxn>
                <a:cxn ang="0">
                  <a:pos x="164" y="2"/>
                </a:cxn>
                <a:cxn ang="0">
                  <a:pos x="151" y="6"/>
                </a:cxn>
                <a:cxn ang="0">
                  <a:pos x="135" y="0"/>
                </a:cxn>
              </a:cxnLst>
              <a:rect l="0" t="0" r="r" b="b"/>
              <a:pathLst>
                <a:path w="177" h="67">
                  <a:moveTo>
                    <a:pt x="135" y="0"/>
                  </a:moveTo>
                  <a:lnTo>
                    <a:pt x="133" y="5"/>
                  </a:lnTo>
                  <a:lnTo>
                    <a:pt x="117" y="10"/>
                  </a:lnTo>
                  <a:lnTo>
                    <a:pt x="105" y="7"/>
                  </a:lnTo>
                  <a:lnTo>
                    <a:pt x="103" y="17"/>
                  </a:lnTo>
                  <a:lnTo>
                    <a:pt x="103" y="13"/>
                  </a:lnTo>
                  <a:lnTo>
                    <a:pt x="89" y="8"/>
                  </a:lnTo>
                  <a:lnTo>
                    <a:pt x="83" y="14"/>
                  </a:lnTo>
                  <a:lnTo>
                    <a:pt x="72" y="8"/>
                  </a:lnTo>
                  <a:lnTo>
                    <a:pt x="62" y="20"/>
                  </a:lnTo>
                  <a:lnTo>
                    <a:pt x="54" y="25"/>
                  </a:lnTo>
                  <a:lnTo>
                    <a:pt x="45" y="19"/>
                  </a:lnTo>
                  <a:lnTo>
                    <a:pt x="51" y="14"/>
                  </a:lnTo>
                  <a:lnTo>
                    <a:pt x="27" y="1"/>
                  </a:lnTo>
                  <a:lnTo>
                    <a:pt x="32" y="6"/>
                  </a:lnTo>
                  <a:lnTo>
                    <a:pt x="35" y="13"/>
                  </a:lnTo>
                  <a:lnTo>
                    <a:pt x="21" y="7"/>
                  </a:lnTo>
                  <a:lnTo>
                    <a:pt x="17" y="11"/>
                  </a:lnTo>
                  <a:lnTo>
                    <a:pt x="15" y="13"/>
                  </a:lnTo>
                  <a:lnTo>
                    <a:pt x="20" y="16"/>
                  </a:lnTo>
                  <a:lnTo>
                    <a:pt x="19" y="16"/>
                  </a:lnTo>
                  <a:lnTo>
                    <a:pt x="5" y="16"/>
                  </a:lnTo>
                  <a:lnTo>
                    <a:pt x="9" y="19"/>
                  </a:lnTo>
                  <a:lnTo>
                    <a:pt x="0" y="20"/>
                  </a:lnTo>
                  <a:lnTo>
                    <a:pt x="37" y="22"/>
                  </a:lnTo>
                  <a:lnTo>
                    <a:pt x="31" y="26"/>
                  </a:lnTo>
                  <a:lnTo>
                    <a:pt x="36" y="30"/>
                  </a:lnTo>
                  <a:lnTo>
                    <a:pt x="3" y="34"/>
                  </a:lnTo>
                  <a:lnTo>
                    <a:pt x="30" y="40"/>
                  </a:lnTo>
                  <a:lnTo>
                    <a:pt x="37" y="42"/>
                  </a:lnTo>
                  <a:lnTo>
                    <a:pt x="33" y="46"/>
                  </a:lnTo>
                  <a:lnTo>
                    <a:pt x="38" y="46"/>
                  </a:lnTo>
                  <a:lnTo>
                    <a:pt x="35" y="49"/>
                  </a:lnTo>
                  <a:lnTo>
                    <a:pt x="20" y="55"/>
                  </a:lnTo>
                  <a:lnTo>
                    <a:pt x="32" y="58"/>
                  </a:lnTo>
                  <a:lnTo>
                    <a:pt x="56" y="60"/>
                  </a:lnTo>
                  <a:lnTo>
                    <a:pt x="93" y="67"/>
                  </a:lnTo>
                  <a:lnTo>
                    <a:pt x="121" y="58"/>
                  </a:lnTo>
                  <a:lnTo>
                    <a:pt x="147" y="48"/>
                  </a:lnTo>
                  <a:lnTo>
                    <a:pt x="163" y="38"/>
                  </a:lnTo>
                  <a:lnTo>
                    <a:pt x="171" y="32"/>
                  </a:lnTo>
                  <a:lnTo>
                    <a:pt x="176" y="32"/>
                  </a:lnTo>
                  <a:lnTo>
                    <a:pt x="170" y="28"/>
                  </a:lnTo>
                  <a:lnTo>
                    <a:pt x="176" y="25"/>
                  </a:lnTo>
                  <a:lnTo>
                    <a:pt x="177" y="22"/>
                  </a:lnTo>
                  <a:lnTo>
                    <a:pt x="162" y="22"/>
                  </a:lnTo>
                  <a:lnTo>
                    <a:pt x="165" y="18"/>
                  </a:lnTo>
                  <a:lnTo>
                    <a:pt x="158" y="17"/>
                  </a:lnTo>
                  <a:lnTo>
                    <a:pt x="157" y="10"/>
                  </a:lnTo>
                  <a:lnTo>
                    <a:pt x="164" y="2"/>
                  </a:lnTo>
                  <a:lnTo>
                    <a:pt x="151" y="6"/>
                  </a:lnTo>
                  <a:lnTo>
                    <a:pt x="135"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3" name="Freeform 464"/>
            <p:cNvSpPr>
              <a:spLocks/>
            </p:cNvSpPr>
            <p:nvPr/>
          </p:nvSpPr>
          <p:spPr bwMode="auto">
            <a:xfrm>
              <a:off x="4186805" y="1799993"/>
              <a:ext cx="87051" cy="98244"/>
            </a:xfrm>
            <a:custGeom>
              <a:avLst/>
              <a:gdLst/>
              <a:ahLst/>
              <a:cxnLst>
                <a:cxn ang="0">
                  <a:pos x="78" y="65"/>
                </a:cxn>
                <a:cxn ang="0">
                  <a:pos x="78" y="47"/>
                </a:cxn>
                <a:cxn ang="0">
                  <a:pos x="78" y="29"/>
                </a:cxn>
                <a:cxn ang="0">
                  <a:pos x="66" y="23"/>
                </a:cxn>
                <a:cxn ang="0">
                  <a:pos x="61" y="25"/>
                </a:cxn>
                <a:cxn ang="0">
                  <a:pos x="47" y="23"/>
                </a:cxn>
                <a:cxn ang="0">
                  <a:pos x="60" y="6"/>
                </a:cxn>
                <a:cxn ang="0">
                  <a:pos x="62" y="0"/>
                </a:cxn>
                <a:cxn ang="0">
                  <a:pos x="55" y="5"/>
                </a:cxn>
                <a:cxn ang="0">
                  <a:pos x="49" y="4"/>
                </a:cxn>
                <a:cxn ang="0">
                  <a:pos x="35" y="13"/>
                </a:cxn>
                <a:cxn ang="0">
                  <a:pos x="39" y="17"/>
                </a:cxn>
                <a:cxn ang="0">
                  <a:pos x="33" y="23"/>
                </a:cxn>
                <a:cxn ang="0">
                  <a:pos x="11" y="26"/>
                </a:cxn>
                <a:cxn ang="0">
                  <a:pos x="13" y="34"/>
                </a:cxn>
                <a:cxn ang="0">
                  <a:pos x="5" y="42"/>
                </a:cxn>
                <a:cxn ang="0">
                  <a:pos x="25" y="48"/>
                </a:cxn>
                <a:cxn ang="0">
                  <a:pos x="9" y="64"/>
                </a:cxn>
                <a:cxn ang="0">
                  <a:pos x="26" y="60"/>
                </a:cxn>
                <a:cxn ang="0">
                  <a:pos x="9" y="70"/>
                </a:cxn>
                <a:cxn ang="0">
                  <a:pos x="0" y="73"/>
                </a:cxn>
                <a:cxn ang="0">
                  <a:pos x="6" y="76"/>
                </a:cxn>
                <a:cxn ang="0">
                  <a:pos x="0" y="79"/>
                </a:cxn>
                <a:cxn ang="0">
                  <a:pos x="8" y="83"/>
                </a:cxn>
                <a:cxn ang="0">
                  <a:pos x="6" y="86"/>
                </a:cxn>
                <a:cxn ang="0">
                  <a:pos x="13" y="86"/>
                </a:cxn>
                <a:cxn ang="0">
                  <a:pos x="12" y="89"/>
                </a:cxn>
                <a:cxn ang="0">
                  <a:pos x="32" y="86"/>
                </a:cxn>
                <a:cxn ang="0">
                  <a:pos x="51" y="78"/>
                </a:cxn>
                <a:cxn ang="0">
                  <a:pos x="69" y="74"/>
                </a:cxn>
                <a:cxn ang="0">
                  <a:pos x="78" y="65"/>
                </a:cxn>
              </a:cxnLst>
              <a:rect l="0" t="0" r="r" b="b"/>
              <a:pathLst>
                <a:path w="78" h="89">
                  <a:moveTo>
                    <a:pt x="78" y="65"/>
                  </a:moveTo>
                  <a:lnTo>
                    <a:pt x="78" y="47"/>
                  </a:lnTo>
                  <a:lnTo>
                    <a:pt x="78" y="29"/>
                  </a:lnTo>
                  <a:lnTo>
                    <a:pt x="66" y="23"/>
                  </a:lnTo>
                  <a:lnTo>
                    <a:pt x="61" y="25"/>
                  </a:lnTo>
                  <a:lnTo>
                    <a:pt x="47" y="23"/>
                  </a:lnTo>
                  <a:lnTo>
                    <a:pt x="60" y="6"/>
                  </a:lnTo>
                  <a:lnTo>
                    <a:pt x="62" y="0"/>
                  </a:lnTo>
                  <a:lnTo>
                    <a:pt x="55" y="5"/>
                  </a:lnTo>
                  <a:lnTo>
                    <a:pt x="49" y="4"/>
                  </a:lnTo>
                  <a:lnTo>
                    <a:pt x="35" y="13"/>
                  </a:lnTo>
                  <a:lnTo>
                    <a:pt x="39" y="17"/>
                  </a:lnTo>
                  <a:lnTo>
                    <a:pt x="33" y="23"/>
                  </a:lnTo>
                  <a:lnTo>
                    <a:pt x="11" y="26"/>
                  </a:lnTo>
                  <a:lnTo>
                    <a:pt x="13" y="34"/>
                  </a:lnTo>
                  <a:lnTo>
                    <a:pt x="5" y="42"/>
                  </a:lnTo>
                  <a:lnTo>
                    <a:pt x="25" y="48"/>
                  </a:lnTo>
                  <a:lnTo>
                    <a:pt x="9" y="64"/>
                  </a:lnTo>
                  <a:lnTo>
                    <a:pt x="26" y="60"/>
                  </a:lnTo>
                  <a:lnTo>
                    <a:pt x="9" y="70"/>
                  </a:lnTo>
                  <a:lnTo>
                    <a:pt x="0" y="73"/>
                  </a:lnTo>
                  <a:lnTo>
                    <a:pt x="6" y="76"/>
                  </a:lnTo>
                  <a:lnTo>
                    <a:pt x="0" y="79"/>
                  </a:lnTo>
                  <a:lnTo>
                    <a:pt x="8" y="83"/>
                  </a:lnTo>
                  <a:lnTo>
                    <a:pt x="6" y="86"/>
                  </a:lnTo>
                  <a:lnTo>
                    <a:pt x="13" y="86"/>
                  </a:lnTo>
                  <a:lnTo>
                    <a:pt x="12" y="89"/>
                  </a:lnTo>
                  <a:lnTo>
                    <a:pt x="32" y="86"/>
                  </a:lnTo>
                  <a:lnTo>
                    <a:pt x="51" y="78"/>
                  </a:lnTo>
                  <a:lnTo>
                    <a:pt x="69" y="74"/>
                  </a:lnTo>
                  <a:lnTo>
                    <a:pt x="78" y="6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4" name="Freeform 465"/>
            <p:cNvSpPr>
              <a:spLocks/>
            </p:cNvSpPr>
            <p:nvPr/>
          </p:nvSpPr>
          <p:spPr bwMode="auto">
            <a:xfrm>
              <a:off x="4280552" y="1715147"/>
              <a:ext cx="158479" cy="223283"/>
            </a:xfrm>
            <a:custGeom>
              <a:avLst/>
              <a:gdLst/>
              <a:ahLst/>
              <a:cxnLst>
                <a:cxn ang="0">
                  <a:pos x="12" y="60"/>
                </a:cxn>
                <a:cxn ang="0">
                  <a:pos x="23" y="62"/>
                </a:cxn>
                <a:cxn ang="0">
                  <a:pos x="17" y="80"/>
                </a:cxn>
                <a:cxn ang="0">
                  <a:pos x="28" y="88"/>
                </a:cxn>
                <a:cxn ang="0">
                  <a:pos x="42" y="92"/>
                </a:cxn>
                <a:cxn ang="0">
                  <a:pos x="53" y="122"/>
                </a:cxn>
                <a:cxn ang="0">
                  <a:pos x="22" y="132"/>
                </a:cxn>
                <a:cxn ang="0">
                  <a:pos x="32" y="141"/>
                </a:cxn>
                <a:cxn ang="0">
                  <a:pos x="12" y="160"/>
                </a:cxn>
                <a:cxn ang="0">
                  <a:pos x="40" y="167"/>
                </a:cxn>
                <a:cxn ang="0">
                  <a:pos x="53" y="168"/>
                </a:cxn>
                <a:cxn ang="0">
                  <a:pos x="18" y="185"/>
                </a:cxn>
                <a:cxn ang="0">
                  <a:pos x="6" y="200"/>
                </a:cxn>
                <a:cxn ang="0">
                  <a:pos x="35" y="196"/>
                </a:cxn>
                <a:cxn ang="0">
                  <a:pos x="59" y="186"/>
                </a:cxn>
                <a:cxn ang="0">
                  <a:pos x="113" y="184"/>
                </a:cxn>
                <a:cxn ang="0">
                  <a:pos x="119" y="166"/>
                </a:cxn>
                <a:cxn ang="0">
                  <a:pos x="140" y="143"/>
                </a:cxn>
                <a:cxn ang="0">
                  <a:pos x="113" y="135"/>
                </a:cxn>
                <a:cxn ang="0">
                  <a:pos x="100" y="114"/>
                </a:cxn>
                <a:cxn ang="0">
                  <a:pos x="104" y="106"/>
                </a:cxn>
                <a:cxn ang="0">
                  <a:pos x="70" y="63"/>
                </a:cxn>
                <a:cxn ang="0">
                  <a:pos x="59" y="56"/>
                </a:cxn>
                <a:cxn ang="0">
                  <a:pos x="56" y="50"/>
                </a:cxn>
                <a:cxn ang="0">
                  <a:pos x="40" y="23"/>
                </a:cxn>
                <a:cxn ang="0">
                  <a:pos x="37" y="18"/>
                </a:cxn>
                <a:cxn ang="0">
                  <a:pos x="23" y="0"/>
                </a:cxn>
                <a:cxn ang="0">
                  <a:pos x="16" y="15"/>
                </a:cxn>
                <a:cxn ang="0">
                  <a:pos x="7" y="24"/>
                </a:cxn>
                <a:cxn ang="0">
                  <a:pos x="7" y="32"/>
                </a:cxn>
                <a:cxn ang="0">
                  <a:pos x="2" y="45"/>
                </a:cxn>
                <a:cxn ang="0">
                  <a:pos x="13" y="44"/>
                </a:cxn>
                <a:cxn ang="0">
                  <a:pos x="1" y="76"/>
                </a:cxn>
              </a:cxnLst>
              <a:rect l="0" t="0" r="r" b="b"/>
              <a:pathLst>
                <a:path w="140" h="200">
                  <a:moveTo>
                    <a:pt x="1" y="76"/>
                  </a:moveTo>
                  <a:lnTo>
                    <a:pt x="12" y="60"/>
                  </a:lnTo>
                  <a:lnTo>
                    <a:pt x="18" y="60"/>
                  </a:lnTo>
                  <a:lnTo>
                    <a:pt x="23" y="62"/>
                  </a:lnTo>
                  <a:lnTo>
                    <a:pt x="20" y="68"/>
                  </a:lnTo>
                  <a:lnTo>
                    <a:pt x="17" y="80"/>
                  </a:lnTo>
                  <a:lnTo>
                    <a:pt x="19" y="90"/>
                  </a:lnTo>
                  <a:lnTo>
                    <a:pt x="28" y="88"/>
                  </a:lnTo>
                  <a:lnTo>
                    <a:pt x="48" y="84"/>
                  </a:lnTo>
                  <a:lnTo>
                    <a:pt x="42" y="92"/>
                  </a:lnTo>
                  <a:lnTo>
                    <a:pt x="52" y="102"/>
                  </a:lnTo>
                  <a:lnTo>
                    <a:pt x="53" y="122"/>
                  </a:lnTo>
                  <a:lnTo>
                    <a:pt x="47" y="123"/>
                  </a:lnTo>
                  <a:lnTo>
                    <a:pt x="22" y="132"/>
                  </a:lnTo>
                  <a:lnTo>
                    <a:pt x="26" y="134"/>
                  </a:lnTo>
                  <a:lnTo>
                    <a:pt x="32" y="141"/>
                  </a:lnTo>
                  <a:lnTo>
                    <a:pt x="14" y="154"/>
                  </a:lnTo>
                  <a:lnTo>
                    <a:pt x="12" y="160"/>
                  </a:lnTo>
                  <a:lnTo>
                    <a:pt x="31" y="162"/>
                  </a:lnTo>
                  <a:lnTo>
                    <a:pt x="40" y="167"/>
                  </a:lnTo>
                  <a:lnTo>
                    <a:pt x="61" y="161"/>
                  </a:lnTo>
                  <a:lnTo>
                    <a:pt x="53" y="168"/>
                  </a:lnTo>
                  <a:lnTo>
                    <a:pt x="37" y="172"/>
                  </a:lnTo>
                  <a:lnTo>
                    <a:pt x="18" y="185"/>
                  </a:lnTo>
                  <a:lnTo>
                    <a:pt x="0" y="198"/>
                  </a:lnTo>
                  <a:lnTo>
                    <a:pt x="6" y="200"/>
                  </a:lnTo>
                  <a:lnTo>
                    <a:pt x="11" y="198"/>
                  </a:lnTo>
                  <a:lnTo>
                    <a:pt x="35" y="196"/>
                  </a:lnTo>
                  <a:lnTo>
                    <a:pt x="42" y="190"/>
                  </a:lnTo>
                  <a:lnTo>
                    <a:pt x="59" y="186"/>
                  </a:lnTo>
                  <a:lnTo>
                    <a:pt x="80" y="184"/>
                  </a:lnTo>
                  <a:lnTo>
                    <a:pt x="113" y="184"/>
                  </a:lnTo>
                  <a:lnTo>
                    <a:pt x="134" y="171"/>
                  </a:lnTo>
                  <a:lnTo>
                    <a:pt x="119" y="166"/>
                  </a:lnTo>
                  <a:lnTo>
                    <a:pt x="124" y="160"/>
                  </a:lnTo>
                  <a:lnTo>
                    <a:pt x="140" y="143"/>
                  </a:lnTo>
                  <a:lnTo>
                    <a:pt x="134" y="134"/>
                  </a:lnTo>
                  <a:lnTo>
                    <a:pt x="113" y="135"/>
                  </a:lnTo>
                  <a:lnTo>
                    <a:pt x="114" y="129"/>
                  </a:lnTo>
                  <a:lnTo>
                    <a:pt x="100" y="114"/>
                  </a:lnTo>
                  <a:lnTo>
                    <a:pt x="106" y="116"/>
                  </a:lnTo>
                  <a:lnTo>
                    <a:pt x="104" y="106"/>
                  </a:lnTo>
                  <a:lnTo>
                    <a:pt x="90" y="93"/>
                  </a:lnTo>
                  <a:lnTo>
                    <a:pt x="70" y="63"/>
                  </a:lnTo>
                  <a:lnTo>
                    <a:pt x="44" y="60"/>
                  </a:lnTo>
                  <a:lnTo>
                    <a:pt x="59" y="56"/>
                  </a:lnTo>
                  <a:lnTo>
                    <a:pt x="50" y="52"/>
                  </a:lnTo>
                  <a:lnTo>
                    <a:pt x="56" y="50"/>
                  </a:lnTo>
                  <a:lnTo>
                    <a:pt x="76" y="24"/>
                  </a:lnTo>
                  <a:lnTo>
                    <a:pt x="40" y="23"/>
                  </a:lnTo>
                  <a:lnTo>
                    <a:pt x="32" y="22"/>
                  </a:lnTo>
                  <a:lnTo>
                    <a:pt x="37" y="18"/>
                  </a:lnTo>
                  <a:lnTo>
                    <a:pt x="53" y="3"/>
                  </a:lnTo>
                  <a:lnTo>
                    <a:pt x="23" y="0"/>
                  </a:lnTo>
                  <a:lnTo>
                    <a:pt x="17" y="8"/>
                  </a:lnTo>
                  <a:lnTo>
                    <a:pt x="16" y="15"/>
                  </a:lnTo>
                  <a:lnTo>
                    <a:pt x="8" y="17"/>
                  </a:lnTo>
                  <a:lnTo>
                    <a:pt x="7" y="24"/>
                  </a:lnTo>
                  <a:lnTo>
                    <a:pt x="7" y="28"/>
                  </a:lnTo>
                  <a:lnTo>
                    <a:pt x="7" y="32"/>
                  </a:lnTo>
                  <a:lnTo>
                    <a:pt x="0" y="42"/>
                  </a:lnTo>
                  <a:lnTo>
                    <a:pt x="2" y="45"/>
                  </a:lnTo>
                  <a:lnTo>
                    <a:pt x="0" y="46"/>
                  </a:lnTo>
                  <a:lnTo>
                    <a:pt x="13" y="44"/>
                  </a:lnTo>
                  <a:lnTo>
                    <a:pt x="12" y="45"/>
                  </a:lnTo>
                  <a:lnTo>
                    <a:pt x="1" y="7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5" name="Freeform 466"/>
            <p:cNvSpPr>
              <a:spLocks/>
            </p:cNvSpPr>
            <p:nvPr/>
          </p:nvSpPr>
          <p:spPr bwMode="auto">
            <a:xfrm>
              <a:off x="4238142" y="1802227"/>
              <a:ext cx="49106" cy="29027"/>
            </a:xfrm>
            <a:custGeom>
              <a:avLst/>
              <a:gdLst/>
              <a:ahLst/>
              <a:cxnLst>
                <a:cxn ang="0">
                  <a:pos x="43" y="19"/>
                </a:cxn>
                <a:cxn ang="0">
                  <a:pos x="40" y="13"/>
                </a:cxn>
                <a:cxn ang="0">
                  <a:pos x="28" y="0"/>
                </a:cxn>
                <a:cxn ang="0">
                  <a:pos x="13" y="5"/>
                </a:cxn>
                <a:cxn ang="0">
                  <a:pos x="0" y="22"/>
                </a:cxn>
                <a:cxn ang="0">
                  <a:pos x="14" y="24"/>
                </a:cxn>
                <a:cxn ang="0">
                  <a:pos x="19" y="22"/>
                </a:cxn>
                <a:cxn ang="0">
                  <a:pos x="31" y="28"/>
                </a:cxn>
                <a:cxn ang="0">
                  <a:pos x="43" y="19"/>
                </a:cxn>
              </a:cxnLst>
              <a:rect l="0" t="0" r="r" b="b"/>
              <a:pathLst>
                <a:path w="43" h="28">
                  <a:moveTo>
                    <a:pt x="43" y="19"/>
                  </a:moveTo>
                  <a:lnTo>
                    <a:pt x="40" y="13"/>
                  </a:lnTo>
                  <a:lnTo>
                    <a:pt x="28" y="0"/>
                  </a:lnTo>
                  <a:lnTo>
                    <a:pt x="13" y="5"/>
                  </a:lnTo>
                  <a:lnTo>
                    <a:pt x="0" y="22"/>
                  </a:lnTo>
                  <a:lnTo>
                    <a:pt x="14" y="24"/>
                  </a:lnTo>
                  <a:lnTo>
                    <a:pt x="19" y="22"/>
                  </a:lnTo>
                  <a:lnTo>
                    <a:pt x="31" y="28"/>
                  </a:lnTo>
                  <a:lnTo>
                    <a:pt x="43" y="1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6" name="Freeform 467"/>
            <p:cNvSpPr>
              <a:spLocks/>
            </p:cNvSpPr>
            <p:nvPr/>
          </p:nvSpPr>
          <p:spPr bwMode="auto">
            <a:xfrm>
              <a:off x="4267159" y="1741940"/>
              <a:ext cx="20089" cy="11164"/>
            </a:xfrm>
            <a:custGeom>
              <a:avLst/>
              <a:gdLst/>
              <a:ahLst/>
              <a:cxnLst>
                <a:cxn ang="0">
                  <a:pos x="11" y="2"/>
                </a:cxn>
                <a:cxn ang="0">
                  <a:pos x="6" y="0"/>
                </a:cxn>
                <a:cxn ang="0">
                  <a:pos x="0" y="5"/>
                </a:cxn>
                <a:cxn ang="0">
                  <a:pos x="16" y="10"/>
                </a:cxn>
                <a:cxn ang="0">
                  <a:pos x="18" y="8"/>
                </a:cxn>
                <a:cxn ang="0">
                  <a:pos x="11" y="2"/>
                </a:cxn>
              </a:cxnLst>
              <a:rect l="0" t="0" r="r" b="b"/>
              <a:pathLst>
                <a:path w="18" h="10">
                  <a:moveTo>
                    <a:pt x="11" y="2"/>
                  </a:moveTo>
                  <a:lnTo>
                    <a:pt x="6" y="0"/>
                  </a:lnTo>
                  <a:lnTo>
                    <a:pt x="0" y="5"/>
                  </a:lnTo>
                  <a:lnTo>
                    <a:pt x="16" y="10"/>
                  </a:lnTo>
                  <a:lnTo>
                    <a:pt x="18" y="8"/>
                  </a:lnTo>
                  <a:lnTo>
                    <a:pt x="11"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7" name="Freeform 468"/>
            <p:cNvSpPr>
              <a:spLocks/>
            </p:cNvSpPr>
            <p:nvPr/>
          </p:nvSpPr>
          <p:spPr bwMode="auto">
            <a:xfrm>
              <a:off x="4262695" y="1721844"/>
              <a:ext cx="17857" cy="11164"/>
            </a:xfrm>
            <a:custGeom>
              <a:avLst/>
              <a:gdLst/>
              <a:ahLst/>
              <a:cxnLst>
                <a:cxn ang="0">
                  <a:pos x="16" y="4"/>
                </a:cxn>
                <a:cxn ang="0">
                  <a:pos x="15" y="0"/>
                </a:cxn>
                <a:cxn ang="0">
                  <a:pos x="4" y="5"/>
                </a:cxn>
                <a:cxn ang="0">
                  <a:pos x="0" y="11"/>
                </a:cxn>
                <a:cxn ang="0">
                  <a:pos x="16" y="4"/>
                </a:cxn>
              </a:cxnLst>
              <a:rect l="0" t="0" r="r" b="b"/>
              <a:pathLst>
                <a:path w="16" h="11">
                  <a:moveTo>
                    <a:pt x="16" y="4"/>
                  </a:moveTo>
                  <a:lnTo>
                    <a:pt x="15" y="0"/>
                  </a:lnTo>
                  <a:lnTo>
                    <a:pt x="4" y="5"/>
                  </a:lnTo>
                  <a:lnTo>
                    <a:pt x="0" y="11"/>
                  </a:lnTo>
                  <a:lnTo>
                    <a:pt x="16"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8" name="Freeform 469"/>
            <p:cNvSpPr>
              <a:spLocks/>
            </p:cNvSpPr>
            <p:nvPr/>
          </p:nvSpPr>
          <p:spPr bwMode="auto">
            <a:xfrm>
              <a:off x="4374300" y="1668256"/>
              <a:ext cx="6696" cy="11164"/>
            </a:xfrm>
            <a:custGeom>
              <a:avLst/>
              <a:gdLst/>
              <a:ahLst/>
              <a:cxnLst>
                <a:cxn ang="0">
                  <a:pos x="2" y="0"/>
                </a:cxn>
                <a:cxn ang="0">
                  <a:pos x="1" y="4"/>
                </a:cxn>
                <a:cxn ang="0">
                  <a:pos x="0" y="7"/>
                </a:cxn>
                <a:cxn ang="0">
                  <a:pos x="2" y="11"/>
                </a:cxn>
                <a:cxn ang="0">
                  <a:pos x="7" y="0"/>
                </a:cxn>
                <a:cxn ang="0">
                  <a:pos x="2" y="0"/>
                </a:cxn>
              </a:cxnLst>
              <a:rect l="0" t="0" r="r" b="b"/>
              <a:pathLst>
                <a:path w="7" h="11">
                  <a:moveTo>
                    <a:pt x="2" y="0"/>
                  </a:moveTo>
                  <a:lnTo>
                    <a:pt x="1" y="4"/>
                  </a:lnTo>
                  <a:lnTo>
                    <a:pt x="0" y="7"/>
                  </a:lnTo>
                  <a:lnTo>
                    <a:pt x="2" y="11"/>
                  </a:lnTo>
                  <a:lnTo>
                    <a:pt x="7" y="0"/>
                  </a:lnTo>
                  <a:lnTo>
                    <a:pt x="2"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29" name="Freeform 470"/>
            <p:cNvSpPr>
              <a:spLocks/>
            </p:cNvSpPr>
            <p:nvPr/>
          </p:nvSpPr>
          <p:spPr bwMode="auto">
            <a:xfrm>
              <a:off x="4278319" y="1768734"/>
              <a:ext cx="8929" cy="6698"/>
            </a:xfrm>
            <a:custGeom>
              <a:avLst/>
              <a:gdLst/>
              <a:ahLst/>
              <a:cxnLst>
                <a:cxn ang="0">
                  <a:pos x="2" y="5"/>
                </a:cxn>
                <a:cxn ang="0">
                  <a:pos x="10" y="2"/>
                </a:cxn>
                <a:cxn ang="0">
                  <a:pos x="0" y="0"/>
                </a:cxn>
                <a:cxn ang="0">
                  <a:pos x="2" y="5"/>
                </a:cxn>
              </a:cxnLst>
              <a:rect l="0" t="0" r="r" b="b"/>
              <a:pathLst>
                <a:path w="10" h="5">
                  <a:moveTo>
                    <a:pt x="2" y="5"/>
                  </a:moveTo>
                  <a:lnTo>
                    <a:pt x="10" y="2"/>
                  </a:lnTo>
                  <a:lnTo>
                    <a:pt x="0" y="0"/>
                  </a:lnTo>
                  <a:lnTo>
                    <a:pt x="2"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0" name="Freeform 471"/>
            <p:cNvSpPr>
              <a:spLocks/>
            </p:cNvSpPr>
            <p:nvPr/>
          </p:nvSpPr>
          <p:spPr bwMode="auto">
            <a:xfrm>
              <a:off x="4309568" y="1849115"/>
              <a:ext cx="8929" cy="6698"/>
            </a:xfrm>
            <a:custGeom>
              <a:avLst/>
              <a:gdLst/>
              <a:ahLst/>
              <a:cxnLst>
                <a:cxn ang="0">
                  <a:pos x="7" y="5"/>
                </a:cxn>
                <a:cxn ang="0">
                  <a:pos x="1" y="0"/>
                </a:cxn>
                <a:cxn ang="0">
                  <a:pos x="0" y="6"/>
                </a:cxn>
                <a:cxn ang="0">
                  <a:pos x="7" y="5"/>
                </a:cxn>
              </a:cxnLst>
              <a:rect l="0" t="0" r="r" b="b"/>
              <a:pathLst>
                <a:path w="7" h="6">
                  <a:moveTo>
                    <a:pt x="7" y="5"/>
                  </a:moveTo>
                  <a:lnTo>
                    <a:pt x="1" y="0"/>
                  </a:lnTo>
                  <a:lnTo>
                    <a:pt x="0" y="6"/>
                  </a:lnTo>
                  <a:lnTo>
                    <a:pt x="7"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1" name="Freeform 472"/>
            <p:cNvSpPr>
              <a:spLocks/>
            </p:cNvSpPr>
            <p:nvPr/>
          </p:nvSpPr>
          <p:spPr bwMode="auto">
            <a:xfrm>
              <a:off x="4436799" y="2141616"/>
              <a:ext cx="6696" cy="2233"/>
            </a:xfrm>
            <a:custGeom>
              <a:avLst/>
              <a:gdLst/>
              <a:ahLst/>
              <a:cxnLst>
                <a:cxn ang="0">
                  <a:pos x="6" y="0"/>
                </a:cxn>
                <a:cxn ang="0">
                  <a:pos x="0" y="0"/>
                </a:cxn>
                <a:cxn ang="0">
                  <a:pos x="0" y="2"/>
                </a:cxn>
                <a:cxn ang="0">
                  <a:pos x="5" y="2"/>
                </a:cxn>
                <a:cxn ang="0">
                  <a:pos x="6" y="0"/>
                </a:cxn>
              </a:cxnLst>
              <a:rect l="0" t="0" r="r" b="b"/>
              <a:pathLst>
                <a:path w="6" h="2">
                  <a:moveTo>
                    <a:pt x="6" y="0"/>
                  </a:moveTo>
                  <a:lnTo>
                    <a:pt x="0" y="0"/>
                  </a:lnTo>
                  <a:lnTo>
                    <a:pt x="0" y="2"/>
                  </a:lnTo>
                  <a:lnTo>
                    <a:pt x="5" y="2"/>
                  </a:lnTo>
                  <a:lnTo>
                    <a:pt x="6"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2" name="Freeform 473"/>
            <p:cNvSpPr>
              <a:spLocks/>
            </p:cNvSpPr>
            <p:nvPr/>
          </p:nvSpPr>
          <p:spPr bwMode="auto">
            <a:xfrm>
              <a:off x="3811813" y="2271119"/>
              <a:ext cx="17857" cy="4466"/>
            </a:xfrm>
            <a:custGeom>
              <a:avLst/>
              <a:gdLst/>
              <a:ahLst/>
              <a:cxnLst>
                <a:cxn ang="0">
                  <a:pos x="3" y="5"/>
                </a:cxn>
                <a:cxn ang="0">
                  <a:pos x="0" y="0"/>
                </a:cxn>
                <a:cxn ang="0">
                  <a:pos x="14" y="3"/>
                </a:cxn>
                <a:cxn ang="0">
                  <a:pos x="3" y="5"/>
                </a:cxn>
              </a:cxnLst>
              <a:rect l="0" t="0" r="r" b="b"/>
              <a:pathLst>
                <a:path w="14" h="5">
                  <a:moveTo>
                    <a:pt x="3" y="5"/>
                  </a:moveTo>
                  <a:lnTo>
                    <a:pt x="0" y="0"/>
                  </a:lnTo>
                  <a:lnTo>
                    <a:pt x="14" y="3"/>
                  </a:lnTo>
                  <a:lnTo>
                    <a:pt x="3"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3" name="Freeform 474"/>
            <p:cNvSpPr>
              <a:spLocks/>
            </p:cNvSpPr>
            <p:nvPr/>
          </p:nvSpPr>
          <p:spPr bwMode="auto">
            <a:xfrm>
              <a:off x="3753779" y="2253257"/>
              <a:ext cx="11160" cy="4466"/>
            </a:xfrm>
            <a:custGeom>
              <a:avLst/>
              <a:gdLst/>
              <a:ahLst/>
              <a:cxnLst>
                <a:cxn ang="0">
                  <a:pos x="4" y="0"/>
                </a:cxn>
                <a:cxn ang="0">
                  <a:pos x="0" y="2"/>
                </a:cxn>
                <a:cxn ang="0">
                  <a:pos x="10" y="3"/>
                </a:cxn>
                <a:cxn ang="0">
                  <a:pos x="4" y="0"/>
                </a:cxn>
              </a:cxnLst>
              <a:rect l="0" t="0" r="r" b="b"/>
              <a:pathLst>
                <a:path w="10" h="3">
                  <a:moveTo>
                    <a:pt x="4" y="0"/>
                  </a:moveTo>
                  <a:lnTo>
                    <a:pt x="0" y="2"/>
                  </a:lnTo>
                  <a:lnTo>
                    <a:pt x="10" y="3"/>
                  </a:lnTo>
                  <a:lnTo>
                    <a:pt x="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4" name="Freeform 475"/>
            <p:cNvSpPr>
              <a:spLocks/>
            </p:cNvSpPr>
            <p:nvPr/>
          </p:nvSpPr>
          <p:spPr bwMode="auto">
            <a:xfrm>
              <a:off x="3782796" y="2246559"/>
              <a:ext cx="6696" cy="2233"/>
            </a:xfrm>
            <a:custGeom>
              <a:avLst/>
              <a:gdLst/>
              <a:ahLst/>
              <a:cxnLst>
                <a:cxn ang="0">
                  <a:pos x="6" y="2"/>
                </a:cxn>
                <a:cxn ang="0">
                  <a:pos x="0" y="2"/>
                </a:cxn>
                <a:cxn ang="0">
                  <a:pos x="1" y="0"/>
                </a:cxn>
                <a:cxn ang="0">
                  <a:pos x="6" y="2"/>
                </a:cxn>
              </a:cxnLst>
              <a:rect l="0" t="0" r="r" b="b"/>
              <a:pathLst>
                <a:path w="6" h="2">
                  <a:moveTo>
                    <a:pt x="6" y="2"/>
                  </a:moveTo>
                  <a:lnTo>
                    <a:pt x="0" y="2"/>
                  </a:lnTo>
                  <a:lnTo>
                    <a:pt x="1" y="0"/>
                  </a:lnTo>
                  <a:lnTo>
                    <a:pt x="6" y="2"/>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5" name="Freeform 476"/>
            <p:cNvSpPr>
              <a:spLocks/>
            </p:cNvSpPr>
            <p:nvPr/>
          </p:nvSpPr>
          <p:spPr bwMode="auto">
            <a:xfrm>
              <a:off x="2892191" y="2422951"/>
              <a:ext cx="2232" cy="4466"/>
            </a:xfrm>
            <a:custGeom>
              <a:avLst/>
              <a:gdLst/>
              <a:ahLst/>
              <a:cxnLst>
                <a:cxn ang="0">
                  <a:pos x="4" y="0"/>
                </a:cxn>
                <a:cxn ang="0">
                  <a:pos x="2" y="2"/>
                </a:cxn>
                <a:cxn ang="0">
                  <a:pos x="1" y="2"/>
                </a:cxn>
                <a:cxn ang="0">
                  <a:pos x="0" y="4"/>
                </a:cxn>
                <a:cxn ang="0">
                  <a:pos x="1" y="2"/>
                </a:cxn>
                <a:cxn ang="0">
                  <a:pos x="2" y="1"/>
                </a:cxn>
                <a:cxn ang="0">
                  <a:pos x="4" y="1"/>
                </a:cxn>
                <a:cxn ang="0">
                  <a:pos x="4" y="0"/>
                </a:cxn>
              </a:cxnLst>
              <a:rect l="0" t="0" r="r" b="b"/>
              <a:pathLst>
                <a:path w="4" h="4">
                  <a:moveTo>
                    <a:pt x="4" y="0"/>
                  </a:moveTo>
                  <a:lnTo>
                    <a:pt x="2" y="2"/>
                  </a:lnTo>
                  <a:lnTo>
                    <a:pt x="1" y="2"/>
                  </a:lnTo>
                  <a:lnTo>
                    <a:pt x="0" y="4"/>
                  </a:lnTo>
                  <a:lnTo>
                    <a:pt x="1" y="2"/>
                  </a:lnTo>
                  <a:lnTo>
                    <a:pt x="2" y="1"/>
                  </a:lnTo>
                  <a:lnTo>
                    <a:pt x="4" y="1"/>
                  </a:lnTo>
                  <a:lnTo>
                    <a:pt x="4"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6" name="Freeform 477"/>
            <p:cNvSpPr>
              <a:spLocks/>
            </p:cNvSpPr>
            <p:nvPr/>
          </p:nvSpPr>
          <p:spPr bwMode="auto">
            <a:xfrm>
              <a:off x="4186805" y="2157245"/>
              <a:ext cx="73659" cy="136202"/>
            </a:xfrm>
            <a:custGeom>
              <a:avLst/>
              <a:gdLst/>
              <a:ahLst/>
              <a:cxnLst>
                <a:cxn ang="0">
                  <a:pos x="30" y="0"/>
                </a:cxn>
                <a:cxn ang="0">
                  <a:pos x="18" y="2"/>
                </a:cxn>
                <a:cxn ang="0">
                  <a:pos x="19" y="30"/>
                </a:cxn>
                <a:cxn ang="0">
                  <a:pos x="12" y="47"/>
                </a:cxn>
                <a:cxn ang="0">
                  <a:pos x="3" y="65"/>
                </a:cxn>
                <a:cxn ang="0">
                  <a:pos x="0" y="81"/>
                </a:cxn>
                <a:cxn ang="0">
                  <a:pos x="9" y="88"/>
                </a:cxn>
                <a:cxn ang="0">
                  <a:pos x="14" y="88"/>
                </a:cxn>
                <a:cxn ang="0">
                  <a:pos x="12" y="123"/>
                </a:cxn>
                <a:cxn ang="0">
                  <a:pos x="41" y="119"/>
                </a:cxn>
                <a:cxn ang="0">
                  <a:pos x="41" y="112"/>
                </a:cxn>
                <a:cxn ang="0">
                  <a:pos x="48" y="98"/>
                </a:cxn>
                <a:cxn ang="0">
                  <a:pos x="47" y="92"/>
                </a:cxn>
                <a:cxn ang="0">
                  <a:pos x="49" y="78"/>
                </a:cxn>
                <a:cxn ang="0">
                  <a:pos x="41" y="59"/>
                </a:cxn>
                <a:cxn ang="0">
                  <a:pos x="48" y="58"/>
                </a:cxn>
                <a:cxn ang="0">
                  <a:pos x="55" y="28"/>
                </a:cxn>
                <a:cxn ang="0">
                  <a:pos x="66" y="15"/>
                </a:cxn>
                <a:cxn ang="0">
                  <a:pos x="62" y="4"/>
                </a:cxn>
                <a:cxn ang="0">
                  <a:pos x="36" y="3"/>
                </a:cxn>
                <a:cxn ang="0">
                  <a:pos x="30" y="0"/>
                </a:cxn>
              </a:cxnLst>
              <a:rect l="0" t="0" r="r" b="b"/>
              <a:pathLst>
                <a:path w="66" h="123">
                  <a:moveTo>
                    <a:pt x="30" y="0"/>
                  </a:moveTo>
                  <a:lnTo>
                    <a:pt x="18" y="2"/>
                  </a:lnTo>
                  <a:lnTo>
                    <a:pt x="19" y="30"/>
                  </a:lnTo>
                  <a:lnTo>
                    <a:pt x="12" y="47"/>
                  </a:lnTo>
                  <a:lnTo>
                    <a:pt x="3" y="65"/>
                  </a:lnTo>
                  <a:lnTo>
                    <a:pt x="0" y="81"/>
                  </a:lnTo>
                  <a:lnTo>
                    <a:pt x="9" y="88"/>
                  </a:lnTo>
                  <a:lnTo>
                    <a:pt x="14" y="88"/>
                  </a:lnTo>
                  <a:lnTo>
                    <a:pt x="12" y="123"/>
                  </a:lnTo>
                  <a:lnTo>
                    <a:pt x="41" y="119"/>
                  </a:lnTo>
                  <a:lnTo>
                    <a:pt x="41" y="112"/>
                  </a:lnTo>
                  <a:lnTo>
                    <a:pt x="48" y="98"/>
                  </a:lnTo>
                  <a:lnTo>
                    <a:pt x="47" y="92"/>
                  </a:lnTo>
                  <a:lnTo>
                    <a:pt x="49" y="78"/>
                  </a:lnTo>
                  <a:lnTo>
                    <a:pt x="41" y="59"/>
                  </a:lnTo>
                  <a:lnTo>
                    <a:pt x="48" y="58"/>
                  </a:lnTo>
                  <a:lnTo>
                    <a:pt x="55" y="28"/>
                  </a:lnTo>
                  <a:lnTo>
                    <a:pt x="66" y="15"/>
                  </a:lnTo>
                  <a:lnTo>
                    <a:pt x="62" y="4"/>
                  </a:lnTo>
                  <a:lnTo>
                    <a:pt x="36" y="3"/>
                  </a:lnTo>
                  <a:lnTo>
                    <a:pt x="30"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7" name="Freeform 478"/>
            <p:cNvSpPr>
              <a:spLocks/>
            </p:cNvSpPr>
            <p:nvPr/>
          </p:nvSpPr>
          <p:spPr bwMode="auto">
            <a:xfrm>
              <a:off x="4200198" y="2110357"/>
              <a:ext cx="272315" cy="207653"/>
            </a:xfrm>
            <a:custGeom>
              <a:avLst/>
              <a:gdLst/>
              <a:ahLst/>
              <a:cxnLst>
                <a:cxn ang="0">
                  <a:pos x="49" y="46"/>
                </a:cxn>
                <a:cxn ang="0">
                  <a:pos x="23" y="45"/>
                </a:cxn>
                <a:cxn ang="0">
                  <a:pos x="17" y="42"/>
                </a:cxn>
                <a:cxn ang="0">
                  <a:pos x="5" y="44"/>
                </a:cxn>
                <a:cxn ang="0">
                  <a:pos x="5" y="36"/>
                </a:cxn>
                <a:cxn ang="0">
                  <a:pos x="2" y="30"/>
                </a:cxn>
                <a:cxn ang="0">
                  <a:pos x="2" y="28"/>
                </a:cxn>
                <a:cxn ang="0">
                  <a:pos x="0" y="23"/>
                </a:cxn>
                <a:cxn ang="0">
                  <a:pos x="0" y="12"/>
                </a:cxn>
                <a:cxn ang="0">
                  <a:pos x="30" y="0"/>
                </a:cxn>
                <a:cxn ang="0">
                  <a:pos x="55" y="4"/>
                </a:cxn>
                <a:cxn ang="0">
                  <a:pos x="78" y="5"/>
                </a:cxn>
                <a:cxn ang="0">
                  <a:pos x="100" y="5"/>
                </a:cxn>
                <a:cxn ang="0">
                  <a:pos x="122" y="6"/>
                </a:cxn>
                <a:cxn ang="0">
                  <a:pos x="145" y="8"/>
                </a:cxn>
                <a:cxn ang="0">
                  <a:pos x="155" y="16"/>
                </a:cxn>
                <a:cxn ang="0">
                  <a:pos x="210" y="28"/>
                </a:cxn>
                <a:cxn ang="0">
                  <a:pos x="210" y="30"/>
                </a:cxn>
                <a:cxn ang="0">
                  <a:pos x="215" y="30"/>
                </a:cxn>
                <a:cxn ang="0">
                  <a:pos x="244" y="32"/>
                </a:cxn>
                <a:cxn ang="0">
                  <a:pos x="240" y="48"/>
                </a:cxn>
                <a:cxn ang="0">
                  <a:pos x="218" y="60"/>
                </a:cxn>
                <a:cxn ang="0">
                  <a:pos x="196" y="72"/>
                </a:cxn>
                <a:cxn ang="0">
                  <a:pos x="185" y="89"/>
                </a:cxn>
                <a:cxn ang="0">
                  <a:pos x="173" y="107"/>
                </a:cxn>
                <a:cxn ang="0">
                  <a:pos x="181" y="125"/>
                </a:cxn>
                <a:cxn ang="0">
                  <a:pos x="164" y="146"/>
                </a:cxn>
                <a:cxn ang="0">
                  <a:pos x="160" y="152"/>
                </a:cxn>
                <a:cxn ang="0">
                  <a:pos x="143" y="161"/>
                </a:cxn>
                <a:cxn ang="0">
                  <a:pos x="133" y="171"/>
                </a:cxn>
                <a:cxn ang="0">
                  <a:pos x="109" y="173"/>
                </a:cxn>
                <a:cxn ang="0">
                  <a:pos x="85" y="177"/>
                </a:cxn>
                <a:cxn ang="0">
                  <a:pos x="70" y="186"/>
                </a:cxn>
                <a:cxn ang="0">
                  <a:pos x="55" y="186"/>
                </a:cxn>
                <a:cxn ang="0">
                  <a:pos x="50" y="168"/>
                </a:cxn>
                <a:cxn ang="0">
                  <a:pos x="35" y="161"/>
                </a:cxn>
                <a:cxn ang="0">
                  <a:pos x="28" y="161"/>
                </a:cxn>
                <a:cxn ang="0">
                  <a:pos x="28" y="154"/>
                </a:cxn>
                <a:cxn ang="0">
                  <a:pos x="35" y="140"/>
                </a:cxn>
                <a:cxn ang="0">
                  <a:pos x="34" y="134"/>
                </a:cxn>
                <a:cxn ang="0">
                  <a:pos x="36" y="120"/>
                </a:cxn>
                <a:cxn ang="0">
                  <a:pos x="28" y="101"/>
                </a:cxn>
                <a:cxn ang="0">
                  <a:pos x="35" y="100"/>
                </a:cxn>
                <a:cxn ang="0">
                  <a:pos x="43" y="70"/>
                </a:cxn>
                <a:cxn ang="0">
                  <a:pos x="53" y="57"/>
                </a:cxn>
                <a:cxn ang="0">
                  <a:pos x="49" y="46"/>
                </a:cxn>
              </a:cxnLst>
              <a:rect l="0" t="0" r="r" b="b"/>
              <a:pathLst>
                <a:path w="244" h="186">
                  <a:moveTo>
                    <a:pt x="49" y="46"/>
                  </a:moveTo>
                  <a:lnTo>
                    <a:pt x="23" y="45"/>
                  </a:lnTo>
                  <a:lnTo>
                    <a:pt x="17" y="42"/>
                  </a:lnTo>
                  <a:lnTo>
                    <a:pt x="5" y="44"/>
                  </a:lnTo>
                  <a:lnTo>
                    <a:pt x="5" y="36"/>
                  </a:lnTo>
                  <a:lnTo>
                    <a:pt x="2" y="30"/>
                  </a:lnTo>
                  <a:lnTo>
                    <a:pt x="2" y="28"/>
                  </a:lnTo>
                  <a:lnTo>
                    <a:pt x="0" y="23"/>
                  </a:lnTo>
                  <a:lnTo>
                    <a:pt x="0" y="12"/>
                  </a:lnTo>
                  <a:lnTo>
                    <a:pt x="30" y="0"/>
                  </a:lnTo>
                  <a:lnTo>
                    <a:pt x="55" y="4"/>
                  </a:lnTo>
                  <a:lnTo>
                    <a:pt x="78" y="5"/>
                  </a:lnTo>
                  <a:lnTo>
                    <a:pt x="100" y="5"/>
                  </a:lnTo>
                  <a:lnTo>
                    <a:pt x="122" y="6"/>
                  </a:lnTo>
                  <a:lnTo>
                    <a:pt x="145" y="8"/>
                  </a:lnTo>
                  <a:lnTo>
                    <a:pt x="155" y="16"/>
                  </a:lnTo>
                  <a:lnTo>
                    <a:pt x="210" y="28"/>
                  </a:lnTo>
                  <a:lnTo>
                    <a:pt x="210" y="30"/>
                  </a:lnTo>
                  <a:lnTo>
                    <a:pt x="215" y="30"/>
                  </a:lnTo>
                  <a:lnTo>
                    <a:pt x="244" y="32"/>
                  </a:lnTo>
                  <a:lnTo>
                    <a:pt x="240" y="48"/>
                  </a:lnTo>
                  <a:lnTo>
                    <a:pt x="218" y="60"/>
                  </a:lnTo>
                  <a:lnTo>
                    <a:pt x="196" y="72"/>
                  </a:lnTo>
                  <a:lnTo>
                    <a:pt x="185" y="89"/>
                  </a:lnTo>
                  <a:lnTo>
                    <a:pt x="173" y="107"/>
                  </a:lnTo>
                  <a:lnTo>
                    <a:pt x="181" y="125"/>
                  </a:lnTo>
                  <a:lnTo>
                    <a:pt x="164" y="146"/>
                  </a:lnTo>
                  <a:lnTo>
                    <a:pt x="160" y="152"/>
                  </a:lnTo>
                  <a:lnTo>
                    <a:pt x="143" y="161"/>
                  </a:lnTo>
                  <a:lnTo>
                    <a:pt x="133" y="171"/>
                  </a:lnTo>
                  <a:lnTo>
                    <a:pt x="109" y="173"/>
                  </a:lnTo>
                  <a:lnTo>
                    <a:pt x="85" y="177"/>
                  </a:lnTo>
                  <a:lnTo>
                    <a:pt x="70" y="186"/>
                  </a:lnTo>
                  <a:lnTo>
                    <a:pt x="55" y="186"/>
                  </a:lnTo>
                  <a:lnTo>
                    <a:pt x="50" y="168"/>
                  </a:lnTo>
                  <a:lnTo>
                    <a:pt x="35" y="161"/>
                  </a:lnTo>
                  <a:lnTo>
                    <a:pt x="28" y="161"/>
                  </a:lnTo>
                  <a:lnTo>
                    <a:pt x="28" y="154"/>
                  </a:lnTo>
                  <a:lnTo>
                    <a:pt x="35" y="140"/>
                  </a:lnTo>
                  <a:lnTo>
                    <a:pt x="34" y="134"/>
                  </a:lnTo>
                  <a:lnTo>
                    <a:pt x="36" y="120"/>
                  </a:lnTo>
                  <a:lnTo>
                    <a:pt x="28" y="101"/>
                  </a:lnTo>
                  <a:lnTo>
                    <a:pt x="35" y="100"/>
                  </a:lnTo>
                  <a:lnTo>
                    <a:pt x="43" y="70"/>
                  </a:lnTo>
                  <a:lnTo>
                    <a:pt x="53" y="57"/>
                  </a:lnTo>
                  <a:lnTo>
                    <a:pt x="49" y="4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8" name="Freeform 479"/>
            <p:cNvSpPr>
              <a:spLocks/>
            </p:cNvSpPr>
            <p:nvPr/>
          </p:nvSpPr>
          <p:spPr bwMode="auto">
            <a:xfrm>
              <a:off x="4459119" y="2217532"/>
              <a:ext cx="22320" cy="13397"/>
            </a:xfrm>
            <a:custGeom>
              <a:avLst/>
              <a:gdLst/>
              <a:ahLst/>
              <a:cxnLst>
                <a:cxn ang="0">
                  <a:pos x="21" y="4"/>
                </a:cxn>
                <a:cxn ang="0">
                  <a:pos x="10" y="12"/>
                </a:cxn>
                <a:cxn ang="0">
                  <a:pos x="0" y="5"/>
                </a:cxn>
                <a:cxn ang="0">
                  <a:pos x="14" y="0"/>
                </a:cxn>
                <a:cxn ang="0">
                  <a:pos x="21" y="4"/>
                </a:cxn>
              </a:cxnLst>
              <a:rect l="0" t="0" r="r" b="b"/>
              <a:pathLst>
                <a:path w="21" h="12">
                  <a:moveTo>
                    <a:pt x="21" y="4"/>
                  </a:moveTo>
                  <a:lnTo>
                    <a:pt x="10" y="12"/>
                  </a:lnTo>
                  <a:lnTo>
                    <a:pt x="0" y="5"/>
                  </a:lnTo>
                  <a:lnTo>
                    <a:pt x="14" y="0"/>
                  </a:lnTo>
                  <a:lnTo>
                    <a:pt x="21" y="4"/>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39" name="Freeform 480"/>
            <p:cNvSpPr>
              <a:spLocks/>
            </p:cNvSpPr>
            <p:nvPr/>
          </p:nvSpPr>
          <p:spPr bwMode="auto">
            <a:xfrm>
              <a:off x="1602044" y="1958525"/>
              <a:ext cx="1332557" cy="663149"/>
            </a:xfrm>
            <a:custGeom>
              <a:avLst/>
              <a:gdLst/>
              <a:ahLst/>
              <a:cxnLst>
                <a:cxn ang="0">
                  <a:pos x="1181" y="50"/>
                </a:cxn>
                <a:cxn ang="0">
                  <a:pos x="1118" y="97"/>
                </a:cxn>
                <a:cxn ang="0">
                  <a:pos x="988" y="139"/>
                </a:cxn>
                <a:cxn ang="0">
                  <a:pos x="896" y="172"/>
                </a:cxn>
                <a:cxn ang="0">
                  <a:pos x="882" y="140"/>
                </a:cxn>
                <a:cxn ang="0">
                  <a:pos x="870" y="79"/>
                </a:cxn>
                <a:cxn ang="0">
                  <a:pos x="802" y="26"/>
                </a:cxn>
                <a:cxn ang="0">
                  <a:pos x="693" y="13"/>
                </a:cxn>
                <a:cxn ang="0">
                  <a:pos x="587" y="8"/>
                </a:cxn>
                <a:cxn ang="0">
                  <a:pos x="423" y="8"/>
                </a:cxn>
                <a:cxn ang="0">
                  <a:pos x="257" y="8"/>
                </a:cxn>
                <a:cxn ang="0">
                  <a:pos x="142" y="48"/>
                </a:cxn>
                <a:cxn ang="0">
                  <a:pos x="129" y="48"/>
                </a:cxn>
                <a:cxn ang="0">
                  <a:pos x="103" y="55"/>
                </a:cxn>
                <a:cxn ang="0">
                  <a:pos x="91" y="74"/>
                </a:cxn>
                <a:cxn ang="0">
                  <a:pos x="36" y="153"/>
                </a:cxn>
                <a:cxn ang="0">
                  <a:pos x="0" y="243"/>
                </a:cxn>
                <a:cxn ang="0">
                  <a:pos x="12" y="277"/>
                </a:cxn>
                <a:cxn ang="0">
                  <a:pos x="12" y="303"/>
                </a:cxn>
                <a:cxn ang="0">
                  <a:pos x="24" y="364"/>
                </a:cxn>
                <a:cxn ang="0">
                  <a:pos x="117" y="410"/>
                </a:cxn>
                <a:cxn ang="0">
                  <a:pos x="213" y="442"/>
                </a:cxn>
                <a:cxn ang="0">
                  <a:pos x="306" y="480"/>
                </a:cxn>
                <a:cxn ang="0">
                  <a:pos x="385" y="507"/>
                </a:cxn>
                <a:cxn ang="0">
                  <a:pos x="441" y="547"/>
                </a:cxn>
                <a:cxn ang="0">
                  <a:pos x="453" y="525"/>
                </a:cxn>
                <a:cxn ang="0">
                  <a:pos x="476" y="513"/>
                </a:cxn>
                <a:cxn ang="0">
                  <a:pos x="516" y="487"/>
                </a:cxn>
                <a:cxn ang="0">
                  <a:pos x="568" y="483"/>
                </a:cxn>
                <a:cxn ang="0">
                  <a:pos x="609" y="486"/>
                </a:cxn>
                <a:cxn ang="0">
                  <a:pos x="627" y="478"/>
                </a:cxn>
                <a:cxn ang="0">
                  <a:pos x="657" y="468"/>
                </a:cxn>
                <a:cxn ang="0">
                  <a:pos x="676" y="466"/>
                </a:cxn>
                <a:cxn ang="0">
                  <a:pos x="711" y="475"/>
                </a:cxn>
                <a:cxn ang="0">
                  <a:pos x="764" y="505"/>
                </a:cxn>
                <a:cxn ang="0">
                  <a:pos x="759" y="542"/>
                </a:cxn>
                <a:cxn ang="0">
                  <a:pos x="770" y="562"/>
                </a:cxn>
                <a:cxn ang="0">
                  <a:pos x="810" y="552"/>
                </a:cxn>
                <a:cxn ang="0">
                  <a:pos x="802" y="488"/>
                </a:cxn>
                <a:cxn ang="0">
                  <a:pos x="816" y="429"/>
                </a:cxn>
                <a:cxn ang="0">
                  <a:pos x="862" y="393"/>
                </a:cxn>
                <a:cxn ang="0">
                  <a:pos x="917" y="348"/>
                </a:cxn>
                <a:cxn ang="0">
                  <a:pos x="948" y="328"/>
                </a:cxn>
                <a:cxn ang="0">
                  <a:pos x="940" y="324"/>
                </a:cxn>
                <a:cxn ang="0">
                  <a:pos x="947" y="303"/>
                </a:cxn>
                <a:cxn ang="0">
                  <a:pos x="950" y="294"/>
                </a:cxn>
                <a:cxn ang="0">
                  <a:pos x="945" y="258"/>
                </a:cxn>
                <a:cxn ang="0">
                  <a:pos x="958" y="247"/>
                </a:cxn>
                <a:cxn ang="0">
                  <a:pos x="965" y="271"/>
                </a:cxn>
                <a:cxn ang="0">
                  <a:pos x="981" y="267"/>
                </a:cxn>
                <a:cxn ang="0">
                  <a:pos x="987" y="254"/>
                </a:cxn>
                <a:cxn ang="0">
                  <a:pos x="1023" y="206"/>
                </a:cxn>
                <a:cxn ang="0">
                  <a:pos x="1083" y="187"/>
                </a:cxn>
                <a:cxn ang="0">
                  <a:pos x="1109" y="177"/>
                </a:cxn>
                <a:cxn ang="0">
                  <a:pos x="1124" y="135"/>
                </a:cxn>
                <a:cxn ang="0">
                  <a:pos x="1157" y="118"/>
                </a:cxn>
              </a:cxnLst>
              <a:rect l="0" t="0" r="r" b="b"/>
              <a:pathLst>
                <a:path w="1194" h="594">
                  <a:moveTo>
                    <a:pt x="1192" y="109"/>
                  </a:moveTo>
                  <a:lnTo>
                    <a:pt x="1191" y="100"/>
                  </a:lnTo>
                  <a:lnTo>
                    <a:pt x="1185" y="85"/>
                  </a:lnTo>
                  <a:lnTo>
                    <a:pt x="1194" y="55"/>
                  </a:lnTo>
                  <a:lnTo>
                    <a:pt x="1181" y="50"/>
                  </a:lnTo>
                  <a:lnTo>
                    <a:pt x="1172" y="50"/>
                  </a:lnTo>
                  <a:lnTo>
                    <a:pt x="1170" y="45"/>
                  </a:lnTo>
                  <a:lnTo>
                    <a:pt x="1154" y="63"/>
                  </a:lnTo>
                  <a:lnTo>
                    <a:pt x="1137" y="81"/>
                  </a:lnTo>
                  <a:lnTo>
                    <a:pt x="1118" y="97"/>
                  </a:lnTo>
                  <a:lnTo>
                    <a:pt x="1104" y="104"/>
                  </a:lnTo>
                  <a:lnTo>
                    <a:pt x="1066" y="106"/>
                  </a:lnTo>
                  <a:lnTo>
                    <a:pt x="1028" y="109"/>
                  </a:lnTo>
                  <a:lnTo>
                    <a:pt x="1008" y="123"/>
                  </a:lnTo>
                  <a:lnTo>
                    <a:pt x="988" y="139"/>
                  </a:lnTo>
                  <a:lnTo>
                    <a:pt x="964" y="140"/>
                  </a:lnTo>
                  <a:lnTo>
                    <a:pt x="940" y="142"/>
                  </a:lnTo>
                  <a:lnTo>
                    <a:pt x="938" y="158"/>
                  </a:lnTo>
                  <a:lnTo>
                    <a:pt x="917" y="165"/>
                  </a:lnTo>
                  <a:lnTo>
                    <a:pt x="896" y="172"/>
                  </a:lnTo>
                  <a:lnTo>
                    <a:pt x="875" y="180"/>
                  </a:lnTo>
                  <a:lnTo>
                    <a:pt x="854" y="187"/>
                  </a:lnTo>
                  <a:lnTo>
                    <a:pt x="848" y="177"/>
                  </a:lnTo>
                  <a:lnTo>
                    <a:pt x="872" y="153"/>
                  </a:lnTo>
                  <a:lnTo>
                    <a:pt x="882" y="140"/>
                  </a:lnTo>
                  <a:lnTo>
                    <a:pt x="886" y="118"/>
                  </a:lnTo>
                  <a:lnTo>
                    <a:pt x="891" y="97"/>
                  </a:lnTo>
                  <a:lnTo>
                    <a:pt x="875" y="85"/>
                  </a:lnTo>
                  <a:lnTo>
                    <a:pt x="878" y="78"/>
                  </a:lnTo>
                  <a:lnTo>
                    <a:pt x="870" y="79"/>
                  </a:lnTo>
                  <a:lnTo>
                    <a:pt x="869" y="68"/>
                  </a:lnTo>
                  <a:lnTo>
                    <a:pt x="852" y="58"/>
                  </a:lnTo>
                  <a:lnTo>
                    <a:pt x="836" y="48"/>
                  </a:lnTo>
                  <a:lnTo>
                    <a:pt x="819" y="37"/>
                  </a:lnTo>
                  <a:lnTo>
                    <a:pt x="802" y="26"/>
                  </a:lnTo>
                  <a:lnTo>
                    <a:pt x="776" y="33"/>
                  </a:lnTo>
                  <a:lnTo>
                    <a:pt x="760" y="26"/>
                  </a:lnTo>
                  <a:lnTo>
                    <a:pt x="743" y="30"/>
                  </a:lnTo>
                  <a:lnTo>
                    <a:pt x="714" y="18"/>
                  </a:lnTo>
                  <a:lnTo>
                    <a:pt x="693" y="13"/>
                  </a:lnTo>
                  <a:lnTo>
                    <a:pt x="695" y="0"/>
                  </a:lnTo>
                  <a:lnTo>
                    <a:pt x="687" y="8"/>
                  </a:lnTo>
                  <a:lnTo>
                    <a:pt x="653" y="8"/>
                  </a:lnTo>
                  <a:lnTo>
                    <a:pt x="621" y="8"/>
                  </a:lnTo>
                  <a:lnTo>
                    <a:pt x="587" y="8"/>
                  </a:lnTo>
                  <a:lnTo>
                    <a:pt x="555" y="8"/>
                  </a:lnTo>
                  <a:lnTo>
                    <a:pt x="521" y="8"/>
                  </a:lnTo>
                  <a:lnTo>
                    <a:pt x="489" y="8"/>
                  </a:lnTo>
                  <a:lnTo>
                    <a:pt x="455" y="8"/>
                  </a:lnTo>
                  <a:lnTo>
                    <a:pt x="423" y="8"/>
                  </a:lnTo>
                  <a:lnTo>
                    <a:pt x="389" y="8"/>
                  </a:lnTo>
                  <a:lnTo>
                    <a:pt x="357" y="8"/>
                  </a:lnTo>
                  <a:lnTo>
                    <a:pt x="323" y="8"/>
                  </a:lnTo>
                  <a:lnTo>
                    <a:pt x="289" y="8"/>
                  </a:lnTo>
                  <a:lnTo>
                    <a:pt x="257" y="8"/>
                  </a:lnTo>
                  <a:lnTo>
                    <a:pt x="223" y="8"/>
                  </a:lnTo>
                  <a:lnTo>
                    <a:pt x="191" y="8"/>
                  </a:lnTo>
                  <a:lnTo>
                    <a:pt x="157" y="8"/>
                  </a:lnTo>
                  <a:lnTo>
                    <a:pt x="150" y="28"/>
                  </a:lnTo>
                  <a:lnTo>
                    <a:pt x="142" y="48"/>
                  </a:lnTo>
                  <a:lnTo>
                    <a:pt x="125" y="55"/>
                  </a:lnTo>
                  <a:lnTo>
                    <a:pt x="129" y="49"/>
                  </a:lnTo>
                  <a:lnTo>
                    <a:pt x="130" y="52"/>
                  </a:lnTo>
                  <a:lnTo>
                    <a:pt x="145" y="34"/>
                  </a:lnTo>
                  <a:lnTo>
                    <a:pt x="129" y="48"/>
                  </a:lnTo>
                  <a:lnTo>
                    <a:pt x="126" y="48"/>
                  </a:lnTo>
                  <a:lnTo>
                    <a:pt x="137" y="38"/>
                  </a:lnTo>
                  <a:lnTo>
                    <a:pt x="144" y="30"/>
                  </a:lnTo>
                  <a:lnTo>
                    <a:pt x="113" y="22"/>
                  </a:lnTo>
                  <a:lnTo>
                    <a:pt x="103" y="55"/>
                  </a:lnTo>
                  <a:lnTo>
                    <a:pt x="101" y="60"/>
                  </a:lnTo>
                  <a:lnTo>
                    <a:pt x="100" y="63"/>
                  </a:lnTo>
                  <a:lnTo>
                    <a:pt x="99" y="68"/>
                  </a:lnTo>
                  <a:lnTo>
                    <a:pt x="97" y="64"/>
                  </a:lnTo>
                  <a:lnTo>
                    <a:pt x="91" y="74"/>
                  </a:lnTo>
                  <a:lnTo>
                    <a:pt x="105" y="76"/>
                  </a:lnTo>
                  <a:lnTo>
                    <a:pt x="94" y="76"/>
                  </a:lnTo>
                  <a:lnTo>
                    <a:pt x="84" y="88"/>
                  </a:lnTo>
                  <a:lnTo>
                    <a:pt x="60" y="121"/>
                  </a:lnTo>
                  <a:lnTo>
                    <a:pt x="36" y="153"/>
                  </a:lnTo>
                  <a:lnTo>
                    <a:pt x="29" y="174"/>
                  </a:lnTo>
                  <a:lnTo>
                    <a:pt x="22" y="193"/>
                  </a:lnTo>
                  <a:lnTo>
                    <a:pt x="1" y="217"/>
                  </a:lnTo>
                  <a:lnTo>
                    <a:pt x="4" y="225"/>
                  </a:lnTo>
                  <a:lnTo>
                    <a:pt x="0" y="243"/>
                  </a:lnTo>
                  <a:lnTo>
                    <a:pt x="3" y="259"/>
                  </a:lnTo>
                  <a:lnTo>
                    <a:pt x="6" y="276"/>
                  </a:lnTo>
                  <a:lnTo>
                    <a:pt x="4" y="271"/>
                  </a:lnTo>
                  <a:lnTo>
                    <a:pt x="3" y="276"/>
                  </a:lnTo>
                  <a:lnTo>
                    <a:pt x="12" y="277"/>
                  </a:lnTo>
                  <a:lnTo>
                    <a:pt x="17" y="277"/>
                  </a:lnTo>
                  <a:lnTo>
                    <a:pt x="15" y="289"/>
                  </a:lnTo>
                  <a:lnTo>
                    <a:pt x="10" y="285"/>
                  </a:lnTo>
                  <a:lnTo>
                    <a:pt x="6" y="289"/>
                  </a:lnTo>
                  <a:lnTo>
                    <a:pt x="12" y="303"/>
                  </a:lnTo>
                  <a:lnTo>
                    <a:pt x="6" y="312"/>
                  </a:lnTo>
                  <a:lnTo>
                    <a:pt x="11" y="326"/>
                  </a:lnTo>
                  <a:lnTo>
                    <a:pt x="16" y="340"/>
                  </a:lnTo>
                  <a:lnTo>
                    <a:pt x="12" y="362"/>
                  </a:lnTo>
                  <a:lnTo>
                    <a:pt x="24" y="364"/>
                  </a:lnTo>
                  <a:lnTo>
                    <a:pt x="45" y="375"/>
                  </a:lnTo>
                  <a:lnTo>
                    <a:pt x="66" y="392"/>
                  </a:lnTo>
                  <a:lnTo>
                    <a:pt x="66" y="412"/>
                  </a:lnTo>
                  <a:lnTo>
                    <a:pt x="91" y="411"/>
                  </a:lnTo>
                  <a:lnTo>
                    <a:pt x="117" y="410"/>
                  </a:lnTo>
                  <a:lnTo>
                    <a:pt x="133" y="418"/>
                  </a:lnTo>
                  <a:lnTo>
                    <a:pt x="150" y="426"/>
                  </a:lnTo>
                  <a:lnTo>
                    <a:pt x="166" y="434"/>
                  </a:lnTo>
                  <a:lnTo>
                    <a:pt x="183" y="442"/>
                  </a:lnTo>
                  <a:lnTo>
                    <a:pt x="213" y="442"/>
                  </a:lnTo>
                  <a:lnTo>
                    <a:pt x="243" y="442"/>
                  </a:lnTo>
                  <a:lnTo>
                    <a:pt x="246" y="432"/>
                  </a:lnTo>
                  <a:lnTo>
                    <a:pt x="281" y="432"/>
                  </a:lnTo>
                  <a:lnTo>
                    <a:pt x="299" y="456"/>
                  </a:lnTo>
                  <a:lnTo>
                    <a:pt x="306" y="480"/>
                  </a:lnTo>
                  <a:lnTo>
                    <a:pt x="319" y="490"/>
                  </a:lnTo>
                  <a:lnTo>
                    <a:pt x="331" y="501"/>
                  </a:lnTo>
                  <a:lnTo>
                    <a:pt x="347" y="482"/>
                  </a:lnTo>
                  <a:lnTo>
                    <a:pt x="376" y="484"/>
                  </a:lnTo>
                  <a:lnTo>
                    <a:pt x="385" y="507"/>
                  </a:lnTo>
                  <a:lnTo>
                    <a:pt x="395" y="530"/>
                  </a:lnTo>
                  <a:lnTo>
                    <a:pt x="402" y="559"/>
                  </a:lnTo>
                  <a:lnTo>
                    <a:pt x="417" y="571"/>
                  </a:lnTo>
                  <a:lnTo>
                    <a:pt x="442" y="576"/>
                  </a:lnTo>
                  <a:lnTo>
                    <a:pt x="441" y="547"/>
                  </a:lnTo>
                  <a:lnTo>
                    <a:pt x="438" y="543"/>
                  </a:lnTo>
                  <a:lnTo>
                    <a:pt x="437" y="538"/>
                  </a:lnTo>
                  <a:lnTo>
                    <a:pt x="444" y="542"/>
                  </a:lnTo>
                  <a:lnTo>
                    <a:pt x="448" y="529"/>
                  </a:lnTo>
                  <a:lnTo>
                    <a:pt x="453" y="525"/>
                  </a:lnTo>
                  <a:lnTo>
                    <a:pt x="465" y="517"/>
                  </a:lnTo>
                  <a:lnTo>
                    <a:pt x="471" y="512"/>
                  </a:lnTo>
                  <a:lnTo>
                    <a:pt x="471" y="508"/>
                  </a:lnTo>
                  <a:lnTo>
                    <a:pt x="482" y="510"/>
                  </a:lnTo>
                  <a:lnTo>
                    <a:pt x="476" y="513"/>
                  </a:lnTo>
                  <a:lnTo>
                    <a:pt x="488" y="507"/>
                  </a:lnTo>
                  <a:lnTo>
                    <a:pt x="483" y="507"/>
                  </a:lnTo>
                  <a:lnTo>
                    <a:pt x="508" y="490"/>
                  </a:lnTo>
                  <a:lnTo>
                    <a:pt x="510" y="483"/>
                  </a:lnTo>
                  <a:lnTo>
                    <a:pt x="516" y="487"/>
                  </a:lnTo>
                  <a:lnTo>
                    <a:pt x="514" y="489"/>
                  </a:lnTo>
                  <a:lnTo>
                    <a:pt x="531" y="480"/>
                  </a:lnTo>
                  <a:lnTo>
                    <a:pt x="534" y="480"/>
                  </a:lnTo>
                  <a:lnTo>
                    <a:pt x="551" y="482"/>
                  </a:lnTo>
                  <a:lnTo>
                    <a:pt x="568" y="483"/>
                  </a:lnTo>
                  <a:lnTo>
                    <a:pt x="580" y="482"/>
                  </a:lnTo>
                  <a:lnTo>
                    <a:pt x="586" y="490"/>
                  </a:lnTo>
                  <a:lnTo>
                    <a:pt x="598" y="494"/>
                  </a:lnTo>
                  <a:lnTo>
                    <a:pt x="610" y="495"/>
                  </a:lnTo>
                  <a:lnTo>
                    <a:pt x="609" y="486"/>
                  </a:lnTo>
                  <a:lnTo>
                    <a:pt x="626" y="496"/>
                  </a:lnTo>
                  <a:lnTo>
                    <a:pt x="622" y="502"/>
                  </a:lnTo>
                  <a:lnTo>
                    <a:pt x="629" y="494"/>
                  </a:lnTo>
                  <a:lnTo>
                    <a:pt x="620" y="483"/>
                  </a:lnTo>
                  <a:lnTo>
                    <a:pt x="627" y="478"/>
                  </a:lnTo>
                  <a:lnTo>
                    <a:pt x="624" y="476"/>
                  </a:lnTo>
                  <a:lnTo>
                    <a:pt x="622" y="474"/>
                  </a:lnTo>
                  <a:lnTo>
                    <a:pt x="608" y="470"/>
                  </a:lnTo>
                  <a:lnTo>
                    <a:pt x="622" y="470"/>
                  </a:lnTo>
                  <a:lnTo>
                    <a:pt x="657" y="468"/>
                  </a:lnTo>
                  <a:lnTo>
                    <a:pt x="662" y="457"/>
                  </a:lnTo>
                  <a:lnTo>
                    <a:pt x="660" y="469"/>
                  </a:lnTo>
                  <a:lnTo>
                    <a:pt x="671" y="468"/>
                  </a:lnTo>
                  <a:lnTo>
                    <a:pt x="681" y="463"/>
                  </a:lnTo>
                  <a:lnTo>
                    <a:pt x="676" y="466"/>
                  </a:lnTo>
                  <a:lnTo>
                    <a:pt x="696" y="465"/>
                  </a:lnTo>
                  <a:lnTo>
                    <a:pt x="690" y="465"/>
                  </a:lnTo>
                  <a:lnTo>
                    <a:pt x="704" y="469"/>
                  </a:lnTo>
                  <a:lnTo>
                    <a:pt x="707" y="469"/>
                  </a:lnTo>
                  <a:lnTo>
                    <a:pt x="711" y="475"/>
                  </a:lnTo>
                  <a:lnTo>
                    <a:pt x="707" y="472"/>
                  </a:lnTo>
                  <a:lnTo>
                    <a:pt x="711" y="483"/>
                  </a:lnTo>
                  <a:lnTo>
                    <a:pt x="742" y="472"/>
                  </a:lnTo>
                  <a:lnTo>
                    <a:pt x="753" y="489"/>
                  </a:lnTo>
                  <a:lnTo>
                    <a:pt x="764" y="505"/>
                  </a:lnTo>
                  <a:lnTo>
                    <a:pt x="758" y="534"/>
                  </a:lnTo>
                  <a:lnTo>
                    <a:pt x="756" y="529"/>
                  </a:lnTo>
                  <a:lnTo>
                    <a:pt x="759" y="532"/>
                  </a:lnTo>
                  <a:lnTo>
                    <a:pt x="762" y="526"/>
                  </a:lnTo>
                  <a:lnTo>
                    <a:pt x="759" y="542"/>
                  </a:lnTo>
                  <a:lnTo>
                    <a:pt x="765" y="552"/>
                  </a:lnTo>
                  <a:lnTo>
                    <a:pt x="767" y="553"/>
                  </a:lnTo>
                  <a:lnTo>
                    <a:pt x="768" y="561"/>
                  </a:lnTo>
                  <a:lnTo>
                    <a:pt x="772" y="556"/>
                  </a:lnTo>
                  <a:lnTo>
                    <a:pt x="770" y="562"/>
                  </a:lnTo>
                  <a:lnTo>
                    <a:pt x="773" y="577"/>
                  </a:lnTo>
                  <a:lnTo>
                    <a:pt x="783" y="594"/>
                  </a:lnTo>
                  <a:lnTo>
                    <a:pt x="796" y="591"/>
                  </a:lnTo>
                  <a:lnTo>
                    <a:pt x="803" y="571"/>
                  </a:lnTo>
                  <a:lnTo>
                    <a:pt x="810" y="552"/>
                  </a:lnTo>
                  <a:lnTo>
                    <a:pt x="807" y="530"/>
                  </a:lnTo>
                  <a:lnTo>
                    <a:pt x="803" y="508"/>
                  </a:lnTo>
                  <a:lnTo>
                    <a:pt x="806" y="529"/>
                  </a:lnTo>
                  <a:lnTo>
                    <a:pt x="804" y="508"/>
                  </a:lnTo>
                  <a:lnTo>
                    <a:pt x="802" y="488"/>
                  </a:lnTo>
                  <a:lnTo>
                    <a:pt x="801" y="469"/>
                  </a:lnTo>
                  <a:lnTo>
                    <a:pt x="800" y="448"/>
                  </a:lnTo>
                  <a:lnTo>
                    <a:pt x="807" y="444"/>
                  </a:lnTo>
                  <a:lnTo>
                    <a:pt x="807" y="441"/>
                  </a:lnTo>
                  <a:lnTo>
                    <a:pt x="816" y="429"/>
                  </a:lnTo>
                  <a:lnTo>
                    <a:pt x="822" y="418"/>
                  </a:lnTo>
                  <a:lnTo>
                    <a:pt x="824" y="416"/>
                  </a:lnTo>
                  <a:lnTo>
                    <a:pt x="831" y="414"/>
                  </a:lnTo>
                  <a:lnTo>
                    <a:pt x="860" y="394"/>
                  </a:lnTo>
                  <a:lnTo>
                    <a:pt x="862" y="393"/>
                  </a:lnTo>
                  <a:lnTo>
                    <a:pt x="884" y="379"/>
                  </a:lnTo>
                  <a:lnTo>
                    <a:pt x="892" y="375"/>
                  </a:lnTo>
                  <a:lnTo>
                    <a:pt x="908" y="362"/>
                  </a:lnTo>
                  <a:lnTo>
                    <a:pt x="933" y="352"/>
                  </a:lnTo>
                  <a:lnTo>
                    <a:pt x="917" y="348"/>
                  </a:lnTo>
                  <a:lnTo>
                    <a:pt x="927" y="349"/>
                  </a:lnTo>
                  <a:lnTo>
                    <a:pt x="930" y="344"/>
                  </a:lnTo>
                  <a:lnTo>
                    <a:pt x="921" y="338"/>
                  </a:lnTo>
                  <a:lnTo>
                    <a:pt x="942" y="339"/>
                  </a:lnTo>
                  <a:lnTo>
                    <a:pt x="948" y="328"/>
                  </a:lnTo>
                  <a:lnTo>
                    <a:pt x="942" y="332"/>
                  </a:lnTo>
                  <a:lnTo>
                    <a:pt x="938" y="327"/>
                  </a:lnTo>
                  <a:lnTo>
                    <a:pt x="930" y="324"/>
                  </a:lnTo>
                  <a:lnTo>
                    <a:pt x="932" y="322"/>
                  </a:lnTo>
                  <a:lnTo>
                    <a:pt x="940" y="324"/>
                  </a:lnTo>
                  <a:lnTo>
                    <a:pt x="946" y="322"/>
                  </a:lnTo>
                  <a:lnTo>
                    <a:pt x="951" y="325"/>
                  </a:lnTo>
                  <a:lnTo>
                    <a:pt x="952" y="309"/>
                  </a:lnTo>
                  <a:lnTo>
                    <a:pt x="954" y="332"/>
                  </a:lnTo>
                  <a:lnTo>
                    <a:pt x="947" y="303"/>
                  </a:lnTo>
                  <a:lnTo>
                    <a:pt x="940" y="301"/>
                  </a:lnTo>
                  <a:lnTo>
                    <a:pt x="933" y="294"/>
                  </a:lnTo>
                  <a:lnTo>
                    <a:pt x="946" y="300"/>
                  </a:lnTo>
                  <a:lnTo>
                    <a:pt x="941" y="289"/>
                  </a:lnTo>
                  <a:lnTo>
                    <a:pt x="950" y="294"/>
                  </a:lnTo>
                  <a:lnTo>
                    <a:pt x="939" y="274"/>
                  </a:lnTo>
                  <a:lnTo>
                    <a:pt x="952" y="283"/>
                  </a:lnTo>
                  <a:lnTo>
                    <a:pt x="941" y="267"/>
                  </a:lnTo>
                  <a:lnTo>
                    <a:pt x="936" y="267"/>
                  </a:lnTo>
                  <a:lnTo>
                    <a:pt x="945" y="258"/>
                  </a:lnTo>
                  <a:lnTo>
                    <a:pt x="941" y="266"/>
                  </a:lnTo>
                  <a:lnTo>
                    <a:pt x="954" y="273"/>
                  </a:lnTo>
                  <a:lnTo>
                    <a:pt x="951" y="260"/>
                  </a:lnTo>
                  <a:lnTo>
                    <a:pt x="954" y="268"/>
                  </a:lnTo>
                  <a:lnTo>
                    <a:pt x="958" y="247"/>
                  </a:lnTo>
                  <a:lnTo>
                    <a:pt x="971" y="241"/>
                  </a:lnTo>
                  <a:lnTo>
                    <a:pt x="963" y="254"/>
                  </a:lnTo>
                  <a:lnTo>
                    <a:pt x="962" y="261"/>
                  </a:lnTo>
                  <a:lnTo>
                    <a:pt x="958" y="267"/>
                  </a:lnTo>
                  <a:lnTo>
                    <a:pt x="965" y="271"/>
                  </a:lnTo>
                  <a:lnTo>
                    <a:pt x="962" y="278"/>
                  </a:lnTo>
                  <a:lnTo>
                    <a:pt x="963" y="283"/>
                  </a:lnTo>
                  <a:lnTo>
                    <a:pt x="959" y="286"/>
                  </a:lnTo>
                  <a:lnTo>
                    <a:pt x="954" y="295"/>
                  </a:lnTo>
                  <a:lnTo>
                    <a:pt x="981" y="267"/>
                  </a:lnTo>
                  <a:lnTo>
                    <a:pt x="978" y="241"/>
                  </a:lnTo>
                  <a:lnTo>
                    <a:pt x="990" y="230"/>
                  </a:lnTo>
                  <a:lnTo>
                    <a:pt x="980" y="237"/>
                  </a:lnTo>
                  <a:lnTo>
                    <a:pt x="988" y="247"/>
                  </a:lnTo>
                  <a:lnTo>
                    <a:pt x="987" y="254"/>
                  </a:lnTo>
                  <a:lnTo>
                    <a:pt x="1012" y="230"/>
                  </a:lnTo>
                  <a:lnTo>
                    <a:pt x="1011" y="232"/>
                  </a:lnTo>
                  <a:lnTo>
                    <a:pt x="1016" y="217"/>
                  </a:lnTo>
                  <a:lnTo>
                    <a:pt x="1025" y="199"/>
                  </a:lnTo>
                  <a:lnTo>
                    <a:pt x="1023" y="206"/>
                  </a:lnTo>
                  <a:lnTo>
                    <a:pt x="1030" y="202"/>
                  </a:lnTo>
                  <a:lnTo>
                    <a:pt x="1053" y="198"/>
                  </a:lnTo>
                  <a:lnTo>
                    <a:pt x="1074" y="194"/>
                  </a:lnTo>
                  <a:lnTo>
                    <a:pt x="1079" y="187"/>
                  </a:lnTo>
                  <a:lnTo>
                    <a:pt x="1083" y="187"/>
                  </a:lnTo>
                  <a:lnTo>
                    <a:pt x="1084" y="188"/>
                  </a:lnTo>
                  <a:lnTo>
                    <a:pt x="1092" y="192"/>
                  </a:lnTo>
                  <a:lnTo>
                    <a:pt x="1096" y="193"/>
                  </a:lnTo>
                  <a:lnTo>
                    <a:pt x="1109" y="187"/>
                  </a:lnTo>
                  <a:lnTo>
                    <a:pt x="1109" y="177"/>
                  </a:lnTo>
                  <a:lnTo>
                    <a:pt x="1109" y="183"/>
                  </a:lnTo>
                  <a:lnTo>
                    <a:pt x="1097" y="178"/>
                  </a:lnTo>
                  <a:lnTo>
                    <a:pt x="1100" y="165"/>
                  </a:lnTo>
                  <a:lnTo>
                    <a:pt x="1101" y="160"/>
                  </a:lnTo>
                  <a:lnTo>
                    <a:pt x="1124" y="135"/>
                  </a:lnTo>
                  <a:lnTo>
                    <a:pt x="1131" y="132"/>
                  </a:lnTo>
                  <a:lnTo>
                    <a:pt x="1134" y="133"/>
                  </a:lnTo>
                  <a:lnTo>
                    <a:pt x="1152" y="117"/>
                  </a:lnTo>
                  <a:lnTo>
                    <a:pt x="1152" y="120"/>
                  </a:lnTo>
                  <a:lnTo>
                    <a:pt x="1157" y="118"/>
                  </a:lnTo>
                  <a:lnTo>
                    <a:pt x="1167" y="121"/>
                  </a:lnTo>
                  <a:lnTo>
                    <a:pt x="1192" y="10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0" name="Freeform 481"/>
            <p:cNvSpPr>
              <a:spLocks/>
            </p:cNvSpPr>
            <p:nvPr/>
          </p:nvSpPr>
          <p:spPr bwMode="auto">
            <a:xfrm>
              <a:off x="1064110" y="1407016"/>
              <a:ext cx="848194" cy="406374"/>
            </a:xfrm>
            <a:custGeom>
              <a:avLst/>
              <a:gdLst/>
              <a:ahLst/>
              <a:cxnLst>
                <a:cxn ang="0">
                  <a:pos x="611" y="317"/>
                </a:cxn>
                <a:cxn ang="0">
                  <a:pos x="589" y="257"/>
                </a:cxn>
                <a:cxn ang="0">
                  <a:pos x="554" y="243"/>
                </a:cxn>
                <a:cxn ang="0">
                  <a:pos x="584" y="186"/>
                </a:cxn>
                <a:cxn ang="0">
                  <a:pos x="700" y="84"/>
                </a:cxn>
                <a:cxn ang="0">
                  <a:pos x="689" y="22"/>
                </a:cxn>
                <a:cxn ang="0">
                  <a:pos x="592" y="9"/>
                </a:cxn>
                <a:cxn ang="0">
                  <a:pos x="571" y="3"/>
                </a:cxn>
                <a:cxn ang="0">
                  <a:pos x="491" y="13"/>
                </a:cxn>
                <a:cxn ang="0">
                  <a:pos x="448" y="22"/>
                </a:cxn>
                <a:cxn ang="0">
                  <a:pos x="317" y="61"/>
                </a:cxn>
                <a:cxn ang="0">
                  <a:pos x="344" y="101"/>
                </a:cxn>
                <a:cxn ang="0">
                  <a:pos x="332" y="105"/>
                </a:cxn>
                <a:cxn ang="0">
                  <a:pos x="306" y="99"/>
                </a:cxn>
                <a:cxn ang="0">
                  <a:pos x="215" y="130"/>
                </a:cxn>
                <a:cxn ang="0">
                  <a:pos x="304" y="135"/>
                </a:cxn>
                <a:cxn ang="0">
                  <a:pos x="250" y="167"/>
                </a:cxn>
                <a:cxn ang="0">
                  <a:pos x="178" y="186"/>
                </a:cxn>
                <a:cxn ang="0">
                  <a:pos x="133" y="204"/>
                </a:cxn>
                <a:cxn ang="0">
                  <a:pos x="149" y="210"/>
                </a:cxn>
                <a:cxn ang="0">
                  <a:pos x="143" y="226"/>
                </a:cxn>
                <a:cxn ang="0">
                  <a:pos x="112" y="233"/>
                </a:cxn>
                <a:cxn ang="0">
                  <a:pos x="150" y="245"/>
                </a:cxn>
                <a:cxn ang="0">
                  <a:pos x="120" y="276"/>
                </a:cxn>
                <a:cxn ang="0">
                  <a:pos x="190" y="267"/>
                </a:cxn>
                <a:cxn ang="0">
                  <a:pos x="218" y="268"/>
                </a:cxn>
                <a:cxn ang="0">
                  <a:pos x="170" y="300"/>
                </a:cxn>
                <a:cxn ang="0">
                  <a:pos x="78" y="341"/>
                </a:cxn>
                <a:cxn ang="0">
                  <a:pos x="50" y="340"/>
                </a:cxn>
                <a:cxn ang="0">
                  <a:pos x="17" y="357"/>
                </a:cxn>
                <a:cxn ang="0">
                  <a:pos x="45" y="349"/>
                </a:cxn>
                <a:cxn ang="0">
                  <a:pos x="112" y="336"/>
                </a:cxn>
                <a:cxn ang="0">
                  <a:pos x="232" y="291"/>
                </a:cxn>
                <a:cxn ang="0">
                  <a:pos x="314" y="246"/>
                </a:cxn>
                <a:cxn ang="0">
                  <a:pos x="410" y="211"/>
                </a:cxn>
                <a:cxn ang="0">
                  <a:pos x="358" y="228"/>
                </a:cxn>
                <a:cxn ang="0">
                  <a:pos x="329" y="262"/>
                </a:cxn>
                <a:cxn ang="0">
                  <a:pos x="360" y="252"/>
                </a:cxn>
                <a:cxn ang="0">
                  <a:pos x="385" y="246"/>
                </a:cxn>
                <a:cxn ang="0">
                  <a:pos x="407" y="228"/>
                </a:cxn>
                <a:cxn ang="0">
                  <a:pos x="431" y="222"/>
                </a:cxn>
                <a:cxn ang="0">
                  <a:pos x="448" y="226"/>
                </a:cxn>
                <a:cxn ang="0">
                  <a:pos x="446" y="234"/>
                </a:cxn>
                <a:cxn ang="0">
                  <a:pos x="469" y="241"/>
                </a:cxn>
                <a:cxn ang="0">
                  <a:pos x="542" y="246"/>
                </a:cxn>
                <a:cxn ang="0">
                  <a:pos x="538" y="253"/>
                </a:cxn>
                <a:cxn ang="0">
                  <a:pos x="566" y="270"/>
                </a:cxn>
                <a:cxn ang="0">
                  <a:pos x="580" y="277"/>
                </a:cxn>
                <a:cxn ang="0">
                  <a:pos x="599" y="276"/>
                </a:cxn>
                <a:cxn ang="0">
                  <a:pos x="602" y="292"/>
                </a:cxn>
                <a:cxn ang="0">
                  <a:pos x="601" y="298"/>
                </a:cxn>
                <a:cxn ang="0">
                  <a:pos x="600" y="321"/>
                </a:cxn>
                <a:cxn ang="0">
                  <a:pos x="590" y="343"/>
                </a:cxn>
                <a:cxn ang="0">
                  <a:pos x="608" y="353"/>
                </a:cxn>
              </a:cxnLst>
              <a:rect l="0" t="0" r="r" b="b"/>
              <a:pathLst>
                <a:path w="760" h="365">
                  <a:moveTo>
                    <a:pt x="616" y="353"/>
                  </a:moveTo>
                  <a:lnTo>
                    <a:pt x="629" y="339"/>
                  </a:lnTo>
                  <a:lnTo>
                    <a:pt x="620" y="328"/>
                  </a:lnTo>
                  <a:lnTo>
                    <a:pt x="611" y="317"/>
                  </a:lnTo>
                  <a:lnTo>
                    <a:pt x="616" y="295"/>
                  </a:lnTo>
                  <a:lnTo>
                    <a:pt x="619" y="274"/>
                  </a:lnTo>
                  <a:lnTo>
                    <a:pt x="613" y="250"/>
                  </a:lnTo>
                  <a:lnTo>
                    <a:pt x="589" y="257"/>
                  </a:lnTo>
                  <a:lnTo>
                    <a:pt x="576" y="264"/>
                  </a:lnTo>
                  <a:lnTo>
                    <a:pt x="559" y="270"/>
                  </a:lnTo>
                  <a:lnTo>
                    <a:pt x="559" y="247"/>
                  </a:lnTo>
                  <a:lnTo>
                    <a:pt x="554" y="243"/>
                  </a:lnTo>
                  <a:lnTo>
                    <a:pt x="563" y="237"/>
                  </a:lnTo>
                  <a:lnTo>
                    <a:pt x="528" y="238"/>
                  </a:lnTo>
                  <a:lnTo>
                    <a:pt x="557" y="211"/>
                  </a:lnTo>
                  <a:lnTo>
                    <a:pt x="584" y="186"/>
                  </a:lnTo>
                  <a:lnTo>
                    <a:pt x="613" y="160"/>
                  </a:lnTo>
                  <a:lnTo>
                    <a:pt x="641" y="133"/>
                  </a:lnTo>
                  <a:lnTo>
                    <a:pt x="671" y="108"/>
                  </a:lnTo>
                  <a:lnTo>
                    <a:pt x="700" y="84"/>
                  </a:lnTo>
                  <a:lnTo>
                    <a:pt x="730" y="59"/>
                  </a:lnTo>
                  <a:lnTo>
                    <a:pt x="760" y="34"/>
                  </a:lnTo>
                  <a:lnTo>
                    <a:pt x="722" y="25"/>
                  </a:lnTo>
                  <a:lnTo>
                    <a:pt x="689" y="22"/>
                  </a:lnTo>
                  <a:lnTo>
                    <a:pt x="655" y="18"/>
                  </a:lnTo>
                  <a:lnTo>
                    <a:pt x="611" y="16"/>
                  </a:lnTo>
                  <a:lnTo>
                    <a:pt x="608" y="12"/>
                  </a:lnTo>
                  <a:lnTo>
                    <a:pt x="592" y="9"/>
                  </a:lnTo>
                  <a:lnTo>
                    <a:pt x="582" y="9"/>
                  </a:lnTo>
                  <a:lnTo>
                    <a:pt x="577" y="6"/>
                  </a:lnTo>
                  <a:lnTo>
                    <a:pt x="560" y="9"/>
                  </a:lnTo>
                  <a:lnTo>
                    <a:pt x="571" y="3"/>
                  </a:lnTo>
                  <a:lnTo>
                    <a:pt x="559" y="0"/>
                  </a:lnTo>
                  <a:lnTo>
                    <a:pt x="515" y="11"/>
                  </a:lnTo>
                  <a:lnTo>
                    <a:pt x="506" y="10"/>
                  </a:lnTo>
                  <a:lnTo>
                    <a:pt x="491" y="13"/>
                  </a:lnTo>
                  <a:lnTo>
                    <a:pt x="488" y="17"/>
                  </a:lnTo>
                  <a:lnTo>
                    <a:pt x="479" y="23"/>
                  </a:lnTo>
                  <a:lnTo>
                    <a:pt x="485" y="15"/>
                  </a:lnTo>
                  <a:lnTo>
                    <a:pt x="448" y="22"/>
                  </a:lnTo>
                  <a:lnTo>
                    <a:pt x="408" y="36"/>
                  </a:lnTo>
                  <a:lnTo>
                    <a:pt x="370" y="49"/>
                  </a:lnTo>
                  <a:lnTo>
                    <a:pt x="337" y="51"/>
                  </a:lnTo>
                  <a:lnTo>
                    <a:pt x="317" y="61"/>
                  </a:lnTo>
                  <a:lnTo>
                    <a:pt x="331" y="83"/>
                  </a:lnTo>
                  <a:lnTo>
                    <a:pt x="325" y="88"/>
                  </a:lnTo>
                  <a:lnTo>
                    <a:pt x="352" y="93"/>
                  </a:lnTo>
                  <a:lnTo>
                    <a:pt x="344" y="101"/>
                  </a:lnTo>
                  <a:lnTo>
                    <a:pt x="365" y="101"/>
                  </a:lnTo>
                  <a:lnTo>
                    <a:pt x="338" y="101"/>
                  </a:lnTo>
                  <a:lnTo>
                    <a:pt x="337" y="93"/>
                  </a:lnTo>
                  <a:lnTo>
                    <a:pt x="332" y="105"/>
                  </a:lnTo>
                  <a:lnTo>
                    <a:pt x="341" y="109"/>
                  </a:lnTo>
                  <a:lnTo>
                    <a:pt x="328" y="111"/>
                  </a:lnTo>
                  <a:lnTo>
                    <a:pt x="290" y="107"/>
                  </a:lnTo>
                  <a:lnTo>
                    <a:pt x="306" y="99"/>
                  </a:lnTo>
                  <a:lnTo>
                    <a:pt x="263" y="107"/>
                  </a:lnTo>
                  <a:lnTo>
                    <a:pt x="208" y="120"/>
                  </a:lnTo>
                  <a:lnTo>
                    <a:pt x="227" y="127"/>
                  </a:lnTo>
                  <a:lnTo>
                    <a:pt x="215" y="130"/>
                  </a:lnTo>
                  <a:lnTo>
                    <a:pt x="211" y="143"/>
                  </a:lnTo>
                  <a:lnTo>
                    <a:pt x="258" y="143"/>
                  </a:lnTo>
                  <a:lnTo>
                    <a:pt x="264" y="147"/>
                  </a:lnTo>
                  <a:lnTo>
                    <a:pt x="304" y="135"/>
                  </a:lnTo>
                  <a:lnTo>
                    <a:pt x="295" y="144"/>
                  </a:lnTo>
                  <a:lnTo>
                    <a:pt x="288" y="147"/>
                  </a:lnTo>
                  <a:lnTo>
                    <a:pt x="278" y="160"/>
                  </a:lnTo>
                  <a:lnTo>
                    <a:pt x="250" y="167"/>
                  </a:lnTo>
                  <a:lnTo>
                    <a:pt x="206" y="178"/>
                  </a:lnTo>
                  <a:lnTo>
                    <a:pt x="214" y="173"/>
                  </a:lnTo>
                  <a:lnTo>
                    <a:pt x="198" y="177"/>
                  </a:lnTo>
                  <a:lnTo>
                    <a:pt x="178" y="186"/>
                  </a:lnTo>
                  <a:lnTo>
                    <a:pt x="181" y="186"/>
                  </a:lnTo>
                  <a:lnTo>
                    <a:pt x="173" y="190"/>
                  </a:lnTo>
                  <a:lnTo>
                    <a:pt x="143" y="202"/>
                  </a:lnTo>
                  <a:lnTo>
                    <a:pt x="133" y="204"/>
                  </a:lnTo>
                  <a:lnTo>
                    <a:pt x="134" y="207"/>
                  </a:lnTo>
                  <a:lnTo>
                    <a:pt x="124" y="210"/>
                  </a:lnTo>
                  <a:lnTo>
                    <a:pt x="127" y="217"/>
                  </a:lnTo>
                  <a:lnTo>
                    <a:pt x="149" y="210"/>
                  </a:lnTo>
                  <a:lnTo>
                    <a:pt x="130" y="220"/>
                  </a:lnTo>
                  <a:lnTo>
                    <a:pt x="130" y="222"/>
                  </a:lnTo>
                  <a:lnTo>
                    <a:pt x="151" y="225"/>
                  </a:lnTo>
                  <a:lnTo>
                    <a:pt x="143" y="226"/>
                  </a:lnTo>
                  <a:lnTo>
                    <a:pt x="148" y="229"/>
                  </a:lnTo>
                  <a:lnTo>
                    <a:pt x="133" y="229"/>
                  </a:lnTo>
                  <a:lnTo>
                    <a:pt x="126" y="226"/>
                  </a:lnTo>
                  <a:lnTo>
                    <a:pt x="112" y="233"/>
                  </a:lnTo>
                  <a:lnTo>
                    <a:pt x="119" y="250"/>
                  </a:lnTo>
                  <a:lnTo>
                    <a:pt x="150" y="240"/>
                  </a:lnTo>
                  <a:lnTo>
                    <a:pt x="170" y="231"/>
                  </a:lnTo>
                  <a:lnTo>
                    <a:pt x="150" y="245"/>
                  </a:lnTo>
                  <a:lnTo>
                    <a:pt x="138" y="259"/>
                  </a:lnTo>
                  <a:lnTo>
                    <a:pt x="132" y="265"/>
                  </a:lnTo>
                  <a:lnTo>
                    <a:pt x="132" y="267"/>
                  </a:lnTo>
                  <a:lnTo>
                    <a:pt x="120" y="276"/>
                  </a:lnTo>
                  <a:lnTo>
                    <a:pt x="157" y="270"/>
                  </a:lnTo>
                  <a:lnTo>
                    <a:pt x="167" y="271"/>
                  </a:lnTo>
                  <a:lnTo>
                    <a:pt x="167" y="281"/>
                  </a:lnTo>
                  <a:lnTo>
                    <a:pt x="190" y="267"/>
                  </a:lnTo>
                  <a:lnTo>
                    <a:pt x="196" y="268"/>
                  </a:lnTo>
                  <a:lnTo>
                    <a:pt x="184" y="273"/>
                  </a:lnTo>
                  <a:lnTo>
                    <a:pt x="185" y="277"/>
                  </a:lnTo>
                  <a:lnTo>
                    <a:pt x="218" y="268"/>
                  </a:lnTo>
                  <a:lnTo>
                    <a:pt x="188" y="286"/>
                  </a:lnTo>
                  <a:lnTo>
                    <a:pt x="193" y="286"/>
                  </a:lnTo>
                  <a:lnTo>
                    <a:pt x="188" y="286"/>
                  </a:lnTo>
                  <a:lnTo>
                    <a:pt x="170" y="300"/>
                  </a:lnTo>
                  <a:lnTo>
                    <a:pt x="161" y="303"/>
                  </a:lnTo>
                  <a:lnTo>
                    <a:pt x="131" y="319"/>
                  </a:lnTo>
                  <a:lnTo>
                    <a:pt x="83" y="333"/>
                  </a:lnTo>
                  <a:lnTo>
                    <a:pt x="78" y="341"/>
                  </a:lnTo>
                  <a:lnTo>
                    <a:pt x="71" y="341"/>
                  </a:lnTo>
                  <a:lnTo>
                    <a:pt x="66" y="343"/>
                  </a:lnTo>
                  <a:lnTo>
                    <a:pt x="66" y="340"/>
                  </a:lnTo>
                  <a:lnTo>
                    <a:pt x="50" y="340"/>
                  </a:lnTo>
                  <a:lnTo>
                    <a:pt x="0" y="361"/>
                  </a:lnTo>
                  <a:lnTo>
                    <a:pt x="2" y="359"/>
                  </a:lnTo>
                  <a:lnTo>
                    <a:pt x="6" y="361"/>
                  </a:lnTo>
                  <a:lnTo>
                    <a:pt x="17" y="357"/>
                  </a:lnTo>
                  <a:lnTo>
                    <a:pt x="20" y="359"/>
                  </a:lnTo>
                  <a:lnTo>
                    <a:pt x="42" y="348"/>
                  </a:lnTo>
                  <a:lnTo>
                    <a:pt x="54" y="348"/>
                  </a:lnTo>
                  <a:lnTo>
                    <a:pt x="45" y="349"/>
                  </a:lnTo>
                  <a:lnTo>
                    <a:pt x="70" y="345"/>
                  </a:lnTo>
                  <a:lnTo>
                    <a:pt x="85" y="343"/>
                  </a:lnTo>
                  <a:lnTo>
                    <a:pt x="89" y="342"/>
                  </a:lnTo>
                  <a:lnTo>
                    <a:pt x="112" y="336"/>
                  </a:lnTo>
                  <a:lnTo>
                    <a:pt x="118" y="335"/>
                  </a:lnTo>
                  <a:lnTo>
                    <a:pt x="122" y="330"/>
                  </a:lnTo>
                  <a:lnTo>
                    <a:pt x="181" y="309"/>
                  </a:lnTo>
                  <a:lnTo>
                    <a:pt x="232" y="291"/>
                  </a:lnTo>
                  <a:lnTo>
                    <a:pt x="277" y="271"/>
                  </a:lnTo>
                  <a:lnTo>
                    <a:pt x="268" y="265"/>
                  </a:lnTo>
                  <a:lnTo>
                    <a:pt x="306" y="249"/>
                  </a:lnTo>
                  <a:lnTo>
                    <a:pt x="314" y="246"/>
                  </a:lnTo>
                  <a:lnTo>
                    <a:pt x="320" y="239"/>
                  </a:lnTo>
                  <a:lnTo>
                    <a:pt x="354" y="226"/>
                  </a:lnTo>
                  <a:lnTo>
                    <a:pt x="386" y="216"/>
                  </a:lnTo>
                  <a:lnTo>
                    <a:pt x="410" y="211"/>
                  </a:lnTo>
                  <a:lnTo>
                    <a:pt x="395" y="217"/>
                  </a:lnTo>
                  <a:lnTo>
                    <a:pt x="398" y="223"/>
                  </a:lnTo>
                  <a:lnTo>
                    <a:pt x="391" y="223"/>
                  </a:lnTo>
                  <a:lnTo>
                    <a:pt x="358" y="228"/>
                  </a:lnTo>
                  <a:lnTo>
                    <a:pt x="325" y="252"/>
                  </a:lnTo>
                  <a:lnTo>
                    <a:pt x="341" y="250"/>
                  </a:lnTo>
                  <a:lnTo>
                    <a:pt x="316" y="259"/>
                  </a:lnTo>
                  <a:lnTo>
                    <a:pt x="329" y="262"/>
                  </a:lnTo>
                  <a:lnTo>
                    <a:pt x="353" y="251"/>
                  </a:lnTo>
                  <a:lnTo>
                    <a:pt x="346" y="256"/>
                  </a:lnTo>
                  <a:lnTo>
                    <a:pt x="354" y="251"/>
                  </a:lnTo>
                  <a:lnTo>
                    <a:pt x="360" y="252"/>
                  </a:lnTo>
                  <a:lnTo>
                    <a:pt x="362" y="249"/>
                  </a:lnTo>
                  <a:lnTo>
                    <a:pt x="364" y="251"/>
                  </a:lnTo>
                  <a:lnTo>
                    <a:pt x="376" y="244"/>
                  </a:lnTo>
                  <a:lnTo>
                    <a:pt x="385" y="246"/>
                  </a:lnTo>
                  <a:lnTo>
                    <a:pt x="408" y="235"/>
                  </a:lnTo>
                  <a:lnTo>
                    <a:pt x="404" y="233"/>
                  </a:lnTo>
                  <a:lnTo>
                    <a:pt x="412" y="231"/>
                  </a:lnTo>
                  <a:lnTo>
                    <a:pt x="407" y="228"/>
                  </a:lnTo>
                  <a:lnTo>
                    <a:pt x="418" y="225"/>
                  </a:lnTo>
                  <a:lnTo>
                    <a:pt x="436" y="216"/>
                  </a:lnTo>
                  <a:lnTo>
                    <a:pt x="421" y="223"/>
                  </a:lnTo>
                  <a:lnTo>
                    <a:pt x="431" y="222"/>
                  </a:lnTo>
                  <a:lnTo>
                    <a:pt x="430" y="225"/>
                  </a:lnTo>
                  <a:lnTo>
                    <a:pt x="456" y="220"/>
                  </a:lnTo>
                  <a:lnTo>
                    <a:pt x="449" y="221"/>
                  </a:lnTo>
                  <a:lnTo>
                    <a:pt x="448" y="226"/>
                  </a:lnTo>
                  <a:lnTo>
                    <a:pt x="443" y="227"/>
                  </a:lnTo>
                  <a:lnTo>
                    <a:pt x="451" y="228"/>
                  </a:lnTo>
                  <a:lnTo>
                    <a:pt x="452" y="229"/>
                  </a:lnTo>
                  <a:lnTo>
                    <a:pt x="446" y="234"/>
                  </a:lnTo>
                  <a:lnTo>
                    <a:pt x="454" y="237"/>
                  </a:lnTo>
                  <a:lnTo>
                    <a:pt x="470" y="231"/>
                  </a:lnTo>
                  <a:lnTo>
                    <a:pt x="464" y="235"/>
                  </a:lnTo>
                  <a:lnTo>
                    <a:pt x="469" y="241"/>
                  </a:lnTo>
                  <a:lnTo>
                    <a:pt x="493" y="243"/>
                  </a:lnTo>
                  <a:lnTo>
                    <a:pt x="517" y="244"/>
                  </a:lnTo>
                  <a:lnTo>
                    <a:pt x="518" y="251"/>
                  </a:lnTo>
                  <a:lnTo>
                    <a:pt x="542" y="246"/>
                  </a:lnTo>
                  <a:lnTo>
                    <a:pt x="553" y="249"/>
                  </a:lnTo>
                  <a:lnTo>
                    <a:pt x="544" y="252"/>
                  </a:lnTo>
                  <a:lnTo>
                    <a:pt x="548" y="246"/>
                  </a:lnTo>
                  <a:lnTo>
                    <a:pt x="538" y="253"/>
                  </a:lnTo>
                  <a:lnTo>
                    <a:pt x="550" y="269"/>
                  </a:lnTo>
                  <a:lnTo>
                    <a:pt x="562" y="285"/>
                  </a:lnTo>
                  <a:lnTo>
                    <a:pt x="571" y="283"/>
                  </a:lnTo>
                  <a:lnTo>
                    <a:pt x="566" y="270"/>
                  </a:lnTo>
                  <a:lnTo>
                    <a:pt x="575" y="271"/>
                  </a:lnTo>
                  <a:lnTo>
                    <a:pt x="583" y="269"/>
                  </a:lnTo>
                  <a:lnTo>
                    <a:pt x="586" y="270"/>
                  </a:lnTo>
                  <a:lnTo>
                    <a:pt x="580" y="277"/>
                  </a:lnTo>
                  <a:lnTo>
                    <a:pt x="581" y="281"/>
                  </a:lnTo>
                  <a:lnTo>
                    <a:pt x="582" y="285"/>
                  </a:lnTo>
                  <a:lnTo>
                    <a:pt x="601" y="263"/>
                  </a:lnTo>
                  <a:lnTo>
                    <a:pt x="599" y="276"/>
                  </a:lnTo>
                  <a:lnTo>
                    <a:pt x="602" y="286"/>
                  </a:lnTo>
                  <a:lnTo>
                    <a:pt x="607" y="285"/>
                  </a:lnTo>
                  <a:lnTo>
                    <a:pt x="607" y="288"/>
                  </a:lnTo>
                  <a:lnTo>
                    <a:pt x="602" y="292"/>
                  </a:lnTo>
                  <a:lnTo>
                    <a:pt x="613" y="293"/>
                  </a:lnTo>
                  <a:lnTo>
                    <a:pt x="607" y="293"/>
                  </a:lnTo>
                  <a:lnTo>
                    <a:pt x="607" y="300"/>
                  </a:lnTo>
                  <a:lnTo>
                    <a:pt x="601" y="298"/>
                  </a:lnTo>
                  <a:lnTo>
                    <a:pt x="602" y="306"/>
                  </a:lnTo>
                  <a:lnTo>
                    <a:pt x="595" y="307"/>
                  </a:lnTo>
                  <a:lnTo>
                    <a:pt x="598" y="310"/>
                  </a:lnTo>
                  <a:lnTo>
                    <a:pt x="600" y="321"/>
                  </a:lnTo>
                  <a:lnTo>
                    <a:pt x="608" y="333"/>
                  </a:lnTo>
                  <a:lnTo>
                    <a:pt x="601" y="333"/>
                  </a:lnTo>
                  <a:lnTo>
                    <a:pt x="582" y="347"/>
                  </a:lnTo>
                  <a:lnTo>
                    <a:pt x="590" y="343"/>
                  </a:lnTo>
                  <a:lnTo>
                    <a:pt x="614" y="335"/>
                  </a:lnTo>
                  <a:lnTo>
                    <a:pt x="600" y="353"/>
                  </a:lnTo>
                  <a:lnTo>
                    <a:pt x="594" y="355"/>
                  </a:lnTo>
                  <a:lnTo>
                    <a:pt x="608" y="353"/>
                  </a:lnTo>
                  <a:lnTo>
                    <a:pt x="599" y="358"/>
                  </a:lnTo>
                  <a:lnTo>
                    <a:pt x="594" y="365"/>
                  </a:lnTo>
                  <a:lnTo>
                    <a:pt x="616" y="353"/>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1" name="Freeform 482"/>
            <p:cNvSpPr>
              <a:spLocks/>
            </p:cNvSpPr>
            <p:nvPr/>
          </p:nvSpPr>
          <p:spPr bwMode="auto">
            <a:xfrm>
              <a:off x="1302943" y="1730776"/>
              <a:ext cx="60266" cy="33492"/>
            </a:xfrm>
            <a:custGeom>
              <a:avLst/>
              <a:gdLst/>
              <a:ahLst/>
              <a:cxnLst>
                <a:cxn ang="0">
                  <a:pos x="54" y="8"/>
                </a:cxn>
                <a:cxn ang="0">
                  <a:pos x="49" y="7"/>
                </a:cxn>
                <a:cxn ang="0">
                  <a:pos x="51" y="2"/>
                </a:cxn>
                <a:cxn ang="0">
                  <a:pos x="49" y="2"/>
                </a:cxn>
                <a:cxn ang="0">
                  <a:pos x="43" y="0"/>
                </a:cxn>
                <a:cxn ang="0">
                  <a:pos x="39" y="4"/>
                </a:cxn>
                <a:cxn ang="0">
                  <a:pos x="33" y="4"/>
                </a:cxn>
                <a:cxn ang="0">
                  <a:pos x="25" y="6"/>
                </a:cxn>
                <a:cxn ang="0">
                  <a:pos x="18" y="16"/>
                </a:cxn>
                <a:cxn ang="0">
                  <a:pos x="16" y="8"/>
                </a:cxn>
                <a:cxn ang="0">
                  <a:pos x="2" y="16"/>
                </a:cxn>
                <a:cxn ang="0">
                  <a:pos x="1" y="25"/>
                </a:cxn>
                <a:cxn ang="0">
                  <a:pos x="3" y="20"/>
                </a:cxn>
                <a:cxn ang="0">
                  <a:pos x="9" y="21"/>
                </a:cxn>
                <a:cxn ang="0">
                  <a:pos x="0" y="30"/>
                </a:cxn>
                <a:cxn ang="0">
                  <a:pos x="12" y="21"/>
                </a:cxn>
                <a:cxn ang="0">
                  <a:pos x="34" y="15"/>
                </a:cxn>
                <a:cxn ang="0">
                  <a:pos x="39" y="12"/>
                </a:cxn>
                <a:cxn ang="0">
                  <a:pos x="54" y="8"/>
                </a:cxn>
              </a:cxnLst>
              <a:rect l="0" t="0" r="r" b="b"/>
              <a:pathLst>
                <a:path w="54" h="30">
                  <a:moveTo>
                    <a:pt x="54" y="8"/>
                  </a:moveTo>
                  <a:lnTo>
                    <a:pt x="49" y="7"/>
                  </a:lnTo>
                  <a:lnTo>
                    <a:pt x="51" y="2"/>
                  </a:lnTo>
                  <a:lnTo>
                    <a:pt x="49" y="2"/>
                  </a:lnTo>
                  <a:lnTo>
                    <a:pt x="43" y="0"/>
                  </a:lnTo>
                  <a:lnTo>
                    <a:pt x="39" y="4"/>
                  </a:lnTo>
                  <a:lnTo>
                    <a:pt x="33" y="4"/>
                  </a:lnTo>
                  <a:lnTo>
                    <a:pt x="25" y="6"/>
                  </a:lnTo>
                  <a:lnTo>
                    <a:pt x="18" y="16"/>
                  </a:lnTo>
                  <a:lnTo>
                    <a:pt x="16" y="8"/>
                  </a:lnTo>
                  <a:lnTo>
                    <a:pt x="2" y="16"/>
                  </a:lnTo>
                  <a:lnTo>
                    <a:pt x="1" y="25"/>
                  </a:lnTo>
                  <a:lnTo>
                    <a:pt x="3" y="20"/>
                  </a:lnTo>
                  <a:lnTo>
                    <a:pt x="9" y="21"/>
                  </a:lnTo>
                  <a:lnTo>
                    <a:pt x="0" y="30"/>
                  </a:lnTo>
                  <a:lnTo>
                    <a:pt x="12" y="21"/>
                  </a:lnTo>
                  <a:lnTo>
                    <a:pt x="34" y="15"/>
                  </a:lnTo>
                  <a:lnTo>
                    <a:pt x="39" y="12"/>
                  </a:lnTo>
                  <a:lnTo>
                    <a:pt x="54"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2" name="Freeform 483"/>
            <p:cNvSpPr>
              <a:spLocks/>
            </p:cNvSpPr>
            <p:nvPr/>
          </p:nvSpPr>
          <p:spPr bwMode="auto">
            <a:xfrm>
              <a:off x="648941" y="2757876"/>
              <a:ext cx="29017" cy="35725"/>
            </a:xfrm>
            <a:custGeom>
              <a:avLst/>
              <a:gdLst/>
              <a:ahLst/>
              <a:cxnLst>
                <a:cxn ang="0">
                  <a:pos x="25" y="19"/>
                </a:cxn>
                <a:cxn ang="0">
                  <a:pos x="7" y="31"/>
                </a:cxn>
                <a:cxn ang="0">
                  <a:pos x="0" y="28"/>
                </a:cxn>
                <a:cxn ang="0">
                  <a:pos x="7" y="0"/>
                </a:cxn>
                <a:cxn ang="0">
                  <a:pos x="25" y="19"/>
                </a:cxn>
              </a:cxnLst>
              <a:rect l="0" t="0" r="r" b="b"/>
              <a:pathLst>
                <a:path w="25" h="31">
                  <a:moveTo>
                    <a:pt x="25" y="19"/>
                  </a:moveTo>
                  <a:lnTo>
                    <a:pt x="7" y="31"/>
                  </a:lnTo>
                  <a:lnTo>
                    <a:pt x="0" y="28"/>
                  </a:lnTo>
                  <a:lnTo>
                    <a:pt x="7" y="0"/>
                  </a:lnTo>
                  <a:lnTo>
                    <a:pt x="25" y="1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3" name="Freeform 484"/>
            <p:cNvSpPr>
              <a:spLocks/>
            </p:cNvSpPr>
            <p:nvPr/>
          </p:nvSpPr>
          <p:spPr bwMode="auto">
            <a:xfrm>
              <a:off x="1160090" y="1587875"/>
              <a:ext cx="49106" cy="15630"/>
            </a:xfrm>
            <a:custGeom>
              <a:avLst/>
              <a:gdLst/>
              <a:ahLst/>
              <a:cxnLst>
                <a:cxn ang="0">
                  <a:pos x="46" y="9"/>
                </a:cxn>
                <a:cxn ang="0">
                  <a:pos x="22" y="16"/>
                </a:cxn>
                <a:cxn ang="0">
                  <a:pos x="15" y="6"/>
                </a:cxn>
                <a:cxn ang="0">
                  <a:pos x="17" y="11"/>
                </a:cxn>
                <a:cxn ang="0">
                  <a:pos x="0" y="9"/>
                </a:cxn>
                <a:cxn ang="0">
                  <a:pos x="5" y="1"/>
                </a:cxn>
                <a:cxn ang="0">
                  <a:pos x="24" y="0"/>
                </a:cxn>
                <a:cxn ang="0">
                  <a:pos x="46" y="9"/>
                </a:cxn>
              </a:cxnLst>
              <a:rect l="0" t="0" r="r" b="b"/>
              <a:pathLst>
                <a:path w="46" h="16">
                  <a:moveTo>
                    <a:pt x="46" y="9"/>
                  </a:moveTo>
                  <a:lnTo>
                    <a:pt x="22" y="16"/>
                  </a:lnTo>
                  <a:lnTo>
                    <a:pt x="15" y="6"/>
                  </a:lnTo>
                  <a:lnTo>
                    <a:pt x="17" y="11"/>
                  </a:lnTo>
                  <a:lnTo>
                    <a:pt x="0" y="9"/>
                  </a:lnTo>
                  <a:lnTo>
                    <a:pt x="5" y="1"/>
                  </a:lnTo>
                  <a:lnTo>
                    <a:pt x="24" y="0"/>
                  </a:lnTo>
                  <a:lnTo>
                    <a:pt x="46" y="9"/>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4" name="Freeform 485"/>
            <p:cNvSpPr>
              <a:spLocks/>
            </p:cNvSpPr>
            <p:nvPr/>
          </p:nvSpPr>
          <p:spPr bwMode="auto">
            <a:xfrm>
              <a:off x="1684631" y="1773199"/>
              <a:ext cx="26785" cy="42424"/>
            </a:xfrm>
            <a:custGeom>
              <a:avLst/>
              <a:gdLst/>
              <a:ahLst/>
              <a:cxnLst>
                <a:cxn ang="0">
                  <a:pos x="14" y="36"/>
                </a:cxn>
                <a:cxn ang="0">
                  <a:pos x="11" y="38"/>
                </a:cxn>
                <a:cxn ang="0">
                  <a:pos x="9" y="30"/>
                </a:cxn>
                <a:cxn ang="0">
                  <a:pos x="0" y="25"/>
                </a:cxn>
                <a:cxn ang="0">
                  <a:pos x="8" y="23"/>
                </a:cxn>
                <a:cxn ang="0">
                  <a:pos x="13" y="17"/>
                </a:cxn>
                <a:cxn ang="0">
                  <a:pos x="6" y="18"/>
                </a:cxn>
                <a:cxn ang="0">
                  <a:pos x="14" y="11"/>
                </a:cxn>
                <a:cxn ang="0">
                  <a:pos x="13" y="4"/>
                </a:cxn>
                <a:cxn ang="0">
                  <a:pos x="20" y="0"/>
                </a:cxn>
                <a:cxn ang="0">
                  <a:pos x="24" y="19"/>
                </a:cxn>
                <a:cxn ang="0">
                  <a:pos x="20" y="17"/>
                </a:cxn>
                <a:cxn ang="0">
                  <a:pos x="19" y="22"/>
                </a:cxn>
                <a:cxn ang="0">
                  <a:pos x="14" y="36"/>
                </a:cxn>
              </a:cxnLst>
              <a:rect l="0" t="0" r="r" b="b"/>
              <a:pathLst>
                <a:path w="24" h="38">
                  <a:moveTo>
                    <a:pt x="14" y="36"/>
                  </a:moveTo>
                  <a:lnTo>
                    <a:pt x="11" y="38"/>
                  </a:lnTo>
                  <a:lnTo>
                    <a:pt x="9" y="30"/>
                  </a:lnTo>
                  <a:lnTo>
                    <a:pt x="0" y="25"/>
                  </a:lnTo>
                  <a:lnTo>
                    <a:pt x="8" y="23"/>
                  </a:lnTo>
                  <a:lnTo>
                    <a:pt x="13" y="17"/>
                  </a:lnTo>
                  <a:lnTo>
                    <a:pt x="6" y="18"/>
                  </a:lnTo>
                  <a:lnTo>
                    <a:pt x="14" y="11"/>
                  </a:lnTo>
                  <a:lnTo>
                    <a:pt x="13" y="4"/>
                  </a:lnTo>
                  <a:lnTo>
                    <a:pt x="20" y="0"/>
                  </a:lnTo>
                  <a:lnTo>
                    <a:pt x="24" y="19"/>
                  </a:lnTo>
                  <a:lnTo>
                    <a:pt x="20" y="17"/>
                  </a:lnTo>
                  <a:lnTo>
                    <a:pt x="19" y="22"/>
                  </a:lnTo>
                  <a:lnTo>
                    <a:pt x="14" y="3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5" name="Freeform 486"/>
            <p:cNvSpPr>
              <a:spLocks/>
            </p:cNvSpPr>
            <p:nvPr/>
          </p:nvSpPr>
          <p:spPr bwMode="auto">
            <a:xfrm>
              <a:off x="1702488" y="1724077"/>
              <a:ext cx="26785" cy="31260"/>
            </a:xfrm>
            <a:custGeom>
              <a:avLst/>
              <a:gdLst/>
              <a:ahLst/>
              <a:cxnLst>
                <a:cxn ang="0">
                  <a:pos x="24" y="15"/>
                </a:cxn>
                <a:cxn ang="0">
                  <a:pos x="18" y="18"/>
                </a:cxn>
                <a:cxn ang="0">
                  <a:pos x="0" y="28"/>
                </a:cxn>
                <a:cxn ang="0">
                  <a:pos x="5" y="22"/>
                </a:cxn>
                <a:cxn ang="0">
                  <a:pos x="19" y="0"/>
                </a:cxn>
                <a:cxn ang="0">
                  <a:pos x="25" y="2"/>
                </a:cxn>
                <a:cxn ang="0">
                  <a:pos x="24" y="15"/>
                </a:cxn>
              </a:cxnLst>
              <a:rect l="0" t="0" r="r" b="b"/>
              <a:pathLst>
                <a:path w="25" h="28">
                  <a:moveTo>
                    <a:pt x="24" y="15"/>
                  </a:moveTo>
                  <a:lnTo>
                    <a:pt x="18" y="18"/>
                  </a:lnTo>
                  <a:lnTo>
                    <a:pt x="0" y="28"/>
                  </a:lnTo>
                  <a:lnTo>
                    <a:pt x="5" y="22"/>
                  </a:lnTo>
                  <a:lnTo>
                    <a:pt x="19" y="0"/>
                  </a:lnTo>
                  <a:lnTo>
                    <a:pt x="25" y="2"/>
                  </a:lnTo>
                  <a:lnTo>
                    <a:pt x="24" y="1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6" name="Freeform 487"/>
            <p:cNvSpPr>
              <a:spLocks/>
            </p:cNvSpPr>
            <p:nvPr/>
          </p:nvSpPr>
          <p:spPr bwMode="auto">
            <a:xfrm>
              <a:off x="1019467" y="1806692"/>
              <a:ext cx="40178" cy="15630"/>
            </a:xfrm>
            <a:custGeom>
              <a:avLst/>
              <a:gdLst/>
              <a:ahLst/>
              <a:cxnLst>
                <a:cxn ang="0">
                  <a:pos x="36" y="10"/>
                </a:cxn>
                <a:cxn ang="0">
                  <a:pos x="29" y="0"/>
                </a:cxn>
                <a:cxn ang="0">
                  <a:pos x="0" y="11"/>
                </a:cxn>
                <a:cxn ang="0">
                  <a:pos x="9" y="13"/>
                </a:cxn>
                <a:cxn ang="0">
                  <a:pos x="36" y="10"/>
                </a:cxn>
              </a:cxnLst>
              <a:rect l="0" t="0" r="r" b="b"/>
              <a:pathLst>
                <a:path w="36" h="13">
                  <a:moveTo>
                    <a:pt x="36" y="10"/>
                  </a:moveTo>
                  <a:lnTo>
                    <a:pt x="29" y="0"/>
                  </a:lnTo>
                  <a:lnTo>
                    <a:pt x="0" y="11"/>
                  </a:lnTo>
                  <a:lnTo>
                    <a:pt x="9" y="13"/>
                  </a:lnTo>
                  <a:lnTo>
                    <a:pt x="36" y="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7" name="Freeform 488"/>
            <p:cNvSpPr>
              <a:spLocks/>
            </p:cNvSpPr>
            <p:nvPr/>
          </p:nvSpPr>
          <p:spPr bwMode="auto">
            <a:xfrm>
              <a:off x="1135537" y="1670489"/>
              <a:ext cx="31249" cy="11164"/>
            </a:xfrm>
            <a:custGeom>
              <a:avLst/>
              <a:gdLst/>
              <a:ahLst/>
              <a:cxnLst>
                <a:cxn ang="0">
                  <a:pos x="27" y="8"/>
                </a:cxn>
                <a:cxn ang="0">
                  <a:pos x="16" y="10"/>
                </a:cxn>
                <a:cxn ang="0">
                  <a:pos x="0" y="6"/>
                </a:cxn>
                <a:cxn ang="0">
                  <a:pos x="27" y="0"/>
                </a:cxn>
                <a:cxn ang="0">
                  <a:pos x="27" y="8"/>
                </a:cxn>
              </a:cxnLst>
              <a:rect l="0" t="0" r="r" b="b"/>
              <a:pathLst>
                <a:path w="27" h="10">
                  <a:moveTo>
                    <a:pt x="27" y="8"/>
                  </a:moveTo>
                  <a:lnTo>
                    <a:pt x="16" y="10"/>
                  </a:lnTo>
                  <a:lnTo>
                    <a:pt x="0" y="6"/>
                  </a:lnTo>
                  <a:lnTo>
                    <a:pt x="27" y="0"/>
                  </a:lnTo>
                  <a:lnTo>
                    <a:pt x="27"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8" name="Freeform 489"/>
            <p:cNvSpPr>
              <a:spLocks/>
            </p:cNvSpPr>
            <p:nvPr/>
          </p:nvSpPr>
          <p:spPr bwMode="auto">
            <a:xfrm>
              <a:off x="1684631" y="1724078"/>
              <a:ext cx="26785" cy="20095"/>
            </a:xfrm>
            <a:custGeom>
              <a:avLst/>
              <a:gdLst/>
              <a:ahLst/>
              <a:cxnLst>
                <a:cxn ang="0">
                  <a:pos x="19" y="18"/>
                </a:cxn>
                <a:cxn ang="0">
                  <a:pos x="16" y="13"/>
                </a:cxn>
                <a:cxn ang="0">
                  <a:pos x="10" y="7"/>
                </a:cxn>
                <a:cxn ang="0">
                  <a:pos x="24" y="10"/>
                </a:cxn>
                <a:cxn ang="0">
                  <a:pos x="22" y="7"/>
                </a:cxn>
                <a:cxn ang="0">
                  <a:pos x="15" y="7"/>
                </a:cxn>
                <a:cxn ang="0">
                  <a:pos x="19" y="0"/>
                </a:cxn>
                <a:cxn ang="0">
                  <a:pos x="8" y="4"/>
                </a:cxn>
                <a:cxn ang="0">
                  <a:pos x="6" y="9"/>
                </a:cxn>
                <a:cxn ang="0">
                  <a:pos x="0" y="9"/>
                </a:cxn>
                <a:cxn ang="0">
                  <a:pos x="4" y="19"/>
                </a:cxn>
                <a:cxn ang="0">
                  <a:pos x="8" y="12"/>
                </a:cxn>
                <a:cxn ang="0">
                  <a:pos x="19" y="18"/>
                </a:cxn>
              </a:cxnLst>
              <a:rect l="0" t="0" r="r" b="b"/>
              <a:pathLst>
                <a:path w="24" h="19">
                  <a:moveTo>
                    <a:pt x="19" y="18"/>
                  </a:moveTo>
                  <a:lnTo>
                    <a:pt x="16" y="13"/>
                  </a:lnTo>
                  <a:lnTo>
                    <a:pt x="10" y="7"/>
                  </a:lnTo>
                  <a:lnTo>
                    <a:pt x="24" y="10"/>
                  </a:lnTo>
                  <a:lnTo>
                    <a:pt x="22" y="7"/>
                  </a:lnTo>
                  <a:lnTo>
                    <a:pt x="15" y="7"/>
                  </a:lnTo>
                  <a:lnTo>
                    <a:pt x="19" y="0"/>
                  </a:lnTo>
                  <a:lnTo>
                    <a:pt x="8" y="4"/>
                  </a:lnTo>
                  <a:lnTo>
                    <a:pt x="6" y="9"/>
                  </a:lnTo>
                  <a:lnTo>
                    <a:pt x="0" y="9"/>
                  </a:lnTo>
                  <a:lnTo>
                    <a:pt x="4" y="19"/>
                  </a:lnTo>
                  <a:lnTo>
                    <a:pt x="8" y="12"/>
                  </a:lnTo>
                  <a:lnTo>
                    <a:pt x="19" y="1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49" name="Freeform 490"/>
            <p:cNvSpPr>
              <a:spLocks/>
            </p:cNvSpPr>
            <p:nvPr/>
          </p:nvSpPr>
          <p:spPr bwMode="auto">
            <a:xfrm>
              <a:off x="1680167" y="1744173"/>
              <a:ext cx="17857" cy="31260"/>
            </a:xfrm>
            <a:custGeom>
              <a:avLst/>
              <a:gdLst/>
              <a:ahLst/>
              <a:cxnLst>
                <a:cxn ang="0">
                  <a:pos x="0" y="28"/>
                </a:cxn>
                <a:cxn ang="0">
                  <a:pos x="17" y="0"/>
                </a:cxn>
                <a:cxn ang="0">
                  <a:pos x="5" y="6"/>
                </a:cxn>
                <a:cxn ang="0">
                  <a:pos x="0" y="28"/>
                </a:cxn>
              </a:cxnLst>
              <a:rect l="0" t="0" r="r" b="b"/>
              <a:pathLst>
                <a:path w="17" h="28">
                  <a:moveTo>
                    <a:pt x="0" y="28"/>
                  </a:moveTo>
                  <a:lnTo>
                    <a:pt x="17" y="0"/>
                  </a:lnTo>
                  <a:lnTo>
                    <a:pt x="5" y="6"/>
                  </a:lnTo>
                  <a:lnTo>
                    <a:pt x="0" y="2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50" name="Freeform 491"/>
            <p:cNvSpPr>
              <a:spLocks/>
            </p:cNvSpPr>
            <p:nvPr/>
          </p:nvSpPr>
          <p:spPr bwMode="auto">
            <a:xfrm>
              <a:off x="1709184" y="1755337"/>
              <a:ext cx="17857" cy="15630"/>
            </a:xfrm>
            <a:custGeom>
              <a:avLst/>
              <a:gdLst/>
              <a:ahLst/>
              <a:cxnLst>
                <a:cxn ang="0">
                  <a:pos x="15" y="10"/>
                </a:cxn>
                <a:cxn ang="0">
                  <a:pos x="17" y="6"/>
                </a:cxn>
                <a:cxn ang="0">
                  <a:pos x="6" y="0"/>
                </a:cxn>
                <a:cxn ang="0">
                  <a:pos x="0" y="11"/>
                </a:cxn>
                <a:cxn ang="0">
                  <a:pos x="6" y="15"/>
                </a:cxn>
                <a:cxn ang="0">
                  <a:pos x="11" y="9"/>
                </a:cxn>
                <a:cxn ang="0">
                  <a:pos x="15" y="10"/>
                </a:cxn>
              </a:cxnLst>
              <a:rect l="0" t="0" r="r" b="b"/>
              <a:pathLst>
                <a:path w="17" h="15">
                  <a:moveTo>
                    <a:pt x="15" y="10"/>
                  </a:moveTo>
                  <a:lnTo>
                    <a:pt x="17" y="6"/>
                  </a:lnTo>
                  <a:lnTo>
                    <a:pt x="6" y="0"/>
                  </a:lnTo>
                  <a:lnTo>
                    <a:pt x="0" y="11"/>
                  </a:lnTo>
                  <a:lnTo>
                    <a:pt x="6" y="15"/>
                  </a:lnTo>
                  <a:lnTo>
                    <a:pt x="11" y="9"/>
                  </a:lnTo>
                  <a:lnTo>
                    <a:pt x="15" y="1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51" name="Freeform 492"/>
            <p:cNvSpPr>
              <a:spLocks/>
            </p:cNvSpPr>
            <p:nvPr/>
          </p:nvSpPr>
          <p:spPr bwMode="auto">
            <a:xfrm>
              <a:off x="1689095" y="1762035"/>
              <a:ext cx="17857" cy="15630"/>
            </a:xfrm>
            <a:custGeom>
              <a:avLst/>
              <a:gdLst/>
              <a:ahLst/>
              <a:cxnLst>
                <a:cxn ang="0">
                  <a:pos x="16" y="5"/>
                </a:cxn>
                <a:cxn ang="0">
                  <a:pos x="0" y="15"/>
                </a:cxn>
                <a:cxn ang="0">
                  <a:pos x="9" y="0"/>
                </a:cxn>
                <a:cxn ang="0">
                  <a:pos x="16" y="5"/>
                </a:cxn>
              </a:cxnLst>
              <a:rect l="0" t="0" r="r" b="b"/>
              <a:pathLst>
                <a:path w="16" h="15">
                  <a:moveTo>
                    <a:pt x="16" y="5"/>
                  </a:moveTo>
                  <a:lnTo>
                    <a:pt x="0" y="15"/>
                  </a:lnTo>
                  <a:lnTo>
                    <a:pt x="9" y="0"/>
                  </a:lnTo>
                  <a:lnTo>
                    <a:pt x="16" y="5"/>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52" name="Freeform 493"/>
            <p:cNvSpPr>
              <a:spLocks/>
            </p:cNvSpPr>
            <p:nvPr/>
          </p:nvSpPr>
          <p:spPr bwMode="auto">
            <a:xfrm>
              <a:off x="644477" y="2737780"/>
              <a:ext cx="11160" cy="11164"/>
            </a:xfrm>
            <a:custGeom>
              <a:avLst/>
              <a:gdLst/>
              <a:ahLst/>
              <a:cxnLst>
                <a:cxn ang="0">
                  <a:pos x="11" y="8"/>
                </a:cxn>
                <a:cxn ang="0">
                  <a:pos x="1" y="11"/>
                </a:cxn>
                <a:cxn ang="0">
                  <a:pos x="0" y="0"/>
                </a:cxn>
                <a:cxn ang="0">
                  <a:pos x="11" y="8"/>
                </a:cxn>
              </a:cxnLst>
              <a:rect l="0" t="0" r="r" b="b"/>
              <a:pathLst>
                <a:path w="11" h="11">
                  <a:moveTo>
                    <a:pt x="11" y="8"/>
                  </a:moveTo>
                  <a:lnTo>
                    <a:pt x="1" y="11"/>
                  </a:lnTo>
                  <a:lnTo>
                    <a:pt x="0" y="0"/>
                  </a:lnTo>
                  <a:lnTo>
                    <a:pt x="11" y="8"/>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53" name="Freeform 494"/>
            <p:cNvSpPr>
              <a:spLocks/>
            </p:cNvSpPr>
            <p:nvPr/>
          </p:nvSpPr>
          <p:spPr bwMode="auto">
            <a:xfrm>
              <a:off x="2738178" y="2184039"/>
              <a:ext cx="53570" cy="11164"/>
            </a:xfrm>
            <a:custGeom>
              <a:avLst/>
              <a:gdLst/>
              <a:ahLst/>
              <a:cxnLst>
                <a:cxn ang="0">
                  <a:pos x="47" y="0"/>
                </a:cxn>
                <a:cxn ang="0">
                  <a:pos x="34" y="4"/>
                </a:cxn>
                <a:cxn ang="0">
                  <a:pos x="36" y="0"/>
                </a:cxn>
                <a:cxn ang="0">
                  <a:pos x="0" y="11"/>
                </a:cxn>
                <a:cxn ang="0">
                  <a:pos x="23" y="6"/>
                </a:cxn>
                <a:cxn ang="0">
                  <a:pos x="47" y="0"/>
                </a:cxn>
              </a:cxnLst>
              <a:rect l="0" t="0" r="r" b="b"/>
              <a:pathLst>
                <a:path w="47" h="11">
                  <a:moveTo>
                    <a:pt x="47" y="0"/>
                  </a:moveTo>
                  <a:lnTo>
                    <a:pt x="34" y="4"/>
                  </a:lnTo>
                  <a:lnTo>
                    <a:pt x="36" y="0"/>
                  </a:lnTo>
                  <a:lnTo>
                    <a:pt x="0" y="11"/>
                  </a:lnTo>
                  <a:lnTo>
                    <a:pt x="23" y="6"/>
                  </a:lnTo>
                  <a:lnTo>
                    <a:pt x="47"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54" name="Freeform 495"/>
            <p:cNvSpPr>
              <a:spLocks/>
            </p:cNvSpPr>
            <p:nvPr/>
          </p:nvSpPr>
          <p:spPr bwMode="auto">
            <a:xfrm>
              <a:off x="577514" y="2706521"/>
              <a:ext cx="8929" cy="8931"/>
            </a:xfrm>
            <a:custGeom>
              <a:avLst/>
              <a:gdLst/>
              <a:ahLst/>
              <a:cxnLst>
                <a:cxn ang="0">
                  <a:pos x="9" y="0"/>
                </a:cxn>
                <a:cxn ang="0">
                  <a:pos x="4" y="8"/>
                </a:cxn>
                <a:cxn ang="0">
                  <a:pos x="0" y="0"/>
                </a:cxn>
                <a:cxn ang="0">
                  <a:pos x="9" y="0"/>
                </a:cxn>
              </a:cxnLst>
              <a:rect l="0" t="0" r="r" b="b"/>
              <a:pathLst>
                <a:path w="9" h="8">
                  <a:moveTo>
                    <a:pt x="9" y="0"/>
                  </a:moveTo>
                  <a:lnTo>
                    <a:pt x="4" y="8"/>
                  </a:lnTo>
                  <a:lnTo>
                    <a:pt x="0" y="0"/>
                  </a:lnTo>
                  <a:lnTo>
                    <a:pt x="9" y="0"/>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55" name="Freeform 496"/>
            <p:cNvSpPr>
              <a:spLocks/>
            </p:cNvSpPr>
            <p:nvPr/>
          </p:nvSpPr>
          <p:spPr bwMode="auto">
            <a:xfrm>
              <a:off x="610995" y="2722150"/>
              <a:ext cx="11160" cy="6698"/>
            </a:xfrm>
            <a:custGeom>
              <a:avLst/>
              <a:gdLst/>
              <a:ahLst/>
              <a:cxnLst>
                <a:cxn ang="0">
                  <a:pos x="10" y="6"/>
                </a:cxn>
                <a:cxn ang="0">
                  <a:pos x="4" y="6"/>
                </a:cxn>
                <a:cxn ang="0">
                  <a:pos x="0" y="0"/>
                </a:cxn>
                <a:cxn ang="0">
                  <a:pos x="10" y="6"/>
                </a:cxn>
              </a:cxnLst>
              <a:rect l="0" t="0" r="r" b="b"/>
              <a:pathLst>
                <a:path w="10" h="6">
                  <a:moveTo>
                    <a:pt x="10" y="6"/>
                  </a:moveTo>
                  <a:lnTo>
                    <a:pt x="4" y="6"/>
                  </a:lnTo>
                  <a:lnTo>
                    <a:pt x="0" y="0"/>
                  </a:lnTo>
                  <a:lnTo>
                    <a:pt x="10" y="6"/>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sp>
          <p:nvSpPr>
            <p:cNvPr id="656" name="Freeform 497"/>
            <p:cNvSpPr>
              <a:spLocks/>
            </p:cNvSpPr>
            <p:nvPr/>
          </p:nvSpPr>
          <p:spPr bwMode="auto">
            <a:xfrm>
              <a:off x="3992613" y="2554688"/>
              <a:ext cx="205352" cy="189790"/>
            </a:xfrm>
            <a:custGeom>
              <a:avLst/>
              <a:gdLst/>
              <a:ahLst/>
              <a:cxnLst>
                <a:cxn ang="0">
                  <a:pos x="3" y="157"/>
                </a:cxn>
                <a:cxn ang="0">
                  <a:pos x="0" y="170"/>
                </a:cxn>
                <a:cxn ang="0">
                  <a:pos x="1" y="157"/>
                </a:cxn>
                <a:cxn ang="0">
                  <a:pos x="15" y="126"/>
                </a:cxn>
                <a:cxn ang="0">
                  <a:pos x="30" y="96"/>
                </a:cxn>
                <a:cxn ang="0">
                  <a:pos x="26" y="98"/>
                </a:cxn>
                <a:cxn ang="0">
                  <a:pos x="43" y="79"/>
                </a:cxn>
                <a:cxn ang="0">
                  <a:pos x="50" y="60"/>
                </a:cxn>
                <a:cxn ang="0">
                  <a:pos x="59" y="40"/>
                </a:cxn>
                <a:cxn ang="0">
                  <a:pos x="75" y="25"/>
                </a:cxn>
                <a:cxn ang="0">
                  <a:pos x="87" y="0"/>
                </a:cxn>
                <a:cxn ang="0">
                  <a:pos x="111" y="0"/>
                </a:cxn>
                <a:cxn ang="0">
                  <a:pos x="135" y="0"/>
                </a:cxn>
                <a:cxn ang="0">
                  <a:pos x="159" y="0"/>
                </a:cxn>
                <a:cxn ang="0">
                  <a:pos x="183" y="0"/>
                </a:cxn>
                <a:cxn ang="0">
                  <a:pos x="183" y="9"/>
                </a:cxn>
                <a:cxn ang="0">
                  <a:pos x="182" y="40"/>
                </a:cxn>
                <a:cxn ang="0">
                  <a:pos x="165" y="40"/>
                </a:cxn>
                <a:cxn ang="0">
                  <a:pos x="147" y="40"/>
                </a:cxn>
                <a:cxn ang="0">
                  <a:pos x="129" y="40"/>
                </a:cxn>
                <a:cxn ang="0">
                  <a:pos x="111" y="40"/>
                </a:cxn>
                <a:cxn ang="0">
                  <a:pos x="110" y="73"/>
                </a:cxn>
                <a:cxn ang="0">
                  <a:pos x="110" y="104"/>
                </a:cxn>
                <a:cxn ang="0">
                  <a:pos x="89" y="115"/>
                </a:cxn>
                <a:cxn ang="0">
                  <a:pos x="89" y="135"/>
                </a:cxn>
                <a:cxn ang="0">
                  <a:pos x="87" y="157"/>
                </a:cxn>
                <a:cxn ang="0">
                  <a:pos x="67" y="157"/>
                </a:cxn>
                <a:cxn ang="0">
                  <a:pos x="45" y="157"/>
                </a:cxn>
                <a:cxn ang="0">
                  <a:pos x="24" y="157"/>
                </a:cxn>
                <a:cxn ang="0">
                  <a:pos x="3" y="157"/>
                </a:cxn>
              </a:cxnLst>
              <a:rect l="0" t="0" r="r" b="b"/>
              <a:pathLst>
                <a:path w="183" h="170">
                  <a:moveTo>
                    <a:pt x="3" y="157"/>
                  </a:moveTo>
                  <a:lnTo>
                    <a:pt x="0" y="170"/>
                  </a:lnTo>
                  <a:lnTo>
                    <a:pt x="1" y="157"/>
                  </a:lnTo>
                  <a:lnTo>
                    <a:pt x="15" y="126"/>
                  </a:lnTo>
                  <a:lnTo>
                    <a:pt x="30" y="96"/>
                  </a:lnTo>
                  <a:lnTo>
                    <a:pt x="26" y="98"/>
                  </a:lnTo>
                  <a:lnTo>
                    <a:pt x="43" y="79"/>
                  </a:lnTo>
                  <a:lnTo>
                    <a:pt x="50" y="60"/>
                  </a:lnTo>
                  <a:lnTo>
                    <a:pt x="59" y="40"/>
                  </a:lnTo>
                  <a:lnTo>
                    <a:pt x="75" y="25"/>
                  </a:lnTo>
                  <a:lnTo>
                    <a:pt x="87" y="0"/>
                  </a:lnTo>
                  <a:lnTo>
                    <a:pt x="111" y="0"/>
                  </a:lnTo>
                  <a:lnTo>
                    <a:pt x="135" y="0"/>
                  </a:lnTo>
                  <a:lnTo>
                    <a:pt x="159" y="0"/>
                  </a:lnTo>
                  <a:lnTo>
                    <a:pt x="183" y="0"/>
                  </a:lnTo>
                  <a:lnTo>
                    <a:pt x="183" y="9"/>
                  </a:lnTo>
                  <a:lnTo>
                    <a:pt x="182" y="40"/>
                  </a:lnTo>
                  <a:lnTo>
                    <a:pt x="165" y="40"/>
                  </a:lnTo>
                  <a:lnTo>
                    <a:pt x="147" y="40"/>
                  </a:lnTo>
                  <a:lnTo>
                    <a:pt x="129" y="40"/>
                  </a:lnTo>
                  <a:lnTo>
                    <a:pt x="111" y="40"/>
                  </a:lnTo>
                  <a:lnTo>
                    <a:pt x="110" y="73"/>
                  </a:lnTo>
                  <a:lnTo>
                    <a:pt x="110" y="104"/>
                  </a:lnTo>
                  <a:lnTo>
                    <a:pt x="89" y="115"/>
                  </a:lnTo>
                  <a:lnTo>
                    <a:pt x="89" y="135"/>
                  </a:lnTo>
                  <a:lnTo>
                    <a:pt x="87" y="157"/>
                  </a:lnTo>
                  <a:lnTo>
                    <a:pt x="67" y="157"/>
                  </a:lnTo>
                  <a:lnTo>
                    <a:pt x="45" y="157"/>
                  </a:lnTo>
                  <a:lnTo>
                    <a:pt x="24" y="157"/>
                  </a:lnTo>
                  <a:lnTo>
                    <a:pt x="3" y="157"/>
                  </a:lnTo>
                  <a:close/>
                </a:path>
              </a:pathLst>
            </a:custGeom>
            <a:solidFill>
              <a:schemeClr val="bg1"/>
            </a:solidFill>
            <a:ln w="12700" cap="flat" cmpd="sng">
              <a:solidFill>
                <a:schemeClr val="tx1">
                  <a:lumMod val="50000"/>
                  <a:lumOff val="50000"/>
                </a:schemeClr>
              </a:solidFill>
              <a:prstDash val="solid"/>
              <a:round/>
              <a:headEnd/>
              <a:tailEnd/>
            </a:ln>
            <a:effectLst/>
          </p:spPr>
          <p:txBody>
            <a:bodyPr anchor="ctr"/>
            <a:lstStyle/>
            <a:p>
              <a:endParaRPr lang="pt-BR"/>
            </a:p>
          </p:txBody>
        </p:sp>
      </p:grpSp>
      <p:sp>
        <p:nvSpPr>
          <p:cNvPr id="4" name="Title 3"/>
          <p:cNvSpPr>
            <a:spLocks noGrp="1"/>
          </p:cNvSpPr>
          <p:nvPr>
            <p:ph type="title"/>
          </p:nvPr>
        </p:nvSpPr>
        <p:spPr>
          <a:xfrm>
            <a:off x="200025" y="35025"/>
            <a:ext cx="9505950" cy="637364"/>
          </a:xfrm>
        </p:spPr>
        <p:txBody>
          <a:bodyPr/>
          <a:lstStyle/>
          <a:p>
            <a:r>
              <a:rPr lang="pt-BR" dirty="0"/>
              <a:t>Racionais econômicos do comércio internacional:  mercantilismo e especialização</a:t>
            </a:r>
          </a:p>
        </p:txBody>
      </p:sp>
      <p:sp>
        <p:nvSpPr>
          <p:cNvPr id="11" name="Retângulo 10"/>
          <p:cNvSpPr/>
          <p:nvPr/>
        </p:nvSpPr>
        <p:spPr>
          <a:xfrm>
            <a:off x="168688" y="1174091"/>
            <a:ext cx="1903198" cy="1892826"/>
          </a:xfrm>
          <a:prstGeom prst="rect">
            <a:avLst/>
          </a:prstGeom>
        </p:spPr>
        <p:txBody>
          <a:bodyPr wrap="square">
            <a:spAutoFit/>
          </a:bodyPr>
          <a:lstStyle/>
          <a:p>
            <a:pPr>
              <a:spcAft>
                <a:spcPts val="600"/>
              </a:spcAft>
            </a:pPr>
            <a:r>
              <a:rPr lang="pt-BR" sz="1400" b="1" dirty="0"/>
              <a:t>Lógica mercantilista</a:t>
            </a:r>
          </a:p>
          <a:p>
            <a:pPr>
              <a:spcAft>
                <a:spcPts val="600"/>
              </a:spcAft>
            </a:pPr>
            <a:r>
              <a:rPr lang="pt-BR" sz="1400" dirty="0"/>
              <a:t>Países e regiões se relacionam pela busca de recursos escassos na importação e reserva de mercado na exportação </a:t>
            </a:r>
          </a:p>
        </p:txBody>
      </p:sp>
      <p:grpSp>
        <p:nvGrpSpPr>
          <p:cNvPr id="13" name="Grupo 12"/>
          <p:cNvGrpSpPr/>
          <p:nvPr/>
        </p:nvGrpSpPr>
        <p:grpSpPr>
          <a:xfrm>
            <a:off x="4067955" y="4761664"/>
            <a:ext cx="4988707" cy="2051712"/>
            <a:chOff x="3930770" y="4440107"/>
            <a:chExt cx="5367917" cy="2265598"/>
          </a:xfrm>
        </p:grpSpPr>
        <p:sp>
          <p:nvSpPr>
            <p:cNvPr id="65" name="Retângulo 64"/>
            <p:cNvSpPr/>
            <p:nvPr/>
          </p:nvSpPr>
          <p:spPr>
            <a:xfrm>
              <a:off x="4149146" y="4517519"/>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66" name="Retângulo 65"/>
            <p:cNvSpPr/>
            <p:nvPr/>
          </p:nvSpPr>
          <p:spPr>
            <a:xfrm>
              <a:off x="4706450" y="4653993"/>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67" name="Retângulo 66"/>
            <p:cNvSpPr/>
            <p:nvPr/>
          </p:nvSpPr>
          <p:spPr>
            <a:xfrm>
              <a:off x="4285620" y="4653993"/>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68" name="Retângulo 67"/>
            <p:cNvSpPr/>
            <p:nvPr/>
          </p:nvSpPr>
          <p:spPr>
            <a:xfrm>
              <a:off x="4706450" y="5074822"/>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69" name="Retângulo 68"/>
            <p:cNvSpPr/>
            <p:nvPr/>
          </p:nvSpPr>
          <p:spPr>
            <a:xfrm>
              <a:off x="4285620" y="5074822"/>
              <a:ext cx="247777" cy="247777"/>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0" name="Retângulo 69"/>
            <p:cNvSpPr/>
            <p:nvPr/>
          </p:nvSpPr>
          <p:spPr>
            <a:xfrm>
              <a:off x="5240398" y="4517519"/>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1" name="Retângulo 70"/>
            <p:cNvSpPr/>
            <p:nvPr/>
          </p:nvSpPr>
          <p:spPr>
            <a:xfrm>
              <a:off x="5797701" y="4653993"/>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2" name="Retângulo 71"/>
            <p:cNvSpPr/>
            <p:nvPr/>
          </p:nvSpPr>
          <p:spPr>
            <a:xfrm>
              <a:off x="5376872" y="4653993"/>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4" name="Retângulo 73"/>
            <p:cNvSpPr/>
            <p:nvPr/>
          </p:nvSpPr>
          <p:spPr>
            <a:xfrm>
              <a:off x="5797701" y="5074822"/>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5" name="Retângulo 74"/>
            <p:cNvSpPr/>
            <p:nvPr/>
          </p:nvSpPr>
          <p:spPr>
            <a:xfrm>
              <a:off x="5376872" y="5074822"/>
              <a:ext cx="247777" cy="247777"/>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3" name="Retângulo 82"/>
            <p:cNvSpPr/>
            <p:nvPr/>
          </p:nvSpPr>
          <p:spPr>
            <a:xfrm>
              <a:off x="4151501" y="5615588"/>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4" name="Retângulo 83"/>
            <p:cNvSpPr/>
            <p:nvPr/>
          </p:nvSpPr>
          <p:spPr>
            <a:xfrm>
              <a:off x="4708804" y="5752061"/>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8" name="Retângulo 87"/>
            <p:cNvSpPr/>
            <p:nvPr/>
          </p:nvSpPr>
          <p:spPr>
            <a:xfrm>
              <a:off x="4287974" y="5752061"/>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0" name="Retângulo 89"/>
            <p:cNvSpPr/>
            <p:nvPr/>
          </p:nvSpPr>
          <p:spPr>
            <a:xfrm>
              <a:off x="4708804" y="6172891"/>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1" name="Retângulo 90"/>
            <p:cNvSpPr/>
            <p:nvPr/>
          </p:nvSpPr>
          <p:spPr>
            <a:xfrm>
              <a:off x="4287974" y="6172891"/>
              <a:ext cx="247777" cy="247777"/>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06" name="Retângulo 105"/>
            <p:cNvSpPr/>
            <p:nvPr/>
          </p:nvSpPr>
          <p:spPr>
            <a:xfrm>
              <a:off x="5240397" y="5613458"/>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07" name="Retângulo 106"/>
            <p:cNvSpPr/>
            <p:nvPr/>
          </p:nvSpPr>
          <p:spPr>
            <a:xfrm>
              <a:off x="5797701" y="5749931"/>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09" name="Retângulo 108"/>
            <p:cNvSpPr/>
            <p:nvPr/>
          </p:nvSpPr>
          <p:spPr>
            <a:xfrm>
              <a:off x="5376871" y="5749931"/>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13" name="Retângulo 112"/>
            <p:cNvSpPr/>
            <p:nvPr/>
          </p:nvSpPr>
          <p:spPr>
            <a:xfrm>
              <a:off x="5797701" y="6170761"/>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15" name="Retângulo 114"/>
            <p:cNvSpPr/>
            <p:nvPr/>
          </p:nvSpPr>
          <p:spPr>
            <a:xfrm>
              <a:off x="5376871" y="6170761"/>
              <a:ext cx="247777" cy="247777"/>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17" name="CaixaDeTexto 116"/>
            <p:cNvSpPr txBox="1"/>
            <p:nvPr/>
          </p:nvSpPr>
          <p:spPr>
            <a:xfrm rot="16200000">
              <a:off x="3474051" y="4904788"/>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1</a:t>
              </a:r>
            </a:p>
          </p:txBody>
        </p:sp>
        <p:sp>
          <p:nvSpPr>
            <p:cNvPr id="118" name="CaixaDeTexto 117"/>
            <p:cNvSpPr txBox="1"/>
            <p:nvPr/>
          </p:nvSpPr>
          <p:spPr>
            <a:xfrm rot="16200000">
              <a:off x="3466089" y="6011039"/>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4</a:t>
              </a:r>
            </a:p>
          </p:txBody>
        </p:sp>
        <p:sp>
          <p:nvSpPr>
            <p:cNvPr id="119" name="CaixaDeTexto 118"/>
            <p:cNvSpPr txBox="1"/>
            <p:nvPr/>
          </p:nvSpPr>
          <p:spPr>
            <a:xfrm rot="5400000">
              <a:off x="5706954" y="6030610"/>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3</a:t>
              </a:r>
            </a:p>
          </p:txBody>
        </p:sp>
        <p:sp>
          <p:nvSpPr>
            <p:cNvPr id="120" name="CaixaDeTexto 119"/>
            <p:cNvSpPr txBox="1"/>
            <p:nvPr/>
          </p:nvSpPr>
          <p:spPr>
            <a:xfrm rot="5400000">
              <a:off x="5717271" y="4904788"/>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2</a:t>
              </a:r>
            </a:p>
          </p:txBody>
        </p:sp>
        <p:sp>
          <p:nvSpPr>
            <p:cNvPr id="122" name="Retângulo 121"/>
            <p:cNvSpPr/>
            <p:nvPr/>
          </p:nvSpPr>
          <p:spPr>
            <a:xfrm>
              <a:off x="7055467" y="4518832"/>
              <a:ext cx="941554" cy="941554"/>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23" name="Retângulo 122"/>
            <p:cNvSpPr/>
            <p:nvPr/>
          </p:nvSpPr>
          <p:spPr>
            <a:xfrm>
              <a:off x="7612771" y="4655306"/>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24" name="Retângulo 123"/>
            <p:cNvSpPr/>
            <p:nvPr/>
          </p:nvSpPr>
          <p:spPr>
            <a:xfrm>
              <a:off x="7191941" y="4655306"/>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25" name="Retângulo 124"/>
            <p:cNvSpPr/>
            <p:nvPr/>
          </p:nvSpPr>
          <p:spPr>
            <a:xfrm>
              <a:off x="7612771" y="5076135"/>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26" name="Retângulo 125"/>
            <p:cNvSpPr/>
            <p:nvPr/>
          </p:nvSpPr>
          <p:spPr>
            <a:xfrm>
              <a:off x="7191941" y="5076135"/>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27" name="Retângulo 126"/>
            <p:cNvSpPr/>
            <p:nvPr/>
          </p:nvSpPr>
          <p:spPr>
            <a:xfrm>
              <a:off x="8146719" y="4518832"/>
              <a:ext cx="941554" cy="941554"/>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28" name="Retângulo 127"/>
            <p:cNvSpPr/>
            <p:nvPr/>
          </p:nvSpPr>
          <p:spPr>
            <a:xfrm>
              <a:off x="8704023" y="4655306"/>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29" name="Retângulo 128"/>
            <p:cNvSpPr/>
            <p:nvPr/>
          </p:nvSpPr>
          <p:spPr>
            <a:xfrm>
              <a:off x="8283193" y="4655306"/>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0" name="Retângulo 129"/>
            <p:cNvSpPr/>
            <p:nvPr/>
          </p:nvSpPr>
          <p:spPr>
            <a:xfrm>
              <a:off x="8704023" y="5076135"/>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1" name="Retângulo 130"/>
            <p:cNvSpPr/>
            <p:nvPr/>
          </p:nvSpPr>
          <p:spPr>
            <a:xfrm>
              <a:off x="8283193" y="5076135"/>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2" name="Retângulo 131"/>
            <p:cNvSpPr/>
            <p:nvPr/>
          </p:nvSpPr>
          <p:spPr>
            <a:xfrm>
              <a:off x="7055467" y="5612144"/>
              <a:ext cx="941554" cy="941554"/>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3" name="Retângulo 132"/>
            <p:cNvSpPr/>
            <p:nvPr/>
          </p:nvSpPr>
          <p:spPr>
            <a:xfrm>
              <a:off x="7612770" y="5748618"/>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4" name="Retângulo 133"/>
            <p:cNvSpPr/>
            <p:nvPr/>
          </p:nvSpPr>
          <p:spPr>
            <a:xfrm>
              <a:off x="7191940" y="5748618"/>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5" name="Retângulo 134"/>
            <p:cNvSpPr/>
            <p:nvPr/>
          </p:nvSpPr>
          <p:spPr>
            <a:xfrm>
              <a:off x="7612770" y="6169447"/>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6" name="Retângulo 135"/>
            <p:cNvSpPr/>
            <p:nvPr/>
          </p:nvSpPr>
          <p:spPr>
            <a:xfrm>
              <a:off x="7191940" y="6169447"/>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7" name="Retângulo 136"/>
            <p:cNvSpPr/>
            <p:nvPr/>
          </p:nvSpPr>
          <p:spPr>
            <a:xfrm>
              <a:off x="8146718" y="5612144"/>
              <a:ext cx="941554" cy="941554"/>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8" name="Retângulo 137"/>
            <p:cNvSpPr/>
            <p:nvPr/>
          </p:nvSpPr>
          <p:spPr>
            <a:xfrm>
              <a:off x="8704022" y="5748618"/>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39" name="Retângulo 138"/>
            <p:cNvSpPr/>
            <p:nvPr/>
          </p:nvSpPr>
          <p:spPr>
            <a:xfrm>
              <a:off x="8283192" y="5748618"/>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40" name="Retângulo 139"/>
            <p:cNvSpPr/>
            <p:nvPr/>
          </p:nvSpPr>
          <p:spPr>
            <a:xfrm>
              <a:off x="8704022" y="6169447"/>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41" name="Retângulo 140"/>
            <p:cNvSpPr/>
            <p:nvPr/>
          </p:nvSpPr>
          <p:spPr>
            <a:xfrm>
              <a:off x="8283192" y="6169447"/>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42" name="CaixaDeTexto 141"/>
            <p:cNvSpPr txBox="1"/>
            <p:nvPr/>
          </p:nvSpPr>
          <p:spPr>
            <a:xfrm rot="16200000">
              <a:off x="6380372" y="4906101"/>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1</a:t>
              </a:r>
            </a:p>
          </p:txBody>
        </p:sp>
        <p:sp>
          <p:nvSpPr>
            <p:cNvPr id="143" name="CaixaDeTexto 142"/>
            <p:cNvSpPr txBox="1"/>
            <p:nvPr/>
          </p:nvSpPr>
          <p:spPr>
            <a:xfrm rot="16200000">
              <a:off x="6380372" y="6007597"/>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4</a:t>
              </a:r>
            </a:p>
          </p:txBody>
        </p:sp>
        <p:sp>
          <p:nvSpPr>
            <p:cNvPr id="144" name="CaixaDeTexto 143"/>
            <p:cNvSpPr txBox="1"/>
            <p:nvPr/>
          </p:nvSpPr>
          <p:spPr>
            <a:xfrm rot="5400000">
              <a:off x="8623592" y="6029297"/>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3</a:t>
              </a:r>
            </a:p>
          </p:txBody>
        </p:sp>
        <p:sp>
          <p:nvSpPr>
            <p:cNvPr id="145" name="CaixaDeTexto 144"/>
            <p:cNvSpPr txBox="1"/>
            <p:nvPr/>
          </p:nvSpPr>
          <p:spPr>
            <a:xfrm rot="5400000">
              <a:off x="8623592" y="4906101"/>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2</a:t>
              </a:r>
            </a:p>
          </p:txBody>
        </p:sp>
        <p:sp>
          <p:nvSpPr>
            <p:cNvPr id="146" name="Retângulo 145"/>
            <p:cNvSpPr/>
            <p:nvPr/>
          </p:nvSpPr>
          <p:spPr>
            <a:xfrm>
              <a:off x="7191941" y="4655306"/>
              <a:ext cx="668607" cy="668606"/>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dirty="0"/>
            </a:p>
          </p:txBody>
        </p:sp>
        <p:sp>
          <p:nvSpPr>
            <p:cNvPr id="147" name="Retângulo 146"/>
            <p:cNvSpPr/>
            <p:nvPr/>
          </p:nvSpPr>
          <p:spPr>
            <a:xfrm>
              <a:off x="8283192" y="4655306"/>
              <a:ext cx="668607" cy="668606"/>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dirty="0"/>
            </a:p>
          </p:txBody>
        </p:sp>
        <p:sp>
          <p:nvSpPr>
            <p:cNvPr id="148" name="Retângulo 147"/>
            <p:cNvSpPr/>
            <p:nvPr/>
          </p:nvSpPr>
          <p:spPr>
            <a:xfrm>
              <a:off x="7191940" y="5748618"/>
              <a:ext cx="668607" cy="668606"/>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dirty="0"/>
            </a:p>
          </p:txBody>
        </p:sp>
        <p:sp>
          <p:nvSpPr>
            <p:cNvPr id="149" name="Retângulo 148"/>
            <p:cNvSpPr/>
            <p:nvPr/>
          </p:nvSpPr>
          <p:spPr>
            <a:xfrm>
              <a:off x="8283191" y="5748618"/>
              <a:ext cx="668607" cy="668606"/>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dirty="0"/>
            </a:p>
          </p:txBody>
        </p:sp>
        <p:cxnSp>
          <p:nvCxnSpPr>
            <p:cNvPr id="150" name="Conector de seta reta 149"/>
            <p:cNvCxnSpPr/>
            <p:nvPr/>
          </p:nvCxnSpPr>
          <p:spPr>
            <a:xfrm>
              <a:off x="7997022" y="5464804"/>
              <a:ext cx="160013" cy="147341"/>
            </a:xfrm>
            <a:prstGeom prst="straightConnector1">
              <a:avLst/>
            </a:prstGeom>
            <a:ln>
              <a:solidFill>
                <a:schemeClr val="tx1"/>
              </a:solidFill>
              <a:headEnd type="arrow" w="sm" len="sm"/>
              <a:tailEnd type="arrow" w="sm" len="sm"/>
            </a:ln>
            <a:effectLst/>
          </p:spPr>
          <p:style>
            <a:lnRef idx="1">
              <a:schemeClr val="accent1"/>
            </a:lnRef>
            <a:fillRef idx="0">
              <a:schemeClr val="accent1"/>
            </a:fillRef>
            <a:effectRef idx="0">
              <a:schemeClr val="accent1"/>
            </a:effectRef>
            <a:fontRef idx="minor">
              <a:schemeClr val="tx1"/>
            </a:fontRef>
          </p:style>
        </p:cxnSp>
        <p:cxnSp>
          <p:nvCxnSpPr>
            <p:cNvPr id="151" name="Conector de seta reta 150"/>
            <p:cNvCxnSpPr/>
            <p:nvPr/>
          </p:nvCxnSpPr>
          <p:spPr>
            <a:xfrm flipH="1">
              <a:off x="8007338" y="5476462"/>
              <a:ext cx="149697" cy="135682"/>
            </a:xfrm>
            <a:prstGeom prst="straightConnector1">
              <a:avLst/>
            </a:prstGeom>
            <a:ln>
              <a:solidFill>
                <a:schemeClr val="tx1"/>
              </a:solidFill>
              <a:headEnd type="arrow" w="sm" len="sm"/>
              <a:tailEnd type="arrow" w="sm" len="sm"/>
            </a:ln>
            <a:effectLst/>
          </p:spPr>
          <p:style>
            <a:lnRef idx="1">
              <a:schemeClr val="accent1"/>
            </a:lnRef>
            <a:fillRef idx="0">
              <a:schemeClr val="accent1"/>
            </a:fillRef>
            <a:effectRef idx="0">
              <a:schemeClr val="accent1"/>
            </a:effectRef>
            <a:fontRef idx="minor">
              <a:schemeClr val="tx1"/>
            </a:fontRef>
          </p:style>
        </p:cxnSp>
        <p:cxnSp>
          <p:nvCxnSpPr>
            <p:cNvPr id="152" name="Conector de seta reta 151"/>
            <p:cNvCxnSpPr>
              <a:stCxn id="122" idx="2"/>
              <a:endCxn id="132" idx="0"/>
            </p:cNvCxnSpPr>
            <p:nvPr/>
          </p:nvCxnSpPr>
          <p:spPr>
            <a:xfrm flipH="1">
              <a:off x="7526244" y="5460387"/>
              <a:ext cx="1" cy="151757"/>
            </a:xfrm>
            <a:prstGeom prst="straightConnector1">
              <a:avLst/>
            </a:prstGeom>
            <a:ln>
              <a:solidFill>
                <a:schemeClr val="tx1"/>
              </a:solidFill>
              <a:headEnd type="arrow" w="sm" len="sm"/>
              <a:tailEnd type="arrow" w="sm" len="sm"/>
            </a:ln>
            <a:effectLst/>
          </p:spPr>
          <p:style>
            <a:lnRef idx="1">
              <a:schemeClr val="accent1"/>
            </a:lnRef>
            <a:fillRef idx="0">
              <a:schemeClr val="accent1"/>
            </a:fillRef>
            <a:effectRef idx="0">
              <a:schemeClr val="accent1"/>
            </a:effectRef>
            <a:fontRef idx="minor">
              <a:schemeClr val="tx1"/>
            </a:fontRef>
          </p:style>
        </p:cxnSp>
        <p:cxnSp>
          <p:nvCxnSpPr>
            <p:cNvPr id="153" name="Conector de seta reta 152"/>
            <p:cNvCxnSpPr/>
            <p:nvPr/>
          </p:nvCxnSpPr>
          <p:spPr>
            <a:xfrm flipH="1">
              <a:off x="8617055" y="5469560"/>
              <a:ext cx="1" cy="151757"/>
            </a:xfrm>
            <a:prstGeom prst="straightConnector1">
              <a:avLst/>
            </a:prstGeom>
            <a:ln>
              <a:solidFill>
                <a:schemeClr val="tx1"/>
              </a:solidFill>
              <a:headEnd type="arrow" w="sm" len="sm"/>
              <a:tailEnd type="arrow" w="sm" len="sm"/>
            </a:ln>
            <a:effectLst/>
          </p:spPr>
          <p:style>
            <a:lnRef idx="1">
              <a:schemeClr val="accent1"/>
            </a:lnRef>
            <a:fillRef idx="0">
              <a:schemeClr val="accent1"/>
            </a:fillRef>
            <a:effectRef idx="0">
              <a:schemeClr val="accent1"/>
            </a:effectRef>
            <a:fontRef idx="minor">
              <a:schemeClr val="tx1"/>
            </a:fontRef>
          </p:style>
        </p:cxnSp>
        <p:cxnSp>
          <p:nvCxnSpPr>
            <p:cNvPr id="154" name="Conector de seta reta 153"/>
            <p:cNvCxnSpPr>
              <a:stCxn id="122" idx="3"/>
              <a:endCxn id="127" idx="1"/>
            </p:cNvCxnSpPr>
            <p:nvPr/>
          </p:nvCxnSpPr>
          <p:spPr>
            <a:xfrm>
              <a:off x="7997022" y="4989610"/>
              <a:ext cx="149697" cy="0"/>
            </a:xfrm>
            <a:prstGeom prst="straightConnector1">
              <a:avLst/>
            </a:prstGeom>
            <a:ln>
              <a:solidFill>
                <a:schemeClr val="tx1"/>
              </a:solidFill>
              <a:headEnd type="arrow" w="sm" len="sm"/>
              <a:tailEnd type="arrow" w="sm" len="sm"/>
            </a:ln>
            <a:effectLst/>
          </p:spPr>
          <p:style>
            <a:lnRef idx="1">
              <a:schemeClr val="accent1"/>
            </a:lnRef>
            <a:fillRef idx="0">
              <a:schemeClr val="accent1"/>
            </a:fillRef>
            <a:effectRef idx="0">
              <a:schemeClr val="accent1"/>
            </a:effectRef>
            <a:fontRef idx="minor">
              <a:schemeClr val="tx1"/>
            </a:fontRef>
          </p:style>
        </p:cxnSp>
        <p:cxnSp>
          <p:nvCxnSpPr>
            <p:cNvPr id="155" name="Conector de seta reta 154"/>
            <p:cNvCxnSpPr/>
            <p:nvPr/>
          </p:nvCxnSpPr>
          <p:spPr>
            <a:xfrm>
              <a:off x="7988484" y="6082921"/>
              <a:ext cx="149697" cy="0"/>
            </a:xfrm>
            <a:prstGeom prst="straightConnector1">
              <a:avLst/>
            </a:prstGeom>
            <a:ln>
              <a:solidFill>
                <a:schemeClr val="tx1"/>
              </a:solidFill>
              <a:headEnd type="arrow" w="sm" len="sm"/>
              <a:tailEnd type="arrow" w="sm" len="sm"/>
            </a:ln>
            <a:effectLst/>
          </p:spPr>
          <p:style>
            <a:lnRef idx="1">
              <a:schemeClr val="accent1"/>
            </a:lnRef>
            <a:fillRef idx="0">
              <a:schemeClr val="accent1"/>
            </a:fillRef>
            <a:effectRef idx="0">
              <a:schemeClr val="accent1"/>
            </a:effectRef>
            <a:fontRef idx="minor">
              <a:schemeClr val="tx1"/>
            </a:fontRef>
          </p:style>
        </p:cxnSp>
      </p:grpSp>
      <p:sp>
        <p:nvSpPr>
          <p:cNvPr id="156" name="Retângulo 155"/>
          <p:cNvSpPr/>
          <p:nvPr/>
        </p:nvSpPr>
        <p:spPr>
          <a:xfrm>
            <a:off x="220425" y="4547541"/>
            <a:ext cx="2417036" cy="2185214"/>
          </a:xfrm>
          <a:prstGeom prst="rect">
            <a:avLst/>
          </a:prstGeom>
        </p:spPr>
        <p:txBody>
          <a:bodyPr wrap="square">
            <a:spAutoFit/>
          </a:bodyPr>
          <a:lstStyle/>
          <a:p>
            <a:pPr>
              <a:spcAft>
                <a:spcPts val="600"/>
              </a:spcAft>
            </a:pPr>
            <a:r>
              <a:rPr lang="pt-BR" sz="1400" b="1" dirty="0"/>
              <a:t>Lógica da eficiência econômica</a:t>
            </a:r>
          </a:p>
          <a:p>
            <a:pPr>
              <a:spcAft>
                <a:spcPts val="600"/>
              </a:spcAft>
            </a:pPr>
            <a:r>
              <a:rPr lang="pt-BR" sz="1400" dirty="0"/>
              <a:t>Vantagens comparativas e economias de escala orientam atividades concentradas</a:t>
            </a:r>
          </a:p>
          <a:p>
            <a:pPr>
              <a:spcAft>
                <a:spcPts val="600"/>
              </a:spcAft>
            </a:pPr>
            <a:r>
              <a:rPr lang="pt-BR" sz="1400" dirty="0"/>
              <a:t>Aumento da elasticidade da demanda e transporte eficiente passa a ser chave</a:t>
            </a:r>
          </a:p>
        </p:txBody>
      </p:sp>
      <p:grpSp>
        <p:nvGrpSpPr>
          <p:cNvPr id="6" name="Grupo 5"/>
          <p:cNvGrpSpPr/>
          <p:nvPr/>
        </p:nvGrpSpPr>
        <p:grpSpPr>
          <a:xfrm>
            <a:off x="4080693" y="980728"/>
            <a:ext cx="4903961" cy="2051712"/>
            <a:chOff x="3923949" y="980728"/>
            <a:chExt cx="5276729" cy="2265598"/>
          </a:xfrm>
        </p:grpSpPr>
        <p:grpSp>
          <p:nvGrpSpPr>
            <p:cNvPr id="114" name="Grupo 113"/>
            <p:cNvGrpSpPr/>
            <p:nvPr/>
          </p:nvGrpSpPr>
          <p:grpSpPr>
            <a:xfrm>
              <a:off x="3923949" y="980728"/>
              <a:ext cx="2461596" cy="2265598"/>
              <a:chOff x="1485333" y="2426157"/>
              <a:chExt cx="2461596" cy="2265598"/>
            </a:xfrm>
          </p:grpSpPr>
          <p:sp>
            <p:nvSpPr>
              <p:cNvPr id="2" name="Retângulo 1"/>
              <p:cNvSpPr/>
              <p:nvPr/>
            </p:nvSpPr>
            <p:spPr>
              <a:xfrm>
                <a:off x="1703709" y="2503569"/>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3" name="Retângulo 2"/>
              <p:cNvSpPr/>
              <p:nvPr/>
            </p:nvSpPr>
            <p:spPr>
              <a:xfrm>
                <a:off x="2261013" y="2640043"/>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 name="Retângulo 6"/>
              <p:cNvSpPr/>
              <p:nvPr/>
            </p:nvSpPr>
            <p:spPr>
              <a:xfrm>
                <a:off x="1840183" y="2640043"/>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 name="Retângulo 7"/>
              <p:cNvSpPr/>
              <p:nvPr/>
            </p:nvSpPr>
            <p:spPr>
              <a:xfrm>
                <a:off x="2261013" y="3060872"/>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 name="Retângulo 8"/>
              <p:cNvSpPr/>
              <p:nvPr/>
            </p:nvSpPr>
            <p:spPr>
              <a:xfrm>
                <a:off x="1840183" y="3060872"/>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5" name="Retângulo 14"/>
              <p:cNvSpPr/>
              <p:nvPr/>
            </p:nvSpPr>
            <p:spPr>
              <a:xfrm>
                <a:off x="2794961" y="2503569"/>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6" name="Retângulo 15"/>
              <p:cNvSpPr/>
              <p:nvPr/>
            </p:nvSpPr>
            <p:spPr>
              <a:xfrm>
                <a:off x="3352264" y="2640043"/>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7" name="Retângulo 16"/>
              <p:cNvSpPr/>
              <p:nvPr/>
            </p:nvSpPr>
            <p:spPr>
              <a:xfrm>
                <a:off x="2931435" y="2640043"/>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8" name="Retângulo 17"/>
              <p:cNvSpPr/>
              <p:nvPr/>
            </p:nvSpPr>
            <p:spPr>
              <a:xfrm>
                <a:off x="3352264" y="3060872"/>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9" name="Retângulo 18"/>
              <p:cNvSpPr/>
              <p:nvPr/>
            </p:nvSpPr>
            <p:spPr>
              <a:xfrm>
                <a:off x="2931435" y="3060872"/>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1" name="Retângulo 20"/>
              <p:cNvSpPr/>
              <p:nvPr/>
            </p:nvSpPr>
            <p:spPr>
              <a:xfrm>
                <a:off x="1706064" y="3601638"/>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2" name="Retângulo 21"/>
              <p:cNvSpPr/>
              <p:nvPr/>
            </p:nvSpPr>
            <p:spPr>
              <a:xfrm>
                <a:off x="2263367" y="3738111"/>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3" name="Retângulo 22"/>
              <p:cNvSpPr/>
              <p:nvPr/>
            </p:nvSpPr>
            <p:spPr>
              <a:xfrm>
                <a:off x="1842537" y="3738111"/>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4" name="Retângulo 23"/>
              <p:cNvSpPr/>
              <p:nvPr/>
            </p:nvSpPr>
            <p:spPr>
              <a:xfrm>
                <a:off x="2263367" y="4158941"/>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5" name="Retângulo 24"/>
              <p:cNvSpPr/>
              <p:nvPr/>
            </p:nvSpPr>
            <p:spPr>
              <a:xfrm>
                <a:off x="1842537" y="4158941"/>
                <a:ext cx="247777" cy="247777"/>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7" name="Retângulo 26"/>
              <p:cNvSpPr/>
              <p:nvPr/>
            </p:nvSpPr>
            <p:spPr>
              <a:xfrm>
                <a:off x="2794960" y="3599508"/>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8" name="Retângulo 27"/>
              <p:cNvSpPr/>
              <p:nvPr/>
            </p:nvSpPr>
            <p:spPr>
              <a:xfrm>
                <a:off x="3352264" y="3735981"/>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29" name="Retângulo 28"/>
              <p:cNvSpPr/>
              <p:nvPr/>
            </p:nvSpPr>
            <p:spPr>
              <a:xfrm>
                <a:off x="2931434" y="3735981"/>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30" name="Retângulo 29"/>
              <p:cNvSpPr/>
              <p:nvPr/>
            </p:nvSpPr>
            <p:spPr>
              <a:xfrm>
                <a:off x="3352264" y="4156811"/>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31" name="Retângulo 30"/>
              <p:cNvSpPr/>
              <p:nvPr/>
            </p:nvSpPr>
            <p:spPr>
              <a:xfrm>
                <a:off x="2931434" y="4156811"/>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33" name="CaixaDeTexto 32"/>
              <p:cNvSpPr txBox="1"/>
              <p:nvPr/>
            </p:nvSpPr>
            <p:spPr>
              <a:xfrm rot="16200000">
                <a:off x="1028614" y="2890838"/>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1</a:t>
                </a:r>
              </a:p>
            </p:txBody>
          </p:sp>
          <p:sp>
            <p:nvSpPr>
              <p:cNvPr id="34" name="CaixaDeTexto 33"/>
              <p:cNvSpPr txBox="1"/>
              <p:nvPr/>
            </p:nvSpPr>
            <p:spPr>
              <a:xfrm rot="16200000">
                <a:off x="1020652" y="3997089"/>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4</a:t>
                </a:r>
              </a:p>
            </p:txBody>
          </p:sp>
          <p:sp>
            <p:nvSpPr>
              <p:cNvPr id="35" name="CaixaDeTexto 34"/>
              <p:cNvSpPr txBox="1"/>
              <p:nvPr/>
            </p:nvSpPr>
            <p:spPr>
              <a:xfrm rot="5400000">
                <a:off x="3261517" y="4016660"/>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3</a:t>
                </a:r>
              </a:p>
            </p:txBody>
          </p:sp>
          <p:sp>
            <p:nvSpPr>
              <p:cNvPr id="36" name="CaixaDeTexto 35"/>
              <p:cNvSpPr txBox="1"/>
              <p:nvPr/>
            </p:nvSpPr>
            <p:spPr>
              <a:xfrm rot="5400000">
                <a:off x="3271834" y="2890838"/>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2</a:t>
                </a:r>
              </a:p>
            </p:txBody>
          </p:sp>
        </p:grpSp>
        <p:sp>
          <p:nvSpPr>
            <p:cNvPr id="73" name="Retângulo 72"/>
            <p:cNvSpPr/>
            <p:nvPr/>
          </p:nvSpPr>
          <p:spPr>
            <a:xfrm>
              <a:off x="6941558" y="1058140"/>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6" name="Retângulo 75"/>
            <p:cNvSpPr/>
            <p:nvPr/>
          </p:nvSpPr>
          <p:spPr>
            <a:xfrm>
              <a:off x="7498862" y="1194614"/>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7" name="Retângulo 76"/>
            <p:cNvSpPr/>
            <p:nvPr/>
          </p:nvSpPr>
          <p:spPr>
            <a:xfrm>
              <a:off x="7078032" y="1194614"/>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79" name="Retângulo 78"/>
            <p:cNvSpPr/>
            <p:nvPr/>
          </p:nvSpPr>
          <p:spPr>
            <a:xfrm>
              <a:off x="7498862" y="1615443"/>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0" name="Retângulo 79"/>
            <p:cNvSpPr/>
            <p:nvPr/>
          </p:nvSpPr>
          <p:spPr>
            <a:xfrm>
              <a:off x="7078032" y="1615443"/>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1" name="Retângulo 80"/>
            <p:cNvSpPr/>
            <p:nvPr/>
          </p:nvSpPr>
          <p:spPr>
            <a:xfrm>
              <a:off x="8032810" y="1058140"/>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2" name="Retângulo 81"/>
            <p:cNvSpPr/>
            <p:nvPr/>
          </p:nvSpPr>
          <p:spPr>
            <a:xfrm>
              <a:off x="8590113" y="1194614"/>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5" name="Retângulo 84"/>
            <p:cNvSpPr/>
            <p:nvPr/>
          </p:nvSpPr>
          <p:spPr>
            <a:xfrm>
              <a:off x="8169284" y="1194614"/>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87" name="Retângulo 86"/>
            <p:cNvSpPr/>
            <p:nvPr/>
          </p:nvSpPr>
          <p:spPr>
            <a:xfrm>
              <a:off x="8590113" y="1615443"/>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dirty="0"/>
            </a:p>
          </p:txBody>
        </p:sp>
        <p:sp>
          <p:nvSpPr>
            <p:cNvPr id="89" name="Retângulo 88"/>
            <p:cNvSpPr/>
            <p:nvPr/>
          </p:nvSpPr>
          <p:spPr>
            <a:xfrm>
              <a:off x="8169284" y="1615443"/>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2" name="Retângulo 91"/>
            <p:cNvSpPr/>
            <p:nvPr/>
          </p:nvSpPr>
          <p:spPr>
            <a:xfrm>
              <a:off x="6943913" y="2156209"/>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3" name="Retângulo 92"/>
            <p:cNvSpPr/>
            <p:nvPr/>
          </p:nvSpPr>
          <p:spPr>
            <a:xfrm>
              <a:off x="7501216" y="2292682"/>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4" name="Retângulo 93"/>
            <p:cNvSpPr/>
            <p:nvPr/>
          </p:nvSpPr>
          <p:spPr>
            <a:xfrm>
              <a:off x="7080386" y="2292682"/>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5" name="Retângulo 94"/>
            <p:cNvSpPr/>
            <p:nvPr/>
          </p:nvSpPr>
          <p:spPr>
            <a:xfrm>
              <a:off x="7501216" y="2713512"/>
              <a:ext cx="247777" cy="247777"/>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6" name="Retângulo 95"/>
            <p:cNvSpPr/>
            <p:nvPr/>
          </p:nvSpPr>
          <p:spPr>
            <a:xfrm>
              <a:off x="7080386" y="2713512"/>
              <a:ext cx="247777" cy="247777"/>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7" name="Retângulo 96"/>
            <p:cNvSpPr/>
            <p:nvPr/>
          </p:nvSpPr>
          <p:spPr>
            <a:xfrm>
              <a:off x="8032809" y="2154079"/>
              <a:ext cx="941555" cy="941555"/>
            </a:xfrm>
            <a:prstGeom prst="rect">
              <a:avLst/>
            </a:prstGeom>
            <a:solidFill>
              <a:schemeClr val="bg1">
                <a:lumMod val="8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98" name="Retângulo 97"/>
            <p:cNvSpPr/>
            <p:nvPr/>
          </p:nvSpPr>
          <p:spPr>
            <a:xfrm>
              <a:off x="8590113" y="2290552"/>
              <a:ext cx="247777" cy="247777"/>
            </a:xfrm>
            <a:prstGeom prst="rect">
              <a:avLst/>
            </a:prstGeom>
            <a:solidFill>
              <a:srgbClr val="FFC000"/>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dirty="0"/>
            </a:p>
          </p:txBody>
        </p:sp>
        <p:sp>
          <p:nvSpPr>
            <p:cNvPr id="99" name="Retângulo 98"/>
            <p:cNvSpPr/>
            <p:nvPr/>
          </p:nvSpPr>
          <p:spPr>
            <a:xfrm>
              <a:off x="8169283" y="2290552"/>
              <a:ext cx="247777" cy="247777"/>
            </a:xfrm>
            <a:prstGeom prst="rect">
              <a:avLst/>
            </a:prstGeom>
            <a:solidFill>
              <a:schemeClr val="accent6">
                <a:lumMod val="90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00" name="Retângulo 99"/>
            <p:cNvSpPr/>
            <p:nvPr/>
          </p:nvSpPr>
          <p:spPr>
            <a:xfrm>
              <a:off x="8590113" y="2711382"/>
              <a:ext cx="247777" cy="247777"/>
            </a:xfrm>
            <a:prstGeom prst="rect">
              <a:avLst/>
            </a:prstGeom>
            <a:solidFill>
              <a:srgbClr val="C00000"/>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dirty="0">
                <a:solidFill>
                  <a:schemeClr val="tx1"/>
                </a:solidFill>
              </a:endParaRPr>
            </a:p>
          </p:txBody>
        </p:sp>
        <p:sp>
          <p:nvSpPr>
            <p:cNvPr id="101" name="Retângulo 100"/>
            <p:cNvSpPr/>
            <p:nvPr/>
          </p:nvSpPr>
          <p:spPr>
            <a:xfrm>
              <a:off x="8169283" y="2711382"/>
              <a:ext cx="247777" cy="247777"/>
            </a:xfrm>
            <a:prstGeom prst="rect">
              <a:avLst/>
            </a:prstGeom>
            <a:solidFill>
              <a:schemeClr val="accent4">
                <a:lumMod val="75000"/>
              </a:schemeClr>
            </a:solidFill>
            <a:ln>
              <a:solidFill>
                <a:schemeClr val="tx1">
                  <a:lumMod val="50000"/>
                  <a:lumOff val="50000"/>
                </a:schemeClr>
              </a:solidFill>
            </a:ln>
            <a:effectLst/>
          </p:spPr>
          <p:txBody>
            <a:bodyPr wrap="square" lIns="72000" tIns="72000" rIns="72000" bIns="72000" rtlCol="0" anchor="ctr">
              <a:noAutofit/>
            </a:bodyPr>
            <a:lstStyle/>
            <a:p>
              <a:pPr marL="144000" indent="-144000">
                <a:spcAft>
                  <a:spcPts val="600"/>
                </a:spcAft>
                <a:buFont typeface="Arial" pitchFamily="34" charset="0"/>
                <a:buChar char="•"/>
              </a:pPr>
              <a:endParaRPr lang="pt-BR" dirty="0"/>
            </a:p>
          </p:txBody>
        </p:sp>
        <p:sp>
          <p:nvSpPr>
            <p:cNvPr id="102" name="CaixaDeTexto 101"/>
            <p:cNvSpPr txBox="1"/>
            <p:nvPr/>
          </p:nvSpPr>
          <p:spPr>
            <a:xfrm rot="16200000">
              <a:off x="6266463" y="1445409"/>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1</a:t>
              </a:r>
            </a:p>
          </p:txBody>
        </p:sp>
        <p:sp>
          <p:nvSpPr>
            <p:cNvPr id="103" name="CaixaDeTexto 102"/>
            <p:cNvSpPr txBox="1"/>
            <p:nvPr/>
          </p:nvSpPr>
          <p:spPr>
            <a:xfrm rot="16200000">
              <a:off x="6258501" y="2551660"/>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4</a:t>
              </a:r>
            </a:p>
          </p:txBody>
        </p:sp>
        <p:sp>
          <p:nvSpPr>
            <p:cNvPr id="104" name="CaixaDeTexto 103"/>
            <p:cNvSpPr txBox="1"/>
            <p:nvPr/>
          </p:nvSpPr>
          <p:spPr>
            <a:xfrm rot="5400000">
              <a:off x="8525583" y="2571231"/>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3</a:t>
              </a:r>
            </a:p>
          </p:txBody>
        </p:sp>
        <p:sp>
          <p:nvSpPr>
            <p:cNvPr id="105" name="CaixaDeTexto 104"/>
            <p:cNvSpPr txBox="1"/>
            <p:nvPr/>
          </p:nvSpPr>
          <p:spPr>
            <a:xfrm rot="5400000">
              <a:off x="8525583" y="1445409"/>
              <a:ext cx="1139776" cy="210414"/>
            </a:xfrm>
            <a:prstGeom prst="rect">
              <a:avLst/>
            </a:prstGeom>
            <a:noFill/>
            <a:ln>
              <a:noFill/>
            </a:ln>
          </p:spPr>
          <p:txBody>
            <a:bodyPr wrap="square" lIns="72000" tIns="36000" rIns="72000" bIns="36000" rtlCol="0" anchor="t">
              <a:noAutofit/>
            </a:bodyPr>
            <a:lstStyle/>
            <a:p>
              <a:pPr algn="ctr">
                <a:spcAft>
                  <a:spcPts val="600"/>
                </a:spcAft>
              </a:pPr>
              <a:r>
                <a:rPr lang="pt-BR" sz="1400" b="1" dirty="0"/>
                <a:t>País 2</a:t>
              </a:r>
            </a:p>
          </p:txBody>
        </p:sp>
        <p:cxnSp>
          <p:nvCxnSpPr>
            <p:cNvPr id="12" name="Conector de seta reta 11"/>
            <p:cNvCxnSpPr>
              <a:endCxn id="99" idx="1"/>
            </p:cNvCxnSpPr>
            <p:nvPr/>
          </p:nvCxnSpPr>
          <p:spPr>
            <a:xfrm>
              <a:off x="7325785" y="1476621"/>
              <a:ext cx="843498" cy="937820"/>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3" name="Conector de seta reta 42"/>
            <p:cNvCxnSpPr/>
            <p:nvPr/>
          </p:nvCxnSpPr>
          <p:spPr>
            <a:xfrm>
              <a:off x="7204274" y="1476621"/>
              <a:ext cx="0" cy="81393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08" name="Conector de seta reta 107"/>
            <p:cNvCxnSpPr>
              <a:endCxn id="101" idx="1"/>
            </p:cNvCxnSpPr>
            <p:nvPr/>
          </p:nvCxnSpPr>
          <p:spPr>
            <a:xfrm>
              <a:off x="7412335" y="2835270"/>
              <a:ext cx="756948" cy="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10" name="Conector de seta reta 109"/>
            <p:cNvCxnSpPr/>
            <p:nvPr/>
          </p:nvCxnSpPr>
          <p:spPr>
            <a:xfrm>
              <a:off x="7414690" y="1318501"/>
              <a:ext cx="756948" cy="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11" name="Conector de seta reta 110"/>
            <p:cNvCxnSpPr/>
            <p:nvPr/>
          </p:nvCxnSpPr>
          <p:spPr>
            <a:xfrm>
              <a:off x="8728204" y="1441738"/>
              <a:ext cx="0" cy="813931"/>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112" name="Retângulo 111"/>
            <p:cNvSpPr/>
            <p:nvPr/>
          </p:nvSpPr>
          <p:spPr>
            <a:xfrm>
              <a:off x="7916312" y="2086886"/>
              <a:ext cx="1179159" cy="1139869"/>
            </a:xfrm>
            <a:prstGeom prst="rect">
              <a:avLst/>
            </a:prstGeom>
            <a:noFill/>
            <a:ln>
              <a:solidFill>
                <a:schemeClr val="accent3">
                  <a:lumMod val="50000"/>
                </a:schemeClr>
              </a:solidFill>
              <a:prstDash val="dash"/>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116" name="Conector de seta reta 115"/>
            <p:cNvCxnSpPr/>
            <p:nvPr/>
          </p:nvCxnSpPr>
          <p:spPr>
            <a:xfrm flipV="1">
              <a:off x="8624614" y="1945531"/>
              <a:ext cx="0" cy="730907"/>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5" name="Triângulo isósceles 4"/>
            <p:cNvSpPr/>
            <p:nvPr/>
          </p:nvSpPr>
          <p:spPr>
            <a:xfrm rot="5400000">
              <a:off x="5536667" y="1990493"/>
              <a:ext cx="2096766" cy="232115"/>
            </a:xfrm>
            <a:prstGeom prst="triangl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sp>
        <p:nvSpPr>
          <p:cNvPr id="157" name="Triângulo isósceles 156"/>
          <p:cNvSpPr/>
          <p:nvPr/>
        </p:nvSpPr>
        <p:spPr>
          <a:xfrm rot="5400000">
            <a:off x="5597375" y="5638988"/>
            <a:ext cx="1996071" cy="208689"/>
          </a:xfrm>
          <a:prstGeom prst="triangl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4" name="Seta para a direita 13"/>
          <p:cNvSpPr/>
          <p:nvPr/>
        </p:nvSpPr>
        <p:spPr>
          <a:xfrm rot="5400000">
            <a:off x="7034740" y="3471173"/>
            <a:ext cx="4589393" cy="741102"/>
          </a:xfrm>
          <a:prstGeom prst="right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solidFill>
                  <a:schemeClr val="tx1"/>
                </a:solidFill>
              </a:rPr>
              <a:t>Livre comércio e competição crescente</a:t>
            </a:r>
          </a:p>
        </p:txBody>
      </p:sp>
      <p:sp>
        <p:nvSpPr>
          <p:cNvPr id="10" name="Seta: para Cima 9">
            <a:extLst>
              <a:ext uri="{FF2B5EF4-FFF2-40B4-BE49-F238E27FC236}">
                <a16:creationId xmlns:a16="http://schemas.microsoft.com/office/drawing/2014/main" id="{3A4F875E-1297-4F14-852D-C25B89053A15}"/>
              </a:ext>
            </a:extLst>
          </p:cNvPr>
          <p:cNvSpPr/>
          <p:nvPr/>
        </p:nvSpPr>
        <p:spPr>
          <a:xfrm rot="16200000">
            <a:off x="6057125" y="3746781"/>
            <a:ext cx="1654595" cy="851298"/>
          </a:xfrm>
          <a:prstGeom prst="upArrow">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dirty="0">
                <a:solidFill>
                  <a:schemeClr val="tx1"/>
                </a:solidFill>
              </a:rPr>
              <a:t>Efeito covid</a:t>
            </a:r>
          </a:p>
        </p:txBody>
      </p:sp>
      <p:sp>
        <p:nvSpPr>
          <p:cNvPr id="20" name="Retângulo 19">
            <a:extLst>
              <a:ext uri="{FF2B5EF4-FFF2-40B4-BE49-F238E27FC236}">
                <a16:creationId xmlns:a16="http://schemas.microsoft.com/office/drawing/2014/main" id="{45A04E2A-3B72-4754-9B09-1AF7D712B79A}"/>
              </a:ext>
            </a:extLst>
          </p:cNvPr>
          <p:cNvSpPr/>
          <p:nvPr/>
        </p:nvSpPr>
        <p:spPr>
          <a:xfrm>
            <a:off x="9904413" y="980728"/>
            <a:ext cx="1620995" cy="344104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Transporte aumentou</a:t>
            </a:r>
          </a:p>
          <a:p>
            <a:pPr marL="144000" indent="-144000" algn="l">
              <a:spcAft>
                <a:spcPts val="600"/>
              </a:spcAft>
              <a:buFont typeface="Arial" pitchFamily="34" charset="0"/>
              <a:buChar char="•"/>
            </a:pPr>
            <a:r>
              <a:rPr lang="pt-BR" sz="1600" dirty="0"/>
              <a:t>Segurança de abastecimento ficou crítica</a:t>
            </a:r>
          </a:p>
          <a:p>
            <a:pPr marL="144000" indent="-144000" algn="l">
              <a:spcAft>
                <a:spcPts val="600"/>
              </a:spcAft>
              <a:buFont typeface="Arial" pitchFamily="34" charset="0"/>
              <a:buChar char="•"/>
            </a:pPr>
            <a:r>
              <a:rPr lang="pt-BR" sz="1600" dirty="0">
                <a:solidFill>
                  <a:schemeClr val="tx1"/>
                </a:solidFill>
              </a:rPr>
              <a:t>Vantagens comparativas diminuíram em função do aumento de custos de </a:t>
            </a:r>
            <a:r>
              <a:rPr lang="pt-BR" sz="1600" dirty="0" err="1">
                <a:solidFill>
                  <a:schemeClr val="tx1"/>
                </a:solidFill>
              </a:rPr>
              <a:t>MdO</a:t>
            </a:r>
            <a:endParaRPr lang="pt-BR" sz="1600" dirty="0">
              <a:solidFill>
                <a:schemeClr val="tx1"/>
              </a:solidFill>
            </a:endParaRPr>
          </a:p>
        </p:txBody>
      </p:sp>
    </p:spTree>
    <p:extLst>
      <p:ext uri="{BB962C8B-B14F-4D97-AF65-F5344CB8AC3E}">
        <p14:creationId xmlns:p14="http://schemas.microsoft.com/office/powerpoint/2010/main" val="1256114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44624"/>
            <a:ext cx="9505950" cy="637364"/>
          </a:xfrm>
        </p:spPr>
        <p:txBody>
          <a:bodyPr/>
          <a:lstStyle/>
          <a:p>
            <a:r>
              <a:rPr lang="pt-BR" dirty="0"/>
              <a:t>4. Velocidade: Além da otimização de custos, a redução de velocidade tem impacto  secundário na redução da oferta da capacidade de transporte</a:t>
            </a:r>
          </a:p>
        </p:txBody>
      </p:sp>
      <p:graphicFrame>
        <p:nvGraphicFramePr>
          <p:cNvPr id="14" name="Gráfico 13"/>
          <p:cNvGraphicFramePr/>
          <p:nvPr>
            <p:extLst>
              <p:ext uri="{D42A27DB-BD31-4B8C-83A1-F6EECF244321}">
                <p14:modId xmlns:p14="http://schemas.microsoft.com/office/powerpoint/2010/main" val="4095633661"/>
              </p:ext>
            </p:extLst>
          </p:nvPr>
        </p:nvGraphicFramePr>
        <p:xfrm>
          <a:off x="127670" y="3738171"/>
          <a:ext cx="5760640" cy="3219221"/>
        </p:xfrm>
        <a:graphic>
          <a:graphicData uri="http://schemas.openxmlformats.org/drawingml/2006/chart">
            <c:chart xmlns:c="http://schemas.openxmlformats.org/drawingml/2006/chart" xmlns:r="http://schemas.openxmlformats.org/officeDocument/2006/relationships" r:id="rId2"/>
          </a:graphicData>
        </a:graphic>
      </p:graphicFrame>
      <p:sp>
        <p:nvSpPr>
          <p:cNvPr id="16" name="CaixaDeTexto 15"/>
          <p:cNvSpPr txBox="1"/>
          <p:nvPr/>
        </p:nvSpPr>
        <p:spPr>
          <a:xfrm>
            <a:off x="5919391" y="5347781"/>
            <a:ext cx="3944095" cy="936104"/>
          </a:xfrm>
          <a:prstGeom prst="rect">
            <a:avLst/>
          </a:prstGeom>
          <a:noFill/>
          <a:ln>
            <a:noFill/>
          </a:ln>
        </p:spPr>
        <p:txBody>
          <a:bodyPr wrap="square" lIns="72000" tIns="36000" rIns="72000" bIns="36000" rtlCol="0" anchor="t">
            <a:noAutofit/>
          </a:bodyPr>
          <a:lstStyle/>
          <a:p>
            <a:pPr algn="ctr">
              <a:spcAft>
                <a:spcPts val="600"/>
              </a:spcAft>
            </a:pPr>
            <a:r>
              <a:rPr lang="pt-BR" sz="1200" dirty="0"/>
              <a:t>Baseado em viagem de 5,000nm  par</a:t>
            </a:r>
            <a:r>
              <a:rPr lang="pt-BR" sz="1200" dirty="0">
                <a:solidFill>
                  <a:schemeClr val="accent1">
                    <a:lumMod val="50000"/>
                  </a:schemeClr>
                </a:solidFill>
              </a:rPr>
              <a:t>a </a:t>
            </a:r>
            <a:r>
              <a:rPr lang="pt-BR" sz="1200" dirty="0"/>
              <a:t>um VLCC consumindo 92 t/dia a 16 nós, com Time Charter de US$ 20,000 por dia e o custo unitário de IFO a US$ 700/t</a:t>
            </a:r>
          </a:p>
        </p:txBody>
      </p:sp>
      <p:graphicFrame>
        <p:nvGraphicFramePr>
          <p:cNvPr id="20" name="Gráfico 19"/>
          <p:cNvGraphicFramePr/>
          <p:nvPr>
            <p:extLst>
              <p:ext uri="{D42A27DB-BD31-4B8C-83A1-F6EECF244321}">
                <p14:modId xmlns:p14="http://schemas.microsoft.com/office/powerpoint/2010/main" val="366797218"/>
              </p:ext>
            </p:extLst>
          </p:nvPr>
        </p:nvGraphicFramePr>
        <p:xfrm>
          <a:off x="-88355" y="1060369"/>
          <a:ext cx="5832649" cy="260176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o explicativo retangular 20"/>
          <p:cNvSpPr/>
          <p:nvPr/>
        </p:nvSpPr>
        <p:spPr>
          <a:xfrm>
            <a:off x="4582955" y="2567196"/>
            <a:ext cx="936103" cy="504056"/>
          </a:xfrm>
          <a:prstGeom prst="wedgeRectCallout">
            <a:avLst>
              <a:gd name="adj1" fmla="val -34969"/>
              <a:gd name="adj2" fmla="val -139065"/>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200" dirty="0"/>
              <a:t>Curva do tipo k.v</a:t>
            </a:r>
            <a:r>
              <a:rPr lang="pt-BR" sz="1200" baseline="30000" dirty="0"/>
              <a:t>3</a:t>
            </a:r>
            <a:endParaRPr lang="pt-BR" sz="1200" baseline="30000" dirty="0">
              <a:solidFill>
                <a:schemeClr val="tx1"/>
              </a:solidFill>
            </a:endParaRPr>
          </a:p>
        </p:txBody>
      </p:sp>
      <p:sp>
        <p:nvSpPr>
          <p:cNvPr id="22" name="Retângulo 21"/>
          <p:cNvSpPr/>
          <p:nvPr/>
        </p:nvSpPr>
        <p:spPr>
          <a:xfrm>
            <a:off x="6551346" y="1809398"/>
            <a:ext cx="3153388" cy="3131770"/>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square" lIns="72000" tIns="36000" rIns="72000" bIns="36000" rtlCol="0" anchor="ctr">
            <a:noAutofit/>
          </a:bodyPr>
          <a:lstStyle/>
          <a:p>
            <a:pPr algn="ctr">
              <a:spcAft>
                <a:spcPts val="600"/>
              </a:spcAft>
            </a:pPr>
            <a:r>
              <a:rPr lang="pt-BR" sz="1400" b="1" dirty="0"/>
              <a:t>A base de otimização de custos de navegação</a:t>
            </a:r>
          </a:p>
          <a:p>
            <a:pPr marL="285750" indent="-285750">
              <a:spcAft>
                <a:spcPts val="600"/>
              </a:spcAft>
              <a:buFont typeface="Arial" panose="020B0604020202020204" pitchFamily="34" charset="0"/>
              <a:buChar char="•"/>
            </a:pPr>
            <a:r>
              <a:rPr lang="pt-BR" sz="1400" dirty="0"/>
              <a:t>a relação entre o consumo do combustível e a sua respectiva velocidade.</a:t>
            </a:r>
          </a:p>
          <a:p>
            <a:pPr marL="285750" indent="-285750">
              <a:spcAft>
                <a:spcPts val="600"/>
              </a:spcAft>
              <a:buFont typeface="Arial" panose="020B0604020202020204" pitchFamily="34" charset="0"/>
              <a:buChar char="•"/>
            </a:pPr>
            <a:r>
              <a:rPr lang="pt-BR" sz="1400" dirty="0"/>
              <a:t>Custos diários de aluguel </a:t>
            </a:r>
          </a:p>
          <a:p>
            <a:pPr marL="285750" indent="-285750">
              <a:spcAft>
                <a:spcPts val="600"/>
              </a:spcAft>
              <a:buFont typeface="Arial" panose="020B0604020202020204" pitchFamily="34" charset="0"/>
              <a:buChar char="•"/>
            </a:pPr>
            <a:r>
              <a:rPr lang="pt-BR" sz="1400" dirty="0"/>
              <a:t>Custos unitários de combustível</a:t>
            </a:r>
          </a:p>
          <a:p>
            <a:r>
              <a:rPr lang="pt-BR" sz="1400" dirty="0"/>
              <a:t>Reduz-se a velocidade até o ponto em que as economias adicionais de combustível são iguais aos custos adicionais extras de aluguel do navios</a:t>
            </a:r>
          </a:p>
          <a:p>
            <a:pPr algn="ctr">
              <a:spcAft>
                <a:spcPts val="600"/>
              </a:spcAft>
            </a:pPr>
            <a:endParaRPr lang="pt-BR" sz="1400" dirty="0"/>
          </a:p>
        </p:txBody>
      </p:sp>
      <p:sp>
        <p:nvSpPr>
          <p:cNvPr id="23" name="CaixaDeTexto 22"/>
          <p:cNvSpPr txBox="1"/>
          <p:nvPr/>
        </p:nvSpPr>
        <p:spPr>
          <a:xfrm>
            <a:off x="1855862" y="2001297"/>
            <a:ext cx="1656184" cy="565899"/>
          </a:xfrm>
          <a:prstGeom prst="rect">
            <a:avLst/>
          </a:prstGeom>
          <a:noFill/>
          <a:ln>
            <a:noFill/>
          </a:ln>
        </p:spPr>
        <p:txBody>
          <a:bodyPr wrap="square" lIns="72000" tIns="36000" rIns="72000" bIns="36000" rtlCol="0" anchor="t">
            <a:noAutofit/>
          </a:bodyPr>
          <a:lstStyle/>
          <a:p>
            <a:pPr algn="ctr">
              <a:spcAft>
                <a:spcPts val="600"/>
              </a:spcAft>
            </a:pPr>
            <a:r>
              <a:rPr lang="pt-BR" sz="1200" dirty="0"/>
              <a:t>+10% de redução de velocidade = 20% na redução do consumo</a:t>
            </a:r>
          </a:p>
        </p:txBody>
      </p:sp>
      <p:sp>
        <p:nvSpPr>
          <p:cNvPr id="26" name="CaixaDeTexto 25"/>
          <p:cNvSpPr txBox="1"/>
          <p:nvPr/>
        </p:nvSpPr>
        <p:spPr>
          <a:xfrm>
            <a:off x="3512046" y="1157535"/>
            <a:ext cx="1656184" cy="565899"/>
          </a:xfrm>
          <a:prstGeom prst="rect">
            <a:avLst/>
          </a:prstGeom>
          <a:noFill/>
          <a:ln>
            <a:noFill/>
          </a:ln>
        </p:spPr>
        <p:txBody>
          <a:bodyPr wrap="square" lIns="72000" tIns="36000" rIns="72000" bIns="36000" rtlCol="0" anchor="t">
            <a:noAutofit/>
          </a:bodyPr>
          <a:lstStyle/>
          <a:p>
            <a:pPr algn="ctr">
              <a:spcAft>
                <a:spcPts val="600"/>
              </a:spcAft>
            </a:pPr>
            <a:r>
              <a:rPr lang="pt-BR" sz="1200" dirty="0"/>
              <a:t>10% de aumento de velocidade = aumento de 30% no consumo</a:t>
            </a:r>
          </a:p>
        </p:txBody>
      </p:sp>
      <p:sp>
        <p:nvSpPr>
          <p:cNvPr id="24" name="Elipse 23"/>
          <p:cNvSpPr/>
          <p:nvPr/>
        </p:nvSpPr>
        <p:spPr>
          <a:xfrm>
            <a:off x="5168230" y="1449545"/>
            <a:ext cx="144016" cy="179255"/>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8" name="Elipse 27"/>
          <p:cNvSpPr/>
          <p:nvPr/>
        </p:nvSpPr>
        <p:spPr>
          <a:xfrm>
            <a:off x="3584054" y="2457657"/>
            <a:ext cx="144016" cy="179255"/>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9" name="Elipse 28"/>
          <p:cNvSpPr/>
          <p:nvPr/>
        </p:nvSpPr>
        <p:spPr>
          <a:xfrm>
            <a:off x="3225857" y="4833921"/>
            <a:ext cx="144016" cy="179255"/>
          </a:xfrm>
          <a:prstGeom prst="ellipse">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30" name="CaixaDeTexto 29"/>
          <p:cNvSpPr txBox="1"/>
          <p:nvPr/>
        </p:nvSpPr>
        <p:spPr>
          <a:xfrm>
            <a:off x="2397765" y="4447277"/>
            <a:ext cx="1656184" cy="565899"/>
          </a:xfrm>
          <a:prstGeom prst="rect">
            <a:avLst/>
          </a:prstGeom>
          <a:noFill/>
          <a:ln>
            <a:noFill/>
          </a:ln>
        </p:spPr>
        <p:txBody>
          <a:bodyPr wrap="square" lIns="72000" tIns="36000" rIns="72000" bIns="36000" rtlCol="0" anchor="t">
            <a:noAutofit/>
          </a:bodyPr>
          <a:lstStyle/>
          <a:p>
            <a:pPr algn="ctr">
              <a:spcAft>
                <a:spcPts val="600"/>
              </a:spcAft>
            </a:pPr>
            <a:r>
              <a:rPr lang="pt-BR" sz="1200" dirty="0"/>
              <a:t>Menor custo total navegando a  10kn</a:t>
            </a:r>
          </a:p>
        </p:txBody>
      </p:sp>
      <p:sp>
        <p:nvSpPr>
          <p:cNvPr id="18" name="CaixaDeTexto 17"/>
          <p:cNvSpPr txBox="1"/>
          <p:nvPr/>
        </p:nvSpPr>
        <p:spPr>
          <a:xfrm>
            <a:off x="8095493" y="6528218"/>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DNB, </a:t>
            </a:r>
            <a:r>
              <a:rPr lang="en-US" sz="900" dirty="0" err="1"/>
              <a:t>análses</a:t>
            </a:r>
            <a:r>
              <a:rPr lang="en-US" sz="900" dirty="0"/>
              <a:t> </a:t>
            </a:r>
            <a:r>
              <a:rPr lang="en-US" sz="900" dirty="0" err="1"/>
              <a:t>Verax</a:t>
            </a:r>
            <a:endParaRPr lang="pt-BR" sz="900" dirty="0" err="1"/>
          </a:p>
        </p:txBody>
      </p:sp>
      <p:sp>
        <p:nvSpPr>
          <p:cNvPr id="3" name="Texto explicativo retangular 2"/>
          <p:cNvSpPr/>
          <p:nvPr/>
        </p:nvSpPr>
        <p:spPr>
          <a:xfrm>
            <a:off x="1495821" y="908721"/>
            <a:ext cx="1874051" cy="720080"/>
          </a:xfrm>
          <a:prstGeom prst="wedgeRectCallout">
            <a:avLst>
              <a:gd name="adj1" fmla="val -4341"/>
              <a:gd name="adj2" fmla="val 90719"/>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200" dirty="0"/>
              <a:t>Reduções na velocidade não são proporcionais a redução do ao consumo</a:t>
            </a:r>
          </a:p>
        </p:txBody>
      </p:sp>
      <p:sp>
        <p:nvSpPr>
          <p:cNvPr id="4" name="Retângulo 3"/>
          <p:cNvSpPr/>
          <p:nvPr/>
        </p:nvSpPr>
        <p:spPr>
          <a:xfrm>
            <a:off x="1302313" y="5236021"/>
            <a:ext cx="2394255" cy="769385"/>
          </a:xfrm>
          <a:prstGeom prst="rect">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b="1" dirty="0"/>
              <a:t>TRADE OFF</a:t>
            </a:r>
          </a:p>
          <a:p>
            <a:pPr algn="ctr">
              <a:spcAft>
                <a:spcPts val="600"/>
              </a:spcAft>
            </a:pPr>
            <a:r>
              <a:rPr lang="pt-BR" sz="1200" dirty="0"/>
              <a:t> custo de combustível x custo de aluguel do navio      </a:t>
            </a:r>
          </a:p>
        </p:txBody>
      </p:sp>
      <p:sp>
        <p:nvSpPr>
          <p:cNvPr id="25" name="Texto explicativo retangular 24"/>
          <p:cNvSpPr/>
          <p:nvPr/>
        </p:nvSpPr>
        <p:spPr>
          <a:xfrm>
            <a:off x="1495822" y="919627"/>
            <a:ext cx="1891536" cy="720080"/>
          </a:xfrm>
          <a:prstGeom prst="wedgeRectCallout">
            <a:avLst>
              <a:gd name="adj1" fmla="val 59942"/>
              <a:gd name="adj2" fmla="val -8048"/>
            </a:avLst>
          </a:prstGeom>
          <a:solidFill>
            <a:schemeClr val="accent6">
              <a:lumMod val="90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200" dirty="0"/>
              <a:t>Reduções na velocidade não são proporcionais a redução do consumo</a:t>
            </a:r>
          </a:p>
        </p:txBody>
      </p:sp>
      <p:sp>
        <p:nvSpPr>
          <p:cNvPr id="6" name="CaixaDeTexto 5"/>
          <p:cNvSpPr txBox="1"/>
          <p:nvPr/>
        </p:nvSpPr>
        <p:spPr>
          <a:xfrm>
            <a:off x="55662" y="6528218"/>
            <a:ext cx="6444716" cy="357166"/>
          </a:xfrm>
          <a:prstGeom prst="rect">
            <a:avLst/>
          </a:prstGeom>
          <a:noFill/>
          <a:ln>
            <a:noFill/>
          </a:ln>
        </p:spPr>
        <p:txBody>
          <a:bodyPr wrap="none" lIns="72000" tIns="36000" rIns="72000" bIns="36000" rtlCol="0" anchor="b">
            <a:noAutofit/>
          </a:bodyPr>
          <a:lstStyle>
            <a:defPPr>
              <a:defRPr lang="en-US"/>
            </a:defPPr>
            <a:lvl1pPr algn="r">
              <a:spcAft>
                <a:spcPts val="600"/>
              </a:spcAft>
              <a:defRPr sz="900"/>
            </a:lvl1pPr>
          </a:lstStyle>
          <a:p>
            <a:pPr algn="l"/>
            <a:r>
              <a:rPr lang="pt-BR" dirty="0" err="1"/>
              <a:t>Ref</a:t>
            </a:r>
            <a:r>
              <a:rPr lang="pt-BR" dirty="0"/>
              <a:t>: Não considera o efeito dos custos de estoque em transito</a:t>
            </a:r>
          </a:p>
        </p:txBody>
      </p:sp>
      <p:sp>
        <p:nvSpPr>
          <p:cNvPr id="9" name="Espaço Reservado para Número de Slide 8"/>
          <p:cNvSpPr>
            <a:spLocks noGrp="1"/>
          </p:cNvSpPr>
          <p:nvPr>
            <p:ph type="sldNum" sz="quarter" idx="10"/>
          </p:nvPr>
        </p:nvSpPr>
        <p:spPr/>
        <p:txBody>
          <a:bodyPr/>
          <a:lstStyle/>
          <a:p>
            <a:pPr>
              <a:defRPr/>
            </a:pPr>
            <a:fld id="{B66251D2-9488-44CD-87B4-F793A73C4A01}" type="slidenum">
              <a:rPr lang="pt-BR" noProof="0" smtClean="0"/>
              <a:pPr>
                <a:defRPr/>
              </a:pPr>
              <a:t>90</a:t>
            </a:fld>
            <a:endParaRPr lang="pt-BR" sz="600" noProof="0"/>
          </a:p>
        </p:txBody>
      </p:sp>
    </p:spTree>
    <p:extLst>
      <p:ext uri="{BB962C8B-B14F-4D97-AF65-F5344CB8AC3E}">
        <p14:creationId xmlns:p14="http://schemas.microsoft.com/office/powerpoint/2010/main" val="2527693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8309" y="116632"/>
            <a:ext cx="9505950" cy="637364"/>
          </a:xfrm>
        </p:spPr>
        <p:txBody>
          <a:bodyPr/>
          <a:lstStyle/>
          <a:p>
            <a:r>
              <a:rPr lang="pt-BR" dirty="0"/>
              <a:t>4. Velocidade: Hoje a prática de “</a:t>
            </a:r>
            <a:r>
              <a:rPr lang="pt-BR" dirty="0" err="1"/>
              <a:t>slow</a:t>
            </a:r>
            <a:r>
              <a:rPr lang="pt-BR" dirty="0"/>
              <a:t> </a:t>
            </a:r>
            <a:r>
              <a:rPr lang="pt-BR" dirty="0" err="1"/>
              <a:t>steaming</a:t>
            </a:r>
            <a:r>
              <a:rPr lang="pt-BR" dirty="0"/>
              <a:t>” é prática de mercado devido ao altos preços dos combustíveis e os baixos valores de afretamento</a:t>
            </a:r>
          </a:p>
        </p:txBody>
      </p:sp>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56" b="14194"/>
          <a:stretch/>
        </p:blipFill>
        <p:spPr bwMode="auto">
          <a:xfrm>
            <a:off x="1502418" y="3425522"/>
            <a:ext cx="7128792" cy="3432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riângulo isósceles 6"/>
          <p:cNvSpPr/>
          <p:nvPr/>
        </p:nvSpPr>
        <p:spPr>
          <a:xfrm rot="10800000">
            <a:off x="1855862" y="3429000"/>
            <a:ext cx="7272808" cy="107158"/>
          </a:xfrm>
          <a:prstGeom prst="triangle">
            <a:avLst/>
          </a:prstGeom>
          <a:gradFill>
            <a:gsLst>
              <a:gs pos="100000">
                <a:schemeClr val="accent4"/>
              </a:gs>
              <a:gs pos="0">
                <a:schemeClr val="accent3"/>
              </a:gs>
            </a:gsLst>
            <a:lin ang="5400000" scaled="1"/>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oAutofit/>
          </a:bodyPr>
          <a:lstStyle/>
          <a:p>
            <a:pPr>
              <a:buFont typeface="Arial" pitchFamily="34" charset="0"/>
              <a:buChar char="•"/>
            </a:pPr>
            <a:endParaRPr lang="pt-BR" dirty="0">
              <a:solidFill>
                <a:schemeClr val="tx1"/>
              </a:solidFill>
            </a:endParaRPr>
          </a:p>
        </p:txBody>
      </p:sp>
      <p:pic>
        <p:nvPicPr>
          <p:cNvPr id="593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4645" r="13998"/>
          <a:stretch/>
        </p:blipFill>
        <p:spPr bwMode="auto">
          <a:xfrm>
            <a:off x="1750597" y="980728"/>
            <a:ext cx="7378073" cy="241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 explicativo retangular com cantos arredondados 3"/>
          <p:cNvSpPr/>
          <p:nvPr/>
        </p:nvSpPr>
        <p:spPr>
          <a:xfrm>
            <a:off x="8336582" y="4568503"/>
            <a:ext cx="1440160" cy="1380777"/>
          </a:xfrm>
          <a:prstGeom prst="wedgeRoundRectCallout">
            <a:avLst>
              <a:gd name="adj1" fmla="val -92871"/>
              <a:gd name="adj2" fmla="val 11878"/>
              <a:gd name="adj3" fmla="val 1666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Hoje os custos diários de combustível são maiores que o custos de aluguel do  navio</a:t>
            </a:r>
          </a:p>
        </p:txBody>
      </p:sp>
      <p:sp>
        <p:nvSpPr>
          <p:cNvPr id="9" name="Texto explicativo retangular com cantos arredondados 8"/>
          <p:cNvSpPr/>
          <p:nvPr/>
        </p:nvSpPr>
        <p:spPr>
          <a:xfrm>
            <a:off x="8336582" y="2138341"/>
            <a:ext cx="1280838" cy="508690"/>
          </a:xfrm>
          <a:prstGeom prst="wedgeRoundRectCallout">
            <a:avLst>
              <a:gd name="adj1" fmla="val -135354"/>
              <a:gd name="adj2" fmla="val -16975"/>
              <a:gd name="adj3" fmla="val 16667"/>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200" dirty="0"/>
              <a:t>Preço do petróleo em ascensão</a:t>
            </a:r>
            <a:endParaRPr lang="pt-BR" sz="1200" dirty="0">
              <a:solidFill>
                <a:schemeClr val="tx1"/>
              </a:solidFill>
            </a:endParaRPr>
          </a:p>
        </p:txBody>
      </p:sp>
      <p:sp>
        <p:nvSpPr>
          <p:cNvPr id="10" name="CaixaDeTexto 9"/>
          <p:cNvSpPr txBox="1"/>
          <p:nvPr/>
        </p:nvSpPr>
        <p:spPr>
          <a:xfrm>
            <a:off x="8095493" y="6525344"/>
            <a:ext cx="1808935" cy="357166"/>
          </a:xfrm>
          <a:prstGeom prst="rect">
            <a:avLst/>
          </a:prstGeom>
          <a:noFill/>
          <a:ln>
            <a:noFill/>
          </a:ln>
        </p:spPr>
        <p:txBody>
          <a:bodyPr wrap="none" lIns="72000" tIns="36000" rIns="72000" bIns="36000" rtlCol="0" anchor="b">
            <a:noAutofit/>
          </a:bodyPr>
          <a:lstStyle/>
          <a:p>
            <a:pPr algn="r">
              <a:spcAft>
                <a:spcPts val="600"/>
              </a:spcAft>
            </a:pPr>
            <a:r>
              <a:rPr lang="en-US" sz="900" dirty="0" err="1"/>
              <a:t>Fonte</a:t>
            </a:r>
            <a:r>
              <a:rPr lang="en-US" sz="900" dirty="0"/>
              <a:t>: </a:t>
            </a:r>
            <a:r>
              <a:rPr lang="en-US" sz="900" dirty="0" err="1"/>
              <a:t>Wartsilla</a:t>
            </a:r>
            <a:r>
              <a:rPr lang="en-US" sz="900" dirty="0"/>
              <a:t>, Clarkson Research</a:t>
            </a:r>
            <a:endParaRPr lang="pt-BR" sz="900" dirty="0" err="1"/>
          </a:p>
        </p:txBody>
      </p:sp>
      <p:sp>
        <p:nvSpPr>
          <p:cNvPr id="3" name="Pentágono 2"/>
          <p:cNvSpPr/>
          <p:nvPr/>
        </p:nvSpPr>
        <p:spPr>
          <a:xfrm>
            <a:off x="271686" y="980728"/>
            <a:ext cx="1152128" cy="2315227"/>
          </a:xfrm>
          <a:prstGeom prst="homePlate">
            <a:avLst>
              <a:gd name="adj" fmla="val 8007"/>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dirty="0"/>
              <a:t>Evolução dos preços do “bunker”</a:t>
            </a:r>
            <a:endParaRPr lang="pt-BR" sz="1600" dirty="0">
              <a:solidFill>
                <a:schemeClr val="tx1"/>
              </a:solidFill>
            </a:endParaRPr>
          </a:p>
        </p:txBody>
      </p:sp>
      <p:sp>
        <p:nvSpPr>
          <p:cNvPr id="14" name="Pentágono 13"/>
          <p:cNvSpPr/>
          <p:nvPr/>
        </p:nvSpPr>
        <p:spPr>
          <a:xfrm>
            <a:off x="261966" y="3587197"/>
            <a:ext cx="1152128" cy="3191611"/>
          </a:xfrm>
          <a:prstGeom prst="homePlate">
            <a:avLst>
              <a:gd name="adj" fmla="val 8007"/>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dirty="0"/>
              <a:t>Custo de operação: Bunker x Aluguel do navio</a:t>
            </a:r>
            <a:endParaRPr lang="pt-BR" sz="1600" dirty="0">
              <a:solidFill>
                <a:schemeClr val="tx1"/>
              </a:solidFill>
            </a:endParaRPr>
          </a:p>
        </p:txBody>
      </p:sp>
      <p:sp>
        <p:nvSpPr>
          <p:cNvPr id="8" name="Retângulo de cantos arredondados 7"/>
          <p:cNvSpPr/>
          <p:nvPr/>
        </p:nvSpPr>
        <p:spPr>
          <a:xfrm>
            <a:off x="7011410" y="3710219"/>
            <a:ext cx="1619800" cy="936104"/>
          </a:xfrm>
          <a:prstGeom prst="round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t>Bunkers 55% Afretamento</a:t>
            </a:r>
            <a:endParaRPr lang="pt-BR" sz="1400" dirty="0">
              <a:solidFill>
                <a:schemeClr val="tx1"/>
              </a:solidFill>
            </a:endParaRPr>
          </a:p>
        </p:txBody>
      </p:sp>
      <p:sp>
        <p:nvSpPr>
          <p:cNvPr id="16" name="Retângulo de cantos arredondados 15"/>
          <p:cNvSpPr/>
          <p:nvPr/>
        </p:nvSpPr>
        <p:spPr>
          <a:xfrm>
            <a:off x="5576411" y="4365104"/>
            <a:ext cx="1055054" cy="936104"/>
          </a:xfrm>
          <a:prstGeom prst="roundRect">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400" dirty="0"/>
              <a:t>Afretamento 3x  bunker</a:t>
            </a:r>
            <a:endParaRPr lang="pt-BR" sz="1400" dirty="0">
              <a:solidFill>
                <a:schemeClr val="tx1"/>
              </a:solidFill>
            </a:endParaRPr>
          </a:p>
        </p:txBody>
      </p:sp>
      <p:sp>
        <p:nvSpPr>
          <p:cNvPr id="11" name="CaixaDeTexto 10"/>
          <p:cNvSpPr txBox="1"/>
          <p:nvPr/>
        </p:nvSpPr>
        <p:spPr>
          <a:xfrm>
            <a:off x="2935981" y="3985137"/>
            <a:ext cx="1812979" cy="275407"/>
          </a:xfrm>
          <a:prstGeom prst="rect">
            <a:avLst/>
          </a:prstGeom>
          <a:solidFill>
            <a:schemeClr val="bg1"/>
          </a:solidFill>
          <a:ln>
            <a:noFill/>
          </a:ln>
        </p:spPr>
        <p:txBody>
          <a:bodyPr wrap="square" lIns="72000" tIns="36000" rIns="72000" bIns="36000" rtlCol="0" anchor="ctr">
            <a:noAutofit/>
          </a:bodyPr>
          <a:lstStyle/>
          <a:p>
            <a:pPr>
              <a:spcAft>
                <a:spcPts val="600"/>
              </a:spcAft>
            </a:pPr>
            <a:r>
              <a:rPr lang="pt-BR" sz="1400" b="1" dirty="0"/>
              <a:t>Custo Bunkers</a:t>
            </a:r>
          </a:p>
        </p:txBody>
      </p:sp>
      <p:sp>
        <p:nvSpPr>
          <p:cNvPr id="18" name="CaixaDeTexto 17"/>
          <p:cNvSpPr txBox="1"/>
          <p:nvPr/>
        </p:nvSpPr>
        <p:spPr>
          <a:xfrm>
            <a:off x="2935982" y="4280471"/>
            <a:ext cx="1812979" cy="288032"/>
          </a:xfrm>
          <a:prstGeom prst="rect">
            <a:avLst/>
          </a:prstGeom>
          <a:solidFill>
            <a:schemeClr val="bg1"/>
          </a:solidFill>
          <a:ln>
            <a:noFill/>
          </a:ln>
        </p:spPr>
        <p:txBody>
          <a:bodyPr wrap="square" lIns="72000" tIns="36000" rIns="72000" bIns="36000" rtlCol="0" anchor="ctr">
            <a:noAutofit/>
          </a:bodyPr>
          <a:lstStyle/>
          <a:p>
            <a:pPr>
              <a:spcAft>
                <a:spcPts val="600"/>
              </a:spcAft>
            </a:pPr>
            <a:r>
              <a:rPr lang="pt-BR" sz="1400" b="1" dirty="0"/>
              <a:t>Aluguel (TC 1 Ano)</a:t>
            </a:r>
          </a:p>
        </p:txBody>
      </p:sp>
      <p:sp>
        <p:nvSpPr>
          <p:cNvPr id="5" name="Espaço Reservado para Número de Slide 4"/>
          <p:cNvSpPr>
            <a:spLocks noGrp="1"/>
          </p:cNvSpPr>
          <p:nvPr>
            <p:ph type="sldNum" sz="quarter" idx="10"/>
          </p:nvPr>
        </p:nvSpPr>
        <p:spPr/>
        <p:txBody>
          <a:bodyPr/>
          <a:lstStyle/>
          <a:p>
            <a:pPr>
              <a:defRPr/>
            </a:pPr>
            <a:fld id="{B66251D2-9488-44CD-87B4-F793A73C4A01}" type="slidenum">
              <a:rPr lang="pt-BR" noProof="0" smtClean="0"/>
              <a:pPr>
                <a:defRPr/>
              </a:pPr>
              <a:t>91</a:t>
            </a:fld>
            <a:endParaRPr lang="pt-BR" sz="600" noProof="0"/>
          </a:p>
        </p:txBody>
      </p:sp>
    </p:spTree>
    <p:extLst>
      <p:ext uri="{BB962C8B-B14F-4D97-AF65-F5344CB8AC3E}">
        <p14:creationId xmlns:p14="http://schemas.microsoft.com/office/powerpoint/2010/main" val="9480219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Estrutura da apresentação</a:t>
            </a:r>
          </a:p>
        </p:txBody>
      </p:sp>
      <p:sp>
        <p:nvSpPr>
          <p:cNvPr id="6" name="Retângulo 5"/>
          <p:cNvSpPr/>
          <p:nvPr/>
        </p:nvSpPr>
        <p:spPr>
          <a:xfrm>
            <a:off x="271686" y="692696"/>
            <a:ext cx="936104" cy="5976664"/>
          </a:xfrm>
          <a:prstGeom prst="rect">
            <a:avLst/>
          </a:prstGeom>
          <a:solidFill>
            <a:schemeClr val="bg1">
              <a:lumMod val="8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8" name="Retângulo 17"/>
          <p:cNvSpPr/>
          <p:nvPr/>
        </p:nvSpPr>
        <p:spPr>
          <a:xfrm>
            <a:off x="703734" y="146832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Do mercantilismo à globalização</a:t>
            </a:r>
          </a:p>
        </p:txBody>
      </p:sp>
      <p:sp>
        <p:nvSpPr>
          <p:cNvPr id="19" name="Retângulo 18"/>
          <p:cNvSpPr/>
          <p:nvPr/>
        </p:nvSpPr>
        <p:spPr>
          <a:xfrm>
            <a:off x="703734" y="219251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Comércio exterior e Produto Interno Bruto</a:t>
            </a:r>
          </a:p>
        </p:txBody>
      </p:sp>
      <p:sp>
        <p:nvSpPr>
          <p:cNvPr id="20" name="Retângulo 19"/>
          <p:cNvSpPr/>
          <p:nvPr/>
        </p:nvSpPr>
        <p:spPr>
          <a:xfrm>
            <a:off x="703734" y="3640909"/>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Navio: solução de transporte e especialização</a:t>
            </a:r>
          </a:p>
        </p:txBody>
      </p:sp>
      <p:sp>
        <p:nvSpPr>
          <p:cNvPr id="21" name="Retângulo 20"/>
          <p:cNvSpPr/>
          <p:nvPr/>
        </p:nvSpPr>
        <p:spPr>
          <a:xfrm>
            <a:off x="703734" y="2916714"/>
            <a:ext cx="5616624" cy="648072"/>
          </a:xfrm>
          <a:prstGeom prst="rect">
            <a:avLst/>
          </a:prstGeom>
          <a:solidFill>
            <a:schemeClr val="bg1">
              <a:lumMod val="9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solidFill>
                  <a:schemeClr val="bg1">
                    <a:lumMod val="65000"/>
                  </a:schemeClr>
                </a:solidFill>
              </a:rPr>
              <a:t>Cargas do Transporte Marítimo</a:t>
            </a:r>
          </a:p>
        </p:txBody>
      </p:sp>
      <p:sp>
        <p:nvSpPr>
          <p:cNvPr id="22" name="Retângulo 21"/>
          <p:cNvSpPr/>
          <p:nvPr/>
        </p:nvSpPr>
        <p:spPr>
          <a:xfrm>
            <a:off x="703734" y="4365104"/>
            <a:ext cx="5616624" cy="648072"/>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74625">
              <a:spcAft>
                <a:spcPts val="600"/>
              </a:spcAft>
            </a:pPr>
            <a:r>
              <a:rPr lang="pt-BR" sz="1600" b="1" dirty="0"/>
              <a:t>Navio e Portos: dimensões e o futuro</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92</a:t>
            </a:fld>
            <a:endParaRPr lang="pt-BR" sz="600" noProof="0"/>
          </a:p>
        </p:txBody>
      </p:sp>
    </p:spTree>
    <p:extLst>
      <p:ext uri="{BB962C8B-B14F-4D97-AF65-F5344CB8AC3E}">
        <p14:creationId xmlns:p14="http://schemas.microsoft.com/office/powerpoint/2010/main" val="30523882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47" y="106760"/>
            <a:ext cx="9505950" cy="637364"/>
          </a:xfrm>
        </p:spPr>
        <p:txBody>
          <a:bodyPr/>
          <a:lstStyle/>
          <a:p>
            <a:r>
              <a:rPr lang="pt-BR" dirty="0"/>
              <a:t>Geometria dos obras vivas do casco: a parte do problema que sobra para os portos</a:t>
            </a:r>
          </a:p>
        </p:txBody>
      </p:sp>
      <p:pic>
        <p:nvPicPr>
          <p:cNvPr id="4" name="Picture 4"/>
          <p:cNvPicPr>
            <a:picLocks noChangeAspect="1" noChangeArrowheads="1"/>
          </p:cNvPicPr>
          <p:nvPr/>
        </p:nvPicPr>
        <p:blipFill>
          <a:blip r:embed="rId2" cstate="print"/>
          <a:srcRect/>
          <a:stretch>
            <a:fillRect/>
          </a:stretch>
        </p:blipFill>
        <p:spPr bwMode="auto">
          <a:xfrm>
            <a:off x="5744294" y="1510167"/>
            <a:ext cx="3784003" cy="3142969"/>
          </a:xfrm>
          <a:prstGeom prst="rect">
            <a:avLst/>
          </a:prstGeom>
          <a:noFill/>
          <a:ln w="9525">
            <a:noFill/>
            <a:miter lim="800000"/>
            <a:headEnd/>
            <a:tailEnd/>
          </a:ln>
        </p:spPr>
      </p:pic>
      <p:graphicFrame>
        <p:nvGraphicFramePr>
          <p:cNvPr id="7" name="Diagram 6"/>
          <p:cNvGraphicFramePr/>
          <p:nvPr>
            <p:extLst>
              <p:ext uri="{D42A27DB-BD31-4B8C-83A1-F6EECF244321}">
                <p14:modId xmlns:p14="http://schemas.microsoft.com/office/powerpoint/2010/main" val="4103882275"/>
              </p:ext>
            </p:extLst>
          </p:nvPr>
        </p:nvGraphicFramePr>
        <p:xfrm>
          <a:off x="232103" y="1772816"/>
          <a:ext cx="6577195" cy="457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print"/>
          <a:srcRect/>
          <a:stretch>
            <a:fillRect/>
          </a:stretch>
        </p:blipFill>
        <p:spPr bwMode="auto">
          <a:xfrm>
            <a:off x="7350950" y="4653136"/>
            <a:ext cx="2062472" cy="1447799"/>
          </a:xfrm>
          <a:prstGeom prst="rect">
            <a:avLst/>
          </a:prstGeom>
          <a:noFill/>
          <a:ln w="9525">
            <a:noFill/>
            <a:miter lim="800000"/>
            <a:headEnd/>
            <a:tailEnd/>
          </a:ln>
        </p:spPr>
      </p:pic>
    </p:spTree>
    <p:extLst>
      <p:ext uri="{BB962C8B-B14F-4D97-AF65-F5344CB8AC3E}">
        <p14:creationId xmlns:p14="http://schemas.microsoft.com/office/powerpoint/2010/main" val="3180402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Principais dimensões dos navios que tem impacto sobre o projeto portuário</a:t>
            </a:r>
          </a:p>
        </p:txBody>
      </p:sp>
      <p:sp>
        <p:nvSpPr>
          <p:cNvPr id="14" name="Retângulo 13"/>
          <p:cNvSpPr/>
          <p:nvPr/>
        </p:nvSpPr>
        <p:spPr>
          <a:xfrm>
            <a:off x="199678" y="777095"/>
            <a:ext cx="1656184" cy="50405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t>Calado</a:t>
            </a:r>
            <a:endParaRPr lang="pt-BR" sz="1600" dirty="0">
              <a:solidFill>
                <a:schemeClr val="tx1"/>
              </a:solidFill>
            </a:endParaRPr>
          </a:p>
        </p:txBody>
      </p:sp>
      <p:pic>
        <p:nvPicPr>
          <p:cNvPr id="4813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253"/>
          <a:stretch/>
        </p:blipFill>
        <p:spPr bwMode="auto">
          <a:xfrm>
            <a:off x="1056823" y="4180129"/>
            <a:ext cx="2544102" cy="174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ixaDeTexto 9"/>
          <p:cNvSpPr txBox="1"/>
          <p:nvPr/>
        </p:nvSpPr>
        <p:spPr>
          <a:xfrm>
            <a:off x="1139173" y="5965734"/>
            <a:ext cx="2156015" cy="1447195"/>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200" dirty="0"/>
              <a:t>Canal de acesso no porto de Itajaí</a:t>
            </a:r>
          </a:p>
        </p:txBody>
      </p:sp>
      <p:sp>
        <p:nvSpPr>
          <p:cNvPr id="12" name="CaixaDeTexto 11"/>
          <p:cNvSpPr txBox="1"/>
          <p:nvPr/>
        </p:nvSpPr>
        <p:spPr>
          <a:xfrm>
            <a:off x="3639077" y="5972628"/>
            <a:ext cx="2537265" cy="1447195"/>
          </a:xfrm>
          <a:prstGeom prst="rect">
            <a:avLst/>
          </a:prstGeom>
          <a:noFill/>
          <a:ln>
            <a:noFill/>
          </a:ln>
        </p:spPr>
        <p:txBody>
          <a:bodyPr wrap="square" lIns="72000" tIns="36000" rIns="72000" bIns="36000" rtlCol="0" anchor="t">
            <a:noAutofit/>
          </a:bodyPr>
          <a:lstStyle>
            <a:defPPr>
              <a:defRPr lang="en-US"/>
            </a:defPPr>
            <a:lvl1pPr marL="285750" indent="-285750">
              <a:spcAft>
                <a:spcPts val="600"/>
              </a:spcAft>
              <a:buFont typeface="Arial" panose="020B0604020202020204" pitchFamily="34" charset="0"/>
              <a:buChar char="•"/>
              <a:defRPr sz="1200"/>
            </a:lvl1pPr>
          </a:lstStyle>
          <a:p>
            <a:r>
              <a:rPr lang="pt-BR" dirty="0"/>
              <a:t>Operação de top-off  (complementação da carga) na barra devido a restrição de calado no porto</a:t>
            </a:r>
          </a:p>
        </p:txBody>
      </p:sp>
      <p:sp>
        <p:nvSpPr>
          <p:cNvPr id="15" name="Retângulo 14"/>
          <p:cNvSpPr/>
          <p:nvPr/>
        </p:nvSpPr>
        <p:spPr>
          <a:xfrm>
            <a:off x="1855862" y="777095"/>
            <a:ext cx="7834277" cy="50405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dirty="0"/>
              <a:t>Dimensão mais barata e mais restritiva pela restrição de acesso ao porto</a:t>
            </a:r>
            <a:endParaRPr lang="pt-BR" sz="1600" dirty="0">
              <a:solidFill>
                <a:schemeClr val="tx1"/>
              </a:solidFill>
            </a:endParaRPr>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593" y="1366677"/>
            <a:ext cx="2476978" cy="2470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Forma livre 25"/>
          <p:cNvSpPr/>
          <p:nvPr/>
        </p:nvSpPr>
        <p:spPr>
          <a:xfrm>
            <a:off x="3686175" y="3202582"/>
            <a:ext cx="2476500" cy="802482"/>
          </a:xfrm>
          <a:custGeom>
            <a:avLst/>
            <a:gdLst>
              <a:gd name="connsiteX0" fmla="*/ 392906 w 2476500"/>
              <a:gd name="connsiteY0" fmla="*/ 0 h 802482"/>
              <a:gd name="connsiteX1" fmla="*/ 392906 w 2476500"/>
              <a:gd name="connsiteY1" fmla="*/ 497682 h 802482"/>
              <a:gd name="connsiteX2" fmla="*/ 392906 w 2476500"/>
              <a:gd name="connsiteY2" fmla="*/ 509588 h 802482"/>
              <a:gd name="connsiteX3" fmla="*/ 392906 w 2476500"/>
              <a:gd name="connsiteY3" fmla="*/ 509588 h 802482"/>
              <a:gd name="connsiteX4" fmla="*/ 407194 w 2476500"/>
              <a:gd name="connsiteY4" fmla="*/ 538163 h 802482"/>
              <a:gd name="connsiteX5" fmla="*/ 419100 w 2476500"/>
              <a:gd name="connsiteY5" fmla="*/ 554832 h 802482"/>
              <a:gd name="connsiteX6" fmla="*/ 431006 w 2476500"/>
              <a:gd name="connsiteY6" fmla="*/ 566738 h 802482"/>
              <a:gd name="connsiteX7" fmla="*/ 464344 w 2476500"/>
              <a:gd name="connsiteY7" fmla="*/ 578644 h 802482"/>
              <a:gd name="connsiteX8" fmla="*/ 1988344 w 2476500"/>
              <a:gd name="connsiteY8" fmla="*/ 576263 h 802482"/>
              <a:gd name="connsiteX9" fmla="*/ 2014538 w 2476500"/>
              <a:gd name="connsiteY9" fmla="*/ 569119 h 802482"/>
              <a:gd name="connsiteX10" fmla="*/ 2031206 w 2476500"/>
              <a:gd name="connsiteY10" fmla="*/ 550069 h 802482"/>
              <a:gd name="connsiteX11" fmla="*/ 2038350 w 2476500"/>
              <a:gd name="connsiteY11" fmla="*/ 533400 h 802482"/>
              <a:gd name="connsiteX12" fmla="*/ 2052638 w 2476500"/>
              <a:gd name="connsiteY12" fmla="*/ 514350 h 802482"/>
              <a:gd name="connsiteX13" fmla="*/ 2059781 w 2476500"/>
              <a:gd name="connsiteY13" fmla="*/ 507207 h 802482"/>
              <a:gd name="connsiteX14" fmla="*/ 2059781 w 2476500"/>
              <a:gd name="connsiteY14" fmla="*/ 0 h 802482"/>
              <a:gd name="connsiteX15" fmla="*/ 2476500 w 2476500"/>
              <a:gd name="connsiteY15" fmla="*/ 2382 h 802482"/>
              <a:gd name="connsiteX16" fmla="*/ 2476500 w 2476500"/>
              <a:gd name="connsiteY16" fmla="*/ 802482 h 802482"/>
              <a:gd name="connsiteX17" fmla="*/ 0 w 2476500"/>
              <a:gd name="connsiteY17" fmla="*/ 790575 h 802482"/>
              <a:gd name="connsiteX18" fmla="*/ 0 w 2476500"/>
              <a:gd name="connsiteY18" fmla="*/ 2382 h 802482"/>
              <a:gd name="connsiteX19" fmla="*/ 392906 w 2476500"/>
              <a:gd name="connsiteY19" fmla="*/ 0 h 80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76500" h="802482">
                <a:moveTo>
                  <a:pt x="392906" y="0"/>
                </a:moveTo>
                <a:lnTo>
                  <a:pt x="392906" y="497682"/>
                </a:lnTo>
                <a:lnTo>
                  <a:pt x="392906" y="509588"/>
                </a:lnTo>
                <a:lnTo>
                  <a:pt x="392906" y="509588"/>
                </a:lnTo>
                <a:lnTo>
                  <a:pt x="407194" y="538163"/>
                </a:lnTo>
                <a:lnTo>
                  <a:pt x="419100" y="554832"/>
                </a:lnTo>
                <a:lnTo>
                  <a:pt x="431006" y="566738"/>
                </a:lnTo>
                <a:lnTo>
                  <a:pt x="464344" y="578644"/>
                </a:lnTo>
                <a:lnTo>
                  <a:pt x="1988344" y="576263"/>
                </a:lnTo>
                <a:lnTo>
                  <a:pt x="2014538" y="569119"/>
                </a:lnTo>
                <a:lnTo>
                  <a:pt x="2031206" y="550069"/>
                </a:lnTo>
                <a:lnTo>
                  <a:pt x="2038350" y="533400"/>
                </a:lnTo>
                <a:lnTo>
                  <a:pt x="2052638" y="514350"/>
                </a:lnTo>
                <a:lnTo>
                  <a:pt x="2059781" y="507207"/>
                </a:lnTo>
                <a:lnTo>
                  <a:pt x="2059781" y="0"/>
                </a:lnTo>
                <a:lnTo>
                  <a:pt x="2476500" y="2382"/>
                </a:lnTo>
                <a:lnTo>
                  <a:pt x="2476500" y="802482"/>
                </a:lnTo>
                <a:lnTo>
                  <a:pt x="0" y="790575"/>
                </a:lnTo>
                <a:lnTo>
                  <a:pt x="0" y="2382"/>
                </a:lnTo>
                <a:lnTo>
                  <a:pt x="392906" y="0"/>
                </a:lnTo>
                <a:close/>
              </a:path>
            </a:pathLst>
          </a:custGeom>
          <a:gradFill>
            <a:gsLst>
              <a:gs pos="0">
                <a:schemeClr val="accent1"/>
              </a:gs>
              <a:gs pos="50000">
                <a:schemeClr val="accent2"/>
              </a:gs>
              <a:gs pos="100000">
                <a:schemeClr val="accent1"/>
              </a:gs>
            </a:gsLst>
            <a:lin ang="5400000" scaled="0"/>
          </a:gra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100" dirty="0">
              <a:solidFill>
                <a:schemeClr val="tx1"/>
              </a:solidFill>
            </a:endParaRPr>
          </a:p>
        </p:txBody>
      </p:sp>
      <p:cxnSp>
        <p:nvCxnSpPr>
          <p:cNvPr id="31" name="Conector de seta reta 30"/>
          <p:cNvCxnSpPr/>
          <p:nvPr/>
        </p:nvCxnSpPr>
        <p:spPr>
          <a:xfrm>
            <a:off x="5888310" y="3202582"/>
            <a:ext cx="0" cy="577439"/>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5684986" y="3780021"/>
            <a:ext cx="1138089" cy="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36" name="CaixaDeTexto 35"/>
          <p:cNvSpPr txBox="1"/>
          <p:nvPr/>
        </p:nvSpPr>
        <p:spPr>
          <a:xfrm>
            <a:off x="6104334" y="3491301"/>
            <a:ext cx="864096" cy="239249"/>
          </a:xfrm>
          <a:prstGeom prst="rect">
            <a:avLst/>
          </a:prstGeom>
          <a:noFill/>
          <a:ln>
            <a:noFill/>
          </a:ln>
        </p:spPr>
        <p:txBody>
          <a:bodyPr wrap="square" lIns="72000" tIns="36000" rIns="72000" bIns="36000" rtlCol="0" anchor="t">
            <a:noAutofit/>
          </a:bodyPr>
          <a:lstStyle/>
          <a:p>
            <a:pPr algn="ctr">
              <a:spcAft>
                <a:spcPts val="600"/>
              </a:spcAft>
            </a:pPr>
            <a:r>
              <a:rPr lang="pt-BR" sz="1200" dirty="0"/>
              <a:t>Calado</a:t>
            </a:r>
          </a:p>
        </p:txBody>
      </p:sp>
      <p:cxnSp>
        <p:nvCxnSpPr>
          <p:cNvPr id="43" name="Conector de seta reta 42"/>
          <p:cNvCxnSpPr/>
          <p:nvPr/>
        </p:nvCxnSpPr>
        <p:spPr>
          <a:xfrm>
            <a:off x="3857153" y="3223807"/>
            <a:ext cx="0" cy="781257"/>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51" name="Conector reto 50"/>
          <p:cNvCxnSpPr>
            <a:endCxn id="26" idx="16"/>
          </p:cNvCxnSpPr>
          <p:nvPr/>
        </p:nvCxnSpPr>
        <p:spPr>
          <a:xfrm>
            <a:off x="3686175" y="4005064"/>
            <a:ext cx="2476500" cy="0"/>
          </a:xfrm>
          <a:prstGeom prst="line">
            <a:avLst/>
          </a:prstGeom>
          <a:ln w="571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6" name="CaixaDeTexto 55"/>
          <p:cNvSpPr txBox="1"/>
          <p:nvPr/>
        </p:nvSpPr>
        <p:spPr>
          <a:xfrm>
            <a:off x="2504331" y="3717546"/>
            <a:ext cx="1181844" cy="239249"/>
          </a:xfrm>
          <a:prstGeom prst="rect">
            <a:avLst/>
          </a:prstGeom>
          <a:noFill/>
          <a:ln>
            <a:noFill/>
          </a:ln>
        </p:spPr>
        <p:txBody>
          <a:bodyPr wrap="square" lIns="72000" tIns="36000" rIns="72000" bIns="36000" rtlCol="0" anchor="t">
            <a:noAutofit/>
          </a:bodyPr>
          <a:lstStyle/>
          <a:p>
            <a:pPr algn="ctr">
              <a:spcAft>
                <a:spcPts val="600"/>
              </a:spcAft>
            </a:pPr>
            <a:r>
              <a:rPr lang="pt-BR" sz="1200" dirty="0"/>
              <a:t>Profundidade</a:t>
            </a:r>
          </a:p>
        </p:txBody>
      </p:sp>
      <p:sp>
        <p:nvSpPr>
          <p:cNvPr id="53" name="Texto explicativo retangular 52"/>
          <p:cNvSpPr/>
          <p:nvPr/>
        </p:nvSpPr>
        <p:spPr>
          <a:xfrm>
            <a:off x="2533585" y="1689029"/>
            <a:ext cx="1440160" cy="1042514"/>
          </a:xfrm>
          <a:prstGeom prst="wedgeRectCallout">
            <a:avLst>
              <a:gd name="adj1" fmla="val 181463"/>
              <a:gd name="adj2" fmla="val 112229"/>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400" dirty="0"/>
              <a:t>Parte submersa do navio (linha d’água até a quilha)</a:t>
            </a:r>
            <a:endParaRPr lang="pt-BR" sz="1400" dirty="0">
              <a:solidFill>
                <a:schemeClr val="tx1"/>
              </a:solidFill>
            </a:endParaRPr>
          </a:p>
        </p:txBody>
      </p:sp>
      <p:sp>
        <p:nvSpPr>
          <p:cNvPr id="59" name="Texto explicativo retangular 58"/>
          <p:cNvSpPr/>
          <p:nvPr/>
        </p:nvSpPr>
        <p:spPr>
          <a:xfrm>
            <a:off x="199678" y="1700808"/>
            <a:ext cx="2160240" cy="1495959"/>
          </a:xfrm>
          <a:prstGeom prst="wedgeRectCallout">
            <a:avLst>
              <a:gd name="adj1" fmla="val 71616"/>
              <a:gd name="adj2" fmla="val 85138"/>
            </a:avLst>
          </a:prstGeom>
          <a:solidFill>
            <a:schemeClr val="accent6"/>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400" dirty="0"/>
              <a:t>Altura da lâmina d’água até o fundo, e varia com marés</a:t>
            </a:r>
          </a:p>
          <a:p>
            <a:pPr algn="l">
              <a:spcAft>
                <a:spcPts val="600"/>
              </a:spcAft>
            </a:pPr>
            <a:r>
              <a:rPr lang="pt-BR" sz="1400" dirty="0">
                <a:solidFill>
                  <a:schemeClr val="tx1"/>
                </a:solidFill>
              </a:rPr>
              <a:t>Dragagem tem função de aumentar a profundidade  </a:t>
            </a:r>
          </a:p>
        </p:txBody>
      </p:sp>
      <p:sp>
        <p:nvSpPr>
          <p:cNvPr id="3" name="Retângulo de cantos arredondados 2"/>
          <p:cNvSpPr/>
          <p:nvPr/>
        </p:nvSpPr>
        <p:spPr>
          <a:xfrm>
            <a:off x="7184453" y="1556792"/>
            <a:ext cx="2505685" cy="4896544"/>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Calado é a dimensão mais barata para aumentar o porte do navio</a:t>
            </a:r>
          </a:p>
          <a:p>
            <a:pPr marL="144000" indent="-144000" algn="l">
              <a:spcAft>
                <a:spcPts val="600"/>
              </a:spcAft>
              <a:buFont typeface="Arial" pitchFamily="34" charset="0"/>
              <a:buChar char="•"/>
            </a:pPr>
            <a:r>
              <a:rPr lang="pt-BR" sz="1600" dirty="0"/>
              <a:t>Quanto maior calado, maior a resistência estrutural e melhor o comportamento em ondas</a:t>
            </a:r>
          </a:p>
          <a:p>
            <a:pPr marL="144000" indent="-144000" algn="l">
              <a:spcAft>
                <a:spcPts val="600"/>
              </a:spcAft>
              <a:buFont typeface="Arial" pitchFamily="34" charset="0"/>
              <a:buChar char="•"/>
            </a:pPr>
            <a:r>
              <a:rPr lang="pt-BR" sz="1600" dirty="0"/>
              <a:t>Quanto mais calado menor a geração de ondas pelo casco</a:t>
            </a:r>
          </a:p>
          <a:p>
            <a:pPr marL="144000" indent="-144000" algn="l">
              <a:spcAft>
                <a:spcPts val="600"/>
              </a:spcAft>
              <a:buFont typeface="Arial" pitchFamily="34" charset="0"/>
              <a:buChar char="•"/>
            </a:pPr>
            <a:r>
              <a:rPr lang="pt-BR" sz="1600" dirty="0">
                <a:solidFill>
                  <a:schemeClr val="tx1"/>
                </a:solidFill>
              </a:rPr>
              <a:t>Entretanto, calado é a dimensão mais </a:t>
            </a:r>
            <a:r>
              <a:rPr lang="pt-BR" sz="1600" dirty="0"/>
              <a:t>cara e escassa nos portos, mesmo após o advento da dragagem moderna</a:t>
            </a:r>
            <a:endParaRPr lang="pt-BR" sz="1600" dirty="0">
              <a:solidFill>
                <a:schemeClr val="tx1"/>
              </a:solidFill>
            </a:endParaRPr>
          </a:p>
        </p:txBody>
      </p:sp>
      <p:pic>
        <p:nvPicPr>
          <p:cNvPr id="3747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498" y="4180129"/>
            <a:ext cx="2460844" cy="1745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94</a:t>
            </a:fld>
            <a:endParaRPr lang="pt-BR" sz="600" noProof="0"/>
          </a:p>
        </p:txBody>
      </p:sp>
    </p:spTree>
    <p:extLst>
      <p:ext uri="{BB962C8B-B14F-4D97-AF65-F5344CB8AC3E}">
        <p14:creationId xmlns:p14="http://schemas.microsoft.com/office/powerpoint/2010/main" val="35128766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1716070" y="2859775"/>
            <a:ext cx="6465540" cy="2320147"/>
          </a:xfrm>
          <a:prstGeom prst="rect">
            <a:avLst/>
          </a:prstGeom>
          <a:solidFill>
            <a:schemeClr val="accent2"/>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2" name="Título 1"/>
          <p:cNvSpPr>
            <a:spLocks noGrp="1"/>
          </p:cNvSpPr>
          <p:nvPr>
            <p:ph type="title"/>
          </p:nvPr>
        </p:nvSpPr>
        <p:spPr/>
        <p:txBody>
          <a:bodyPr/>
          <a:lstStyle/>
          <a:p>
            <a:r>
              <a:rPr lang="pt-BR" dirty="0"/>
              <a:t>Pé de piloto, profundidade e calado – exemplo no caso de Santos</a:t>
            </a:r>
          </a:p>
        </p:txBody>
      </p:sp>
      <p:sp>
        <p:nvSpPr>
          <p:cNvPr id="3" name="Espaço Reservado para Número de Slide 2"/>
          <p:cNvSpPr>
            <a:spLocks noGrp="1"/>
          </p:cNvSpPr>
          <p:nvPr>
            <p:ph type="sldNum" sz="quarter" idx="10"/>
          </p:nvPr>
        </p:nvSpPr>
        <p:spPr/>
        <p:txBody>
          <a:bodyPr/>
          <a:lstStyle/>
          <a:p>
            <a:fld id="{38104FF4-697C-47A8-A4E8-E554EFAF0194}" type="slidenum">
              <a:rPr lang="pt-BR" smtClean="0"/>
              <a:pPr/>
              <a:t>95</a:t>
            </a:fld>
            <a:endParaRPr lang="pt-BR" dirty="0"/>
          </a:p>
        </p:txBody>
      </p:sp>
      <p:sp>
        <p:nvSpPr>
          <p:cNvPr id="6" name="Retângulo 5"/>
          <p:cNvSpPr/>
          <p:nvPr/>
        </p:nvSpPr>
        <p:spPr>
          <a:xfrm>
            <a:off x="148239" y="2124240"/>
            <a:ext cx="1584000" cy="3055682"/>
          </a:xfrm>
          <a:prstGeom prst="rect">
            <a:avLst/>
          </a:prstGeom>
          <a:solidFill>
            <a:schemeClr val="bg1">
              <a:lumMod val="6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8" name="Retângulo 7"/>
          <p:cNvSpPr/>
          <p:nvPr/>
        </p:nvSpPr>
        <p:spPr>
          <a:xfrm>
            <a:off x="8181591" y="2124240"/>
            <a:ext cx="1584000" cy="3055682"/>
          </a:xfrm>
          <a:prstGeom prst="rect">
            <a:avLst/>
          </a:prstGeom>
          <a:solidFill>
            <a:schemeClr val="bg1">
              <a:lumMod val="65000"/>
            </a:schemeClr>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4" name="Forma livre 13"/>
          <p:cNvSpPr/>
          <p:nvPr/>
        </p:nvSpPr>
        <p:spPr>
          <a:xfrm>
            <a:off x="2489995" y="4960283"/>
            <a:ext cx="4917688" cy="219637"/>
          </a:xfrm>
          <a:custGeom>
            <a:avLst/>
            <a:gdLst>
              <a:gd name="connsiteX0" fmla="*/ 0 w 4917688"/>
              <a:gd name="connsiteY0" fmla="*/ 144966 h 1795346"/>
              <a:gd name="connsiteX1" fmla="*/ 1103971 w 4917688"/>
              <a:gd name="connsiteY1" fmla="*/ 1784195 h 1795346"/>
              <a:gd name="connsiteX2" fmla="*/ 1103971 w 4917688"/>
              <a:gd name="connsiteY2" fmla="*/ 1784195 h 1795346"/>
              <a:gd name="connsiteX3" fmla="*/ 1103971 w 4917688"/>
              <a:gd name="connsiteY3" fmla="*/ 1784195 h 1795346"/>
              <a:gd name="connsiteX4" fmla="*/ 3691054 w 4917688"/>
              <a:gd name="connsiteY4" fmla="*/ 1795346 h 1795346"/>
              <a:gd name="connsiteX5" fmla="*/ 3691054 w 4917688"/>
              <a:gd name="connsiteY5" fmla="*/ 1795346 h 1795346"/>
              <a:gd name="connsiteX6" fmla="*/ 4917688 w 4917688"/>
              <a:gd name="connsiteY6" fmla="*/ 0 h 179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7688" h="1795346">
                <a:moveTo>
                  <a:pt x="0" y="144966"/>
                </a:moveTo>
                <a:lnTo>
                  <a:pt x="1103971" y="1784195"/>
                </a:lnTo>
                <a:lnTo>
                  <a:pt x="1103971" y="1784195"/>
                </a:lnTo>
                <a:lnTo>
                  <a:pt x="1103971" y="1784195"/>
                </a:lnTo>
                <a:lnTo>
                  <a:pt x="3691054" y="1795346"/>
                </a:lnTo>
                <a:lnTo>
                  <a:pt x="3691054" y="1795346"/>
                </a:lnTo>
                <a:lnTo>
                  <a:pt x="4917688" y="0"/>
                </a:lnTo>
              </a:path>
            </a:pathLst>
          </a:custGeom>
          <a:noFill/>
          <a:ln w="38100">
            <a:solidFill>
              <a:schemeClr val="accent1">
                <a:lumMod val="25000"/>
              </a:schemeClr>
            </a:solidFill>
          </a:ln>
          <a:effectLst/>
        </p:spPr>
        <p:txBody>
          <a:bodyPr rtlCol="0" anchor="ctr"/>
          <a:lstStyle/>
          <a:p>
            <a:pPr algn="ctr"/>
            <a:endParaRPr lang="pt-BR"/>
          </a:p>
        </p:txBody>
      </p:sp>
      <p:cxnSp>
        <p:nvCxnSpPr>
          <p:cNvPr id="17" name="Conector reto 16"/>
          <p:cNvCxnSpPr/>
          <p:nvPr/>
        </p:nvCxnSpPr>
        <p:spPr>
          <a:xfrm>
            <a:off x="1716069" y="4982586"/>
            <a:ext cx="773926" cy="0"/>
          </a:xfrm>
          <a:prstGeom prst="line">
            <a:avLst/>
          </a:prstGeom>
          <a:noFill/>
          <a:ln w="38100">
            <a:solidFill>
              <a:schemeClr val="accent1">
                <a:lumMod val="25000"/>
              </a:schemeClr>
            </a:solidFill>
          </a:ln>
          <a:effectLst/>
        </p:spPr>
      </p:cxnSp>
      <p:sp>
        <p:nvSpPr>
          <p:cNvPr id="32" name="Retângulo 31"/>
          <p:cNvSpPr/>
          <p:nvPr/>
        </p:nvSpPr>
        <p:spPr>
          <a:xfrm>
            <a:off x="8081251" y="2712920"/>
            <a:ext cx="900000"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t>0 (DHN)</a:t>
            </a:r>
            <a:endParaRPr lang="pt-BR" sz="1400" b="1" dirty="0">
              <a:solidFill>
                <a:schemeClr val="tx1"/>
              </a:solidFill>
            </a:endParaRPr>
          </a:p>
        </p:txBody>
      </p:sp>
      <p:sp>
        <p:nvSpPr>
          <p:cNvPr id="35" name="Retângulo 34"/>
          <p:cNvSpPr/>
          <p:nvPr/>
        </p:nvSpPr>
        <p:spPr>
          <a:xfrm rot="16200000">
            <a:off x="5731295" y="3165780"/>
            <a:ext cx="648000"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schemeClr val="tx1"/>
                </a:solidFill>
              </a:rPr>
              <a:t>14,9m</a:t>
            </a:r>
          </a:p>
        </p:txBody>
      </p:sp>
      <p:cxnSp>
        <p:nvCxnSpPr>
          <p:cNvPr id="37" name="Conector reto 36"/>
          <p:cNvCxnSpPr/>
          <p:nvPr/>
        </p:nvCxnSpPr>
        <p:spPr>
          <a:xfrm>
            <a:off x="3595288" y="5088718"/>
            <a:ext cx="0" cy="216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39" name="Conector reto 38"/>
          <p:cNvCxnSpPr/>
          <p:nvPr/>
        </p:nvCxnSpPr>
        <p:spPr>
          <a:xfrm>
            <a:off x="6182802" y="5088718"/>
            <a:ext cx="0" cy="216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41" name="Retângulo 40"/>
          <p:cNvSpPr/>
          <p:nvPr/>
        </p:nvSpPr>
        <p:spPr>
          <a:xfrm>
            <a:off x="4507666" y="5193200"/>
            <a:ext cx="773926"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dirty="0"/>
              <a:t>22</a:t>
            </a:r>
            <a:r>
              <a:rPr lang="pt-BR" sz="1400" dirty="0">
                <a:solidFill>
                  <a:schemeClr val="tx1"/>
                </a:solidFill>
              </a:rPr>
              <a:t>0m</a:t>
            </a:r>
          </a:p>
        </p:txBody>
      </p:sp>
      <p:sp>
        <p:nvSpPr>
          <p:cNvPr id="44" name="Retângulo 43"/>
          <p:cNvSpPr/>
          <p:nvPr/>
        </p:nvSpPr>
        <p:spPr>
          <a:xfrm>
            <a:off x="238239" y="4891148"/>
            <a:ext cx="1404000" cy="288774"/>
          </a:xfrm>
          <a:prstGeom prst="rect">
            <a:avLst/>
          </a:prstGeom>
          <a:noFill/>
          <a:ln>
            <a:noFill/>
          </a:ln>
          <a:effectLst/>
        </p:spPr>
        <p:txBody>
          <a:bodyPr wrap="square" lIns="36000" tIns="72000" rIns="36000" bIns="72000" rtlCol="0" anchor="ctr">
            <a:noAutofit/>
          </a:bodyPr>
          <a:lstStyle/>
          <a:p>
            <a:pPr algn="ctr">
              <a:spcAft>
                <a:spcPts val="600"/>
              </a:spcAft>
            </a:pPr>
            <a:r>
              <a:rPr lang="pt-BR" sz="1200" b="1" dirty="0"/>
              <a:t>Margem Direita</a:t>
            </a:r>
            <a:endParaRPr lang="pt-BR" sz="1200" b="1" dirty="0">
              <a:solidFill>
                <a:schemeClr val="tx1"/>
              </a:solidFill>
            </a:endParaRPr>
          </a:p>
        </p:txBody>
      </p:sp>
      <p:sp>
        <p:nvSpPr>
          <p:cNvPr id="45" name="Retângulo 44"/>
          <p:cNvSpPr/>
          <p:nvPr/>
        </p:nvSpPr>
        <p:spPr>
          <a:xfrm>
            <a:off x="8282742" y="4891148"/>
            <a:ext cx="1404000" cy="288774"/>
          </a:xfrm>
          <a:prstGeom prst="rect">
            <a:avLst/>
          </a:prstGeom>
          <a:noFill/>
          <a:ln>
            <a:noFill/>
          </a:ln>
          <a:effectLst/>
        </p:spPr>
        <p:txBody>
          <a:bodyPr wrap="square" lIns="36000" tIns="72000" rIns="36000" bIns="72000" rtlCol="0" anchor="ctr">
            <a:noAutofit/>
          </a:bodyPr>
          <a:lstStyle/>
          <a:p>
            <a:pPr algn="ctr">
              <a:spcAft>
                <a:spcPts val="600"/>
              </a:spcAft>
            </a:pPr>
            <a:r>
              <a:rPr lang="pt-BR" sz="1200" b="1" dirty="0"/>
              <a:t>Margem Esquerda</a:t>
            </a:r>
            <a:endParaRPr lang="pt-BR" sz="1200" b="1" dirty="0">
              <a:solidFill>
                <a:schemeClr val="tx1"/>
              </a:solidFill>
            </a:endParaRPr>
          </a:p>
        </p:txBody>
      </p:sp>
      <p:sp>
        <p:nvSpPr>
          <p:cNvPr id="48" name="Retângulo 47"/>
          <p:cNvSpPr/>
          <p:nvPr/>
        </p:nvSpPr>
        <p:spPr>
          <a:xfrm>
            <a:off x="8282742" y="3681032"/>
            <a:ext cx="1404000" cy="288774"/>
          </a:xfrm>
          <a:prstGeom prst="rect">
            <a:avLst/>
          </a:prstGeom>
          <a:noFill/>
          <a:ln>
            <a:noFill/>
          </a:ln>
          <a:effectLst/>
        </p:spPr>
        <p:txBody>
          <a:bodyPr wrap="square" lIns="72000" tIns="72000" rIns="72000" bIns="72000" rtlCol="0" anchor="ctr">
            <a:noAutofit/>
          </a:bodyPr>
          <a:lstStyle/>
          <a:p>
            <a:pPr algn="ctr">
              <a:spcAft>
                <a:spcPts val="600"/>
              </a:spcAft>
            </a:pPr>
            <a:r>
              <a:rPr lang="pt-BR" sz="1200" dirty="0"/>
              <a:t>Profundidade de Projeto: </a:t>
            </a:r>
          </a:p>
          <a:p>
            <a:pPr algn="ctr">
              <a:spcAft>
                <a:spcPts val="600"/>
              </a:spcAft>
            </a:pPr>
            <a:r>
              <a:rPr lang="pt-BR" sz="1200" dirty="0"/>
              <a:t>10,3 – 15m</a:t>
            </a:r>
            <a:endParaRPr lang="pt-BR" sz="1200" dirty="0">
              <a:solidFill>
                <a:schemeClr val="tx1"/>
              </a:solidFill>
            </a:endParaRPr>
          </a:p>
        </p:txBody>
      </p:sp>
      <p:sp>
        <p:nvSpPr>
          <p:cNvPr id="49" name="Retângulo 48"/>
          <p:cNvSpPr/>
          <p:nvPr/>
        </p:nvSpPr>
        <p:spPr>
          <a:xfrm>
            <a:off x="228010" y="3681032"/>
            <a:ext cx="1404000" cy="288774"/>
          </a:xfrm>
          <a:prstGeom prst="rect">
            <a:avLst/>
          </a:prstGeom>
          <a:noFill/>
          <a:ln>
            <a:noFill/>
          </a:ln>
          <a:effectLst/>
        </p:spPr>
        <p:txBody>
          <a:bodyPr wrap="square" lIns="72000" tIns="72000" rIns="72000" bIns="72000" rtlCol="0" anchor="ctr">
            <a:noAutofit/>
          </a:bodyPr>
          <a:lstStyle/>
          <a:p>
            <a:pPr algn="ctr">
              <a:spcAft>
                <a:spcPts val="600"/>
              </a:spcAft>
            </a:pPr>
            <a:r>
              <a:rPr lang="pt-BR" sz="1200" dirty="0"/>
              <a:t>Profundidade de Projeto Berço 39: </a:t>
            </a:r>
          </a:p>
          <a:p>
            <a:pPr algn="ctr">
              <a:spcAft>
                <a:spcPts val="600"/>
              </a:spcAft>
            </a:pPr>
            <a:r>
              <a:rPr lang="pt-BR" sz="1200" dirty="0"/>
              <a:t>8 – 13,7m</a:t>
            </a:r>
            <a:endParaRPr lang="pt-BR" sz="1200" dirty="0">
              <a:solidFill>
                <a:schemeClr val="tx1"/>
              </a:solidFill>
            </a:endParaRPr>
          </a:p>
        </p:txBody>
      </p:sp>
      <p:cxnSp>
        <p:nvCxnSpPr>
          <p:cNvPr id="33" name="Conector de seta reta 32"/>
          <p:cNvCxnSpPr/>
          <p:nvPr/>
        </p:nvCxnSpPr>
        <p:spPr>
          <a:xfrm flipV="1">
            <a:off x="6184858" y="2848625"/>
            <a:ext cx="0" cy="2320145"/>
          </a:xfrm>
          <a:prstGeom prst="straightConnector1">
            <a:avLst/>
          </a:prstGeom>
          <a:ln w="19050">
            <a:solidFill>
              <a:schemeClr val="tx1"/>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50" name="Conector de seta reta 49"/>
          <p:cNvCxnSpPr/>
          <p:nvPr/>
        </p:nvCxnSpPr>
        <p:spPr>
          <a:xfrm flipV="1">
            <a:off x="2942940" y="2848625"/>
            <a:ext cx="0" cy="2139595"/>
          </a:xfrm>
          <a:prstGeom prst="straightConnector1">
            <a:avLst/>
          </a:prstGeom>
          <a:ln w="19050">
            <a:solidFill>
              <a:schemeClr val="tx1"/>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52" name="Retângulo 51"/>
          <p:cNvSpPr/>
          <p:nvPr/>
        </p:nvSpPr>
        <p:spPr>
          <a:xfrm rot="16200000">
            <a:off x="2488402" y="3165780"/>
            <a:ext cx="648000"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schemeClr val="tx1"/>
                </a:solidFill>
              </a:rPr>
              <a:t>13,7m</a:t>
            </a:r>
          </a:p>
        </p:txBody>
      </p:sp>
      <p:cxnSp>
        <p:nvCxnSpPr>
          <p:cNvPr id="55" name="Conector de seta reta 54"/>
          <p:cNvCxnSpPr/>
          <p:nvPr/>
        </p:nvCxnSpPr>
        <p:spPr>
          <a:xfrm flipH="1">
            <a:off x="33496" y="6618438"/>
            <a:ext cx="1224000" cy="1"/>
          </a:xfrm>
          <a:prstGeom prst="straightConnector1">
            <a:avLst/>
          </a:prstGeom>
          <a:ln w="19050">
            <a:solidFill>
              <a:srgbClr val="FF0000"/>
            </a:solidFill>
            <a:prstDash val="dash"/>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57" name="Retângulo 56"/>
          <p:cNvSpPr/>
          <p:nvPr/>
        </p:nvSpPr>
        <p:spPr>
          <a:xfrm>
            <a:off x="33496" y="6337920"/>
            <a:ext cx="1224000" cy="260648"/>
          </a:xfrm>
          <a:prstGeom prst="rect">
            <a:avLst/>
          </a:prstGeom>
          <a:noFill/>
          <a:ln>
            <a:noFill/>
          </a:ln>
          <a:effectLst/>
        </p:spPr>
        <p:txBody>
          <a:bodyPr wrap="square" lIns="0" tIns="72000" rIns="0" bIns="72000" rtlCol="0" anchor="ctr">
            <a:noAutofit/>
          </a:bodyPr>
          <a:lstStyle/>
          <a:p>
            <a:pPr algn="ctr">
              <a:spcAft>
                <a:spcPts val="600"/>
              </a:spcAft>
            </a:pPr>
            <a:r>
              <a:rPr lang="pt-BR" sz="1200" b="1" dirty="0">
                <a:solidFill>
                  <a:schemeClr val="accent1">
                    <a:lumMod val="50000"/>
                  </a:schemeClr>
                </a:solidFill>
              </a:rPr>
              <a:t>Calado preamar</a:t>
            </a:r>
          </a:p>
        </p:txBody>
      </p:sp>
      <p:cxnSp>
        <p:nvCxnSpPr>
          <p:cNvPr id="60" name="Conector de seta reta 59"/>
          <p:cNvCxnSpPr/>
          <p:nvPr/>
        </p:nvCxnSpPr>
        <p:spPr>
          <a:xfrm flipH="1">
            <a:off x="33496" y="6093296"/>
            <a:ext cx="1224000" cy="1"/>
          </a:xfrm>
          <a:prstGeom prst="straightConnector1">
            <a:avLst/>
          </a:prstGeom>
          <a:ln w="19050">
            <a:solidFill>
              <a:schemeClr val="tx1"/>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61" name="Retângulo 60"/>
          <p:cNvSpPr/>
          <p:nvPr/>
        </p:nvSpPr>
        <p:spPr>
          <a:xfrm>
            <a:off x="33496" y="6099594"/>
            <a:ext cx="1224000" cy="260648"/>
          </a:xfrm>
          <a:prstGeom prst="rect">
            <a:avLst/>
          </a:prstGeom>
          <a:noFill/>
          <a:ln>
            <a:noFill/>
          </a:ln>
          <a:effectLst/>
        </p:spPr>
        <p:txBody>
          <a:bodyPr wrap="square" lIns="0" tIns="72000" rIns="0" bIns="72000" rtlCol="0" anchor="ctr">
            <a:noAutofit/>
          </a:bodyPr>
          <a:lstStyle/>
          <a:p>
            <a:pPr algn="ctr">
              <a:spcAft>
                <a:spcPts val="600"/>
              </a:spcAft>
            </a:pPr>
            <a:r>
              <a:rPr lang="pt-BR" sz="1200" b="1" dirty="0">
                <a:solidFill>
                  <a:schemeClr val="tx1"/>
                </a:solidFill>
              </a:rPr>
              <a:t>Profundidade</a:t>
            </a:r>
          </a:p>
        </p:txBody>
      </p:sp>
      <p:sp>
        <p:nvSpPr>
          <p:cNvPr id="62" name="Forma livre 61"/>
          <p:cNvSpPr/>
          <p:nvPr/>
        </p:nvSpPr>
        <p:spPr>
          <a:xfrm>
            <a:off x="7176928" y="2693825"/>
            <a:ext cx="947853" cy="167715"/>
          </a:xfrm>
          <a:custGeom>
            <a:avLst/>
            <a:gdLst>
              <a:gd name="connsiteX0" fmla="*/ 0 w 947853"/>
              <a:gd name="connsiteY0" fmla="*/ 546446 h 573413"/>
              <a:gd name="connsiteX1" fmla="*/ 301083 w 947853"/>
              <a:gd name="connsiteY1" fmla="*/ 37 h 573413"/>
              <a:gd name="connsiteX2" fmla="*/ 680224 w 947853"/>
              <a:gd name="connsiteY2" fmla="*/ 568749 h 573413"/>
              <a:gd name="connsiteX3" fmla="*/ 947853 w 947853"/>
              <a:gd name="connsiteY3" fmla="*/ 223061 h 573413"/>
            </a:gdLst>
            <a:ahLst/>
            <a:cxnLst>
              <a:cxn ang="0">
                <a:pos x="connsiteX0" y="connsiteY0"/>
              </a:cxn>
              <a:cxn ang="0">
                <a:pos x="connsiteX1" y="connsiteY1"/>
              </a:cxn>
              <a:cxn ang="0">
                <a:pos x="connsiteX2" y="connsiteY2"/>
              </a:cxn>
              <a:cxn ang="0">
                <a:pos x="connsiteX3" y="connsiteY3"/>
              </a:cxn>
            </a:cxnLst>
            <a:rect l="l" t="t" r="r" b="b"/>
            <a:pathLst>
              <a:path w="947853" h="573413">
                <a:moveTo>
                  <a:pt x="0" y="546446"/>
                </a:moveTo>
                <a:cubicBezTo>
                  <a:pt x="93856" y="271383"/>
                  <a:pt x="187712" y="-3680"/>
                  <a:pt x="301083" y="37"/>
                </a:cubicBezTo>
                <a:cubicBezTo>
                  <a:pt x="414454" y="3754"/>
                  <a:pt x="572429" y="531578"/>
                  <a:pt x="680224" y="568749"/>
                </a:cubicBezTo>
                <a:cubicBezTo>
                  <a:pt x="788019" y="605920"/>
                  <a:pt x="867936" y="414490"/>
                  <a:pt x="947853" y="223061"/>
                </a:cubicBezTo>
              </a:path>
            </a:pathLst>
          </a:custGeom>
          <a:noFill/>
          <a:ln>
            <a:solidFill>
              <a:schemeClr val="tx1">
                <a:lumMod val="95000"/>
                <a:lumOff val="5000"/>
              </a:schemeClr>
            </a:solidFill>
          </a:ln>
          <a:effectLst/>
        </p:spPr>
        <p:txBody>
          <a:bodyPr rtlCol="0" anchor="ctr"/>
          <a:lstStyle/>
          <a:p>
            <a:pPr algn="ctr"/>
            <a:endParaRPr lang="pt-BR"/>
          </a:p>
        </p:txBody>
      </p:sp>
      <p:sp>
        <p:nvSpPr>
          <p:cNvPr id="67" name="Retângulo 66"/>
          <p:cNvSpPr/>
          <p:nvPr/>
        </p:nvSpPr>
        <p:spPr>
          <a:xfrm>
            <a:off x="7006175" y="2083190"/>
            <a:ext cx="936000" cy="324000"/>
          </a:xfrm>
          <a:prstGeom prst="rect">
            <a:avLst/>
          </a:prstGeom>
          <a:noFill/>
          <a:ln>
            <a:noFill/>
          </a:ln>
          <a:effectLst/>
        </p:spPr>
        <p:txBody>
          <a:bodyPr wrap="square" lIns="72000" tIns="72000" rIns="72000" bIns="72000" rtlCol="0" anchor="ctr">
            <a:noAutofit/>
          </a:bodyPr>
          <a:lstStyle/>
          <a:p>
            <a:pPr algn="ctr">
              <a:spcAft>
                <a:spcPts val="300"/>
              </a:spcAft>
            </a:pPr>
            <a:r>
              <a:rPr lang="pt-BR" sz="1400" b="1" dirty="0">
                <a:solidFill>
                  <a:schemeClr val="accent1">
                    <a:lumMod val="50000"/>
                  </a:schemeClr>
                </a:solidFill>
              </a:rPr>
              <a:t>Preamar:+ ~1m</a:t>
            </a:r>
          </a:p>
        </p:txBody>
      </p:sp>
      <p:sp>
        <p:nvSpPr>
          <p:cNvPr id="68" name="Retângulo 67"/>
          <p:cNvSpPr/>
          <p:nvPr/>
        </p:nvSpPr>
        <p:spPr>
          <a:xfrm>
            <a:off x="7210979" y="3101420"/>
            <a:ext cx="972000"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err="1">
                <a:solidFill>
                  <a:srgbClr val="FF0000"/>
                </a:solidFill>
              </a:rPr>
              <a:t>Baixamar</a:t>
            </a:r>
            <a:endParaRPr lang="pt-BR" sz="1400" b="1" dirty="0">
              <a:solidFill>
                <a:srgbClr val="FF0000"/>
              </a:solidFill>
            </a:endParaRPr>
          </a:p>
        </p:txBody>
      </p:sp>
      <p:cxnSp>
        <p:nvCxnSpPr>
          <p:cNvPr id="77" name="Conector de seta reta 76"/>
          <p:cNvCxnSpPr/>
          <p:nvPr/>
        </p:nvCxnSpPr>
        <p:spPr>
          <a:xfrm flipV="1">
            <a:off x="3066059" y="2848625"/>
            <a:ext cx="0" cy="2139595"/>
          </a:xfrm>
          <a:prstGeom prst="straightConnector1">
            <a:avLst/>
          </a:prstGeom>
          <a:ln w="19050">
            <a:solidFill>
              <a:srgbClr val="FF0000"/>
            </a:solidFill>
            <a:prstDash val="dash"/>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78" name="Retângulo 77"/>
          <p:cNvSpPr/>
          <p:nvPr/>
        </p:nvSpPr>
        <p:spPr>
          <a:xfrm rot="16200000">
            <a:off x="2827582" y="4099849"/>
            <a:ext cx="773926"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srgbClr val="FF0000"/>
                </a:solidFill>
              </a:rPr>
              <a:t>13,7m</a:t>
            </a:r>
          </a:p>
        </p:txBody>
      </p:sp>
      <p:cxnSp>
        <p:nvCxnSpPr>
          <p:cNvPr id="79" name="Conector reto 78"/>
          <p:cNvCxnSpPr/>
          <p:nvPr/>
        </p:nvCxnSpPr>
        <p:spPr>
          <a:xfrm rot="16200000">
            <a:off x="2834704" y="4617176"/>
            <a:ext cx="0" cy="720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80" name="Conector de seta reta 79"/>
          <p:cNvCxnSpPr/>
          <p:nvPr/>
        </p:nvCxnSpPr>
        <p:spPr>
          <a:xfrm flipV="1">
            <a:off x="5082436" y="2848625"/>
            <a:ext cx="0" cy="2059200"/>
          </a:xfrm>
          <a:prstGeom prst="straightConnector1">
            <a:avLst/>
          </a:prstGeom>
          <a:ln w="19050">
            <a:solidFill>
              <a:srgbClr val="FF0000"/>
            </a:solidFill>
            <a:prstDash val="dash"/>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81" name="Retângulo 80"/>
          <p:cNvSpPr/>
          <p:nvPr/>
        </p:nvSpPr>
        <p:spPr>
          <a:xfrm rot="16200000">
            <a:off x="4832635" y="4099849"/>
            <a:ext cx="773926"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srgbClr val="FF0000"/>
                </a:solidFill>
              </a:rPr>
              <a:t>13,2m</a:t>
            </a:r>
          </a:p>
        </p:txBody>
      </p:sp>
      <p:cxnSp>
        <p:nvCxnSpPr>
          <p:cNvPr id="82" name="Conector de seta reta 81"/>
          <p:cNvCxnSpPr/>
          <p:nvPr/>
        </p:nvCxnSpPr>
        <p:spPr>
          <a:xfrm flipV="1">
            <a:off x="5856362" y="2693825"/>
            <a:ext cx="0" cy="2214000"/>
          </a:xfrm>
          <a:prstGeom prst="straightConnector1">
            <a:avLst/>
          </a:prstGeom>
          <a:ln w="19050">
            <a:solidFill>
              <a:srgbClr val="0066CC"/>
            </a:solidFill>
            <a:prstDash val="dash"/>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83" name="Retângulo 82"/>
          <p:cNvSpPr/>
          <p:nvPr/>
        </p:nvSpPr>
        <p:spPr>
          <a:xfrm rot="16200000">
            <a:off x="5336691" y="4099849"/>
            <a:ext cx="773926"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b="1" dirty="0">
                <a:solidFill>
                  <a:schemeClr val="accent1">
                    <a:lumMod val="50000"/>
                  </a:schemeClr>
                </a:solidFill>
              </a:rPr>
              <a:t>14,2m</a:t>
            </a:r>
          </a:p>
        </p:txBody>
      </p:sp>
      <p:cxnSp>
        <p:nvCxnSpPr>
          <p:cNvPr id="90" name="Conector reto 89"/>
          <p:cNvCxnSpPr/>
          <p:nvPr/>
        </p:nvCxnSpPr>
        <p:spPr>
          <a:xfrm rot="16200000">
            <a:off x="4751508" y="4475825"/>
            <a:ext cx="0" cy="864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93" name="Conector reto 92"/>
          <p:cNvCxnSpPr/>
          <p:nvPr/>
        </p:nvCxnSpPr>
        <p:spPr>
          <a:xfrm>
            <a:off x="1716070" y="2693825"/>
            <a:ext cx="6476673" cy="0"/>
          </a:xfrm>
          <a:prstGeom prst="line">
            <a:avLst/>
          </a:prstGeom>
          <a:ln>
            <a:solidFill>
              <a:schemeClr val="accent1">
                <a:lumMod val="90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09584" name="Conector de seta reta 109583"/>
          <p:cNvCxnSpPr/>
          <p:nvPr/>
        </p:nvCxnSpPr>
        <p:spPr>
          <a:xfrm flipV="1">
            <a:off x="7696979" y="2859775"/>
            <a:ext cx="209196" cy="241645"/>
          </a:xfrm>
          <a:prstGeom prst="straightConnector1">
            <a:avLst/>
          </a:prstGeom>
          <a:ln>
            <a:solidFill>
              <a:srgbClr val="FF0000"/>
            </a:solidFill>
            <a:tailEnd type="arrow"/>
          </a:ln>
          <a:effectLst/>
        </p:spPr>
        <p:style>
          <a:lnRef idx="1">
            <a:schemeClr val="accent1"/>
          </a:lnRef>
          <a:fillRef idx="0">
            <a:schemeClr val="accent1"/>
          </a:fillRef>
          <a:effectRef idx="0">
            <a:schemeClr val="accent1"/>
          </a:effectRef>
          <a:fontRef idx="minor">
            <a:schemeClr val="tx1"/>
          </a:fontRef>
        </p:style>
      </p:cxnSp>
      <p:sp>
        <p:nvSpPr>
          <p:cNvPr id="97" name="Retângulo 96"/>
          <p:cNvSpPr/>
          <p:nvPr/>
        </p:nvSpPr>
        <p:spPr>
          <a:xfrm>
            <a:off x="33496" y="6624736"/>
            <a:ext cx="1224000" cy="260648"/>
          </a:xfrm>
          <a:prstGeom prst="rect">
            <a:avLst/>
          </a:prstGeom>
          <a:noFill/>
          <a:ln>
            <a:noFill/>
          </a:ln>
          <a:effectLst/>
        </p:spPr>
        <p:txBody>
          <a:bodyPr wrap="square" lIns="0" tIns="72000" rIns="0" bIns="72000" rtlCol="0" anchor="ctr">
            <a:noAutofit/>
          </a:bodyPr>
          <a:lstStyle/>
          <a:p>
            <a:pPr algn="ctr">
              <a:spcAft>
                <a:spcPts val="600"/>
              </a:spcAft>
            </a:pPr>
            <a:r>
              <a:rPr lang="pt-BR" sz="1200" b="1" dirty="0">
                <a:solidFill>
                  <a:srgbClr val="FF0000"/>
                </a:solidFill>
              </a:rPr>
              <a:t>Calado </a:t>
            </a:r>
            <a:r>
              <a:rPr lang="pt-BR" sz="1200" b="1" dirty="0" err="1">
                <a:solidFill>
                  <a:srgbClr val="FF0000"/>
                </a:solidFill>
              </a:rPr>
              <a:t>baixamar</a:t>
            </a:r>
            <a:endParaRPr lang="pt-BR" sz="1200" b="1" dirty="0">
              <a:solidFill>
                <a:srgbClr val="FF0000"/>
              </a:solidFill>
            </a:endParaRPr>
          </a:p>
        </p:txBody>
      </p:sp>
      <p:cxnSp>
        <p:nvCxnSpPr>
          <p:cNvPr id="98" name="Conector de seta reta 97"/>
          <p:cNvCxnSpPr/>
          <p:nvPr/>
        </p:nvCxnSpPr>
        <p:spPr>
          <a:xfrm flipH="1">
            <a:off x="33496" y="6331622"/>
            <a:ext cx="1224000" cy="1"/>
          </a:xfrm>
          <a:prstGeom prst="straightConnector1">
            <a:avLst/>
          </a:prstGeom>
          <a:ln w="19050">
            <a:solidFill>
              <a:schemeClr val="accent1">
                <a:lumMod val="50000"/>
              </a:schemeClr>
            </a:solidFill>
            <a:prstDash val="dash"/>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99" name="Conector de seta reta 98"/>
          <p:cNvCxnSpPr/>
          <p:nvPr/>
        </p:nvCxnSpPr>
        <p:spPr>
          <a:xfrm>
            <a:off x="7260685" y="2426173"/>
            <a:ext cx="209196" cy="241645"/>
          </a:xfrm>
          <a:prstGeom prst="straightConnector1">
            <a:avLst/>
          </a:prstGeom>
          <a:ln>
            <a:solidFill>
              <a:schemeClr val="accent1">
                <a:lumMod val="50000"/>
              </a:schemeClr>
            </a:solidFill>
            <a:tailEnd type="arrow"/>
          </a:ln>
          <a:effectLst/>
        </p:spPr>
        <p:style>
          <a:lnRef idx="1">
            <a:schemeClr val="accent1"/>
          </a:lnRef>
          <a:fillRef idx="0">
            <a:schemeClr val="accent1"/>
          </a:fillRef>
          <a:effectRef idx="0">
            <a:schemeClr val="accent1"/>
          </a:effectRef>
          <a:fontRef idx="minor">
            <a:schemeClr val="tx1"/>
          </a:fontRef>
        </p:style>
      </p:cxnSp>
      <p:sp>
        <p:nvSpPr>
          <p:cNvPr id="109579" name="Fluxograma: Atraso 109578"/>
          <p:cNvSpPr/>
          <p:nvPr/>
        </p:nvSpPr>
        <p:spPr>
          <a:xfrm rot="5400000">
            <a:off x="860089" y="3356695"/>
            <a:ext cx="2503264" cy="725967"/>
          </a:xfrm>
          <a:prstGeom prst="flowChartDelay">
            <a:avLst/>
          </a:prstGeom>
          <a:solidFill>
            <a:schemeClr val="tx1"/>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cxnSp>
        <p:nvCxnSpPr>
          <p:cNvPr id="100" name="Conector de seta reta 99"/>
          <p:cNvCxnSpPr/>
          <p:nvPr/>
        </p:nvCxnSpPr>
        <p:spPr>
          <a:xfrm flipV="1">
            <a:off x="5082436" y="4907824"/>
            <a:ext cx="0" cy="288894"/>
          </a:xfrm>
          <a:prstGeom prst="straightConnector1">
            <a:avLst/>
          </a:prstGeom>
          <a:ln w="19050">
            <a:solidFill>
              <a:schemeClr val="tx1"/>
            </a:solidFill>
            <a:prstDash val="dash"/>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106" name="Fluxograma: Atraso 105"/>
          <p:cNvSpPr/>
          <p:nvPr/>
        </p:nvSpPr>
        <p:spPr>
          <a:xfrm rot="5400000">
            <a:off x="3375166" y="3300941"/>
            <a:ext cx="2503264" cy="725967"/>
          </a:xfrm>
          <a:prstGeom prst="flowChartDelay">
            <a:avLst/>
          </a:prstGeom>
          <a:solidFill>
            <a:schemeClr val="tx1"/>
          </a:solidFill>
          <a:ln>
            <a:solidFill>
              <a:schemeClr val="tx1">
                <a:lumMod val="50000"/>
                <a:lumOff val="50000"/>
              </a:schemeClr>
            </a:solid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nvGrpSpPr>
          <p:cNvPr id="109593" name="Grupo 109592"/>
          <p:cNvGrpSpPr/>
          <p:nvPr/>
        </p:nvGrpSpPr>
        <p:grpSpPr>
          <a:xfrm>
            <a:off x="1727220" y="4983713"/>
            <a:ext cx="1728192" cy="198000"/>
            <a:chOff x="1578981" y="5607929"/>
            <a:chExt cx="1728192" cy="217068"/>
          </a:xfrm>
        </p:grpSpPr>
        <p:sp>
          <p:nvSpPr>
            <p:cNvPr id="109590" name="Retângulo 109589"/>
            <p:cNvSpPr/>
            <p:nvPr/>
          </p:nvSpPr>
          <p:spPr>
            <a:xfrm>
              <a:off x="1578981" y="5607929"/>
              <a:ext cx="793037" cy="197335"/>
            </a:xfrm>
            <a:prstGeom prst="rect">
              <a:avLst/>
            </a:prstGeom>
            <a:solidFill>
              <a:srgbClr val="9A5252"/>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09592" name="Triângulo retângulo 109591"/>
            <p:cNvSpPr/>
            <p:nvPr/>
          </p:nvSpPr>
          <p:spPr>
            <a:xfrm>
              <a:off x="2364058" y="5607929"/>
              <a:ext cx="943115" cy="217068"/>
            </a:xfrm>
            <a:prstGeom prst="rtTriangle">
              <a:avLst/>
            </a:prstGeom>
            <a:solidFill>
              <a:srgbClr val="9A5252"/>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cxnSp>
        <p:nvCxnSpPr>
          <p:cNvPr id="24" name="Conector reto 23"/>
          <p:cNvCxnSpPr/>
          <p:nvPr/>
        </p:nvCxnSpPr>
        <p:spPr>
          <a:xfrm>
            <a:off x="1716069" y="5088718"/>
            <a:ext cx="0" cy="216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8" name="Conector de seta reta 27"/>
          <p:cNvCxnSpPr/>
          <p:nvPr/>
        </p:nvCxnSpPr>
        <p:spPr>
          <a:xfrm>
            <a:off x="1716086" y="5181809"/>
            <a:ext cx="785060" cy="0"/>
          </a:xfrm>
          <a:prstGeom prst="straightConnector1">
            <a:avLst/>
          </a:prstGeom>
          <a:ln w="19050">
            <a:solidFill>
              <a:schemeClr val="tx1"/>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27" name="Retângulo 26"/>
          <p:cNvSpPr/>
          <p:nvPr/>
        </p:nvSpPr>
        <p:spPr>
          <a:xfrm>
            <a:off x="1735180" y="5193200"/>
            <a:ext cx="773926"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dirty="0">
                <a:solidFill>
                  <a:schemeClr val="tx1"/>
                </a:solidFill>
              </a:rPr>
              <a:t>50m</a:t>
            </a:r>
          </a:p>
        </p:txBody>
      </p:sp>
      <p:cxnSp>
        <p:nvCxnSpPr>
          <p:cNvPr id="36" name="Conector reto 35"/>
          <p:cNvCxnSpPr/>
          <p:nvPr/>
        </p:nvCxnSpPr>
        <p:spPr>
          <a:xfrm>
            <a:off x="2485503" y="5088718"/>
            <a:ext cx="0" cy="216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grpSp>
        <p:nvGrpSpPr>
          <p:cNvPr id="112" name="Grupo 111"/>
          <p:cNvGrpSpPr/>
          <p:nvPr/>
        </p:nvGrpSpPr>
        <p:grpSpPr>
          <a:xfrm flipH="1">
            <a:off x="6312841" y="4972536"/>
            <a:ext cx="1866747" cy="209151"/>
            <a:chOff x="1583827" y="5583479"/>
            <a:chExt cx="1723346" cy="229294"/>
          </a:xfrm>
        </p:grpSpPr>
        <p:sp>
          <p:nvSpPr>
            <p:cNvPr id="113" name="Retângulo 112"/>
            <p:cNvSpPr/>
            <p:nvPr/>
          </p:nvSpPr>
          <p:spPr>
            <a:xfrm>
              <a:off x="1583827" y="5595704"/>
              <a:ext cx="731159" cy="217069"/>
            </a:xfrm>
            <a:prstGeom prst="rect">
              <a:avLst/>
            </a:prstGeom>
            <a:solidFill>
              <a:srgbClr val="9A5252"/>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sp>
          <p:nvSpPr>
            <p:cNvPr id="114" name="Triângulo retângulo 113"/>
            <p:cNvSpPr/>
            <p:nvPr/>
          </p:nvSpPr>
          <p:spPr>
            <a:xfrm>
              <a:off x="2276904" y="5583479"/>
              <a:ext cx="1030269" cy="217069"/>
            </a:xfrm>
            <a:prstGeom prst="rtTriangle">
              <a:avLst/>
            </a:prstGeom>
            <a:solidFill>
              <a:srgbClr val="9A5252"/>
            </a:solidFill>
            <a:ln>
              <a:noFill/>
            </a:ln>
            <a:effectLst/>
          </p:spPr>
          <p:txBody>
            <a:bodyPr wrap="square" lIns="72000" tIns="72000" rIns="72000" bIns="72000" rtlCol="0" anchor="ctr">
              <a:noAutofit/>
            </a:bodyPr>
            <a:lstStyle/>
            <a:p>
              <a:pPr marL="144000" indent="-144000" algn="l">
                <a:spcAft>
                  <a:spcPts val="600"/>
                </a:spcAft>
                <a:buFont typeface="Arial" pitchFamily="34" charset="0"/>
                <a:buChar char="•"/>
              </a:pPr>
              <a:endParaRPr lang="pt-BR" sz="1600" dirty="0">
                <a:solidFill>
                  <a:schemeClr val="tx1"/>
                </a:solidFill>
              </a:endParaRPr>
            </a:p>
          </p:txBody>
        </p:sp>
      </p:grpSp>
      <p:cxnSp>
        <p:nvCxnSpPr>
          <p:cNvPr id="54" name="Conector reto 53"/>
          <p:cNvCxnSpPr/>
          <p:nvPr/>
        </p:nvCxnSpPr>
        <p:spPr>
          <a:xfrm>
            <a:off x="7415852" y="5088718"/>
            <a:ext cx="0" cy="216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7407683" y="4960284"/>
            <a:ext cx="773926" cy="0"/>
          </a:xfrm>
          <a:prstGeom prst="line">
            <a:avLst/>
          </a:prstGeom>
          <a:noFill/>
          <a:ln w="38100">
            <a:solidFill>
              <a:schemeClr val="accent1">
                <a:lumMod val="25000"/>
              </a:schemeClr>
            </a:solidFill>
          </a:ln>
          <a:effectLst/>
        </p:spPr>
      </p:cxnSp>
      <p:cxnSp>
        <p:nvCxnSpPr>
          <p:cNvPr id="26" name="Conector de seta reta 25"/>
          <p:cNvCxnSpPr/>
          <p:nvPr/>
        </p:nvCxnSpPr>
        <p:spPr>
          <a:xfrm>
            <a:off x="7407683" y="5193200"/>
            <a:ext cx="785060" cy="0"/>
          </a:xfrm>
          <a:prstGeom prst="straightConnector1">
            <a:avLst/>
          </a:prstGeom>
          <a:ln w="19050">
            <a:solidFill>
              <a:schemeClr val="tx1"/>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42" name="Retângulo 41"/>
          <p:cNvSpPr/>
          <p:nvPr/>
        </p:nvSpPr>
        <p:spPr>
          <a:xfrm>
            <a:off x="7407683" y="5193200"/>
            <a:ext cx="773926" cy="260648"/>
          </a:xfrm>
          <a:prstGeom prst="rect">
            <a:avLst/>
          </a:prstGeom>
          <a:noFill/>
          <a:ln>
            <a:noFill/>
          </a:ln>
          <a:effectLst/>
        </p:spPr>
        <p:txBody>
          <a:bodyPr wrap="square" lIns="72000" tIns="72000" rIns="72000" bIns="72000" rtlCol="0" anchor="ctr">
            <a:noAutofit/>
          </a:bodyPr>
          <a:lstStyle/>
          <a:p>
            <a:pPr algn="ctr">
              <a:spcAft>
                <a:spcPts val="600"/>
              </a:spcAft>
            </a:pPr>
            <a:r>
              <a:rPr lang="pt-BR" sz="1400" dirty="0">
                <a:solidFill>
                  <a:schemeClr val="tx1"/>
                </a:solidFill>
              </a:rPr>
              <a:t>50m</a:t>
            </a:r>
          </a:p>
        </p:txBody>
      </p:sp>
      <p:cxnSp>
        <p:nvCxnSpPr>
          <p:cNvPr id="43" name="Conector reto 42"/>
          <p:cNvCxnSpPr/>
          <p:nvPr/>
        </p:nvCxnSpPr>
        <p:spPr>
          <a:xfrm>
            <a:off x="8181609" y="5088718"/>
            <a:ext cx="0" cy="216000"/>
          </a:xfrm>
          <a:prstGeom prst="line">
            <a:avLst/>
          </a:prstGeom>
          <a:ln>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sp>
        <p:nvSpPr>
          <p:cNvPr id="109594" name="Texto explicativo retangular 109593"/>
          <p:cNvSpPr/>
          <p:nvPr/>
        </p:nvSpPr>
        <p:spPr>
          <a:xfrm>
            <a:off x="5345507" y="5445280"/>
            <a:ext cx="1260000" cy="504000"/>
          </a:xfrm>
          <a:prstGeom prst="wedgeRectCallout">
            <a:avLst>
              <a:gd name="adj1" fmla="val -67523"/>
              <a:gd name="adj2" fmla="val -127236"/>
            </a:avLst>
          </a:prstGeom>
          <a:solidFill>
            <a:schemeClr val="bg1">
              <a:lumMod val="85000"/>
            </a:schemeClr>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r>
              <a:rPr lang="pt-BR" sz="1400" dirty="0">
                <a:solidFill>
                  <a:schemeClr val="tx1"/>
                </a:solidFill>
              </a:rPr>
              <a:t>Pé de piloto </a:t>
            </a:r>
            <a:br>
              <a:rPr lang="pt-BR" sz="1400" dirty="0">
                <a:solidFill>
                  <a:schemeClr val="tx1"/>
                </a:solidFill>
              </a:rPr>
            </a:br>
            <a:r>
              <a:rPr lang="pt-BR" sz="1400" dirty="0">
                <a:solidFill>
                  <a:schemeClr val="tx1"/>
                </a:solidFill>
              </a:rPr>
              <a:t>(</a:t>
            </a:r>
            <a:r>
              <a:rPr lang="pt-BR" sz="1400" dirty="0">
                <a:solidFill>
                  <a:srgbClr val="FF0000"/>
                </a:solidFill>
              </a:rPr>
              <a:t>0,7m</a:t>
            </a:r>
            <a:r>
              <a:rPr lang="pt-BR" sz="1400" dirty="0">
                <a:solidFill>
                  <a:schemeClr val="tx1"/>
                </a:solidFill>
              </a:rPr>
              <a:t> a </a:t>
            </a:r>
            <a:r>
              <a:rPr lang="pt-BR" sz="1400" dirty="0">
                <a:solidFill>
                  <a:schemeClr val="accent1">
                    <a:lumMod val="50000"/>
                  </a:schemeClr>
                </a:solidFill>
              </a:rPr>
              <a:t>1,7m</a:t>
            </a:r>
            <a:r>
              <a:rPr lang="pt-BR" sz="1400" dirty="0">
                <a:solidFill>
                  <a:schemeClr val="tx1"/>
                </a:solidFill>
              </a:rPr>
              <a:t>)</a:t>
            </a:r>
          </a:p>
        </p:txBody>
      </p:sp>
      <p:sp>
        <p:nvSpPr>
          <p:cNvPr id="117" name="Retângulo 116"/>
          <p:cNvSpPr/>
          <p:nvPr/>
        </p:nvSpPr>
        <p:spPr>
          <a:xfrm>
            <a:off x="148239" y="1389732"/>
            <a:ext cx="3367279" cy="288774"/>
          </a:xfrm>
          <a:prstGeom prst="rect">
            <a:avLst/>
          </a:prstGeom>
          <a:noFill/>
          <a:ln>
            <a:noFill/>
          </a:ln>
          <a:effectLst/>
        </p:spPr>
        <p:txBody>
          <a:bodyPr wrap="square" lIns="72000" tIns="72000" rIns="72000" bIns="72000" rtlCol="0" anchor="ctr">
            <a:noAutofit/>
          </a:bodyPr>
          <a:lstStyle/>
          <a:p>
            <a:pPr>
              <a:spcAft>
                <a:spcPts val="600"/>
              </a:spcAft>
            </a:pPr>
            <a:r>
              <a:rPr lang="pt-BR" sz="1400" b="1" dirty="0"/>
              <a:t>Perfil do canal do Porto de Santos</a:t>
            </a:r>
            <a:endParaRPr lang="pt-BR" sz="1400" b="1" dirty="0">
              <a:solidFill>
                <a:schemeClr val="tx1"/>
              </a:solidFill>
            </a:endParaRPr>
          </a:p>
        </p:txBody>
      </p:sp>
      <p:cxnSp>
        <p:nvCxnSpPr>
          <p:cNvPr id="109596" name="Conector reto 109595"/>
          <p:cNvCxnSpPr/>
          <p:nvPr/>
        </p:nvCxnSpPr>
        <p:spPr>
          <a:xfrm>
            <a:off x="148239" y="1678506"/>
            <a:ext cx="9617352"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9285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Principais dimensões dos navios que tem impacto sobre o projeto portuário</a:t>
            </a:r>
          </a:p>
        </p:txBody>
      </p:sp>
      <p:sp>
        <p:nvSpPr>
          <p:cNvPr id="14" name="Retângulo 13"/>
          <p:cNvSpPr/>
          <p:nvPr/>
        </p:nvSpPr>
        <p:spPr>
          <a:xfrm>
            <a:off x="199678" y="777095"/>
            <a:ext cx="1656184" cy="50405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t>Boca</a:t>
            </a:r>
            <a:endParaRPr lang="pt-BR" sz="1600" dirty="0">
              <a:solidFill>
                <a:schemeClr val="tx1"/>
              </a:solidFill>
            </a:endParaRPr>
          </a:p>
        </p:txBody>
      </p:sp>
      <p:sp>
        <p:nvSpPr>
          <p:cNvPr id="15" name="CaixaDeTexto 14"/>
          <p:cNvSpPr txBox="1"/>
          <p:nvPr/>
        </p:nvSpPr>
        <p:spPr>
          <a:xfrm>
            <a:off x="5240238" y="4365104"/>
            <a:ext cx="3960440" cy="965807"/>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600" dirty="0"/>
              <a:t>Dimensões dos guindastes </a:t>
            </a:r>
            <a:r>
              <a:rPr lang="pt-BR" sz="1600" dirty="0" err="1"/>
              <a:t>ship</a:t>
            </a:r>
            <a:r>
              <a:rPr lang="pt-BR" sz="1600" dirty="0"/>
              <a:t> -</a:t>
            </a:r>
            <a:r>
              <a:rPr lang="pt-BR" sz="1600" dirty="0" err="1"/>
              <a:t>to</a:t>
            </a:r>
            <a:r>
              <a:rPr lang="pt-BR" sz="1600" dirty="0"/>
              <a:t> </a:t>
            </a:r>
            <a:r>
              <a:rPr lang="pt-BR" sz="1600" dirty="0" err="1"/>
              <a:t>shore</a:t>
            </a:r>
            <a:r>
              <a:rPr lang="pt-BR" sz="1600" dirty="0"/>
              <a:t> para alcançar todas pilhas de containers</a:t>
            </a:r>
          </a:p>
          <a:p>
            <a:pPr marL="285750" indent="-285750">
              <a:spcAft>
                <a:spcPts val="600"/>
              </a:spcAft>
              <a:buFont typeface="Arial" panose="020B0604020202020204" pitchFamily="34" charset="0"/>
              <a:buChar char="•"/>
            </a:pPr>
            <a:r>
              <a:rPr lang="pt-BR" sz="1600" dirty="0"/>
              <a:t>Maior altura, maior resistência de cais</a:t>
            </a:r>
          </a:p>
        </p:txBody>
      </p:sp>
      <p:pic>
        <p:nvPicPr>
          <p:cNvPr id="563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205" y="1468782"/>
            <a:ext cx="4248472" cy="2896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ângulo de cantos arredondados 5"/>
          <p:cNvSpPr/>
          <p:nvPr/>
        </p:nvSpPr>
        <p:spPr>
          <a:xfrm>
            <a:off x="343694" y="5735233"/>
            <a:ext cx="9346445" cy="1006135"/>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Boca desempenha papel importante na estabilidade e na capacidade de carregamento do navio</a:t>
            </a:r>
          </a:p>
          <a:p>
            <a:pPr marL="144000" indent="-144000" algn="l">
              <a:spcAft>
                <a:spcPts val="600"/>
              </a:spcAft>
              <a:buFont typeface="Arial" pitchFamily="34" charset="0"/>
              <a:buChar char="•"/>
            </a:pPr>
            <a:r>
              <a:rPr lang="pt-BR" sz="1600" dirty="0"/>
              <a:t>Quanto maior a boca em relação ao comprimento, maior a potência requerida</a:t>
            </a:r>
            <a:endParaRPr lang="pt-BR" sz="1600" dirty="0">
              <a:solidFill>
                <a:schemeClr val="tx1"/>
              </a:solidFill>
            </a:endParaRPr>
          </a:p>
        </p:txBody>
      </p:sp>
      <p:sp>
        <p:nvSpPr>
          <p:cNvPr id="4" name="AutoShape 2" descr="http://maritimeintel.com/wp-content/uploads/2014/04/canal.jpg"/>
          <p:cNvSpPr>
            <a:spLocks noChangeAspect="1" noChangeArrowheads="1"/>
          </p:cNvSpPr>
          <p:nvPr/>
        </p:nvSpPr>
        <p:spPr bwMode="auto">
          <a:xfrm>
            <a:off x="155575" y="-1538288"/>
            <a:ext cx="4286250" cy="3209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92" y="1671638"/>
            <a:ext cx="3744416" cy="2839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aixaDeTexto 17"/>
          <p:cNvSpPr txBox="1"/>
          <p:nvPr/>
        </p:nvSpPr>
        <p:spPr>
          <a:xfrm>
            <a:off x="395967" y="4569753"/>
            <a:ext cx="3774941" cy="965807"/>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600" dirty="0"/>
              <a:t>Travessia em eclusa no canal do Panamá, permite navios com boca de até 32m de largura</a:t>
            </a:r>
          </a:p>
        </p:txBody>
      </p:sp>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96</a:t>
            </a:fld>
            <a:endParaRPr lang="pt-BR" sz="600" noProof="0"/>
          </a:p>
        </p:txBody>
      </p:sp>
      <p:sp>
        <p:nvSpPr>
          <p:cNvPr id="16" name="Retângulo 15"/>
          <p:cNvSpPr/>
          <p:nvPr/>
        </p:nvSpPr>
        <p:spPr>
          <a:xfrm>
            <a:off x="1855862" y="620688"/>
            <a:ext cx="7834277" cy="894543"/>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dirty="0"/>
              <a:t>Pior dimensão do ponto de vista de desempenho na água grande resistência ao avanço, baixa </a:t>
            </a:r>
            <a:r>
              <a:rPr lang="pt-BR" sz="1600" dirty="0" err="1"/>
              <a:t>manobrabilidade</a:t>
            </a:r>
            <a:r>
              <a:rPr lang="pt-BR" sz="1600" dirty="0"/>
              <a:t> e limita o tamanho do hélice, mas fundamental para dar estabilidade transversal: B/H  &gt; 2,5 -  limita o tráfego em canais, e restringe acesso à carga</a:t>
            </a:r>
            <a:endParaRPr lang="pt-BR" sz="1600" dirty="0">
              <a:solidFill>
                <a:schemeClr val="tx1"/>
              </a:solidFill>
            </a:endParaRPr>
          </a:p>
        </p:txBody>
      </p:sp>
      <p:sp>
        <p:nvSpPr>
          <p:cNvPr id="12" name="CaixaDeTexto 11"/>
          <p:cNvSpPr txBox="1"/>
          <p:nvPr/>
        </p:nvSpPr>
        <p:spPr>
          <a:xfrm>
            <a:off x="2858902" y="5157192"/>
            <a:ext cx="3461456" cy="1447195"/>
          </a:xfrm>
          <a:prstGeom prst="rect">
            <a:avLst/>
          </a:prstGeom>
          <a:noFill/>
          <a:ln>
            <a:noFill/>
          </a:ln>
        </p:spPr>
        <p:txBody>
          <a:bodyPr wrap="square" lIns="72000" tIns="36000" rIns="72000" bIns="36000" rtlCol="0" anchor="t">
            <a:noAutofit/>
          </a:bodyPr>
          <a:lstStyle/>
          <a:p>
            <a:pPr>
              <a:spcAft>
                <a:spcPts val="600"/>
              </a:spcAft>
            </a:pPr>
            <a:r>
              <a:rPr lang="pt-BR" sz="4000" b="1" dirty="0"/>
              <a:t>B/H &gt;2,5</a:t>
            </a:r>
          </a:p>
        </p:txBody>
      </p:sp>
    </p:spTree>
    <p:extLst>
      <p:ext uri="{BB962C8B-B14F-4D97-AF65-F5344CB8AC3E}">
        <p14:creationId xmlns:p14="http://schemas.microsoft.com/office/powerpoint/2010/main" val="283707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188913"/>
            <a:ext cx="9505950" cy="329588"/>
          </a:xfrm>
        </p:spPr>
        <p:txBody>
          <a:bodyPr/>
          <a:lstStyle/>
          <a:p>
            <a:r>
              <a:rPr lang="pt-BR" dirty="0"/>
              <a:t>Exemplo: Calados médios por capacidade de navios </a:t>
            </a:r>
            <a:r>
              <a:rPr lang="pt-BR" dirty="0" err="1"/>
              <a:t>full</a:t>
            </a:r>
            <a:r>
              <a:rPr lang="pt-BR" dirty="0"/>
              <a:t> container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95878487"/>
              </p:ext>
            </p:extLst>
          </p:nvPr>
        </p:nvGraphicFramePr>
        <p:xfrm>
          <a:off x="99732" y="1082675"/>
          <a:ext cx="9704949" cy="5394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23333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Principais dimensões dos navios que tem impacto sobre o projeto portuário</a:t>
            </a:r>
          </a:p>
        </p:txBody>
      </p:sp>
      <p:sp>
        <p:nvSpPr>
          <p:cNvPr id="14" name="Retângulo 13"/>
          <p:cNvSpPr/>
          <p:nvPr/>
        </p:nvSpPr>
        <p:spPr>
          <a:xfrm>
            <a:off x="199678" y="777095"/>
            <a:ext cx="1656184" cy="50405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t>Comprimento</a:t>
            </a:r>
            <a:endParaRPr lang="pt-BR" sz="1600" dirty="0">
              <a:solidFill>
                <a:schemeClr val="tx1"/>
              </a:solidFill>
            </a:endParaRPr>
          </a:p>
        </p:txBody>
      </p:sp>
      <p:pic>
        <p:nvPicPr>
          <p:cNvPr id="471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772" t="19292" r="7695"/>
          <a:stretch/>
        </p:blipFill>
        <p:spPr bwMode="auto">
          <a:xfrm>
            <a:off x="7163179" y="1917204"/>
            <a:ext cx="2641600" cy="238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3248" b="3129"/>
          <a:stretch/>
        </p:blipFill>
        <p:spPr bwMode="auto">
          <a:xfrm>
            <a:off x="117555" y="1917205"/>
            <a:ext cx="3291318" cy="238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p:cNvSpPr txBox="1"/>
          <p:nvPr/>
        </p:nvSpPr>
        <p:spPr>
          <a:xfrm>
            <a:off x="-52583" y="4425971"/>
            <a:ext cx="3461456" cy="1447195"/>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600" dirty="0"/>
              <a:t>Bacia de evolução no Porto de Itajaí, raio de giro para manobras</a:t>
            </a:r>
          </a:p>
        </p:txBody>
      </p:sp>
      <p:sp>
        <p:nvSpPr>
          <p:cNvPr id="15" name="CaixaDeTexto 14"/>
          <p:cNvSpPr txBox="1"/>
          <p:nvPr/>
        </p:nvSpPr>
        <p:spPr>
          <a:xfrm>
            <a:off x="6608390" y="4425971"/>
            <a:ext cx="3456384" cy="689837"/>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600" dirty="0" err="1"/>
              <a:t>Pier</a:t>
            </a:r>
            <a:r>
              <a:rPr lang="pt-BR" sz="1600" dirty="0"/>
              <a:t> do Porto de São Sebastião  com operação de navio </a:t>
            </a:r>
            <a:r>
              <a:rPr lang="pt-BR" sz="1600" dirty="0" err="1"/>
              <a:t>ro-ro</a:t>
            </a:r>
            <a:r>
              <a:rPr lang="pt-BR" sz="1600" dirty="0"/>
              <a:t> (comprimento do navio e rampa maior que o </a:t>
            </a:r>
            <a:r>
              <a:rPr lang="pt-BR" sz="1600" dirty="0" err="1"/>
              <a:t>pier</a:t>
            </a:r>
            <a:r>
              <a:rPr lang="pt-BR" sz="1600" dirty="0"/>
              <a:t>, necessário </a:t>
            </a:r>
            <a:r>
              <a:rPr lang="pt-BR" sz="1600" dirty="0" err="1"/>
              <a:t>dolphins</a:t>
            </a:r>
            <a:r>
              <a:rPr lang="pt-BR" sz="1600" dirty="0"/>
              <a:t> para amarração)</a:t>
            </a:r>
          </a:p>
        </p:txBody>
      </p:sp>
      <p:sp>
        <p:nvSpPr>
          <p:cNvPr id="3" name="Retângulo 2"/>
          <p:cNvSpPr/>
          <p:nvPr/>
        </p:nvSpPr>
        <p:spPr>
          <a:xfrm>
            <a:off x="1855862" y="777095"/>
            <a:ext cx="7834277" cy="50405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spcAft>
                <a:spcPts val="600"/>
              </a:spcAft>
            </a:pPr>
            <a:r>
              <a:rPr lang="pt-BR" sz="1600" dirty="0"/>
              <a:t> Dimensão mais cara do navio e de pior operação, mas fundamental para o desempenho</a:t>
            </a:r>
            <a:endParaRPr lang="pt-BR" sz="1600" dirty="0">
              <a:solidFill>
                <a:schemeClr val="tx1"/>
              </a:solidFill>
            </a:endParaRPr>
          </a:p>
        </p:txBody>
      </p:sp>
      <p:sp>
        <p:nvSpPr>
          <p:cNvPr id="9" name="Retângulo de cantos arredondados 8"/>
          <p:cNvSpPr/>
          <p:nvPr/>
        </p:nvSpPr>
        <p:spPr>
          <a:xfrm>
            <a:off x="199678" y="5873166"/>
            <a:ext cx="9490461" cy="841475"/>
          </a:xfrm>
          <a:prstGeom prst="round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marL="144000" indent="-144000" algn="l">
              <a:spcAft>
                <a:spcPts val="600"/>
              </a:spcAft>
              <a:buFont typeface="Arial" pitchFamily="34" charset="0"/>
              <a:buChar char="•"/>
            </a:pPr>
            <a:r>
              <a:rPr lang="pt-BR" sz="1600" dirty="0">
                <a:solidFill>
                  <a:schemeClr val="tx1"/>
                </a:solidFill>
              </a:rPr>
              <a:t>Comprimento do navio é dimensão mais cara do ponto de vista de quantidade de aço por volume de deslocamento</a:t>
            </a:r>
            <a:endParaRPr lang="pt-BR" sz="1600" dirty="0"/>
          </a:p>
          <a:p>
            <a:pPr marL="144000" indent="-144000" algn="l">
              <a:spcAft>
                <a:spcPts val="600"/>
              </a:spcAft>
              <a:buFont typeface="Arial" pitchFamily="34" charset="0"/>
              <a:buChar char="•"/>
            </a:pPr>
            <a:r>
              <a:rPr lang="pt-BR" sz="1600" dirty="0"/>
              <a:t>Maior o comprimento, maiores as restrições de atracação e manobra com longos raios de giro</a:t>
            </a:r>
            <a:endParaRPr lang="pt-BR" sz="1600" dirty="0">
              <a:solidFill>
                <a:schemeClr val="tx1"/>
              </a:solidFill>
            </a:endParaRPr>
          </a:p>
        </p:txBody>
      </p:sp>
      <p:pic>
        <p:nvPicPr>
          <p:cNvPr id="3747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88" r="4904" b="2029"/>
          <a:stretch/>
        </p:blipFill>
        <p:spPr bwMode="auto">
          <a:xfrm>
            <a:off x="3493511" y="1917204"/>
            <a:ext cx="3585029" cy="238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3555297" y="4425971"/>
            <a:ext cx="3461456" cy="1447195"/>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1600" dirty="0"/>
              <a:t>Disposição de guindastes para operação simultânea</a:t>
            </a:r>
          </a:p>
        </p:txBody>
      </p:sp>
      <p:sp>
        <p:nvSpPr>
          <p:cNvPr id="4" name="Espaço Reservado para Número de Slide 3"/>
          <p:cNvSpPr>
            <a:spLocks noGrp="1"/>
          </p:cNvSpPr>
          <p:nvPr>
            <p:ph type="sldNum" sz="quarter" idx="10"/>
          </p:nvPr>
        </p:nvSpPr>
        <p:spPr/>
        <p:txBody>
          <a:bodyPr/>
          <a:lstStyle/>
          <a:p>
            <a:pPr>
              <a:defRPr/>
            </a:pPr>
            <a:fld id="{B66251D2-9488-44CD-87B4-F793A73C4A01}" type="slidenum">
              <a:rPr lang="pt-BR" noProof="0" smtClean="0"/>
              <a:pPr>
                <a:defRPr/>
              </a:pPr>
              <a:t>98</a:t>
            </a:fld>
            <a:endParaRPr lang="pt-BR" sz="600" noProof="0"/>
          </a:p>
        </p:txBody>
      </p:sp>
      <p:sp>
        <p:nvSpPr>
          <p:cNvPr id="16" name="CaixaDeTexto 15"/>
          <p:cNvSpPr txBox="1"/>
          <p:nvPr/>
        </p:nvSpPr>
        <p:spPr>
          <a:xfrm>
            <a:off x="1701429" y="5013176"/>
            <a:ext cx="3461456" cy="1447195"/>
          </a:xfrm>
          <a:prstGeom prst="rect">
            <a:avLst/>
          </a:prstGeom>
          <a:noFill/>
          <a:ln>
            <a:noFill/>
          </a:ln>
        </p:spPr>
        <p:txBody>
          <a:bodyPr wrap="square" lIns="72000" tIns="36000" rIns="72000" bIns="36000" rtlCol="0" anchor="t">
            <a:noAutofit/>
          </a:bodyPr>
          <a:lstStyle/>
          <a:p>
            <a:pPr marL="285750" indent="-285750">
              <a:spcAft>
                <a:spcPts val="600"/>
              </a:spcAft>
              <a:buFont typeface="Arial" panose="020B0604020202020204" pitchFamily="34" charset="0"/>
              <a:buChar char="•"/>
            </a:pPr>
            <a:r>
              <a:rPr lang="pt-BR" sz="4000" b="1" dirty="0"/>
              <a:t>6 &lt; L/B &lt; 10</a:t>
            </a:r>
          </a:p>
        </p:txBody>
      </p:sp>
    </p:spTree>
    <p:extLst>
      <p:ext uri="{BB962C8B-B14F-4D97-AF65-F5344CB8AC3E}">
        <p14:creationId xmlns:p14="http://schemas.microsoft.com/office/powerpoint/2010/main" val="20121125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5" y="188913"/>
            <a:ext cx="9505950" cy="329588"/>
          </a:xfrm>
        </p:spPr>
        <p:txBody>
          <a:bodyPr/>
          <a:lstStyle/>
          <a:p>
            <a:r>
              <a:rPr lang="pt-BR" dirty="0"/>
              <a:t>Principais dimensões dos navios que tem impacto sobre o projeto portuário</a:t>
            </a:r>
          </a:p>
        </p:txBody>
      </p:sp>
      <p:sp>
        <p:nvSpPr>
          <p:cNvPr id="13" name="CaixaDeTexto 12"/>
          <p:cNvSpPr txBox="1"/>
          <p:nvPr/>
        </p:nvSpPr>
        <p:spPr>
          <a:xfrm>
            <a:off x="199678" y="1484784"/>
            <a:ext cx="4609306" cy="360040"/>
          </a:xfrm>
          <a:prstGeom prst="rect">
            <a:avLst/>
          </a:prstGeom>
          <a:noFill/>
          <a:ln>
            <a:noFill/>
          </a:ln>
        </p:spPr>
        <p:txBody>
          <a:bodyPr wrap="square" lIns="72000" tIns="36000" rIns="72000" bIns="36000" rtlCol="0" anchor="t">
            <a:noAutofit/>
          </a:bodyPr>
          <a:lstStyle/>
          <a:p>
            <a:pPr algn="ctr">
              <a:spcAft>
                <a:spcPts val="600"/>
              </a:spcAft>
            </a:pPr>
            <a:r>
              <a:rPr lang="pt-BR" sz="1600" dirty="0"/>
              <a:t>Pontes</a:t>
            </a:r>
          </a:p>
        </p:txBody>
      </p:sp>
      <p:sp>
        <p:nvSpPr>
          <p:cNvPr id="19" name="CaixaDeTexto 18"/>
          <p:cNvSpPr txBox="1"/>
          <p:nvPr/>
        </p:nvSpPr>
        <p:spPr>
          <a:xfrm>
            <a:off x="5531280" y="1484784"/>
            <a:ext cx="3739191" cy="360040"/>
          </a:xfrm>
          <a:prstGeom prst="rect">
            <a:avLst/>
          </a:prstGeom>
          <a:noFill/>
          <a:ln>
            <a:noFill/>
          </a:ln>
        </p:spPr>
        <p:txBody>
          <a:bodyPr wrap="square" lIns="72000" tIns="36000" rIns="72000" bIns="36000" rtlCol="0" anchor="t">
            <a:noAutofit/>
          </a:bodyPr>
          <a:lstStyle/>
          <a:p>
            <a:pPr algn="ctr">
              <a:spcAft>
                <a:spcPts val="600"/>
              </a:spcAft>
            </a:pPr>
            <a:r>
              <a:rPr lang="pt-BR" sz="1600" dirty="0"/>
              <a:t>Equipamentos</a:t>
            </a:r>
          </a:p>
        </p:txBody>
      </p:sp>
      <p:sp>
        <p:nvSpPr>
          <p:cNvPr id="14" name="Retângulo 13"/>
          <p:cNvSpPr/>
          <p:nvPr/>
        </p:nvSpPr>
        <p:spPr>
          <a:xfrm>
            <a:off x="199678" y="777095"/>
            <a:ext cx="1656184" cy="504056"/>
          </a:xfrm>
          <a:prstGeom prst="rect">
            <a:avLst/>
          </a:prstGeom>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ctr">
              <a:spcAft>
                <a:spcPts val="600"/>
              </a:spcAft>
            </a:pPr>
            <a:r>
              <a:rPr lang="pt-BR" sz="1600" dirty="0"/>
              <a:t>Calado aéreo</a:t>
            </a:r>
            <a:endParaRPr lang="pt-BR" sz="1600" dirty="0">
              <a:solidFill>
                <a:schemeClr val="tx1"/>
              </a:solidFill>
            </a:endParaRPr>
          </a:p>
        </p:txBody>
      </p:sp>
      <p:cxnSp>
        <p:nvCxnSpPr>
          <p:cNvPr id="4" name="Conector reto 3"/>
          <p:cNvCxnSpPr/>
          <p:nvPr/>
        </p:nvCxnSpPr>
        <p:spPr>
          <a:xfrm>
            <a:off x="199678" y="1844824"/>
            <a:ext cx="4609306"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5096222" y="1844824"/>
            <a:ext cx="4609306"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1855862" y="777095"/>
            <a:ext cx="7834277" cy="504056"/>
          </a:xfrm>
          <a:prstGeom prst="rect">
            <a:avLst/>
          </a:prstGeom>
          <a:solidFill>
            <a:schemeClr val="bg1"/>
          </a:solidFill>
          <a:ln>
            <a:solidFill>
              <a:schemeClr val="tx1">
                <a:lumMod val="50000"/>
                <a:lumOff val="50000"/>
              </a:schemeClr>
            </a:solidFill>
          </a:ln>
          <a:effectLst>
            <a:outerShdw dist="50800" dir="2700000" algn="tl" rotWithShape="0">
              <a:prstClr val="black">
                <a:alpha val="25000"/>
              </a:prstClr>
            </a:outerShdw>
          </a:effectLst>
        </p:spPr>
        <p:txBody>
          <a:bodyPr wrap="square" lIns="72000" tIns="72000" rIns="72000" bIns="72000" rtlCol="0" anchor="ctr">
            <a:noAutofit/>
          </a:bodyPr>
          <a:lstStyle/>
          <a:p>
            <a:pPr algn="l">
              <a:spcAft>
                <a:spcPts val="600"/>
              </a:spcAft>
            </a:pPr>
            <a:r>
              <a:rPr lang="pt-BR" sz="1600" dirty="0"/>
              <a:t>Necessário para o ângulo de visada e limitando o tráfego sob pontes  e sob equipamentos</a:t>
            </a:r>
            <a:endParaRPr lang="pt-BR" sz="1600" dirty="0">
              <a:solidFill>
                <a:schemeClr val="tx1"/>
              </a:solidFill>
            </a:endParaRPr>
          </a:p>
        </p:txBody>
      </p:sp>
      <p:pic>
        <p:nvPicPr>
          <p:cNvPr id="375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24" y="1988840"/>
            <a:ext cx="4616767"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5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221" y="2008109"/>
            <a:ext cx="4518711" cy="2999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ço Reservado para Número de Slide 2"/>
          <p:cNvSpPr>
            <a:spLocks noGrp="1"/>
          </p:cNvSpPr>
          <p:nvPr>
            <p:ph type="sldNum" sz="quarter" idx="10"/>
          </p:nvPr>
        </p:nvSpPr>
        <p:spPr/>
        <p:txBody>
          <a:bodyPr/>
          <a:lstStyle/>
          <a:p>
            <a:pPr>
              <a:defRPr/>
            </a:pPr>
            <a:fld id="{B66251D2-9488-44CD-87B4-F793A73C4A01}" type="slidenum">
              <a:rPr lang="pt-BR" noProof="0" smtClean="0"/>
              <a:pPr>
                <a:defRPr/>
              </a:pPr>
              <a:t>99</a:t>
            </a:fld>
            <a:endParaRPr lang="pt-BR" sz="600" noProof="0"/>
          </a:p>
        </p:txBody>
      </p:sp>
    </p:spTree>
    <p:extLst>
      <p:ext uri="{BB962C8B-B14F-4D97-AF65-F5344CB8AC3E}">
        <p14:creationId xmlns:p14="http://schemas.microsoft.com/office/powerpoint/2010/main" val="3566318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z7D8UCfepEeWI4bzhOZ1h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EfJQURcFnUChzaTGgX5fX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drJpzdzBE206KeHQ..HC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wkWC.CPNpkGeRNlNaCqww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9C78TCNbrEStadffdAkav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2Dv6W9T8f0OWNHrS8v_b_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vzC75AjCuUavkJS6jCqiM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CLZdzrbzp0SCMTOZpvH23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g8Q9psBK1USOiYzX5HolK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tdrJpzdzBE206KeHQ..HCA"/>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tdrJpzdzBE206KeHQ..HC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nr9jRik6pUO_xM4nkkWii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_dnQ.YlRVEy8EkLlp7reM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WVO_3K9svE2PeykIJ8RSJ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hrbcyMThHk2p0fGlsDlGD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rgEcbni0FE.tygYxZJp7L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Uw2pypTLzU2a0BCcHCLxu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WYOkNc9nrUS283lZTlU4o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bCOLDuCcY0uLl6_tcRcIN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89WrBs4rxEyGPGACwa7vg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DEUFRp3C6k2PwK2aa32Xy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uuFU2G8EUGIm1AdRRzkL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zPPssmACNECO0Ucbdx6bt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jbUBod8NQk.FIlqg6K51t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4e.BSNv0AUyI7l3Q2rHbG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AZ2xSsxaJkS29CWAaDvcz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bk1PCdrYEeMoXG4ItTV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drJpzdzBE206KeHQ..HC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tdrJpzdzBE206KeHQ..HC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8wOazTxzfk6fKIXvNBM.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EGN-000000-Mestre">
  <a:themeElements>
    <a:clrScheme name="CEGN">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a:spPr>
      <a:bodyPr wrap="square" lIns="72000" tIns="72000" rIns="72000" bIns="72000" rtlCol="0" anchor="ctr">
        <a:noAutofit/>
      </a:bodyPr>
      <a:lstStyle>
        <a:defPPr marL="144000" indent="-144000" algn="l">
          <a:spcAft>
            <a:spcPts val="600"/>
          </a:spcAft>
          <a:buFont typeface="Arial" pitchFamily="34" charset="0"/>
          <a:buChar char="•"/>
          <a:defRPr sz="1600" dirty="0" smtClean="0">
            <a:solidFill>
              <a:schemeClr val="tx1"/>
            </a:solidFill>
          </a:defRPr>
        </a:defPPr>
      </a:lst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72000" tIns="36000" rIns="72000" bIns="36000" rtlCol="0" anchor="t">
        <a:noAutofit/>
      </a:bodyPr>
      <a:lstStyle>
        <a:defPPr algn="ctr">
          <a:spcAft>
            <a:spcPts val="600"/>
          </a:spcAft>
          <a:defRPr sz="1600" dirty="0" err="1" smtClean="0"/>
        </a:defPPr>
      </a:lstStyle>
    </a:txDef>
  </a:objectDefaults>
  <a:extraClrSchemeLst/>
</a:theme>
</file>

<file path=ppt/theme/theme2.xml><?xml version="1.0" encoding="utf-8"?>
<a:theme xmlns:a="http://schemas.openxmlformats.org/drawingml/2006/main" name="Título Mestre">
  <a:themeElements>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a:spPr>
      <a:bodyPr wrap="square" lIns="72000" tIns="72000" rIns="72000" bIns="72000" rtlCol="0" anchor="ctr">
        <a:noAutofit/>
      </a:bodyPr>
      <a:lstStyle>
        <a:defPPr marL="144000" indent="-144000" algn="l">
          <a:spcAft>
            <a:spcPts val="600"/>
          </a:spcAft>
          <a:buFont typeface="Arial" pitchFamily="34" charset="0"/>
          <a:buChar char="•"/>
          <a:defRPr sz="1600" dirty="0" smtClean="0">
            <a:solidFill>
              <a:schemeClr val="tx1"/>
            </a:solidFill>
          </a:defRPr>
        </a:defPPr>
      </a:lst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72000" tIns="36000" rIns="72000" bIns="36000" rtlCol="0" anchor="t">
        <a:noAutofit/>
      </a:bodyPr>
      <a:lstStyle>
        <a:defPPr algn="ctr">
          <a:spcAft>
            <a:spcPts val="600"/>
          </a:spcAft>
          <a:defRPr sz="1600" dirty="0" err="1" smtClean="0"/>
        </a:defPPr>
      </a:lstStyle>
    </a:txDef>
  </a:objectDefaults>
  <a:extraClrSchemeLst/>
</a:theme>
</file>

<file path=ppt/theme/theme3.xml><?xml version="1.0" encoding="utf-8"?>
<a:theme xmlns:a="http://schemas.openxmlformats.org/drawingml/2006/main" name="Titulo Mestre Antigo">
  <a:themeElements>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1"/>
            </a:gs>
            <a:gs pos="50000">
              <a:schemeClr val="accent2"/>
            </a:gs>
            <a:gs pos="100000">
              <a:schemeClr val="accent1"/>
            </a:gs>
          </a:gsLst>
          <a:lin ang="5400000" scaled="0"/>
        </a:gradFill>
        <a:ln>
          <a:solidFill>
            <a:schemeClr val="tx1">
              <a:lumMod val="50000"/>
              <a:lumOff val="50000"/>
            </a:schemeClr>
          </a:solidFill>
        </a:ln>
        <a:effectLst>
          <a:outerShdw dist="50800" dir="2700000" algn="tl" rotWithShape="0">
            <a:prstClr val="black">
              <a:alpha val="25000"/>
            </a:prstClr>
          </a:outerShdw>
        </a:effectLst>
      </a:spPr>
      <a:bodyPr wrap="square" lIns="72000" tIns="72000" rIns="72000" bIns="72000" rtlCol="0" anchor="ctr">
        <a:noAutofit/>
      </a:bodyPr>
      <a:lstStyle>
        <a:defPPr marL="144000" indent="-144000" algn="l">
          <a:spcAft>
            <a:spcPts val="600"/>
          </a:spcAft>
          <a:buFont typeface="Arial" pitchFamily="34" charset="0"/>
          <a:buChar char="•"/>
          <a:defRPr sz="1600" dirty="0" smtClean="0">
            <a:solidFill>
              <a:schemeClr val="tx1"/>
            </a:solidFill>
          </a:defRPr>
        </a:defPPr>
      </a:lst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none" lIns="72000" tIns="36000" rIns="72000" bIns="36000" rtlCol="0" anchor="t">
        <a:noAutofit/>
      </a:bodyPr>
      <a:lstStyle>
        <a:defPPr algn="ctr">
          <a:spcAft>
            <a:spcPts val="600"/>
          </a:spcAft>
          <a:defRPr sz="1600" dirty="0" err="1" smtClean="0"/>
        </a:defPPr>
      </a:lstStyle>
    </a:txDef>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Terrafirma">
    <a:dk1>
      <a:srgbClr val="313131"/>
    </a:dk1>
    <a:lt1>
      <a:sysClr val="window" lastClr="FFFFFF"/>
    </a:lt1>
    <a:dk2>
      <a:srgbClr val="004161"/>
    </a:dk2>
    <a:lt2>
      <a:srgbClr val="01567E"/>
    </a:lt2>
    <a:accent1>
      <a:srgbClr val="01567E"/>
    </a:accent1>
    <a:accent2>
      <a:srgbClr val="BEBE7C"/>
    </a:accent2>
    <a:accent3>
      <a:srgbClr val="787A7B"/>
    </a:accent3>
    <a:accent4>
      <a:srgbClr val="584789"/>
    </a:accent4>
    <a:accent5>
      <a:srgbClr val="008C8C"/>
    </a:accent5>
    <a:accent6>
      <a:srgbClr val="FF8900"/>
    </a:accent6>
    <a:hlink>
      <a:srgbClr val="FF8900"/>
    </a:hlink>
    <a:folHlink>
      <a:srgbClr val="A73C8E"/>
    </a:folHlink>
  </a:clrScheme>
  <a:fontScheme name="Terrafirma">
    <a:majorFont>
      <a:latin typeface="Tahoma"/>
      <a:ea typeface=""/>
      <a:cs typeface=""/>
    </a:majorFont>
    <a:minorFont>
      <a:latin typeface="Tahoma"/>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EGN4">
    <a:dk1>
      <a:sysClr val="windowText" lastClr="000000"/>
    </a:dk1>
    <a:lt1>
      <a:sysClr val="window" lastClr="FFFFFF"/>
    </a:lt1>
    <a:dk2>
      <a:srgbClr val="17375E"/>
    </a:dk2>
    <a:lt2>
      <a:srgbClr val="EEECE1"/>
    </a:lt2>
    <a:accent1>
      <a:srgbClr val="99CCFF"/>
    </a:accent1>
    <a:accent2>
      <a:srgbClr val="C5E2FF"/>
    </a:accent2>
    <a:accent3>
      <a:srgbClr val="FF9999"/>
    </a:accent3>
    <a:accent4>
      <a:srgbClr val="FFCCCC"/>
    </a:accent4>
    <a:accent5>
      <a:srgbClr val="EEE69A"/>
    </a:accent5>
    <a:accent6>
      <a:srgbClr val="FFFFCC"/>
    </a:accent6>
    <a:hlink>
      <a:srgbClr val="0000FF"/>
    </a:hlink>
    <a:folHlink>
      <a:srgbClr val="800080"/>
    </a:folHlink>
  </a:clrScheme>
  <a:fontScheme name="Padrão CE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CEGN-000000-Mestre</Template>
  <TotalTime>87968</TotalTime>
  <Words>14201</Words>
  <Application>Microsoft Office PowerPoint</Application>
  <PresentationFormat>Personalizar</PresentationFormat>
  <Paragraphs>1824</Paragraphs>
  <Slides>176</Slides>
  <Notes>38</Notes>
  <HiddenSlides>0</HiddenSlides>
  <MMClips>2</MMClips>
  <ScaleCrop>false</ScaleCrop>
  <HeadingPairs>
    <vt:vector size="8" baseType="variant">
      <vt:variant>
        <vt:lpstr>Fontes usadas</vt:lpstr>
      </vt:variant>
      <vt:variant>
        <vt:i4>9</vt:i4>
      </vt:variant>
      <vt:variant>
        <vt:lpstr>Tema</vt:lpstr>
      </vt:variant>
      <vt:variant>
        <vt:i4>3</vt:i4>
      </vt:variant>
      <vt:variant>
        <vt:lpstr>Servidores OLE inseridos</vt:lpstr>
      </vt:variant>
      <vt:variant>
        <vt:i4>5</vt:i4>
      </vt:variant>
      <vt:variant>
        <vt:lpstr>Títulos de slides</vt:lpstr>
      </vt:variant>
      <vt:variant>
        <vt:i4>176</vt:i4>
      </vt:variant>
    </vt:vector>
  </HeadingPairs>
  <TitlesOfParts>
    <vt:vector size="193" baseType="lpstr">
      <vt:lpstr>Arial</vt:lpstr>
      <vt:lpstr>Arial</vt:lpstr>
      <vt:lpstr>Calibri</vt:lpstr>
      <vt:lpstr>Courier New</vt:lpstr>
      <vt:lpstr>Montserrat</vt:lpstr>
      <vt:lpstr>Roboto</vt:lpstr>
      <vt:lpstr>Symbol</vt:lpstr>
      <vt:lpstr>Tahoma</vt:lpstr>
      <vt:lpstr>Wingdings</vt:lpstr>
      <vt:lpstr>CEGN-000000-Mestre</vt:lpstr>
      <vt:lpstr>Título Mestre</vt:lpstr>
      <vt:lpstr>Titulo Mestre Antigo</vt:lpstr>
      <vt:lpstr>think-cell Slide</vt:lpstr>
      <vt:lpstr>Chart</vt:lpstr>
      <vt:lpstr>Planilha</vt:lpstr>
      <vt:lpstr>Clip</vt:lpstr>
      <vt:lpstr>Slide</vt:lpstr>
      <vt:lpstr>Apresentação do PowerPoint</vt:lpstr>
      <vt:lpstr>Estrutura da apresentação</vt:lpstr>
      <vt:lpstr>Consultas bacanas</vt:lpstr>
      <vt:lpstr>Exemplo de como causar o espanto</vt:lpstr>
      <vt:lpstr>Valores de Comercio Exterior (comex) deflacionados crescem mais do que os volumes de mercadorias, o que indica produtos de maior valor agregado com profundo impacto na navegação e portos</vt:lpstr>
      <vt:lpstr>Valores de Comercio Exterior (comex) deflacionados crescem mais do que os volumes de mercadorias, o que indica produtos de maior valor agregado com profundo impacto na navegação e portos</vt:lpstr>
      <vt:lpstr>É importante notar que se do ponto de vista de oportunidade o que interessa são crescimentos, do ponto de vista de capacitação o que interessa são os volumes incrementais</vt:lpstr>
      <vt:lpstr>Eventos do desenvolvimento dos liners</vt:lpstr>
      <vt:lpstr>Racionais econômicos do comércio internacional:  mercantilismo e especialização</vt:lpstr>
      <vt:lpstr>Criação e captura de valor com cadeias de suprimentos globais: o caso do iPhone 4 (in USD)</vt:lpstr>
      <vt:lpstr>O fenômeno da globalização vem arrefecendo nos últimos 10 anos por diversas razões: equalização de custos, necessidade de resiliência frente às crises, soberania nacional entre outros. A especialização é uma das dimensões da globalização. </vt:lpstr>
      <vt:lpstr>O final da década de 2000 é marcada por mudança na tendência mundial de globalização e estabilização do comex. Futuro é incerto dado aos efeitos recentes de pandemia e políticas de maior protecionismo</vt:lpstr>
      <vt:lpstr>A experiência brasileira é ligeiramente diferente, devido à pauta de exportação e à dependência de importação de produtos de maior valor adicionado</vt:lpstr>
      <vt:lpstr>Minério e grãos respondem a ~80% das exportações. Importações são mais pulverizadas sendo as principais cargas contêineres, fertilizantes, petróleo e derivados  </vt:lpstr>
      <vt:lpstr>Soja é o principal granel sólido vegetal exportado, com maiores preços no mercado internacional e China como principal país de destino</vt:lpstr>
      <vt:lpstr>Carga movimentada em contêineres é diversa, sendo as carnes congeladas o principais produto exportado e insumos plásticos e químicos, os principais importados. Porta de entrada/saída se concentra nas regiões sul e suldeste</vt:lpstr>
      <vt:lpstr>Brasil depende de importações de derivados de petróleo para suprir a demanda interna. Desinvestimentos da Petrobrás podem reduzir dependência ao mercado externo no longo prazo</vt:lpstr>
      <vt:lpstr>Demanda por fertilizantes está atrelada às exportações de grãos e deve ter crescimento sólido</vt:lpstr>
      <vt:lpstr>Celulose</vt:lpstr>
      <vt:lpstr>Afinal, qual o tamanho de um navio? (números desatualizados)</vt:lpstr>
      <vt:lpstr>Estrutura da apresentação</vt:lpstr>
      <vt:lpstr>Maior abertura de economias se traduzem em maiores participações do comércio exterior no PIB</vt:lpstr>
      <vt:lpstr>A Alemanha, consistentemente, tem relação maior que a média, o que poderia indicar correlação com o índice de desenvolvimento...</vt:lpstr>
      <vt:lpstr>...Entretanto, EUA apresentam consistentemente o efeito contrário</vt:lpstr>
      <vt:lpstr>No caso Chinês existe evolução de níveis inferiores ao Mundo para níveis bastante superiores e com maior volatilidade</vt:lpstr>
      <vt:lpstr>Mas o Brasil parece estar um pouco na contramão... Será que há tendência de aproximar-se da média mundial, elevando muito a movimentação portuária?</vt:lpstr>
      <vt:lpstr>De modo geral o volume de comércio esta associado a conectividade</vt:lpstr>
      <vt:lpstr>Apresentação do PowerPoint</vt:lpstr>
      <vt:lpstr>Descrição de cada um dos índices do MGI Connectedness </vt:lpstr>
      <vt:lpstr>Apresentação do PowerPoint</vt:lpstr>
      <vt:lpstr>Apresentação do PowerPoint</vt:lpstr>
      <vt:lpstr>O Brasil tem potencial para aumentar a relação COMEX/PIB</vt:lpstr>
      <vt:lpstr>Estrutura da apresentação</vt:lpstr>
      <vt:lpstr>https://www.marinetraffic.com/pt/ais/home/centerx:-84.4/centery:-20.1/zoom:2</vt:lpstr>
      <vt:lpstr>Além do aumento significativo de volumes transacionados  houve mudanças no padrão de trocas entre os mercados nos últimos 25 anos, com maior participação dos países emergentes</vt:lpstr>
      <vt:lpstr>Apresentação do PowerPoint</vt:lpstr>
      <vt:lpstr>Matriz Origem Destino na Pauta Brasileira – PNL 2035</vt:lpstr>
      <vt:lpstr>Atualmente a costa oeste da américa do sul responde por  8% dos volumes de cargas do comércio exterior, contra 1% da costa leste</vt:lpstr>
      <vt:lpstr>A densidade de tráfego marítimo hoje e as grandes rotas </vt:lpstr>
      <vt:lpstr>Navegação: dos primórdios a globalização. Contornando o planeta (hoje)</vt:lpstr>
      <vt:lpstr>2. Rotas: O ganho dos tempos de trânsito nas passagens por Panamá e Suez são significativas</vt:lpstr>
      <vt:lpstr>Os visionários e as maiores obras da humanidade: canais marítimos</vt:lpstr>
      <vt:lpstr>Apresentação do PowerPoint</vt:lpstr>
      <vt:lpstr>Os visionários e as maiores obras da humanidade: canais marítimos</vt:lpstr>
      <vt:lpstr>O Canal do Panamá</vt:lpstr>
      <vt:lpstr>Eclusa Canal do Panamá (12h em 1 minuto)</vt:lpstr>
      <vt:lpstr>As principais cargas movimentadas estabelecem a dinâmica da indústria de transporte marítimo e ditam o tamanho e as propriedades do navio para o seu transporte. Movimentação por tipo de carga em 2006:</vt:lpstr>
      <vt:lpstr>Apresentação do PowerPoint</vt:lpstr>
      <vt:lpstr>Apresentação do PowerPoint</vt:lpstr>
      <vt:lpstr>Capacidade da Frota: ton.milha náutica</vt:lpstr>
      <vt:lpstr>Sistema de informações do comércio exterior – Comex stat</vt:lpstr>
      <vt:lpstr>Principais transações do comércio exterior brasileiro em 2013</vt:lpstr>
      <vt:lpstr>São quatro fatores fundamentais que influenciam diretamente a oferta do serviço de transporte marítimo</vt:lpstr>
      <vt:lpstr>Definições</vt:lpstr>
      <vt:lpstr>1. Tipos de navios: Classes de graneleiros</vt:lpstr>
      <vt:lpstr>  Mais detalhes de uma navio graneleiro classe PANAMAX (boca e calado limitados para cruzar o canal do Panamá)  </vt:lpstr>
      <vt:lpstr>1.Tipos de navios: Classe de tankers</vt:lpstr>
      <vt:lpstr>1. Tipos de navios: Classe de navios contêineres</vt:lpstr>
      <vt:lpstr>Porta contêineres</vt:lpstr>
      <vt:lpstr>Navios de carga geral</vt:lpstr>
      <vt:lpstr>Apresentação do PowerPoint</vt:lpstr>
      <vt:lpstr>Apresentação do PowerPoint</vt:lpstr>
      <vt:lpstr>Apresentação do PowerPoint</vt:lpstr>
      <vt:lpstr>Ferries</vt:lpstr>
      <vt:lpstr>Ferries</vt:lpstr>
      <vt:lpstr>1. Tipo de navios: Navios especializados</vt:lpstr>
      <vt:lpstr>Os navios de granéis se especializam em sólidos e líquidos e tem porte semelhante  </vt:lpstr>
      <vt:lpstr>A frota mundial dobrou de tamanho desde 2000, chegando em 2013 a 1,63 Bi dwt</vt:lpstr>
      <vt:lpstr>As 4 variáveis que devem ser consideradas para a concepção de um sistema logístico marítimo e que devemos avaliar em seguida:</vt:lpstr>
      <vt:lpstr>2. Rotas: 2. A expansão do canal do Panamá terá impacto significativo no tráfego mundial (1/2)</vt:lpstr>
      <vt:lpstr>2. Rotas: A expansão do canal do Panamá terá impacto significativo no tráfego mundial (2/2)</vt:lpstr>
      <vt:lpstr>2. Rotas: Com a diminuição das calotas polares pelo aquecimento global, as passagens pelo Ártico começam a ser utilizadas durante o verão e podem economizar distâncias significativas para a navegação entre os continentes </vt:lpstr>
      <vt:lpstr>2. Rotas: A navegação nas passagens polares são restritas a janelas no verão e oferecem risco à navegação</vt:lpstr>
      <vt:lpstr>As 4 variáveis que devem ser consideradas para a concepção de um sistema logístico marítimo e que devemos avaliar em seguida:</vt:lpstr>
      <vt:lpstr>3. Tamanho: Para redução de custos, quanto maior o navio, menor são seus custos operacionais unitários. O ganho de escala é evidente quando se comparam navios graneleiros de portes distintos para uma mesma viagem</vt:lpstr>
      <vt:lpstr>3. Tamanho: Cada carga é comercializada em lotes próprios, que decorrem da escala e define o navio. A escala cresce e o ganho econômico é brutal</vt:lpstr>
      <vt:lpstr>3. Tamanho: Maiores navios  da atualidade</vt:lpstr>
      <vt:lpstr>Definitions</vt:lpstr>
      <vt:lpstr>3. Tamanho: Classes de navios de carga</vt:lpstr>
      <vt:lpstr>3. Tamanho:  Classes de navios de carga</vt:lpstr>
      <vt:lpstr>3. Tamanho: Classes de navios de carga</vt:lpstr>
      <vt:lpstr>3. Tamanho: Classes de navios de carga</vt:lpstr>
      <vt:lpstr>3. Tamanho: Classes de navios de carga</vt:lpstr>
      <vt:lpstr>3. Tamanho: Classes de navios de carga</vt:lpstr>
      <vt:lpstr>3. Tamanho: Knock Nevis – Comprimento 485m; Boca 69m ; Calado 24,5; D 564 Mil t; Velocidade 16 nós </vt:lpstr>
      <vt:lpstr>3. Tamanho: Evolução do porte em navios full container</vt:lpstr>
      <vt:lpstr>As 4 variáveis que devem ser consideradas para a concepção de um sistema logístico marítimo e que devemos avaliar em seguida:</vt:lpstr>
      <vt:lpstr>Dias necessários para circunavegar o globo com diversos tipos de embarcação</vt:lpstr>
      <vt:lpstr>4. Velocidade: O tempo de navegação está diretamente relacionado com a velocidade que se opera o navio, e tem impacto significativo no valor dos fretes e dos custos de estoque em trânsito</vt:lpstr>
      <vt:lpstr>4. Velocidade: Além da otimização de custos, a redução de velocidade tem impacto  secundário na redução da oferta da capacidade de transporte</vt:lpstr>
      <vt:lpstr>4. Velocidade: Hoje a prática de “slow steaming” é prática de mercado devido ao altos preços dos combustíveis e os baixos valores de afretamento</vt:lpstr>
      <vt:lpstr>Estrutura da apresentação</vt:lpstr>
      <vt:lpstr>Geometria dos obras vivas do casco: a parte do problema que sobra para os portos</vt:lpstr>
      <vt:lpstr>Principais dimensões dos navios que tem impacto sobre o projeto portuário</vt:lpstr>
      <vt:lpstr>Pé de piloto, profundidade e calado – exemplo no caso de Santos</vt:lpstr>
      <vt:lpstr>Principais dimensões dos navios que tem impacto sobre o projeto portuário</vt:lpstr>
      <vt:lpstr>Exemplo: Calados médios por capacidade de navios full container</vt:lpstr>
      <vt:lpstr>Principais dimensões dos navios que tem impacto sobre o projeto portuário</vt:lpstr>
      <vt:lpstr>Principais dimensões dos navios que tem impacto sobre o projeto portuário</vt:lpstr>
      <vt:lpstr>Estrutura da apresentação</vt:lpstr>
      <vt:lpstr>Apresentação do PowerPoint</vt:lpstr>
      <vt:lpstr>Crescimento da Frota 2017 – Dados </vt:lpstr>
      <vt:lpstr>A Grécia tem a maior frota do mundo em termos de capacidade, enquanto a China tem maior em termos de número de navios </vt:lpstr>
      <vt:lpstr>Mesmo com a retomada do comércio internacional, o crescimento da frota continua em ritmo lento, devido aos baixos fretes</vt:lpstr>
      <vt:lpstr>Enquanto até os anos 80 quase metade da capacidade dos navios era de tankers, atualmente a maior frota é a de granéis sólidos</vt:lpstr>
      <vt:lpstr>Desde 2004, a capacidade máxima dos porta contêineres aumentou mais de 150%, enquanto o número de navios diminuiu, refletindo os ganhos de escala da operação com navios maiores</vt:lpstr>
      <vt:lpstr>Embora a Grécia tenha a maior frota por capacidade, os Estados Unidos tem a maior frota por valor e a Alemanha tem a maior frota de porta contêineres</vt:lpstr>
      <vt:lpstr>As seis principais companhias de transporte de contêineres detêm 57,3% da capacidade mundial</vt:lpstr>
      <vt:lpstr>O Panamá é o país com maior número de navios sob sua bandeira. Isso é devido às suas praticamente inexistentes leis trabalhistas</vt:lpstr>
      <vt:lpstr>A China é país com mais encomendas de novos navios, seguido de perto pela Coreia do Sul</vt:lpstr>
      <vt:lpstr>Apresentação do PowerPoint</vt:lpstr>
      <vt:lpstr>Apresentação do PowerPoint</vt:lpstr>
      <vt:lpstr>Apresentação do PowerPoint</vt:lpstr>
      <vt:lpstr>BANDEIRA: Países como Panamá e Libéria oferecem vantagens tributárias para o registro de navios – a chamada Bandeira de Conveniência</vt:lpstr>
      <vt:lpstr>Apresentação do PowerPoint</vt:lpstr>
      <vt:lpstr>Apresentação do PowerPoint</vt:lpstr>
      <vt:lpstr>Apresentação do PowerPoint</vt:lpstr>
      <vt:lpstr>Exemplo de como causar o espanto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Dry Bulk</vt:lpstr>
      <vt:lpstr>Apresentação do PowerPoint</vt:lpstr>
      <vt:lpstr>Apresentação do PowerPoint</vt:lpstr>
      <vt:lpstr>Apresentação do PowerPoint</vt:lpstr>
      <vt:lpstr>World Trade Report 2021</vt:lpstr>
      <vt:lpstr>Apresentação do PowerPoint</vt:lpstr>
      <vt:lpstr>Apresentação do PowerPoint</vt:lpstr>
      <vt:lpstr>Apresentação do PowerPoint</vt:lpstr>
      <vt:lpstr>Apresentação do PowerPoint</vt:lpstr>
      <vt:lpstr>Apresentação do PowerPoint</vt:lpstr>
      <vt:lpstr>Apresentação do PowerPoint</vt:lpstr>
      <vt:lpstr>1. Tipos de navios: Classes de graneleiros</vt:lpstr>
      <vt:lpstr>1.Tipos de navios: Classe de tankers</vt:lpstr>
      <vt:lpstr>Ferries</vt:lpstr>
      <vt:lpstr>Ferries</vt:lpstr>
      <vt:lpstr>Navios de carga geral</vt:lpstr>
      <vt:lpstr>Apresentação do PowerPoint</vt:lpstr>
      <vt:lpstr>Apresentação do PowerPoint</vt:lpstr>
      <vt:lpstr>Apresentação do PowerPoint</vt:lpstr>
      <vt:lpstr>Sumário</vt:lpstr>
      <vt:lpstr>A importância da navegação na economia do meio marítimo</vt:lpstr>
      <vt:lpstr>As atividades marítimas faturaram U$ 1,4 trilhão em 2004. O grupo que representou maior faturamento foi o de operações de navios e também é o que mais cresce....</vt:lpstr>
      <vt:lpstr>...e dentro deste grupo, a atividade marinha mercante foi (de longe) a mais significativa neste critério</vt:lpstr>
      <vt:lpstr>Outras atividades marítimas é um grupo bastante diversificado – mas o turismo marítimo respondeu por quase 90%</vt:lpstr>
      <vt:lpstr>O terceiro grupo que mais faturou em 2004 é aquele associado à indústria pesqueira, com maior destaque ao processamento de alimentos </vt:lpstr>
      <vt:lpstr>No grupo de construção naval, a atividade mais significativa é a de equipamentos marítimos (que deve incluir plataformas) </vt:lpstr>
      <vt:lpstr>Por fim, o grupo de exploração de recursos marítimos resume-se praticamente à exploração de petróleo e gás offshore</vt:lpstr>
      <vt:lpstr>Em todo o setor marítimo, a atividade que mais faturou em 2004 foi a de marinha mercante, com praticamente 1/3 do setor</vt:lpstr>
      <vt:lpstr>A marinha mercante, além de ter representado o maior faturamento em 2004, também é dos setores que apresentou maior CAGR 99-04</vt:lpstr>
      <vt:lpstr>Já que a navegação é a parte mais importante das atividades marítimas vamos entender porque ela existe e o que ela movimenta:  Comércio e a navegação</vt:lpstr>
      <vt:lpstr>Existem dois fenômenos distintos associados a necessidade de movimentação de cargas: o mercantilismo e a globalização. Vamos focar no mercantilismo e explorar o segundo conceito adiante</vt:lpstr>
      <vt:lpstr>Apresentação do PowerPoint</vt:lpstr>
      <vt:lpstr>Comércio internacional e as exportações e importações  por regiões em 2005 (em mt)</vt:lpstr>
      <vt:lpstr>Atualmente a costa oeste da américa do sul responde por  8% dos volumes de cargas do comércio exterior, contra 1% da costa leste</vt:lpstr>
      <vt:lpstr>Apresentação do PowerPoint</vt:lpstr>
      <vt:lpstr>GDP Share of Manufacturing, Selected Countries, 1970-2011</vt:lpstr>
      <vt:lpstr>Share of Asia in the Value of World Trade, 1980-2012</vt:lpstr>
      <vt:lpstr>No processo de desenvolvimento da economia e comércio, após a letargia do estágio inicial, há um crescimento intensivo devido a construção da infraestrutura e surgimento de novas industrias, e por fim, a maturidade (equilíbrio) econômica</vt:lpstr>
      <vt:lpstr>A curva teórica do slide anterior, com dados reais de países que sofreram esse processo</vt:lpstr>
      <vt:lpstr>Um conceito novo e moderno de especialização, visando ganho de escala, redução de custos logísticos e fiscais, são os condomínios industriais</vt:lpstr>
      <vt:lpstr>Apresentação do PowerPoint</vt:lpstr>
      <vt:lpstr>Matriz Mundial de Transporte</vt:lpstr>
      <vt:lpstr>Apresentação do PowerPoint</vt:lpstr>
      <vt:lpstr>O custo de uma viagem aumenta exponencialmente com a sua velocidade. Viagens rápidas compensam para produtos com alto valor agregado</vt:lpstr>
      <vt:lpstr>A questão da maior capacidade dos navios da Log In</vt:lpstr>
      <vt:lpstr>Matriz de transportes Brasil 2017</vt:lpstr>
      <vt:lpstr>Get back to fundamentals</vt:lpstr>
      <vt:lpstr>Get back to fundamentals</vt:lpstr>
      <vt:lpstr>Trabalho 2)</vt:lpstr>
    </vt:vector>
  </TitlesOfParts>
  <Company>Boreste Consultoria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Joshua Krepel Goldberg</dc:creator>
  <cp:lastModifiedBy>Marcos Pinto | Terrafirma</cp:lastModifiedBy>
  <cp:revision>403</cp:revision>
  <dcterms:created xsi:type="dcterms:W3CDTF">2009-07-13T16:43:48Z</dcterms:created>
  <dcterms:modified xsi:type="dcterms:W3CDTF">2023-03-28T13:01:38Z</dcterms:modified>
</cp:coreProperties>
</file>