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ângulo de cantos arredondado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ângulo de cantos arredondado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DA7C7E5-2B8D-4B9D-A302-2990BB0757EA}" type="datetimeFigureOut">
              <a:rPr lang="pt-BR" smtClean="0"/>
              <a:t>19/03/2015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84BF914-83C7-4A49-BEAF-925AEA49A95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7C7E5-2B8D-4B9D-A302-2990BB0757EA}" type="datetimeFigureOut">
              <a:rPr lang="pt-BR" smtClean="0"/>
              <a:t>19/03/2015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F914-83C7-4A49-BEAF-925AEA49A95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7C7E5-2B8D-4B9D-A302-2990BB0757EA}" type="datetimeFigureOut">
              <a:rPr lang="pt-BR" smtClean="0"/>
              <a:t>19/03/2015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F914-83C7-4A49-BEAF-925AEA49A95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7C7E5-2B8D-4B9D-A302-2990BB0757EA}" type="datetimeFigureOut">
              <a:rPr lang="pt-BR" smtClean="0"/>
              <a:t>19/03/2015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F914-83C7-4A49-BEAF-925AEA49A95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7C7E5-2B8D-4B9D-A302-2990BB0757EA}" type="datetimeFigureOut">
              <a:rPr lang="pt-BR" smtClean="0"/>
              <a:t>19/03/2015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F914-83C7-4A49-BEAF-925AEA49A95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7C7E5-2B8D-4B9D-A302-2990BB0757EA}" type="datetimeFigureOut">
              <a:rPr lang="pt-BR" smtClean="0"/>
              <a:t>19/03/2015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F914-83C7-4A49-BEAF-925AEA49A95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DA7C7E5-2B8D-4B9D-A302-2990BB0757EA}" type="datetimeFigureOut">
              <a:rPr lang="pt-BR" smtClean="0"/>
              <a:t>19/03/2015</a:t>
            </a:fld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84BF914-83C7-4A49-BEAF-925AEA49A95C}" type="slidenum">
              <a:rPr lang="pt-BR" smtClean="0"/>
              <a:t>‹nº›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DA7C7E5-2B8D-4B9D-A302-2990BB0757EA}" type="datetimeFigureOut">
              <a:rPr lang="pt-BR" smtClean="0"/>
              <a:t>19/03/2015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84BF914-83C7-4A49-BEAF-925AEA49A95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7C7E5-2B8D-4B9D-A302-2990BB0757EA}" type="datetimeFigureOut">
              <a:rPr lang="pt-BR" smtClean="0"/>
              <a:t>19/03/2015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F914-83C7-4A49-BEAF-925AEA49A95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7C7E5-2B8D-4B9D-A302-2990BB0757EA}" type="datetimeFigureOut">
              <a:rPr lang="pt-BR" smtClean="0"/>
              <a:t>19/03/2015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F914-83C7-4A49-BEAF-925AEA49A95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7C7E5-2B8D-4B9D-A302-2990BB0757EA}" type="datetimeFigureOut">
              <a:rPr lang="pt-BR" smtClean="0"/>
              <a:t>19/03/2015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F914-83C7-4A49-BEAF-925AEA49A95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DA7C7E5-2B8D-4B9D-A302-2990BB0757EA}" type="datetimeFigureOut">
              <a:rPr lang="pt-BR" smtClean="0"/>
              <a:t>19/03/2015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84BF914-83C7-4A49-BEAF-925AEA49A95C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Tramas e Fios</a:t>
            </a:r>
            <a:br>
              <a:rPr lang="pt-BR" dirty="0" smtClean="0"/>
            </a:br>
            <a:r>
              <a:rPr lang="pt-BR" sz="3600" i="1" dirty="0" smtClean="0"/>
              <a:t>Marisa </a:t>
            </a:r>
            <a:r>
              <a:rPr lang="pt-BR" sz="3600" i="1" dirty="0" err="1" smtClean="0"/>
              <a:t>Fonterrada</a:t>
            </a:r>
            <a:endParaRPr lang="pt-BR" sz="3600" i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Pág. 40 - 53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332656"/>
            <a:ext cx="8229600" cy="1066800"/>
          </a:xfrm>
        </p:spPr>
        <p:txBody>
          <a:bodyPr/>
          <a:lstStyle/>
          <a:p>
            <a:r>
              <a:rPr lang="pt-BR" dirty="0" smtClean="0"/>
              <a:t>Estéticas da Renascença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400600"/>
          </a:xfrm>
        </p:spPr>
        <p:txBody>
          <a:bodyPr>
            <a:normAutofit fontScale="85000" lnSpcReduction="10000"/>
          </a:bodyPr>
          <a:lstStyle/>
          <a:p>
            <a:r>
              <a:rPr lang="pt-BR" dirty="0" smtClean="0"/>
              <a:t>Humanismo, descoberta do mundo e do homem.</a:t>
            </a:r>
            <a:br>
              <a:rPr lang="pt-BR" dirty="0" smtClean="0"/>
            </a:br>
            <a:r>
              <a:rPr lang="pt-BR" dirty="0" smtClean="0"/>
              <a:t>      Rompimento de fronteiras.</a:t>
            </a:r>
          </a:p>
          <a:p>
            <a:r>
              <a:rPr lang="pt-BR" dirty="0" smtClean="0"/>
              <a:t>Busca de unidade: Simultaneidade de vozes</a:t>
            </a:r>
          </a:p>
          <a:p>
            <a:r>
              <a:rPr lang="pt-BR" dirty="0" smtClean="0"/>
              <a:t>Estética baseada na proporção -&gt; Harmonia</a:t>
            </a:r>
          </a:p>
          <a:p>
            <a:r>
              <a:rPr lang="pt-BR" dirty="0" smtClean="0"/>
              <a:t>Cultivo dos clássicos marca a arte</a:t>
            </a:r>
            <a:br>
              <a:rPr lang="pt-BR" dirty="0" smtClean="0"/>
            </a:br>
            <a:r>
              <a:rPr lang="pt-BR" dirty="0" smtClean="0"/>
              <a:t>      Música recebe atenção destacada</a:t>
            </a:r>
          </a:p>
          <a:p>
            <a:r>
              <a:rPr lang="pt-BR" dirty="0" smtClean="0"/>
              <a:t>Busca na Antiguidade: Importância do texto, preponderância do ritmo nas palavras e organização da linha melódica.</a:t>
            </a:r>
          </a:p>
          <a:p>
            <a:r>
              <a:rPr lang="pt-BR" dirty="0" smtClean="0"/>
              <a:t>Na composição musical: Simultaneidade e verticalidade</a:t>
            </a:r>
            <a:br>
              <a:rPr lang="pt-BR" dirty="0" smtClean="0"/>
            </a:br>
            <a:r>
              <a:rPr lang="pt-BR" dirty="0" smtClean="0"/>
              <a:t>       Nova escuta: Acorde como unidade. Vozes em combinação, como um todo, em harmonia.</a:t>
            </a:r>
          </a:p>
          <a:p>
            <a:r>
              <a:rPr lang="pt-BR" dirty="0" smtClean="0"/>
              <a:t>Interesse pela música grega -&gt; fundamentos da música renascentista -&gt; sistema moderno</a:t>
            </a:r>
          </a:p>
          <a:p>
            <a:r>
              <a:rPr lang="pt-BR" dirty="0" smtClean="0"/>
              <a:t>Inovação coral: definição das vozes humanas em tessituras específicas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476672"/>
            <a:ext cx="8229600" cy="1066800"/>
          </a:xfrm>
        </p:spPr>
        <p:txBody>
          <a:bodyPr/>
          <a:lstStyle/>
          <a:p>
            <a:r>
              <a:rPr lang="pt-BR" dirty="0" smtClean="0"/>
              <a:t>Prenúncios do barroco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12776"/>
            <a:ext cx="8507288" cy="4853136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Demarcações não nítidas e as características de uma fase podem ser detectadas na outra.</a:t>
            </a:r>
          </a:p>
          <a:p>
            <a:r>
              <a:rPr lang="pt-BR" dirty="0" smtClean="0"/>
              <a:t>Veneza como grande centro da Igreja Católica subordinando-se apenas a Roma.</a:t>
            </a:r>
          </a:p>
          <a:p>
            <a:r>
              <a:rPr lang="pt-BR" dirty="0" smtClean="0"/>
              <a:t>Música</a:t>
            </a:r>
          </a:p>
          <a:p>
            <a:pPr lvl="1">
              <a:buFont typeface="Wingdings" pitchFamily="2" charset="2"/>
              <a:buChar char="v"/>
            </a:pPr>
            <a:r>
              <a:rPr lang="pt-BR" dirty="0" smtClean="0"/>
              <a:t>Em Roma: Conservadorismo dogmático -&gt; busca por ordem, medida e tradição</a:t>
            </a:r>
          </a:p>
          <a:p>
            <a:pPr lvl="1">
              <a:buFont typeface="Wingdings" pitchFamily="2" charset="2"/>
              <a:buChar char="v"/>
            </a:pPr>
            <a:r>
              <a:rPr lang="pt-BR" dirty="0" smtClean="0"/>
              <a:t>Em Veneza: Paixão estática, poder e fervor místico -&gt; progressista, clusters tonais, grandes contrastes.</a:t>
            </a:r>
          </a:p>
          <a:p>
            <a:r>
              <a:rPr lang="pt-BR" dirty="0" smtClean="0"/>
              <a:t>Novo madrigal: Comédias </a:t>
            </a:r>
            <a:r>
              <a:rPr lang="pt-BR" dirty="0" err="1" smtClean="0"/>
              <a:t>madrigalescas</a:t>
            </a:r>
            <a:r>
              <a:rPr lang="pt-BR" dirty="0" smtClean="0"/>
              <a:t> (emocional sobre o racional.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Educação musical no período renascentista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8892480" cy="5257800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/>
              <a:t>Aceitação da criança como ser que necessita de cuidados especiais, de saúde, educação e lazer.</a:t>
            </a:r>
          </a:p>
          <a:p>
            <a:r>
              <a:rPr lang="pt-BR" dirty="0" smtClean="0"/>
              <a:t>A educação começou a ser organizada em colégios e seminários e a criança a ser encarada como maior responsabilidade -&gt; Formação de seres humanos</a:t>
            </a:r>
          </a:p>
          <a:p>
            <a:r>
              <a:rPr lang="pt-BR" dirty="0" smtClean="0"/>
              <a:t>Preocupação em educar as crianças para se tornarem “perfeitos cavalheiros”</a:t>
            </a:r>
          </a:p>
          <a:p>
            <a:r>
              <a:rPr lang="pt-BR" dirty="0" smtClean="0"/>
              <a:t>Início de escolas de formação básica em música</a:t>
            </a:r>
            <a:br>
              <a:rPr lang="pt-BR" dirty="0" smtClean="0"/>
            </a:br>
            <a:r>
              <a:rPr lang="pt-BR" dirty="0" smtClean="0"/>
              <a:t>     Grande quantidade de disciplinas visando treinamento profissional</a:t>
            </a:r>
            <a:br>
              <a:rPr lang="pt-BR" dirty="0" smtClean="0"/>
            </a:br>
            <a:r>
              <a:rPr lang="pt-BR" dirty="0" smtClean="0"/>
              <a:t>      Verdadeiros orfanatos</a:t>
            </a:r>
          </a:p>
          <a:p>
            <a:r>
              <a:rPr lang="pt-BR" dirty="0" smtClean="0"/>
              <a:t>Próximo ao conceito atual de escola -&gt; estabelecimento de regras disciplinares, vigilância e surgimento de externatos</a:t>
            </a:r>
          </a:p>
          <a:p>
            <a:r>
              <a:rPr lang="pt-BR" dirty="0" smtClean="0"/>
              <a:t>Reforma -&gt; Participação da assembleia do culto -&gt; estilo coral homofônico</a:t>
            </a:r>
            <a:br>
              <a:rPr lang="pt-BR" dirty="0" smtClean="0"/>
            </a:br>
            <a:r>
              <a:rPr lang="pt-BR" dirty="0" smtClean="0"/>
              <a:t>   Um tipo de educação musical não intencional</a:t>
            </a:r>
          </a:p>
          <a:p>
            <a:endParaRPr lang="pt-B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1066800"/>
          </a:xfrm>
        </p:spPr>
        <p:txBody>
          <a:bodyPr/>
          <a:lstStyle/>
          <a:p>
            <a:r>
              <a:rPr lang="pt-BR" dirty="0" smtClean="0"/>
              <a:t>A idade moderna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268760"/>
            <a:ext cx="8507288" cy="5256584"/>
          </a:xfrm>
        </p:spPr>
        <p:txBody>
          <a:bodyPr>
            <a:normAutofit fontScale="85000" lnSpcReduction="10000"/>
          </a:bodyPr>
          <a:lstStyle/>
          <a:p>
            <a:r>
              <a:rPr lang="pt-BR" dirty="0" smtClean="0"/>
              <a:t>Pensamento cartesiano: ordem, método e reflexão como condições para compreensão e conhecimento da verdade.</a:t>
            </a: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     Mundo estável, garantido, </a:t>
            </a:r>
            <a:r>
              <a:rPr lang="pt-BR" dirty="0" err="1" smtClean="0"/>
              <a:t>compartilhável</a:t>
            </a:r>
            <a:endParaRPr lang="pt-BR" dirty="0" smtClean="0"/>
          </a:p>
          <a:p>
            <a:r>
              <a:rPr lang="pt-BR" dirty="0" err="1" smtClean="0"/>
              <a:t>Teocentrismo</a:t>
            </a:r>
            <a:r>
              <a:rPr lang="pt-BR" dirty="0" smtClean="0"/>
              <a:t> sede lugar ao Antropocentrismo</a:t>
            </a:r>
          </a:p>
          <a:p>
            <a:r>
              <a:rPr lang="pt-BR" dirty="0" smtClean="0"/>
              <a:t>Revolução musical com o </a:t>
            </a:r>
            <a:r>
              <a:rPr lang="pt-BR" i="1" dirty="0" err="1" smtClean="0"/>
              <a:t>nuovo</a:t>
            </a:r>
            <a:r>
              <a:rPr lang="pt-BR" i="1" dirty="0" smtClean="0"/>
              <a:t> estilo:</a:t>
            </a:r>
            <a:r>
              <a:rPr lang="pt-BR" dirty="0" smtClean="0"/>
              <a:t> Melodia acompanhada e melodrama.</a:t>
            </a:r>
            <a:endParaRPr lang="pt-BR" i="1" dirty="0" smtClean="0"/>
          </a:p>
          <a:p>
            <a:r>
              <a:rPr lang="pt-BR" dirty="0" smtClean="0"/>
              <a:t>Melodrama bastante atacado, dificuldade de aceitação da “arte pela arte”</a:t>
            </a:r>
          </a:p>
          <a:p>
            <a:r>
              <a:rPr lang="pt-BR" dirty="0" smtClean="0"/>
              <a:t>Arte e sentimento não tinham autonomia</a:t>
            </a:r>
          </a:p>
          <a:p>
            <a:r>
              <a:rPr lang="pt-BR" dirty="0" smtClean="0"/>
              <a:t>Arte como “agradável imitação da natureza-razão-verdade”</a:t>
            </a:r>
          </a:p>
          <a:p>
            <a:r>
              <a:rPr lang="pt-BR" dirty="0" smtClean="0"/>
              <a:t>Música representava as formas inferiores de sentimento ocupando o último lugar entre as artes por ser um apelo direto aos sentimentos.</a:t>
            </a:r>
          </a:p>
          <a:p>
            <a:r>
              <a:rPr lang="pt-BR" dirty="0" smtClean="0"/>
              <a:t>A música apenas se redimiria se servisse à poesia.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32</TotalTime>
  <Words>181</Words>
  <Application>Microsoft Office PowerPoint</Application>
  <PresentationFormat>Apresentação na tela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Urbano</vt:lpstr>
      <vt:lpstr>Tramas e Fios Marisa Fonterrada</vt:lpstr>
      <vt:lpstr>Estéticas da Renascença</vt:lpstr>
      <vt:lpstr>Prenúncios do barroco</vt:lpstr>
      <vt:lpstr>Educação musical no período renascentista</vt:lpstr>
      <vt:lpstr>A idade moderna</vt:lpstr>
    </vt:vector>
  </TitlesOfParts>
  <Company>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Tramas e Fios Marisa Fonterrada</dc:title>
  <dc:creator>Usuario</dc:creator>
  <cp:lastModifiedBy>Usuario</cp:lastModifiedBy>
  <cp:revision>4</cp:revision>
  <dcterms:created xsi:type="dcterms:W3CDTF">2015-03-19T14:21:54Z</dcterms:created>
  <dcterms:modified xsi:type="dcterms:W3CDTF">2015-03-19T14:54:09Z</dcterms:modified>
</cp:coreProperties>
</file>