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6" r:id="rId3"/>
    <p:sldId id="271" r:id="rId4"/>
    <p:sldId id="267" r:id="rId5"/>
    <p:sldId id="269" r:id="rId6"/>
    <p:sldId id="273" r:id="rId7"/>
    <p:sldId id="275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76"/>
    <a:srgbClr val="781E77"/>
    <a:srgbClr val="31D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444"/>
  </p:normalViewPr>
  <p:slideViewPr>
    <p:cSldViewPr snapToGrid="0" snapToObjects="1" showGuide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E7FF9-0B42-42F1-B823-795D1971D074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9C3D-8B2E-4394-86B7-B58328300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7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8DDDAF-E442-154E-86A4-A07DB9697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8F0EF3-E37A-3346-944F-54BAD06BC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71F860-A00C-A346-A9C3-5A4D9137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1EF0F6-A6CA-024B-8E86-DC07946D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CFC6CA-A885-0E47-BA67-DCC134FF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00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05C225-A3D3-B94D-8EA8-9390D3ED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8439D07-225C-AE43-BA3C-873C6EC4E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F469EE-DC28-C940-9231-BB369374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C65F27-1F76-7649-AD15-EF90A9C0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9E84FE-21D8-DE42-AEFE-721C935A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87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760B1C6-BD40-2048-A9BB-406D8C4D6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76A34B3-9C77-4647-AAC6-B5D18778F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904F89-FC91-6F40-A6DE-CC2F2786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F9DF64-BB6D-644B-8C80-C6CF2377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37E2-EEE1-9844-8F7D-29A259AF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5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25D46-C054-1F44-B6EC-F5AE3025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7E762C-1CA8-394B-91D9-A9DFC38E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C0BAA2-8DBA-8C47-A3EB-C578C2FA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FADCFD-E566-C641-87D8-433763DB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56DCD6-797D-9146-997F-F2496985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75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E4E64B-990B-DA40-92C9-82338DF5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1264D5-3833-0F43-AF9C-3A38263A6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4C824B-310F-CF40-8499-64FF4FC4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5F8B57-08D4-1445-A1C4-D497C437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2DF9AE-9297-FE4D-83FA-F6FCE36E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37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B9B53-633B-2E41-8EE0-3FB8F4D7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DA2217-BAF1-104C-9FD3-604961158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A65369-CDB2-1747-BF5E-7B52D1A0A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D9E3CD-0E32-5443-91FD-720D64F6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AD3466-540D-EF4D-A0F7-9CA154D6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B0DC59-E5A4-2D4F-905A-488912BB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32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4AEF48-AA65-D849-9D97-702B973A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543052-0D0F-9C4A-BCDC-2B167D302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E5849D-3D95-F64B-B91E-3FB2C4CD2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4D5B5BE-DE25-1144-8011-309C53907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EB8E6B8-3334-9D45-A755-EDA2524DB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BFC109-9C46-374D-9A36-05AF4067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CFDFC4-B432-6343-8307-4D12F3DA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C8B9AD-CCB0-8742-B8F2-2223D6C0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12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A9CB25-D604-C04A-AC45-8F006E3A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AA81BFE-51A9-5141-A96B-5C445D2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19C235-7C07-EE41-A789-2C8F3488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A97C23-4901-BB44-A153-8675D8B4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6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7EA908-6FEE-8748-A560-63A39873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826511-FA64-C64A-BE49-E75FA8B7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970037-26C4-BB41-866A-830286DF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21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8FFB38-7098-6D4F-BC90-4AB8878A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EE03BE-1941-8949-B660-3AA6D5F5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4B5D3A-1D1E-704E-9453-C8A1D1DD1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57495B-CDA6-5548-BFFB-B764AC8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992E9F-0907-8B4D-A4EF-27B98396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05DFC0-0F15-344F-91C0-614B28A7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98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B89B05-7200-2844-B5E0-3AACD5C6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8ED43BE-27FE-D647-A334-F09C27EAF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19B04A-30FB-5A49-BF37-18747F41C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CAAD47-1035-8E4C-B181-AEA158E4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D51B62-FB93-C045-AC2B-F112F368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14ADB1-D4DA-A94C-A286-11B89EAF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41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1C0654-5B5B-6E4B-8A9D-DBD3169E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193A90-03D3-0F48-A7C4-AF191085E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712F2-04CB-B940-A629-45C128196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DDAB-2986-0741-835A-6B6C90E482B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A9BFBA-5F9B-764E-AF9A-71C183E0C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23564D-2A8C-8445-9E82-06100303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D0F30-35EC-214C-AE18-0DAAB848A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62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32D23B-2BDC-8A4A-B695-F0DEDBDED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2" y="501877"/>
            <a:ext cx="9144000" cy="1179966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DIN Pro" panose="020B0504020101020102" pitchFamily="34" charset="0"/>
                <a:cs typeface="DIN Pro" panose="020B0504020101020102" pitchFamily="34" charset="0"/>
              </a:rPr>
              <a:t>Título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56740B-9A8B-0E48-AB81-200C7D830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2" y="2183720"/>
            <a:ext cx="9144000" cy="1655762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Conteúdo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738883-E624-6F40-8EA4-A2DA7CDE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55335" y="2743200"/>
            <a:ext cx="4767637" cy="2356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347" y="2455572"/>
            <a:ext cx="2754135" cy="76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914" y="0"/>
            <a:ext cx="2021982" cy="96591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915" y="729803"/>
            <a:ext cx="901520" cy="5422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525">
            <a:off x="10369211" y="392981"/>
            <a:ext cx="1266825" cy="762000"/>
          </a:xfrm>
          <a:prstGeom prst="rect">
            <a:avLst/>
          </a:prstGeom>
        </p:spPr>
      </p:pic>
      <p:sp>
        <p:nvSpPr>
          <p:cNvPr id="10" name="Triângulo retângulo 9"/>
          <p:cNvSpPr/>
          <p:nvPr/>
        </p:nvSpPr>
        <p:spPr>
          <a:xfrm flipV="1">
            <a:off x="9684914" y="965916"/>
            <a:ext cx="2021982" cy="59378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855335" y="2743200"/>
            <a:ext cx="46363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TRANSFORMAÇÃO DIGITAL </a:t>
            </a:r>
          </a:p>
          <a:p>
            <a:pPr algn="ctr"/>
            <a:r>
              <a:rPr lang="pt-BR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REPENSANDO O SEU NEGÓCIO PARA A ERA DIGITAL</a:t>
            </a:r>
            <a:endParaRPr lang="pt-BR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5061" y="4403740"/>
            <a:ext cx="4636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 de </a:t>
            </a:r>
            <a:r>
              <a:rPr lang="pt-BR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Beatriz </a:t>
            </a:r>
            <a:r>
              <a:rPr lang="pt-BR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baseado no livro de </a:t>
            </a:r>
            <a:r>
              <a:rPr lang="pt-BR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L. Rogers</a:t>
            </a:r>
          </a:p>
          <a:p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Matrícula: </a:t>
            </a:r>
            <a:r>
              <a:rPr lang="pt-BR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11949983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971" y="0"/>
            <a:ext cx="1420364" cy="10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7C35BB0-C7B8-304B-83D8-C6FCF54F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89C59856-ABC9-C646-B857-E940249C25B1}"/>
              </a:ext>
            </a:extLst>
          </p:cNvPr>
          <p:cNvSpPr txBox="1">
            <a:spLocks/>
          </p:cNvSpPr>
          <p:nvPr/>
        </p:nvSpPr>
        <p:spPr>
          <a:xfrm>
            <a:off x="361602" y="0"/>
            <a:ext cx="9144000" cy="117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Guia da Transformação digital</a:t>
            </a:r>
            <a:endParaRPr lang="pt-B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914" y="0"/>
            <a:ext cx="2021982" cy="965916"/>
          </a:xfrm>
          <a:prstGeom prst="rect">
            <a:avLst/>
          </a:prstGeom>
        </p:spPr>
      </p:pic>
      <p:sp>
        <p:nvSpPr>
          <p:cNvPr id="10" name="Triângulo retângulo 9"/>
          <p:cNvSpPr/>
          <p:nvPr/>
        </p:nvSpPr>
        <p:spPr>
          <a:xfrm flipV="1">
            <a:off x="9684914" y="965916"/>
            <a:ext cx="2021982" cy="59378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971" y="0"/>
            <a:ext cx="1420364" cy="100418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31820" y="1424667"/>
            <a:ext cx="1174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as limitações de sua estratégia convencional estão desaparecendo e como oportunidades até então inexistente estão surgindo?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t="1168"/>
          <a:stretch/>
        </p:blipFill>
        <p:spPr>
          <a:xfrm>
            <a:off x="701632" y="2665926"/>
            <a:ext cx="6112835" cy="346441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 rot="10800000" flipV="1">
            <a:off x="7052258" y="2846227"/>
            <a:ext cx="426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Reunir os dados certos e aplica-los na geração de valor duradouro para o negócio.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10800000" flipV="1">
            <a:off x="7052258" y="3977422"/>
            <a:ext cx="426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empresas precisam dominar a arte de experimentação rápida.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10800000" flipV="1">
            <a:off x="7052258" y="4993281"/>
            <a:ext cx="426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oferecer mais valor ao cliente?</a:t>
            </a:r>
          </a:p>
          <a:p>
            <a:pPr algn="just"/>
            <a:r>
              <a:rPr lang="pt-BR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Identificação de novos clientes e novas aplicações.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69AD175-C6F1-4D4F-A338-C1A0A94B4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80" y="652946"/>
            <a:ext cx="9911138" cy="600179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Dê a partida em sua própria transformação digital</a:t>
            </a:r>
            <a:endParaRPr lang="pt-BR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3780" y="1269879"/>
            <a:ext cx="10612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Startups X empresas tradicionais – adaptação a era digital.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5 princípios são iguais, mas o caminho para implementar as mudanças são diferentes.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Precisa de uma mudança organizacional e gestão de mudanças.</a:t>
            </a:r>
          </a:p>
          <a:p>
            <a:pPr algn="just"/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Futuro: não é startups comprando empresas já estabelecidas, são novas estratégias de crescimento e novos modelos de negócios que substituem seus antecessores, à medida que empresas tradicionais aprendem novas maneiras de operar.</a:t>
            </a: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57847" y="4152191"/>
            <a:ext cx="6675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"Não é o mais forte que sobrevive, nem o mais inteligente, mas o que melhor se adapta às mudanças". </a:t>
            </a:r>
            <a:r>
              <a:rPr lang="pt-BR" sz="20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Charles </a:t>
            </a:r>
            <a:r>
              <a:rPr lang="pt-BR" sz="20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Darwin</a:t>
            </a:r>
            <a:endParaRPr lang="pt-BR" sz="2000" b="0" u="sng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69AD175-C6F1-4D4F-A338-C1A0A94B4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80" y="640067"/>
            <a:ext cx="9911138" cy="60017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BR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omínios </a:t>
            </a:r>
            <a:r>
              <a:rPr lang="pt-BR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transformação digital</a:t>
            </a:r>
            <a:endParaRPr lang="pt-BR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 txBox="1">
            <a:spLocks/>
          </p:cNvSpPr>
          <p:nvPr/>
        </p:nvSpPr>
        <p:spPr>
          <a:xfrm>
            <a:off x="894237" y="2968998"/>
            <a:ext cx="2737606" cy="1487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Competição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Inovação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endParaRPr lang="pt-BR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043965" y="1440288"/>
            <a:ext cx="73023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Enciclopédia Britânica – concorrência da Wikipédia, enciclopédia Encarta da Microsoft da CD-ROM, várias alternativas online.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Britânica passou a procurar compreender seus clientes, experimentando diferentes veículos de entrega, políticas de preços e canais de venda para seus produtos, mantendo o foco em sua missão central: qualidade editorial e serviços educacionais. 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adaptaram.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Criaram um modelo de assinatura online.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Continuaram lucrativos como sempre foram.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mantiveram no mercado de transformação digital.</a:t>
            </a: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69AD175-C6F1-4D4F-A338-C1A0A94B4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80" y="640067"/>
            <a:ext cx="9911138" cy="60017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BR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omínios </a:t>
            </a:r>
            <a:r>
              <a:rPr lang="pt-BR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transformação digital</a:t>
            </a:r>
            <a:endParaRPr lang="pt-BR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 txBox="1">
            <a:spLocks/>
          </p:cNvSpPr>
          <p:nvPr/>
        </p:nvSpPr>
        <p:spPr>
          <a:xfrm>
            <a:off x="894237" y="2968998"/>
            <a:ext cx="2737606" cy="1487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Competição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Inovação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endParaRPr lang="pt-BR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66692" y="2137893"/>
            <a:ext cx="7302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novas empresas digitais estão substituindo as empresas tradicionais?</a:t>
            </a:r>
          </a:p>
          <a:p>
            <a:pPr algn="just"/>
            <a:endParaRPr lang="pt-BR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Embora pareça que sim, não estão. As empresas precisam de fato se adaptar e inovar, para que ela não seja apagada e substituída.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esse capítulo do livro fala exatamente disso: 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“As empresas tradicionais ainda podem ditar as regras, mas a administração precisa ter um guia, ou seja, um método para compreender, e então, enfrentar os desafios competitivos da digitalização”. </a:t>
            </a: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7C35BB0-C7B8-304B-83D8-C6FCF54F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89C59856-ABC9-C646-B857-E940249C25B1}"/>
              </a:ext>
            </a:extLst>
          </p:cNvPr>
          <p:cNvSpPr txBox="1">
            <a:spLocks/>
          </p:cNvSpPr>
          <p:nvPr/>
        </p:nvSpPr>
        <p:spPr>
          <a:xfrm>
            <a:off x="361602" y="0"/>
            <a:ext cx="9144000" cy="117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Superando seus pontos cegos digitais</a:t>
            </a:r>
            <a:endParaRPr lang="pt-B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914" y="0"/>
            <a:ext cx="2021982" cy="965916"/>
          </a:xfrm>
          <a:prstGeom prst="rect">
            <a:avLst/>
          </a:prstGeom>
        </p:spPr>
      </p:pic>
      <p:sp>
        <p:nvSpPr>
          <p:cNvPr id="10" name="Triângulo retângulo 9"/>
          <p:cNvSpPr/>
          <p:nvPr/>
        </p:nvSpPr>
        <p:spPr>
          <a:xfrm flipV="1">
            <a:off x="9684914" y="965916"/>
            <a:ext cx="2021982" cy="59378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971" y="0"/>
            <a:ext cx="1420364" cy="100418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15154" y="1179966"/>
            <a:ext cx="73023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Começo da Revolução Industrial: dependência de fontes fixas de energia (hidráulica e depois vapor).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Limitações: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Impunham a localização da instalação;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Limitavam a capacidade de produção;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os equipamentos da fábrica eram ligados a um eixo central;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Chegou a eletrificação!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 à mudanças.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Inovação – atendimento gratuito ao cliente.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Sucesso na organização.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7C35BB0-C7B8-304B-83D8-C6FCF54F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914" y="0"/>
            <a:ext cx="2021982" cy="965916"/>
          </a:xfrm>
          <a:prstGeom prst="rect">
            <a:avLst/>
          </a:prstGeom>
        </p:spPr>
      </p:pic>
      <p:sp>
        <p:nvSpPr>
          <p:cNvPr id="10" name="Triângulo retângulo 9"/>
          <p:cNvSpPr/>
          <p:nvPr/>
        </p:nvSpPr>
        <p:spPr>
          <a:xfrm flipV="1">
            <a:off x="9684914" y="965916"/>
            <a:ext cx="2021982" cy="59378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971" y="0"/>
            <a:ext cx="1420364" cy="10041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89C59856-ABC9-C646-B857-E940249C25B1}"/>
              </a:ext>
            </a:extLst>
          </p:cNvPr>
          <p:cNvSpPr txBox="1">
            <a:spLocks/>
          </p:cNvSpPr>
          <p:nvPr/>
        </p:nvSpPr>
        <p:spPr>
          <a:xfrm>
            <a:off x="207055" y="193183"/>
            <a:ext cx="9144000" cy="117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Cinco domínios estratégicos em mutação na era digital</a:t>
            </a:r>
            <a:endParaRPr lang="pt-B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3486" y="1781134"/>
            <a:ext cx="116682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a empresa impunha o que seria vendido, hoje é uma via de mão dupla.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Hoje competimos não só com empresas rivais, mas também com negócios de outros setores de atividades, que roubam nossos clientes com suas novas ofertas digitais.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os dados eram caros e difíceis de ter. Hoje são fáceis de obter, acessíveis a todos e baratos. Novo desafio: como converter a enorme quantidade de dados em informações valiosas?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Hoje é fácil inovar: muitos dados, opções de protótipos e fácil coleta da opinião do cliente.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os clientes valorizam pode mudar a qualquer instante. Ir aos extremos e superar os limites em busca da próxima fonte de valor para os clientes é cada vez mais imperativo.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Surgem os 5 domínios reformulados.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69AD175-C6F1-4D4F-A338-C1A0A94B4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80" y="1052191"/>
            <a:ext cx="9911138" cy="60017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Cinco domínios estratégicos em mutação na era digital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 txBox="1">
            <a:spLocks/>
          </p:cNvSpPr>
          <p:nvPr/>
        </p:nvSpPr>
        <p:spPr>
          <a:xfrm>
            <a:off x="623780" y="1652370"/>
            <a:ext cx="2518664" cy="592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</a:t>
            </a:r>
            <a:endParaRPr lang="pt-BR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4247" y="2219041"/>
            <a:ext cx="10612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era predominante o modelo de mercado de massa para conquistar economias de escala. </a:t>
            </a: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Hoje são pelas </a:t>
            </a: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 de </a:t>
            </a: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clientes, que estão </a:t>
            </a: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tempo todo influenciando-se </a:t>
            </a: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construindo a reputação das empresas e das marcas. O uso de ferramentas digitais está mudando a maneira como descobrem, avaliam, compram e usam os </a:t>
            </a:r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produtos.</a:t>
            </a: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 txBox="1">
            <a:spLocks/>
          </p:cNvSpPr>
          <p:nvPr/>
        </p:nvSpPr>
        <p:spPr>
          <a:xfrm>
            <a:off x="623780" y="3848769"/>
            <a:ext cx="2518664" cy="592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COMPETIÇÃO</a:t>
            </a:r>
            <a:endParaRPr lang="pt-BR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4247" y="4415440"/>
            <a:ext cx="10612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Tradicionalmente, competição e cooperação eram opostos: empresas competiam com seus rivais que eram parecidas com ela e cooperavam com parceiros da cadeia de fornecimento que distribuíam seus bens ou forneciam os inputs necessários para a sua produção. Hoje, estamos caminhando para um mundo de fronteiras setoriais fluidas, em que nossos maiores desafiadores podem ser concorrentes assimétricos – empresas diferentes da nossa, mas que oferecem aos nossos clientes valores concorrentes.</a:t>
            </a: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69AD175-C6F1-4D4F-A338-C1A0A94B4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80" y="1052191"/>
            <a:ext cx="9911138" cy="60017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Cinco domínios estratégicos em mutação na era digital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 txBox="1">
            <a:spLocks/>
          </p:cNvSpPr>
          <p:nvPr/>
        </p:nvSpPr>
        <p:spPr>
          <a:xfrm>
            <a:off x="623780" y="1652370"/>
            <a:ext cx="2518664" cy="592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</a:t>
            </a:r>
            <a:endParaRPr lang="pt-BR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34095" y="2125013"/>
            <a:ext cx="10612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as mídias sociais, os dispositivos móveis e os sensores em todos os objetos da cadeia de fornecimento de uma empresa, todos os negócios hoje têm acesso a uma enxurrada de dados não estruturados. Essas ferramentas de “big data” criam condições para que as empresas façam novos tipos de previsões, descubram padrões inesperados nas atividades de negócio e liberam novas fontes de valor.</a:t>
            </a: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 txBox="1">
            <a:spLocks/>
          </p:cNvSpPr>
          <p:nvPr/>
        </p:nvSpPr>
        <p:spPr>
          <a:xfrm>
            <a:off x="623780" y="3730711"/>
            <a:ext cx="2518664" cy="592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INOVAÇÃO</a:t>
            </a:r>
            <a:endParaRPr lang="pt-BR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34095" y="4203354"/>
            <a:ext cx="10612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Tradicionalmente, a inovação era gerenciada com foco exclusivo no produto acabado. A maioria das inovações vinham da intuição dos gestores, e como o custo do fracasso era alto, evitar o fracasso era fundamental. Hoje, é possível receber feedback do mercado desde o início do processo de inovação, mantendo-o constante até o lançamento, e mesmo depois. São realizados vários testes, diminuindo custos, aumentando a velocidade e garantindo a satisfação do cliente.</a:t>
            </a: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69AD175-C6F1-4D4F-A338-C1A0A94B4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80" y="1052191"/>
            <a:ext cx="9911138" cy="60017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Cinco domínios estratégicos em mutação na era digital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6BBAECC7-4B78-5D4C-B4AA-7AE7A0553A19}"/>
              </a:ext>
            </a:extLst>
          </p:cNvPr>
          <p:cNvSpPr txBox="1">
            <a:spLocks/>
          </p:cNvSpPr>
          <p:nvPr/>
        </p:nvSpPr>
        <p:spPr>
          <a:xfrm>
            <a:off x="713932" y="1536460"/>
            <a:ext cx="2518664" cy="592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endParaRPr lang="pt-BR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13932" y="2128889"/>
            <a:ext cx="10612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Tradicionalmente, a proposta de valor da empresa era considerada duradoura e quase constante. O negócio de sucesso era aquele que tinha uma proposta de valor clara, que estabelecia alguma diferenciação no mercado e que focava na execução e na entrega na melhor versão da mesma proposta de valor aos clientes, durante vários anos. Hoje, o caminho é a evolução constante, agregar mais valor ao produto e ser mais atraente. As empresas devem concentrar-se em aproveitar as oportunidades emergentes. </a:t>
            </a:r>
            <a:endParaRPr lang="pt-B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7C35BB0-C7B8-304B-83D8-C6FCF54F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89C59856-ABC9-C646-B857-E940249C25B1}"/>
              </a:ext>
            </a:extLst>
          </p:cNvPr>
          <p:cNvSpPr txBox="1">
            <a:spLocks/>
          </p:cNvSpPr>
          <p:nvPr/>
        </p:nvSpPr>
        <p:spPr>
          <a:xfrm>
            <a:off x="361602" y="0"/>
            <a:ext cx="9144000" cy="117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Guia da Transformação digital</a:t>
            </a:r>
            <a:endParaRPr lang="pt-B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914" y="0"/>
            <a:ext cx="2021982" cy="965916"/>
          </a:xfrm>
          <a:prstGeom prst="rect">
            <a:avLst/>
          </a:prstGeom>
        </p:spPr>
      </p:pic>
      <p:sp>
        <p:nvSpPr>
          <p:cNvPr id="10" name="Triângulo retângulo 9"/>
          <p:cNvSpPr/>
          <p:nvPr/>
        </p:nvSpPr>
        <p:spPr>
          <a:xfrm flipV="1">
            <a:off x="9684914" y="965916"/>
            <a:ext cx="2021982" cy="59378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971" y="0"/>
            <a:ext cx="1420364" cy="100418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31820" y="1424667"/>
            <a:ext cx="1174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as limitações de sua estratégia convencional estão desaparecendo e como oportunidades até então inexistente estão surgindo?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099" y="2900830"/>
            <a:ext cx="6465196" cy="309601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 rot="10800000" flipV="1">
            <a:off x="7709080" y="3588511"/>
            <a:ext cx="426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Implica alavancar os meios e os modos pelos quais os clientes felizes influenciam outros clientes e impulsionam novas oportunidades de negócios.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10800000" flipV="1">
            <a:off x="7709080" y="5196621"/>
            <a:ext cx="426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Formar novas parcerias para alavancar.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1044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DIN Pro</vt:lpstr>
      <vt:lpstr>DINPro</vt:lpstr>
      <vt:lpstr>Tahoma</vt:lpstr>
      <vt:lpstr>Wingdings</vt:lpstr>
      <vt:lpstr>Office Theme</vt:lpstr>
      <vt:lpstr>Título</vt:lpstr>
      <vt:lpstr>Domínios da transformação digital</vt:lpstr>
      <vt:lpstr>Domínios da transformação digital</vt:lpstr>
      <vt:lpstr>Apresentação do PowerPoint</vt:lpstr>
      <vt:lpstr>Apresentação do PowerPoint</vt:lpstr>
      <vt:lpstr>Cinco domínios estratégicos em mutação na era digital</vt:lpstr>
      <vt:lpstr>Cinco domínios estratégicos em mutação na era digital</vt:lpstr>
      <vt:lpstr>Cinco domínios estratégicos em mutação na era digital</vt:lpstr>
      <vt:lpstr>Apresentação do PowerPoint</vt:lpstr>
      <vt:lpstr>Apresentação do PowerPoint</vt:lpstr>
      <vt:lpstr>Dê a partida em sua própria transformação digital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Microsoft Office User</dc:creator>
  <cp:lastModifiedBy>Ana Beatriz Magalhaes Malheiros</cp:lastModifiedBy>
  <cp:revision>101</cp:revision>
  <dcterms:created xsi:type="dcterms:W3CDTF">2019-10-31T15:46:22Z</dcterms:created>
  <dcterms:modified xsi:type="dcterms:W3CDTF">2020-04-30T13:38:30Z</dcterms:modified>
</cp:coreProperties>
</file>