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32" r:id="rId2"/>
    <p:sldId id="747" r:id="rId3"/>
    <p:sldId id="770" r:id="rId4"/>
    <p:sldId id="748" r:id="rId5"/>
    <p:sldId id="749" r:id="rId6"/>
    <p:sldId id="750" r:id="rId7"/>
    <p:sldId id="751" r:id="rId8"/>
    <p:sldId id="752" r:id="rId9"/>
    <p:sldId id="753" r:id="rId10"/>
    <p:sldId id="754" r:id="rId11"/>
    <p:sldId id="755" r:id="rId12"/>
    <p:sldId id="756" r:id="rId13"/>
    <p:sldId id="757" r:id="rId14"/>
    <p:sldId id="758" r:id="rId15"/>
    <p:sldId id="759" r:id="rId16"/>
    <p:sldId id="760" r:id="rId17"/>
    <p:sldId id="761" r:id="rId18"/>
    <p:sldId id="762" r:id="rId19"/>
    <p:sldId id="763" r:id="rId20"/>
    <p:sldId id="764" r:id="rId21"/>
    <p:sldId id="765" r:id="rId22"/>
    <p:sldId id="766" r:id="rId23"/>
    <p:sldId id="767" r:id="rId24"/>
    <p:sldId id="768" r:id="rId25"/>
    <p:sldId id="769" r:id="rId26"/>
  </p:sldIdLst>
  <p:sldSz cx="9144000" cy="6858000" type="screen4x3"/>
  <p:notesSz cx="6858000" cy="9144000"/>
  <p:defaultTextStyle>
    <a:defPPr>
      <a:defRPr lang="pt-PT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45"/>
    <p:restoredTop sz="94614"/>
  </p:normalViewPr>
  <p:slideViewPr>
    <p:cSldViewPr>
      <p:cViewPr>
        <p:scale>
          <a:sx n="76" d="100"/>
          <a:sy n="76" d="100"/>
        </p:scale>
        <p:origin x="-972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="" xmlns:a16="http://schemas.microsoft.com/office/drawing/2014/main" id="{D61FBB87-690E-C949-A851-1C205118897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0835" name="Rectangle 3">
            <a:extLst>
              <a:ext uri="{FF2B5EF4-FFF2-40B4-BE49-F238E27FC236}">
                <a16:creationId xmlns="" xmlns:a16="http://schemas.microsoft.com/office/drawing/2014/main" id="{5B0E9BB8-F2D4-D140-BCE6-305DCFB8C76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0836" name="Rectangle 4">
            <a:extLst>
              <a:ext uri="{FF2B5EF4-FFF2-40B4-BE49-F238E27FC236}">
                <a16:creationId xmlns="" xmlns:a16="http://schemas.microsoft.com/office/drawing/2014/main" id="{5A18524F-5A62-F546-B17A-0B7546BB1B7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0837" name="Rectangle 5">
            <a:extLst>
              <a:ext uri="{FF2B5EF4-FFF2-40B4-BE49-F238E27FC236}">
                <a16:creationId xmlns="" xmlns:a16="http://schemas.microsoft.com/office/drawing/2014/main" id="{D6751EE4-23B7-5C47-B090-55194BD4138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A423F7E8-A695-4C43-9DD5-A0E2E23A6A0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28024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="" xmlns:a16="http://schemas.microsoft.com/office/drawing/2014/main" id="{E3980A5B-A87C-1844-964D-1874A2D64B3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4147" name="Rectangle 3">
            <a:extLst>
              <a:ext uri="{FF2B5EF4-FFF2-40B4-BE49-F238E27FC236}">
                <a16:creationId xmlns="" xmlns:a16="http://schemas.microsoft.com/office/drawing/2014/main" id="{8DE0DAD5-DEFF-B443-8162-A7E18038894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39901EF5-1302-B24C-B1D3-5204EB5F41E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9" name="Rectangle 5">
            <a:extLst>
              <a:ext uri="{FF2B5EF4-FFF2-40B4-BE49-F238E27FC236}">
                <a16:creationId xmlns="" xmlns:a16="http://schemas.microsoft.com/office/drawing/2014/main" id="{DCFA2BC3-556D-B549-89CD-74CD7335B9F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noProof="0"/>
              <a:t>Clique para editar os estilos do texto mestre</a:t>
            </a:r>
          </a:p>
          <a:p>
            <a:pPr lvl="1"/>
            <a:r>
              <a:rPr lang="pt-BR" altLang="pt-BR" noProof="0"/>
              <a:t>Segundo nível</a:t>
            </a:r>
          </a:p>
          <a:p>
            <a:pPr lvl="2"/>
            <a:r>
              <a:rPr lang="pt-BR" altLang="pt-BR" noProof="0"/>
              <a:t>Terceiro nível</a:t>
            </a:r>
          </a:p>
          <a:p>
            <a:pPr lvl="3"/>
            <a:r>
              <a:rPr lang="pt-BR" altLang="pt-BR" noProof="0"/>
              <a:t>Quarto nível</a:t>
            </a:r>
          </a:p>
          <a:p>
            <a:pPr lvl="4"/>
            <a:r>
              <a:rPr lang="pt-BR" altLang="pt-BR" noProof="0"/>
              <a:t>Quinto nível</a:t>
            </a:r>
          </a:p>
        </p:txBody>
      </p:sp>
      <p:sp>
        <p:nvSpPr>
          <p:cNvPr id="134150" name="Rectangle 6">
            <a:extLst>
              <a:ext uri="{FF2B5EF4-FFF2-40B4-BE49-F238E27FC236}">
                <a16:creationId xmlns="" xmlns:a16="http://schemas.microsoft.com/office/drawing/2014/main" id="{EE083E2D-824B-D943-AF81-22143E201F7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4151" name="Rectangle 7">
            <a:extLst>
              <a:ext uri="{FF2B5EF4-FFF2-40B4-BE49-F238E27FC236}">
                <a16:creationId xmlns="" xmlns:a16="http://schemas.microsoft.com/office/drawing/2014/main" id="{9AE728FA-01FA-7544-BC07-3E9FD001C8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A8BF1B68-9CD2-184F-A2F6-ED74F070C34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56137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1E2D1B3-2C05-BF4D-A960-C50A908463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73AA1B5B-F39D-FC43-A4FC-51A7ACAB0C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48218770-4177-4A48-88C0-BD7A7FAB01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9353-A1D6-B44E-9C8D-EEBAB58A30CC}" type="slidenum">
              <a:rPr lang="pt-PT" altLang="pt-BR"/>
              <a:pPr>
                <a:defRPr/>
              </a:pPr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128681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84F675C-D119-F749-83F8-FA32804F55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1C91E683-F546-F941-9DB4-3A1097A9A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11695CBD-6711-FA48-A460-BE2D489AD9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892A0-4707-2048-91D9-1D0926EB1245}" type="slidenum">
              <a:rPr lang="pt-PT" altLang="pt-BR"/>
              <a:pPr>
                <a:defRPr/>
              </a:pPr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3957477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C15FD59E-79A4-3244-83FC-CCB7E67D04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6F731E90-2F42-5F4B-93BB-2A42A3BA45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7451DF75-CE4A-3740-AEF7-F12DC998ED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BC970-3EF7-2545-8117-C3F873291682}" type="slidenum">
              <a:rPr lang="pt-PT" altLang="pt-BR"/>
              <a:pPr>
                <a:defRPr/>
              </a:pPr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2671975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F6D0403-10C3-854E-87F9-04E16E717C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84F9ACE6-5306-7D40-B3F2-3D40E60DA7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51FCE04B-9BFA-9A42-8E5D-1F182623D9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70DD1-A93D-A24B-BB59-E4411B185445}" type="slidenum">
              <a:rPr lang="pt-PT" altLang="pt-BR"/>
              <a:pPr>
                <a:defRPr/>
              </a:pPr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2763579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2C7B860E-1E07-4A44-8CE0-A816FAE27B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4F4F71-BE29-5F48-9263-B963550A86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1740B085-F1B0-904D-BB13-83AAB76223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4CB96-AE02-BD45-ADD7-A19030DB2A18}" type="slidenum">
              <a:rPr lang="pt-PT" altLang="pt-BR"/>
              <a:pPr>
                <a:defRPr/>
              </a:pPr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2964123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E1E2FD36-6CF7-7342-83BF-026004A3C9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AB9E859B-37D9-5244-83DA-085DF025D1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D3D1DEF-634D-614E-BB2E-9BA1BECE6D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B99EE-858D-734A-AA4B-D306DB8003F6}" type="slidenum">
              <a:rPr lang="pt-PT" altLang="pt-BR"/>
              <a:pPr>
                <a:defRPr/>
              </a:pPr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538415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1B74E893-0423-3A47-863F-85296D8880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434F7426-7DFA-7348-8779-487B2FFDBA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7F47BD1E-E89F-D745-B52D-7B5241D40F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00373-BE1C-3142-9D3E-81EE95C3513B}" type="slidenum">
              <a:rPr lang="pt-PT" altLang="pt-BR"/>
              <a:pPr>
                <a:defRPr/>
              </a:pPr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1297575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89C59038-D138-FE4C-AFB3-024D38B221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B5BC1196-0B9B-4849-AEB3-90BDE754E8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BEE90FA8-3B0E-A44D-929F-553ACF2605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BD800-0913-8C4A-ACEB-B158E5352818}" type="slidenum">
              <a:rPr lang="pt-PT" altLang="pt-BR"/>
              <a:pPr>
                <a:defRPr/>
              </a:pPr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165186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D6560D58-649D-E843-B24D-5A5E81B566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86919114-67FA-E94F-9654-5AA5CDF841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53A4DF88-896B-CF49-A036-C72C822125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1C0C7-ECDE-6240-B0B1-8A72F0BF3DCE}" type="slidenum">
              <a:rPr lang="pt-PT" altLang="pt-BR"/>
              <a:pPr>
                <a:defRPr/>
              </a:pPr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4226931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50E0BB7A-E6F3-794A-89C2-C1BB365DF2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E3CBD182-B066-A141-90F0-D976DC78A3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8E7C2902-A43E-D140-9525-FD3E670464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E8C03-CFAE-C840-A76A-53D6064C8DEE}" type="slidenum">
              <a:rPr lang="pt-PT" altLang="pt-BR"/>
              <a:pPr>
                <a:defRPr/>
              </a:pPr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983037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B8AC352A-173A-C84C-AD9B-3C5C881CC2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DE2B92CB-ED2B-6542-8393-7E47BB94CE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D2A8A1E-F254-244F-9BFF-8BB3C3FA5A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73827-FD65-5F4B-BBD3-BFEA5566DEE4}" type="slidenum">
              <a:rPr lang="pt-PT" altLang="pt-BR"/>
              <a:pPr>
                <a:defRPr/>
              </a:pPr>
              <a:t>‹nº›</a:t>
            </a:fld>
            <a:endParaRPr lang="pt-PT" altLang="pt-BR"/>
          </a:p>
        </p:txBody>
      </p:sp>
    </p:spTree>
    <p:extLst>
      <p:ext uri="{BB962C8B-B14F-4D97-AF65-F5344CB8AC3E}">
        <p14:creationId xmlns:p14="http://schemas.microsoft.com/office/powerpoint/2010/main" val="33328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/>
            </a:gs>
            <a:gs pos="100000">
              <a:srgbClr val="0000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0BAB0AF0-CB56-3C44-ACD5-07F42E4914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4ED276B4-3891-8645-AE20-4CA3138689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BR"/>
              <a:t>Clique para editar os estilos do texto mestre</a:t>
            </a:r>
          </a:p>
          <a:p>
            <a:pPr lvl="1"/>
            <a:r>
              <a:rPr lang="pt-PT" altLang="pt-BR"/>
              <a:t>Segundo nível</a:t>
            </a:r>
          </a:p>
          <a:p>
            <a:pPr lvl="2"/>
            <a:r>
              <a:rPr lang="pt-PT" altLang="pt-BR"/>
              <a:t>Terceiro nível</a:t>
            </a:r>
          </a:p>
          <a:p>
            <a:pPr lvl="3"/>
            <a:r>
              <a:rPr lang="pt-PT" altLang="pt-BR"/>
              <a:t>Quarto nível</a:t>
            </a:r>
          </a:p>
          <a:p>
            <a:pPr lvl="4"/>
            <a:r>
              <a:rPr lang="pt-PT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613D63C7-7235-AE49-B92D-AE63345BDDB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DF8BC51F-21A0-3640-8751-7651AE62FF9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BDEFD1-5E3F-604B-BE5C-EF28FC43FC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fld id="{D58DE1A7-ADC3-464F-8F67-5584E854BED4}" type="slidenum">
              <a:rPr lang="pt-PT" altLang="pt-BR"/>
              <a:pPr>
                <a:defRPr/>
              </a:pPr>
              <a:t>‹nº›</a:t>
            </a:fld>
            <a:endParaRPr lang="pt-PT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anose="020B0600070205080204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jpe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29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6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2F4B410D-70A5-544E-9CAF-C1A54B033232}"/>
              </a:ext>
            </a:extLst>
          </p:cNvPr>
          <p:cNvSpPr txBox="1"/>
          <p:nvPr/>
        </p:nvSpPr>
        <p:spPr>
          <a:xfrm>
            <a:off x="0" y="11663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Exercícios do Capítulo 21 do </a:t>
            </a:r>
            <a:r>
              <a:rPr lang="pt-BR" dirty="0" err="1">
                <a:solidFill>
                  <a:schemeClr val="bg1"/>
                </a:solidFill>
              </a:rPr>
              <a:t>Tipler</a:t>
            </a:r>
            <a:endParaRPr lang="pt-BR" dirty="0">
              <a:solidFill>
                <a:schemeClr val="bg1"/>
              </a:solidFill>
            </a:endParaRPr>
          </a:p>
          <a:p>
            <a:pPr algn="ctr"/>
            <a:endParaRPr lang="pt-BR" dirty="0">
              <a:solidFill>
                <a:schemeClr val="bg1"/>
              </a:solidFill>
            </a:endParaRPr>
          </a:p>
          <a:p>
            <a:pPr algn="ctr"/>
            <a:r>
              <a:rPr lang="pt-BR" dirty="0" smtClean="0">
                <a:solidFill>
                  <a:schemeClr val="bg1"/>
                </a:solidFill>
              </a:rPr>
              <a:t>(</a:t>
            </a:r>
            <a:r>
              <a:rPr lang="pt-BR" dirty="0">
                <a:solidFill>
                  <a:schemeClr val="bg1"/>
                </a:solidFill>
              </a:rPr>
              <a:t>5</a:t>
            </a:r>
            <a:r>
              <a:rPr lang="pt-BR" dirty="0" smtClean="0">
                <a:solidFill>
                  <a:schemeClr val="bg1"/>
                </a:solidFill>
              </a:rPr>
              <a:t>2</a:t>
            </a:r>
            <a:r>
              <a:rPr lang="pt-BR" dirty="0">
                <a:solidFill>
                  <a:schemeClr val="bg1"/>
                </a:solidFill>
              </a:rPr>
              <a:t>) </a:t>
            </a:r>
            <a:r>
              <a:rPr lang="pt-BR" dirty="0">
                <a:solidFill>
                  <a:schemeClr val="bg1"/>
                </a:solidFill>
              </a:rPr>
              <a:t>A aceleração de uma partícula em um campo elétrico depende da razão </a:t>
            </a:r>
            <a:r>
              <a:rPr lang="pt-BR" dirty="0" smtClean="0">
                <a:solidFill>
                  <a:schemeClr val="bg1"/>
                </a:solidFill>
              </a:rPr>
              <a:t>carga sobre massa </a:t>
            </a:r>
            <a:r>
              <a:rPr lang="pt-BR" dirty="0">
                <a:solidFill>
                  <a:schemeClr val="bg1"/>
                </a:solidFill>
              </a:rPr>
              <a:t>da partícula. 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11560" y="1772816"/>
            <a:ext cx="78488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(a) Calcule </a:t>
            </a:r>
            <a:r>
              <a:rPr lang="pt-BR" i="1" dirty="0" smtClean="0">
                <a:solidFill>
                  <a:schemeClr val="bg1"/>
                </a:solidFill>
              </a:rPr>
              <a:t>q/m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>
                <a:solidFill>
                  <a:schemeClr val="bg1"/>
                </a:solidFill>
              </a:rPr>
              <a:t>para um próton e </a:t>
            </a:r>
            <a:r>
              <a:rPr lang="pt-BR" dirty="0" smtClean="0">
                <a:solidFill>
                  <a:schemeClr val="bg1"/>
                </a:solidFill>
              </a:rPr>
              <a:t>determine sua </a:t>
            </a:r>
            <a:r>
              <a:rPr lang="pt-BR" dirty="0">
                <a:solidFill>
                  <a:schemeClr val="bg1"/>
                </a:solidFill>
              </a:rPr>
              <a:t>aceleração em um campo elétrico uniforme que tem </a:t>
            </a:r>
            <a:r>
              <a:rPr lang="pt-BR" dirty="0" smtClean="0">
                <a:solidFill>
                  <a:schemeClr val="bg1"/>
                </a:solidFill>
              </a:rPr>
              <a:t>módulo de 100N/C</a:t>
            </a:r>
            <a:r>
              <a:rPr lang="pt-BR" dirty="0">
                <a:solidFill>
                  <a:schemeClr val="bg1"/>
                </a:solidFill>
              </a:rPr>
              <a:t>. </a:t>
            </a:r>
            <a:endParaRPr lang="pt-BR" dirty="0" smtClean="0">
              <a:solidFill>
                <a:schemeClr val="bg1"/>
              </a:solidFill>
            </a:endParaRPr>
          </a:p>
          <a:p>
            <a:pPr algn="ctr"/>
            <a:r>
              <a:rPr lang="pt-BR" dirty="0" smtClean="0">
                <a:solidFill>
                  <a:schemeClr val="bg1"/>
                </a:solidFill>
              </a:rPr>
              <a:t>(</a:t>
            </a:r>
            <a:r>
              <a:rPr lang="pt-BR" dirty="0">
                <a:solidFill>
                  <a:schemeClr val="bg1"/>
                </a:solidFill>
              </a:rPr>
              <a:t>b) </a:t>
            </a:r>
            <a:r>
              <a:rPr lang="pt-BR" dirty="0" smtClean="0">
                <a:solidFill>
                  <a:schemeClr val="bg1"/>
                </a:solidFill>
              </a:rPr>
              <a:t>Determine o </a:t>
            </a:r>
            <a:r>
              <a:rPr lang="pt-BR" dirty="0">
                <a:solidFill>
                  <a:schemeClr val="bg1"/>
                </a:solidFill>
              </a:rPr>
              <a:t>tempo que </a:t>
            </a:r>
            <a:r>
              <a:rPr lang="pt-BR" dirty="0" smtClean="0">
                <a:solidFill>
                  <a:schemeClr val="bg1"/>
                </a:solidFill>
              </a:rPr>
              <a:t>um </a:t>
            </a:r>
            <a:r>
              <a:rPr lang="pt-BR" dirty="0">
                <a:solidFill>
                  <a:schemeClr val="bg1"/>
                </a:solidFill>
              </a:rPr>
              <a:t>próton inicialmente em repouso </a:t>
            </a:r>
            <a:r>
              <a:rPr lang="pt-BR" dirty="0" smtClean="0">
                <a:solidFill>
                  <a:schemeClr val="bg1"/>
                </a:solidFill>
              </a:rPr>
              <a:t>neste campo leva para </a:t>
            </a:r>
            <a:r>
              <a:rPr lang="pt-BR" dirty="0">
                <a:solidFill>
                  <a:schemeClr val="bg1"/>
                </a:solidFill>
              </a:rPr>
              <a:t>atingir a </a:t>
            </a:r>
            <a:r>
              <a:rPr lang="pt-BR" dirty="0" smtClean="0">
                <a:solidFill>
                  <a:schemeClr val="bg1"/>
                </a:solidFill>
              </a:rPr>
              <a:t>rapidez de </a:t>
            </a:r>
            <a:r>
              <a:rPr lang="pt-BR" dirty="0">
                <a:solidFill>
                  <a:schemeClr val="bg1"/>
                </a:solidFill>
              </a:rPr>
              <a:t>0,01c (onde c é a velocidade da luz). </a:t>
            </a:r>
            <a:endParaRPr lang="pt-BR" dirty="0" smtClean="0">
              <a:solidFill>
                <a:schemeClr val="bg1"/>
              </a:solidFill>
            </a:endParaRPr>
          </a:p>
          <a:p>
            <a:pPr algn="ctr"/>
            <a:r>
              <a:rPr lang="pt-BR" dirty="0" smtClean="0">
                <a:solidFill>
                  <a:schemeClr val="bg1"/>
                </a:solidFill>
              </a:rPr>
              <a:t>(</a:t>
            </a:r>
            <a:r>
              <a:rPr lang="pt-BR" dirty="0">
                <a:solidFill>
                  <a:schemeClr val="bg1"/>
                </a:solidFill>
              </a:rPr>
              <a:t>Quando a </a:t>
            </a:r>
            <a:r>
              <a:rPr lang="pt-BR" dirty="0" smtClean="0">
                <a:solidFill>
                  <a:schemeClr val="bg1"/>
                </a:solidFill>
              </a:rPr>
              <a:t>rapidez de </a:t>
            </a:r>
            <a:r>
              <a:rPr lang="pt-BR" dirty="0">
                <a:solidFill>
                  <a:schemeClr val="bg1"/>
                </a:solidFill>
              </a:rPr>
              <a:t>um </a:t>
            </a:r>
            <a:r>
              <a:rPr lang="pt-BR" dirty="0" smtClean="0">
                <a:solidFill>
                  <a:schemeClr val="bg1"/>
                </a:solidFill>
              </a:rPr>
              <a:t>próton </a:t>
            </a:r>
            <a:r>
              <a:rPr lang="pt-BR" dirty="0">
                <a:solidFill>
                  <a:schemeClr val="bg1"/>
                </a:solidFill>
              </a:rPr>
              <a:t>se aproxima da velocidade da luz c</a:t>
            </a:r>
            <a:r>
              <a:rPr lang="pt-BR" dirty="0" smtClean="0">
                <a:solidFill>
                  <a:schemeClr val="bg1"/>
                </a:solidFill>
              </a:rPr>
              <a:t>, </a:t>
            </a:r>
            <a:r>
              <a:rPr lang="pt-BR" dirty="0">
                <a:solidFill>
                  <a:schemeClr val="bg1"/>
                </a:solidFill>
              </a:rPr>
              <a:t>deve ser </a:t>
            </a:r>
            <a:r>
              <a:rPr lang="pt-BR" dirty="0" smtClean="0">
                <a:solidFill>
                  <a:schemeClr val="bg1"/>
                </a:solidFill>
              </a:rPr>
              <a:t>utilizada </a:t>
            </a:r>
            <a:r>
              <a:rPr lang="pt-BR" dirty="0">
                <a:solidFill>
                  <a:schemeClr val="bg1"/>
                </a:solidFill>
              </a:rPr>
              <a:t>a cinemática relativística </a:t>
            </a:r>
            <a:r>
              <a:rPr lang="pt-BR" dirty="0" smtClean="0">
                <a:solidFill>
                  <a:schemeClr val="bg1"/>
                </a:solidFill>
              </a:rPr>
              <a:t>para </a:t>
            </a:r>
            <a:r>
              <a:rPr lang="pt-BR" dirty="0">
                <a:solidFill>
                  <a:schemeClr val="bg1"/>
                </a:solidFill>
              </a:rPr>
              <a:t>calcular seu movimento, mas </a:t>
            </a:r>
            <a:r>
              <a:rPr lang="pt-BR" dirty="0" smtClean="0">
                <a:solidFill>
                  <a:schemeClr val="bg1"/>
                </a:solidFill>
              </a:rPr>
              <a:t>a uma rapidez de </a:t>
            </a:r>
            <a:r>
              <a:rPr lang="pt-BR" dirty="0">
                <a:solidFill>
                  <a:schemeClr val="bg1"/>
                </a:solidFill>
              </a:rPr>
              <a:t>0,01c ou </a:t>
            </a:r>
            <a:r>
              <a:rPr lang="pt-BR" dirty="0" smtClean="0">
                <a:solidFill>
                  <a:schemeClr val="bg1"/>
                </a:solidFill>
              </a:rPr>
              <a:t>menor, </a:t>
            </a:r>
            <a:r>
              <a:rPr lang="pt-BR" dirty="0">
                <a:solidFill>
                  <a:schemeClr val="bg1"/>
                </a:solidFill>
              </a:rPr>
              <a:t>a cinemática não relativística é suficientemente precisa para a </a:t>
            </a:r>
            <a:r>
              <a:rPr lang="pt-BR" dirty="0" smtClean="0">
                <a:solidFill>
                  <a:schemeClr val="bg1"/>
                </a:solidFill>
              </a:rPr>
              <a:t>maior parte </a:t>
            </a:r>
            <a:r>
              <a:rPr lang="pt-BR" dirty="0">
                <a:solidFill>
                  <a:schemeClr val="bg1"/>
                </a:solidFill>
              </a:rPr>
              <a:t>dos </a:t>
            </a:r>
            <a:r>
              <a:rPr lang="pt-BR" dirty="0" smtClean="0">
                <a:solidFill>
                  <a:schemeClr val="bg1"/>
                </a:solidFill>
              </a:rPr>
              <a:t>casos.)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858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/>
              <p:cNvSpPr txBox="1"/>
              <p:nvPr/>
            </p:nvSpPr>
            <p:spPr>
              <a:xfrm>
                <a:off x="683567" y="764704"/>
                <a:ext cx="6165487" cy="12534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pt-BR" b="1" i="0" smtClean="0">
                        <a:solidFill>
                          <a:schemeClr val="bg1"/>
                        </a:solidFill>
                        <a:latin typeface="Cambria Math"/>
                      </a:rPr>
                      <m:t>𝐯</m:t>
                    </m:r>
                    <m:r>
                      <a:rPr lang="pt-BR" b="1" i="0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</a:rPr>
                      <m:t>𝟑</m:t>
                    </m:r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𝟔</m:t>
                        </m:r>
                      </m:sup>
                    </m:sSup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𝒎</m:t>
                    </m:r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/</m:t>
                    </m:r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𝒔</m:t>
                    </m:r>
                  </m:oMath>
                </a14:m>
                <a:r>
                  <a:rPr lang="pt-BR" dirty="0" smtClean="0">
                    <a:solidFill>
                      <a:schemeClr val="bg1"/>
                    </a:solidFill>
                  </a:rPr>
                  <a:t> a </a:t>
                </a:r>
                <a:r>
                  <a:rPr lang="pt-BR" dirty="0">
                    <a:solidFill>
                      <a:schemeClr val="bg1"/>
                    </a:solidFill>
                  </a:rPr>
                  <a:t>um ângulo de 35º acima do eixo x.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𝑬</m:t>
                        </m:r>
                      </m:e>
                    </m:acc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</a:rPr>
                      <m:t>=−</m:t>
                    </m:r>
                    <m:sSub>
                      <m:sSubPr>
                        <m:ctrlP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𝑬</m:t>
                        </m:r>
                      </m:e>
                      <m:sub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acc>
                      <m:accPr>
                        <m:chr m:val="̂"/>
                        <m:ctrlP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𝒋</m:t>
                        </m:r>
                      </m:e>
                    </m:acc>
                  </m:oMath>
                </a14:m>
                <a:r>
                  <a:rPr lang="pt-BR" dirty="0" smtClean="0">
                    <a:solidFill>
                      <a:schemeClr val="bg1"/>
                    </a:solidFill>
                  </a:rPr>
                  <a:t>; </a:t>
                </a:r>
                <a:r>
                  <a:rPr lang="pt-BR" dirty="0">
                    <a:solidFill>
                      <a:schemeClr val="bg1"/>
                    </a:solidFill>
                  </a:rPr>
                  <a:t>x =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1,50cm;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𝑬</m:t>
                        </m:r>
                      </m:e>
                      <m:sub>
                        <m:r>
                          <a:rPr lang="pt-BR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pt-BR" dirty="0" smtClean="0">
                    <a:solidFill>
                      <a:schemeClr val="bg1"/>
                    </a:solidFill>
                  </a:rPr>
                  <a:t>? Para (a</a:t>
                </a:r>
                <a:r>
                  <a:rPr lang="pt-BR" dirty="0">
                    <a:solidFill>
                      <a:schemeClr val="bg1"/>
                    </a:solidFill>
                  </a:rPr>
                  <a:t>) um elétron e (b) um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próton.</a:t>
                </a:r>
                <a:endParaRPr lang="pt-BR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7" y="764704"/>
                <a:ext cx="6165487" cy="1253420"/>
              </a:xfrm>
              <a:prstGeom prst="rect">
                <a:avLst/>
              </a:prstGeom>
              <a:blipFill rotWithShape="1">
                <a:blip r:embed="rId2"/>
                <a:stretch>
                  <a:fillRect l="-1482" t="-2913" r="-2668" b="-1019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tângulo 3"/>
          <p:cNvSpPr/>
          <p:nvPr/>
        </p:nvSpPr>
        <p:spPr>
          <a:xfrm>
            <a:off x="686316" y="2018124"/>
            <a:ext cx="52383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Expressando </a:t>
            </a:r>
            <a:r>
              <a:rPr lang="pt-BR" dirty="0">
                <a:solidFill>
                  <a:schemeClr val="bg1"/>
                </a:solidFill>
              </a:rPr>
              <a:t>as coordenadas </a:t>
            </a:r>
            <a:r>
              <a:rPr lang="pt-BR" dirty="0" smtClean="0">
                <a:solidFill>
                  <a:schemeClr val="bg1"/>
                </a:solidFill>
              </a:rPr>
              <a:t>x e y </a:t>
            </a:r>
            <a:r>
              <a:rPr lang="pt-BR" dirty="0">
                <a:solidFill>
                  <a:schemeClr val="bg1"/>
                </a:solidFill>
              </a:rPr>
              <a:t>da partícula como funções do tempo: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463743"/>
            <a:ext cx="1541512" cy="38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588" y="2852936"/>
            <a:ext cx="2386756" cy="482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055" y="671094"/>
            <a:ext cx="2304256" cy="1749794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="" xmlns:a16="http://schemas.microsoft.com/office/drawing/2014/main" id="{2F4B410D-70A5-544E-9CAF-C1A54B033232}"/>
              </a:ext>
            </a:extLst>
          </p:cNvPr>
          <p:cNvSpPr txBox="1"/>
          <p:nvPr/>
        </p:nvSpPr>
        <p:spPr>
          <a:xfrm>
            <a:off x="9311" y="17175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Solução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539552" y="3094371"/>
            <a:ext cx="5238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Aplicando a 2ª Lei de Newton: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82" y="3573016"/>
            <a:ext cx="1969402" cy="762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tângulo 11"/>
          <p:cNvSpPr/>
          <p:nvPr/>
        </p:nvSpPr>
        <p:spPr>
          <a:xfrm>
            <a:off x="558374" y="4374123"/>
            <a:ext cx="5238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Subst. na coordenada y: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149080"/>
            <a:ext cx="2664295" cy="754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911" y="4906911"/>
            <a:ext cx="3277938" cy="75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954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/>
              <p:cNvSpPr txBox="1"/>
              <p:nvPr/>
            </p:nvSpPr>
            <p:spPr>
              <a:xfrm>
                <a:off x="611560" y="764704"/>
                <a:ext cx="7992889" cy="12534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pt-BR" b="1" i="0" smtClean="0">
                        <a:solidFill>
                          <a:schemeClr val="bg1"/>
                        </a:solidFill>
                        <a:latin typeface="Cambria Math"/>
                      </a:rPr>
                      <m:t>𝐯</m:t>
                    </m:r>
                    <m:r>
                      <a:rPr lang="pt-BR" b="1" i="0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</a:rPr>
                      <m:t>𝟑</m:t>
                    </m:r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𝟔</m:t>
                        </m:r>
                      </m:sup>
                    </m:sSup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𝒎</m:t>
                    </m:r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/</m:t>
                    </m:r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𝒔</m:t>
                    </m:r>
                  </m:oMath>
                </a14:m>
                <a:r>
                  <a:rPr lang="pt-BR" dirty="0" smtClean="0">
                    <a:solidFill>
                      <a:schemeClr val="bg1"/>
                    </a:solidFill>
                  </a:rPr>
                  <a:t> a </a:t>
                </a:r>
                <a:r>
                  <a:rPr lang="pt-BR" dirty="0">
                    <a:solidFill>
                      <a:schemeClr val="bg1"/>
                    </a:solidFill>
                  </a:rPr>
                  <a:t>um ângulo de 35º acima do eixo x.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𝑬</m:t>
                        </m:r>
                      </m:e>
                    </m:acc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</a:rPr>
                      <m:t>=−</m:t>
                    </m:r>
                    <m:sSub>
                      <m:sSubPr>
                        <m:ctrlP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𝑬</m:t>
                        </m:r>
                      </m:e>
                      <m:sub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acc>
                      <m:accPr>
                        <m:chr m:val="̂"/>
                        <m:ctrlP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𝒋</m:t>
                        </m:r>
                      </m:e>
                    </m:acc>
                  </m:oMath>
                </a14:m>
                <a:r>
                  <a:rPr lang="pt-BR" dirty="0" smtClean="0">
                    <a:solidFill>
                      <a:schemeClr val="bg1"/>
                    </a:solidFill>
                  </a:rPr>
                  <a:t>; </a:t>
                </a:r>
                <a:r>
                  <a:rPr lang="pt-BR" dirty="0">
                    <a:solidFill>
                      <a:schemeClr val="bg1"/>
                    </a:solidFill>
                  </a:rPr>
                  <a:t>x =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1,50cm;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𝑬</m:t>
                        </m:r>
                      </m:e>
                      <m:sub>
                        <m:r>
                          <a:rPr lang="pt-BR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pt-BR" dirty="0" smtClean="0">
                    <a:solidFill>
                      <a:schemeClr val="bg1"/>
                    </a:solidFill>
                  </a:rPr>
                  <a:t>? Para (a</a:t>
                </a:r>
                <a:r>
                  <a:rPr lang="pt-BR" dirty="0">
                    <a:solidFill>
                      <a:schemeClr val="bg1"/>
                    </a:solidFill>
                  </a:rPr>
                  <a:t>) um elétron e (b) um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próton.</a:t>
                </a:r>
                <a:endParaRPr lang="pt-BR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764704"/>
                <a:ext cx="7992889" cy="1253420"/>
              </a:xfrm>
              <a:prstGeom prst="rect">
                <a:avLst/>
              </a:prstGeom>
              <a:blipFill rotWithShape="1">
                <a:blip r:embed="rId2"/>
                <a:stretch>
                  <a:fillRect t="-2913" b="-1019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tângulo 3"/>
              <p:cNvSpPr/>
              <p:nvPr/>
            </p:nvSpPr>
            <p:spPr>
              <a:xfrm>
                <a:off x="686316" y="2018124"/>
                <a:ext cx="616273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dirty="0" smtClean="0">
                    <a:solidFill>
                      <a:schemeClr val="bg1"/>
                    </a:solidFill>
                  </a:rPr>
                  <a:t>Quando cruza o eixo x, y = 0; Isolando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𝑬</m:t>
                        </m:r>
                      </m:e>
                      <m:sub>
                        <m:r>
                          <a:rPr lang="pt-BR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pt-BR" dirty="0" smtClean="0">
                    <a:solidFill>
                      <a:schemeClr val="bg1"/>
                    </a:solidFill>
                  </a:rPr>
                  <a:t>: </a:t>
                </a:r>
                <a:endParaRPr lang="pt-BR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16" y="2018124"/>
                <a:ext cx="6162738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583" t="-10526" b="-289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aixaDeTexto 9">
            <a:extLst>
              <a:ext uri="{FF2B5EF4-FFF2-40B4-BE49-F238E27FC236}">
                <a16:creationId xmlns="" xmlns:a16="http://schemas.microsoft.com/office/drawing/2014/main" id="{2F4B410D-70A5-544E-9CAF-C1A54B033232}"/>
              </a:ext>
            </a:extLst>
          </p:cNvPr>
          <p:cNvSpPr txBox="1"/>
          <p:nvPr/>
        </p:nvSpPr>
        <p:spPr>
          <a:xfrm>
            <a:off x="9311" y="17175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Solução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022" y="2564904"/>
            <a:ext cx="3277938" cy="75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486" y="2479789"/>
            <a:ext cx="1996802" cy="1028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tângulo 13"/>
              <p:cNvSpPr/>
              <p:nvPr/>
            </p:nvSpPr>
            <p:spPr>
              <a:xfrm>
                <a:off x="806293" y="3508445"/>
                <a:ext cx="477381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dirty="0" smtClean="0">
                    <a:solidFill>
                      <a:schemeClr val="bg1"/>
                    </a:solidFill>
                  </a:rPr>
                  <a:t>Sendo que </a:t>
                </a:r>
                <a14:m>
                  <m:oMath xmlns:m="http://schemas.openxmlformats.org/officeDocument/2006/math">
                    <m:r>
                      <a:rPr lang="pt-BR" b="1" i="0" smtClean="0">
                        <a:solidFill>
                          <a:schemeClr val="bg1"/>
                        </a:solidFill>
                        <a:latin typeface="Cambria Math"/>
                      </a:rPr>
                      <m:t>𝟐</m:t>
                    </m:r>
                    <m:func>
                      <m:funcPr>
                        <m:ctrlPr>
                          <a:rPr lang="pt-BR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pt-BR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𝜽</m:t>
                        </m:r>
                      </m:e>
                    </m:func>
                    <m:func>
                      <m:funcPr>
                        <m:ctrlPr>
                          <a:rPr lang="pt-BR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pt-BR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𝜽</m:t>
                        </m:r>
                      </m:e>
                    </m:func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t-B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𝜽</m:t>
                        </m:r>
                      </m:e>
                    </m:func>
                  </m:oMath>
                </a14:m>
                <a:endParaRPr lang="pt-BR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4" name="Retâ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293" y="3508445"/>
                <a:ext cx="4773819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1916" t="-10667" b="-30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970110"/>
            <a:ext cx="3842051" cy="1884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tângulo 15"/>
          <p:cNvSpPr/>
          <p:nvPr/>
        </p:nvSpPr>
        <p:spPr>
          <a:xfrm>
            <a:off x="778759" y="4222535"/>
            <a:ext cx="34332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Para qualquer partícula: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625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/>
              <p:cNvSpPr txBox="1"/>
              <p:nvPr/>
            </p:nvSpPr>
            <p:spPr>
              <a:xfrm>
                <a:off x="539552" y="764704"/>
                <a:ext cx="8136905" cy="12534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pt-BR" b="1" i="0" smtClean="0">
                        <a:solidFill>
                          <a:schemeClr val="bg1"/>
                        </a:solidFill>
                        <a:latin typeface="Cambria Math"/>
                      </a:rPr>
                      <m:t>𝐯</m:t>
                    </m:r>
                    <m:r>
                      <a:rPr lang="pt-BR" b="1" i="0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</a:rPr>
                      <m:t>𝟑</m:t>
                    </m:r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𝟔</m:t>
                        </m:r>
                      </m:sup>
                    </m:sSup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𝒎</m:t>
                    </m:r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/</m:t>
                    </m:r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𝒔</m:t>
                    </m:r>
                  </m:oMath>
                </a14:m>
                <a:r>
                  <a:rPr lang="pt-BR" dirty="0" smtClean="0">
                    <a:solidFill>
                      <a:schemeClr val="bg1"/>
                    </a:solidFill>
                  </a:rPr>
                  <a:t> a </a:t>
                </a:r>
                <a:r>
                  <a:rPr lang="pt-BR" dirty="0">
                    <a:solidFill>
                      <a:schemeClr val="bg1"/>
                    </a:solidFill>
                  </a:rPr>
                  <a:t>um ângulo de 35º acima do eixo x.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𝑬</m:t>
                        </m:r>
                      </m:e>
                    </m:acc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</a:rPr>
                      <m:t>=−</m:t>
                    </m:r>
                    <m:sSub>
                      <m:sSubPr>
                        <m:ctrlP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𝑬</m:t>
                        </m:r>
                      </m:e>
                      <m:sub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acc>
                      <m:accPr>
                        <m:chr m:val="̂"/>
                        <m:ctrlP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𝒋</m:t>
                        </m:r>
                      </m:e>
                    </m:acc>
                  </m:oMath>
                </a14:m>
                <a:r>
                  <a:rPr lang="pt-BR" dirty="0" smtClean="0">
                    <a:solidFill>
                      <a:schemeClr val="bg1"/>
                    </a:solidFill>
                  </a:rPr>
                  <a:t>; </a:t>
                </a:r>
                <a:r>
                  <a:rPr lang="pt-BR" dirty="0">
                    <a:solidFill>
                      <a:schemeClr val="bg1"/>
                    </a:solidFill>
                  </a:rPr>
                  <a:t>x =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1,50cm;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𝑬</m:t>
                        </m:r>
                      </m:e>
                      <m:sub>
                        <m:r>
                          <a:rPr lang="pt-BR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pt-BR" dirty="0" smtClean="0">
                    <a:solidFill>
                      <a:schemeClr val="bg1"/>
                    </a:solidFill>
                  </a:rPr>
                  <a:t>? Para (a</a:t>
                </a:r>
                <a:r>
                  <a:rPr lang="pt-BR" dirty="0">
                    <a:solidFill>
                      <a:schemeClr val="bg1"/>
                    </a:solidFill>
                  </a:rPr>
                  <a:t>) um elétron e (b) um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próton.</a:t>
                </a:r>
                <a:endParaRPr lang="pt-BR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764704"/>
                <a:ext cx="8136905" cy="1253420"/>
              </a:xfrm>
              <a:prstGeom prst="rect">
                <a:avLst/>
              </a:prstGeom>
              <a:blipFill rotWithShape="1">
                <a:blip r:embed="rId2"/>
                <a:stretch>
                  <a:fillRect t="-2913" b="-1019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aixaDeTexto 9">
            <a:extLst>
              <a:ext uri="{FF2B5EF4-FFF2-40B4-BE49-F238E27FC236}">
                <a16:creationId xmlns="" xmlns:a16="http://schemas.microsoft.com/office/drawing/2014/main" id="{2F4B410D-70A5-544E-9CAF-C1A54B033232}"/>
              </a:ext>
            </a:extLst>
          </p:cNvPr>
          <p:cNvSpPr txBox="1"/>
          <p:nvPr/>
        </p:nvSpPr>
        <p:spPr>
          <a:xfrm>
            <a:off x="9311" y="17175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Solução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132856"/>
            <a:ext cx="3024336" cy="1483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3851920" y="2442609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(a)</a:t>
            </a:r>
            <a:endParaRPr lang="pt-B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310" y="2164552"/>
            <a:ext cx="3807113" cy="1074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ângulo 4"/>
          <p:cNvSpPr/>
          <p:nvPr/>
        </p:nvSpPr>
        <p:spPr>
          <a:xfrm>
            <a:off x="539553" y="3932939"/>
            <a:ext cx="561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(b)</a:t>
            </a:r>
            <a:endParaRPr lang="pt-BR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871913"/>
            <a:ext cx="4204512" cy="1273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413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/>
              <p:cNvSpPr txBox="1"/>
              <p:nvPr/>
            </p:nvSpPr>
            <p:spPr>
              <a:xfrm>
                <a:off x="539552" y="764704"/>
                <a:ext cx="8136905" cy="38748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b="1" dirty="0" smtClean="0">
                    <a:solidFill>
                      <a:schemeClr val="bg1"/>
                    </a:solidFill>
                  </a:rPr>
                  <a:t>(</a:t>
                </a:r>
                <a:r>
                  <a:rPr lang="pt-BR" dirty="0">
                    <a:solidFill>
                      <a:schemeClr val="bg1"/>
                    </a:solidFill>
                  </a:rPr>
                  <a:t>60) Um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momento dipolo 0,50 </a:t>
                </a:r>
                <a:r>
                  <a:rPr lang="pt-BR" dirty="0" err="1">
                    <a:solidFill>
                      <a:schemeClr val="bg1"/>
                    </a:solidFill>
                  </a:rPr>
                  <a:t>e⋅nm</a:t>
                </a:r>
                <a:r>
                  <a:rPr lang="pt-BR" dirty="0">
                    <a:solidFill>
                      <a:schemeClr val="bg1"/>
                    </a:solidFill>
                  </a:rPr>
                  <a:t> é colocado em um campo elétrico uniforme que tem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módulo de </a:t>
                </a:r>
                <a14:m>
                  <m:oMath xmlns:m="http://schemas.openxmlformats.org/officeDocument/2006/math"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</a:rPr>
                      <m:t>𝟒</m:t>
                    </m:r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𝟒</m:t>
                        </m:r>
                      </m:sup>
                    </m:sSup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𝑵</m:t>
                    </m:r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/</m:t>
                    </m:r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𝑪</m:t>
                    </m:r>
                  </m:oMath>
                </a14:m>
                <a:r>
                  <a:rPr lang="pt-BR" dirty="0" smtClean="0">
                    <a:solidFill>
                      <a:schemeClr val="bg1"/>
                    </a:solidFill>
                  </a:rPr>
                  <a:t>4,0 </a:t>
                </a:r>
                <a:r>
                  <a:rPr lang="pt-BR" dirty="0">
                    <a:solidFill>
                      <a:schemeClr val="bg1"/>
                    </a:solidFill>
                  </a:rPr>
                  <a:t>× 104 N / C. Qual é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o módulo do </a:t>
                </a:r>
                <a:r>
                  <a:rPr lang="pt-BR" dirty="0">
                    <a:solidFill>
                      <a:schemeClr val="bg1"/>
                    </a:solidFill>
                  </a:rPr>
                  <a:t>torque no dipolo quando (a)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ele está </a:t>
                </a:r>
                <a:r>
                  <a:rPr lang="pt-BR" dirty="0">
                    <a:solidFill>
                      <a:schemeClr val="bg1"/>
                    </a:solidFill>
                  </a:rPr>
                  <a:t>alinhado com o campo elétrico, (b)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ele é </a:t>
                </a:r>
                <a:r>
                  <a:rPr lang="pt-BR" dirty="0">
                    <a:solidFill>
                      <a:schemeClr val="bg1"/>
                    </a:solidFill>
                  </a:rPr>
                  <a:t>transversal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(perpendicular) ao </a:t>
                </a:r>
                <a:r>
                  <a:rPr lang="pt-BR" dirty="0">
                    <a:solidFill>
                      <a:schemeClr val="bg1"/>
                    </a:solidFill>
                  </a:rPr>
                  <a:t>campo elétrico e (c)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a direção do </a:t>
                </a:r>
                <a:r>
                  <a:rPr lang="pt-BR" dirty="0">
                    <a:solidFill>
                      <a:schemeClr val="bg1"/>
                    </a:solidFill>
                  </a:rPr>
                  <a:t>dipolo faz um ângulo de 30º com a direção do campo elétrico? (d) Definindo a energia potencial como zero quando o dipolo é transversal ao campo elétrico,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determine a </a:t>
                </a:r>
                <a:r>
                  <a:rPr lang="pt-BR" dirty="0">
                    <a:solidFill>
                      <a:schemeClr val="bg1"/>
                    </a:solidFill>
                  </a:rPr>
                  <a:t>energia potencial do dipolo para as orientações especificadas nas Partes (a) e (c).</a:t>
                </a:r>
              </a:p>
            </p:txBody>
          </p:sp>
        </mc:Choice>
        <mc:Fallback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764704"/>
                <a:ext cx="8136905" cy="3874843"/>
              </a:xfrm>
              <a:prstGeom prst="rect">
                <a:avLst/>
              </a:prstGeom>
              <a:blipFill rotWithShape="1">
                <a:blip r:embed="rId2"/>
                <a:stretch>
                  <a:fillRect l="-825" t="-1415" r="-1799" b="-47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2F4B410D-70A5-544E-9CAF-C1A54B033232}"/>
              </a:ext>
            </a:extLst>
          </p:cNvPr>
          <p:cNvSpPr txBox="1"/>
          <p:nvPr/>
        </p:nvSpPr>
        <p:spPr>
          <a:xfrm>
            <a:off x="9311" y="17175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Exercícios do Capítulo 21 do </a:t>
            </a:r>
            <a:r>
              <a:rPr lang="pt-BR" dirty="0" err="1">
                <a:solidFill>
                  <a:schemeClr val="bg1"/>
                </a:solidFill>
              </a:rPr>
              <a:t>Tipler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11" name="Imagem 10">
            <a:extLst>
              <a:ext uri="{FF2B5EF4-FFF2-40B4-BE49-F238E27FC236}">
                <a16:creationId xmlns="" xmlns:a16="http://schemas.microsoft.com/office/drawing/2014/main" xmlns:lc="http://schemas.openxmlformats.org/drawingml/2006/lockedCanvas" id="{62DDE16E-6B99-8B42-93C3-CB78CA7068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4540028"/>
            <a:ext cx="4598268" cy="1769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497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39552" y="764704"/>
            <a:ext cx="8136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Qual </a:t>
            </a:r>
            <a:r>
              <a:rPr lang="pt-BR" dirty="0">
                <a:solidFill>
                  <a:schemeClr val="bg1"/>
                </a:solidFill>
              </a:rPr>
              <a:t>é </a:t>
            </a:r>
            <a:r>
              <a:rPr lang="pt-BR" dirty="0" smtClean="0">
                <a:solidFill>
                  <a:schemeClr val="bg1"/>
                </a:solidFill>
              </a:rPr>
              <a:t>o módulo do </a:t>
            </a:r>
            <a:r>
              <a:rPr lang="pt-BR" dirty="0">
                <a:solidFill>
                  <a:schemeClr val="bg1"/>
                </a:solidFill>
              </a:rPr>
              <a:t>torque no dipolo quando </a:t>
            </a:r>
            <a:r>
              <a:rPr lang="pt-BR" dirty="0" smtClean="0">
                <a:solidFill>
                  <a:schemeClr val="bg1"/>
                </a:solidFill>
              </a:rPr>
              <a:t>(</a:t>
            </a:r>
            <a:r>
              <a:rPr lang="pt-BR" dirty="0">
                <a:solidFill>
                  <a:schemeClr val="bg1"/>
                </a:solidFill>
              </a:rPr>
              <a:t>a) </a:t>
            </a:r>
            <a:r>
              <a:rPr lang="pt-BR" dirty="0" smtClean="0">
                <a:solidFill>
                  <a:schemeClr val="bg1"/>
                </a:solidFill>
              </a:rPr>
              <a:t>ele está </a:t>
            </a:r>
            <a:r>
              <a:rPr lang="pt-BR" dirty="0">
                <a:solidFill>
                  <a:schemeClr val="bg1"/>
                </a:solidFill>
              </a:rPr>
              <a:t>alinhado com o campo elétrico, 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72815"/>
            <a:ext cx="3168352" cy="494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251519" y="2564904"/>
            <a:ext cx="84249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Qual é o módulo do torque no dipolo </a:t>
            </a:r>
            <a:r>
              <a:rPr lang="pt-BR" dirty="0" smtClean="0">
                <a:solidFill>
                  <a:schemeClr val="bg1"/>
                </a:solidFill>
              </a:rPr>
              <a:t>quando (b</a:t>
            </a:r>
            <a:r>
              <a:rPr lang="pt-BR" dirty="0">
                <a:solidFill>
                  <a:schemeClr val="bg1"/>
                </a:solidFill>
              </a:rPr>
              <a:t>) ele é transversal (perpendicular) ao campo </a:t>
            </a:r>
            <a:r>
              <a:rPr lang="pt-BR" dirty="0" smtClean="0">
                <a:solidFill>
                  <a:schemeClr val="bg1"/>
                </a:solidFill>
              </a:rPr>
              <a:t>elétrico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402" y="1744370"/>
            <a:ext cx="2584618" cy="551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149080"/>
            <a:ext cx="7101214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/>
              <p:cNvSpPr txBox="1"/>
              <p:nvPr/>
            </p:nvSpPr>
            <p:spPr>
              <a:xfrm>
                <a:off x="674652" y="3453586"/>
                <a:ext cx="7866704" cy="5091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𝝉</m:t>
                      </m:r>
                      <m:d>
                        <m:dPr>
                          <m:ctrlP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𝟗𝟎</m:t>
                          </m:r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°</m:t>
                          </m:r>
                        </m:e>
                      </m:d>
                      <m:r>
                        <a:rPr lang="pt-BR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ctrlP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𝟎</m:t>
                          </m:r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𝟓𝟎</m:t>
                          </m:r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𝟔</m:t>
                          </m:r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pt-B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pt-B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pt-B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𝟏𝟗</m:t>
                              </m:r>
                            </m:sup>
                          </m:sSup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pt-B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pt-B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pt-B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𝟗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𝟎</m:t>
                          </m:r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pt-B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pt-B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𝟒</m:t>
                              </m:r>
                            </m:sup>
                          </m:sSup>
                        </m:e>
                      </m:d>
                      <m:func>
                        <m:funcPr>
                          <m:ctrlP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b="0" i="0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sin</m:t>
                          </m:r>
                        </m:fName>
                        <m:e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𝟗𝟎</m:t>
                          </m:r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°</m:t>
                          </m:r>
                        </m:e>
                      </m:func>
                    </m:oMath>
                  </m:oMathPara>
                </a14:m>
                <a:endParaRPr lang="pt-BR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652" y="3453586"/>
                <a:ext cx="7866704" cy="50917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aixaDeTexto 9">
            <a:extLst>
              <a:ext uri="{FF2B5EF4-FFF2-40B4-BE49-F238E27FC236}">
                <a16:creationId xmlns="" xmlns:a16="http://schemas.microsoft.com/office/drawing/2014/main" id="{2F4B410D-70A5-544E-9CAF-C1A54B033232}"/>
              </a:ext>
            </a:extLst>
          </p:cNvPr>
          <p:cNvSpPr txBox="1"/>
          <p:nvPr/>
        </p:nvSpPr>
        <p:spPr>
          <a:xfrm>
            <a:off x="9311" y="17175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Solução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598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39552" y="764704"/>
            <a:ext cx="8136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Qual </a:t>
            </a:r>
            <a:r>
              <a:rPr lang="pt-BR" dirty="0">
                <a:solidFill>
                  <a:schemeClr val="bg1"/>
                </a:solidFill>
              </a:rPr>
              <a:t>é </a:t>
            </a:r>
            <a:r>
              <a:rPr lang="pt-BR" dirty="0" smtClean="0">
                <a:solidFill>
                  <a:schemeClr val="bg1"/>
                </a:solidFill>
              </a:rPr>
              <a:t>o módulo do </a:t>
            </a:r>
            <a:r>
              <a:rPr lang="pt-BR" dirty="0">
                <a:solidFill>
                  <a:schemeClr val="bg1"/>
                </a:solidFill>
              </a:rPr>
              <a:t>torque no dipolo quando (c) a direção do dipolo faz um ângulo de 30º com a direção do campo elétrico? 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75" y="2524598"/>
            <a:ext cx="8136905" cy="676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ixaDeTexto 7"/>
              <p:cNvSpPr txBox="1"/>
              <p:nvPr/>
            </p:nvSpPr>
            <p:spPr>
              <a:xfrm>
                <a:off x="647959" y="2015420"/>
                <a:ext cx="7866704" cy="5091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𝝉</m:t>
                      </m:r>
                      <m:d>
                        <m:dPr>
                          <m:ctrlP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𝟎</m:t>
                          </m:r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°</m:t>
                          </m:r>
                        </m:e>
                      </m:d>
                      <m:r>
                        <a:rPr lang="pt-BR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ctrlP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𝟎</m:t>
                          </m:r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𝟓𝟎</m:t>
                          </m:r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𝟔</m:t>
                          </m:r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pt-B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pt-B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pt-B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𝟏𝟗</m:t>
                              </m:r>
                            </m:sup>
                          </m:sSup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pt-B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pt-B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pt-B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𝟗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𝟎</m:t>
                          </m:r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pt-B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pt-B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𝟒</m:t>
                              </m:r>
                            </m:sup>
                          </m:sSup>
                        </m:e>
                      </m:d>
                      <m:func>
                        <m:funcPr>
                          <m:ctrlP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b="0" i="0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sin</m:t>
                          </m:r>
                        </m:fName>
                        <m:e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𝟑𝟎</m:t>
                          </m:r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°</m:t>
                          </m:r>
                        </m:e>
                      </m:func>
                    </m:oMath>
                  </m:oMathPara>
                </a14:m>
                <a:endParaRPr lang="pt-BR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959" y="2015420"/>
                <a:ext cx="7866704" cy="50917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9843" y="5085184"/>
            <a:ext cx="3312368" cy="513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ângulo 4"/>
          <p:cNvSpPr/>
          <p:nvPr/>
        </p:nvSpPr>
        <p:spPr>
          <a:xfrm>
            <a:off x="539552" y="3431413"/>
            <a:ext cx="813690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(d) Definindo a energia potencial como zero quando o dipolo é transversal ao campo elétrico, determine a energia potencial do dipolo para as orientações especificadas nas Partes (a) e (c).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2F4B410D-70A5-544E-9CAF-C1A54B033232}"/>
              </a:ext>
            </a:extLst>
          </p:cNvPr>
          <p:cNvSpPr txBox="1"/>
          <p:nvPr/>
        </p:nvSpPr>
        <p:spPr>
          <a:xfrm>
            <a:off x="9311" y="17175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Solução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066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213" y="2418475"/>
            <a:ext cx="3312368" cy="513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ângulo 4"/>
          <p:cNvSpPr/>
          <p:nvPr/>
        </p:nvSpPr>
        <p:spPr>
          <a:xfrm>
            <a:off x="504922" y="764704"/>
            <a:ext cx="813690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(d) Definindo a energia potencial como zero quando o dipolo é transversal ao campo elétrico, determine a energia potencial do dipolo para as orientações especificadas nas Partes (a) e (c).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2F4B410D-70A5-544E-9CAF-C1A54B033232}"/>
              </a:ext>
            </a:extLst>
          </p:cNvPr>
          <p:cNvSpPr txBox="1"/>
          <p:nvPr/>
        </p:nvSpPr>
        <p:spPr>
          <a:xfrm>
            <a:off x="9311" y="17175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Solução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25" y="3501008"/>
            <a:ext cx="8113316" cy="755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CaixaDeTexto 8"/>
              <p:cNvSpPr txBox="1"/>
              <p:nvPr/>
            </p:nvSpPr>
            <p:spPr>
              <a:xfrm>
                <a:off x="658045" y="2924944"/>
                <a:ext cx="8022196" cy="5091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𝑼</m:t>
                      </m:r>
                      <m:d>
                        <m:dPr>
                          <m:ctrlPr>
                            <a:rPr lang="pt-BR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𝟎</m:t>
                          </m:r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°</m:t>
                          </m:r>
                        </m:e>
                      </m:d>
                      <m:r>
                        <a:rPr lang="pt-BR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=−</m:t>
                      </m:r>
                      <m:d>
                        <m:dPr>
                          <m:ctrlPr>
                            <a:rPr lang="pt-BR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𝟎</m:t>
                          </m:r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𝟓𝟎</m:t>
                          </m:r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𝟔</m:t>
                          </m:r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pt-BR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pt-B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pt-B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𝟏𝟗</m:t>
                              </m:r>
                            </m:sup>
                          </m:sSup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pt-BR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pt-B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pt-B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𝟗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pt-BR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𝟎</m:t>
                          </m:r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pt-BR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t-B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pt-B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𝟒</m:t>
                              </m:r>
                            </m:sup>
                          </m:sSup>
                        </m:e>
                      </m:d>
                      <m:func>
                        <m:funcPr>
                          <m:ctrlPr>
                            <a:rPr lang="pt-BR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i="0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cos</m:t>
                          </m:r>
                        </m:fName>
                        <m:e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𝟎</m:t>
                          </m:r>
                          <m:r>
                            <a:rPr lang="pt-B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°</m:t>
                          </m:r>
                        </m:e>
                      </m:func>
                    </m:oMath>
                  </m:oMathPara>
                </a14:m>
                <a:endParaRPr lang="pt-BR" i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045" y="2924944"/>
                <a:ext cx="8022196" cy="50917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50" y="4293096"/>
            <a:ext cx="8210847" cy="592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4765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tângulo 4"/>
              <p:cNvSpPr/>
              <p:nvPr/>
            </p:nvSpPr>
            <p:spPr>
              <a:xfrm>
                <a:off x="504922" y="764704"/>
                <a:ext cx="8136905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pt-BR" dirty="0" smtClean="0">
                    <a:solidFill>
                      <a:schemeClr val="bg1"/>
                    </a:solidFill>
                  </a:rPr>
                  <a:t>(82</a:t>
                </a:r>
                <a:r>
                  <a:rPr lang="pt-BR" dirty="0">
                    <a:solidFill>
                      <a:schemeClr val="bg1"/>
                    </a:solidFill>
                  </a:rPr>
                  <a:t>) Duas moléculas neutras no eixo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x atraem-se mutuamente. </a:t>
                </a:r>
                <a:r>
                  <a:rPr lang="pt-BR" dirty="0">
                    <a:solidFill>
                      <a:schemeClr val="bg1"/>
                    </a:solidFill>
                  </a:rPr>
                  <a:t>Cada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molécula tem </a:t>
                </a:r>
                <a:r>
                  <a:rPr lang="pt-BR" dirty="0">
                    <a:solidFill>
                      <a:schemeClr val="bg1"/>
                    </a:solidFill>
                  </a:rPr>
                  <a:t>um momento de dipolo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𝒑</m:t>
                        </m:r>
                      </m:e>
                    </m:acc>
                  </m:oMath>
                </a14:m>
                <a:r>
                  <a:rPr lang="pt-BR" dirty="0">
                    <a:solidFill>
                      <a:schemeClr val="bg1"/>
                    </a:solidFill>
                  </a:rPr>
                  <a:t>, e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estes </a:t>
                </a:r>
                <a:r>
                  <a:rPr lang="pt-BR" dirty="0">
                    <a:solidFill>
                      <a:schemeClr val="bg1"/>
                    </a:solidFill>
                  </a:rPr>
                  <a:t>momentos de dipolo estão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na direção +x </a:t>
                </a:r>
                <a:r>
                  <a:rPr lang="pt-BR" dirty="0">
                    <a:solidFill>
                      <a:schemeClr val="bg1"/>
                    </a:solidFill>
                  </a:rPr>
                  <a:t>e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estão separados </a:t>
                </a:r>
                <a:r>
                  <a:rPr lang="pt-BR" dirty="0">
                    <a:solidFill>
                      <a:schemeClr val="bg1"/>
                    </a:solidFill>
                  </a:rPr>
                  <a:t>por uma distância d.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Deduza uma </a:t>
                </a:r>
                <a:r>
                  <a:rPr lang="pt-BR" dirty="0">
                    <a:solidFill>
                      <a:schemeClr val="bg1"/>
                    </a:solidFill>
                  </a:rPr>
                  <a:t>expressão para a força de atração em termos de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p e </a:t>
                </a:r>
                <a:r>
                  <a:rPr lang="pt-BR" dirty="0">
                    <a:solidFill>
                      <a:schemeClr val="bg1"/>
                    </a:solidFill>
                  </a:rPr>
                  <a:t>d.</a:t>
                </a:r>
                <a:endParaRPr lang="pt-BR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" name="Retâ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922" y="764704"/>
                <a:ext cx="8136905" cy="1938992"/>
              </a:xfrm>
              <a:prstGeom prst="rect">
                <a:avLst/>
              </a:prstGeom>
              <a:blipFill rotWithShape="1">
                <a:blip r:embed="rId2"/>
                <a:stretch>
                  <a:fillRect l="-974" t="-2508" r="-1798" b="-59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2F4B410D-70A5-544E-9CAF-C1A54B033232}"/>
              </a:ext>
            </a:extLst>
          </p:cNvPr>
          <p:cNvSpPr txBox="1"/>
          <p:nvPr/>
        </p:nvSpPr>
        <p:spPr>
          <a:xfrm>
            <a:off x="9311" y="17175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Exercícios do Capítulo 21 do </a:t>
            </a:r>
            <a:r>
              <a:rPr lang="pt-BR" dirty="0" err="1">
                <a:solidFill>
                  <a:schemeClr val="bg1"/>
                </a:solidFill>
              </a:rPr>
              <a:t>Tipler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8787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04922" y="764704"/>
            <a:ext cx="81369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(82</a:t>
            </a:r>
            <a:r>
              <a:rPr lang="pt-BR" dirty="0">
                <a:solidFill>
                  <a:schemeClr val="bg1"/>
                </a:solidFill>
              </a:rPr>
              <a:t>) </a:t>
            </a:r>
            <a:r>
              <a:rPr lang="pt-BR" dirty="0" smtClean="0">
                <a:solidFill>
                  <a:schemeClr val="bg1"/>
                </a:solidFill>
              </a:rPr>
              <a:t>Deduza uma </a:t>
            </a:r>
            <a:r>
              <a:rPr lang="pt-BR" dirty="0">
                <a:solidFill>
                  <a:schemeClr val="bg1"/>
                </a:solidFill>
              </a:rPr>
              <a:t>expressão para a força de atração em termos de </a:t>
            </a:r>
            <a:r>
              <a:rPr lang="pt-BR" dirty="0" smtClean="0">
                <a:solidFill>
                  <a:schemeClr val="bg1"/>
                </a:solidFill>
              </a:rPr>
              <a:t>p e </a:t>
            </a:r>
            <a:r>
              <a:rPr lang="pt-BR" dirty="0">
                <a:solidFill>
                  <a:schemeClr val="bg1"/>
                </a:solidFill>
              </a:rPr>
              <a:t>d.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2F4B410D-70A5-544E-9CAF-C1A54B033232}"/>
              </a:ext>
            </a:extLst>
          </p:cNvPr>
          <p:cNvSpPr txBox="1"/>
          <p:nvPr/>
        </p:nvSpPr>
        <p:spPr>
          <a:xfrm>
            <a:off x="9311" y="17175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Solução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95478" y="1622634"/>
            <a:ext cx="81369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R= A força de atração em termos da energia potencial é: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322766"/>
            <a:ext cx="1296143" cy="82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463997"/>
            <a:ext cx="1522226" cy="543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2555776" y="2504991"/>
            <a:ext cx="8258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Mas,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tângulo 7"/>
              <p:cNvSpPr/>
              <p:nvPr/>
            </p:nvSpPr>
            <p:spPr>
              <a:xfrm>
                <a:off x="567552" y="3356992"/>
                <a:ext cx="527881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dirty="0" smtClean="0">
                    <a:solidFill>
                      <a:schemeClr val="bg1"/>
                    </a:solidFill>
                  </a:rPr>
                  <a:t>Onde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𝑬</m:t>
                        </m:r>
                      </m:e>
                      <m:sub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pt-BR" dirty="0" smtClean="0">
                    <a:solidFill>
                      <a:schemeClr val="bg1"/>
                    </a:solidFill>
                  </a:rPr>
                  <a:t> </a:t>
                </a:r>
                <a:r>
                  <a:rPr lang="pt-BR" dirty="0">
                    <a:solidFill>
                      <a:schemeClr val="bg1"/>
                    </a:solidFill>
                  </a:rPr>
                  <a:t>é o campo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em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𝒑</m:t>
                        </m:r>
                      </m:e>
                      <m:sub>
                        <m:r>
                          <a:rPr lang="pt-BR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pt-BR" dirty="0" smtClean="0">
                    <a:solidFill>
                      <a:schemeClr val="bg1"/>
                    </a:solidFill>
                  </a:rPr>
                  <a:t> </a:t>
                </a:r>
                <a:r>
                  <a:rPr lang="pt-BR" dirty="0">
                    <a:solidFill>
                      <a:schemeClr val="bg1"/>
                    </a:solidFill>
                  </a:rPr>
                  <a:t>devido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𝒑</m:t>
                        </m:r>
                      </m:e>
                      <m:sub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pt-BR" dirty="0" smtClean="0">
                    <a:solidFill>
                      <a:schemeClr val="bg1"/>
                    </a:solidFill>
                  </a:rPr>
                  <a:t>.</a:t>
                </a:r>
                <a:endParaRPr lang="pt-BR" dirty="0"/>
              </a:p>
            </p:txBody>
          </p:sp>
        </mc:Choice>
        <mc:Fallback>
          <p:sp>
            <p:nvSpPr>
              <p:cNvPr id="8" name="Retâ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52" y="3356992"/>
                <a:ext cx="5278817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732" t="-10667" r="-924" b="-30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5755" y="2364481"/>
            <a:ext cx="1439898" cy="742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tângulo 9"/>
          <p:cNvSpPr/>
          <p:nvPr/>
        </p:nvSpPr>
        <p:spPr>
          <a:xfrm>
            <a:off x="5380019" y="2545984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e</a:t>
            </a:r>
            <a:endParaRPr lang="pt-BR" dirty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148879"/>
            <a:ext cx="1944217" cy="8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42592"/>
            <a:ext cx="3364548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809278"/>
            <a:ext cx="1598959" cy="987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tângulo 13"/>
              <p:cNvSpPr/>
              <p:nvPr/>
            </p:nvSpPr>
            <p:spPr>
              <a:xfrm>
                <a:off x="903633" y="5072242"/>
                <a:ext cx="376289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dirty="0" smtClean="0">
                    <a:solidFill>
                      <a:schemeClr val="bg1"/>
                    </a:solidFill>
                  </a:rPr>
                  <a:t>Como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𝒑</m:t>
                        </m:r>
                      </m:e>
                      <m:sub>
                        <m:r>
                          <a:rPr lang="pt-BR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pt-BR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𝒑</m:t>
                        </m:r>
                      </m:e>
                      <m:sub>
                        <m:r>
                          <a:rPr lang="pt-BR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</a:rPr>
                      <m:t>𝒑</m:t>
                    </m:r>
                  </m:oMath>
                </a14:m>
                <a:r>
                  <a:rPr lang="pt-BR" dirty="0" smtClean="0">
                    <a:solidFill>
                      <a:schemeClr val="bg1"/>
                    </a:solidFill>
                  </a:rPr>
                  <a:t> e x = d:</a:t>
                </a:r>
                <a:endParaRPr lang="pt-BR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4" name="Retâ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633" y="5072242"/>
                <a:ext cx="3762890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2427" t="-10526" r="-1618" b="-289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58008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04922" y="764704"/>
            <a:ext cx="813690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(2</a:t>
            </a:r>
            <a:r>
              <a:rPr lang="pt-BR" dirty="0">
                <a:solidFill>
                  <a:schemeClr val="bg1"/>
                </a:solidFill>
              </a:rPr>
              <a:t>) A carga positiva </a:t>
            </a:r>
            <a:r>
              <a:rPr lang="pt-BR" dirty="0" smtClean="0">
                <a:solidFill>
                  <a:schemeClr val="bg1"/>
                </a:solidFill>
              </a:rPr>
              <a:t>está </a:t>
            </a:r>
            <a:r>
              <a:rPr lang="pt-BR" dirty="0">
                <a:solidFill>
                  <a:schemeClr val="bg1"/>
                </a:solidFill>
              </a:rPr>
              <a:t>distribuída uniformemente ao longo de todo o comprimento do eixo </a:t>
            </a:r>
            <a:r>
              <a:rPr lang="pt-BR" dirty="0" smtClean="0">
                <a:solidFill>
                  <a:schemeClr val="bg1"/>
                </a:solidFill>
              </a:rPr>
              <a:t>x </a:t>
            </a:r>
            <a:r>
              <a:rPr lang="pt-BR" dirty="0">
                <a:solidFill>
                  <a:schemeClr val="bg1"/>
                </a:solidFill>
              </a:rPr>
              <a:t>e </a:t>
            </a:r>
            <a:r>
              <a:rPr lang="pt-BR" dirty="0" smtClean="0">
                <a:solidFill>
                  <a:schemeClr val="bg1"/>
                </a:solidFill>
              </a:rPr>
              <a:t>uma </a:t>
            </a:r>
            <a:r>
              <a:rPr lang="pt-BR" dirty="0">
                <a:solidFill>
                  <a:schemeClr val="bg1"/>
                </a:solidFill>
              </a:rPr>
              <a:t>carga negativa </a:t>
            </a:r>
            <a:r>
              <a:rPr lang="pt-BR" dirty="0" smtClean="0">
                <a:solidFill>
                  <a:schemeClr val="bg1"/>
                </a:solidFill>
              </a:rPr>
              <a:t>está </a:t>
            </a:r>
            <a:r>
              <a:rPr lang="pt-BR" dirty="0">
                <a:solidFill>
                  <a:schemeClr val="bg1"/>
                </a:solidFill>
              </a:rPr>
              <a:t>distribuída uniformemente ao longo de todo o comprimento do eixo y. A carga por unidade de comprimento nos dois eixos é idêntica, exceto </a:t>
            </a:r>
            <a:r>
              <a:rPr lang="pt-BR" dirty="0" smtClean="0">
                <a:solidFill>
                  <a:schemeClr val="bg1"/>
                </a:solidFill>
              </a:rPr>
              <a:t>pelo </a:t>
            </a:r>
            <a:r>
              <a:rPr lang="pt-BR" dirty="0">
                <a:solidFill>
                  <a:schemeClr val="bg1"/>
                </a:solidFill>
              </a:rPr>
              <a:t>sinal. Determine a </a:t>
            </a:r>
            <a:r>
              <a:rPr lang="pt-BR" dirty="0" smtClean="0">
                <a:solidFill>
                  <a:schemeClr val="bg1"/>
                </a:solidFill>
              </a:rPr>
              <a:t>direção e o sentido </a:t>
            </a:r>
            <a:r>
              <a:rPr lang="pt-BR" dirty="0">
                <a:solidFill>
                  <a:schemeClr val="bg1"/>
                </a:solidFill>
              </a:rPr>
              <a:t>do campo elétrico em pontos nas linhas definidas por y = </a:t>
            </a:r>
            <a:r>
              <a:rPr lang="pt-BR" dirty="0" smtClean="0">
                <a:solidFill>
                  <a:schemeClr val="bg1"/>
                </a:solidFill>
              </a:rPr>
              <a:t>x e y </a:t>
            </a:r>
            <a:r>
              <a:rPr lang="pt-BR" dirty="0">
                <a:solidFill>
                  <a:schemeClr val="bg1"/>
                </a:solidFill>
              </a:rPr>
              <a:t>= -x. Explique sua resposta.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="" xmlns:a16="http://schemas.microsoft.com/office/drawing/2014/main" id="{2F4B410D-70A5-544E-9CAF-C1A54B033232}"/>
              </a:ext>
            </a:extLst>
          </p:cNvPr>
          <p:cNvSpPr txBox="1"/>
          <p:nvPr/>
        </p:nvSpPr>
        <p:spPr>
          <a:xfrm>
            <a:off x="9311" y="17175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Exercícios do Capítulo </a:t>
            </a:r>
            <a:r>
              <a:rPr lang="pt-BR" dirty="0" smtClean="0">
                <a:solidFill>
                  <a:schemeClr val="bg1"/>
                </a:solidFill>
              </a:rPr>
              <a:t>22 </a:t>
            </a:r>
            <a:r>
              <a:rPr lang="pt-BR" dirty="0">
                <a:solidFill>
                  <a:schemeClr val="bg1"/>
                </a:solidFill>
              </a:rPr>
              <a:t>do </a:t>
            </a:r>
            <a:r>
              <a:rPr lang="pt-BR" dirty="0" err="1">
                <a:solidFill>
                  <a:schemeClr val="bg1"/>
                </a:solidFill>
              </a:rPr>
              <a:t>Tipler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957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83568" y="764704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(a) Calcule </a:t>
            </a:r>
            <a:r>
              <a:rPr lang="pt-BR" i="1" dirty="0">
                <a:solidFill>
                  <a:schemeClr val="bg1"/>
                </a:solidFill>
              </a:rPr>
              <a:t>q/m</a:t>
            </a:r>
            <a:r>
              <a:rPr lang="pt-BR" dirty="0">
                <a:solidFill>
                  <a:schemeClr val="bg1"/>
                </a:solidFill>
              </a:rPr>
              <a:t> para um próton e determine sua aceleração em um campo elétrico uniforme que tem módulo de 100N/C.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2F4B410D-70A5-544E-9CAF-C1A54B033232}"/>
              </a:ext>
            </a:extLst>
          </p:cNvPr>
          <p:cNvSpPr txBox="1"/>
          <p:nvPr/>
        </p:nvSpPr>
        <p:spPr>
          <a:xfrm>
            <a:off x="9311" y="17175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Solução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99" t="14335" r="38964" b="71196"/>
          <a:stretch/>
        </p:blipFill>
        <p:spPr bwMode="auto">
          <a:xfrm>
            <a:off x="5580112" y="1968065"/>
            <a:ext cx="2376264" cy="1329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ângulo 3"/>
          <p:cNvSpPr/>
          <p:nvPr/>
        </p:nvSpPr>
        <p:spPr>
          <a:xfrm>
            <a:off x="687183" y="2077279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R= Utilizando dados tabelados de </a:t>
            </a:r>
            <a:r>
              <a:rPr lang="pt-BR" i="1" dirty="0">
                <a:solidFill>
                  <a:schemeClr val="bg1"/>
                </a:solidFill>
              </a:rPr>
              <a:t>q</a:t>
            </a:r>
            <a:r>
              <a:rPr lang="pt-BR" dirty="0">
                <a:solidFill>
                  <a:schemeClr val="bg1"/>
                </a:solidFill>
              </a:rPr>
              <a:t> e </a:t>
            </a:r>
            <a:r>
              <a:rPr lang="pt-BR" i="1" dirty="0">
                <a:solidFill>
                  <a:schemeClr val="bg1"/>
                </a:solidFill>
              </a:rPr>
              <a:t>m</a:t>
            </a:r>
            <a:r>
              <a:rPr lang="pt-BR" dirty="0">
                <a:solidFill>
                  <a:schemeClr val="bg1"/>
                </a:solidFill>
              </a:rPr>
              <a:t> para um </a:t>
            </a:r>
            <a:r>
              <a:rPr lang="pt-BR" dirty="0" smtClean="0">
                <a:solidFill>
                  <a:schemeClr val="bg1"/>
                </a:solidFill>
              </a:rPr>
              <a:t>próton;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87627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04922" y="764704"/>
            <a:ext cx="81369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(2</a:t>
            </a:r>
            <a:r>
              <a:rPr lang="pt-BR" dirty="0">
                <a:solidFill>
                  <a:schemeClr val="bg1"/>
                </a:solidFill>
              </a:rPr>
              <a:t>) </a:t>
            </a:r>
            <a:r>
              <a:rPr lang="pt-BR" dirty="0" smtClean="0">
                <a:solidFill>
                  <a:schemeClr val="bg1"/>
                </a:solidFill>
              </a:rPr>
              <a:t>Determine </a:t>
            </a:r>
            <a:r>
              <a:rPr lang="pt-BR" dirty="0">
                <a:solidFill>
                  <a:schemeClr val="bg1"/>
                </a:solidFill>
              </a:rPr>
              <a:t>a </a:t>
            </a:r>
            <a:r>
              <a:rPr lang="pt-BR" dirty="0" smtClean="0">
                <a:solidFill>
                  <a:schemeClr val="bg1"/>
                </a:solidFill>
              </a:rPr>
              <a:t>direção e o sentido </a:t>
            </a:r>
            <a:r>
              <a:rPr lang="pt-BR" dirty="0">
                <a:solidFill>
                  <a:schemeClr val="bg1"/>
                </a:solidFill>
              </a:rPr>
              <a:t>do campo elétrico em pontos nas linhas definidas por y = </a:t>
            </a:r>
            <a:r>
              <a:rPr lang="pt-BR" dirty="0" smtClean="0">
                <a:solidFill>
                  <a:schemeClr val="bg1"/>
                </a:solidFill>
              </a:rPr>
              <a:t>x e y </a:t>
            </a:r>
            <a:r>
              <a:rPr lang="pt-BR" dirty="0">
                <a:solidFill>
                  <a:schemeClr val="bg1"/>
                </a:solidFill>
              </a:rPr>
              <a:t>= -x. Explique sua resposta.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="" xmlns:a16="http://schemas.microsoft.com/office/drawing/2014/main" id="{2F4B410D-70A5-544E-9CAF-C1A54B033232}"/>
              </a:ext>
            </a:extLst>
          </p:cNvPr>
          <p:cNvSpPr txBox="1"/>
          <p:nvPr/>
        </p:nvSpPr>
        <p:spPr>
          <a:xfrm>
            <a:off x="9311" y="17175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Exercícios do Capítulo </a:t>
            </a:r>
            <a:r>
              <a:rPr lang="pt-BR" dirty="0" smtClean="0">
                <a:solidFill>
                  <a:schemeClr val="bg1"/>
                </a:solidFill>
              </a:rPr>
              <a:t>22 </a:t>
            </a:r>
            <a:r>
              <a:rPr lang="pt-BR" dirty="0">
                <a:solidFill>
                  <a:schemeClr val="bg1"/>
                </a:solidFill>
              </a:rPr>
              <a:t>do </a:t>
            </a:r>
            <a:r>
              <a:rPr lang="pt-BR" dirty="0" err="1">
                <a:solidFill>
                  <a:schemeClr val="bg1"/>
                </a:solidFill>
              </a:rPr>
              <a:t>Tipler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936" y="2068413"/>
            <a:ext cx="3952875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91561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04922" y="764704"/>
            <a:ext cx="81369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Os campos elétricos ao longo das linhas definidas por y = x e y = –x são a superposição dos campos elétricos devido às distribuições de carga ao longo dos eixos. A direção do campo elétrico é a direção da força que atua sobre uma carga de teste no (s) ponto (s) de interesse. Os pontos típicos são mostrados em dois pontos em cada uma das duas linhas.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727" y="3122529"/>
            <a:ext cx="2911168" cy="2911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2F4B410D-70A5-544E-9CAF-C1A54B033232}"/>
              </a:ext>
            </a:extLst>
          </p:cNvPr>
          <p:cNvSpPr txBox="1"/>
          <p:nvPr/>
        </p:nvSpPr>
        <p:spPr>
          <a:xfrm>
            <a:off x="9311" y="17175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Solução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6452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04922" y="764704"/>
            <a:ext cx="813690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(</a:t>
            </a:r>
            <a:r>
              <a:rPr lang="pt-BR" dirty="0">
                <a:solidFill>
                  <a:schemeClr val="bg1"/>
                </a:solidFill>
              </a:rPr>
              <a:t>13) </a:t>
            </a:r>
            <a:r>
              <a:rPr lang="pt-BR" dirty="0" smtClean="0">
                <a:solidFill>
                  <a:schemeClr val="bg1"/>
                </a:solidFill>
              </a:rPr>
              <a:t>Uma</a:t>
            </a:r>
            <a:r>
              <a:rPr lang="pt-BR" dirty="0">
                <a:solidFill>
                  <a:schemeClr val="bg1"/>
                </a:solidFill>
              </a:rPr>
              <a:t> </a:t>
            </a:r>
            <a:r>
              <a:rPr lang="pt-BR" dirty="0" smtClean="0">
                <a:solidFill>
                  <a:schemeClr val="bg1"/>
                </a:solidFill>
              </a:rPr>
              <a:t>linha</a:t>
            </a:r>
            <a:r>
              <a:rPr lang="pt-BR" dirty="0">
                <a:solidFill>
                  <a:schemeClr val="bg1"/>
                </a:solidFill>
              </a:rPr>
              <a:t> </a:t>
            </a:r>
            <a:r>
              <a:rPr lang="pt-BR" dirty="0" smtClean="0">
                <a:solidFill>
                  <a:schemeClr val="bg1"/>
                </a:solidFill>
              </a:rPr>
              <a:t>uniformemente carregada, com densidade </a:t>
            </a:r>
            <a:r>
              <a:rPr lang="pt-BR" dirty="0">
                <a:solidFill>
                  <a:schemeClr val="bg1"/>
                </a:solidFill>
              </a:rPr>
              <a:t>linear</a:t>
            </a:r>
            <a:r>
              <a:rPr lang="pt-BR" dirty="0" smtClean="0">
                <a:solidFill>
                  <a:schemeClr val="bg1"/>
                </a:solidFill>
              </a:rPr>
              <a:t> de carga λ </a:t>
            </a:r>
            <a:r>
              <a:rPr lang="pt-BR" dirty="0">
                <a:solidFill>
                  <a:schemeClr val="bg1"/>
                </a:solidFill>
              </a:rPr>
              <a:t>igual a 3,5 </a:t>
            </a:r>
            <a:r>
              <a:rPr lang="pt-BR" dirty="0" err="1" smtClean="0">
                <a:solidFill>
                  <a:schemeClr val="bg1"/>
                </a:solidFill>
              </a:rPr>
              <a:t>nC</a:t>
            </a:r>
            <a:r>
              <a:rPr lang="pt-BR" dirty="0" smtClean="0">
                <a:solidFill>
                  <a:schemeClr val="bg1"/>
                </a:solidFill>
              </a:rPr>
              <a:t>/m </a:t>
            </a:r>
            <a:r>
              <a:rPr lang="pt-BR" dirty="0">
                <a:solidFill>
                  <a:schemeClr val="bg1"/>
                </a:solidFill>
              </a:rPr>
              <a:t>está no eixo x entre x = 0 e x = 5,0 m. (a) Qual é </a:t>
            </a:r>
            <a:r>
              <a:rPr lang="pt-BR" dirty="0" smtClean="0">
                <a:solidFill>
                  <a:schemeClr val="bg1"/>
                </a:solidFill>
              </a:rPr>
              <a:t>a sua </a:t>
            </a:r>
            <a:r>
              <a:rPr lang="pt-BR" dirty="0">
                <a:solidFill>
                  <a:schemeClr val="bg1"/>
                </a:solidFill>
              </a:rPr>
              <a:t>carga total? </a:t>
            </a:r>
            <a:r>
              <a:rPr lang="pt-BR" dirty="0" smtClean="0">
                <a:solidFill>
                  <a:schemeClr val="bg1"/>
                </a:solidFill>
              </a:rPr>
              <a:t>Determine o </a:t>
            </a:r>
            <a:r>
              <a:rPr lang="pt-BR" dirty="0">
                <a:solidFill>
                  <a:schemeClr val="bg1"/>
                </a:solidFill>
              </a:rPr>
              <a:t>campo elétrico no eixo x em (b) x = 6,0 m, (c) x = 9,0 m e (d) x = </a:t>
            </a:r>
            <a:r>
              <a:rPr lang="pt-BR" dirty="0" smtClean="0">
                <a:solidFill>
                  <a:schemeClr val="bg1"/>
                </a:solidFill>
              </a:rPr>
              <a:t>250m. (e) Estime o campo elétrico em x = 250 m, usando a aproximação que a carga é uma carga puntiforme no eixo x em x = 2,5 m, e compare seu resultado com o calculado na Parte (d). (Para fazer isso, </a:t>
            </a:r>
            <a:r>
              <a:rPr lang="pt-BR" dirty="0">
                <a:solidFill>
                  <a:schemeClr val="bg1"/>
                </a:solidFill>
              </a:rPr>
              <a:t>você precisará </a:t>
            </a:r>
            <a:r>
              <a:rPr lang="pt-BR" dirty="0" smtClean="0">
                <a:solidFill>
                  <a:schemeClr val="bg1"/>
                </a:solidFill>
              </a:rPr>
              <a:t>considerar que </a:t>
            </a:r>
            <a:r>
              <a:rPr lang="pt-BR" dirty="0">
                <a:solidFill>
                  <a:schemeClr val="bg1"/>
                </a:solidFill>
              </a:rPr>
              <a:t>os valores dados </a:t>
            </a:r>
            <a:r>
              <a:rPr lang="pt-BR" dirty="0" smtClean="0">
                <a:solidFill>
                  <a:schemeClr val="bg1"/>
                </a:solidFill>
              </a:rPr>
              <a:t>neste problema sejam </a:t>
            </a:r>
            <a:r>
              <a:rPr lang="pt-BR" dirty="0">
                <a:solidFill>
                  <a:schemeClr val="bg1"/>
                </a:solidFill>
              </a:rPr>
              <a:t>válidos </a:t>
            </a:r>
            <a:r>
              <a:rPr lang="pt-BR" dirty="0" smtClean="0">
                <a:solidFill>
                  <a:schemeClr val="bg1"/>
                </a:solidFill>
              </a:rPr>
              <a:t>com mais </a:t>
            </a:r>
            <a:r>
              <a:rPr lang="pt-BR" dirty="0">
                <a:solidFill>
                  <a:schemeClr val="bg1"/>
                </a:solidFill>
              </a:rPr>
              <a:t>de dois algarismos significativos.) Seu resultado aproximado é maior ou menor </a:t>
            </a:r>
            <a:r>
              <a:rPr lang="pt-BR" dirty="0" smtClean="0">
                <a:solidFill>
                  <a:schemeClr val="bg1"/>
                </a:solidFill>
              </a:rPr>
              <a:t>que </a:t>
            </a:r>
            <a:r>
              <a:rPr lang="pt-BR" dirty="0">
                <a:solidFill>
                  <a:schemeClr val="bg1"/>
                </a:solidFill>
              </a:rPr>
              <a:t>o resultado exato? Explique sua resposta.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2F4B410D-70A5-544E-9CAF-C1A54B033232}"/>
              </a:ext>
            </a:extLst>
          </p:cNvPr>
          <p:cNvSpPr txBox="1"/>
          <p:nvPr/>
        </p:nvSpPr>
        <p:spPr>
          <a:xfrm>
            <a:off x="9311" y="17175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Exercícios do Capítulo </a:t>
            </a:r>
            <a:r>
              <a:rPr lang="pt-BR" dirty="0" smtClean="0">
                <a:solidFill>
                  <a:schemeClr val="bg1"/>
                </a:solidFill>
              </a:rPr>
              <a:t>22 </a:t>
            </a:r>
            <a:r>
              <a:rPr lang="pt-BR" dirty="0">
                <a:solidFill>
                  <a:schemeClr val="bg1"/>
                </a:solidFill>
              </a:rPr>
              <a:t>do </a:t>
            </a:r>
            <a:r>
              <a:rPr lang="pt-BR" dirty="0" err="1">
                <a:solidFill>
                  <a:schemeClr val="bg1"/>
                </a:solidFill>
              </a:rPr>
              <a:t>Tipler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5216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04922" y="764704"/>
            <a:ext cx="81369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(</a:t>
            </a:r>
            <a:r>
              <a:rPr lang="pt-BR" dirty="0">
                <a:solidFill>
                  <a:schemeClr val="bg1"/>
                </a:solidFill>
              </a:rPr>
              <a:t>13) </a:t>
            </a:r>
            <a:r>
              <a:rPr lang="pt-BR" dirty="0" smtClean="0">
                <a:solidFill>
                  <a:schemeClr val="bg1"/>
                </a:solidFill>
              </a:rPr>
              <a:t>Uma</a:t>
            </a:r>
            <a:r>
              <a:rPr lang="pt-BR" dirty="0">
                <a:solidFill>
                  <a:schemeClr val="bg1"/>
                </a:solidFill>
              </a:rPr>
              <a:t> </a:t>
            </a:r>
            <a:r>
              <a:rPr lang="pt-BR" dirty="0" smtClean="0">
                <a:solidFill>
                  <a:schemeClr val="bg1"/>
                </a:solidFill>
              </a:rPr>
              <a:t>linha</a:t>
            </a:r>
            <a:r>
              <a:rPr lang="pt-BR" dirty="0">
                <a:solidFill>
                  <a:schemeClr val="bg1"/>
                </a:solidFill>
              </a:rPr>
              <a:t> </a:t>
            </a:r>
            <a:r>
              <a:rPr lang="pt-BR" dirty="0" smtClean="0">
                <a:solidFill>
                  <a:schemeClr val="bg1"/>
                </a:solidFill>
              </a:rPr>
              <a:t>uniformemente carregada, com densidade </a:t>
            </a:r>
            <a:r>
              <a:rPr lang="pt-BR" dirty="0">
                <a:solidFill>
                  <a:schemeClr val="bg1"/>
                </a:solidFill>
              </a:rPr>
              <a:t>linear</a:t>
            </a:r>
            <a:r>
              <a:rPr lang="pt-BR" dirty="0" smtClean="0">
                <a:solidFill>
                  <a:schemeClr val="bg1"/>
                </a:solidFill>
              </a:rPr>
              <a:t> de carga λ </a:t>
            </a:r>
            <a:r>
              <a:rPr lang="pt-BR" dirty="0">
                <a:solidFill>
                  <a:schemeClr val="bg1"/>
                </a:solidFill>
              </a:rPr>
              <a:t>igual a 3,5 </a:t>
            </a:r>
            <a:r>
              <a:rPr lang="pt-BR" dirty="0" err="1" smtClean="0">
                <a:solidFill>
                  <a:schemeClr val="bg1"/>
                </a:solidFill>
              </a:rPr>
              <a:t>nC</a:t>
            </a:r>
            <a:r>
              <a:rPr lang="pt-BR" dirty="0" smtClean="0">
                <a:solidFill>
                  <a:schemeClr val="bg1"/>
                </a:solidFill>
              </a:rPr>
              <a:t>/m </a:t>
            </a:r>
            <a:r>
              <a:rPr lang="pt-BR" dirty="0">
                <a:solidFill>
                  <a:schemeClr val="bg1"/>
                </a:solidFill>
              </a:rPr>
              <a:t>está no eixo x entre x = 0 e x = 5,0 m. (a) Qual é </a:t>
            </a:r>
            <a:r>
              <a:rPr lang="pt-BR" dirty="0" smtClean="0">
                <a:solidFill>
                  <a:schemeClr val="bg1"/>
                </a:solidFill>
              </a:rPr>
              <a:t>a sua </a:t>
            </a:r>
            <a:r>
              <a:rPr lang="pt-BR" dirty="0">
                <a:solidFill>
                  <a:schemeClr val="bg1"/>
                </a:solidFill>
              </a:rPr>
              <a:t>carga total? 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087" y="2132496"/>
            <a:ext cx="4032448" cy="910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504922" y="3043049"/>
            <a:ext cx="81369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Determine o campo elétrico no eixo x em (b) x = 6,0 m, (c) x = 9,0 m e (d) x = 250m.</a:t>
            </a:r>
            <a:endParaRPr lang="pt-BR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05064"/>
            <a:ext cx="526732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tângulo 2"/>
          <p:cNvSpPr/>
          <p:nvPr/>
        </p:nvSpPr>
        <p:spPr>
          <a:xfrm>
            <a:off x="696027" y="4941168"/>
            <a:ext cx="63242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O campo elétrico no eixo de uma carga de linha finita é dado pela Equação </a:t>
            </a:r>
            <a:r>
              <a:rPr lang="pt-BR" dirty="0" smtClean="0">
                <a:solidFill>
                  <a:schemeClr val="bg1"/>
                </a:solidFill>
              </a:rPr>
              <a:t>22-2a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320" y="4938035"/>
            <a:ext cx="1918497" cy="834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2F4B410D-70A5-544E-9CAF-C1A54B033232}"/>
              </a:ext>
            </a:extLst>
          </p:cNvPr>
          <p:cNvSpPr txBox="1"/>
          <p:nvPr/>
        </p:nvSpPr>
        <p:spPr>
          <a:xfrm>
            <a:off x="9311" y="17175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Solução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233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92263" y="632645"/>
            <a:ext cx="81369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Determine o campo elétrico no eixo x em (b) x = 6,0 m, (c) x = 9,0 m e (d) x = 250m.</a:t>
            </a:r>
            <a:endParaRPr lang="pt-BR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09" y="1594660"/>
            <a:ext cx="526732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551106"/>
            <a:ext cx="1918497" cy="834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64904"/>
            <a:ext cx="8522810" cy="74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12" y="3284984"/>
            <a:ext cx="8553568" cy="817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12" y="4049809"/>
            <a:ext cx="8156259" cy="819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4844177"/>
            <a:ext cx="3456385" cy="529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CaixaDeTexto 13">
            <a:extLst>
              <a:ext uri="{FF2B5EF4-FFF2-40B4-BE49-F238E27FC236}">
                <a16:creationId xmlns="" xmlns:a16="http://schemas.microsoft.com/office/drawing/2014/main" id="{2F4B410D-70A5-544E-9CAF-C1A54B033232}"/>
              </a:ext>
            </a:extLst>
          </p:cNvPr>
          <p:cNvSpPr txBox="1"/>
          <p:nvPr/>
        </p:nvSpPr>
        <p:spPr>
          <a:xfrm>
            <a:off x="9311" y="17175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Solução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0275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92263" y="548680"/>
            <a:ext cx="813690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(e) Estime o campo elétrico em x = 250 m, usando a aproximação que a carga é uma carga puntiforme no eixo x em x = 2,5 m, e compare seu resultado com o calculado na Parte (d</a:t>
            </a:r>
            <a:r>
              <a:rPr lang="pt-BR" dirty="0" smtClean="0">
                <a:solidFill>
                  <a:schemeClr val="bg1"/>
                </a:solidFill>
              </a:rPr>
              <a:t>).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09" y="2060848"/>
            <a:ext cx="526732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tângulo 2"/>
          <p:cNvSpPr/>
          <p:nvPr/>
        </p:nvSpPr>
        <p:spPr>
          <a:xfrm>
            <a:off x="492263" y="3501008"/>
            <a:ext cx="81121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Usando a aproximação de que a carga é uma carga pontual no eixo x em x = 2,5 m, a lei de Coulomb dá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27" y="4332005"/>
            <a:ext cx="1584176" cy="820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919" y="4326047"/>
            <a:ext cx="7200800" cy="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" t="18009" r="89342" b="17424"/>
          <a:stretch/>
        </p:blipFill>
        <p:spPr bwMode="auto">
          <a:xfrm>
            <a:off x="1763687" y="2899961"/>
            <a:ext cx="841727" cy="529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ângulo 3"/>
          <p:cNvSpPr/>
          <p:nvPr/>
        </p:nvSpPr>
        <p:spPr>
          <a:xfrm>
            <a:off x="492263" y="2996952"/>
            <a:ext cx="12025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Em (d):</a:t>
            </a:r>
            <a:endParaRPr lang="pt-BR" dirty="0"/>
          </a:p>
        </p:txBody>
      </p:sp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414" y="2899961"/>
            <a:ext cx="3456385" cy="529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ângulo 4"/>
          <p:cNvSpPr/>
          <p:nvPr/>
        </p:nvSpPr>
        <p:spPr>
          <a:xfrm>
            <a:off x="492263" y="5073196"/>
            <a:ext cx="85914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Este resultado é cerca de </a:t>
            </a:r>
            <a:r>
              <a:rPr lang="pt-BR" dirty="0" smtClean="0">
                <a:solidFill>
                  <a:schemeClr val="bg1"/>
                </a:solidFill>
              </a:rPr>
              <a:t>0,1</a:t>
            </a:r>
            <a:r>
              <a:rPr lang="pt-BR" dirty="0">
                <a:solidFill>
                  <a:schemeClr val="bg1"/>
                </a:solidFill>
              </a:rPr>
              <a:t>% menor que o valor exato obtido em (d). Isso sugere que a linha de carga é muito longa para que seu campo a uma distância de 250 m seja </a:t>
            </a:r>
            <a:r>
              <a:rPr lang="pt-BR" dirty="0" smtClean="0">
                <a:solidFill>
                  <a:schemeClr val="bg1"/>
                </a:solidFill>
              </a:rPr>
              <a:t>considerado exatamente </a:t>
            </a:r>
            <a:r>
              <a:rPr lang="pt-BR" dirty="0">
                <a:solidFill>
                  <a:schemeClr val="bg1"/>
                </a:solidFill>
              </a:rPr>
              <a:t>como </a:t>
            </a:r>
            <a:r>
              <a:rPr lang="pt-BR" dirty="0" smtClean="0">
                <a:solidFill>
                  <a:schemeClr val="bg1"/>
                </a:solidFill>
              </a:rPr>
              <a:t>àquele </a:t>
            </a:r>
            <a:r>
              <a:rPr lang="pt-BR" dirty="0">
                <a:solidFill>
                  <a:schemeClr val="bg1"/>
                </a:solidFill>
              </a:rPr>
              <a:t>devido a uma carga pontual.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="" xmlns:a16="http://schemas.microsoft.com/office/drawing/2014/main" id="{2F4B410D-70A5-544E-9CAF-C1A54B033232}"/>
              </a:ext>
            </a:extLst>
          </p:cNvPr>
          <p:cNvSpPr txBox="1"/>
          <p:nvPr/>
        </p:nvSpPr>
        <p:spPr>
          <a:xfrm>
            <a:off x="9311" y="17175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Solução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163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83568" y="764704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(a) Calcule </a:t>
            </a:r>
            <a:r>
              <a:rPr lang="pt-BR" i="1" dirty="0">
                <a:solidFill>
                  <a:schemeClr val="bg1"/>
                </a:solidFill>
              </a:rPr>
              <a:t>q/m</a:t>
            </a:r>
            <a:r>
              <a:rPr lang="pt-BR" dirty="0">
                <a:solidFill>
                  <a:schemeClr val="bg1"/>
                </a:solidFill>
              </a:rPr>
              <a:t> para um próton e determine sua aceleração em um campo elétrico uniforme que tem módulo de 100N/C.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2F4B410D-70A5-544E-9CAF-C1A54B033232}"/>
              </a:ext>
            </a:extLst>
          </p:cNvPr>
          <p:cNvSpPr txBox="1"/>
          <p:nvPr/>
        </p:nvSpPr>
        <p:spPr>
          <a:xfrm>
            <a:off x="9311" y="17175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Solução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99" t="14335" r="38964" b="71196"/>
          <a:stretch/>
        </p:blipFill>
        <p:spPr bwMode="auto">
          <a:xfrm>
            <a:off x="5580112" y="1968065"/>
            <a:ext cx="2376264" cy="1329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677804" y="3356992"/>
            <a:ext cx="51183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Aplicando </a:t>
            </a:r>
            <a:r>
              <a:rPr lang="pt-BR" dirty="0">
                <a:solidFill>
                  <a:schemeClr val="bg1"/>
                </a:solidFill>
              </a:rPr>
              <a:t>a segunda lei de Newton para relacionar a aceleração do elétron ao campo </a:t>
            </a:r>
            <a:r>
              <a:rPr lang="pt-BR" dirty="0" smtClean="0">
                <a:solidFill>
                  <a:schemeClr val="bg1"/>
                </a:solidFill>
              </a:rPr>
              <a:t>elétrico;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87183" y="2077279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R= Utilizando dados tabelados de </a:t>
            </a:r>
            <a:r>
              <a:rPr lang="pt-BR" i="1" dirty="0">
                <a:solidFill>
                  <a:schemeClr val="bg1"/>
                </a:solidFill>
              </a:rPr>
              <a:t>q</a:t>
            </a:r>
            <a:r>
              <a:rPr lang="pt-BR" dirty="0">
                <a:solidFill>
                  <a:schemeClr val="bg1"/>
                </a:solidFill>
              </a:rPr>
              <a:t> e </a:t>
            </a:r>
            <a:r>
              <a:rPr lang="pt-BR" i="1" dirty="0">
                <a:solidFill>
                  <a:schemeClr val="bg1"/>
                </a:solidFill>
              </a:rPr>
              <a:t>m</a:t>
            </a:r>
            <a:r>
              <a:rPr lang="pt-BR" dirty="0">
                <a:solidFill>
                  <a:schemeClr val="bg1"/>
                </a:solidFill>
              </a:rPr>
              <a:t> para um </a:t>
            </a:r>
            <a:r>
              <a:rPr lang="pt-BR" dirty="0" smtClean="0">
                <a:solidFill>
                  <a:schemeClr val="bg1"/>
                </a:solidFill>
              </a:rPr>
              <a:t>próton;</a:t>
            </a:r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331910"/>
            <a:ext cx="1656184" cy="91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250466"/>
            <a:ext cx="3030099" cy="1761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ângulo 4"/>
          <p:cNvSpPr/>
          <p:nvPr/>
        </p:nvSpPr>
        <p:spPr>
          <a:xfrm>
            <a:off x="699576" y="456780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A direção da aceleração </a:t>
            </a:r>
            <a:r>
              <a:rPr lang="pt-BR" dirty="0" smtClean="0">
                <a:solidFill>
                  <a:schemeClr val="bg1"/>
                </a:solidFill>
              </a:rPr>
              <a:t>do </a:t>
            </a:r>
            <a:r>
              <a:rPr lang="pt-BR" dirty="0">
                <a:solidFill>
                  <a:schemeClr val="bg1"/>
                </a:solidFill>
              </a:rPr>
              <a:t>próton está na direção do campo elétrico.</a:t>
            </a:r>
          </a:p>
        </p:txBody>
      </p:sp>
    </p:spTree>
    <p:extLst>
      <p:ext uri="{BB962C8B-B14F-4D97-AF65-F5344CB8AC3E}">
        <p14:creationId xmlns:p14="http://schemas.microsoft.com/office/powerpoint/2010/main" val="815863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83568" y="764704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(a) Determine o tempo que um próton inicialmente em repouso neste campo leva para atingir a rapidez de 0,01c (onde c é a velocidade da luz).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2F4B410D-70A5-544E-9CAF-C1A54B033232}"/>
              </a:ext>
            </a:extLst>
          </p:cNvPr>
          <p:cNvSpPr txBox="1"/>
          <p:nvPr/>
        </p:nvSpPr>
        <p:spPr>
          <a:xfrm>
            <a:off x="9311" y="17175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Solução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183" y="2166823"/>
            <a:ext cx="2201193" cy="890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683568" y="2262253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 partir da definição de aceleração;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356992"/>
            <a:ext cx="4544906" cy="84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0433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/>
              <p:cNvSpPr txBox="1"/>
              <p:nvPr/>
            </p:nvSpPr>
            <p:spPr>
              <a:xfrm>
                <a:off x="683568" y="764704"/>
                <a:ext cx="7776864" cy="1983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dirty="0" smtClean="0">
                    <a:solidFill>
                      <a:schemeClr val="bg1"/>
                    </a:solidFill>
                  </a:rPr>
                  <a:t>(54) Um </a:t>
                </a:r>
                <a:r>
                  <a:rPr lang="pt-BR" dirty="0">
                    <a:solidFill>
                      <a:schemeClr val="bg1"/>
                    </a:solidFill>
                  </a:rPr>
                  <a:t>elétron é liberado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a partir do </a:t>
                </a:r>
                <a:r>
                  <a:rPr lang="pt-BR" dirty="0">
                    <a:solidFill>
                      <a:schemeClr val="bg1"/>
                    </a:solidFill>
                  </a:rPr>
                  <a:t>repouso em um campo elétrico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pouco intenso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𝑬</m:t>
                        </m:r>
                      </m:e>
                    </m:acc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</a:rPr>
                      <m:t>=−</m:t>
                    </m:r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</a:rPr>
                      <m:t>𝟏</m:t>
                    </m:r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</a:rPr>
                      <m:t>,</m:t>
                    </m:r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</a:rPr>
                      <m:t>𝟓𝟎</m:t>
                    </m:r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𝟏𝟎</m:t>
                        </m:r>
                      </m:sup>
                    </m:sSup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𝑵</m:t>
                    </m:r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/</m:t>
                    </m:r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𝑪</m:t>
                    </m:r>
                    <m:acc>
                      <m:accPr>
                        <m:chr m:val="̂"/>
                        <m:ctrlP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𝒋</m:t>
                        </m:r>
                      </m:e>
                    </m:acc>
                  </m:oMath>
                </a14:m>
                <a:r>
                  <a:rPr lang="pt-BR" dirty="0" smtClean="0">
                    <a:solidFill>
                      <a:schemeClr val="bg1"/>
                    </a:solidFill>
                  </a:rPr>
                  <a:t>. Depois</a:t>
                </a:r>
                <a:r>
                  <a:rPr lang="pt-BR" dirty="0">
                    <a:solidFill>
                      <a:schemeClr val="bg1"/>
                    </a:solidFill>
                  </a:rPr>
                  <a:t> que o elétron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percorre </a:t>
                </a:r>
                <a:r>
                  <a:rPr lang="pt-BR" dirty="0">
                    <a:solidFill>
                      <a:schemeClr val="bg1"/>
                    </a:solidFill>
                  </a:rPr>
                  <a:t>uma distância vertical de 1,0 </a:t>
                </a:r>
                <a:r>
                  <a:rPr lang="pt-BR" dirty="0" err="1">
                    <a:solidFill>
                      <a:schemeClr val="bg1"/>
                    </a:solidFill>
                  </a:rPr>
                  <a:t>μm</a:t>
                </a:r>
                <a:r>
                  <a:rPr lang="pt-BR" dirty="0">
                    <a:solidFill>
                      <a:schemeClr val="bg1"/>
                    </a:solidFill>
                  </a:rPr>
                  <a:t>, qual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o valor do módulo de </a:t>
                </a:r>
                <a:r>
                  <a:rPr lang="pt-BR" dirty="0">
                    <a:solidFill>
                      <a:schemeClr val="bg1"/>
                    </a:solidFill>
                  </a:rPr>
                  <a:t>sua velocidade? (Não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despreze a </a:t>
                </a:r>
                <a:r>
                  <a:rPr lang="pt-BR" dirty="0">
                    <a:solidFill>
                      <a:schemeClr val="bg1"/>
                    </a:solidFill>
                  </a:rPr>
                  <a:t>força gravitacional no elétron.)</a:t>
                </a:r>
              </a:p>
            </p:txBody>
          </p:sp>
        </mc:Choice>
        <mc:Fallback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764704"/>
                <a:ext cx="7776864" cy="1983748"/>
              </a:xfrm>
              <a:prstGeom prst="rect">
                <a:avLst/>
              </a:prstGeom>
              <a:blipFill rotWithShape="1">
                <a:blip r:embed="rId2"/>
                <a:stretch>
                  <a:fillRect t="-2454" b="-613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2F4B410D-70A5-544E-9CAF-C1A54B033232}"/>
              </a:ext>
            </a:extLst>
          </p:cNvPr>
          <p:cNvSpPr txBox="1"/>
          <p:nvPr/>
        </p:nvSpPr>
        <p:spPr>
          <a:xfrm>
            <a:off x="9311" y="17175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Exercícios do Capítulo 21 do </a:t>
            </a:r>
            <a:r>
              <a:rPr lang="pt-BR" dirty="0" err="1">
                <a:solidFill>
                  <a:schemeClr val="bg1"/>
                </a:solidFill>
              </a:rPr>
              <a:t>Tipler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086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/>
              <p:cNvSpPr txBox="1"/>
              <p:nvPr/>
            </p:nvSpPr>
            <p:spPr>
              <a:xfrm>
                <a:off x="683568" y="764704"/>
                <a:ext cx="7776864" cy="1983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dirty="0" smtClean="0">
                    <a:solidFill>
                      <a:schemeClr val="bg1"/>
                    </a:solidFill>
                  </a:rPr>
                  <a:t>(54) Um </a:t>
                </a:r>
                <a:r>
                  <a:rPr lang="pt-BR" dirty="0">
                    <a:solidFill>
                      <a:schemeClr val="bg1"/>
                    </a:solidFill>
                  </a:rPr>
                  <a:t>elétron é liberado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a partir do </a:t>
                </a:r>
                <a:r>
                  <a:rPr lang="pt-BR" dirty="0">
                    <a:solidFill>
                      <a:schemeClr val="bg1"/>
                    </a:solidFill>
                  </a:rPr>
                  <a:t>repouso em um campo elétrico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pouco intenso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𝑬</m:t>
                        </m:r>
                      </m:e>
                    </m:acc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</a:rPr>
                      <m:t>=−</m:t>
                    </m:r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</a:rPr>
                      <m:t>𝟏</m:t>
                    </m:r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</a:rPr>
                      <m:t>,</m:t>
                    </m:r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</a:rPr>
                      <m:t>𝟓𝟎</m:t>
                    </m:r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𝟏𝟎</m:t>
                        </m:r>
                      </m:sup>
                    </m:sSup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𝑵</m:t>
                    </m:r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/</m:t>
                    </m:r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𝑪</m:t>
                    </m:r>
                    <m:acc>
                      <m:accPr>
                        <m:chr m:val="̂"/>
                        <m:ctrlP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𝒋</m:t>
                        </m:r>
                      </m:e>
                    </m:acc>
                  </m:oMath>
                </a14:m>
                <a:r>
                  <a:rPr lang="pt-BR" dirty="0" smtClean="0">
                    <a:solidFill>
                      <a:schemeClr val="bg1"/>
                    </a:solidFill>
                  </a:rPr>
                  <a:t>. Depois</a:t>
                </a:r>
                <a:r>
                  <a:rPr lang="pt-BR" dirty="0">
                    <a:solidFill>
                      <a:schemeClr val="bg1"/>
                    </a:solidFill>
                  </a:rPr>
                  <a:t> que o elétron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percorre </a:t>
                </a:r>
                <a:r>
                  <a:rPr lang="pt-BR" dirty="0">
                    <a:solidFill>
                      <a:schemeClr val="bg1"/>
                    </a:solidFill>
                  </a:rPr>
                  <a:t>uma distância vertical de 1,0 </a:t>
                </a:r>
                <a:r>
                  <a:rPr lang="pt-BR" dirty="0" err="1">
                    <a:solidFill>
                      <a:schemeClr val="bg1"/>
                    </a:solidFill>
                  </a:rPr>
                  <a:t>μm</a:t>
                </a:r>
                <a:r>
                  <a:rPr lang="pt-BR" dirty="0">
                    <a:solidFill>
                      <a:schemeClr val="bg1"/>
                    </a:solidFill>
                  </a:rPr>
                  <a:t>, qual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o valor do módulo de </a:t>
                </a:r>
                <a:r>
                  <a:rPr lang="pt-BR" dirty="0">
                    <a:solidFill>
                      <a:schemeClr val="bg1"/>
                    </a:solidFill>
                  </a:rPr>
                  <a:t>sua velocidade? (Não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despreze a </a:t>
                </a:r>
                <a:r>
                  <a:rPr lang="pt-BR" dirty="0">
                    <a:solidFill>
                      <a:schemeClr val="bg1"/>
                    </a:solidFill>
                  </a:rPr>
                  <a:t>força gravitacional no elétron.)</a:t>
                </a:r>
              </a:p>
            </p:txBody>
          </p:sp>
        </mc:Choice>
        <mc:Fallback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764704"/>
                <a:ext cx="7776864" cy="1983748"/>
              </a:xfrm>
              <a:prstGeom prst="rect">
                <a:avLst/>
              </a:prstGeom>
              <a:blipFill rotWithShape="1">
                <a:blip r:embed="rId2"/>
                <a:stretch>
                  <a:fillRect t="-2454" b="-613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924944"/>
            <a:ext cx="2270546" cy="492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467544" y="2814027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Aplicando o princípio da superposição na componente y;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784"/>
          <a:stretch/>
        </p:blipFill>
        <p:spPr bwMode="auto">
          <a:xfrm>
            <a:off x="1403649" y="3861048"/>
            <a:ext cx="1135184" cy="513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539552" y="386104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Mas,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771800" y="3861047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99"/>
          <a:stretch/>
        </p:blipFill>
        <p:spPr bwMode="auto">
          <a:xfrm>
            <a:off x="3269493" y="3861049"/>
            <a:ext cx="1302507" cy="513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4716016" y="386104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Então,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840575"/>
            <a:ext cx="1949505" cy="50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542610"/>
            <a:ext cx="1638062" cy="702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aixaDeTexto 13"/>
              <p:cNvSpPr txBox="1"/>
              <p:nvPr/>
            </p:nvSpPr>
            <p:spPr>
              <a:xfrm>
                <a:off x="539552" y="4645864"/>
                <a:ext cx="3640328" cy="4955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 smtClean="0">
                    <a:solidFill>
                      <a:schemeClr val="bg1"/>
                    </a:solidFill>
                  </a:rPr>
                  <a:t>Resolvendo para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𝒂</m:t>
                        </m:r>
                      </m:e>
                      <m:sub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𝒚</m:t>
                        </m:r>
                      </m:sub>
                    </m:sSub>
                  </m:oMath>
                </a14:m>
                <a:r>
                  <a:rPr lang="pt-BR" dirty="0" smtClean="0">
                    <a:solidFill>
                      <a:schemeClr val="bg1"/>
                    </a:solidFill>
                  </a:rPr>
                  <a:t>: </a:t>
                </a:r>
                <a:endParaRPr lang="pt-BR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645864"/>
                <a:ext cx="3640328" cy="495520"/>
              </a:xfrm>
              <a:prstGeom prst="rect">
                <a:avLst/>
              </a:prstGeom>
              <a:blipFill rotWithShape="1">
                <a:blip r:embed="rId7"/>
                <a:stretch>
                  <a:fillRect l="-2680" t="-9877" b="-2098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aixaDeTexto 15">
            <a:extLst>
              <a:ext uri="{FF2B5EF4-FFF2-40B4-BE49-F238E27FC236}">
                <a16:creationId xmlns="" xmlns:a16="http://schemas.microsoft.com/office/drawing/2014/main" id="{2F4B410D-70A5-544E-9CAF-C1A54B033232}"/>
              </a:ext>
            </a:extLst>
          </p:cNvPr>
          <p:cNvSpPr txBox="1"/>
          <p:nvPr/>
        </p:nvSpPr>
        <p:spPr>
          <a:xfrm>
            <a:off x="9311" y="17175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Solução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398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/>
              <p:cNvSpPr txBox="1"/>
              <p:nvPr/>
            </p:nvSpPr>
            <p:spPr>
              <a:xfrm>
                <a:off x="683568" y="764704"/>
                <a:ext cx="7776864" cy="1983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dirty="0" smtClean="0">
                    <a:solidFill>
                      <a:schemeClr val="bg1"/>
                    </a:solidFill>
                  </a:rPr>
                  <a:t>(54) Um </a:t>
                </a:r>
                <a:r>
                  <a:rPr lang="pt-BR" dirty="0">
                    <a:solidFill>
                      <a:schemeClr val="bg1"/>
                    </a:solidFill>
                  </a:rPr>
                  <a:t>elétron é liberado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a partir do </a:t>
                </a:r>
                <a:r>
                  <a:rPr lang="pt-BR" dirty="0">
                    <a:solidFill>
                      <a:schemeClr val="bg1"/>
                    </a:solidFill>
                  </a:rPr>
                  <a:t>repouso em um campo elétrico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pouco intenso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𝑬</m:t>
                        </m:r>
                      </m:e>
                    </m:acc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</a:rPr>
                      <m:t>=−</m:t>
                    </m:r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</a:rPr>
                      <m:t>𝟏</m:t>
                    </m:r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</a:rPr>
                      <m:t>,</m:t>
                    </m:r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</a:rPr>
                      <m:t>𝟓𝟎</m:t>
                    </m:r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𝟏𝟎</m:t>
                        </m:r>
                      </m:sup>
                    </m:sSup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𝑵</m:t>
                    </m:r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/</m:t>
                    </m:r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𝑪</m:t>
                    </m:r>
                    <m:acc>
                      <m:accPr>
                        <m:chr m:val="̂"/>
                        <m:ctrlP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𝒋</m:t>
                        </m:r>
                      </m:e>
                    </m:acc>
                  </m:oMath>
                </a14:m>
                <a:r>
                  <a:rPr lang="pt-BR" dirty="0" smtClean="0">
                    <a:solidFill>
                      <a:schemeClr val="bg1"/>
                    </a:solidFill>
                  </a:rPr>
                  <a:t>. Depois</a:t>
                </a:r>
                <a:r>
                  <a:rPr lang="pt-BR" dirty="0">
                    <a:solidFill>
                      <a:schemeClr val="bg1"/>
                    </a:solidFill>
                  </a:rPr>
                  <a:t> que o elétron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percorre </a:t>
                </a:r>
                <a:r>
                  <a:rPr lang="pt-BR" dirty="0">
                    <a:solidFill>
                      <a:schemeClr val="bg1"/>
                    </a:solidFill>
                  </a:rPr>
                  <a:t>uma distância vertical de 1,0 </a:t>
                </a:r>
                <a:r>
                  <a:rPr lang="pt-BR" dirty="0" err="1">
                    <a:solidFill>
                      <a:schemeClr val="bg1"/>
                    </a:solidFill>
                  </a:rPr>
                  <a:t>μm</a:t>
                </a:r>
                <a:r>
                  <a:rPr lang="pt-BR" dirty="0">
                    <a:solidFill>
                      <a:schemeClr val="bg1"/>
                    </a:solidFill>
                  </a:rPr>
                  <a:t>, qual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o valor do módulo de </a:t>
                </a:r>
                <a:r>
                  <a:rPr lang="pt-BR" dirty="0">
                    <a:solidFill>
                      <a:schemeClr val="bg1"/>
                    </a:solidFill>
                  </a:rPr>
                  <a:t>sua velocidade? (Não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despreze a </a:t>
                </a:r>
                <a:r>
                  <a:rPr lang="pt-BR" dirty="0">
                    <a:solidFill>
                      <a:schemeClr val="bg1"/>
                    </a:solidFill>
                  </a:rPr>
                  <a:t>força gravitacional no elétron.)</a:t>
                </a:r>
              </a:p>
            </p:txBody>
          </p:sp>
        </mc:Choice>
        <mc:Fallback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764704"/>
                <a:ext cx="7776864" cy="1983748"/>
              </a:xfrm>
              <a:prstGeom prst="rect">
                <a:avLst/>
              </a:prstGeom>
              <a:blipFill rotWithShape="1">
                <a:blip r:embed="rId2"/>
                <a:stretch>
                  <a:fillRect t="-2454" b="-613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442" y="2348880"/>
            <a:ext cx="1638062" cy="702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942034"/>
            <a:ext cx="2641817" cy="670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645024"/>
            <a:ext cx="3392773" cy="521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416" y="3450876"/>
            <a:ext cx="2619980" cy="91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366" y="4509120"/>
            <a:ext cx="7101018" cy="1397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CaixaDeTexto 17">
            <a:extLst>
              <a:ext uri="{FF2B5EF4-FFF2-40B4-BE49-F238E27FC236}">
                <a16:creationId xmlns="" xmlns:a16="http://schemas.microsoft.com/office/drawing/2014/main" id="{2F4B410D-70A5-544E-9CAF-C1A54B033232}"/>
              </a:ext>
            </a:extLst>
          </p:cNvPr>
          <p:cNvSpPr txBox="1"/>
          <p:nvPr/>
        </p:nvSpPr>
        <p:spPr>
          <a:xfrm>
            <a:off x="9311" y="17175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Solução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128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/>
              <p:cNvSpPr txBox="1"/>
              <p:nvPr/>
            </p:nvSpPr>
            <p:spPr>
              <a:xfrm>
                <a:off x="683568" y="764704"/>
                <a:ext cx="7776864" cy="23975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dirty="0" smtClean="0">
                    <a:solidFill>
                      <a:schemeClr val="bg1"/>
                    </a:solidFill>
                  </a:rPr>
                  <a:t>(</a:t>
                </a:r>
                <a:r>
                  <a:rPr lang="pt-BR" dirty="0">
                    <a:solidFill>
                      <a:schemeClr val="bg1"/>
                    </a:solidFill>
                  </a:rPr>
                  <a:t>56) Uma partícula carregada deixa a origem com uma velocidade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de </a:t>
                </a:r>
                <a14:m>
                  <m:oMath xmlns:m="http://schemas.openxmlformats.org/officeDocument/2006/math"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</a:rPr>
                      <m:t>𝟑</m:t>
                    </m:r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𝟔</m:t>
                        </m:r>
                      </m:sup>
                    </m:sSup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𝒎</m:t>
                    </m:r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/</m:t>
                    </m:r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𝒔</m:t>
                    </m:r>
                  </m:oMath>
                </a14:m>
                <a:r>
                  <a:rPr lang="pt-BR" dirty="0" smtClean="0">
                    <a:solidFill>
                      <a:schemeClr val="bg1"/>
                    </a:solidFill>
                  </a:rPr>
                  <a:t> a </a:t>
                </a:r>
                <a:r>
                  <a:rPr lang="pt-BR" dirty="0">
                    <a:solidFill>
                      <a:schemeClr val="bg1"/>
                    </a:solidFill>
                  </a:rPr>
                  <a:t>um ângulo de 35º acima do eixo x. Um campo elétrico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uniforme, </a:t>
                </a:r>
                <a:r>
                  <a:rPr lang="pt-BR" dirty="0">
                    <a:solidFill>
                      <a:schemeClr val="bg1"/>
                    </a:solidFill>
                  </a:rPr>
                  <a:t>dado por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𝑬</m:t>
                        </m:r>
                      </m:e>
                    </m:acc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</a:rPr>
                      <m:t>=−</m:t>
                    </m:r>
                    <m:sSub>
                      <m:sSubPr>
                        <m:ctrlP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𝑬</m:t>
                        </m:r>
                      </m:e>
                      <m:sub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acc>
                      <m:accPr>
                        <m:chr m:val="̂"/>
                        <m:ctrlP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𝒋</m:t>
                        </m:r>
                      </m:e>
                    </m:acc>
                  </m:oMath>
                </a14:m>
                <a:r>
                  <a:rPr lang="pt-BR" dirty="0" smtClean="0">
                    <a:solidFill>
                      <a:schemeClr val="bg1"/>
                    </a:solidFill>
                  </a:rPr>
                  <a:t>, existe ao longo de </a:t>
                </a:r>
                <a:r>
                  <a:rPr lang="pt-BR" dirty="0">
                    <a:solidFill>
                      <a:schemeClr val="bg1"/>
                    </a:solidFill>
                  </a:rPr>
                  <a:t>toda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essa </a:t>
                </a:r>
                <a:r>
                  <a:rPr lang="pt-BR" dirty="0">
                    <a:solidFill>
                      <a:schemeClr val="bg1"/>
                    </a:solidFill>
                  </a:rPr>
                  <a:t>região.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Determine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𝑬</m:t>
                        </m:r>
                      </m:e>
                      <m:sub>
                        <m:r>
                          <a:rPr lang="pt-BR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pt-BR" dirty="0">
                    <a:solidFill>
                      <a:schemeClr val="bg1"/>
                    </a:solidFill>
                  </a:rPr>
                  <a:t>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tal que a </a:t>
                </a:r>
                <a:r>
                  <a:rPr lang="pt-BR" dirty="0">
                    <a:solidFill>
                      <a:schemeClr val="bg1"/>
                    </a:solidFill>
                  </a:rPr>
                  <a:t>partícula cruze o eixo x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em x </a:t>
                </a:r>
                <a:r>
                  <a:rPr lang="pt-BR" dirty="0">
                    <a:solidFill>
                      <a:schemeClr val="bg1"/>
                    </a:solidFill>
                  </a:rPr>
                  <a:t>=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1,50cm </a:t>
                </a:r>
                <a:r>
                  <a:rPr lang="pt-BR" dirty="0">
                    <a:solidFill>
                      <a:schemeClr val="bg1"/>
                    </a:solidFill>
                  </a:rPr>
                  <a:t>se a partícula for (a) um elétron e (b) um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próton.</a:t>
                </a:r>
                <a:endParaRPr lang="pt-BR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764704"/>
                <a:ext cx="7776864" cy="2397516"/>
              </a:xfrm>
              <a:prstGeom prst="rect">
                <a:avLst/>
              </a:prstGeom>
              <a:blipFill rotWithShape="1">
                <a:blip r:embed="rId2"/>
                <a:stretch>
                  <a:fillRect l="-940" t="-2030" r="-1881" b="-329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2F4B410D-70A5-544E-9CAF-C1A54B033232}"/>
              </a:ext>
            </a:extLst>
          </p:cNvPr>
          <p:cNvSpPr txBox="1"/>
          <p:nvPr/>
        </p:nvSpPr>
        <p:spPr>
          <a:xfrm>
            <a:off x="9311" y="17175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Exercícios do Capítulo 21 do </a:t>
            </a:r>
            <a:r>
              <a:rPr lang="pt-BR" dirty="0" err="1">
                <a:solidFill>
                  <a:schemeClr val="bg1"/>
                </a:solidFill>
              </a:rPr>
              <a:t>Tipler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150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/>
              <p:cNvSpPr txBox="1"/>
              <p:nvPr/>
            </p:nvSpPr>
            <p:spPr>
              <a:xfrm>
                <a:off x="683568" y="764704"/>
                <a:ext cx="7776864" cy="23975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dirty="0" smtClean="0">
                    <a:solidFill>
                      <a:schemeClr val="bg1"/>
                    </a:solidFill>
                  </a:rPr>
                  <a:t>(</a:t>
                </a:r>
                <a:r>
                  <a:rPr lang="pt-BR" dirty="0">
                    <a:solidFill>
                      <a:schemeClr val="bg1"/>
                    </a:solidFill>
                  </a:rPr>
                  <a:t>56) Uma partícula carregada deixa a origem com uma velocidade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de </a:t>
                </a:r>
                <a14:m>
                  <m:oMath xmlns:m="http://schemas.openxmlformats.org/officeDocument/2006/math"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</a:rPr>
                      <m:t>𝟑</m:t>
                    </m:r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𝟔</m:t>
                        </m:r>
                      </m:sup>
                    </m:sSup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𝒎</m:t>
                    </m:r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/</m:t>
                    </m:r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𝒔</m:t>
                    </m:r>
                  </m:oMath>
                </a14:m>
                <a:r>
                  <a:rPr lang="pt-BR" dirty="0" smtClean="0">
                    <a:solidFill>
                      <a:schemeClr val="bg1"/>
                    </a:solidFill>
                  </a:rPr>
                  <a:t> a </a:t>
                </a:r>
                <a:r>
                  <a:rPr lang="pt-BR" dirty="0">
                    <a:solidFill>
                      <a:schemeClr val="bg1"/>
                    </a:solidFill>
                  </a:rPr>
                  <a:t>um ângulo de 35º acima do eixo x. Um campo elétrico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uniforme, </a:t>
                </a:r>
                <a:r>
                  <a:rPr lang="pt-BR" dirty="0">
                    <a:solidFill>
                      <a:schemeClr val="bg1"/>
                    </a:solidFill>
                  </a:rPr>
                  <a:t>dado por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t-BR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𝑬</m:t>
                        </m:r>
                      </m:e>
                    </m:acc>
                    <m:r>
                      <a:rPr lang="pt-BR" b="1" i="1" smtClean="0">
                        <a:solidFill>
                          <a:schemeClr val="bg1"/>
                        </a:solidFill>
                        <a:latin typeface="Cambria Math"/>
                      </a:rPr>
                      <m:t>=−</m:t>
                    </m:r>
                    <m:sSub>
                      <m:sSubPr>
                        <m:ctrlP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𝑬</m:t>
                        </m:r>
                      </m:e>
                      <m:sub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acc>
                      <m:accPr>
                        <m:chr m:val="̂"/>
                        <m:ctrlP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pt-B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𝒋</m:t>
                        </m:r>
                      </m:e>
                    </m:acc>
                  </m:oMath>
                </a14:m>
                <a:r>
                  <a:rPr lang="pt-BR" dirty="0" smtClean="0">
                    <a:solidFill>
                      <a:schemeClr val="bg1"/>
                    </a:solidFill>
                  </a:rPr>
                  <a:t>, existe ao longo de </a:t>
                </a:r>
                <a:r>
                  <a:rPr lang="pt-BR" dirty="0">
                    <a:solidFill>
                      <a:schemeClr val="bg1"/>
                    </a:solidFill>
                  </a:rPr>
                  <a:t>toda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essa </a:t>
                </a:r>
                <a:r>
                  <a:rPr lang="pt-BR" dirty="0">
                    <a:solidFill>
                      <a:schemeClr val="bg1"/>
                    </a:solidFill>
                  </a:rPr>
                  <a:t>região.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Determine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𝑬</m:t>
                        </m:r>
                      </m:e>
                      <m:sub>
                        <m:r>
                          <a:rPr lang="pt-BR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pt-BR" dirty="0">
                    <a:solidFill>
                      <a:schemeClr val="bg1"/>
                    </a:solidFill>
                  </a:rPr>
                  <a:t>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tal que a </a:t>
                </a:r>
                <a:r>
                  <a:rPr lang="pt-BR" dirty="0">
                    <a:solidFill>
                      <a:schemeClr val="bg1"/>
                    </a:solidFill>
                  </a:rPr>
                  <a:t>partícula cruze o eixo x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em x </a:t>
                </a:r>
                <a:r>
                  <a:rPr lang="pt-BR" dirty="0">
                    <a:solidFill>
                      <a:schemeClr val="bg1"/>
                    </a:solidFill>
                  </a:rPr>
                  <a:t>=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1,50cm </a:t>
                </a:r>
                <a:r>
                  <a:rPr lang="pt-BR" dirty="0">
                    <a:solidFill>
                      <a:schemeClr val="bg1"/>
                    </a:solidFill>
                  </a:rPr>
                  <a:t>se a partícula for (a) um elétron e (b) um </a:t>
                </a:r>
                <a:r>
                  <a:rPr lang="pt-BR" dirty="0" smtClean="0">
                    <a:solidFill>
                      <a:schemeClr val="bg1"/>
                    </a:solidFill>
                  </a:rPr>
                  <a:t>próton.</a:t>
                </a:r>
                <a:endParaRPr lang="pt-BR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764704"/>
                <a:ext cx="7776864" cy="2397516"/>
              </a:xfrm>
              <a:prstGeom prst="rect">
                <a:avLst/>
              </a:prstGeom>
              <a:blipFill rotWithShape="1">
                <a:blip r:embed="rId2"/>
                <a:stretch>
                  <a:fillRect l="-940" t="-2030" r="-1881" b="-329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2F4B410D-70A5-544E-9CAF-C1A54B033232}"/>
              </a:ext>
            </a:extLst>
          </p:cNvPr>
          <p:cNvSpPr txBox="1"/>
          <p:nvPr/>
        </p:nvSpPr>
        <p:spPr>
          <a:xfrm>
            <a:off x="9311" y="17175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Exercícios do Capítulo 21 do </a:t>
            </a:r>
            <a:r>
              <a:rPr lang="pt-BR" dirty="0" err="1">
                <a:solidFill>
                  <a:schemeClr val="bg1"/>
                </a:solidFill>
              </a:rPr>
              <a:t>Tipler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501008"/>
            <a:ext cx="3188001" cy="242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15064"/>
      </p:ext>
    </p:extLst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27697</TotalTime>
  <Words>2053</Words>
  <Application>Microsoft Office PowerPoint</Application>
  <PresentationFormat>Apresentação na tela (4:3)</PresentationFormat>
  <Paragraphs>87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RICARDO SALVADORE</dc:creator>
  <cp:lastModifiedBy>Computador</cp:lastModifiedBy>
  <cp:revision>623</cp:revision>
  <dcterms:created xsi:type="dcterms:W3CDTF">2002-01-15T15:53:22Z</dcterms:created>
  <dcterms:modified xsi:type="dcterms:W3CDTF">2020-09-03T18:18:24Z</dcterms:modified>
</cp:coreProperties>
</file>