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7" r:id="rId3"/>
    <p:sldId id="266" r:id="rId4"/>
    <p:sldId id="271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17/05/2021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17/05/2021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17/05/2021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17/05/2021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17/05/2021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17/05/2021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17/05/2021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17/05/2021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17/05/2021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ítulo 7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1008112"/>
          </a:xfrm>
        </p:spPr>
        <p:txBody>
          <a:bodyPr/>
          <a:lstStyle/>
          <a:p>
            <a:r>
              <a:rPr lang="pt-BR" dirty="0"/>
              <a:t>PROCESSO DE Adoção DE INOVAÇÕES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33772" y="872716"/>
            <a:ext cx="8276456" cy="1247800"/>
          </a:xfrm>
        </p:spPr>
        <p:txBody>
          <a:bodyPr>
            <a:normAutofit/>
          </a:bodyPr>
          <a:lstStyle/>
          <a:p>
            <a:pPr algn="r"/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COMUNICAÇÃO E EXTENSÃO RURAL– ZEB1428</a:t>
            </a:r>
            <a:br>
              <a:rPr lang="pt-BR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FUNDAMENTOS DE EXTENSÃO RURAL ZEB1307</a:t>
            </a:r>
            <a:b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2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Professor Dr. Marcelo Ribeiro</a:t>
            </a:r>
            <a:endParaRPr lang="pt-BR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7" name="Picture 3" descr="D:\Users\User\Documents\graduação\Comunicação e Extensão\logoFzea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32656"/>
            <a:ext cx="1374697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Autofit/>
          </a:bodyPr>
          <a:lstStyle/>
          <a:p>
            <a:r>
              <a:rPr lang="pt-BR" sz="2000" dirty="0"/>
              <a:t>Ponto de Partida:</a:t>
            </a:r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  <a:p>
            <a:r>
              <a:rPr lang="pt-BR" sz="2000" dirty="0"/>
              <a:t>A percepção da inovação (que se inicia com as “primeiras impressões”) </a:t>
            </a:r>
          </a:p>
          <a:p>
            <a:endParaRPr lang="pt-BR" sz="2000" dirty="0"/>
          </a:p>
          <a:p>
            <a:endParaRPr lang="pt-BR" sz="2000" dirty="0"/>
          </a:p>
          <a:p>
            <a:pPr>
              <a:buNone/>
            </a:pPr>
            <a:endParaRPr lang="pt-BR" sz="2000" dirty="0"/>
          </a:p>
          <a:p>
            <a:pPr lvl="0"/>
            <a:endParaRPr lang="pt-BR" sz="2000" dirty="0"/>
          </a:p>
          <a:p>
            <a:pPr lvl="0"/>
            <a:endParaRPr lang="pt-BR" sz="2000" dirty="0"/>
          </a:p>
          <a:p>
            <a:pPr lvl="0"/>
            <a:endParaRPr lang="pt-BR" sz="2000" dirty="0"/>
          </a:p>
          <a:p>
            <a:pPr lvl="0"/>
            <a:endParaRPr lang="pt-BR" sz="2000" dirty="0"/>
          </a:p>
          <a:p>
            <a:pPr lvl="0"/>
            <a:endParaRPr lang="pt-BR" sz="2000" dirty="0"/>
          </a:p>
          <a:p>
            <a:pPr lvl="0"/>
            <a:endParaRPr lang="pt-BR" sz="2000" dirty="0"/>
          </a:p>
          <a:p>
            <a:pPr lvl="0"/>
            <a:endParaRPr lang="pt-BR" sz="2000" dirty="0"/>
          </a:p>
          <a:p>
            <a:pPr lvl="0"/>
            <a:endParaRPr lang="pt-BR" sz="2000" dirty="0"/>
          </a:p>
          <a:p>
            <a:pPr lvl="0"/>
            <a:endParaRPr lang="pt-BR" sz="2000" dirty="0"/>
          </a:p>
          <a:p>
            <a:pPr lvl="0"/>
            <a:endParaRPr lang="pt-BR" sz="2000" dirty="0"/>
          </a:p>
          <a:p>
            <a:pPr lvl="0"/>
            <a:endParaRPr lang="pt-BR" sz="2000" dirty="0"/>
          </a:p>
          <a:p>
            <a:pPr lvl="0"/>
            <a:endParaRPr lang="pt-BR" sz="2000" dirty="0"/>
          </a:p>
          <a:p>
            <a:pPr lvl="0"/>
            <a:endParaRPr lang="pt-BR" sz="2000" dirty="0"/>
          </a:p>
          <a:p>
            <a:pPr lvl="0"/>
            <a:r>
              <a:rPr lang="pt-BR" sz="2000" dirty="0"/>
              <a:t>O desencadeamento de um </a:t>
            </a:r>
            <a:r>
              <a:rPr lang="pt-BR" sz="2000" u="sng" dirty="0"/>
              <a:t>processo racional. </a:t>
            </a:r>
            <a:r>
              <a:rPr lang="pt-BR" sz="2000" dirty="0"/>
              <a:t>O</a:t>
            </a:r>
            <a:r>
              <a:rPr lang="pt-BR" sz="2000" u="sng" dirty="0"/>
              <a:t> </a:t>
            </a:r>
            <a:r>
              <a:rPr lang="pt-BR" sz="2000" dirty="0"/>
              <a:t>indivíduo chega a um comportamento final que é fruto de opções conscientes e ponderadas (linha do comportamento racional);</a:t>
            </a:r>
          </a:p>
          <a:p>
            <a:pPr lvl="0"/>
            <a:r>
              <a:rPr lang="pt-BR" sz="2000" dirty="0"/>
              <a:t>A tomada de uma </a:t>
            </a:r>
            <a:r>
              <a:rPr lang="pt-BR" sz="2000" u="sng" dirty="0"/>
              <a:t>atitude impulsiva</a:t>
            </a:r>
            <a:r>
              <a:rPr lang="pt-BR" sz="2000" dirty="0"/>
              <a:t>. O indivíduo é levado a adotar ou rejeitar a inovação por motivos não racionais (linha do comportamento não racional).</a:t>
            </a:r>
          </a:p>
          <a:p>
            <a:r>
              <a:rPr lang="pt-BR" sz="2000" dirty="0"/>
              <a:t> </a:t>
            </a:r>
          </a:p>
          <a:p>
            <a:pPr lvl="0"/>
            <a:r>
              <a:rPr lang="pt-BR" sz="2000" dirty="0"/>
              <a:t>Um </a:t>
            </a:r>
            <a:r>
              <a:rPr lang="pt-BR" sz="2000" u="sng" dirty="0"/>
              <a:t>desinteresse perceptivo</a:t>
            </a:r>
            <a:r>
              <a:rPr lang="pt-BR" sz="2000" dirty="0"/>
              <a:t>. O indivíduo não é movido ou motivado em qualquer direção pela inovação percebida (linha de desinteresse perceptivo).</a:t>
            </a:r>
          </a:p>
          <a:p>
            <a:r>
              <a:rPr lang="pt-BR" sz="2000" dirty="0"/>
              <a:t> </a:t>
            </a:r>
          </a:p>
          <a:p>
            <a:pPr marL="457200" indent="-457200" algn="just">
              <a:buNone/>
            </a:pPr>
            <a:endParaRPr lang="pt-BR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503920" cy="4572000"/>
          </a:xfrm>
        </p:spPr>
        <p:txBody>
          <a:bodyPr>
            <a:noAutofit/>
          </a:bodyPr>
          <a:lstStyle/>
          <a:p>
            <a:pPr lvl="0">
              <a:buClr>
                <a:srgbClr val="002060"/>
              </a:buClr>
              <a:buNone/>
            </a:pPr>
            <a:r>
              <a:rPr lang="pt-BR" sz="2000" dirty="0"/>
              <a:t>O desencadeamento de um </a:t>
            </a:r>
            <a:r>
              <a:rPr lang="pt-BR" sz="2000" u="sng" dirty="0"/>
              <a:t>processo racional</a:t>
            </a:r>
          </a:p>
          <a:p>
            <a:pPr lvl="0">
              <a:buClr>
                <a:srgbClr val="002060"/>
              </a:buClr>
              <a:buNone/>
            </a:pPr>
            <a:r>
              <a:rPr lang="pt-BR" sz="1600" dirty="0"/>
              <a:t>O</a:t>
            </a:r>
            <a:r>
              <a:rPr lang="pt-BR" sz="1600" u="sng" dirty="0"/>
              <a:t> </a:t>
            </a:r>
            <a:r>
              <a:rPr lang="pt-BR" sz="1600" dirty="0"/>
              <a:t>indivíduo chega a um comportamento final que é fruto de opções conscientes e ponderadas</a:t>
            </a:r>
          </a:p>
          <a:p>
            <a:pPr lvl="0">
              <a:buClr>
                <a:srgbClr val="002060"/>
              </a:buClr>
              <a:buNone/>
            </a:pPr>
            <a:endParaRPr lang="pt-BR" sz="1600" dirty="0"/>
          </a:p>
          <a:p>
            <a:pPr lvl="0">
              <a:buClr>
                <a:srgbClr val="002060"/>
              </a:buClr>
              <a:buNone/>
            </a:pPr>
            <a:endParaRPr lang="pt-BR" sz="1600" dirty="0"/>
          </a:p>
          <a:p>
            <a:pPr>
              <a:buClr>
                <a:srgbClr val="002060"/>
              </a:buClr>
              <a:buNone/>
            </a:pPr>
            <a:r>
              <a:rPr lang="pt-BR" sz="2000" dirty="0"/>
              <a:t>A tomada de uma </a:t>
            </a:r>
            <a:r>
              <a:rPr lang="pt-BR" sz="2000" u="sng" dirty="0"/>
              <a:t>atitude impulsiva</a:t>
            </a:r>
            <a:endParaRPr lang="pt-BR" sz="2000" dirty="0"/>
          </a:p>
          <a:p>
            <a:pPr>
              <a:buClr>
                <a:srgbClr val="002060"/>
              </a:buClr>
              <a:buNone/>
            </a:pPr>
            <a:r>
              <a:rPr lang="pt-BR" sz="1600" dirty="0"/>
              <a:t>O indivíduo é levado a adotar ou rejeitar a inovação por motivos não racionais</a:t>
            </a:r>
          </a:p>
          <a:p>
            <a:pPr>
              <a:buClr>
                <a:srgbClr val="002060"/>
              </a:buClr>
              <a:buNone/>
            </a:pPr>
            <a:endParaRPr lang="pt-BR" sz="1600" dirty="0"/>
          </a:p>
          <a:p>
            <a:pPr>
              <a:buClr>
                <a:srgbClr val="002060"/>
              </a:buClr>
              <a:buNone/>
            </a:pPr>
            <a:endParaRPr lang="pt-BR" sz="1600" dirty="0"/>
          </a:p>
          <a:p>
            <a:pPr>
              <a:buClr>
                <a:srgbClr val="002060"/>
              </a:buClr>
              <a:buNone/>
            </a:pPr>
            <a:endParaRPr lang="pt-BR" sz="1600" dirty="0"/>
          </a:p>
          <a:p>
            <a:pPr lvl="0">
              <a:buClr>
                <a:srgbClr val="002060"/>
              </a:buClr>
              <a:buNone/>
            </a:pPr>
            <a:r>
              <a:rPr lang="pt-BR" sz="2000" dirty="0"/>
              <a:t>Um </a:t>
            </a:r>
            <a:r>
              <a:rPr lang="pt-BR" sz="2000" u="sng" dirty="0"/>
              <a:t>desinteresse perceptivo</a:t>
            </a:r>
            <a:endParaRPr lang="pt-BR" sz="2000" dirty="0"/>
          </a:p>
          <a:p>
            <a:pPr lvl="0">
              <a:buClr>
                <a:srgbClr val="002060"/>
              </a:buClr>
              <a:buNone/>
            </a:pPr>
            <a:r>
              <a:rPr lang="pt-BR" sz="1600" dirty="0"/>
              <a:t>O indivíduo não é movido ou motivado em qualquer direção pela inovação percebida</a:t>
            </a:r>
          </a:p>
          <a:p>
            <a:pPr>
              <a:buClr>
                <a:srgbClr val="002060"/>
              </a:buClr>
              <a:buNone/>
            </a:pPr>
            <a:endParaRPr lang="pt-BR" sz="1600" dirty="0"/>
          </a:p>
          <a:p>
            <a:pPr lvl="0">
              <a:buClr>
                <a:srgbClr val="002060"/>
              </a:buClr>
              <a:buNone/>
            </a:pPr>
            <a:endParaRPr lang="pt-BR" sz="1600" dirty="0"/>
          </a:p>
          <a:p>
            <a:pPr>
              <a:buClr>
                <a:srgbClr val="002060"/>
              </a:buClr>
              <a:buNone/>
            </a:pPr>
            <a:endParaRPr lang="pt-BR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617220" lvl="1" indent="-342900">
              <a:buClr>
                <a:srgbClr val="002060"/>
              </a:buClr>
              <a:buNone/>
            </a:pPr>
            <a:endParaRPr lang="pt-BR" sz="1600" dirty="0">
              <a:solidFill>
                <a:schemeClr val="tx1"/>
              </a:solidFill>
            </a:endParaRPr>
          </a:p>
          <a:p>
            <a:pPr lvl="1">
              <a:buClr>
                <a:srgbClr val="002060"/>
              </a:buClr>
              <a:buNone/>
            </a:pPr>
            <a:endParaRPr lang="pt-BR" sz="1400" dirty="0">
              <a:solidFill>
                <a:schemeClr val="tx1"/>
              </a:solidFill>
            </a:endParaRPr>
          </a:p>
          <a:p>
            <a:pPr marL="342900" lvl="0" indent="-342900" algn="just">
              <a:buClr>
                <a:srgbClr val="002060"/>
              </a:buClr>
              <a:buNone/>
            </a:pPr>
            <a:endParaRPr lang="pt-BR" sz="1600" dirty="0">
              <a:solidFill>
                <a:schemeClr val="tx1"/>
              </a:solidFill>
            </a:endParaRPr>
          </a:p>
        </p:txBody>
      </p:sp>
      <p:pic>
        <p:nvPicPr>
          <p:cNvPr id="1026" name="Picture 2" descr="F:\Comunicação e Extensão\Veterinária\Turma 2017\aula 6 Processo de tomada de decisão figu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4620"/>
            <a:ext cx="9144000" cy="6648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122</TotalTime>
  <Words>180</Words>
  <Application>Microsoft Office PowerPoint</Application>
  <PresentationFormat>Apresentação na tela (4:3)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Georgia</vt:lpstr>
      <vt:lpstr>Wingdings</vt:lpstr>
      <vt:lpstr>Wingdings 2</vt:lpstr>
      <vt:lpstr>Cívico</vt:lpstr>
      <vt:lpstr>COMUNICAÇÃO E EXTENSÃO RURAL– ZEB1428 FUNDAMENTOS DE EXTENSÃO RURAL ZEB1307  Professor Dr. Marcelo Ribeiro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FUNDAMENTOS DE EXTENSÃO RURAL– ZEB1307 MEDICINA VETERINÁRIA – Turma 2016  Professor Dr. Marcelo Ribeiro</dc:title>
  <dc:creator>Marcelinho</dc:creator>
  <cp:lastModifiedBy>Marcelo Ribeiro</cp:lastModifiedBy>
  <cp:revision>49</cp:revision>
  <dcterms:created xsi:type="dcterms:W3CDTF">2016-08-02T13:11:49Z</dcterms:created>
  <dcterms:modified xsi:type="dcterms:W3CDTF">2021-05-17T18:44:01Z</dcterms:modified>
</cp:coreProperties>
</file>