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1" r:id="rId2"/>
    <p:sldId id="262" r:id="rId3"/>
    <p:sldId id="300" r:id="rId4"/>
    <p:sldId id="325" r:id="rId5"/>
    <p:sldId id="302" r:id="rId6"/>
    <p:sldId id="301" r:id="rId7"/>
    <p:sldId id="303" r:id="rId8"/>
    <p:sldId id="304" r:id="rId9"/>
    <p:sldId id="306" r:id="rId10"/>
    <p:sldId id="305" r:id="rId11"/>
    <p:sldId id="274" r:id="rId12"/>
    <p:sldId id="307" r:id="rId13"/>
    <p:sldId id="260" r:id="rId14"/>
    <p:sldId id="308" r:id="rId15"/>
    <p:sldId id="309" r:id="rId16"/>
    <p:sldId id="310" r:id="rId17"/>
    <p:sldId id="311" r:id="rId18"/>
    <p:sldId id="312" r:id="rId19"/>
    <p:sldId id="313" r:id="rId20"/>
    <p:sldId id="327" r:id="rId21"/>
    <p:sldId id="326" r:id="rId22"/>
    <p:sldId id="314" r:id="rId23"/>
    <p:sldId id="315" r:id="rId24"/>
    <p:sldId id="316" r:id="rId25"/>
    <p:sldId id="317" r:id="rId26"/>
    <p:sldId id="318" r:id="rId27"/>
    <p:sldId id="319" r:id="rId28"/>
    <p:sldId id="282" r:id="rId29"/>
    <p:sldId id="321" r:id="rId30"/>
    <p:sldId id="322" r:id="rId31"/>
    <p:sldId id="292" r:id="rId32"/>
    <p:sldId id="323" r:id="rId33"/>
    <p:sldId id="296" r:id="rId34"/>
    <p:sldId id="298" r:id="rId35"/>
    <p:sldId id="324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0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E706724-A577-4F0E-A033-515769E40981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96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6724-A577-4F0E-A033-515769E40981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9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6724-A577-4F0E-A033-515769E40981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51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6724-A577-4F0E-A033-515769E40981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6724-A577-4F0E-A033-515769E40981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59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6724-A577-4F0E-A033-515769E40981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2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6724-A577-4F0E-A033-515769E40981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6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6724-A577-4F0E-A033-515769E40981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5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6724-A577-4F0E-A033-515769E40981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2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6724-A577-4F0E-A033-515769E40981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9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6724-A577-4F0E-A033-515769E40981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31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E706724-A577-4F0E-A033-515769E40981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46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0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0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62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1.png"/><Relationship Id="rId3" Type="http://schemas.openxmlformats.org/officeDocument/2006/relationships/image" Target="../media/image28.png"/><Relationship Id="rId7" Type="http://schemas.openxmlformats.org/officeDocument/2006/relationships/image" Target="../media/image381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1.png"/><Relationship Id="rId5" Type="http://schemas.openxmlformats.org/officeDocument/2006/relationships/image" Target="../media/image360.png"/><Relationship Id="rId4" Type="http://schemas.openxmlformats.org/officeDocument/2006/relationships/image" Target="../media/image29.png"/><Relationship Id="rId9" Type="http://schemas.openxmlformats.org/officeDocument/2006/relationships/image" Target="../media/image40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28.png"/><Relationship Id="rId7" Type="http://schemas.openxmlformats.org/officeDocument/2006/relationships/image" Target="../media/image430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0.png"/><Relationship Id="rId11" Type="http://schemas.openxmlformats.org/officeDocument/2006/relationships/image" Target="../media/image460.png"/><Relationship Id="rId5" Type="http://schemas.openxmlformats.org/officeDocument/2006/relationships/image" Target="../media/image360.png"/><Relationship Id="rId10" Type="http://schemas.openxmlformats.org/officeDocument/2006/relationships/image" Target="../media/image450.png"/><Relationship Id="rId4" Type="http://schemas.openxmlformats.org/officeDocument/2006/relationships/image" Target="../media/image29.png"/><Relationship Id="rId9" Type="http://schemas.openxmlformats.org/officeDocument/2006/relationships/image" Target="../media/image40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0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image" Target="../media/image56.png"/><Relationship Id="rId5" Type="http://schemas.openxmlformats.org/officeDocument/2006/relationships/image" Target="../media/image510.png"/><Relationship Id="rId10" Type="http://schemas.openxmlformats.org/officeDocument/2006/relationships/image" Target="../media/image55.png"/><Relationship Id="rId4" Type="http://schemas.openxmlformats.org/officeDocument/2006/relationships/image" Target="../media/image50.png"/><Relationship Id="rId9" Type="http://schemas.openxmlformats.org/officeDocument/2006/relationships/image" Target="../media/image5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0.png"/><Relationship Id="rId13" Type="http://schemas.openxmlformats.org/officeDocument/2006/relationships/image" Target="../media/image63.png"/><Relationship Id="rId3" Type="http://schemas.openxmlformats.org/officeDocument/2006/relationships/image" Target="../media/image58.png"/><Relationship Id="rId12" Type="http://schemas.openxmlformats.org/officeDocument/2006/relationships/image" Target="../media/image620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0.png"/><Relationship Id="rId11" Type="http://schemas.openxmlformats.org/officeDocument/2006/relationships/image" Target="../media/image400.png"/><Relationship Id="rId5" Type="http://schemas.openxmlformats.org/officeDocument/2006/relationships/image" Target="../media/image600.png"/><Relationship Id="rId10" Type="http://schemas.openxmlformats.org/officeDocument/2006/relationships/image" Target="../media/image390.png"/><Relationship Id="rId4" Type="http://schemas.openxmlformats.org/officeDocument/2006/relationships/image" Target="../media/image59.png"/><Relationship Id="rId9" Type="http://schemas.openxmlformats.org/officeDocument/2006/relationships/image" Target="../media/image380.png"/><Relationship Id="rId14" Type="http://schemas.openxmlformats.org/officeDocument/2006/relationships/image" Target="../media/image6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430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png"/><Relationship Id="rId5" Type="http://schemas.openxmlformats.org/officeDocument/2006/relationships/image" Target="../media/image360.png"/><Relationship Id="rId4" Type="http://schemas.openxmlformats.org/officeDocument/2006/relationships/image" Target="../media/image29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46.png"/><Relationship Id="rId7" Type="http://schemas.openxmlformats.org/officeDocument/2006/relationships/image" Target="../media/image6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Relationship Id="rId9" Type="http://schemas.openxmlformats.org/officeDocument/2006/relationships/image" Target="../media/image6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64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64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0.png"/><Relationship Id="rId13" Type="http://schemas.openxmlformats.org/officeDocument/2006/relationships/image" Target="../media/image70.png"/><Relationship Id="rId3" Type="http://schemas.openxmlformats.org/officeDocument/2006/relationships/image" Target="../media/image58.png"/><Relationship Id="rId12" Type="http://schemas.openxmlformats.org/officeDocument/2006/relationships/image" Target="../media/image620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0.png"/><Relationship Id="rId11" Type="http://schemas.openxmlformats.org/officeDocument/2006/relationships/image" Target="../media/image400.png"/><Relationship Id="rId5" Type="http://schemas.openxmlformats.org/officeDocument/2006/relationships/image" Target="../media/image600.png"/><Relationship Id="rId10" Type="http://schemas.openxmlformats.org/officeDocument/2006/relationships/image" Target="../media/image390.png"/><Relationship Id="rId4" Type="http://schemas.openxmlformats.org/officeDocument/2006/relationships/image" Target="../media/image59.png"/><Relationship Id="rId9" Type="http://schemas.openxmlformats.org/officeDocument/2006/relationships/image" Target="../media/image380.png"/><Relationship Id="rId14" Type="http://schemas.openxmlformats.org/officeDocument/2006/relationships/image" Target="../media/image6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62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C339B-E894-44DC-B787-9A26F3CE8A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Ricardian model – part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67B10-0890-414A-AF66-1D575F1595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Econ 490</a:t>
            </a:r>
          </a:p>
          <a:p>
            <a:r>
              <a:rPr lang="en-US" dirty="0"/>
              <a:t>International Economics</a:t>
            </a:r>
          </a:p>
          <a:p>
            <a:r>
              <a:rPr lang="en-US" dirty="0"/>
              <a:t>UIUC, Fall 2019</a:t>
            </a:r>
          </a:p>
          <a:p>
            <a:r>
              <a:rPr lang="en-US" dirty="0"/>
              <a:t>Mauro Rodrigues</a:t>
            </a:r>
          </a:p>
        </p:txBody>
      </p:sp>
    </p:spTree>
    <p:extLst>
      <p:ext uri="{BB962C8B-B14F-4D97-AF65-F5344CB8AC3E}">
        <p14:creationId xmlns:p14="http://schemas.microsoft.com/office/powerpoint/2010/main" val="254487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detour</a:t>
            </a:r>
            <a:br>
              <a:rPr lang="pt-BR" dirty="0"/>
            </a:br>
            <a:r>
              <a:rPr lang="pt-BR" sz="3000" cap="none" dirty="0"/>
              <a:t>Community Indifference Curves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Reference: </a:t>
                </a:r>
                <a:r>
                  <a:rPr lang="en-US" sz="2400" dirty="0" err="1"/>
                  <a:t>Markusen</a:t>
                </a:r>
                <a:r>
                  <a:rPr lang="en-US" sz="2400" dirty="0"/>
                  <a:t> et al, chapter 3.</a:t>
                </a:r>
              </a:p>
              <a:p>
                <a:pPr lvl="1"/>
                <a:r>
                  <a:rPr lang="en-US" sz="2400" dirty="0"/>
                  <a:t>Demand side: consumers/workers get income from labor; use that buy </a:t>
                </a:r>
                <a:br>
                  <a:rPr lang="en-US" sz="2400" dirty="0"/>
                </a:br>
                <a:r>
                  <a:rPr lang="en-US" sz="2400" dirty="0"/>
                  <a:t>good 1 and good 2</a:t>
                </a:r>
              </a:p>
              <a:p>
                <a:pPr lvl="1"/>
                <a:r>
                  <a:rPr lang="en-US" sz="2400" dirty="0"/>
                  <a:t>There are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dirty="0"/>
                  <a:t> consumers in a country (say, Home)</a:t>
                </a:r>
              </a:p>
              <a:p>
                <a:pPr lvl="1"/>
                <a:r>
                  <a:rPr lang="en-US" sz="2400" dirty="0"/>
                  <a:t>Consumer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400" dirty="0"/>
                  <a:t> likes both goods; her preferences are summarized by a utility function: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lvl="1"/>
                <a:r>
                  <a:rPr lang="en-US" sz="2400" dirty="0"/>
                  <a:t>Utility function:</a:t>
                </a:r>
              </a:p>
              <a:p>
                <a:pPr lvl="2"/>
                <a:r>
                  <a:rPr lang="en-US" sz="2000" dirty="0"/>
                  <a:t>Increasing in both arguments</a:t>
                </a:r>
              </a:p>
              <a:p>
                <a:pPr lvl="2"/>
                <a:r>
                  <a:rPr lang="en-US" sz="2000" dirty="0"/>
                  <a:t>Indifference curves are convex toward the origin and never touch axes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b="-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1308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4E68CC-1945-4F87-AFE7-9FD81A319E41}"/>
              </a:ext>
            </a:extLst>
          </p:cNvPr>
          <p:cNvCxnSpPr>
            <a:cxnSpLocks/>
          </p:cNvCxnSpPr>
          <p:nvPr/>
        </p:nvCxnSpPr>
        <p:spPr>
          <a:xfrm flipV="1">
            <a:off x="2239861" y="2021747"/>
            <a:ext cx="0" cy="37582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89DFC-32C5-4840-A10B-EFA8A2A19717}"/>
              </a:ext>
            </a:extLst>
          </p:cNvPr>
          <p:cNvCxnSpPr>
            <a:cxnSpLocks/>
          </p:cNvCxnSpPr>
          <p:nvPr/>
        </p:nvCxnSpPr>
        <p:spPr>
          <a:xfrm>
            <a:off x="1979802" y="5629013"/>
            <a:ext cx="434549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/>
              <p:nvPr/>
            </p:nvSpPr>
            <p:spPr>
              <a:xfrm>
                <a:off x="1797423" y="1897252"/>
                <a:ext cx="530560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7423" y="1897252"/>
                <a:ext cx="530560" cy="391646"/>
              </a:xfrm>
              <a:prstGeom prst="rect">
                <a:avLst/>
              </a:prstGeom>
              <a:blipFill>
                <a:blip r:embed="rId2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/>
              <p:nvPr/>
            </p:nvSpPr>
            <p:spPr>
              <a:xfrm>
                <a:off x="6357719" y="5444347"/>
                <a:ext cx="566154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i="1" baseline="-25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7719" y="5444347"/>
                <a:ext cx="566154" cy="391646"/>
              </a:xfrm>
              <a:prstGeom prst="rect">
                <a:avLst/>
              </a:prstGeom>
              <a:blipFill>
                <a:blip r:embed="rId3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2</a:t>
            </a:r>
          </a:p>
          <a:p>
            <a:pPr algn="ctr"/>
            <a:r>
              <a:rPr lang="en-US" dirty="0"/>
              <a:t>Individual indifference curves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0B0205-07CF-4349-8196-D19CFCB9469A}"/>
                  </a:ext>
                </a:extLst>
              </p:cNvPr>
              <p:cNvSpPr txBox="1"/>
              <p:nvPr/>
            </p:nvSpPr>
            <p:spPr>
              <a:xfrm>
                <a:off x="7164199" y="1729929"/>
                <a:ext cx="2432807" cy="39671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0B0205-07CF-4349-8196-D19CFCB94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199" y="1729929"/>
                <a:ext cx="2432807" cy="396712"/>
              </a:xfrm>
              <a:prstGeom prst="rect">
                <a:avLst/>
              </a:prstGeom>
              <a:blipFill>
                <a:blip r:embed="rId4"/>
                <a:stretch>
                  <a:fillRect b="-447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>
            <a:extLst>
              <a:ext uri="{FF2B5EF4-FFF2-40B4-BE49-F238E27FC236}">
                <a16:creationId xmlns:a16="http://schemas.microsoft.com/office/drawing/2014/main" id="{7778646A-B7FD-4DBA-AFAD-A46C2511AFA0}"/>
              </a:ext>
            </a:extLst>
          </p:cNvPr>
          <p:cNvSpPr/>
          <p:nvPr/>
        </p:nvSpPr>
        <p:spPr>
          <a:xfrm rot="11117280">
            <a:off x="2303898" y="-1116532"/>
            <a:ext cx="7389729" cy="6670867"/>
          </a:xfrm>
          <a:prstGeom prst="arc">
            <a:avLst>
              <a:gd name="adj1" fmla="val 15882253"/>
              <a:gd name="adj2" fmla="val 2131380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B60D7ED-A7E1-4241-84EF-35020DED041A}"/>
              </a:ext>
            </a:extLst>
          </p:cNvPr>
          <p:cNvSpPr/>
          <p:nvPr/>
        </p:nvSpPr>
        <p:spPr>
          <a:xfrm>
            <a:off x="2341980" y="269654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2543801-5792-460A-B527-2AEF35F7BCBF}"/>
              </a:ext>
            </a:extLst>
          </p:cNvPr>
          <p:cNvSpPr/>
          <p:nvPr/>
        </p:nvSpPr>
        <p:spPr>
          <a:xfrm>
            <a:off x="4939000" y="537736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75365F-30CF-4405-BADC-B815B155045F}"/>
              </a:ext>
            </a:extLst>
          </p:cNvPr>
          <p:cNvCxnSpPr>
            <a:stCxn id="19" idx="5"/>
            <a:endCxn id="27" idx="1"/>
          </p:cNvCxnSpPr>
          <p:nvPr/>
        </p:nvCxnSpPr>
        <p:spPr>
          <a:xfrm>
            <a:off x="2381004" y="2735573"/>
            <a:ext cx="2564691" cy="264848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>
            <a:extLst>
              <a:ext uri="{FF2B5EF4-FFF2-40B4-BE49-F238E27FC236}">
                <a16:creationId xmlns:a16="http://schemas.microsoft.com/office/drawing/2014/main" id="{E39EF8DF-9C8E-433D-8E17-AAEAEE154878}"/>
              </a:ext>
            </a:extLst>
          </p:cNvPr>
          <p:cNvSpPr/>
          <p:nvPr/>
        </p:nvSpPr>
        <p:spPr>
          <a:xfrm rot="11117280">
            <a:off x="2713172" y="-1490663"/>
            <a:ext cx="7389729" cy="6670867"/>
          </a:xfrm>
          <a:prstGeom prst="arc">
            <a:avLst>
              <a:gd name="adj1" fmla="val 15882253"/>
              <a:gd name="adj2" fmla="val 2131380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E83F886-9777-4F76-9959-2D3BE6E91254}"/>
              </a:ext>
            </a:extLst>
          </p:cNvPr>
          <p:cNvSpPr/>
          <p:nvPr/>
        </p:nvSpPr>
        <p:spPr>
          <a:xfrm>
            <a:off x="3617630" y="397402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1012C75-1B1B-47C9-85D0-C59AFBB237CF}"/>
                  </a:ext>
                </a:extLst>
              </p:cNvPr>
              <p:cNvSpPr/>
              <p:nvPr/>
            </p:nvSpPr>
            <p:spPr>
              <a:xfrm>
                <a:off x="5925502" y="5290775"/>
                <a:ext cx="41197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1012C75-1B1B-47C9-85D0-C59AFBB237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502" y="5290775"/>
                <a:ext cx="41197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EB07CB0-E6EB-4552-BCE8-B5696339A344}"/>
                  </a:ext>
                </a:extLst>
              </p:cNvPr>
              <p:cNvSpPr/>
              <p:nvPr/>
            </p:nvSpPr>
            <p:spPr>
              <a:xfrm>
                <a:off x="6202050" y="4823363"/>
                <a:ext cx="949362" cy="370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EB07CB0-E6EB-4552-BCE8-B5696339A3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050" y="4823363"/>
                <a:ext cx="949362" cy="370743"/>
              </a:xfrm>
              <a:prstGeom prst="rect">
                <a:avLst/>
              </a:prstGeom>
              <a:blipFill>
                <a:blip r:embed="rId6"/>
                <a:stretch>
                  <a:fillRect r="-31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8856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detour</a:t>
            </a:r>
            <a:br>
              <a:rPr lang="pt-BR" dirty="0"/>
            </a:br>
            <a:r>
              <a:rPr lang="pt-BR" sz="3000" cap="none" dirty="0"/>
              <a:t>Community Indifference Curves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lnSpcReduction="1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Consumer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400" dirty="0"/>
                  <a:t> has income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/>
                  <a:t> and faces prices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She has therefore the following budget constraint</a:t>
                </a: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Rewriting: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Slope of budget constraint (in absolute value):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6774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7A572F0-3B2E-4E20-B4C1-EAE57F9FB1AC}"/>
              </a:ext>
            </a:extLst>
          </p:cNvPr>
          <p:cNvCxnSpPr>
            <a:stCxn id="12" idx="7"/>
            <a:endCxn id="2" idx="1"/>
          </p:cNvCxnSpPr>
          <p:nvPr/>
        </p:nvCxnSpPr>
        <p:spPr>
          <a:xfrm>
            <a:off x="2256025" y="2773174"/>
            <a:ext cx="2981454" cy="283967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4E68CC-1945-4F87-AFE7-9FD81A319E41}"/>
              </a:ext>
            </a:extLst>
          </p:cNvPr>
          <p:cNvCxnSpPr/>
          <p:nvPr/>
        </p:nvCxnSpPr>
        <p:spPr>
          <a:xfrm flipV="1">
            <a:off x="2239861" y="1795244"/>
            <a:ext cx="0" cy="3984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89DFC-32C5-4840-A10B-EFA8A2A19717}"/>
              </a:ext>
            </a:extLst>
          </p:cNvPr>
          <p:cNvCxnSpPr/>
          <p:nvPr/>
        </p:nvCxnSpPr>
        <p:spPr>
          <a:xfrm>
            <a:off x="1979802" y="5629013"/>
            <a:ext cx="57129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/>
              <p:nvPr/>
            </p:nvSpPr>
            <p:spPr>
              <a:xfrm>
                <a:off x="1732429" y="1698621"/>
                <a:ext cx="566154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429" y="1698621"/>
                <a:ext cx="566154" cy="391646"/>
              </a:xfrm>
              <a:prstGeom prst="rect">
                <a:avLst/>
              </a:prstGeom>
              <a:blipFill>
                <a:blip r:embed="rId2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/>
              <p:nvPr/>
            </p:nvSpPr>
            <p:spPr>
              <a:xfrm>
                <a:off x="7710921" y="5444347"/>
                <a:ext cx="566154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0921" y="5444347"/>
                <a:ext cx="566154" cy="391646"/>
              </a:xfrm>
              <a:prstGeom prst="rect">
                <a:avLst/>
              </a:prstGeom>
              <a:blipFill>
                <a:blip r:embed="rId3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8AEDB123-CEE6-4ECF-B0E6-FEDBD1F37F9C}"/>
              </a:ext>
            </a:extLst>
          </p:cNvPr>
          <p:cNvSpPr/>
          <p:nvPr/>
        </p:nvSpPr>
        <p:spPr>
          <a:xfrm>
            <a:off x="5230784" y="560615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68BB0C-DCB5-4C82-B965-F5E4395591A8}"/>
                  </a:ext>
                </a:extLst>
              </p:cNvPr>
              <p:cNvSpPr txBox="1"/>
              <p:nvPr/>
            </p:nvSpPr>
            <p:spPr>
              <a:xfrm>
                <a:off x="4730227" y="5650451"/>
                <a:ext cx="1175657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68BB0C-DCB5-4C82-B965-F5E439559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227" y="5650451"/>
                <a:ext cx="1175657" cy="391646"/>
              </a:xfrm>
              <a:prstGeom prst="rect">
                <a:avLst/>
              </a:prstGeom>
              <a:blipFill>
                <a:blip r:embed="rId4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3C83AD-1E58-414B-A0D6-43838D8BF837}"/>
                  </a:ext>
                </a:extLst>
              </p:cNvPr>
              <p:cNvSpPr txBox="1"/>
              <p:nvPr/>
            </p:nvSpPr>
            <p:spPr>
              <a:xfrm>
                <a:off x="1318333" y="2604673"/>
                <a:ext cx="1175657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3C83AD-1E58-414B-A0D6-43838D8BF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333" y="2604673"/>
                <a:ext cx="1175657" cy="391646"/>
              </a:xfrm>
              <a:prstGeom prst="rect">
                <a:avLst/>
              </a:prstGeom>
              <a:blipFill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7FBEE6C3-4AFA-4611-80AB-18C6685B38AB}"/>
              </a:ext>
            </a:extLst>
          </p:cNvPr>
          <p:cNvSpPr/>
          <p:nvPr/>
        </p:nvSpPr>
        <p:spPr>
          <a:xfrm>
            <a:off x="2217001" y="276647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FC27E29-FEC5-4C35-89DE-D241032A0C86}"/>
              </a:ext>
            </a:extLst>
          </p:cNvPr>
          <p:cNvCxnSpPr/>
          <p:nvPr/>
        </p:nvCxnSpPr>
        <p:spPr>
          <a:xfrm flipH="1">
            <a:off x="4194153" y="3784633"/>
            <a:ext cx="536074" cy="424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0DA611-D72B-4342-8A9F-D6FEBF385E3C}"/>
                  </a:ext>
                </a:extLst>
              </p:cNvPr>
              <p:cNvSpPr txBox="1"/>
              <p:nvPr/>
            </p:nvSpPr>
            <p:spPr>
              <a:xfrm>
                <a:off x="4792244" y="3411409"/>
                <a:ext cx="17345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0DA611-D72B-4342-8A9F-D6FEBF385E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244" y="3411409"/>
                <a:ext cx="1734561" cy="369332"/>
              </a:xfrm>
              <a:prstGeom prst="rect">
                <a:avLst/>
              </a:prstGeom>
              <a:blipFill>
                <a:blip r:embed="rId6"/>
                <a:stretch>
                  <a:fillRect l="-2807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3</a:t>
            </a:r>
          </a:p>
          <a:p>
            <a:pPr algn="ctr"/>
            <a:r>
              <a:rPr lang="en-US" dirty="0"/>
              <a:t>Individual budget constraint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0B0205-07CF-4349-8196-D19CFCB9469A}"/>
                  </a:ext>
                </a:extLst>
              </p:cNvPr>
              <p:cNvSpPr txBox="1"/>
              <p:nvPr/>
            </p:nvSpPr>
            <p:spPr>
              <a:xfrm>
                <a:off x="7164199" y="1729929"/>
                <a:ext cx="2432807" cy="39164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0B0205-07CF-4349-8196-D19CFCB94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199" y="1729929"/>
                <a:ext cx="2432807" cy="391646"/>
              </a:xfrm>
              <a:prstGeom prst="rect">
                <a:avLst/>
              </a:prstGeom>
              <a:blipFill>
                <a:blip r:embed="rId7"/>
                <a:stretch>
                  <a:fillRect b="-606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156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 animBg="1"/>
      <p:bldP spid="3" grpId="0"/>
      <p:bldP spid="10" grpId="0"/>
      <p:bldP spid="12" grpId="0" animBg="1"/>
      <p:bldP spid="13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detour</a:t>
            </a:r>
            <a:br>
              <a:rPr lang="pt-BR" dirty="0"/>
            </a:br>
            <a:r>
              <a:rPr lang="pt-BR" sz="3000" cap="none" dirty="0"/>
              <a:t>Community Indifference Curves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 lnSpcReduction="2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Consumer chooses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/>
                  <a:t> that maximize her utility, taking as given income and prices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</a:endParaRPr>
              </a:p>
              <a:p>
                <a:pPr marL="128016" lvl="1" indent="0">
                  <a:spcAft>
                    <a:spcPts val="1200"/>
                  </a:spcAft>
                  <a:buNone/>
                </a:pPr>
                <a:r>
                  <a:rPr lang="en-US" sz="2400" dirty="0"/>
                  <a:t>subject to: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The solution is given by the usual tangency condition (next slide)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Individual demands functions: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4697" r="-10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57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68BB0C-DCB5-4C82-B965-F5E4395591A8}"/>
                  </a:ext>
                </a:extLst>
              </p:cNvPr>
              <p:cNvSpPr txBox="1"/>
              <p:nvPr/>
            </p:nvSpPr>
            <p:spPr>
              <a:xfrm>
                <a:off x="4730227" y="5650451"/>
                <a:ext cx="1175657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68BB0C-DCB5-4C82-B965-F5E439559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227" y="5650451"/>
                <a:ext cx="1175657" cy="391646"/>
              </a:xfrm>
              <a:prstGeom prst="rect">
                <a:avLst/>
              </a:prstGeom>
              <a:blipFill>
                <a:blip r:embed="rId2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7A572F0-3B2E-4E20-B4C1-EAE57F9FB1AC}"/>
              </a:ext>
            </a:extLst>
          </p:cNvPr>
          <p:cNvCxnSpPr>
            <a:stCxn id="12" idx="7"/>
            <a:endCxn id="2" idx="1"/>
          </p:cNvCxnSpPr>
          <p:nvPr/>
        </p:nvCxnSpPr>
        <p:spPr>
          <a:xfrm>
            <a:off x="2256025" y="2773174"/>
            <a:ext cx="2981454" cy="283967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4E68CC-1945-4F87-AFE7-9FD81A319E41}"/>
              </a:ext>
            </a:extLst>
          </p:cNvPr>
          <p:cNvCxnSpPr/>
          <p:nvPr/>
        </p:nvCxnSpPr>
        <p:spPr>
          <a:xfrm flipV="1">
            <a:off x="2239861" y="1795244"/>
            <a:ext cx="0" cy="3984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89DFC-32C5-4840-A10B-EFA8A2A19717}"/>
              </a:ext>
            </a:extLst>
          </p:cNvPr>
          <p:cNvCxnSpPr/>
          <p:nvPr/>
        </p:nvCxnSpPr>
        <p:spPr>
          <a:xfrm>
            <a:off x="1979802" y="5629013"/>
            <a:ext cx="57129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/>
              <p:nvPr/>
            </p:nvSpPr>
            <p:spPr>
              <a:xfrm>
                <a:off x="1732429" y="1698621"/>
                <a:ext cx="566154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429" y="1698621"/>
                <a:ext cx="566154" cy="391646"/>
              </a:xfrm>
              <a:prstGeom prst="rect">
                <a:avLst/>
              </a:prstGeom>
              <a:blipFill>
                <a:blip r:embed="rId3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/>
              <p:nvPr/>
            </p:nvSpPr>
            <p:spPr>
              <a:xfrm>
                <a:off x="7710921" y="5444347"/>
                <a:ext cx="566154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0921" y="5444347"/>
                <a:ext cx="566154" cy="391646"/>
              </a:xfrm>
              <a:prstGeom prst="rect">
                <a:avLst/>
              </a:prstGeom>
              <a:blipFill>
                <a:blip r:embed="rId4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8AEDB123-CEE6-4ECF-B0E6-FEDBD1F37F9C}"/>
              </a:ext>
            </a:extLst>
          </p:cNvPr>
          <p:cNvSpPr/>
          <p:nvPr/>
        </p:nvSpPr>
        <p:spPr>
          <a:xfrm>
            <a:off x="5230784" y="560615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3C83AD-1E58-414B-A0D6-43838D8BF837}"/>
                  </a:ext>
                </a:extLst>
              </p:cNvPr>
              <p:cNvSpPr txBox="1"/>
              <p:nvPr/>
            </p:nvSpPr>
            <p:spPr>
              <a:xfrm>
                <a:off x="1318333" y="2604673"/>
                <a:ext cx="1175657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3C83AD-1E58-414B-A0D6-43838D8BF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333" y="2604673"/>
                <a:ext cx="1175657" cy="391646"/>
              </a:xfrm>
              <a:prstGeom prst="rect">
                <a:avLst/>
              </a:prstGeom>
              <a:blipFill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7FBEE6C3-4AFA-4611-80AB-18C6685B38AB}"/>
              </a:ext>
            </a:extLst>
          </p:cNvPr>
          <p:cNvSpPr/>
          <p:nvPr/>
        </p:nvSpPr>
        <p:spPr>
          <a:xfrm>
            <a:off x="2217001" y="276647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4</a:t>
            </a:r>
          </a:p>
          <a:p>
            <a:pPr algn="ctr"/>
            <a:r>
              <a:rPr lang="en-US" dirty="0"/>
              <a:t>Individual maximization problem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A4D43231-C50B-48A2-9FBE-A971B2FB0E60}"/>
              </a:ext>
            </a:extLst>
          </p:cNvPr>
          <p:cNvSpPr/>
          <p:nvPr/>
        </p:nvSpPr>
        <p:spPr>
          <a:xfrm rot="11117280">
            <a:off x="2376390" y="-1157976"/>
            <a:ext cx="7389729" cy="6670867"/>
          </a:xfrm>
          <a:prstGeom prst="arc">
            <a:avLst>
              <a:gd name="adj1" fmla="val 15882253"/>
              <a:gd name="adj2" fmla="val 21313807"/>
            </a:avLst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AA7B36C5-CF75-4441-A1F8-00FFA883D54F}"/>
              </a:ext>
            </a:extLst>
          </p:cNvPr>
          <p:cNvSpPr/>
          <p:nvPr/>
        </p:nvSpPr>
        <p:spPr>
          <a:xfrm rot="11117280">
            <a:off x="2737539" y="-1397357"/>
            <a:ext cx="7389729" cy="6670867"/>
          </a:xfrm>
          <a:prstGeom prst="arc">
            <a:avLst>
              <a:gd name="adj1" fmla="val 15882253"/>
              <a:gd name="adj2" fmla="val 21313807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2D6D876E-D5B7-48F1-B474-4DE8437ABA26}"/>
              </a:ext>
            </a:extLst>
          </p:cNvPr>
          <p:cNvSpPr/>
          <p:nvPr/>
        </p:nvSpPr>
        <p:spPr>
          <a:xfrm rot="11117280">
            <a:off x="3015069" y="-1812850"/>
            <a:ext cx="7389729" cy="6670867"/>
          </a:xfrm>
          <a:prstGeom prst="arc">
            <a:avLst>
              <a:gd name="adj1" fmla="val 15882253"/>
              <a:gd name="adj2" fmla="val 21313807"/>
            </a:avLst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D10D3C7-F906-43D1-A544-7A746C64390C}"/>
              </a:ext>
            </a:extLst>
          </p:cNvPr>
          <p:cNvSpPr/>
          <p:nvPr/>
        </p:nvSpPr>
        <p:spPr>
          <a:xfrm>
            <a:off x="3746752" y="417288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5334FC-9E49-4E07-B11E-8BAFF4A5A06B}"/>
              </a:ext>
            </a:extLst>
          </p:cNvPr>
          <p:cNvCxnSpPr>
            <a:stCxn id="18" idx="4"/>
          </p:cNvCxnSpPr>
          <p:nvPr/>
        </p:nvCxnSpPr>
        <p:spPr>
          <a:xfrm flipH="1">
            <a:off x="3769611" y="4218599"/>
            <a:ext cx="1" cy="14215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E9ECDA-26FB-4EB9-B3AA-4249E3E388AC}"/>
              </a:ext>
            </a:extLst>
          </p:cNvPr>
          <p:cNvCxnSpPr>
            <a:stCxn id="18" idx="0"/>
          </p:cNvCxnSpPr>
          <p:nvPr/>
        </p:nvCxnSpPr>
        <p:spPr>
          <a:xfrm flipH="1">
            <a:off x="2228431" y="4172880"/>
            <a:ext cx="1541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64C8E4E-A10B-417C-BE0F-985D6CB19FF1}"/>
                  </a:ext>
                </a:extLst>
              </p:cNvPr>
              <p:cNvSpPr/>
              <p:nvPr/>
            </p:nvSpPr>
            <p:spPr>
              <a:xfrm>
                <a:off x="2894444" y="5623148"/>
                <a:ext cx="1474634" cy="512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64C8E4E-A10B-417C-BE0F-985D6CB19F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4444" y="5623148"/>
                <a:ext cx="1474634" cy="5122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132DCA4-89AC-4D29-872E-773EC4B99B73}"/>
                  </a:ext>
                </a:extLst>
              </p:cNvPr>
              <p:cNvSpPr/>
              <p:nvPr/>
            </p:nvSpPr>
            <p:spPr>
              <a:xfrm>
                <a:off x="897589" y="3978262"/>
                <a:ext cx="1479379" cy="512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132DCA4-89AC-4D29-872E-773EC4B99B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589" y="3978262"/>
                <a:ext cx="1479379" cy="5122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862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detour</a:t>
            </a:r>
            <a:br>
              <a:rPr lang="pt-BR" dirty="0"/>
            </a:br>
            <a:r>
              <a:rPr lang="pt-BR" sz="3000" cap="none" dirty="0"/>
              <a:t>Community Indifference Curves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Total demands are then: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In principle, total demands may the depend on the whole distribution of income: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5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0311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detour</a:t>
            </a:r>
            <a:br>
              <a:rPr lang="pt-BR" dirty="0"/>
            </a:br>
            <a:r>
              <a:rPr lang="pt-BR" sz="3000" cap="none" dirty="0"/>
              <a:t>Community Indifference Curves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 lnSpcReduction="1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b="1" dirty="0"/>
                  <a:t>Special case</a:t>
                </a:r>
                <a:r>
                  <a:rPr lang="en-US" sz="2400" dirty="0"/>
                  <a:t>: if all consumers have the same preferences and they are homothetic, total demands depend only on prices and total income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Homothetic preferences: ratio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depend only on prices, not income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Where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dirty="0"/>
                  <a:t> is the economy’s total income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In the aggregate, the economy is just like a problem of a single person, that has income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US" sz="2400" dirty="0"/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Total welfare is given by the height of the indifference curve of this person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b="1" dirty="0"/>
                  <a:t>Community indifference curves</a:t>
                </a:r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1364"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885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68BB0C-DCB5-4C82-B965-F5E4395591A8}"/>
                  </a:ext>
                </a:extLst>
              </p:cNvPr>
              <p:cNvSpPr txBox="1"/>
              <p:nvPr/>
            </p:nvSpPr>
            <p:spPr>
              <a:xfrm>
                <a:off x="4730227" y="5650451"/>
                <a:ext cx="11756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68BB0C-DCB5-4C82-B965-F5E439559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227" y="5650451"/>
                <a:ext cx="1175657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7A572F0-3B2E-4E20-B4C1-EAE57F9FB1AC}"/>
              </a:ext>
            </a:extLst>
          </p:cNvPr>
          <p:cNvCxnSpPr>
            <a:stCxn id="12" idx="7"/>
            <a:endCxn id="2" idx="1"/>
          </p:cNvCxnSpPr>
          <p:nvPr/>
        </p:nvCxnSpPr>
        <p:spPr>
          <a:xfrm>
            <a:off x="2256025" y="2773174"/>
            <a:ext cx="2981454" cy="283967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4E68CC-1945-4F87-AFE7-9FD81A319E41}"/>
              </a:ext>
            </a:extLst>
          </p:cNvPr>
          <p:cNvCxnSpPr/>
          <p:nvPr/>
        </p:nvCxnSpPr>
        <p:spPr>
          <a:xfrm flipV="1">
            <a:off x="2239861" y="1795244"/>
            <a:ext cx="0" cy="3984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89DFC-32C5-4840-A10B-EFA8A2A19717}"/>
              </a:ext>
            </a:extLst>
          </p:cNvPr>
          <p:cNvCxnSpPr/>
          <p:nvPr/>
        </p:nvCxnSpPr>
        <p:spPr>
          <a:xfrm>
            <a:off x="1979802" y="5629013"/>
            <a:ext cx="57129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/>
              <p:nvPr/>
            </p:nvSpPr>
            <p:spPr>
              <a:xfrm>
                <a:off x="1732429" y="1698621"/>
                <a:ext cx="566154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429" y="1698621"/>
                <a:ext cx="566154" cy="362984"/>
              </a:xfrm>
              <a:prstGeom prst="rect">
                <a:avLst/>
              </a:prstGeom>
              <a:blipFill>
                <a:blip r:embed="rId3"/>
                <a:stretch>
                  <a:fillRect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/>
              <p:nvPr/>
            </p:nvSpPr>
            <p:spPr>
              <a:xfrm>
                <a:off x="7627108" y="5444646"/>
                <a:ext cx="566154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7108" y="5444646"/>
                <a:ext cx="566154" cy="362984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8AEDB123-CEE6-4ECF-B0E6-FEDBD1F37F9C}"/>
              </a:ext>
            </a:extLst>
          </p:cNvPr>
          <p:cNvSpPr/>
          <p:nvPr/>
        </p:nvSpPr>
        <p:spPr>
          <a:xfrm>
            <a:off x="5230784" y="560615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3C83AD-1E58-414B-A0D6-43838D8BF837}"/>
                  </a:ext>
                </a:extLst>
              </p:cNvPr>
              <p:cNvSpPr txBox="1"/>
              <p:nvPr/>
            </p:nvSpPr>
            <p:spPr>
              <a:xfrm>
                <a:off x="1318333" y="2604673"/>
                <a:ext cx="11756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3C83AD-1E58-414B-A0D6-43838D8BF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333" y="2604673"/>
                <a:ext cx="1175657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7FBEE6C3-4AFA-4611-80AB-18C6685B38AB}"/>
              </a:ext>
            </a:extLst>
          </p:cNvPr>
          <p:cNvSpPr/>
          <p:nvPr/>
        </p:nvSpPr>
        <p:spPr>
          <a:xfrm>
            <a:off x="2217001" y="276647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5</a:t>
            </a:r>
          </a:p>
          <a:p>
            <a:pPr algn="ctr"/>
            <a:r>
              <a:rPr lang="en-US" dirty="0"/>
              <a:t>Community indifference curves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A4D43231-C50B-48A2-9FBE-A971B2FB0E60}"/>
              </a:ext>
            </a:extLst>
          </p:cNvPr>
          <p:cNvSpPr/>
          <p:nvPr/>
        </p:nvSpPr>
        <p:spPr>
          <a:xfrm rot="11117280">
            <a:off x="2376390" y="-1157976"/>
            <a:ext cx="7389729" cy="6670867"/>
          </a:xfrm>
          <a:prstGeom prst="arc">
            <a:avLst>
              <a:gd name="adj1" fmla="val 15882253"/>
              <a:gd name="adj2" fmla="val 21313807"/>
            </a:avLst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AA7B36C5-CF75-4441-A1F8-00FFA883D54F}"/>
              </a:ext>
            </a:extLst>
          </p:cNvPr>
          <p:cNvSpPr/>
          <p:nvPr/>
        </p:nvSpPr>
        <p:spPr>
          <a:xfrm rot="11117280">
            <a:off x="2737539" y="-1397357"/>
            <a:ext cx="7389729" cy="6670867"/>
          </a:xfrm>
          <a:prstGeom prst="arc">
            <a:avLst>
              <a:gd name="adj1" fmla="val 15882253"/>
              <a:gd name="adj2" fmla="val 21313807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2D6D876E-D5B7-48F1-B474-4DE8437ABA26}"/>
              </a:ext>
            </a:extLst>
          </p:cNvPr>
          <p:cNvSpPr/>
          <p:nvPr/>
        </p:nvSpPr>
        <p:spPr>
          <a:xfrm rot="11117280">
            <a:off x="3015069" y="-1812850"/>
            <a:ext cx="7389729" cy="6670867"/>
          </a:xfrm>
          <a:prstGeom prst="arc">
            <a:avLst>
              <a:gd name="adj1" fmla="val 15882253"/>
              <a:gd name="adj2" fmla="val 21313807"/>
            </a:avLst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D10D3C7-F906-43D1-A544-7A746C64390C}"/>
              </a:ext>
            </a:extLst>
          </p:cNvPr>
          <p:cNvSpPr/>
          <p:nvPr/>
        </p:nvSpPr>
        <p:spPr>
          <a:xfrm>
            <a:off x="3746752" y="417288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5334FC-9E49-4E07-B11E-8BAFF4A5A06B}"/>
              </a:ext>
            </a:extLst>
          </p:cNvPr>
          <p:cNvCxnSpPr>
            <a:stCxn id="18" idx="4"/>
          </p:cNvCxnSpPr>
          <p:nvPr/>
        </p:nvCxnSpPr>
        <p:spPr>
          <a:xfrm flipH="1">
            <a:off x="3769611" y="4218599"/>
            <a:ext cx="1" cy="14215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E9ECDA-26FB-4EB9-B3AA-4249E3E388AC}"/>
              </a:ext>
            </a:extLst>
          </p:cNvPr>
          <p:cNvCxnSpPr>
            <a:stCxn id="18" idx="0"/>
          </p:cNvCxnSpPr>
          <p:nvPr/>
        </p:nvCxnSpPr>
        <p:spPr>
          <a:xfrm flipH="1">
            <a:off x="2228431" y="4172880"/>
            <a:ext cx="1541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64C8E4E-A10B-417C-BE0F-985D6CB19FF1}"/>
                  </a:ext>
                </a:extLst>
              </p:cNvPr>
              <p:cNvSpPr/>
              <p:nvPr/>
            </p:nvSpPr>
            <p:spPr>
              <a:xfrm>
                <a:off x="3049430" y="5626138"/>
                <a:ext cx="1371786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64C8E4E-A10B-417C-BE0F-985D6CB19F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430" y="5626138"/>
                <a:ext cx="1371786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132DCA4-89AC-4D29-872E-773EC4B99B73}"/>
                  </a:ext>
                </a:extLst>
              </p:cNvPr>
              <p:cNvSpPr/>
              <p:nvPr/>
            </p:nvSpPr>
            <p:spPr>
              <a:xfrm>
                <a:off x="897589" y="3978262"/>
                <a:ext cx="1376531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132DCA4-89AC-4D29-872E-773EC4B99B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589" y="3978262"/>
                <a:ext cx="1376531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40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welfare</a:t>
            </a:r>
            <a:br>
              <a:rPr lang="pt-BR" dirty="0"/>
            </a:br>
            <a:r>
              <a:rPr lang="pt-BR" sz="3000" cap="none" dirty="0"/>
              <a:t>Back to the Ricardian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Initially, we focus on the case in which both countries specialize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Homogeneous and homothetic preferences (use community indifference curves)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Total income (Home) 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endParaRPr lang="en-US" sz="20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Aggregate budget constraint (Home):</a:t>
                </a:r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000" dirty="0"/>
              </a:p>
              <a:p>
                <a:pPr marL="310896" lvl="2" indent="0">
                  <a:spcAft>
                    <a:spcPts val="1200"/>
                  </a:spcAft>
                  <a:buNone/>
                </a:pPr>
                <a:endParaRPr lang="en-US" sz="500" dirty="0"/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slope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278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Welfare</a:t>
            </a:r>
            <a:br>
              <a:rPr lang="pt-BR" dirty="0"/>
            </a:br>
            <a:r>
              <a:rPr lang="pt-BR" sz="3000" cap="none" dirty="0"/>
              <a:t>Effect on wages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>
                <a:normAutofit/>
              </a:bodyPr>
              <a:lstStyle/>
              <a:p>
                <a:pPr lvl="1"/>
                <a:r>
                  <a:rPr lang="en-US" sz="2400" dirty="0"/>
                  <a:t>There is only one factor: labor</a:t>
                </a:r>
              </a:p>
              <a:p>
                <a:pPr lvl="1"/>
                <a:r>
                  <a:rPr lang="en-US" sz="2400" dirty="0"/>
                  <a:t>To assess the welfare effects of trade, one needs only to look at wages</a:t>
                </a:r>
              </a:p>
              <a:p>
                <a:pPr lvl="2"/>
                <a:r>
                  <a:rPr lang="en-US" sz="2000" dirty="0"/>
                  <a:t>Not much to say about distributive effects</a:t>
                </a:r>
                <a:endParaRPr lang="en-US" sz="2400" dirty="0"/>
              </a:p>
              <a:p>
                <a:pPr lvl="1"/>
                <a:r>
                  <a:rPr lang="en-US" sz="2400" dirty="0"/>
                  <a:t>Real wage – purchasing power of wages</a:t>
                </a:r>
              </a:p>
              <a:p>
                <a:pPr lvl="1"/>
                <a:r>
                  <a:rPr lang="en-US" sz="2400" dirty="0"/>
                  <a:t>We have not made specific assumptions about the demand</a:t>
                </a:r>
              </a:p>
              <a:p>
                <a:pPr lvl="1"/>
                <a:r>
                  <a:rPr lang="en-US" sz="2400" dirty="0"/>
                  <a:t>Therefore, we look at two extreme cases</a:t>
                </a:r>
              </a:p>
              <a:p>
                <a:pPr lvl="2"/>
                <a:r>
                  <a:rPr lang="en-US" sz="2000" dirty="0"/>
                  <a:t>Consumers only care about good 1 -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lvl="2"/>
                <a:r>
                  <a:rPr lang="en-US" sz="2000" dirty="0"/>
                  <a:t>Consumers only care about good 2 -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lvl="2"/>
                <a:r>
                  <a:rPr lang="en-US" sz="2000" dirty="0"/>
                  <a:t>Impact on real wages is somewhere in between</a:t>
                </a:r>
              </a:p>
              <a:p>
                <a:pPr lvl="2">
                  <a:buSzPct val="70000"/>
                  <a:buFont typeface="Wingdings 3" panose="05040102010807070707" pitchFamily="18" charset="2"/>
                  <a:buChar char=""/>
                </a:pPr>
                <a:endParaRPr lang="pt-BR" sz="2000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7292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4</a:t>
            </a:r>
          </a:p>
          <a:p>
            <a:pPr algn="ctr"/>
            <a:r>
              <a:rPr lang="en-US" dirty="0"/>
              <a:t>Production Possibilities Frontiers – Home and Foreign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CAA3E3E-EF44-4C4B-9C96-87F3EFA76A63}"/>
              </a:ext>
            </a:extLst>
          </p:cNvPr>
          <p:cNvGrpSpPr/>
          <p:nvPr/>
        </p:nvGrpSpPr>
        <p:grpSpPr>
          <a:xfrm>
            <a:off x="-90594" y="2140477"/>
            <a:ext cx="5989501" cy="4289854"/>
            <a:chOff x="-90594" y="2140477"/>
            <a:chExt cx="5989501" cy="4289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3C83AD-1E58-414B-A0D6-43838D8BF837}"/>
                    </a:ext>
                  </a:extLst>
                </p:cNvPr>
                <p:cNvSpPr txBox="1"/>
                <p:nvPr/>
              </p:nvSpPr>
              <p:spPr>
                <a:xfrm>
                  <a:off x="-90594" y="3015221"/>
                  <a:ext cx="1175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i="1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3C83AD-1E58-414B-A0D6-43838D8BF8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90594" y="3015221"/>
                  <a:ext cx="1175657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4F783F4-B329-4D8B-9E6D-59AB6209869D}"/>
                </a:ext>
              </a:extLst>
            </p:cNvPr>
            <p:cNvGrpSpPr/>
            <p:nvPr/>
          </p:nvGrpSpPr>
          <p:grpSpPr>
            <a:xfrm>
              <a:off x="320634" y="2140477"/>
              <a:ext cx="5578273" cy="4289854"/>
              <a:chOff x="320634" y="2140477"/>
              <a:chExt cx="5578273" cy="4289854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D7A572F0-3B2E-4E20-B4C1-EAE57F9FB1AC}"/>
                  </a:ext>
                </a:extLst>
              </p:cNvPr>
              <p:cNvCxnSpPr>
                <a:cxnSpLocks/>
                <a:stCxn id="12" idx="7"/>
                <a:endCxn id="2" idx="1"/>
              </p:cNvCxnSpPr>
              <p:nvPr/>
            </p:nvCxnSpPr>
            <p:spPr>
              <a:xfrm>
                <a:off x="847098" y="3183722"/>
                <a:ext cx="2981454" cy="283967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54E68CC-1945-4F87-AFE7-9FD81A319E41}"/>
                  </a:ext>
                </a:extLst>
              </p:cNvPr>
              <p:cNvCxnSpPr/>
              <p:nvPr/>
            </p:nvCxnSpPr>
            <p:spPr>
              <a:xfrm flipV="1">
                <a:off x="830934" y="2205792"/>
                <a:ext cx="0" cy="398477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65989DFC-32C5-4840-A10B-EFA8A2A197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0875" y="6023396"/>
                <a:ext cx="4784896" cy="1616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2BEA8993-E6C4-471E-B9D2-9211C9C6A7D4}"/>
                      </a:ext>
                    </a:extLst>
                  </p:cNvPr>
                  <p:cNvSpPr txBox="1"/>
                  <p:nvPr/>
                </p:nvSpPr>
                <p:spPr>
                  <a:xfrm>
                    <a:off x="320634" y="2140477"/>
                    <a:ext cx="663339" cy="3629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baseline="-25000" dirty="0"/>
                  </a:p>
                </p:txBody>
              </p:sp>
            </mc:Choice>
            <mc:Fallback xmlns="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2BEA8993-E6C4-471E-B9D2-9211C9C6A7D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0634" y="2140477"/>
                    <a:ext cx="663339" cy="36298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5434CC2C-FBE3-4E80-B23D-4270986CEB6C}"/>
                      </a:ext>
                    </a:extLst>
                  </p:cNvPr>
                  <p:cNvSpPr txBox="1"/>
                  <p:nvPr/>
                </p:nvSpPr>
                <p:spPr>
                  <a:xfrm>
                    <a:off x="5332753" y="5821231"/>
                    <a:ext cx="566154" cy="3629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baseline="-25000" dirty="0"/>
                  </a:p>
                </p:txBody>
              </p:sp>
            </mc:Choice>
            <mc:Fallback xmlns=""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5434CC2C-FBE3-4E80-B23D-4270986CEB6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32753" y="5821231"/>
                    <a:ext cx="566154" cy="36298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355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8AEDB123-CEE6-4ECF-B0E6-FEDBD1F37F9C}"/>
                  </a:ext>
                </a:extLst>
              </p:cNvPr>
              <p:cNvSpPr/>
              <p:nvPr/>
            </p:nvSpPr>
            <p:spPr>
              <a:xfrm>
                <a:off x="3821857" y="601670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" name="TextBox 2">
                    <a:extLst>
                      <a:ext uri="{FF2B5EF4-FFF2-40B4-BE49-F238E27FC236}">
                        <a16:creationId xmlns:a16="http://schemas.microsoft.com/office/drawing/2014/main" id="{0B68BB0C-DCB5-4C82-B965-F5E4395591A8}"/>
                      </a:ext>
                    </a:extLst>
                  </p:cNvPr>
                  <p:cNvSpPr txBox="1"/>
                  <p:nvPr/>
                </p:nvSpPr>
                <p:spPr>
                  <a:xfrm>
                    <a:off x="3321300" y="6060999"/>
                    <a:ext cx="117565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/>
                  </a:p>
                </p:txBody>
              </p:sp>
            </mc:Choice>
            <mc:Fallback xmlns="">
              <p:sp>
                <p:nvSpPr>
                  <p:cNvPr id="3" name="TextBox 2">
                    <a:extLst>
                      <a:ext uri="{FF2B5EF4-FFF2-40B4-BE49-F238E27FC236}">
                        <a16:creationId xmlns:a16="http://schemas.microsoft.com/office/drawing/2014/main" id="{0B68BB0C-DCB5-4C82-B965-F5E4395591A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21300" y="6060999"/>
                    <a:ext cx="1175657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475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7FBEE6C3-4AFA-4611-80AB-18C6685B38AB}"/>
                  </a:ext>
                </a:extLst>
              </p:cNvPr>
              <p:cNvSpPr/>
              <p:nvPr/>
            </p:nvSpPr>
            <p:spPr>
              <a:xfrm>
                <a:off x="808074" y="317702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CFC27E29-FEC5-4C35-89DE-D241032A0C86}"/>
                  </a:ext>
                </a:extLst>
              </p:cNvPr>
              <p:cNvCxnSpPr/>
              <p:nvPr/>
            </p:nvCxnSpPr>
            <p:spPr>
              <a:xfrm flipH="1">
                <a:off x="2785226" y="4195181"/>
                <a:ext cx="536074" cy="42454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770DA611-D72B-4342-8A9F-D6FEBF385E3C}"/>
                      </a:ext>
                    </a:extLst>
                  </p:cNvPr>
                  <p:cNvSpPr txBox="1"/>
                  <p:nvPr/>
                </p:nvSpPr>
                <p:spPr>
                  <a:xfrm>
                    <a:off x="3383317" y="3821957"/>
                    <a:ext cx="173456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slope =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770DA611-D72B-4342-8A9F-D6FEBF385E3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83317" y="3821957"/>
                    <a:ext cx="1734561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2807" t="-9836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980B0205-07CF-4349-8196-D19CFCB9469A}"/>
                      </a:ext>
                    </a:extLst>
                  </p:cNvPr>
                  <p:cNvSpPr txBox="1"/>
                  <p:nvPr/>
                </p:nvSpPr>
                <p:spPr>
                  <a:xfrm>
                    <a:off x="1746919" y="2221346"/>
                    <a:ext cx="2432807" cy="36933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a14:m>
                    <a:r>
                      <a:rPr lang="en-US" dirty="0"/>
                      <a:t>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980B0205-07CF-4349-8196-D19CFCB9469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46919" y="2221346"/>
                    <a:ext cx="2432807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r="-1247" b="-952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618A736-3DA7-4C99-9ACA-7CDAAB1BF563}"/>
              </a:ext>
            </a:extLst>
          </p:cNvPr>
          <p:cNvSpPr txBox="1"/>
          <p:nvPr/>
        </p:nvSpPr>
        <p:spPr>
          <a:xfrm>
            <a:off x="1258784" y="1460665"/>
            <a:ext cx="2062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HOME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6DC3FA-072B-4F12-ADD7-8C109E5CABE1}"/>
              </a:ext>
            </a:extLst>
          </p:cNvPr>
          <p:cNvSpPr txBox="1"/>
          <p:nvPr/>
        </p:nvSpPr>
        <p:spPr>
          <a:xfrm>
            <a:off x="8358249" y="1460664"/>
            <a:ext cx="2062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FOREIGN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6497CF0-AAE1-4B0D-9495-3E97C0FE96D6}"/>
              </a:ext>
            </a:extLst>
          </p:cNvPr>
          <p:cNvGrpSpPr/>
          <p:nvPr/>
        </p:nvGrpSpPr>
        <p:grpSpPr>
          <a:xfrm>
            <a:off x="5753676" y="2140477"/>
            <a:ext cx="6028985" cy="4304641"/>
            <a:chOff x="-130078" y="2140477"/>
            <a:chExt cx="6028985" cy="43046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85BF0CB4-728C-4AED-B444-9D0D7C109D14}"/>
                    </a:ext>
                  </a:extLst>
                </p:cNvPr>
                <p:cNvSpPr txBox="1"/>
                <p:nvPr/>
              </p:nvSpPr>
              <p:spPr>
                <a:xfrm>
                  <a:off x="-130078" y="2503461"/>
                  <a:ext cx="1175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</m:acc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oMath>
                    </m:oMathPara>
                  </a14:m>
                  <a:endParaRPr lang="en-US" i="1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85BF0CB4-728C-4AED-B444-9D0D7C109D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30078" y="2503461"/>
                  <a:ext cx="1175657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B155305-F851-4D3B-9CC3-A733AF1A29D0}"/>
                </a:ext>
              </a:extLst>
            </p:cNvPr>
            <p:cNvGrpSpPr/>
            <p:nvPr/>
          </p:nvGrpSpPr>
          <p:grpSpPr>
            <a:xfrm>
              <a:off x="320634" y="2140477"/>
              <a:ext cx="5578273" cy="4304641"/>
              <a:chOff x="320634" y="2140477"/>
              <a:chExt cx="5578273" cy="4304641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71A17A19-50F5-43AC-B096-DB55D10D3D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8074" y="2694411"/>
                <a:ext cx="1677566" cy="334514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3A324ACE-E976-453B-8E0B-F8BBFC941F84}"/>
                  </a:ext>
                </a:extLst>
              </p:cNvPr>
              <p:cNvCxnSpPr/>
              <p:nvPr/>
            </p:nvCxnSpPr>
            <p:spPr>
              <a:xfrm flipV="1">
                <a:off x="830934" y="2205792"/>
                <a:ext cx="0" cy="398477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065A29ED-C4E2-4AE9-B094-1CFB208DA8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0875" y="6023396"/>
                <a:ext cx="4784896" cy="1616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88971421-EA0E-418A-96FC-75EF4B9B347A}"/>
                      </a:ext>
                    </a:extLst>
                  </p:cNvPr>
                  <p:cNvSpPr txBox="1"/>
                  <p:nvPr/>
                </p:nvSpPr>
                <p:spPr>
                  <a:xfrm>
                    <a:off x="320634" y="2140477"/>
                    <a:ext cx="663339" cy="3629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oMath>
                      </m:oMathPara>
                    </a14:m>
                    <a:endParaRPr lang="en-US" baseline="-25000" dirty="0"/>
                  </a:p>
                </p:txBody>
              </p:sp>
            </mc:Choice>
            <mc:Fallback xmlns="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88971421-EA0E-418A-96FC-75EF4B9B347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0634" y="2140477"/>
                    <a:ext cx="663339" cy="362984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8D1A6397-15EF-4E38-B6A1-6DF10014D90B}"/>
                      </a:ext>
                    </a:extLst>
                  </p:cNvPr>
                  <p:cNvSpPr txBox="1"/>
                  <p:nvPr/>
                </p:nvSpPr>
                <p:spPr>
                  <a:xfrm>
                    <a:off x="5332753" y="5821231"/>
                    <a:ext cx="566154" cy="3629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oMath>
                      </m:oMathPara>
                    </a14:m>
                    <a:endParaRPr lang="en-US" baseline="-25000" dirty="0"/>
                  </a:p>
                </p:txBody>
              </p:sp>
            </mc:Choice>
            <mc:Fallback xmlns="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8D1A6397-15EF-4E38-B6A1-6DF10014D90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32753" y="5821231"/>
                    <a:ext cx="566154" cy="362984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1355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679166EC-7EDB-4C1C-A669-1D4ADA5526EB}"/>
                  </a:ext>
                </a:extLst>
              </p:cNvPr>
              <p:cNvSpPr/>
              <p:nvPr/>
            </p:nvSpPr>
            <p:spPr>
              <a:xfrm>
                <a:off x="2454374" y="599384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FC3383D7-436C-4168-876D-232F01F14C8D}"/>
                      </a:ext>
                    </a:extLst>
                  </p:cNvPr>
                  <p:cNvSpPr txBox="1"/>
                  <p:nvPr/>
                </p:nvSpPr>
                <p:spPr>
                  <a:xfrm>
                    <a:off x="1935489" y="6075786"/>
                    <a:ext cx="117565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oMath>
                      </m:oMathPara>
                    </a14:m>
                    <a:endParaRPr lang="en-US" i="1" dirty="0"/>
                  </a:p>
                </p:txBody>
              </p:sp>
            </mc:Choice>
            <mc:Fallback xmlns=""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FC3383D7-436C-4168-876D-232F01F14C8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35489" y="6075786"/>
                    <a:ext cx="1175657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1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135B8F6E-0451-4114-98FE-7A9FB845C3EA}"/>
                  </a:ext>
                </a:extLst>
              </p:cNvPr>
              <p:cNvSpPr/>
              <p:nvPr/>
            </p:nvSpPr>
            <p:spPr>
              <a:xfrm>
                <a:off x="808074" y="2677506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17479FD4-54B4-44B6-802A-1F567EF49784}"/>
                  </a:ext>
                </a:extLst>
              </p:cNvPr>
              <p:cNvCxnSpPr/>
              <p:nvPr/>
            </p:nvCxnSpPr>
            <p:spPr>
              <a:xfrm flipH="1">
                <a:off x="2130367" y="4558063"/>
                <a:ext cx="536074" cy="42454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4C319DC3-E20D-4D98-87FF-15EB7028E2B1}"/>
                      </a:ext>
                    </a:extLst>
                  </p:cNvPr>
                  <p:cNvSpPr txBox="1"/>
                  <p:nvPr/>
                </p:nvSpPr>
                <p:spPr>
                  <a:xfrm>
                    <a:off x="2655739" y="4272315"/>
                    <a:ext cx="173456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slope = </a:t>
                    </a:r>
                    <a14:m>
                      <m:oMath xmlns:m="http://schemas.openxmlformats.org/officeDocument/2006/math"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4C319DC3-E20D-4D98-87FF-15EB7028E2B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55739" y="4272315"/>
                    <a:ext cx="1734561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3169" t="-10000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Box 46">
                    <a:extLst>
                      <a:ext uri="{FF2B5EF4-FFF2-40B4-BE49-F238E27FC236}">
                        <a16:creationId xmlns:a16="http://schemas.microsoft.com/office/drawing/2014/main" id="{C56A3B23-C1DC-4BB3-AE17-83757909684E}"/>
                      </a:ext>
                    </a:extLst>
                  </p:cNvPr>
                  <p:cNvSpPr txBox="1"/>
                  <p:nvPr/>
                </p:nvSpPr>
                <p:spPr>
                  <a:xfrm>
                    <a:off x="1746919" y="2221346"/>
                    <a:ext cx="2432807" cy="36933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a14:m>
                    <a:r>
                      <a:rPr lang="en-US" dirty="0"/>
                      <a:t> </a:t>
                    </a:r>
                    <a14:m>
                      <m:oMath xmlns:m="http://schemas.openxmlformats.org/officeDocument/2006/math"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 =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</m:acc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7" name="TextBox 46">
                    <a:extLst>
                      <a:ext uri="{FF2B5EF4-FFF2-40B4-BE49-F238E27FC236}">
                        <a16:creationId xmlns:a16="http://schemas.microsoft.com/office/drawing/2014/main" id="{C56A3B23-C1DC-4BB3-AE17-83757909684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46919" y="2221346"/>
                    <a:ext cx="2432807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r="-998" b="-9524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E2D0642-B906-40B3-A382-5561FC158E87}"/>
                  </a:ext>
                </a:extLst>
              </p:cNvPr>
              <p:cNvSpPr/>
              <p:nvPr/>
            </p:nvSpPr>
            <p:spPr>
              <a:xfrm>
                <a:off x="10080895" y="408107"/>
                <a:ext cx="1418689" cy="722762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E2D0642-B906-40B3-A382-5561FC158E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0895" y="408107"/>
                <a:ext cx="1418689" cy="72276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BAC0821E-77EF-41AF-A3B6-FE97BBF3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27CA24CA-0E53-4194-B4F7-4046A6690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7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4E68CC-1945-4F87-AFE7-9FD81A319E41}"/>
              </a:ext>
            </a:extLst>
          </p:cNvPr>
          <p:cNvCxnSpPr/>
          <p:nvPr/>
        </p:nvCxnSpPr>
        <p:spPr>
          <a:xfrm flipV="1">
            <a:off x="2239861" y="1795244"/>
            <a:ext cx="0" cy="3984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89DFC-32C5-4840-A10B-EFA8A2A19717}"/>
              </a:ext>
            </a:extLst>
          </p:cNvPr>
          <p:cNvCxnSpPr/>
          <p:nvPr/>
        </p:nvCxnSpPr>
        <p:spPr>
          <a:xfrm>
            <a:off x="1979802" y="5629013"/>
            <a:ext cx="57129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/>
              <p:nvPr/>
            </p:nvSpPr>
            <p:spPr>
              <a:xfrm>
                <a:off x="1696725" y="1670553"/>
                <a:ext cx="566154" cy="656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725" y="1670553"/>
                <a:ext cx="566154" cy="656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/>
              <p:nvPr/>
            </p:nvSpPr>
            <p:spPr>
              <a:xfrm>
                <a:off x="7710921" y="5444347"/>
                <a:ext cx="566154" cy="682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0921" y="5444347"/>
                <a:ext cx="566154" cy="682174"/>
              </a:xfrm>
              <a:prstGeom prst="rect">
                <a:avLst/>
              </a:prstGeom>
              <a:blipFill>
                <a:blip r:embed="rId3"/>
                <a:stretch>
                  <a:fillRect r="-53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</a:t>
            </a:r>
          </a:p>
          <a:p>
            <a:pPr algn="ctr"/>
            <a:r>
              <a:rPr lang="en-US" dirty="0"/>
              <a:t>Open-economy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97B10F0-3E0E-4054-9203-FF4B2A16E691}"/>
                  </a:ext>
                </a:extLst>
              </p:cNvPr>
              <p:cNvSpPr/>
              <p:nvPr/>
            </p:nvSpPr>
            <p:spPr>
              <a:xfrm>
                <a:off x="898893" y="4224760"/>
                <a:ext cx="1338508" cy="605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97B10F0-3E0E-4054-9203-FF4B2A16E6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893" y="4224760"/>
                <a:ext cx="1338508" cy="605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E87F9D-768F-4F27-B0C1-845D55C068D9}"/>
              </a:ext>
            </a:extLst>
          </p:cNvPr>
          <p:cNvCxnSpPr>
            <a:cxnSpLocks/>
          </p:cNvCxnSpPr>
          <p:nvPr/>
        </p:nvCxnSpPr>
        <p:spPr>
          <a:xfrm flipV="1">
            <a:off x="2157469" y="4531242"/>
            <a:ext cx="19384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25AD79C-D912-4901-A416-C0906934A2BE}"/>
                  </a:ext>
                </a:extLst>
              </p:cNvPr>
              <p:cNvSpPr/>
              <p:nvPr/>
            </p:nvSpPr>
            <p:spPr>
              <a:xfrm>
                <a:off x="857328" y="2807975"/>
                <a:ext cx="1349344" cy="605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25AD79C-D912-4901-A416-C0906934A2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328" y="2807975"/>
                <a:ext cx="1349344" cy="605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AD4F58-CD04-4C32-A757-0B1416387BFA}"/>
              </a:ext>
            </a:extLst>
          </p:cNvPr>
          <p:cNvCxnSpPr>
            <a:cxnSpLocks/>
          </p:cNvCxnSpPr>
          <p:nvPr/>
        </p:nvCxnSpPr>
        <p:spPr>
          <a:xfrm flipV="1">
            <a:off x="2157469" y="3117725"/>
            <a:ext cx="19384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59537BE-8198-4153-BBD8-9A9C49A0ADFC}"/>
              </a:ext>
            </a:extLst>
          </p:cNvPr>
          <p:cNvCxnSpPr/>
          <p:nvPr/>
        </p:nvCxnSpPr>
        <p:spPr>
          <a:xfrm>
            <a:off x="2252469" y="4531242"/>
            <a:ext cx="0" cy="109777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D91BF04-4CAC-4311-9ED8-91FF73D27D2A}"/>
              </a:ext>
            </a:extLst>
          </p:cNvPr>
          <p:cNvCxnSpPr>
            <a:cxnSpLocks/>
          </p:cNvCxnSpPr>
          <p:nvPr/>
        </p:nvCxnSpPr>
        <p:spPr>
          <a:xfrm>
            <a:off x="4603052" y="3117725"/>
            <a:ext cx="0" cy="141351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ED66FA6-4A70-4C22-9C70-6F41AFEB7C56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2237401" y="4527568"/>
            <a:ext cx="1623435" cy="320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3F720E0-294C-410C-93AB-922C434B498B}"/>
              </a:ext>
            </a:extLst>
          </p:cNvPr>
          <p:cNvCxnSpPr/>
          <p:nvPr/>
        </p:nvCxnSpPr>
        <p:spPr>
          <a:xfrm flipV="1">
            <a:off x="2239860" y="3112999"/>
            <a:ext cx="2386208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89A857B-A421-44E9-B8C4-2BF9AED1D466}"/>
              </a:ext>
            </a:extLst>
          </p:cNvPr>
          <p:cNvCxnSpPr/>
          <p:nvPr/>
        </p:nvCxnSpPr>
        <p:spPr>
          <a:xfrm>
            <a:off x="4603052" y="4508033"/>
            <a:ext cx="0" cy="10977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050E91F-DD30-4DC3-ACB6-19F9D8435D93}"/>
                  </a:ext>
                </a:extLst>
              </p:cNvPr>
              <p:cNvSpPr/>
              <p:nvPr/>
            </p:nvSpPr>
            <p:spPr>
              <a:xfrm>
                <a:off x="4157545" y="5658350"/>
                <a:ext cx="891013" cy="7121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050E91F-DD30-4DC3-ACB6-19F9D8435D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545" y="5658350"/>
                <a:ext cx="891013" cy="7121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4DED705-34F6-40D3-9F18-ADB569960A97}"/>
              </a:ext>
            </a:extLst>
          </p:cNvPr>
          <p:cNvCxnSpPr>
            <a:cxnSpLocks/>
          </p:cNvCxnSpPr>
          <p:nvPr/>
        </p:nvCxnSpPr>
        <p:spPr>
          <a:xfrm>
            <a:off x="2216843" y="4540767"/>
            <a:ext cx="2386209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0171A41-E04A-4D80-BB21-DA31F0EA30D5}"/>
              </a:ext>
            </a:extLst>
          </p:cNvPr>
          <p:cNvCxnSpPr>
            <a:cxnSpLocks/>
          </p:cNvCxnSpPr>
          <p:nvPr/>
        </p:nvCxnSpPr>
        <p:spPr>
          <a:xfrm>
            <a:off x="4603051" y="3118076"/>
            <a:ext cx="3089653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741B315F-47FB-49AA-B7F8-22D963746522}"/>
              </a:ext>
            </a:extLst>
          </p:cNvPr>
          <p:cNvSpPr txBox="1"/>
          <p:nvPr/>
        </p:nvSpPr>
        <p:spPr>
          <a:xfrm>
            <a:off x="7692704" y="2928333"/>
            <a:ext cx="172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Relative Supply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8A167F02-55DE-44BD-A42C-7089F970676F}"/>
              </a:ext>
            </a:extLst>
          </p:cNvPr>
          <p:cNvSpPr/>
          <p:nvPr/>
        </p:nvSpPr>
        <p:spPr>
          <a:xfrm rot="11117280">
            <a:off x="2785271" y="-2152248"/>
            <a:ext cx="10336372" cy="7169205"/>
          </a:xfrm>
          <a:prstGeom prst="arc">
            <a:avLst>
              <a:gd name="adj1" fmla="val 16056658"/>
              <a:gd name="adj2" fmla="val 21179814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CE5151-A344-4C58-B02D-B36359036602}"/>
              </a:ext>
            </a:extLst>
          </p:cNvPr>
          <p:cNvSpPr txBox="1"/>
          <p:nvPr/>
        </p:nvSpPr>
        <p:spPr>
          <a:xfrm>
            <a:off x="7710921" y="4795838"/>
            <a:ext cx="211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Relative Demand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ACF9F78-59DF-4247-9B56-BB0EC2A15B09}"/>
              </a:ext>
            </a:extLst>
          </p:cNvPr>
          <p:cNvCxnSpPr>
            <a:cxnSpLocks/>
          </p:cNvCxnSpPr>
          <p:nvPr/>
        </p:nvCxnSpPr>
        <p:spPr>
          <a:xfrm flipV="1">
            <a:off x="2228743" y="3996645"/>
            <a:ext cx="6677132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D05401E-E057-40AB-B1A1-FEACA406C779}"/>
                  </a:ext>
                </a:extLst>
              </p:cNvPr>
              <p:cNvSpPr/>
              <p:nvPr/>
            </p:nvSpPr>
            <p:spPr>
              <a:xfrm>
                <a:off x="1410140" y="3630994"/>
                <a:ext cx="938269" cy="629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D05401E-E057-40AB-B1A1-FEACA406C7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140" y="3630994"/>
                <a:ext cx="938269" cy="6292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90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5" grpId="1"/>
      <p:bldP spid="18" grpId="0"/>
      <p:bldP spid="18" grpId="1"/>
      <p:bldP spid="39" grpId="0"/>
      <p:bldP spid="43" grpId="0"/>
      <p:bldP spid="27" grpId="0" animBg="1"/>
      <p:bldP spid="29" grpId="0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welfare</a:t>
            </a:r>
            <a:br>
              <a:rPr lang="pt-BR" dirty="0"/>
            </a:br>
            <a:r>
              <a:rPr lang="pt-BR" sz="3000" cap="none" dirty="0"/>
              <a:t>Back to the Ricardian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In autarchy, the slope of Home’s budget constraint is</a:t>
                </a:r>
              </a:p>
              <a:p>
                <a:pPr lvl="1">
                  <a:spcAft>
                    <a:spcPts val="1200"/>
                  </a:spcAft>
                </a:pPr>
                <a:endParaRPr lang="en-US" sz="500" dirty="0"/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310896" lvl="2" indent="0">
                  <a:spcAft>
                    <a:spcPts val="1200"/>
                  </a:spcAft>
                  <a:buNone/>
                </a:pPr>
                <a:r>
                  <a:rPr lang="en-US" sz="2000" dirty="0"/>
                  <a:t>Which is the same slope as Home’s PPF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Therefore, in autarchy, the PPF and the aggregate budget constraint coincide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Welfare is given by the height of the community indifference curve that is tangent to both lines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r="-1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2262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68BB0C-DCB5-4C82-B965-F5E4395591A8}"/>
                  </a:ext>
                </a:extLst>
              </p:cNvPr>
              <p:cNvSpPr txBox="1"/>
              <p:nvPr/>
            </p:nvSpPr>
            <p:spPr>
              <a:xfrm>
                <a:off x="4730227" y="5650451"/>
                <a:ext cx="11756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68BB0C-DCB5-4C82-B965-F5E439559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227" y="5650451"/>
                <a:ext cx="1175657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7A572F0-3B2E-4E20-B4C1-EAE57F9FB1AC}"/>
              </a:ext>
            </a:extLst>
          </p:cNvPr>
          <p:cNvCxnSpPr>
            <a:stCxn id="12" idx="7"/>
            <a:endCxn id="2" idx="1"/>
          </p:cNvCxnSpPr>
          <p:nvPr/>
        </p:nvCxnSpPr>
        <p:spPr>
          <a:xfrm>
            <a:off x="2256025" y="2773174"/>
            <a:ext cx="2981454" cy="283967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4E68CC-1945-4F87-AFE7-9FD81A319E41}"/>
              </a:ext>
            </a:extLst>
          </p:cNvPr>
          <p:cNvCxnSpPr/>
          <p:nvPr/>
        </p:nvCxnSpPr>
        <p:spPr>
          <a:xfrm flipV="1">
            <a:off x="2239861" y="1795244"/>
            <a:ext cx="0" cy="3984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89DFC-32C5-4840-A10B-EFA8A2A19717}"/>
              </a:ext>
            </a:extLst>
          </p:cNvPr>
          <p:cNvCxnSpPr/>
          <p:nvPr/>
        </p:nvCxnSpPr>
        <p:spPr>
          <a:xfrm>
            <a:off x="1979802" y="5629013"/>
            <a:ext cx="57129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/>
              <p:nvPr/>
            </p:nvSpPr>
            <p:spPr>
              <a:xfrm>
                <a:off x="1732429" y="1698621"/>
                <a:ext cx="566154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429" y="1698621"/>
                <a:ext cx="566154" cy="362984"/>
              </a:xfrm>
              <a:prstGeom prst="rect">
                <a:avLst/>
              </a:prstGeom>
              <a:blipFill>
                <a:blip r:embed="rId3"/>
                <a:stretch>
                  <a:fillRect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/>
              <p:nvPr/>
            </p:nvSpPr>
            <p:spPr>
              <a:xfrm>
                <a:off x="7627108" y="5444646"/>
                <a:ext cx="566154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7108" y="5444646"/>
                <a:ext cx="566154" cy="362984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8AEDB123-CEE6-4ECF-B0E6-FEDBD1F37F9C}"/>
              </a:ext>
            </a:extLst>
          </p:cNvPr>
          <p:cNvSpPr/>
          <p:nvPr/>
        </p:nvSpPr>
        <p:spPr>
          <a:xfrm>
            <a:off x="5230784" y="560615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3C83AD-1E58-414B-A0D6-43838D8BF837}"/>
                  </a:ext>
                </a:extLst>
              </p:cNvPr>
              <p:cNvSpPr txBox="1"/>
              <p:nvPr/>
            </p:nvSpPr>
            <p:spPr>
              <a:xfrm>
                <a:off x="1318333" y="2604673"/>
                <a:ext cx="11756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3C83AD-1E58-414B-A0D6-43838D8BF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333" y="2604673"/>
                <a:ext cx="1175657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7FBEE6C3-4AFA-4611-80AB-18C6685B38AB}"/>
              </a:ext>
            </a:extLst>
          </p:cNvPr>
          <p:cNvSpPr/>
          <p:nvPr/>
        </p:nvSpPr>
        <p:spPr>
          <a:xfrm>
            <a:off x="2217001" y="276647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6</a:t>
            </a:r>
          </a:p>
          <a:p>
            <a:pPr algn="ctr"/>
            <a:r>
              <a:rPr lang="en-US" dirty="0"/>
              <a:t>Autarchy equilibrium – Home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AA7B36C5-CF75-4441-A1F8-00FFA883D54F}"/>
              </a:ext>
            </a:extLst>
          </p:cNvPr>
          <p:cNvSpPr/>
          <p:nvPr/>
        </p:nvSpPr>
        <p:spPr>
          <a:xfrm rot="11117280">
            <a:off x="2737539" y="-1397357"/>
            <a:ext cx="7389729" cy="6670867"/>
          </a:xfrm>
          <a:prstGeom prst="arc">
            <a:avLst>
              <a:gd name="adj1" fmla="val 15882253"/>
              <a:gd name="adj2" fmla="val 21313807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D10D3C7-F906-43D1-A544-7A746C64390C}"/>
              </a:ext>
            </a:extLst>
          </p:cNvPr>
          <p:cNvSpPr/>
          <p:nvPr/>
        </p:nvSpPr>
        <p:spPr>
          <a:xfrm>
            <a:off x="3746752" y="417288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5334FC-9E49-4E07-B11E-8BAFF4A5A06B}"/>
              </a:ext>
            </a:extLst>
          </p:cNvPr>
          <p:cNvCxnSpPr>
            <a:stCxn id="18" idx="4"/>
          </p:cNvCxnSpPr>
          <p:nvPr/>
        </p:nvCxnSpPr>
        <p:spPr>
          <a:xfrm flipH="1">
            <a:off x="3769611" y="4218599"/>
            <a:ext cx="1" cy="14215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E9ECDA-26FB-4EB9-B3AA-4249E3E388AC}"/>
              </a:ext>
            </a:extLst>
          </p:cNvPr>
          <p:cNvCxnSpPr>
            <a:stCxn id="18" idx="0"/>
          </p:cNvCxnSpPr>
          <p:nvPr/>
        </p:nvCxnSpPr>
        <p:spPr>
          <a:xfrm flipH="1">
            <a:off x="2228431" y="4172880"/>
            <a:ext cx="1541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86B3CB5-8EA1-4BA7-86B4-88F04769461E}"/>
              </a:ext>
            </a:extLst>
          </p:cNvPr>
          <p:cNvCxnSpPr/>
          <p:nvPr/>
        </p:nvCxnSpPr>
        <p:spPr>
          <a:xfrm flipH="1">
            <a:off x="5091764" y="5005137"/>
            <a:ext cx="539015" cy="3465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1CF1755-B7AD-4937-A146-6C905233344F}"/>
                  </a:ext>
                </a:extLst>
              </p:cNvPr>
              <p:cNvSpPr txBox="1"/>
              <p:nvPr/>
            </p:nvSpPr>
            <p:spPr>
              <a:xfrm>
                <a:off x="5630242" y="4756942"/>
                <a:ext cx="22097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PPF, 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1CF1755-B7AD-4937-A146-6C9052333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242" y="4756942"/>
                <a:ext cx="2209743" cy="646331"/>
              </a:xfrm>
              <a:prstGeom prst="rect">
                <a:avLst/>
              </a:prstGeom>
              <a:blipFill>
                <a:blip r:embed="rId6"/>
                <a:stretch>
                  <a:fillRect l="-2486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D3B0AEF-82CE-4CA6-9094-CA3276C14B6B}"/>
              </a:ext>
            </a:extLst>
          </p:cNvPr>
          <p:cNvCxnSpPr>
            <a:cxnSpLocks/>
            <a:endCxn id="2" idx="7"/>
          </p:cNvCxnSpPr>
          <p:nvPr/>
        </p:nvCxnSpPr>
        <p:spPr>
          <a:xfrm>
            <a:off x="2239861" y="2713868"/>
            <a:ext cx="3029947" cy="289898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47EEC77-B9D7-4D8A-81BD-E0C3257BA480}"/>
              </a:ext>
            </a:extLst>
          </p:cNvPr>
          <p:cNvCxnSpPr/>
          <p:nvPr/>
        </p:nvCxnSpPr>
        <p:spPr>
          <a:xfrm flipH="1">
            <a:off x="4626283" y="4587855"/>
            <a:ext cx="539015" cy="34650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3395748-5522-4D9A-969B-3451AADA21F4}"/>
                  </a:ext>
                </a:extLst>
              </p:cNvPr>
              <p:cNvSpPr txBox="1"/>
              <p:nvPr/>
            </p:nvSpPr>
            <p:spPr>
              <a:xfrm>
                <a:off x="5164760" y="4339660"/>
                <a:ext cx="47712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</a:rPr>
                  <a:t>Aggregate BC, 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𝑎𝑢𝑡</m:t>
                        </m:r>
                      </m:sub>
                    </m:sSub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solidFill>
                    <a:srgbClr val="FFC000"/>
                  </a:solidFill>
                </a:endParaRPr>
              </a:p>
              <a:p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3395748-5522-4D9A-969B-3451AADA2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760" y="4339660"/>
                <a:ext cx="4771212" cy="646331"/>
              </a:xfrm>
              <a:prstGeom prst="rect">
                <a:avLst/>
              </a:prstGeom>
              <a:blipFill>
                <a:blip r:embed="rId7"/>
                <a:stretch>
                  <a:fillRect l="-1022" t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309CA188-843D-4415-AB6B-7EC175EB3B4D}"/>
              </a:ext>
            </a:extLst>
          </p:cNvPr>
          <p:cNvSpPr txBox="1"/>
          <p:nvPr/>
        </p:nvSpPr>
        <p:spPr>
          <a:xfrm>
            <a:off x="3725155" y="3787629"/>
            <a:ext cx="484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9214961-742D-491A-9B9A-9DF84E6B13DB}"/>
                  </a:ext>
                </a:extLst>
              </p:cNvPr>
              <p:cNvSpPr txBox="1"/>
              <p:nvPr/>
            </p:nvSpPr>
            <p:spPr>
              <a:xfrm>
                <a:off x="3204642" y="5658566"/>
                <a:ext cx="1175657" cy="379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9214961-742D-491A-9B9A-9DF84E6B1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642" y="5658566"/>
                <a:ext cx="1175657" cy="37959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9571F34-FAA3-4986-8A64-AC2A01935BA2}"/>
                  </a:ext>
                </a:extLst>
              </p:cNvPr>
              <p:cNvSpPr txBox="1"/>
              <p:nvPr/>
            </p:nvSpPr>
            <p:spPr>
              <a:xfrm>
                <a:off x="1423682" y="3992625"/>
                <a:ext cx="1175657" cy="380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9571F34-FAA3-4986-8A64-AC2A01935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682" y="3992625"/>
                <a:ext cx="1175657" cy="380104"/>
              </a:xfrm>
              <a:prstGeom prst="rect">
                <a:avLst/>
              </a:prstGeom>
              <a:blipFill>
                <a:blip r:embed="rId9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82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2" grpId="0" animBg="1"/>
      <p:bldP spid="10" grpId="0"/>
      <p:bldP spid="12" grpId="0" animBg="1"/>
      <p:bldP spid="16" grpId="0" animBg="1"/>
      <p:bldP spid="18" grpId="0" animBg="1"/>
      <p:bldP spid="14" grpId="0"/>
      <p:bldP spid="29" grpId="0"/>
      <p:bldP spid="30" grpId="0"/>
      <p:bldP spid="31" grpId="0"/>
      <p:bldP spid="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welfare</a:t>
            </a:r>
            <a:br>
              <a:rPr lang="pt-BR" dirty="0"/>
            </a:br>
            <a:r>
              <a:rPr lang="pt-BR" sz="3000" cap="none" dirty="0"/>
              <a:t>Open economy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When the Home country opens to trade, relative price of good 1 </a:t>
                </a:r>
                <a:r>
                  <a:rPr lang="en-US" sz="2400" u="sng" dirty="0"/>
                  <a:t>increases</a:t>
                </a:r>
                <a:r>
                  <a:rPr lang="en-US" sz="2400" dirty="0"/>
                  <a:t>:</a:t>
                </a:r>
              </a:p>
              <a:p>
                <a:pPr lvl="1">
                  <a:spcAft>
                    <a:spcPts val="1200"/>
                  </a:spcAft>
                </a:pPr>
                <a:endParaRPr lang="en-US" sz="500" dirty="0"/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Budget constraint becomes </a:t>
                </a:r>
                <a:r>
                  <a:rPr lang="en-US" sz="2400" u="sng" dirty="0"/>
                  <a:t>steeper</a:t>
                </a:r>
                <a:r>
                  <a:rPr lang="en-US" sz="2400" dirty="0"/>
                  <a:t> for the Home country: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It has to cross the production point (value of production = value of income)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Trade allows consumption to happen away from the PPF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Production and consumption points are not the same anymore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688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ECDE9087-7306-4722-843B-94545383F4D4}"/>
              </a:ext>
            </a:extLst>
          </p:cNvPr>
          <p:cNvSpPr txBox="1"/>
          <p:nvPr/>
        </p:nvSpPr>
        <p:spPr>
          <a:xfrm>
            <a:off x="3550183" y="3195505"/>
            <a:ext cx="484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9CA188-843D-4415-AB6B-7EC175EB3B4D}"/>
              </a:ext>
            </a:extLst>
          </p:cNvPr>
          <p:cNvSpPr txBox="1"/>
          <p:nvPr/>
        </p:nvSpPr>
        <p:spPr>
          <a:xfrm>
            <a:off x="3457531" y="4126190"/>
            <a:ext cx="484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68BB0C-DCB5-4C82-B965-F5E4395591A8}"/>
                  </a:ext>
                </a:extLst>
              </p:cNvPr>
              <p:cNvSpPr txBox="1"/>
              <p:nvPr/>
            </p:nvSpPr>
            <p:spPr>
              <a:xfrm>
                <a:off x="4730227" y="5650451"/>
                <a:ext cx="11756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68BB0C-DCB5-4C82-B965-F5E439559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227" y="5650451"/>
                <a:ext cx="1175657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7A572F0-3B2E-4E20-B4C1-EAE57F9FB1AC}"/>
              </a:ext>
            </a:extLst>
          </p:cNvPr>
          <p:cNvCxnSpPr>
            <a:stCxn id="12" idx="7"/>
            <a:endCxn id="2" idx="1"/>
          </p:cNvCxnSpPr>
          <p:nvPr/>
        </p:nvCxnSpPr>
        <p:spPr>
          <a:xfrm>
            <a:off x="2256025" y="2773174"/>
            <a:ext cx="2981454" cy="283967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4E68CC-1945-4F87-AFE7-9FD81A319E41}"/>
              </a:ext>
            </a:extLst>
          </p:cNvPr>
          <p:cNvCxnSpPr/>
          <p:nvPr/>
        </p:nvCxnSpPr>
        <p:spPr>
          <a:xfrm flipV="1">
            <a:off x="2239861" y="1795244"/>
            <a:ext cx="0" cy="3984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89DFC-32C5-4840-A10B-EFA8A2A19717}"/>
              </a:ext>
            </a:extLst>
          </p:cNvPr>
          <p:cNvCxnSpPr/>
          <p:nvPr/>
        </p:nvCxnSpPr>
        <p:spPr>
          <a:xfrm>
            <a:off x="1979802" y="5629013"/>
            <a:ext cx="57129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/>
              <p:nvPr/>
            </p:nvSpPr>
            <p:spPr>
              <a:xfrm>
                <a:off x="1732429" y="1698621"/>
                <a:ext cx="566154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429" y="1698621"/>
                <a:ext cx="566154" cy="362984"/>
              </a:xfrm>
              <a:prstGeom prst="rect">
                <a:avLst/>
              </a:prstGeom>
              <a:blipFill>
                <a:blip r:embed="rId3"/>
                <a:stretch>
                  <a:fillRect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/>
              <p:nvPr/>
            </p:nvSpPr>
            <p:spPr>
              <a:xfrm>
                <a:off x="7627108" y="5444646"/>
                <a:ext cx="566154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7108" y="5444646"/>
                <a:ext cx="566154" cy="362984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8AEDB123-CEE6-4ECF-B0E6-FEDBD1F37F9C}"/>
              </a:ext>
            </a:extLst>
          </p:cNvPr>
          <p:cNvSpPr/>
          <p:nvPr/>
        </p:nvSpPr>
        <p:spPr>
          <a:xfrm>
            <a:off x="5230784" y="560615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3C83AD-1E58-414B-A0D6-43838D8BF837}"/>
                  </a:ext>
                </a:extLst>
              </p:cNvPr>
              <p:cNvSpPr txBox="1"/>
              <p:nvPr/>
            </p:nvSpPr>
            <p:spPr>
              <a:xfrm>
                <a:off x="1318333" y="2604673"/>
                <a:ext cx="11756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3C83AD-1E58-414B-A0D6-43838D8BF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333" y="2604673"/>
                <a:ext cx="1175657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7FBEE6C3-4AFA-4611-80AB-18C6685B38AB}"/>
              </a:ext>
            </a:extLst>
          </p:cNvPr>
          <p:cNvSpPr/>
          <p:nvPr/>
        </p:nvSpPr>
        <p:spPr>
          <a:xfrm>
            <a:off x="2217001" y="276647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7</a:t>
            </a:r>
          </a:p>
          <a:p>
            <a:pPr algn="ctr"/>
            <a:r>
              <a:rPr lang="en-US" dirty="0"/>
              <a:t>Open-economy equilibrium – Home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AA7B36C5-CF75-4441-A1F8-00FFA883D54F}"/>
              </a:ext>
            </a:extLst>
          </p:cNvPr>
          <p:cNvSpPr/>
          <p:nvPr/>
        </p:nvSpPr>
        <p:spPr>
          <a:xfrm rot="11117280">
            <a:off x="2737539" y="-1397357"/>
            <a:ext cx="7389729" cy="6670867"/>
          </a:xfrm>
          <a:prstGeom prst="arc">
            <a:avLst>
              <a:gd name="adj1" fmla="val 15882253"/>
              <a:gd name="adj2" fmla="val 21313807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D10D3C7-F906-43D1-A544-7A746C64390C}"/>
              </a:ext>
            </a:extLst>
          </p:cNvPr>
          <p:cNvSpPr/>
          <p:nvPr/>
        </p:nvSpPr>
        <p:spPr>
          <a:xfrm>
            <a:off x="3746752" y="417288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5334FC-9E49-4E07-B11E-8BAFF4A5A06B}"/>
              </a:ext>
            </a:extLst>
          </p:cNvPr>
          <p:cNvCxnSpPr>
            <a:stCxn id="18" idx="4"/>
          </p:cNvCxnSpPr>
          <p:nvPr/>
        </p:nvCxnSpPr>
        <p:spPr>
          <a:xfrm flipH="1">
            <a:off x="3769611" y="4218599"/>
            <a:ext cx="1" cy="14215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E9ECDA-26FB-4EB9-B3AA-4249E3E388AC}"/>
              </a:ext>
            </a:extLst>
          </p:cNvPr>
          <p:cNvCxnSpPr>
            <a:stCxn id="18" idx="0"/>
          </p:cNvCxnSpPr>
          <p:nvPr/>
        </p:nvCxnSpPr>
        <p:spPr>
          <a:xfrm flipH="1">
            <a:off x="2228431" y="4172880"/>
            <a:ext cx="1541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86B3CB5-8EA1-4BA7-86B4-88F04769461E}"/>
              </a:ext>
            </a:extLst>
          </p:cNvPr>
          <p:cNvCxnSpPr>
            <a:cxnSpLocks/>
          </p:cNvCxnSpPr>
          <p:nvPr/>
        </p:nvCxnSpPr>
        <p:spPr>
          <a:xfrm flipH="1">
            <a:off x="4691064" y="4218599"/>
            <a:ext cx="2108493" cy="8544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1CF1755-B7AD-4937-A146-6C905233344F}"/>
                  </a:ext>
                </a:extLst>
              </p:cNvPr>
              <p:cNvSpPr txBox="1"/>
              <p:nvPr/>
            </p:nvSpPr>
            <p:spPr>
              <a:xfrm>
                <a:off x="6767228" y="4014026"/>
                <a:ext cx="35732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PPF = autarchy BC, 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1CF1755-B7AD-4937-A146-6C9052333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228" y="4014026"/>
                <a:ext cx="3573275" cy="646331"/>
              </a:xfrm>
              <a:prstGeom prst="rect">
                <a:avLst/>
              </a:prstGeom>
              <a:blipFill>
                <a:blip r:embed="rId6"/>
                <a:stretch>
                  <a:fillRect l="-1365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D3B0AEF-82CE-4CA6-9094-CA3276C14B6B}"/>
              </a:ext>
            </a:extLst>
          </p:cNvPr>
          <p:cNvCxnSpPr>
            <a:cxnSpLocks/>
            <a:endCxn id="2" idx="7"/>
          </p:cNvCxnSpPr>
          <p:nvPr/>
        </p:nvCxnSpPr>
        <p:spPr>
          <a:xfrm>
            <a:off x="2283999" y="2061605"/>
            <a:ext cx="2985809" cy="3551243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47EEC77-B9D7-4D8A-81BD-E0C3257BA480}"/>
              </a:ext>
            </a:extLst>
          </p:cNvPr>
          <p:cNvCxnSpPr>
            <a:cxnSpLocks/>
          </p:cNvCxnSpPr>
          <p:nvPr/>
        </p:nvCxnSpPr>
        <p:spPr>
          <a:xfrm flipH="1">
            <a:off x="2977717" y="2274207"/>
            <a:ext cx="670836" cy="575537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3395748-5522-4D9A-969B-3451AADA21F4}"/>
                  </a:ext>
                </a:extLst>
              </p:cNvPr>
              <p:cNvSpPr txBox="1"/>
              <p:nvPr/>
            </p:nvSpPr>
            <p:spPr>
              <a:xfrm>
                <a:off x="3648553" y="2165533"/>
                <a:ext cx="5367097" cy="667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</a:rPr>
                  <a:t>Open-economy BC, 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𝑜𝑝𝑒𝑛</m:t>
                        </m:r>
                      </m:sub>
                    </m:sSub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solidFill>
                    <a:srgbClr val="FFC000"/>
                  </a:solidFill>
                </a:endParaRPr>
              </a:p>
              <a:p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3395748-5522-4D9A-969B-3451AADA2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553" y="2165533"/>
                <a:ext cx="5367097" cy="667747"/>
              </a:xfrm>
              <a:prstGeom prst="rect">
                <a:avLst/>
              </a:prstGeom>
              <a:blipFill>
                <a:blip r:embed="rId7"/>
                <a:stretch>
                  <a:fillRect l="-1023" t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9214961-742D-491A-9B9A-9DF84E6B13DB}"/>
                  </a:ext>
                </a:extLst>
              </p:cNvPr>
              <p:cNvSpPr txBox="1"/>
              <p:nvPr/>
            </p:nvSpPr>
            <p:spPr>
              <a:xfrm>
                <a:off x="3281743" y="5665254"/>
                <a:ext cx="1175657" cy="379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9214961-742D-491A-9B9A-9DF84E6B1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743" y="5665254"/>
                <a:ext cx="1175657" cy="37959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9571F34-FAA3-4986-8A64-AC2A01935BA2}"/>
                  </a:ext>
                </a:extLst>
              </p:cNvPr>
              <p:cNvSpPr txBox="1"/>
              <p:nvPr/>
            </p:nvSpPr>
            <p:spPr>
              <a:xfrm>
                <a:off x="1423682" y="3992625"/>
                <a:ext cx="1175657" cy="380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9571F34-FAA3-4986-8A64-AC2A01935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682" y="3992625"/>
                <a:ext cx="1175657" cy="380104"/>
              </a:xfrm>
              <a:prstGeom prst="rect">
                <a:avLst/>
              </a:prstGeom>
              <a:blipFill>
                <a:blip r:embed="rId9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A3E8710D-21F0-41C7-BE34-164EF2D2BE54}"/>
              </a:ext>
            </a:extLst>
          </p:cNvPr>
          <p:cNvSpPr txBox="1"/>
          <p:nvPr/>
        </p:nvSpPr>
        <p:spPr>
          <a:xfrm>
            <a:off x="7810500" y="962025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– autarchy (production = consumption)</a:t>
            </a:r>
          </a:p>
          <a:p>
            <a:r>
              <a:rPr lang="en-US" dirty="0"/>
              <a:t>B – open-economy production</a:t>
            </a:r>
          </a:p>
          <a:p>
            <a:r>
              <a:rPr lang="en-US" dirty="0"/>
              <a:t>C – open-economy consumption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F845D8-4170-49F3-9476-F82B1CD61CF4}"/>
              </a:ext>
            </a:extLst>
          </p:cNvPr>
          <p:cNvSpPr txBox="1"/>
          <p:nvPr/>
        </p:nvSpPr>
        <p:spPr>
          <a:xfrm>
            <a:off x="5217878" y="5236460"/>
            <a:ext cx="484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1638CBC6-83B7-4B62-B45A-E30D6B2E30F3}"/>
              </a:ext>
            </a:extLst>
          </p:cNvPr>
          <p:cNvSpPr/>
          <p:nvPr/>
        </p:nvSpPr>
        <p:spPr>
          <a:xfrm rot="11117280">
            <a:off x="2870889" y="-1683107"/>
            <a:ext cx="7389729" cy="6670867"/>
          </a:xfrm>
          <a:prstGeom prst="arc">
            <a:avLst>
              <a:gd name="adj1" fmla="val 15882253"/>
              <a:gd name="adj2" fmla="val 21313807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1606262-1E1F-4C0C-BBD4-B45306A31A8E}"/>
              </a:ext>
            </a:extLst>
          </p:cNvPr>
          <p:cNvSpPr/>
          <p:nvPr/>
        </p:nvSpPr>
        <p:spPr>
          <a:xfrm>
            <a:off x="3584827" y="357598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DF828AD-4345-4A65-8FC0-4DA5C6A171DF}"/>
              </a:ext>
            </a:extLst>
          </p:cNvPr>
          <p:cNvCxnSpPr>
            <a:cxnSpLocks/>
          </p:cNvCxnSpPr>
          <p:nvPr/>
        </p:nvCxnSpPr>
        <p:spPr>
          <a:xfrm flipH="1">
            <a:off x="3598162" y="3565892"/>
            <a:ext cx="1" cy="205365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69514BA-B044-47DD-B7B7-8FE90A872B31}"/>
                  </a:ext>
                </a:extLst>
              </p:cNvPr>
              <p:cNvSpPr txBox="1"/>
              <p:nvPr/>
            </p:nvSpPr>
            <p:spPr>
              <a:xfrm>
                <a:off x="2908820" y="5656335"/>
                <a:ext cx="1175657" cy="381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69514BA-B044-47DD-B7B7-8FE90A872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820" y="5656335"/>
                <a:ext cx="1175657" cy="381771"/>
              </a:xfrm>
              <a:prstGeom prst="rect">
                <a:avLst/>
              </a:prstGeom>
              <a:blipFill>
                <a:blip r:embed="rId10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D5AFCCA-5709-4E39-BD92-ACC618ABE206}"/>
              </a:ext>
            </a:extLst>
          </p:cNvPr>
          <p:cNvCxnSpPr>
            <a:cxnSpLocks/>
          </p:cNvCxnSpPr>
          <p:nvPr/>
        </p:nvCxnSpPr>
        <p:spPr>
          <a:xfrm flipH="1">
            <a:off x="2228431" y="3575980"/>
            <a:ext cx="136326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4E1E31C-3E8E-4D2A-AB41-AE6DF35CBF28}"/>
                  </a:ext>
                </a:extLst>
              </p:cNvPr>
              <p:cNvSpPr txBox="1"/>
              <p:nvPr/>
            </p:nvSpPr>
            <p:spPr>
              <a:xfrm>
                <a:off x="1405985" y="3371963"/>
                <a:ext cx="1175657" cy="397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4E1E31C-3E8E-4D2A-AB41-AE6DF35CBF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5985" y="3371963"/>
                <a:ext cx="1175657" cy="39754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Left Brace 43">
            <a:extLst>
              <a:ext uri="{FF2B5EF4-FFF2-40B4-BE49-F238E27FC236}">
                <a16:creationId xmlns:a16="http://schemas.microsoft.com/office/drawing/2014/main" id="{4C9B226E-B77F-4ADF-9026-5B474BAE9E33}"/>
              </a:ext>
            </a:extLst>
          </p:cNvPr>
          <p:cNvSpPr/>
          <p:nvPr/>
        </p:nvSpPr>
        <p:spPr>
          <a:xfrm rot="5400000" flipH="1">
            <a:off x="4287416" y="5340227"/>
            <a:ext cx="286671" cy="1678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3E26080-8B25-4021-9148-2BCF647437EB}"/>
              </a:ext>
            </a:extLst>
          </p:cNvPr>
          <p:cNvSpPr txBox="1"/>
          <p:nvPr/>
        </p:nvSpPr>
        <p:spPr>
          <a:xfrm>
            <a:off x="3803814" y="6199223"/>
            <a:ext cx="1253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Exports</a:t>
            </a:r>
            <a:endParaRPr lang="en-US" sz="2000" dirty="0"/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2C616926-2EF6-4B88-AC01-C7977C5FFF69}"/>
              </a:ext>
            </a:extLst>
          </p:cNvPr>
          <p:cNvSpPr/>
          <p:nvPr/>
        </p:nvSpPr>
        <p:spPr>
          <a:xfrm rot="10800000" flipH="1">
            <a:off x="1525412" y="3549085"/>
            <a:ext cx="259176" cy="20704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A4FE8BF-0C5D-44FB-B2DA-E2D188321901}"/>
              </a:ext>
            </a:extLst>
          </p:cNvPr>
          <p:cNvSpPr txBox="1"/>
          <p:nvPr/>
        </p:nvSpPr>
        <p:spPr>
          <a:xfrm>
            <a:off x="308688" y="4371227"/>
            <a:ext cx="1253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/>
              <a:t>Imports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828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9" grpId="0"/>
      <p:bldP spid="31" grpId="0"/>
      <p:bldP spid="32" grpId="0"/>
      <p:bldP spid="27" grpId="0"/>
      <p:bldP spid="33" grpId="0" animBg="1"/>
      <p:bldP spid="35" grpId="0" animBg="1"/>
      <p:bldP spid="39" grpId="0"/>
      <p:bldP spid="42" grpId="0"/>
      <p:bldP spid="44" grpId="0" animBg="1"/>
      <p:bldP spid="45" grpId="0"/>
      <p:bldP spid="47" grpId="0" animBg="1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welfare</a:t>
            </a:r>
            <a:br>
              <a:rPr lang="pt-BR" dirty="0"/>
            </a:br>
            <a:r>
              <a:rPr lang="pt-BR" sz="3000" cap="none" dirty="0"/>
              <a:t>Open economy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For the Foreign, relative price of good 1 </a:t>
                </a:r>
                <a:r>
                  <a:rPr lang="en-US" sz="2400" u="sng" dirty="0"/>
                  <a:t>decreases</a:t>
                </a:r>
                <a:r>
                  <a:rPr lang="en-US" sz="2400" dirty="0"/>
                  <a:t>:</a:t>
                </a:r>
              </a:p>
              <a:p>
                <a:pPr lvl="1">
                  <a:spcAft>
                    <a:spcPts val="1200"/>
                  </a:spcAft>
                </a:pPr>
                <a:endParaRPr lang="en-US" sz="500" dirty="0"/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Budget constraint becomes </a:t>
                </a:r>
                <a:r>
                  <a:rPr lang="en-US" sz="2400" u="sng" dirty="0"/>
                  <a:t>flatter</a:t>
                </a:r>
                <a:r>
                  <a:rPr lang="en-US" sz="2400" dirty="0"/>
                  <a:t>.</a:t>
                </a:r>
                <a:endParaRPr lang="en-US" sz="2000" u="sng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49090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0B23908-DFF4-41E9-A397-B01C8D5A4B3F}"/>
              </a:ext>
            </a:extLst>
          </p:cNvPr>
          <p:cNvCxnSpPr>
            <a:cxnSpLocks/>
          </p:cNvCxnSpPr>
          <p:nvPr/>
        </p:nvCxnSpPr>
        <p:spPr>
          <a:xfrm>
            <a:off x="2242271" y="2178882"/>
            <a:ext cx="1719463" cy="34286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D3B0AEF-82CE-4CA6-9094-CA3276C14B6B}"/>
              </a:ext>
            </a:extLst>
          </p:cNvPr>
          <p:cNvCxnSpPr>
            <a:cxnSpLocks/>
          </p:cNvCxnSpPr>
          <p:nvPr/>
        </p:nvCxnSpPr>
        <p:spPr>
          <a:xfrm>
            <a:off x="2235576" y="2150731"/>
            <a:ext cx="3008459" cy="3483555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69514BA-B044-47DD-B7B7-8FE90A872B31}"/>
                  </a:ext>
                </a:extLst>
              </p:cNvPr>
              <p:cNvSpPr txBox="1"/>
              <p:nvPr/>
            </p:nvSpPr>
            <p:spPr>
              <a:xfrm>
                <a:off x="3091693" y="5636056"/>
                <a:ext cx="1175657" cy="381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69514BA-B044-47DD-B7B7-8FE90A872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693" y="5636056"/>
                <a:ext cx="1175657" cy="381771"/>
              </a:xfrm>
              <a:prstGeom prst="rect">
                <a:avLst/>
              </a:prstGeom>
              <a:blipFill>
                <a:blip r:embed="rId2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ECDE9087-7306-4722-843B-94545383F4D4}"/>
              </a:ext>
            </a:extLst>
          </p:cNvPr>
          <p:cNvSpPr txBox="1"/>
          <p:nvPr/>
        </p:nvSpPr>
        <p:spPr>
          <a:xfrm>
            <a:off x="3672112" y="3519427"/>
            <a:ext cx="55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C*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9CA188-843D-4415-AB6B-7EC175EB3B4D}"/>
              </a:ext>
            </a:extLst>
          </p:cNvPr>
          <p:cNvSpPr txBox="1"/>
          <p:nvPr/>
        </p:nvSpPr>
        <p:spPr>
          <a:xfrm>
            <a:off x="2558393" y="3572901"/>
            <a:ext cx="724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68BB0C-DCB5-4C82-B965-F5E4395591A8}"/>
                  </a:ext>
                </a:extLst>
              </p:cNvPr>
              <p:cNvSpPr txBox="1"/>
              <p:nvPr/>
            </p:nvSpPr>
            <p:spPr>
              <a:xfrm>
                <a:off x="3690093" y="5621784"/>
                <a:ext cx="11756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68BB0C-DCB5-4C82-B965-F5E439559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093" y="5621784"/>
                <a:ext cx="1175657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4E68CC-1945-4F87-AFE7-9FD81A319E41}"/>
              </a:ext>
            </a:extLst>
          </p:cNvPr>
          <p:cNvCxnSpPr/>
          <p:nvPr/>
        </p:nvCxnSpPr>
        <p:spPr>
          <a:xfrm flipV="1">
            <a:off x="2239861" y="1795244"/>
            <a:ext cx="0" cy="3984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89DFC-32C5-4840-A10B-EFA8A2A19717}"/>
              </a:ext>
            </a:extLst>
          </p:cNvPr>
          <p:cNvCxnSpPr/>
          <p:nvPr/>
        </p:nvCxnSpPr>
        <p:spPr>
          <a:xfrm>
            <a:off x="1979802" y="5629013"/>
            <a:ext cx="57129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/>
              <p:nvPr/>
            </p:nvSpPr>
            <p:spPr>
              <a:xfrm>
                <a:off x="1746359" y="1593861"/>
                <a:ext cx="566154" cy="363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359" y="1593861"/>
                <a:ext cx="566154" cy="363176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/>
              <p:nvPr/>
            </p:nvSpPr>
            <p:spPr>
              <a:xfrm>
                <a:off x="7627108" y="5444646"/>
                <a:ext cx="566154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7108" y="5444646"/>
                <a:ext cx="566154" cy="362984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3C83AD-1E58-414B-A0D6-43838D8BF837}"/>
                  </a:ext>
                </a:extLst>
              </p:cNvPr>
              <p:cNvSpPr txBox="1"/>
              <p:nvPr/>
            </p:nvSpPr>
            <p:spPr>
              <a:xfrm>
                <a:off x="1325934" y="1994216"/>
                <a:ext cx="11756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3C83AD-1E58-414B-A0D6-43838D8BF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34" y="1994216"/>
                <a:ext cx="1175657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8</a:t>
            </a:r>
          </a:p>
          <a:p>
            <a:pPr algn="ctr"/>
            <a:r>
              <a:rPr lang="en-US" dirty="0"/>
              <a:t>Open-economy equilibrium – Foreign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AA7B36C5-CF75-4441-A1F8-00FFA883D54F}"/>
              </a:ext>
            </a:extLst>
          </p:cNvPr>
          <p:cNvSpPr/>
          <p:nvPr/>
        </p:nvSpPr>
        <p:spPr>
          <a:xfrm rot="11117280">
            <a:off x="2681810" y="-979371"/>
            <a:ext cx="7389729" cy="6670867"/>
          </a:xfrm>
          <a:prstGeom prst="arc">
            <a:avLst>
              <a:gd name="adj1" fmla="val 17306945"/>
              <a:gd name="adj2" fmla="val 21313807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D10D3C7-F906-43D1-A544-7A746C64390C}"/>
              </a:ext>
            </a:extLst>
          </p:cNvPr>
          <p:cNvSpPr/>
          <p:nvPr/>
        </p:nvSpPr>
        <p:spPr>
          <a:xfrm>
            <a:off x="2974317" y="365304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5334FC-9E49-4E07-B11E-8BAFF4A5A06B}"/>
              </a:ext>
            </a:extLst>
          </p:cNvPr>
          <p:cNvCxnSpPr>
            <a:cxnSpLocks/>
          </p:cNvCxnSpPr>
          <p:nvPr/>
        </p:nvCxnSpPr>
        <p:spPr>
          <a:xfrm>
            <a:off x="2993593" y="3698759"/>
            <a:ext cx="1" cy="19394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E9ECDA-26FB-4EB9-B3AA-4249E3E388AC}"/>
              </a:ext>
            </a:extLst>
          </p:cNvPr>
          <p:cNvCxnSpPr>
            <a:cxnSpLocks/>
          </p:cNvCxnSpPr>
          <p:nvPr/>
        </p:nvCxnSpPr>
        <p:spPr>
          <a:xfrm flipH="1">
            <a:off x="2217001" y="3675899"/>
            <a:ext cx="7381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86B3CB5-8EA1-4BA7-86B4-88F04769461E}"/>
              </a:ext>
            </a:extLst>
          </p:cNvPr>
          <p:cNvCxnSpPr>
            <a:cxnSpLocks/>
          </p:cNvCxnSpPr>
          <p:nvPr/>
        </p:nvCxnSpPr>
        <p:spPr>
          <a:xfrm flipH="1">
            <a:off x="3925821" y="4218599"/>
            <a:ext cx="2873738" cy="12079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1CF1755-B7AD-4937-A146-6C905233344F}"/>
                  </a:ext>
                </a:extLst>
              </p:cNvPr>
              <p:cNvSpPr txBox="1"/>
              <p:nvPr/>
            </p:nvSpPr>
            <p:spPr>
              <a:xfrm>
                <a:off x="6767228" y="4014026"/>
                <a:ext cx="35732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PPF = autarchy BC, slope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Sup>
                      <m:sSub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1CF1755-B7AD-4937-A146-6C9052333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228" y="4014026"/>
                <a:ext cx="3573275" cy="646331"/>
              </a:xfrm>
              <a:prstGeom prst="rect">
                <a:avLst/>
              </a:prstGeom>
              <a:blipFill>
                <a:blip r:embed="rId7"/>
                <a:stretch>
                  <a:fillRect l="-1365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47EEC77-B9D7-4D8A-81BD-E0C3257BA480}"/>
              </a:ext>
            </a:extLst>
          </p:cNvPr>
          <p:cNvCxnSpPr>
            <a:cxnSpLocks/>
          </p:cNvCxnSpPr>
          <p:nvPr/>
        </p:nvCxnSpPr>
        <p:spPr>
          <a:xfrm flipH="1">
            <a:off x="2977717" y="2274207"/>
            <a:ext cx="670836" cy="575537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3395748-5522-4D9A-969B-3451AADA21F4}"/>
                  </a:ext>
                </a:extLst>
              </p:cNvPr>
              <p:cNvSpPr txBox="1"/>
              <p:nvPr/>
            </p:nvSpPr>
            <p:spPr>
              <a:xfrm>
                <a:off x="3648553" y="2165533"/>
                <a:ext cx="5367097" cy="667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</a:rPr>
                  <a:t>Open-economy BC, 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𝑜𝑝𝑒𝑛</m:t>
                        </m:r>
                      </m:sub>
                    </m:sSub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solidFill>
                    <a:srgbClr val="FFC000"/>
                  </a:solidFill>
                </a:endParaRPr>
              </a:p>
              <a:p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3395748-5522-4D9A-969B-3451AADA2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553" y="2165533"/>
                <a:ext cx="5367097" cy="667747"/>
              </a:xfrm>
              <a:prstGeom prst="rect">
                <a:avLst/>
              </a:prstGeom>
              <a:blipFill>
                <a:blip r:embed="rId8"/>
                <a:stretch>
                  <a:fillRect l="-1023" t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9214961-742D-491A-9B9A-9DF84E6B13DB}"/>
                  </a:ext>
                </a:extLst>
              </p:cNvPr>
              <p:cNvSpPr txBox="1"/>
              <p:nvPr/>
            </p:nvSpPr>
            <p:spPr>
              <a:xfrm>
                <a:off x="2367276" y="5638236"/>
                <a:ext cx="1175657" cy="379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9214961-742D-491A-9B9A-9DF84E6B1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276" y="5638236"/>
                <a:ext cx="1175657" cy="379591"/>
              </a:xfrm>
              <a:prstGeom prst="rect">
                <a:avLst/>
              </a:prstGeom>
              <a:blipFill>
                <a:blip r:embed="rId9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9571F34-FAA3-4986-8A64-AC2A01935BA2}"/>
                  </a:ext>
                </a:extLst>
              </p:cNvPr>
              <p:cNvSpPr txBox="1"/>
              <p:nvPr/>
            </p:nvSpPr>
            <p:spPr>
              <a:xfrm>
                <a:off x="1420380" y="3462988"/>
                <a:ext cx="1175657" cy="380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9571F34-FAA3-4986-8A64-AC2A01935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380" y="3462988"/>
                <a:ext cx="1175657" cy="380104"/>
              </a:xfrm>
              <a:prstGeom prst="rect">
                <a:avLst/>
              </a:prstGeom>
              <a:blipFill>
                <a:blip r:embed="rId10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A3E8710D-21F0-41C7-BE34-164EF2D2BE54}"/>
              </a:ext>
            </a:extLst>
          </p:cNvPr>
          <p:cNvSpPr txBox="1"/>
          <p:nvPr/>
        </p:nvSpPr>
        <p:spPr>
          <a:xfrm>
            <a:off x="7810500" y="962025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A* – autarchy (production = consumption)</a:t>
            </a:r>
          </a:p>
          <a:p>
            <a:r>
              <a:rPr lang="en-US" dirty="0"/>
              <a:t>B* – open-economy production</a:t>
            </a:r>
          </a:p>
          <a:p>
            <a:r>
              <a:rPr lang="en-US" dirty="0"/>
              <a:t>C* – open-economy consumption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F845D8-4170-49F3-9476-F82B1CD61CF4}"/>
              </a:ext>
            </a:extLst>
          </p:cNvPr>
          <p:cNvSpPr txBox="1"/>
          <p:nvPr/>
        </p:nvSpPr>
        <p:spPr>
          <a:xfrm>
            <a:off x="2235576" y="1741000"/>
            <a:ext cx="484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B*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1638CBC6-83B7-4B62-B45A-E30D6B2E30F3}"/>
              </a:ext>
            </a:extLst>
          </p:cNvPr>
          <p:cNvSpPr/>
          <p:nvPr/>
        </p:nvSpPr>
        <p:spPr>
          <a:xfrm rot="11117280">
            <a:off x="2961372" y="-1464017"/>
            <a:ext cx="7389729" cy="6670867"/>
          </a:xfrm>
          <a:prstGeom prst="arc">
            <a:avLst>
              <a:gd name="adj1" fmla="val 16468270"/>
              <a:gd name="adj2" fmla="val 21313807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1606262-1E1F-4C0C-BBD4-B45306A31A8E}"/>
              </a:ext>
            </a:extLst>
          </p:cNvPr>
          <p:cNvSpPr/>
          <p:nvPr/>
        </p:nvSpPr>
        <p:spPr>
          <a:xfrm>
            <a:off x="3690093" y="381539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DF828AD-4345-4A65-8FC0-4DA5C6A171DF}"/>
              </a:ext>
            </a:extLst>
          </p:cNvPr>
          <p:cNvCxnSpPr>
            <a:cxnSpLocks/>
          </p:cNvCxnSpPr>
          <p:nvPr/>
        </p:nvCxnSpPr>
        <p:spPr>
          <a:xfrm>
            <a:off x="3707563" y="3825398"/>
            <a:ext cx="0" cy="179414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D5AFCCA-5709-4E39-BD92-ACC618ABE206}"/>
              </a:ext>
            </a:extLst>
          </p:cNvPr>
          <p:cNvCxnSpPr>
            <a:cxnSpLocks/>
          </p:cNvCxnSpPr>
          <p:nvPr/>
        </p:nvCxnSpPr>
        <p:spPr>
          <a:xfrm flipH="1">
            <a:off x="2249875" y="3833365"/>
            <a:ext cx="145271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4E1E31C-3E8E-4D2A-AB41-AE6DF35CBF28}"/>
                  </a:ext>
                </a:extLst>
              </p:cNvPr>
              <p:cNvSpPr txBox="1"/>
              <p:nvPr/>
            </p:nvSpPr>
            <p:spPr>
              <a:xfrm>
                <a:off x="1423155" y="3768235"/>
                <a:ext cx="1175657" cy="397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sup>
                      </m:sSub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4E1E31C-3E8E-4D2A-AB41-AE6DF35CBF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155" y="3768235"/>
                <a:ext cx="1175657" cy="39754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Left Brace 43">
            <a:extLst>
              <a:ext uri="{FF2B5EF4-FFF2-40B4-BE49-F238E27FC236}">
                <a16:creationId xmlns:a16="http://schemas.microsoft.com/office/drawing/2014/main" id="{4C9B226E-B77F-4ADF-9026-5B474BAE9E33}"/>
              </a:ext>
            </a:extLst>
          </p:cNvPr>
          <p:cNvSpPr/>
          <p:nvPr/>
        </p:nvSpPr>
        <p:spPr>
          <a:xfrm rot="5400000" flipH="1">
            <a:off x="2823166" y="5425072"/>
            <a:ext cx="286671" cy="14721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3E26080-8B25-4021-9148-2BCF647437EB}"/>
              </a:ext>
            </a:extLst>
          </p:cNvPr>
          <p:cNvSpPr txBox="1"/>
          <p:nvPr/>
        </p:nvSpPr>
        <p:spPr>
          <a:xfrm>
            <a:off x="2347380" y="6255638"/>
            <a:ext cx="1253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Imports</a:t>
            </a:r>
            <a:endParaRPr lang="en-US" sz="2000" dirty="0"/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2C616926-2EF6-4B88-AC01-C7977C5FFF69}"/>
              </a:ext>
            </a:extLst>
          </p:cNvPr>
          <p:cNvSpPr/>
          <p:nvPr/>
        </p:nvSpPr>
        <p:spPr>
          <a:xfrm rot="10800000" flipH="1">
            <a:off x="1237996" y="2148141"/>
            <a:ext cx="259176" cy="169495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A4FE8BF-0C5D-44FB-B2DA-E2D188321901}"/>
              </a:ext>
            </a:extLst>
          </p:cNvPr>
          <p:cNvSpPr txBox="1"/>
          <p:nvPr/>
        </p:nvSpPr>
        <p:spPr>
          <a:xfrm>
            <a:off x="-44305" y="2795561"/>
            <a:ext cx="1253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/>
              <a:t>Exports</a:t>
            </a:r>
            <a:endParaRPr lang="en-US" sz="2000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7DFD1E4-D419-4528-AC02-3E4AB00BDC5F}"/>
              </a:ext>
            </a:extLst>
          </p:cNvPr>
          <p:cNvSpPr/>
          <p:nvPr/>
        </p:nvSpPr>
        <p:spPr>
          <a:xfrm>
            <a:off x="2227016" y="215075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D72861F1-F53A-43B7-A61A-EBF23D231E37}"/>
              </a:ext>
            </a:extLst>
          </p:cNvPr>
          <p:cNvSpPr/>
          <p:nvPr/>
        </p:nvSpPr>
        <p:spPr>
          <a:xfrm>
            <a:off x="3942222" y="559455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3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6" grpId="0"/>
      <p:bldP spid="30" grpId="0"/>
      <p:bldP spid="16" grpId="0" animBg="1"/>
      <p:bldP spid="18" grpId="0" animBg="1"/>
      <p:bldP spid="29" grpId="0"/>
      <p:bldP spid="31" grpId="0"/>
      <p:bldP spid="31" grpId="1"/>
      <p:bldP spid="32" grpId="0"/>
      <p:bldP spid="32" grpId="1"/>
      <p:bldP spid="27" grpId="0"/>
      <p:bldP spid="33" grpId="0" animBg="1"/>
      <p:bldP spid="35" grpId="0" animBg="1"/>
      <p:bldP spid="42" grpId="0"/>
      <p:bldP spid="44" grpId="0" animBg="1"/>
      <p:bldP spid="45" grpId="0"/>
      <p:bldP spid="47" grpId="0" animBg="1"/>
      <p:bldP spid="4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9</a:t>
            </a:r>
          </a:p>
          <a:p>
            <a:pPr algn="ctr"/>
            <a:r>
              <a:rPr lang="en-US" dirty="0"/>
              <a:t>Open-economy equilibrium – Home and Foreign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CAA3E3E-EF44-4C4B-9C96-87F3EFA76A63}"/>
              </a:ext>
            </a:extLst>
          </p:cNvPr>
          <p:cNvGrpSpPr/>
          <p:nvPr/>
        </p:nvGrpSpPr>
        <p:grpSpPr>
          <a:xfrm>
            <a:off x="-90594" y="2140477"/>
            <a:ext cx="5989501" cy="4289854"/>
            <a:chOff x="-90594" y="2140477"/>
            <a:chExt cx="5989501" cy="4289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3C83AD-1E58-414B-A0D6-43838D8BF837}"/>
                    </a:ext>
                  </a:extLst>
                </p:cNvPr>
                <p:cNvSpPr txBox="1"/>
                <p:nvPr/>
              </p:nvSpPr>
              <p:spPr>
                <a:xfrm>
                  <a:off x="-90594" y="3015221"/>
                  <a:ext cx="1175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i="1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3C83AD-1E58-414B-A0D6-43838D8BF8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90594" y="3015221"/>
                  <a:ext cx="1175657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4F783F4-B329-4D8B-9E6D-59AB6209869D}"/>
                </a:ext>
              </a:extLst>
            </p:cNvPr>
            <p:cNvGrpSpPr/>
            <p:nvPr/>
          </p:nvGrpSpPr>
          <p:grpSpPr>
            <a:xfrm>
              <a:off x="15564" y="2140477"/>
              <a:ext cx="5883343" cy="4289854"/>
              <a:chOff x="15564" y="2140477"/>
              <a:chExt cx="5883343" cy="4289854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D7A572F0-3B2E-4E20-B4C1-EAE57F9FB1AC}"/>
                  </a:ext>
                </a:extLst>
              </p:cNvPr>
              <p:cNvCxnSpPr>
                <a:cxnSpLocks/>
                <a:stCxn id="12" idx="7"/>
                <a:endCxn id="2" idx="1"/>
              </p:cNvCxnSpPr>
              <p:nvPr/>
            </p:nvCxnSpPr>
            <p:spPr>
              <a:xfrm>
                <a:off x="847098" y="3183722"/>
                <a:ext cx="2981454" cy="283967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54E68CC-1945-4F87-AFE7-9FD81A319E41}"/>
                  </a:ext>
                </a:extLst>
              </p:cNvPr>
              <p:cNvCxnSpPr/>
              <p:nvPr/>
            </p:nvCxnSpPr>
            <p:spPr>
              <a:xfrm flipV="1">
                <a:off x="830934" y="2205792"/>
                <a:ext cx="0" cy="398477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65989DFC-32C5-4840-A10B-EFA8A2A197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0875" y="6023396"/>
                <a:ext cx="4784896" cy="1616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2BEA8993-E6C4-471E-B9D2-9211C9C6A7D4}"/>
                      </a:ext>
                    </a:extLst>
                  </p:cNvPr>
                  <p:cNvSpPr txBox="1"/>
                  <p:nvPr/>
                </p:nvSpPr>
                <p:spPr>
                  <a:xfrm>
                    <a:off x="320634" y="2140477"/>
                    <a:ext cx="663339" cy="3629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baseline="-25000" dirty="0"/>
                  </a:p>
                </p:txBody>
              </p:sp>
            </mc:Choice>
            <mc:Fallback xmlns="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2BEA8993-E6C4-471E-B9D2-9211C9C6A7D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0634" y="2140477"/>
                    <a:ext cx="663339" cy="36298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5434CC2C-FBE3-4E80-B23D-4270986CEB6C}"/>
                      </a:ext>
                    </a:extLst>
                  </p:cNvPr>
                  <p:cNvSpPr txBox="1"/>
                  <p:nvPr/>
                </p:nvSpPr>
                <p:spPr>
                  <a:xfrm>
                    <a:off x="5332753" y="5821231"/>
                    <a:ext cx="566154" cy="3629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baseline="-25000" dirty="0"/>
                  </a:p>
                </p:txBody>
              </p:sp>
            </mc:Choice>
            <mc:Fallback xmlns=""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5434CC2C-FBE3-4E80-B23D-4270986CEB6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32753" y="5821231"/>
                    <a:ext cx="566154" cy="36298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355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8AEDB123-CEE6-4ECF-B0E6-FEDBD1F37F9C}"/>
                  </a:ext>
                </a:extLst>
              </p:cNvPr>
              <p:cNvSpPr/>
              <p:nvPr/>
            </p:nvSpPr>
            <p:spPr>
              <a:xfrm>
                <a:off x="3821857" y="601670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" name="TextBox 2">
                    <a:extLst>
                      <a:ext uri="{FF2B5EF4-FFF2-40B4-BE49-F238E27FC236}">
                        <a16:creationId xmlns:a16="http://schemas.microsoft.com/office/drawing/2014/main" id="{0B68BB0C-DCB5-4C82-B965-F5E4395591A8}"/>
                      </a:ext>
                    </a:extLst>
                  </p:cNvPr>
                  <p:cNvSpPr txBox="1"/>
                  <p:nvPr/>
                </p:nvSpPr>
                <p:spPr>
                  <a:xfrm>
                    <a:off x="3321300" y="6060999"/>
                    <a:ext cx="117565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/>
                  </a:p>
                </p:txBody>
              </p:sp>
            </mc:Choice>
            <mc:Fallback xmlns="">
              <p:sp>
                <p:nvSpPr>
                  <p:cNvPr id="3" name="TextBox 2">
                    <a:extLst>
                      <a:ext uri="{FF2B5EF4-FFF2-40B4-BE49-F238E27FC236}">
                        <a16:creationId xmlns:a16="http://schemas.microsoft.com/office/drawing/2014/main" id="{0B68BB0C-DCB5-4C82-B965-F5E4395591A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21300" y="6060999"/>
                    <a:ext cx="1175657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475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7FBEE6C3-4AFA-4611-80AB-18C6685B38AB}"/>
                  </a:ext>
                </a:extLst>
              </p:cNvPr>
              <p:cNvSpPr/>
              <p:nvPr/>
            </p:nvSpPr>
            <p:spPr>
              <a:xfrm>
                <a:off x="808074" y="317702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CFC27E29-FEC5-4C35-89DE-D241032A0C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6957" y="3566816"/>
                <a:ext cx="252610" cy="47006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770DA611-D72B-4342-8A9F-D6FEBF385E3C}"/>
                      </a:ext>
                    </a:extLst>
                  </p:cNvPr>
                  <p:cNvSpPr txBox="1"/>
                  <p:nvPr/>
                </p:nvSpPr>
                <p:spPr>
                  <a:xfrm>
                    <a:off x="15564" y="3964086"/>
                    <a:ext cx="173456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slope =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a14:m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770DA611-D72B-4342-8A9F-D6FEBF385E3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564" y="3964086"/>
                    <a:ext cx="1734561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3169" t="-8197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618A736-3DA7-4C99-9ACA-7CDAAB1BF563}"/>
              </a:ext>
            </a:extLst>
          </p:cNvPr>
          <p:cNvSpPr txBox="1"/>
          <p:nvPr/>
        </p:nvSpPr>
        <p:spPr>
          <a:xfrm>
            <a:off x="1258784" y="1460665"/>
            <a:ext cx="2062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HOME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6DC3FA-072B-4F12-ADD7-8C109E5CABE1}"/>
              </a:ext>
            </a:extLst>
          </p:cNvPr>
          <p:cNvSpPr txBox="1"/>
          <p:nvPr/>
        </p:nvSpPr>
        <p:spPr>
          <a:xfrm>
            <a:off x="8358249" y="1460664"/>
            <a:ext cx="2062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FOREIGN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6497CF0-AAE1-4B0D-9495-3E97C0FE96D6}"/>
              </a:ext>
            </a:extLst>
          </p:cNvPr>
          <p:cNvGrpSpPr/>
          <p:nvPr/>
        </p:nvGrpSpPr>
        <p:grpSpPr>
          <a:xfrm>
            <a:off x="5637523" y="2140477"/>
            <a:ext cx="6145138" cy="4304641"/>
            <a:chOff x="-246231" y="2140477"/>
            <a:chExt cx="6145138" cy="43046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85BF0CB4-728C-4AED-B444-9D0D7C109D14}"/>
                    </a:ext>
                  </a:extLst>
                </p:cNvPr>
                <p:cNvSpPr txBox="1"/>
                <p:nvPr/>
              </p:nvSpPr>
              <p:spPr>
                <a:xfrm>
                  <a:off x="-130078" y="2503461"/>
                  <a:ext cx="1175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</m:acc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oMath>
                    </m:oMathPara>
                  </a14:m>
                  <a:endParaRPr lang="en-US" i="1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85BF0CB4-728C-4AED-B444-9D0D7C109D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30078" y="2503461"/>
                  <a:ext cx="1175657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B155305-F851-4D3B-9CC3-A733AF1A29D0}"/>
                </a:ext>
              </a:extLst>
            </p:cNvPr>
            <p:cNvGrpSpPr/>
            <p:nvPr/>
          </p:nvGrpSpPr>
          <p:grpSpPr>
            <a:xfrm>
              <a:off x="-246231" y="2140477"/>
              <a:ext cx="6145138" cy="4304641"/>
              <a:chOff x="-246231" y="2140477"/>
              <a:chExt cx="6145138" cy="4304641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71A17A19-50F5-43AC-B096-DB55D10D3D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8074" y="2694411"/>
                <a:ext cx="1677566" cy="334514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3A324ACE-E976-453B-8E0B-F8BBFC941F84}"/>
                  </a:ext>
                </a:extLst>
              </p:cNvPr>
              <p:cNvCxnSpPr/>
              <p:nvPr/>
            </p:nvCxnSpPr>
            <p:spPr>
              <a:xfrm flipV="1">
                <a:off x="830934" y="2205792"/>
                <a:ext cx="0" cy="398477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065A29ED-C4E2-4AE9-B094-1CFB208DA8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0875" y="6023396"/>
                <a:ext cx="4784896" cy="1616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88971421-EA0E-418A-96FC-75EF4B9B347A}"/>
                      </a:ext>
                    </a:extLst>
                  </p:cNvPr>
                  <p:cNvSpPr txBox="1"/>
                  <p:nvPr/>
                </p:nvSpPr>
                <p:spPr>
                  <a:xfrm>
                    <a:off x="320634" y="2140477"/>
                    <a:ext cx="663339" cy="3629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oMath>
                      </m:oMathPara>
                    </a14:m>
                    <a:endParaRPr lang="en-US" baseline="-25000" dirty="0"/>
                  </a:p>
                </p:txBody>
              </p:sp>
            </mc:Choice>
            <mc:Fallback xmlns="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88971421-EA0E-418A-96FC-75EF4B9B347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0634" y="2140477"/>
                    <a:ext cx="663339" cy="362984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8D1A6397-15EF-4E38-B6A1-6DF10014D90B}"/>
                      </a:ext>
                    </a:extLst>
                  </p:cNvPr>
                  <p:cNvSpPr txBox="1"/>
                  <p:nvPr/>
                </p:nvSpPr>
                <p:spPr>
                  <a:xfrm>
                    <a:off x="5332753" y="5821231"/>
                    <a:ext cx="566154" cy="3629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oMath>
                      </m:oMathPara>
                    </a14:m>
                    <a:endParaRPr lang="en-US" baseline="-25000" dirty="0"/>
                  </a:p>
                </p:txBody>
              </p:sp>
            </mc:Choice>
            <mc:Fallback xmlns="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8D1A6397-15EF-4E38-B6A1-6DF10014D90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32753" y="5821231"/>
                    <a:ext cx="566154" cy="362984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1355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679166EC-7EDB-4C1C-A669-1D4ADA5526EB}"/>
                  </a:ext>
                </a:extLst>
              </p:cNvPr>
              <p:cNvSpPr/>
              <p:nvPr/>
            </p:nvSpPr>
            <p:spPr>
              <a:xfrm>
                <a:off x="2454374" y="599384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FC3383D7-436C-4168-876D-232F01F14C8D}"/>
                      </a:ext>
                    </a:extLst>
                  </p:cNvPr>
                  <p:cNvSpPr txBox="1"/>
                  <p:nvPr/>
                </p:nvSpPr>
                <p:spPr>
                  <a:xfrm>
                    <a:off x="1935489" y="6075786"/>
                    <a:ext cx="117565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oMath>
                      </m:oMathPara>
                    </a14:m>
                    <a:endParaRPr lang="en-US" i="1" dirty="0"/>
                  </a:p>
                </p:txBody>
              </p:sp>
            </mc:Choice>
            <mc:Fallback xmlns=""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FC3383D7-436C-4168-876D-232F01F14C8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35489" y="6075786"/>
                    <a:ext cx="1175657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1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135B8F6E-0451-4114-98FE-7A9FB845C3EA}"/>
                  </a:ext>
                </a:extLst>
              </p:cNvPr>
              <p:cNvSpPr/>
              <p:nvPr/>
            </p:nvSpPr>
            <p:spPr>
              <a:xfrm>
                <a:off x="808074" y="2677506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17479FD4-54B4-44B6-802A-1F567EF497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22725" y="5474525"/>
                <a:ext cx="756140" cy="12094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4C319DC3-E20D-4D98-87FF-15EB7028E2B1}"/>
                      </a:ext>
                    </a:extLst>
                  </p:cNvPr>
                  <p:cNvSpPr txBox="1"/>
                  <p:nvPr/>
                </p:nvSpPr>
                <p:spPr>
                  <a:xfrm>
                    <a:off x="-246231" y="5267233"/>
                    <a:ext cx="173456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slope = </a:t>
                    </a:r>
                    <a14:m>
                      <m:oMath xmlns:m="http://schemas.openxmlformats.org/officeDocument/2006/math">
                        <m:sSubSup>
                          <m:sSub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Sup>
                          <m:sSub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oMath>
                    </a14:m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4C319DC3-E20D-4D98-87FF-15EB7028E2B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246231" y="5267233"/>
                    <a:ext cx="1734561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3169" t="-8197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48" name="Arc 47">
            <a:extLst>
              <a:ext uri="{FF2B5EF4-FFF2-40B4-BE49-F238E27FC236}">
                <a16:creationId xmlns:a16="http://schemas.microsoft.com/office/drawing/2014/main" id="{C6BC4369-C45C-49C8-BC06-138ED70B104C}"/>
              </a:ext>
            </a:extLst>
          </p:cNvPr>
          <p:cNvSpPr/>
          <p:nvPr/>
        </p:nvSpPr>
        <p:spPr>
          <a:xfrm rot="11117280">
            <a:off x="1445747" y="-892939"/>
            <a:ext cx="7389729" cy="6670867"/>
          </a:xfrm>
          <a:prstGeom prst="arc">
            <a:avLst>
              <a:gd name="adj1" fmla="val 16731379"/>
              <a:gd name="adj2" fmla="val 20807228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E49307DE-1D8E-444B-8D92-5DC4AAA9D3BE}"/>
              </a:ext>
            </a:extLst>
          </p:cNvPr>
          <p:cNvSpPr/>
          <p:nvPr/>
        </p:nvSpPr>
        <p:spPr>
          <a:xfrm rot="11117280">
            <a:off x="6949809" y="-807917"/>
            <a:ext cx="7389729" cy="6670867"/>
          </a:xfrm>
          <a:prstGeom prst="arc">
            <a:avLst>
              <a:gd name="adj1" fmla="val 17290727"/>
              <a:gd name="adj2" fmla="val 21313807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14501D2-2AE1-43B6-9BA8-C02CEDC1357B}"/>
              </a:ext>
            </a:extLst>
          </p:cNvPr>
          <p:cNvCxnSpPr>
            <a:cxnSpLocks/>
          </p:cNvCxnSpPr>
          <p:nvPr/>
        </p:nvCxnSpPr>
        <p:spPr>
          <a:xfrm>
            <a:off x="834410" y="2556005"/>
            <a:ext cx="3008459" cy="3483555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B4006E0-E3A9-47F5-A7C8-D5BB33069C33}"/>
              </a:ext>
            </a:extLst>
          </p:cNvPr>
          <p:cNvCxnSpPr>
            <a:cxnSpLocks/>
          </p:cNvCxnSpPr>
          <p:nvPr/>
        </p:nvCxnSpPr>
        <p:spPr>
          <a:xfrm>
            <a:off x="6722588" y="2708401"/>
            <a:ext cx="2876847" cy="3331159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>
            <a:extLst>
              <a:ext uri="{FF2B5EF4-FFF2-40B4-BE49-F238E27FC236}">
                <a16:creationId xmlns:a16="http://schemas.microsoft.com/office/drawing/2014/main" id="{CCCD7E4B-92E7-49DC-B7B0-C85509BD6BA7}"/>
              </a:ext>
            </a:extLst>
          </p:cNvPr>
          <p:cNvSpPr/>
          <p:nvPr/>
        </p:nvSpPr>
        <p:spPr>
          <a:xfrm rot="11117280">
            <a:off x="7636849" y="-705120"/>
            <a:ext cx="7389729" cy="6670867"/>
          </a:xfrm>
          <a:prstGeom prst="arc">
            <a:avLst>
              <a:gd name="adj1" fmla="val 16731379"/>
              <a:gd name="adj2" fmla="val 21313807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4935139-656A-4C64-86FF-C78A912ACA93}"/>
                  </a:ext>
                </a:extLst>
              </p:cNvPr>
              <p:cNvSpPr txBox="1"/>
              <p:nvPr/>
            </p:nvSpPr>
            <p:spPr>
              <a:xfrm>
                <a:off x="1586932" y="2119513"/>
                <a:ext cx="2426036" cy="667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𝑜𝑝𝑒𝑛</m:t>
                        </m:r>
                      </m:sub>
                    </m:sSub>
                  </m:oMath>
                </a14:m>
                <a:endParaRPr lang="en-US" dirty="0">
                  <a:solidFill>
                    <a:srgbClr val="FFC000"/>
                  </a:solidFill>
                </a:endParaRPr>
              </a:p>
              <a:p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4935139-656A-4C64-86FF-C78A912AC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932" y="2119513"/>
                <a:ext cx="2426036" cy="667747"/>
              </a:xfrm>
              <a:prstGeom prst="rect">
                <a:avLst/>
              </a:prstGeom>
              <a:blipFill>
                <a:blip r:embed="rId13"/>
                <a:stretch>
                  <a:fillRect l="-2010" t="-4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BD66720-6FD4-4041-A619-68537BD6ECEF}"/>
                  </a:ext>
                </a:extLst>
              </p:cNvPr>
              <p:cNvSpPr txBox="1"/>
              <p:nvPr/>
            </p:nvSpPr>
            <p:spPr>
              <a:xfrm>
                <a:off x="8010027" y="2191664"/>
                <a:ext cx="2426036" cy="667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𝑜𝑝𝑒𝑛</m:t>
                        </m:r>
                      </m:sub>
                    </m:sSub>
                  </m:oMath>
                </a14:m>
                <a:endParaRPr lang="en-US" dirty="0">
                  <a:solidFill>
                    <a:srgbClr val="FFC000"/>
                  </a:solidFill>
                </a:endParaRPr>
              </a:p>
              <a:p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BD66720-6FD4-4041-A619-68537BD6E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027" y="2191664"/>
                <a:ext cx="2426036" cy="667747"/>
              </a:xfrm>
              <a:prstGeom prst="rect">
                <a:avLst/>
              </a:prstGeom>
              <a:blipFill>
                <a:blip r:embed="rId14"/>
                <a:stretch>
                  <a:fillRect l="-2261" t="-4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367DF38-76F6-404C-A3BF-F64A00FE83E3}"/>
              </a:ext>
            </a:extLst>
          </p:cNvPr>
          <p:cNvCxnSpPr>
            <a:cxnSpLocks/>
            <a:stCxn id="53" idx="1"/>
          </p:cNvCxnSpPr>
          <p:nvPr/>
        </p:nvCxnSpPr>
        <p:spPr>
          <a:xfrm flipH="1">
            <a:off x="1210628" y="2453387"/>
            <a:ext cx="376304" cy="33387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E4106BF-67C5-450D-9951-7BD184D30B00}"/>
              </a:ext>
            </a:extLst>
          </p:cNvPr>
          <p:cNvCxnSpPr>
            <a:cxnSpLocks/>
          </p:cNvCxnSpPr>
          <p:nvPr/>
        </p:nvCxnSpPr>
        <p:spPr>
          <a:xfrm flipH="1">
            <a:off x="7241438" y="2592750"/>
            <a:ext cx="892221" cy="584277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rc 56">
            <a:extLst>
              <a:ext uri="{FF2B5EF4-FFF2-40B4-BE49-F238E27FC236}">
                <a16:creationId xmlns:a16="http://schemas.microsoft.com/office/drawing/2014/main" id="{7F15B2F3-2B15-408F-9F40-3F6411000E65}"/>
              </a:ext>
            </a:extLst>
          </p:cNvPr>
          <p:cNvSpPr/>
          <p:nvPr/>
        </p:nvSpPr>
        <p:spPr>
          <a:xfrm rot="11117280">
            <a:off x="1657523" y="-966170"/>
            <a:ext cx="7389729" cy="6670867"/>
          </a:xfrm>
          <a:prstGeom prst="arc">
            <a:avLst>
              <a:gd name="adj1" fmla="val 16731379"/>
              <a:gd name="adj2" fmla="val 20807228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FAD2188-1DE5-4E7A-B3C4-1C5AD1F08863}"/>
              </a:ext>
            </a:extLst>
          </p:cNvPr>
          <p:cNvSpPr txBox="1"/>
          <p:nvPr/>
        </p:nvSpPr>
        <p:spPr>
          <a:xfrm>
            <a:off x="8411582" y="4388152"/>
            <a:ext cx="55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C*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B0AA6A1-866B-434D-A4E6-C4E6E8292A4E}"/>
              </a:ext>
            </a:extLst>
          </p:cNvPr>
          <p:cNvSpPr txBox="1"/>
          <p:nvPr/>
        </p:nvSpPr>
        <p:spPr>
          <a:xfrm>
            <a:off x="6846783" y="3748025"/>
            <a:ext cx="55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A*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77DA56F-2F0B-4127-BA30-B81D57C369B0}"/>
              </a:ext>
            </a:extLst>
          </p:cNvPr>
          <p:cNvSpPr txBox="1"/>
          <p:nvPr/>
        </p:nvSpPr>
        <p:spPr>
          <a:xfrm>
            <a:off x="6641446" y="2364962"/>
            <a:ext cx="55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B*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4AD461A-AACD-4DE0-BE1B-E0115513B369}"/>
              </a:ext>
            </a:extLst>
          </p:cNvPr>
          <p:cNvSpPr txBox="1"/>
          <p:nvPr/>
        </p:nvSpPr>
        <p:spPr>
          <a:xfrm>
            <a:off x="2437165" y="4036883"/>
            <a:ext cx="55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280C2C4-78DA-4E3C-8D4E-5955BD15F831}"/>
              </a:ext>
            </a:extLst>
          </p:cNvPr>
          <p:cNvSpPr txBox="1"/>
          <p:nvPr/>
        </p:nvSpPr>
        <p:spPr>
          <a:xfrm>
            <a:off x="2063278" y="4522491"/>
            <a:ext cx="55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</a:t>
            </a:r>
            <a:endParaRPr lang="en-US" sz="24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5E42489-1C8B-410B-85B0-11E4895306EC}"/>
              </a:ext>
            </a:extLst>
          </p:cNvPr>
          <p:cNvSpPr txBox="1"/>
          <p:nvPr/>
        </p:nvSpPr>
        <p:spPr>
          <a:xfrm>
            <a:off x="3731401" y="5621907"/>
            <a:ext cx="55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B</a:t>
            </a:r>
            <a:endParaRPr lang="en-US" sz="240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2E85857-E2A8-4EEA-9B31-FDBEFF0DE21C}"/>
              </a:ext>
            </a:extLst>
          </p:cNvPr>
          <p:cNvCxnSpPr>
            <a:cxnSpLocks/>
          </p:cNvCxnSpPr>
          <p:nvPr/>
        </p:nvCxnSpPr>
        <p:spPr>
          <a:xfrm>
            <a:off x="2437165" y="4373980"/>
            <a:ext cx="0" cy="16655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5DCA2C9-7E20-4C93-8C90-6C142E549C12}"/>
              </a:ext>
            </a:extLst>
          </p:cNvPr>
          <p:cNvCxnSpPr/>
          <p:nvPr/>
        </p:nvCxnSpPr>
        <p:spPr>
          <a:xfrm flipH="1">
            <a:off x="847098" y="4373980"/>
            <a:ext cx="15900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B3EB5B-60D6-42F3-87D6-CF65602FBC22}"/>
              </a:ext>
            </a:extLst>
          </p:cNvPr>
          <p:cNvCxnSpPr>
            <a:cxnSpLocks/>
          </p:cNvCxnSpPr>
          <p:nvPr/>
        </p:nvCxnSpPr>
        <p:spPr>
          <a:xfrm>
            <a:off x="8521371" y="4772025"/>
            <a:ext cx="8290" cy="12750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2349C01-5C96-498D-B98F-02A9966EAC14}"/>
              </a:ext>
            </a:extLst>
          </p:cNvPr>
          <p:cNvCxnSpPr>
            <a:cxnSpLocks/>
          </p:cNvCxnSpPr>
          <p:nvPr/>
        </p:nvCxnSpPr>
        <p:spPr>
          <a:xfrm flipH="1">
            <a:off x="6737547" y="4754980"/>
            <a:ext cx="178609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Left Brace 70">
            <a:extLst>
              <a:ext uri="{FF2B5EF4-FFF2-40B4-BE49-F238E27FC236}">
                <a16:creationId xmlns:a16="http://schemas.microsoft.com/office/drawing/2014/main" id="{10E963D6-E1FB-4A29-A826-E4147B81AFC0}"/>
              </a:ext>
            </a:extLst>
          </p:cNvPr>
          <p:cNvSpPr/>
          <p:nvPr/>
        </p:nvSpPr>
        <p:spPr>
          <a:xfrm rot="5400000" flipH="1">
            <a:off x="3078535" y="5722523"/>
            <a:ext cx="190267" cy="14238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D19E364-7EB0-49B1-B71C-CB1F518A74AB}"/>
              </a:ext>
            </a:extLst>
          </p:cNvPr>
          <p:cNvSpPr txBox="1"/>
          <p:nvPr/>
        </p:nvSpPr>
        <p:spPr>
          <a:xfrm>
            <a:off x="2641713" y="6455939"/>
            <a:ext cx="1063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Exports</a:t>
            </a:r>
            <a:endParaRPr lang="en-US" sz="2000" dirty="0"/>
          </a:p>
        </p:txBody>
      </p:sp>
      <p:sp>
        <p:nvSpPr>
          <p:cNvPr id="73" name="Left Brace 72">
            <a:extLst>
              <a:ext uri="{FF2B5EF4-FFF2-40B4-BE49-F238E27FC236}">
                <a16:creationId xmlns:a16="http://schemas.microsoft.com/office/drawing/2014/main" id="{01A85EC1-166A-4E95-90B0-C44B208A3252}"/>
              </a:ext>
            </a:extLst>
          </p:cNvPr>
          <p:cNvSpPr/>
          <p:nvPr/>
        </p:nvSpPr>
        <p:spPr>
          <a:xfrm rot="5400000" flipH="1">
            <a:off x="7545428" y="5515098"/>
            <a:ext cx="190267" cy="190563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8751D06-7CCF-4EA5-8B5E-258B0FF78730}"/>
              </a:ext>
            </a:extLst>
          </p:cNvPr>
          <p:cNvSpPr txBox="1"/>
          <p:nvPr/>
        </p:nvSpPr>
        <p:spPr>
          <a:xfrm>
            <a:off x="6867726" y="6489394"/>
            <a:ext cx="1423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Imports</a:t>
            </a:r>
            <a:endParaRPr lang="en-US" sz="2000" dirty="0"/>
          </a:p>
        </p:txBody>
      </p:sp>
      <p:sp>
        <p:nvSpPr>
          <p:cNvPr id="78" name="Left Brace 77">
            <a:extLst>
              <a:ext uri="{FF2B5EF4-FFF2-40B4-BE49-F238E27FC236}">
                <a16:creationId xmlns:a16="http://schemas.microsoft.com/office/drawing/2014/main" id="{641D48F0-3B0F-48D2-AF57-4042517AC8F2}"/>
              </a:ext>
            </a:extLst>
          </p:cNvPr>
          <p:cNvSpPr/>
          <p:nvPr/>
        </p:nvSpPr>
        <p:spPr>
          <a:xfrm rot="10800000" flipH="1">
            <a:off x="5618561" y="2671735"/>
            <a:ext cx="249064" cy="21002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B001A5E-0D7A-44FC-A43C-3B47A7B80F61}"/>
              </a:ext>
            </a:extLst>
          </p:cNvPr>
          <p:cNvSpPr txBox="1"/>
          <p:nvPr/>
        </p:nvSpPr>
        <p:spPr>
          <a:xfrm>
            <a:off x="5125110" y="3133617"/>
            <a:ext cx="492443" cy="11765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2000" dirty="0"/>
              <a:t>Exports</a:t>
            </a:r>
            <a:endParaRPr lang="en-US" sz="2000" dirty="0"/>
          </a:p>
        </p:txBody>
      </p:sp>
      <p:sp>
        <p:nvSpPr>
          <p:cNvPr id="80" name="Left Brace 79">
            <a:extLst>
              <a:ext uri="{FF2B5EF4-FFF2-40B4-BE49-F238E27FC236}">
                <a16:creationId xmlns:a16="http://schemas.microsoft.com/office/drawing/2014/main" id="{849A8A87-9E57-4CD8-95A3-4AD53656E96F}"/>
              </a:ext>
            </a:extLst>
          </p:cNvPr>
          <p:cNvSpPr/>
          <p:nvPr/>
        </p:nvSpPr>
        <p:spPr>
          <a:xfrm rot="10800000" flipH="1">
            <a:off x="516665" y="4389104"/>
            <a:ext cx="224180" cy="163429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6248013-27FA-4857-B2D8-D93E889AFD94}"/>
              </a:ext>
            </a:extLst>
          </p:cNvPr>
          <p:cNvSpPr txBox="1"/>
          <p:nvPr/>
        </p:nvSpPr>
        <p:spPr>
          <a:xfrm>
            <a:off x="37788" y="4663926"/>
            <a:ext cx="492443" cy="10846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2000" dirty="0"/>
              <a:t>Imports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985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48" grpId="0" animBg="1"/>
      <p:bldP spid="49" grpId="0" animBg="1"/>
      <p:bldP spid="52" grpId="0" animBg="1"/>
      <p:bldP spid="53" grpId="0"/>
      <p:bldP spid="55" grpId="0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71" grpId="0" animBg="1"/>
      <p:bldP spid="72" grpId="0"/>
      <p:bldP spid="73" grpId="0" animBg="1"/>
      <p:bldP spid="74" grpId="0"/>
      <p:bldP spid="78" grpId="0" animBg="1"/>
      <p:bldP spid="79" grpId="0"/>
      <p:bldP spid="80" grpId="0" animBg="1"/>
      <p:bldP spid="8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welfare</a:t>
            </a:r>
            <a:br>
              <a:rPr lang="pt-BR" dirty="0"/>
            </a:br>
            <a:r>
              <a:rPr lang="pt-BR" sz="3000" cap="none" dirty="0"/>
              <a:t>Open economy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pt-BR" sz="2000" dirty="0"/>
                  <a:t>Gains from trade depend on how much prices change relative to autarchy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pt-BR" sz="1600" dirty="0"/>
                  <a:t>See example for Home in the next slide (you can check for Foreign)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pt-BR" sz="1600" dirty="0"/>
                  <a:t>Larger technological differences across countries lead to larger gains from trade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pt-BR" sz="2000" dirty="0"/>
                  <a:t>Two situations</a:t>
                </a:r>
                <a:r>
                  <a:rPr lang="en-US" sz="2000" dirty="0"/>
                  <a:t>:</a:t>
                </a:r>
              </a:p>
              <a:p>
                <a:pPr marL="653796" lvl="2" indent="-342900">
                  <a:spcAft>
                    <a:spcPts val="1200"/>
                  </a:spcAft>
                  <a:buFont typeface="+mj-lt"/>
                  <a:buAutoNum type="alphaLcPeriod"/>
                </a:pPr>
                <a:r>
                  <a:rPr lang="en-US" sz="1600" dirty="0"/>
                  <a:t>Countries are similar</a:t>
                </a:r>
                <a:r>
                  <a:rPr lang="en-US" sz="1600" dirty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close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Sup>
                      <m:sSub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sz="1600" dirty="0"/>
              </a:p>
              <a:p>
                <a:pPr marL="653796" lvl="2" indent="-342900">
                  <a:spcAft>
                    <a:spcPts val="1200"/>
                  </a:spcAft>
                  <a:buFont typeface="+mj-lt"/>
                  <a:buAutoNum type="alphaLcPeriod"/>
                </a:pPr>
                <a:r>
                  <a:rPr lang="en-US" sz="1600" dirty="0"/>
                  <a:t>Countries are quite different: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 much smaller than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1600" i="1">
                        <a:latin typeface="Cambria Math" panose="02040503050406030204" pitchFamily="18" charset="0"/>
                      </a:rPr>
                      <m:t>/</m:t>
                    </m:r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955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Welfare</a:t>
            </a:r>
            <a:br>
              <a:rPr lang="pt-BR" dirty="0"/>
            </a:br>
            <a:r>
              <a:rPr lang="pt-BR" sz="3000" cap="none" dirty="0"/>
              <a:t>Effect on wages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>
                <a:normAutofit/>
              </a:bodyPr>
              <a:lstStyle/>
              <a:p>
                <a:pPr lvl="1"/>
                <a:r>
                  <a:rPr lang="en-US" sz="2400" dirty="0"/>
                  <a:t>Focus on the case in which both countries specialize</a:t>
                </a:r>
              </a:p>
              <a:p>
                <a:pPr lvl="2"/>
                <a:r>
                  <a:rPr lang="en-US" sz="2000" dirty="0"/>
                  <a:t>Home specializes in good 1</a:t>
                </a:r>
              </a:p>
              <a:p>
                <a:pPr lvl="2"/>
                <a:r>
                  <a:rPr lang="en-US" sz="2000" dirty="0"/>
                  <a:t>Foreign specializes in good 2</a:t>
                </a:r>
              </a:p>
              <a:p>
                <a:pPr lvl="1"/>
                <a:r>
                  <a:rPr lang="en-US" sz="2400" dirty="0"/>
                  <a:t>In comparison with autarchy relative prices (see Figure)</a:t>
                </a:r>
                <a:r>
                  <a:rPr lang="en-US" sz="2000" dirty="0"/>
                  <a:t>:</a:t>
                </a:r>
              </a:p>
              <a:p>
                <a:pPr lvl="2"/>
                <a:r>
                  <a:rPr lang="en-US" sz="2000" dirty="0"/>
                  <a:t>Trade makes relative price rise for Home country</a:t>
                </a:r>
              </a:p>
              <a:p>
                <a:pPr lvl="2"/>
                <a:r>
                  <a:rPr lang="en-US" sz="2000" dirty="0"/>
                  <a:t>…and fall for the Foreign country</a:t>
                </a:r>
              </a:p>
              <a:p>
                <a:pPr marL="128016" lvl="1" indent="0"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lvl="2"/>
                <a:r>
                  <a:rPr lang="en-US" sz="2000" dirty="0"/>
                  <a:t>Primes = open-economy prices (same for both countries)</a:t>
                </a:r>
              </a:p>
              <a:p>
                <a:pPr lvl="2"/>
                <a:r>
                  <a:rPr lang="en-US" sz="2000" dirty="0"/>
                  <a:t>No primes = autarchy prices</a:t>
                </a:r>
                <a:endParaRPr lang="en-US" sz="2400" dirty="0"/>
              </a:p>
              <a:p>
                <a:pPr lvl="1"/>
                <a:endParaRPr lang="en-US" sz="2400" dirty="0"/>
              </a:p>
              <a:p>
                <a:pPr marL="128016" lvl="1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6369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FE373FE7-FFE4-4FC9-8780-7FCE07E9DC83}"/>
              </a:ext>
            </a:extLst>
          </p:cNvPr>
          <p:cNvSpPr txBox="1"/>
          <p:nvPr/>
        </p:nvSpPr>
        <p:spPr>
          <a:xfrm>
            <a:off x="3731051" y="2542341"/>
            <a:ext cx="484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C’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CDE9087-7306-4722-843B-94545383F4D4}"/>
              </a:ext>
            </a:extLst>
          </p:cNvPr>
          <p:cNvSpPr txBox="1"/>
          <p:nvPr/>
        </p:nvSpPr>
        <p:spPr>
          <a:xfrm>
            <a:off x="3550183" y="3195505"/>
            <a:ext cx="484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9CA188-843D-4415-AB6B-7EC175EB3B4D}"/>
              </a:ext>
            </a:extLst>
          </p:cNvPr>
          <p:cNvSpPr txBox="1"/>
          <p:nvPr/>
        </p:nvSpPr>
        <p:spPr>
          <a:xfrm>
            <a:off x="3457531" y="4126190"/>
            <a:ext cx="484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68BB0C-DCB5-4C82-B965-F5E4395591A8}"/>
                  </a:ext>
                </a:extLst>
              </p:cNvPr>
              <p:cNvSpPr txBox="1"/>
              <p:nvPr/>
            </p:nvSpPr>
            <p:spPr>
              <a:xfrm>
                <a:off x="4730227" y="5650451"/>
                <a:ext cx="11756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68BB0C-DCB5-4C82-B965-F5E439559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227" y="5650451"/>
                <a:ext cx="1175657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7A572F0-3B2E-4E20-B4C1-EAE57F9FB1AC}"/>
              </a:ext>
            </a:extLst>
          </p:cNvPr>
          <p:cNvCxnSpPr>
            <a:stCxn id="12" idx="7"/>
            <a:endCxn id="2" idx="1"/>
          </p:cNvCxnSpPr>
          <p:nvPr/>
        </p:nvCxnSpPr>
        <p:spPr>
          <a:xfrm>
            <a:off x="2256025" y="2773174"/>
            <a:ext cx="2981454" cy="283967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4E68CC-1945-4F87-AFE7-9FD81A319E41}"/>
              </a:ext>
            </a:extLst>
          </p:cNvPr>
          <p:cNvCxnSpPr/>
          <p:nvPr/>
        </p:nvCxnSpPr>
        <p:spPr>
          <a:xfrm flipV="1">
            <a:off x="2239861" y="1795244"/>
            <a:ext cx="0" cy="3984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89DFC-32C5-4840-A10B-EFA8A2A19717}"/>
              </a:ext>
            </a:extLst>
          </p:cNvPr>
          <p:cNvCxnSpPr/>
          <p:nvPr/>
        </p:nvCxnSpPr>
        <p:spPr>
          <a:xfrm>
            <a:off x="1979802" y="5629013"/>
            <a:ext cx="57129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/>
              <p:nvPr/>
            </p:nvSpPr>
            <p:spPr>
              <a:xfrm>
                <a:off x="1732429" y="1698621"/>
                <a:ext cx="566154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429" y="1698621"/>
                <a:ext cx="566154" cy="362984"/>
              </a:xfrm>
              <a:prstGeom prst="rect">
                <a:avLst/>
              </a:prstGeom>
              <a:blipFill>
                <a:blip r:embed="rId3"/>
                <a:stretch>
                  <a:fillRect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/>
              <p:nvPr/>
            </p:nvSpPr>
            <p:spPr>
              <a:xfrm>
                <a:off x="7627108" y="5444646"/>
                <a:ext cx="566154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7108" y="5444646"/>
                <a:ext cx="566154" cy="362984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8AEDB123-CEE6-4ECF-B0E6-FEDBD1F37F9C}"/>
              </a:ext>
            </a:extLst>
          </p:cNvPr>
          <p:cNvSpPr/>
          <p:nvPr/>
        </p:nvSpPr>
        <p:spPr>
          <a:xfrm>
            <a:off x="5230784" y="560615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3C83AD-1E58-414B-A0D6-43838D8BF837}"/>
                  </a:ext>
                </a:extLst>
              </p:cNvPr>
              <p:cNvSpPr txBox="1"/>
              <p:nvPr/>
            </p:nvSpPr>
            <p:spPr>
              <a:xfrm>
                <a:off x="1318333" y="2604673"/>
                <a:ext cx="11756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3C83AD-1E58-414B-A0D6-43838D8BF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333" y="2604673"/>
                <a:ext cx="1175657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7FBEE6C3-4AFA-4611-80AB-18C6685B38AB}"/>
              </a:ext>
            </a:extLst>
          </p:cNvPr>
          <p:cNvSpPr/>
          <p:nvPr/>
        </p:nvSpPr>
        <p:spPr>
          <a:xfrm>
            <a:off x="2217001" y="276647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10</a:t>
            </a:r>
          </a:p>
          <a:p>
            <a:pPr algn="ctr"/>
            <a:r>
              <a:rPr lang="en-US" dirty="0"/>
              <a:t>Open-economy equilibrium – Home</a:t>
            </a:r>
          </a:p>
          <a:p>
            <a:pPr algn="ctr"/>
            <a:r>
              <a:rPr lang="en-US" dirty="0"/>
              <a:t>(larger variation in relative prices)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AA7B36C5-CF75-4441-A1F8-00FFA883D54F}"/>
              </a:ext>
            </a:extLst>
          </p:cNvPr>
          <p:cNvSpPr/>
          <p:nvPr/>
        </p:nvSpPr>
        <p:spPr>
          <a:xfrm rot="11117280">
            <a:off x="2737539" y="-1397357"/>
            <a:ext cx="7389729" cy="6670867"/>
          </a:xfrm>
          <a:prstGeom prst="arc">
            <a:avLst>
              <a:gd name="adj1" fmla="val 15882253"/>
              <a:gd name="adj2" fmla="val 21313807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D10D3C7-F906-43D1-A544-7A746C64390C}"/>
              </a:ext>
            </a:extLst>
          </p:cNvPr>
          <p:cNvSpPr/>
          <p:nvPr/>
        </p:nvSpPr>
        <p:spPr>
          <a:xfrm>
            <a:off x="3746752" y="417288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86B3CB5-8EA1-4BA7-86B4-88F04769461E}"/>
              </a:ext>
            </a:extLst>
          </p:cNvPr>
          <p:cNvCxnSpPr>
            <a:cxnSpLocks/>
          </p:cNvCxnSpPr>
          <p:nvPr/>
        </p:nvCxnSpPr>
        <p:spPr>
          <a:xfrm flipH="1">
            <a:off x="4691064" y="4218599"/>
            <a:ext cx="2108493" cy="8544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1CF1755-B7AD-4937-A146-6C905233344F}"/>
                  </a:ext>
                </a:extLst>
              </p:cNvPr>
              <p:cNvSpPr txBox="1"/>
              <p:nvPr/>
            </p:nvSpPr>
            <p:spPr>
              <a:xfrm>
                <a:off x="6767228" y="4014026"/>
                <a:ext cx="35732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PPF, 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1CF1755-B7AD-4937-A146-6C9052333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228" y="4014026"/>
                <a:ext cx="3573275" cy="646331"/>
              </a:xfrm>
              <a:prstGeom prst="rect">
                <a:avLst/>
              </a:prstGeom>
              <a:blipFill>
                <a:blip r:embed="rId6"/>
                <a:stretch>
                  <a:fillRect l="-1365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D3B0AEF-82CE-4CA6-9094-CA3276C14B6B}"/>
              </a:ext>
            </a:extLst>
          </p:cNvPr>
          <p:cNvCxnSpPr>
            <a:cxnSpLocks/>
            <a:endCxn id="2" idx="7"/>
          </p:cNvCxnSpPr>
          <p:nvPr/>
        </p:nvCxnSpPr>
        <p:spPr>
          <a:xfrm>
            <a:off x="2283999" y="2061605"/>
            <a:ext cx="2985809" cy="3551243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47EEC77-B9D7-4D8A-81BD-E0C3257BA480}"/>
              </a:ext>
            </a:extLst>
          </p:cNvPr>
          <p:cNvCxnSpPr>
            <a:cxnSpLocks/>
          </p:cNvCxnSpPr>
          <p:nvPr/>
        </p:nvCxnSpPr>
        <p:spPr>
          <a:xfrm flipH="1">
            <a:off x="2977717" y="2274207"/>
            <a:ext cx="670836" cy="575537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3395748-5522-4D9A-969B-3451AADA21F4}"/>
                  </a:ext>
                </a:extLst>
              </p:cNvPr>
              <p:cNvSpPr txBox="1"/>
              <p:nvPr/>
            </p:nvSpPr>
            <p:spPr>
              <a:xfrm>
                <a:off x="3648553" y="2165533"/>
                <a:ext cx="5367097" cy="667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</a:rPr>
                  <a:t>Open-economy BC, 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𝑜𝑝𝑒𝑛</m:t>
                        </m:r>
                      </m:sub>
                    </m:sSub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solidFill>
                    <a:srgbClr val="FFC000"/>
                  </a:solidFill>
                </a:endParaRPr>
              </a:p>
              <a:p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3395748-5522-4D9A-969B-3451AADA2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553" y="2165533"/>
                <a:ext cx="5367097" cy="667747"/>
              </a:xfrm>
              <a:prstGeom prst="rect">
                <a:avLst/>
              </a:prstGeom>
              <a:blipFill>
                <a:blip r:embed="rId7"/>
                <a:stretch>
                  <a:fillRect l="-1023" t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BBF845D8-4170-49F3-9476-F82B1CD61CF4}"/>
              </a:ext>
            </a:extLst>
          </p:cNvPr>
          <p:cNvSpPr txBox="1"/>
          <p:nvPr/>
        </p:nvSpPr>
        <p:spPr>
          <a:xfrm>
            <a:off x="5217878" y="5236460"/>
            <a:ext cx="484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1638CBC6-83B7-4B62-B45A-E30D6B2E30F3}"/>
              </a:ext>
            </a:extLst>
          </p:cNvPr>
          <p:cNvSpPr/>
          <p:nvPr/>
        </p:nvSpPr>
        <p:spPr>
          <a:xfrm rot="11117280">
            <a:off x="2870889" y="-1683107"/>
            <a:ext cx="7389729" cy="6670867"/>
          </a:xfrm>
          <a:prstGeom prst="arc">
            <a:avLst>
              <a:gd name="adj1" fmla="val 15882253"/>
              <a:gd name="adj2" fmla="val 21313807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1606262-1E1F-4C0C-BBD4-B45306A31A8E}"/>
              </a:ext>
            </a:extLst>
          </p:cNvPr>
          <p:cNvSpPr/>
          <p:nvPr/>
        </p:nvSpPr>
        <p:spPr>
          <a:xfrm>
            <a:off x="3584827" y="357598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78B3D4B-DA46-4D55-AA61-C0365A1A023E}"/>
              </a:ext>
            </a:extLst>
          </p:cNvPr>
          <p:cNvCxnSpPr>
            <a:cxnSpLocks/>
          </p:cNvCxnSpPr>
          <p:nvPr/>
        </p:nvCxnSpPr>
        <p:spPr>
          <a:xfrm>
            <a:off x="2806015" y="1159875"/>
            <a:ext cx="2463793" cy="443274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>
            <a:extLst>
              <a:ext uri="{FF2B5EF4-FFF2-40B4-BE49-F238E27FC236}">
                <a16:creationId xmlns:a16="http://schemas.microsoft.com/office/drawing/2014/main" id="{59447109-8A28-4773-9227-A30301B03806}"/>
              </a:ext>
            </a:extLst>
          </p:cNvPr>
          <p:cNvSpPr/>
          <p:nvPr/>
        </p:nvSpPr>
        <p:spPr>
          <a:xfrm rot="11117280">
            <a:off x="3320165" y="-1993839"/>
            <a:ext cx="7389729" cy="6670867"/>
          </a:xfrm>
          <a:prstGeom prst="arc">
            <a:avLst>
              <a:gd name="adj1" fmla="val 15882253"/>
              <a:gd name="adj2" fmla="val 21313807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D11D296-C180-4008-B8C0-328114B18F4E}"/>
              </a:ext>
            </a:extLst>
          </p:cNvPr>
          <p:cNvSpPr/>
          <p:nvPr/>
        </p:nvSpPr>
        <p:spPr>
          <a:xfrm>
            <a:off x="3735102" y="284596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2988378-671E-4CC9-A206-46A01BF10D13}"/>
              </a:ext>
            </a:extLst>
          </p:cNvPr>
          <p:cNvCxnSpPr>
            <a:cxnSpLocks/>
          </p:cNvCxnSpPr>
          <p:nvPr/>
        </p:nvCxnSpPr>
        <p:spPr>
          <a:xfrm flipH="1">
            <a:off x="4518752" y="3448641"/>
            <a:ext cx="670836" cy="57553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697BB108-9FC0-487F-B277-68F7241CA373}"/>
              </a:ext>
            </a:extLst>
          </p:cNvPr>
          <p:cNvSpPr txBox="1"/>
          <p:nvPr/>
        </p:nvSpPr>
        <p:spPr>
          <a:xfrm>
            <a:off x="5236958" y="3340546"/>
            <a:ext cx="5367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Larger variation in relative prices</a:t>
            </a:r>
          </a:p>
        </p:txBody>
      </p:sp>
    </p:spTree>
    <p:extLst>
      <p:ext uri="{BB962C8B-B14F-4D97-AF65-F5344CB8AC3E}">
        <p14:creationId xmlns:p14="http://schemas.microsoft.com/office/powerpoint/2010/main" val="254415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36" grpId="0"/>
      <p:bldP spid="29" grpId="0"/>
      <p:bldP spid="33" grpId="0" animBg="1"/>
      <p:bldP spid="41" grpId="0" animBg="1"/>
      <p:bldP spid="43" grpId="0" animBg="1"/>
      <p:bldP spid="5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4E68CC-1945-4F87-AFE7-9FD81A319E41}"/>
              </a:ext>
            </a:extLst>
          </p:cNvPr>
          <p:cNvCxnSpPr/>
          <p:nvPr/>
        </p:nvCxnSpPr>
        <p:spPr>
          <a:xfrm flipV="1">
            <a:off x="2239861" y="1795244"/>
            <a:ext cx="0" cy="3984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89DFC-32C5-4840-A10B-EFA8A2A19717}"/>
              </a:ext>
            </a:extLst>
          </p:cNvPr>
          <p:cNvCxnSpPr/>
          <p:nvPr/>
        </p:nvCxnSpPr>
        <p:spPr>
          <a:xfrm>
            <a:off x="1979802" y="5629013"/>
            <a:ext cx="57129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/>
              <p:nvPr/>
            </p:nvSpPr>
            <p:spPr>
              <a:xfrm>
                <a:off x="1782255" y="1410902"/>
                <a:ext cx="566154" cy="656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255" y="1410902"/>
                <a:ext cx="566154" cy="656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/>
              <p:nvPr/>
            </p:nvSpPr>
            <p:spPr>
              <a:xfrm>
                <a:off x="7710921" y="5444347"/>
                <a:ext cx="566154" cy="682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0921" y="5444347"/>
                <a:ext cx="566154" cy="682174"/>
              </a:xfrm>
              <a:prstGeom prst="rect">
                <a:avLst/>
              </a:prstGeom>
              <a:blipFill>
                <a:blip r:embed="rId3"/>
                <a:stretch>
                  <a:fillRect r="-53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11</a:t>
            </a:r>
          </a:p>
          <a:p>
            <a:pPr algn="ctr"/>
            <a:r>
              <a:rPr lang="en-US" dirty="0"/>
              <a:t>Larger technological differences between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97B10F0-3E0E-4054-9203-FF4B2A16E691}"/>
                  </a:ext>
                </a:extLst>
              </p:cNvPr>
              <p:cNvSpPr/>
              <p:nvPr/>
            </p:nvSpPr>
            <p:spPr>
              <a:xfrm>
                <a:off x="898893" y="4224760"/>
                <a:ext cx="1338508" cy="605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97B10F0-3E0E-4054-9203-FF4B2A16E6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893" y="4224760"/>
                <a:ext cx="1338508" cy="605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E87F9D-768F-4F27-B0C1-845D55C068D9}"/>
              </a:ext>
            </a:extLst>
          </p:cNvPr>
          <p:cNvCxnSpPr>
            <a:cxnSpLocks/>
          </p:cNvCxnSpPr>
          <p:nvPr/>
        </p:nvCxnSpPr>
        <p:spPr>
          <a:xfrm flipV="1">
            <a:off x="2157469" y="4531242"/>
            <a:ext cx="19384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25AD79C-D912-4901-A416-C0906934A2BE}"/>
                  </a:ext>
                </a:extLst>
              </p:cNvPr>
              <p:cNvSpPr/>
              <p:nvPr/>
            </p:nvSpPr>
            <p:spPr>
              <a:xfrm>
                <a:off x="857328" y="2807975"/>
                <a:ext cx="1349344" cy="605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25AD79C-D912-4901-A416-C0906934A2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328" y="2807975"/>
                <a:ext cx="1349344" cy="605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AD4F58-CD04-4C32-A757-0B1416387BFA}"/>
              </a:ext>
            </a:extLst>
          </p:cNvPr>
          <p:cNvCxnSpPr>
            <a:cxnSpLocks/>
          </p:cNvCxnSpPr>
          <p:nvPr/>
        </p:nvCxnSpPr>
        <p:spPr>
          <a:xfrm flipV="1">
            <a:off x="2157469" y="3117725"/>
            <a:ext cx="19384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59537BE-8198-4153-BBD8-9A9C49A0ADFC}"/>
              </a:ext>
            </a:extLst>
          </p:cNvPr>
          <p:cNvCxnSpPr/>
          <p:nvPr/>
        </p:nvCxnSpPr>
        <p:spPr>
          <a:xfrm>
            <a:off x="2252469" y="4531242"/>
            <a:ext cx="0" cy="109777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D91BF04-4CAC-4311-9ED8-91FF73D27D2A}"/>
              </a:ext>
            </a:extLst>
          </p:cNvPr>
          <p:cNvCxnSpPr>
            <a:cxnSpLocks/>
          </p:cNvCxnSpPr>
          <p:nvPr/>
        </p:nvCxnSpPr>
        <p:spPr>
          <a:xfrm>
            <a:off x="4603052" y="3117725"/>
            <a:ext cx="0" cy="141351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ED66FA6-4A70-4C22-9C70-6F41AFEB7C56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2237401" y="4527568"/>
            <a:ext cx="1623435" cy="320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3F720E0-294C-410C-93AB-922C434B498B}"/>
              </a:ext>
            </a:extLst>
          </p:cNvPr>
          <p:cNvCxnSpPr/>
          <p:nvPr/>
        </p:nvCxnSpPr>
        <p:spPr>
          <a:xfrm flipV="1">
            <a:off x="2239860" y="3112999"/>
            <a:ext cx="2386208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89A857B-A421-44E9-B8C4-2BF9AED1D466}"/>
              </a:ext>
            </a:extLst>
          </p:cNvPr>
          <p:cNvCxnSpPr/>
          <p:nvPr/>
        </p:nvCxnSpPr>
        <p:spPr>
          <a:xfrm>
            <a:off x="4603052" y="4508033"/>
            <a:ext cx="0" cy="10977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050E91F-DD30-4DC3-ACB6-19F9D8435D93}"/>
                  </a:ext>
                </a:extLst>
              </p:cNvPr>
              <p:cNvSpPr/>
              <p:nvPr/>
            </p:nvSpPr>
            <p:spPr>
              <a:xfrm>
                <a:off x="4157545" y="5658350"/>
                <a:ext cx="891013" cy="7121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050E91F-DD30-4DC3-ACB6-19F9D8435D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545" y="5658350"/>
                <a:ext cx="891013" cy="7121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4DED705-34F6-40D3-9F18-ADB569960A97}"/>
              </a:ext>
            </a:extLst>
          </p:cNvPr>
          <p:cNvCxnSpPr>
            <a:cxnSpLocks/>
          </p:cNvCxnSpPr>
          <p:nvPr/>
        </p:nvCxnSpPr>
        <p:spPr>
          <a:xfrm>
            <a:off x="2216843" y="4540767"/>
            <a:ext cx="2386209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0171A41-E04A-4D80-BB21-DA31F0EA30D5}"/>
              </a:ext>
            </a:extLst>
          </p:cNvPr>
          <p:cNvCxnSpPr>
            <a:cxnSpLocks/>
          </p:cNvCxnSpPr>
          <p:nvPr/>
        </p:nvCxnSpPr>
        <p:spPr>
          <a:xfrm>
            <a:off x="4603051" y="3118076"/>
            <a:ext cx="3089653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741B315F-47FB-49AA-B7F8-22D963746522}"/>
              </a:ext>
            </a:extLst>
          </p:cNvPr>
          <p:cNvSpPr txBox="1"/>
          <p:nvPr/>
        </p:nvSpPr>
        <p:spPr>
          <a:xfrm>
            <a:off x="7692704" y="2928333"/>
            <a:ext cx="172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Relative Supply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8A167F02-55DE-44BD-A42C-7089F970676F}"/>
              </a:ext>
            </a:extLst>
          </p:cNvPr>
          <p:cNvSpPr/>
          <p:nvPr/>
        </p:nvSpPr>
        <p:spPr>
          <a:xfrm rot="11117280">
            <a:off x="2785271" y="-2152248"/>
            <a:ext cx="10336372" cy="7169205"/>
          </a:xfrm>
          <a:prstGeom prst="arc">
            <a:avLst>
              <a:gd name="adj1" fmla="val 16056658"/>
              <a:gd name="adj2" fmla="val 21179814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CE5151-A344-4C58-B02D-B36359036602}"/>
              </a:ext>
            </a:extLst>
          </p:cNvPr>
          <p:cNvSpPr txBox="1"/>
          <p:nvPr/>
        </p:nvSpPr>
        <p:spPr>
          <a:xfrm>
            <a:off x="7710921" y="4795838"/>
            <a:ext cx="211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Relative Demand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ACF9F78-59DF-4247-9B56-BB0EC2A15B09}"/>
              </a:ext>
            </a:extLst>
          </p:cNvPr>
          <p:cNvCxnSpPr>
            <a:cxnSpLocks/>
          </p:cNvCxnSpPr>
          <p:nvPr/>
        </p:nvCxnSpPr>
        <p:spPr>
          <a:xfrm flipV="1">
            <a:off x="2228743" y="3996645"/>
            <a:ext cx="6677132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D05401E-E057-40AB-B1A1-FEACA406C779}"/>
                  </a:ext>
                </a:extLst>
              </p:cNvPr>
              <p:cNvSpPr/>
              <p:nvPr/>
            </p:nvSpPr>
            <p:spPr>
              <a:xfrm>
                <a:off x="1410140" y="3630994"/>
                <a:ext cx="938269" cy="629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D05401E-E057-40AB-B1A1-FEACA406C7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140" y="3630994"/>
                <a:ext cx="938269" cy="6292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26DC796-D689-4DF4-90E8-08AEED7FA416}"/>
              </a:ext>
            </a:extLst>
          </p:cNvPr>
          <p:cNvCxnSpPr>
            <a:cxnSpLocks/>
          </p:cNvCxnSpPr>
          <p:nvPr/>
        </p:nvCxnSpPr>
        <p:spPr>
          <a:xfrm>
            <a:off x="2252871" y="5081787"/>
            <a:ext cx="0" cy="55675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0620227-15FE-4F63-A8D5-0073EAA4CEFC}"/>
              </a:ext>
            </a:extLst>
          </p:cNvPr>
          <p:cNvCxnSpPr>
            <a:cxnSpLocks/>
          </p:cNvCxnSpPr>
          <p:nvPr/>
        </p:nvCxnSpPr>
        <p:spPr>
          <a:xfrm>
            <a:off x="2237401" y="5081787"/>
            <a:ext cx="2386209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8C18E9D-2BE4-49DC-B1D4-76CDB9F3F7AD}"/>
                  </a:ext>
                </a:extLst>
              </p:cNvPr>
              <p:cNvSpPr/>
              <p:nvPr/>
            </p:nvSpPr>
            <p:spPr>
              <a:xfrm>
                <a:off x="914133" y="4895320"/>
                <a:ext cx="1338508" cy="605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8C18E9D-2BE4-49DC-B1D4-76CDB9F3F7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133" y="4895320"/>
                <a:ext cx="1338508" cy="6056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FA71E5C-67B1-41D8-8A3E-E1E03D2303AD}"/>
              </a:ext>
            </a:extLst>
          </p:cNvPr>
          <p:cNvCxnSpPr>
            <a:cxnSpLocks/>
          </p:cNvCxnSpPr>
          <p:nvPr/>
        </p:nvCxnSpPr>
        <p:spPr>
          <a:xfrm>
            <a:off x="4610672" y="2326758"/>
            <a:ext cx="0" cy="275502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5D3DCCA-8DD1-44CC-ADF2-B78E55FCB08E}"/>
                  </a:ext>
                </a:extLst>
              </p:cNvPr>
              <p:cNvSpPr/>
              <p:nvPr/>
            </p:nvSpPr>
            <p:spPr>
              <a:xfrm>
                <a:off x="864948" y="2160275"/>
                <a:ext cx="1349344" cy="605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5D3DCCA-8DD1-44CC-ADF2-B78E55FCB0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948" y="2160275"/>
                <a:ext cx="1349344" cy="6056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ED38CC0-5F7C-42E1-9591-B08F6147D852}"/>
              </a:ext>
            </a:extLst>
          </p:cNvPr>
          <p:cNvCxnSpPr>
            <a:cxnSpLocks/>
          </p:cNvCxnSpPr>
          <p:nvPr/>
        </p:nvCxnSpPr>
        <p:spPr>
          <a:xfrm>
            <a:off x="4625911" y="2340836"/>
            <a:ext cx="3089653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0DB5039-6B01-451E-8C1D-E569E69AFAB4}"/>
              </a:ext>
            </a:extLst>
          </p:cNvPr>
          <p:cNvCxnSpPr/>
          <p:nvPr/>
        </p:nvCxnSpPr>
        <p:spPr>
          <a:xfrm flipV="1">
            <a:off x="2255100" y="2350364"/>
            <a:ext cx="2386208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99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8" grpId="0"/>
      <p:bldP spid="3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welfare</a:t>
            </a:r>
            <a:br>
              <a:rPr lang="pt-BR" dirty="0"/>
            </a:br>
            <a:r>
              <a:rPr lang="pt-BR" sz="3000" cap="none" dirty="0"/>
              <a:t>Open economy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>
              <a:spcAft>
                <a:spcPts val="1200"/>
              </a:spcAft>
            </a:pPr>
            <a:r>
              <a:rPr lang="pt-BR" sz="2000" dirty="0"/>
              <a:t>Size of countries can also affect how relative prices change</a:t>
            </a:r>
          </a:p>
          <a:p>
            <a:pPr lvl="2">
              <a:spcAft>
                <a:spcPts val="1200"/>
              </a:spcAft>
            </a:pPr>
            <a:r>
              <a:rPr lang="pt-BR" sz="1600" dirty="0"/>
              <a:t>Smaller countries have larger variation in relative prices compared to their autarchy level; tend to benefit more from trade</a:t>
            </a:r>
          </a:p>
          <a:p>
            <a:pPr lvl="2">
              <a:spcAft>
                <a:spcPts val="1200"/>
              </a:spcAft>
            </a:pPr>
            <a:r>
              <a:rPr lang="pt-BR" sz="1600" dirty="0"/>
              <a:t>Larger countries have smaller variation in relative prices compared to their autarchy level</a:t>
            </a:r>
          </a:p>
          <a:p>
            <a:pPr lvl="1">
              <a:spcAft>
                <a:spcPts val="1200"/>
              </a:spcAft>
            </a:pPr>
            <a:r>
              <a:rPr lang="pt-BR" sz="2000" dirty="0"/>
              <a:t>If a country is sufficiently large, its relative price will not change with trade</a:t>
            </a:r>
          </a:p>
          <a:p>
            <a:pPr lvl="2">
              <a:spcAft>
                <a:spcPts val="1200"/>
              </a:spcAft>
            </a:pPr>
            <a:r>
              <a:rPr lang="pt-BR" sz="1600" dirty="0"/>
              <a:t>Has to produce both goods</a:t>
            </a:r>
            <a:r>
              <a:rPr lang="en-US" sz="1600" dirty="0"/>
              <a:t> </a:t>
            </a:r>
          </a:p>
          <a:p>
            <a:pPr lvl="2">
              <a:spcAft>
                <a:spcPts val="1200"/>
              </a:spcAft>
            </a:pPr>
            <a:r>
              <a:rPr lang="en-US" sz="1600" dirty="0"/>
              <a:t>No welfare gain for the large country</a:t>
            </a:r>
          </a:p>
        </p:txBody>
      </p:sp>
    </p:spTree>
    <p:extLst>
      <p:ext uri="{BB962C8B-B14F-4D97-AF65-F5344CB8AC3E}">
        <p14:creationId xmlns:p14="http://schemas.microsoft.com/office/powerpoint/2010/main" val="22053429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4E68CC-1945-4F87-AFE7-9FD81A319E41}"/>
              </a:ext>
            </a:extLst>
          </p:cNvPr>
          <p:cNvCxnSpPr/>
          <p:nvPr/>
        </p:nvCxnSpPr>
        <p:spPr>
          <a:xfrm flipV="1">
            <a:off x="2239861" y="1795244"/>
            <a:ext cx="0" cy="3984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89DFC-32C5-4840-A10B-EFA8A2A19717}"/>
              </a:ext>
            </a:extLst>
          </p:cNvPr>
          <p:cNvCxnSpPr/>
          <p:nvPr/>
        </p:nvCxnSpPr>
        <p:spPr>
          <a:xfrm>
            <a:off x="1979802" y="5629013"/>
            <a:ext cx="57129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/>
              <p:nvPr/>
            </p:nvSpPr>
            <p:spPr>
              <a:xfrm>
                <a:off x="1696725" y="1670553"/>
                <a:ext cx="566154" cy="656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725" y="1670553"/>
                <a:ext cx="566154" cy="656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/>
              <p:nvPr/>
            </p:nvSpPr>
            <p:spPr>
              <a:xfrm>
                <a:off x="7710921" y="5444347"/>
                <a:ext cx="566154" cy="682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0921" y="5444347"/>
                <a:ext cx="566154" cy="682174"/>
              </a:xfrm>
              <a:prstGeom prst="rect">
                <a:avLst/>
              </a:prstGeom>
              <a:blipFill>
                <a:blip r:embed="rId3"/>
                <a:stretch>
                  <a:fillRect r="-53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12</a:t>
            </a:r>
          </a:p>
          <a:p>
            <a:pPr algn="ctr"/>
            <a:r>
              <a:rPr lang="en-US" dirty="0"/>
              <a:t>Changing the size of Home country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97B10F0-3E0E-4054-9203-FF4B2A16E691}"/>
                  </a:ext>
                </a:extLst>
              </p:cNvPr>
              <p:cNvSpPr/>
              <p:nvPr/>
            </p:nvSpPr>
            <p:spPr>
              <a:xfrm>
                <a:off x="898893" y="4224760"/>
                <a:ext cx="1338508" cy="605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97B10F0-3E0E-4054-9203-FF4B2A16E6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893" y="4224760"/>
                <a:ext cx="1338508" cy="605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E87F9D-768F-4F27-B0C1-845D55C068D9}"/>
              </a:ext>
            </a:extLst>
          </p:cNvPr>
          <p:cNvCxnSpPr>
            <a:cxnSpLocks/>
          </p:cNvCxnSpPr>
          <p:nvPr/>
        </p:nvCxnSpPr>
        <p:spPr>
          <a:xfrm flipV="1">
            <a:off x="2157469" y="4531242"/>
            <a:ext cx="19384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25AD79C-D912-4901-A416-C0906934A2BE}"/>
                  </a:ext>
                </a:extLst>
              </p:cNvPr>
              <p:cNvSpPr/>
              <p:nvPr/>
            </p:nvSpPr>
            <p:spPr>
              <a:xfrm>
                <a:off x="857328" y="2807975"/>
                <a:ext cx="1349344" cy="605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25AD79C-D912-4901-A416-C0906934A2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328" y="2807975"/>
                <a:ext cx="1349344" cy="605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AD4F58-CD04-4C32-A757-0B1416387BFA}"/>
              </a:ext>
            </a:extLst>
          </p:cNvPr>
          <p:cNvCxnSpPr>
            <a:cxnSpLocks/>
          </p:cNvCxnSpPr>
          <p:nvPr/>
        </p:nvCxnSpPr>
        <p:spPr>
          <a:xfrm flipV="1">
            <a:off x="2157469" y="3117725"/>
            <a:ext cx="19384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59537BE-8198-4153-BBD8-9A9C49A0ADFC}"/>
              </a:ext>
            </a:extLst>
          </p:cNvPr>
          <p:cNvCxnSpPr/>
          <p:nvPr/>
        </p:nvCxnSpPr>
        <p:spPr>
          <a:xfrm>
            <a:off x="2252469" y="4531242"/>
            <a:ext cx="0" cy="109777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D91BF04-4CAC-4311-9ED8-91FF73D27D2A}"/>
              </a:ext>
            </a:extLst>
          </p:cNvPr>
          <p:cNvCxnSpPr>
            <a:cxnSpLocks/>
          </p:cNvCxnSpPr>
          <p:nvPr/>
        </p:nvCxnSpPr>
        <p:spPr>
          <a:xfrm>
            <a:off x="4603052" y="3117725"/>
            <a:ext cx="0" cy="141351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ED66FA6-4A70-4C22-9C70-6F41AFEB7C56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2237401" y="4527568"/>
            <a:ext cx="1623435" cy="320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3F720E0-294C-410C-93AB-922C434B498B}"/>
              </a:ext>
            </a:extLst>
          </p:cNvPr>
          <p:cNvCxnSpPr/>
          <p:nvPr/>
        </p:nvCxnSpPr>
        <p:spPr>
          <a:xfrm flipV="1">
            <a:off x="2239860" y="3112999"/>
            <a:ext cx="2386208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89A857B-A421-44E9-B8C4-2BF9AED1D466}"/>
              </a:ext>
            </a:extLst>
          </p:cNvPr>
          <p:cNvCxnSpPr/>
          <p:nvPr/>
        </p:nvCxnSpPr>
        <p:spPr>
          <a:xfrm>
            <a:off x="4603052" y="4508033"/>
            <a:ext cx="0" cy="10977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050E91F-DD30-4DC3-ACB6-19F9D8435D93}"/>
                  </a:ext>
                </a:extLst>
              </p:cNvPr>
              <p:cNvSpPr/>
              <p:nvPr/>
            </p:nvSpPr>
            <p:spPr>
              <a:xfrm>
                <a:off x="4157545" y="5658350"/>
                <a:ext cx="891013" cy="7121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050E91F-DD30-4DC3-ACB6-19F9D8435D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545" y="5658350"/>
                <a:ext cx="891013" cy="7121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4DED705-34F6-40D3-9F18-ADB569960A97}"/>
              </a:ext>
            </a:extLst>
          </p:cNvPr>
          <p:cNvCxnSpPr>
            <a:cxnSpLocks/>
          </p:cNvCxnSpPr>
          <p:nvPr/>
        </p:nvCxnSpPr>
        <p:spPr>
          <a:xfrm>
            <a:off x="2216843" y="4540767"/>
            <a:ext cx="2386209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0171A41-E04A-4D80-BB21-DA31F0EA30D5}"/>
              </a:ext>
            </a:extLst>
          </p:cNvPr>
          <p:cNvCxnSpPr>
            <a:cxnSpLocks/>
          </p:cNvCxnSpPr>
          <p:nvPr/>
        </p:nvCxnSpPr>
        <p:spPr>
          <a:xfrm>
            <a:off x="4603051" y="3118076"/>
            <a:ext cx="3089653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741B315F-47FB-49AA-B7F8-22D963746522}"/>
              </a:ext>
            </a:extLst>
          </p:cNvPr>
          <p:cNvSpPr txBox="1"/>
          <p:nvPr/>
        </p:nvSpPr>
        <p:spPr>
          <a:xfrm>
            <a:off x="7692704" y="2928333"/>
            <a:ext cx="172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Relative Supply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8A167F02-55DE-44BD-A42C-7089F970676F}"/>
              </a:ext>
            </a:extLst>
          </p:cNvPr>
          <p:cNvSpPr/>
          <p:nvPr/>
        </p:nvSpPr>
        <p:spPr>
          <a:xfrm rot="11117280">
            <a:off x="2785271" y="-2152248"/>
            <a:ext cx="10336372" cy="7169205"/>
          </a:xfrm>
          <a:prstGeom prst="arc">
            <a:avLst>
              <a:gd name="adj1" fmla="val 16056658"/>
              <a:gd name="adj2" fmla="val 21179814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CE5151-A344-4C58-B02D-B36359036602}"/>
              </a:ext>
            </a:extLst>
          </p:cNvPr>
          <p:cNvSpPr txBox="1"/>
          <p:nvPr/>
        </p:nvSpPr>
        <p:spPr>
          <a:xfrm>
            <a:off x="7710921" y="4795838"/>
            <a:ext cx="211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Relative Demand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ACF9F78-59DF-4247-9B56-BB0EC2A15B09}"/>
              </a:ext>
            </a:extLst>
          </p:cNvPr>
          <p:cNvCxnSpPr>
            <a:cxnSpLocks/>
          </p:cNvCxnSpPr>
          <p:nvPr/>
        </p:nvCxnSpPr>
        <p:spPr>
          <a:xfrm flipV="1">
            <a:off x="2228743" y="3996645"/>
            <a:ext cx="6677132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D05401E-E057-40AB-B1A1-FEACA406C779}"/>
                  </a:ext>
                </a:extLst>
              </p:cNvPr>
              <p:cNvSpPr/>
              <p:nvPr/>
            </p:nvSpPr>
            <p:spPr>
              <a:xfrm>
                <a:off x="8916993" y="3682007"/>
                <a:ext cx="938269" cy="629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D05401E-E057-40AB-B1A1-FEACA406C7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6993" y="3682007"/>
                <a:ext cx="938269" cy="6292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0D7FEBF-14AE-40EE-BA91-8E24770B552B}"/>
              </a:ext>
            </a:extLst>
          </p:cNvPr>
          <p:cNvCxnSpPr>
            <a:cxnSpLocks/>
          </p:cNvCxnSpPr>
          <p:nvPr/>
        </p:nvCxnSpPr>
        <p:spPr>
          <a:xfrm>
            <a:off x="2252469" y="4540767"/>
            <a:ext cx="277064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59EE3EB-5667-4D32-B640-76717AC0003B}"/>
              </a:ext>
            </a:extLst>
          </p:cNvPr>
          <p:cNvCxnSpPr>
            <a:cxnSpLocks/>
          </p:cNvCxnSpPr>
          <p:nvPr/>
        </p:nvCxnSpPr>
        <p:spPr>
          <a:xfrm>
            <a:off x="5005707" y="3125747"/>
            <a:ext cx="0" cy="141351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51186CC-8659-4AC2-954C-F1AD863E1445}"/>
              </a:ext>
            </a:extLst>
          </p:cNvPr>
          <p:cNvCxnSpPr>
            <a:cxnSpLocks/>
          </p:cNvCxnSpPr>
          <p:nvPr/>
        </p:nvCxnSpPr>
        <p:spPr>
          <a:xfrm>
            <a:off x="5023117" y="3128505"/>
            <a:ext cx="2687804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F5AA4A2-9EF2-45DA-83AB-940E77385191}"/>
              </a:ext>
            </a:extLst>
          </p:cNvPr>
          <p:cNvCxnSpPr/>
          <p:nvPr/>
        </p:nvCxnSpPr>
        <p:spPr>
          <a:xfrm>
            <a:off x="4996086" y="4544932"/>
            <a:ext cx="0" cy="10977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E56EBDB-D520-4262-83D0-C5A1C94292D5}"/>
              </a:ext>
            </a:extLst>
          </p:cNvPr>
          <p:cNvCxnSpPr/>
          <p:nvPr/>
        </p:nvCxnSpPr>
        <p:spPr>
          <a:xfrm>
            <a:off x="4649818" y="5165170"/>
            <a:ext cx="29244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FDC8541-910F-4AC5-84DB-0350DD4AB46D}"/>
              </a:ext>
            </a:extLst>
          </p:cNvPr>
          <p:cNvCxnSpPr>
            <a:cxnSpLocks/>
          </p:cNvCxnSpPr>
          <p:nvPr/>
        </p:nvCxnSpPr>
        <p:spPr>
          <a:xfrm flipV="1">
            <a:off x="2246393" y="4245295"/>
            <a:ext cx="6677132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9CB0555-0E69-42F5-8A7E-48601AD32E2D}"/>
              </a:ext>
            </a:extLst>
          </p:cNvPr>
          <p:cNvCxnSpPr/>
          <p:nvPr/>
        </p:nvCxnSpPr>
        <p:spPr>
          <a:xfrm>
            <a:off x="8162488" y="3996645"/>
            <a:ext cx="0" cy="2281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64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FDC8541-910F-4AC5-84DB-0350DD4AB46D}"/>
              </a:ext>
            </a:extLst>
          </p:cNvPr>
          <p:cNvCxnSpPr>
            <a:cxnSpLocks/>
          </p:cNvCxnSpPr>
          <p:nvPr/>
        </p:nvCxnSpPr>
        <p:spPr>
          <a:xfrm flipV="1">
            <a:off x="2246393" y="4538910"/>
            <a:ext cx="6677132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4E68CC-1945-4F87-AFE7-9FD81A319E41}"/>
              </a:ext>
            </a:extLst>
          </p:cNvPr>
          <p:cNvCxnSpPr/>
          <p:nvPr/>
        </p:nvCxnSpPr>
        <p:spPr>
          <a:xfrm flipV="1">
            <a:off x="2239861" y="1795244"/>
            <a:ext cx="0" cy="3984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89DFC-32C5-4840-A10B-EFA8A2A19717}"/>
              </a:ext>
            </a:extLst>
          </p:cNvPr>
          <p:cNvCxnSpPr/>
          <p:nvPr/>
        </p:nvCxnSpPr>
        <p:spPr>
          <a:xfrm>
            <a:off x="1979802" y="5629013"/>
            <a:ext cx="57129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/>
              <p:nvPr/>
            </p:nvSpPr>
            <p:spPr>
              <a:xfrm>
                <a:off x="1696725" y="1670553"/>
                <a:ext cx="566154" cy="656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725" y="1670553"/>
                <a:ext cx="566154" cy="656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/>
              <p:nvPr/>
            </p:nvSpPr>
            <p:spPr>
              <a:xfrm>
                <a:off x="7710921" y="5444347"/>
                <a:ext cx="566154" cy="682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0921" y="5444347"/>
                <a:ext cx="566154" cy="682174"/>
              </a:xfrm>
              <a:prstGeom prst="rect">
                <a:avLst/>
              </a:prstGeom>
              <a:blipFill>
                <a:blip r:embed="rId3"/>
                <a:stretch>
                  <a:fillRect r="-53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13</a:t>
            </a:r>
          </a:p>
          <a:p>
            <a:pPr algn="ctr"/>
            <a:r>
              <a:rPr lang="en-US" dirty="0"/>
              <a:t>Changing the size of Home country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97B10F0-3E0E-4054-9203-FF4B2A16E691}"/>
                  </a:ext>
                </a:extLst>
              </p:cNvPr>
              <p:cNvSpPr/>
              <p:nvPr/>
            </p:nvSpPr>
            <p:spPr>
              <a:xfrm>
                <a:off x="898893" y="4224760"/>
                <a:ext cx="1338508" cy="605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97B10F0-3E0E-4054-9203-FF4B2A16E6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893" y="4224760"/>
                <a:ext cx="1338508" cy="605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E87F9D-768F-4F27-B0C1-845D55C068D9}"/>
              </a:ext>
            </a:extLst>
          </p:cNvPr>
          <p:cNvCxnSpPr>
            <a:cxnSpLocks/>
          </p:cNvCxnSpPr>
          <p:nvPr/>
        </p:nvCxnSpPr>
        <p:spPr>
          <a:xfrm flipV="1">
            <a:off x="2157469" y="4531242"/>
            <a:ext cx="19384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25AD79C-D912-4901-A416-C0906934A2BE}"/>
                  </a:ext>
                </a:extLst>
              </p:cNvPr>
              <p:cNvSpPr/>
              <p:nvPr/>
            </p:nvSpPr>
            <p:spPr>
              <a:xfrm>
                <a:off x="857328" y="2807975"/>
                <a:ext cx="1349344" cy="605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25AD79C-D912-4901-A416-C0906934A2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328" y="2807975"/>
                <a:ext cx="1349344" cy="605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AD4F58-CD04-4C32-A757-0B1416387BFA}"/>
              </a:ext>
            </a:extLst>
          </p:cNvPr>
          <p:cNvCxnSpPr>
            <a:cxnSpLocks/>
          </p:cNvCxnSpPr>
          <p:nvPr/>
        </p:nvCxnSpPr>
        <p:spPr>
          <a:xfrm flipV="1">
            <a:off x="2157469" y="3117725"/>
            <a:ext cx="19384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59537BE-8198-4153-BBD8-9A9C49A0ADFC}"/>
              </a:ext>
            </a:extLst>
          </p:cNvPr>
          <p:cNvCxnSpPr/>
          <p:nvPr/>
        </p:nvCxnSpPr>
        <p:spPr>
          <a:xfrm>
            <a:off x="2252469" y="4531242"/>
            <a:ext cx="0" cy="109777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D91BF04-4CAC-4311-9ED8-91FF73D27D2A}"/>
              </a:ext>
            </a:extLst>
          </p:cNvPr>
          <p:cNvCxnSpPr>
            <a:cxnSpLocks/>
          </p:cNvCxnSpPr>
          <p:nvPr/>
        </p:nvCxnSpPr>
        <p:spPr>
          <a:xfrm>
            <a:off x="4603052" y="3117725"/>
            <a:ext cx="0" cy="141351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ED66FA6-4A70-4C22-9C70-6F41AFEB7C56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2237401" y="4527568"/>
            <a:ext cx="1623435" cy="320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3F720E0-294C-410C-93AB-922C434B498B}"/>
              </a:ext>
            </a:extLst>
          </p:cNvPr>
          <p:cNvCxnSpPr/>
          <p:nvPr/>
        </p:nvCxnSpPr>
        <p:spPr>
          <a:xfrm flipV="1">
            <a:off x="2239860" y="3112999"/>
            <a:ext cx="2386208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89A857B-A421-44E9-B8C4-2BF9AED1D466}"/>
              </a:ext>
            </a:extLst>
          </p:cNvPr>
          <p:cNvCxnSpPr/>
          <p:nvPr/>
        </p:nvCxnSpPr>
        <p:spPr>
          <a:xfrm>
            <a:off x="4603052" y="4508033"/>
            <a:ext cx="0" cy="10977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050E91F-DD30-4DC3-ACB6-19F9D8435D93}"/>
                  </a:ext>
                </a:extLst>
              </p:cNvPr>
              <p:cNvSpPr/>
              <p:nvPr/>
            </p:nvSpPr>
            <p:spPr>
              <a:xfrm>
                <a:off x="4157545" y="5658350"/>
                <a:ext cx="891013" cy="7121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050E91F-DD30-4DC3-ACB6-19F9D8435D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545" y="5658350"/>
                <a:ext cx="891013" cy="7121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4DED705-34F6-40D3-9F18-ADB569960A97}"/>
              </a:ext>
            </a:extLst>
          </p:cNvPr>
          <p:cNvCxnSpPr>
            <a:cxnSpLocks/>
          </p:cNvCxnSpPr>
          <p:nvPr/>
        </p:nvCxnSpPr>
        <p:spPr>
          <a:xfrm>
            <a:off x="2216843" y="4540767"/>
            <a:ext cx="2386209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0171A41-E04A-4D80-BB21-DA31F0EA30D5}"/>
              </a:ext>
            </a:extLst>
          </p:cNvPr>
          <p:cNvCxnSpPr>
            <a:cxnSpLocks/>
          </p:cNvCxnSpPr>
          <p:nvPr/>
        </p:nvCxnSpPr>
        <p:spPr>
          <a:xfrm>
            <a:off x="4603051" y="3118076"/>
            <a:ext cx="3089653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741B315F-47FB-49AA-B7F8-22D963746522}"/>
              </a:ext>
            </a:extLst>
          </p:cNvPr>
          <p:cNvSpPr txBox="1"/>
          <p:nvPr/>
        </p:nvSpPr>
        <p:spPr>
          <a:xfrm>
            <a:off x="7692704" y="2928333"/>
            <a:ext cx="172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Relative Supply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8A167F02-55DE-44BD-A42C-7089F970676F}"/>
              </a:ext>
            </a:extLst>
          </p:cNvPr>
          <p:cNvSpPr/>
          <p:nvPr/>
        </p:nvSpPr>
        <p:spPr>
          <a:xfrm rot="11117280">
            <a:off x="2785271" y="-2152248"/>
            <a:ext cx="10336372" cy="7169205"/>
          </a:xfrm>
          <a:prstGeom prst="arc">
            <a:avLst>
              <a:gd name="adj1" fmla="val 16056658"/>
              <a:gd name="adj2" fmla="val 21179814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CE5151-A344-4C58-B02D-B36359036602}"/>
              </a:ext>
            </a:extLst>
          </p:cNvPr>
          <p:cNvSpPr txBox="1"/>
          <p:nvPr/>
        </p:nvSpPr>
        <p:spPr>
          <a:xfrm>
            <a:off x="7710921" y="4795838"/>
            <a:ext cx="211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Relative Demand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ACF9F78-59DF-4247-9B56-BB0EC2A15B09}"/>
              </a:ext>
            </a:extLst>
          </p:cNvPr>
          <p:cNvCxnSpPr>
            <a:cxnSpLocks/>
          </p:cNvCxnSpPr>
          <p:nvPr/>
        </p:nvCxnSpPr>
        <p:spPr>
          <a:xfrm flipV="1">
            <a:off x="2228743" y="3996645"/>
            <a:ext cx="6677132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D05401E-E057-40AB-B1A1-FEACA406C779}"/>
                  </a:ext>
                </a:extLst>
              </p:cNvPr>
              <p:cNvSpPr/>
              <p:nvPr/>
            </p:nvSpPr>
            <p:spPr>
              <a:xfrm>
                <a:off x="8916993" y="3682007"/>
                <a:ext cx="938269" cy="629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D05401E-E057-40AB-B1A1-FEACA406C7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6993" y="3682007"/>
                <a:ext cx="938269" cy="6292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0D7FEBF-14AE-40EE-BA91-8E24770B552B}"/>
              </a:ext>
            </a:extLst>
          </p:cNvPr>
          <p:cNvCxnSpPr>
            <a:cxnSpLocks/>
          </p:cNvCxnSpPr>
          <p:nvPr/>
        </p:nvCxnSpPr>
        <p:spPr>
          <a:xfrm>
            <a:off x="2252469" y="4540767"/>
            <a:ext cx="401035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59EE3EB-5667-4D32-B640-76717AC0003B}"/>
              </a:ext>
            </a:extLst>
          </p:cNvPr>
          <p:cNvCxnSpPr>
            <a:cxnSpLocks/>
          </p:cNvCxnSpPr>
          <p:nvPr/>
        </p:nvCxnSpPr>
        <p:spPr>
          <a:xfrm>
            <a:off x="6264057" y="3125747"/>
            <a:ext cx="0" cy="141351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51186CC-8659-4AC2-954C-F1AD863E1445}"/>
              </a:ext>
            </a:extLst>
          </p:cNvPr>
          <p:cNvCxnSpPr>
            <a:cxnSpLocks/>
          </p:cNvCxnSpPr>
          <p:nvPr/>
        </p:nvCxnSpPr>
        <p:spPr>
          <a:xfrm>
            <a:off x="6262825" y="3128505"/>
            <a:ext cx="144809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F5AA4A2-9EF2-45DA-83AB-940E77385191}"/>
              </a:ext>
            </a:extLst>
          </p:cNvPr>
          <p:cNvCxnSpPr/>
          <p:nvPr/>
        </p:nvCxnSpPr>
        <p:spPr>
          <a:xfrm>
            <a:off x="6262825" y="4544932"/>
            <a:ext cx="0" cy="10977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E56EBDB-D520-4262-83D0-C5A1C94292D5}"/>
              </a:ext>
            </a:extLst>
          </p:cNvPr>
          <p:cNvCxnSpPr>
            <a:cxnSpLocks/>
          </p:cNvCxnSpPr>
          <p:nvPr/>
        </p:nvCxnSpPr>
        <p:spPr>
          <a:xfrm>
            <a:off x="4649818" y="5165170"/>
            <a:ext cx="154125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9CB0555-0E69-42F5-8A7E-48601AD32E2D}"/>
              </a:ext>
            </a:extLst>
          </p:cNvPr>
          <p:cNvCxnSpPr>
            <a:cxnSpLocks/>
          </p:cNvCxnSpPr>
          <p:nvPr/>
        </p:nvCxnSpPr>
        <p:spPr>
          <a:xfrm>
            <a:off x="8162488" y="3996645"/>
            <a:ext cx="0" cy="5113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86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4C89D92-5B1D-4ABE-8799-1CB5D2C60661}"/>
              </a:ext>
            </a:extLst>
          </p:cNvPr>
          <p:cNvCxnSpPr>
            <a:cxnSpLocks/>
          </p:cNvCxnSpPr>
          <p:nvPr/>
        </p:nvCxnSpPr>
        <p:spPr>
          <a:xfrm>
            <a:off x="847098" y="3155147"/>
            <a:ext cx="2981454" cy="283967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14</a:t>
            </a:r>
          </a:p>
          <a:p>
            <a:pPr algn="ctr"/>
            <a:r>
              <a:rPr lang="en-US" dirty="0"/>
              <a:t>Open-economy equilibrium – Home and Foreign </a:t>
            </a:r>
            <a:br>
              <a:rPr lang="en-US" dirty="0"/>
            </a:br>
            <a:r>
              <a:rPr lang="en-US" dirty="0"/>
              <a:t>(if Home is sufficiently large)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CAA3E3E-EF44-4C4B-9C96-87F3EFA76A63}"/>
              </a:ext>
            </a:extLst>
          </p:cNvPr>
          <p:cNvGrpSpPr/>
          <p:nvPr/>
        </p:nvGrpSpPr>
        <p:grpSpPr>
          <a:xfrm>
            <a:off x="-90594" y="2140477"/>
            <a:ext cx="5989501" cy="4289854"/>
            <a:chOff x="-90594" y="2140477"/>
            <a:chExt cx="5989501" cy="4289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3C83AD-1E58-414B-A0D6-43838D8BF837}"/>
                    </a:ext>
                  </a:extLst>
                </p:cNvPr>
                <p:cNvSpPr txBox="1"/>
                <p:nvPr/>
              </p:nvSpPr>
              <p:spPr>
                <a:xfrm>
                  <a:off x="-90594" y="3015221"/>
                  <a:ext cx="1175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i="1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3C83AD-1E58-414B-A0D6-43838D8BF8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90594" y="3015221"/>
                  <a:ext cx="1175657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4F783F4-B329-4D8B-9E6D-59AB6209869D}"/>
                </a:ext>
              </a:extLst>
            </p:cNvPr>
            <p:cNvGrpSpPr/>
            <p:nvPr/>
          </p:nvGrpSpPr>
          <p:grpSpPr>
            <a:xfrm>
              <a:off x="15564" y="2140477"/>
              <a:ext cx="5883343" cy="4289854"/>
              <a:chOff x="15564" y="2140477"/>
              <a:chExt cx="5883343" cy="4289854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D7A572F0-3B2E-4E20-B4C1-EAE57F9FB1AC}"/>
                  </a:ext>
                </a:extLst>
              </p:cNvPr>
              <p:cNvCxnSpPr>
                <a:cxnSpLocks/>
                <a:stCxn id="12" idx="7"/>
              </p:cNvCxnSpPr>
              <p:nvPr/>
            </p:nvCxnSpPr>
            <p:spPr>
              <a:xfrm>
                <a:off x="847098" y="3183722"/>
                <a:ext cx="2981454" cy="283967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54E68CC-1945-4F87-AFE7-9FD81A319E41}"/>
                  </a:ext>
                </a:extLst>
              </p:cNvPr>
              <p:cNvCxnSpPr/>
              <p:nvPr/>
            </p:nvCxnSpPr>
            <p:spPr>
              <a:xfrm flipV="1">
                <a:off x="830934" y="2205792"/>
                <a:ext cx="0" cy="398477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65989DFC-32C5-4840-A10B-EFA8A2A197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0875" y="6023396"/>
                <a:ext cx="4784896" cy="1616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2BEA8993-E6C4-471E-B9D2-9211C9C6A7D4}"/>
                      </a:ext>
                    </a:extLst>
                  </p:cNvPr>
                  <p:cNvSpPr txBox="1"/>
                  <p:nvPr/>
                </p:nvSpPr>
                <p:spPr>
                  <a:xfrm>
                    <a:off x="320634" y="2140477"/>
                    <a:ext cx="663339" cy="3629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baseline="-25000" dirty="0"/>
                  </a:p>
                </p:txBody>
              </p:sp>
            </mc:Choice>
            <mc:Fallback xmlns="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2BEA8993-E6C4-471E-B9D2-9211C9C6A7D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0634" y="2140477"/>
                    <a:ext cx="663339" cy="36298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5434CC2C-FBE3-4E80-B23D-4270986CEB6C}"/>
                      </a:ext>
                    </a:extLst>
                  </p:cNvPr>
                  <p:cNvSpPr txBox="1"/>
                  <p:nvPr/>
                </p:nvSpPr>
                <p:spPr>
                  <a:xfrm>
                    <a:off x="5332753" y="5821231"/>
                    <a:ext cx="566154" cy="3629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baseline="-25000" dirty="0"/>
                  </a:p>
                </p:txBody>
              </p:sp>
            </mc:Choice>
            <mc:Fallback xmlns=""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5434CC2C-FBE3-4E80-B23D-4270986CEB6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32753" y="5821231"/>
                    <a:ext cx="566154" cy="36298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355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" name="TextBox 2">
                    <a:extLst>
                      <a:ext uri="{FF2B5EF4-FFF2-40B4-BE49-F238E27FC236}">
                        <a16:creationId xmlns:a16="http://schemas.microsoft.com/office/drawing/2014/main" id="{0B68BB0C-DCB5-4C82-B965-F5E4395591A8}"/>
                      </a:ext>
                    </a:extLst>
                  </p:cNvPr>
                  <p:cNvSpPr txBox="1"/>
                  <p:nvPr/>
                </p:nvSpPr>
                <p:spPr>
                  <a:xfrm>
                    <a:off x="3321300" y="6060999"/>
                    <a:ext cx="117565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/>
                  </a:p>
                </p:txBody>
              </p:sp>
            </mc:Choice>
            <mc:Fallback xmlns="">
              <p:sp>
                <p:nvSpPr>
                  <p:cNvPr id="3" name="TextBox 2">
                    <a:extLst>
                      <a:ext uri="{FF2B5EF4-FFF2-40B4-BE49-F238E27FC236}">
                        <a16:creationId xmlns:a16="http://schemas.microsoft.com/office/drawing/2014/main" id="{0B68BB0C-DCB5-4C82-B965-F5E4395591A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21300" y="6060999"/>
                    <a:ext cx="1175657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475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7FBEE6C3-4AFA-4611-80AB-18C6685B38AB}"/>
                  </a:ext>
                </a:extLst>
              </p:cNvPr>
              <p:cNvSpPr/>
              <p:nvPr/>
            </p:nvSpPr>
            <p:spPr>
              <a:xfrm>
                <a:off x="808074" y="317702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CFC27E29-FEC5-4C35-89DE-D241032A0C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6957" y="3566816"/>
                <a:ext cx="252610" cy="47006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770DA611-D72B-4342-8A9F-D6FEBF385E3C}"/>
                      </a:ext>
                    </a:extLst>
                  </p:cNvPr>
                  <p:cNvSpPr txBox="1"/>
                  <p:nvPr/>
                </p:nvSpPr>
                <p:spPr>
                  <a:xfrm>
                    <a:off x="15564" y="3964086"/>
                    <a:ext cx="173456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slope =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a14:m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770DA611-D72B-4342-8A9F-D6FEBF385E3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564" y="3964086"/>
                    <a:ext cx="1734561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3169" t="-8197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618A736-3DA7-4C99-9ACA-7CDAAB1BF563}"/>
              </a:ext>
            </a:extLst>
          </p:cNvPr>
          <p:cNvSpPr txBox="1"/>
          <p:nvPr/>
        </p:nvSpPr>
        <p:spPr>
          <a:xfrm>
            <a:off x="1258784" y="1460665"/>
            <a:ext cx="2062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HOME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6DC3FA-072B-4F12-ADD7-8C109E5CABE1}"/>
              </a:ext>
            </a:extLst>
          </p:cNvPr>
          <p:cNvSpPr txBox="1"/>
          <p:nvPr/>
        </p:nvSpPr>
        <p:spPr>
          <a:xfrm>
            <a:off x="8358249" y="1460664"/>
            <a:ext cx="2062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FOREIGN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6497CF0-AAE1-4B0D-9495-3E97C0FE96D6}"/>
              </a:ext>
            </a:extLst>
          </p:cNvPr>
          <p:cNvGrpSpPr/>
          <p:nvPr/>
        </p:nvGrpSpPr>
        <p:grpSpPr>
          <a:xfrm>
            <a:off x="5637523" y="2140477"/>
            <a:ext cx="6145138" cy="4304641"/>
            <a:chOff x="-246231" y="2140477"/>
            <a:chExt cx="6145138" cy="43046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85BF0CB4-728C-4AED-B444-9D0D7C109D14}"/>
                    </a:ext>
                  </a:extLst>
                </p:cNvPr>
                <p:cNvSpPr txBox="1"/>
                <p:nvPr/>
              </p:nvSpPr>
              <p:spPr>
                <a:xfrm>
                  <a:off x="-130078" y="2503461"/>
                  <a:ext cx="11756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</m:acc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oMath>
                    </m:oMathPara>
                  </a14:m>
                  <a:endParaRPr lang="en-US" i="1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85BF0CB4-728C-4AED-B444-9D0D7C109D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30078" y="2503461"/>
                  <a:ext cx="1175657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B155305-F851-4D3B-9CC3-A733AF1A29D0}"/>
                </a:ext>
              </a:extLst>
            </p:cNvPr>
            <p:cNvGrpSpPr/>
            <p:nvPr/>
          </p:nvGrpSpPr>
          <p:grpSpPr>
            <a:xfrm>
              <a:off x="-246231" y="2140477"/>
              <a:ext cx="6145138" cy="4304641"/>
              <a:chOff x="-246231" y="2140477"/>
              <a:chExt cx="6145138" cy="4304641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71A17A19-50F5-43AC-B096-DB55D10D3D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8074" y="2694411"/>
                <a:ext cx="1677566" cy="334514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3A324ACE-E976-453B-8E0B-F8BBFC941F84}"/>
                  </a:ext>
                </a:extLst>
              </p:cNvPr>
              <p:cNvCxnSpPr/>
              <p:nvPr/>
            </p:nvCxnSpPr>
            <p:spPr>
              <a:xfrm flipV="1">
                <a:off x="830934" y="2205792"/>
                <a:ext cx="0" cy="398477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065A29ED-C4E2-4AE9-B094-1CFB208DA8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0875" y="6023396"/>
                <a:ext cx="4784896" cy="1616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88971421-EA0E-418A-96FC-75EF4B9B347A}"/>
                      </a:ext>
                    </a:extLst>
                  </p:cNvPr>
                  <p:cNvSpPr txBox="1"/>
                  <p:nvPr/>
                </p:nvSpPr>
                <p:spPr>
                  <a:xfrm>
                    <a:off x="320634" y="2140477"/>
                    <a:ext cx="663339" cy="3629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oMath>
                      </m:oMathPara>
                    </a14:m>
                    <a:endParaRPr lang="en-US" baseline="-25000" dirty="0"/>
                  </a:p>
                </p:txBody>
              </p:sp>
            </mc:Choice>
            <mc:Fallback xmlns="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88971421-EA0E-418A-96FC-75EF4B9B347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0634" y="2140477"/>
                    <a:ext cx="663339" cy="362984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8D1A6397-15EF-4E38-B6A1-6DF10014D90B}"/>
                      </a:ext>
                    </a:extLst>
                  </p:cNvPr>
                  <p:cNvSpPr txBox="1"/>
                  <p:nvPr/>
                </p:nvSpPr>
                <p:spPr>
                  <a:xfrm>
                    <a:off x="5332753" y="5821231"/>
                    <a:ext cx="566154" cy="3629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oMath>
                      </m:oMathPara>
                    </a14:m>
                    <a:endParaRPr lang="en-US" baseline="-25000" dirty="0"/>
                  </a:p>
                </p:txBody>
              </p:sp>
            </mc:Choice>
            <mc:Fallback xmlns="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8D1A6397-15EF-4E38-B6A1-6DF10014D90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32753" y="5821231"/>
                    <a:ext cx="566154" cy="362984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1355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679166EC-7EDB-4C1C-A669-1D4ADA5526EB}"/>
                  </a:ext>
                </a:extLst>
              </p:cNvPr>
              <p:cNvSpPr/>
              <p:nvPr/>
            </p:nvSpPr>
            <p:spPr>
              <a:xfrm>
                <a:off x="2454374" y="599384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FC3383D7-436C-4168-876D-232F01F14C8D}"/>
                      </a:ext>
                    </a:extLst>
                  </p:cNvPr>
                  <p:cNvSpPr txBox="1"/>
                  <p:nvPr/>
                </p:nvSpPr>
                <p:spPr>
                  <a:xfrm>
                    <a:off x="1935489" y="6075786"/>
                    <a:ext cx="117565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oMath>
                      </m:oMathPara>
                    </a14:m>
                    <a:endParaRPr lang="en-US" i="1" dirty="0"/>
                  </a:p>
                </p:txBody>
              </p:sp>
            </mc:Choice>
            <mc:Fallback xmlns=""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FC3383D7-436C-4168-876D-232F01F14C8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35489" y="6075786"/>
                    <a:ext cx="1175657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1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135B8F6E-0451-4114-98FE-7A9FB845C3EA}"/>
                  </a:ext>
                </a:extLst>
              </p:cNvPr>
              <p:cNvSpPr/>
              <p:nvPr/>
            </p:nvSpPr>
            <p:spPr>
              <a:xfrm>
                <a:off x="808074" y="2677506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17479FD4-54B4-44B6-802A-1F567EF497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22725" y="5474525"/>
                <a:ext cx="756140" cy="12094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4C319DC3-E20D-4D98-87FF-15EB7028E2B1}"/>
                      </a:ext>
                    </a:extLst>
                  </p:cNvPr>
                  <p:cNvSpPr txBox="1"/>
                  <p:nvPr/>
                </p:nvSpPr>
                <p:spPr>
                  <a:xfrm>
                    <a:off x="-246231" y="5267233"/>
                    <a:ext cx="173456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slope = </a:t>
                    </a:r>
                    <a14:m>
                      <m:oMath xmlns:m="http://schemas.openxmlformats.org/officeDocument/2006/math">
                        <m:sSubSup>
                          <m:sSub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Sup>
                          <m:sSub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oMath>
                    </a14:m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4C319DC3-E20D-4D98-87FF-15EB7028E2B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246231" y="5267233"/>
                    <a:ext cx="1734561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3169" t="-8197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48" name="Arc 47">
            <a:extLst>
              <a:ext uri="{FF2B5EF4-FFF2-40B4-BE49-F238E27FC236}">
                <a16:creationId xmlns:a16="http://schemas.microsoft.com/office/drawing/2014/main" id="{C6BC4369-C45C-49C8-BC06-138ED70B104C}"/>
              </a:ext>
            </a:extLst>
          </p:cNvPr>
          <p:cNvSpPr/>
          <p:nvPr/>
        </p:nvSpPr>
        <p:spPr>
          <a:xfrm rot="11117280">
            <a:off x="1445747" y="-892939"/>
            <a:ext cx="7389729" cy="6670867"/>
          </a:xfrm>
          <a:prstGeom prst="arc">
            <a:avLst>
              <a:gd name="adj1" fmla="val 16731379"/>
              <a:gd name="adj2" fmla="val 20807228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E49307DE-1D8E-444B-8D92-5DC4AAA9D3BE}"/>
              </a:ext>
            </a:extLst>
          </p:cNvPr>
          <p:cNvSpPr/>
          <p:nvPr/>
        </p:nvSpPr>
        <p:spPr>
          <a:xfrm rot="11117280">
            <a:off x="6949809" y="-807917"/>
            <a:ext cx="7389729" cy="6670867"/>
          </a:xfrm>
          <a:prstGeom prst="arc">
            <a:avLst>
              <a:gd name="adj1" fmla="val 17290727"/>
              <a:gd name="adj2" fmla="val 21313807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B4006E0-E3A9-47F5-A7C8-D5BB33069C33}"/>
              </a:ext>
            </a:extLst>
          </p:cNvPr>
          <p:cNvCxnSpPr>
            <a:cxnSpLocks/>
          </p:cNvCxnSpPr>
          <p:nvPr/>
        </p:nvCxnSpPr>
        <p:spPr>
          <a:xfrm>
            <a:off x="6722588" y="2708401"/>
            <a:ext cx="3254515" cy="3256763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>
            <a:extLst>
              <a:ext uri="{FF2B5EF4-FFF2-40B4-BE49-F238E27FC236}">
                <a16:creationId xmlns:a16="http://schemas.microsoft.com/office/drawing/2014/main" id="{CCCD7E4B-92E7-49DC-B7B0-C85509BD6BA7}"/>
              </a:ext>
            </a:extLst>
          </p:cNvPr>
          <p:cNvSpPr/>
          <p:nvPr/>
        </p:nvSpPr>
        <p:spPr>
          <a:xfrm rot="11117280">
            <a:off x="8037872" y="-566867"/>
            <a:ext cx="7389729" cy="6670867"/>
          </a:xfrm>
          <a:prstGeom prst="arc">
            <a:avLst>
              <a:gd name="adj1" fmla="val 17685296"/>
              <a:gd name="adj2" fmla="val 21313807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4935139-656A-4C64-86FF-C78A912ACA93}"/>
                  </a:ext>
                </a:extLst>
              </p:cNvPr>
              <p:cNvSpPr txBox="1"/>
              <p:nvPr/>
            </p:nvSpPr>
            <p:spPr>
              <a:xfrm>
                <a:off x="1579880" y="2358521"/>
                <a:ext cx="2426036" cy="667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𝑜𝑝𝑒𝑛</m:t>
                        </m:r>
                      </m:sub>
                    </m:sSub>
                  </m:oMath>
                </a14:m>
                <a:endParaRPr lang="en-US" dirty="0">
                  <a:solidFill>
                    <a:srgbClr val="FFC000"/>
                  </a:solidFill>
                </a:endParaRPr>
              </a:p>
              <a:p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4935139-656A-4C64-86FF-C78A912AC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880" y="2358521"/>
                <a:ext cx="2426036" cy="667747"/>
              </a:xfrm>
              <a:prstGeom prst="rect">
                <a:avLst/>
              </a:prstGeom>
              <a:blipFill>
                <a:blip r:embed="rId13"/>
                <a:stretch>
                  <a:fillRect l="-2010" t="-4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BD66720-6FD4-4041-A619-68537BD6ECEF}"/>
                  </a:ext>
                </a:extLst>
              </p:cNvPr>
              <p:cNvSpPr txBox="1"/>
              <p:nvPr/>
            </p:nvSpPr>
            <p:spPr>
              <a:xfrm>
                <a:off x="8010027" y="2191664"/>
                <a:ext cx="2426036" cy="667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</a:rPr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𝑜𝑝𝑒𝑛</m:t>
                        </m:r>
                      </m:sub>
                    </m:sSub>
                  </m:oMath>
                </a14:m>
                <a:endParaRPr lang="en-US" dirty="0">
                  <a:solidFill>
                    <a:srgbClr val="FFC000"/>
                  </a:solidFill>
                </a:endParaRPr>
              </a:p>
              <a:p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BD66720-6FD4-4041-A619-68537BD6E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027" y="2191664"/>
                <a:ext cx="2426036" cy="667747"/>
              </a:xfrm>
              <a:prstGeom prst="rect">
                <a:avLst/>
              </a:prstGeom>
              <a:blipFill>
                <a:blip r:embed="rId14"/>
                <a:stretch>
                  <a:fillRect l="-2261" t="-4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367DF38-76F6-404C-A3BF-F64A00FE83E3}"/>
              </a:ext>
            </a:extLst>
          </p:cNvPr>
          <p:cNvCxnSpPr>
            <a:cxnSpLocks/>
            <a:stCxn id="53" idx="1"/>
            <a:endCxn id="10" idx="3"/>
          </p:cNvCxnSpPr>
          <p:nvPr/>
        </p:nvCxnSpPr>
        <p:spPr>
          <a:xfrm flipH="1">
            <a:off x="1085063" y="2692395"/>
            <a:ext cx="494817" cy="50749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E4106BF-67C5-450D-9951-7BD184D30B00}"/>
              </a:ext>
            </a:extLst>
          </p:cNvPr>
          <p:cNvCxnSpPr>
            <a:cxnSpLocks/>
          </p:cNvCxnSpPr>
          <p:nvPr/>
        </p:nvCxnSpPr>
        <p:spPr>
          <a:xfrm flipH="1">
            <a:off x="7241438" y="2592750"/>
            <a:ext cx="892221" cy="584277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0FAD2188-1DE5-4E7A-B3C4-1C5AD1F08863}"/>
              </a:ext>
            </a:extLst>
          </p:cNvPr>
          <p:cNvSpPr txBox="1"/>
          <p:nvPr/>
        </p:nvSpPr>
        <p:spPr>
          <a:xfrm>
            <a:off x="8895342" y="4509687"/>
            <a:ext cx="55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C*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B0AA6A1-866B-434D-A4E6-C4E6E8292A4E}"/>
              </a:ext>
            </a:extLst>
          </p:cNvPr>
          <p:cNvSpPr txBox="1"/>
          <p:nvPr/>
        </p:nvSpPr>
        <p:spPr>
          <a:xfrm>
            <a:off x="6846783" y="3748025"/>
            <a:ext cx="55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A*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77DA56F-2F0B-4127-BA30-B81D57C369B0}"/>
              </a:ext>
            </a:extLst>
          </p:cNvPr>
          <p:cNvSpPr txBox="1"/>
          <p:nvPr/>
        </p:nvSpPr>
        <p:spPr>
          <a:xfrm>
            <a:off x="6641446" y="2364962"/>
            <a:ext cx="55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B*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4AD461A-AACD-4DE0-BE1B-E0115513B369}"/>
              </a:ext>
            </a:extLst>
          </p:cNvPr>
          <p:cNvSpPr txBox="1"/>
          <p:nvPr/>
        </p:nvSpPr>
        <p:spPr>
          <a:xfrm>
            <a:off x="2327197" y="4278855"/>
            <a:ext cx="55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280C2C4-78DA-4E3C-8D4E-5955BD15F831}"/>
              </a:ext>
            </a:extLst>
          </p:cNvPr>
          <p:cNvSpPr txBox="1"/>
          <p:nvPr/>
        </p:nvSpPr>
        <p:spPr>
          <a:xfrm>
            <a:off x="2063278" y="4522491"/>
            <a:ext cx="55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</a:t>
            </a:r>
            <a:endParaRPr lang="en-US" sz="24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5E42489-1C8B-410B-85B0-11E4895306EC}"/>
              </a:ext>
            </a:extLst>
          </p:cNvPr>
          <p:cNvSpPr txBox="1"/>
          <p:nvPr/>
        </p:nvSpPr>
        <p:spPr>
          <a:xfrm>
            <a:off x="3390314" y="5334885"/>
            <a:ext cx="55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B</a:t>
            </a:r>
            <a:endParaRPr lang="en-US" sz="240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2E85857-E2A8-4EEA-9B31-FDBEFF0DE21C}"/>
              </a:ext>
            </a:extLst>
          </p:cNvPr>
          <p:cNvCxnSpPr>
            <a:cxnSpLocks/>
          </p:cNvCxnSpPr>
          <p:nvPr/>
        </p:nvCxnSpPr>
        <p:spPr>
          <a:xfrm>
            <a:off x="2392715" y="4663926"/>
            <a:ext cx="0" cy="13756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5DCA2C9-7E20-4C93-8C90-6C142E549C12}"/>
              </a:ext>
            </a:extLst>
          </p:cNvPr>
          <p:cNvCxnSpPr>
            <a:cxnSpLocks/>
          </p:cNvCxnSpPr>
          <p:nvPr/>
        </p:nvCxnSpPr>
        <p:spPr>
          <a:xfrm flipH="1">
            <a:off x="866958" y="4669106"/>
            <a:ext cx="152575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B3EB5B-60D6-42F3-87D6-CF65602FBC22}"/>
              </a:ext>
            </a:extLst>
          </p:cNvPr>
          <p:cNvCxnSpPr>
            <a:cxnSpLocks/>
          </p:cNvCxnSpPr>
          <p:nvPr/>
        </p:nvCxnSpPr>
        <p:spPr>
          <a:xfrm>
            <a:off x="8911459" y="4820719"/>
            <a:ext cx="0" cy="12550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2349C01-5C96-498D-B98F-02A9966EAC14}"/>
              </a:ext>
            </a:extLst>
          </p:cNvPr>
          <p:cNvCxnSpPr>
            <a:cxnSpLocks/>
          </p:cNvCxnSpPr>
          <p:nvPr/>
        </p:nvCxnSpPr>
        <p:spPr>
          <a:xfrm flipH="1">
            <a:off x="6737547" y="4869280"/>
            <a:ext cx="212979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Left Brace 70">
            <a:extLst>
              <a:ext uri="{FF2B5EF4-FFF2-40B4-BE49-F238E27FC236}">
                <a16:creationId xmlns:a16="http://schemas.microsoft.com/office/drawing/2014/main" id="{10E963D6-E1FB-4A29-A826-E4147B81AFC0}"/>
              </a:ext>
            </a:extLst>
          </p:cNvPr>
          <p:cNvSpPr/>
          <p:nvPr/>
        </p:nvSpPr>
        <p:spPr>
          <a:xfrm rot="5400000" flipH="1">
            <a:off x="2873925" y="5927134"/>
            <a:ext cx="150066" cy="97445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D19E364-7EB0-49B1-B71C-CB1F518A74AB}"/>
              </a:ext>
            </a:extLst>
          </p:cNvPr>
          <p:cNvSpPr txBox="1"/>
          <p:nvPr/>
        </p:nvSpPr>
        <p:spPr>
          <a:xfrm>
            <a:off x="2431368" y="6451769"/>
            <a:ext cx="1063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Exports</a:t>
            </a:r>
            <a:endParaRPr lang="en-US" sz="2000" dirty="0"/>
          </a:p>
        </p:txBody>
      </p:sp>
      <p:sp>
        <p:nvSpPr>
          <p:cNvPr id="73" name="Left Brace 72">
            <a:extLst>
              <a:ext uri="{FF2B5EF4-FFF2-40B4-BE49-F238E27FC236}">
                <a16:creationId xmlns:a16="http://schemas.microsoft.com/office/drawing/2014/main" id="{01A85EC1-166A-4E95-90B0-C44B208A3252}"/>
              </a:ext>
            </a:extLst>
          </p:cNvPr>
          <p:cNvSpPr/>
          <p:nvPr/>
        </p:nvSpPr>
        <p:spPr>
          <a:xfrm rot="5400000" flipH="1">
            <a:off x="7692373" y="5368151"/>
            <a:ext cx="214451" cy="222371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8751D06-7CCF-4EA5-8B5E-258B0FF78730}"/>
              </a:ext>
            </a:extLst>
          </p:cNvPr>
          <p:cNvSpPr txBox="1"/>
          <p:nvPr/>
        </p:nvSpPr>
        <p:spPr>
          <a:xfrm>
            <a:off x="7124256" y="6516171"/>
            <a:ext cx="1423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Imports</a:t>
            </a:r>
            <a:endParaRPr lang="en-US" sz="2000" dirty="0"/>
          </a:p>
        </p:txBody>
      </p:sp>
      <p:sp>
        <p:nvSpPr>
          <p:cNvPr id="78" name="Left Brace 77">
            <a:extLst>
              <a:ext uri="{FF2B5EF4-FFF2-40B4-BE49-F238E27FC236}">
                <a16:creationId xmlns:a16="http://schemas.microsoft.com/office/drawing/2014/main" id="{641D48F0-3B0F-48D2-AF57-4042517AC8F2}"/>
              </a:ext>
            </a:extLst>
          </p:cNvPr>
          <p:cNvSpPr/>
          <p:nvPr/>
        </p:nvSpPr>
        <p:spPr>
          <a:xfrm rot="10800000" flipH="1">
            <a:off x="5618561" y="2671734"/>
            <a:ext cx="336496" cy="219754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B001A5E-0D7A-44FC-A43C-3B47A7B80F61}"/>
              </a:ext>
            </a:extLst>
          </p:cNvPr>
          <p:cNvSpPr txBox="1"/>
          <p:nvPr/>
        </p:nvSpPr>
        <p:spPr>
          <a:xfrm>
            <a:off x="5125110" y="3133617"/>
            <a:ext cx="492443" cy="11765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2000" dirty="0"/>
              <a:t>Exports</a:t>
            </a:r>
            <a:endParaRPr lang="en-US" sz="2000" dirty="0"/>
          </a:p>
        </p:txBody>
      </p:sp>
      <p:sp>
        <p:nvSpPr>
          <p:cNvPr id="80" name="Left Brace 79">
            <a:extLst>
              <a:ext uri="{FF2B5EF4-FFF2-40B4-BE49-F238E27FC236}">
                <a16:creationId xmlns:a16="http://schemas.microsoft.com/office/drawing/2014/main" id="{849A8A87-9E57-4CD8-95A3-4AD53656E96F}"/>
              </a:ext>
            </a:extLst>
          </p:cNvPr>
          <p:cNvSpPr/>
          <p:nvPr/>
        </p:nvSpPr>
        <p:spPr>
          <a:xfrm rot="10800000" flipH="1">
            <a:off x="516666" y="4663926"/>
            <a:ext cx="176186" cy="10045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6248013-27FA-4857-B2D8-D93E889AFD94}"/>
              </a:ext>
            </a:extLst>
          </p:cNvPr>
          <p:cNvSpPr txBox="1"/>
          <p:nvPr/>
        </p:nvSpPr>
        <p:spPr>
          <a:xfrm>
            <a:off x="37788" y="4663926"/>
            <a:ext cx="492443" cy="10846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2000" dirty="0"/>
              <a:t>Imports</a:t>
            </a:r>
            <a:endParaRPr lang="en-US" sz="2000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752CBA5D-13B3-4FEF-BE99-5667494615F8}"/>
              </a:ext>
            </a:extLst>
          </p:cNvPr>
          <p:cNvSpPr/>
          <p:nvPr/>
        </p:nvSpPr>
        <p:spPr>
          <a:xfrm>
            <a:off x="3413326" y="562693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0B54680-2B01-4CC6-BC6A-BF29BCBBAC32}"/>
              </a:ext>
            </a:extLst>
          </p:cNvPr>
          <p:cNvCxnSpPr>
            <a:cxnSpLocks/>
          </p:cNvCxnSpPr>
          <p:nvPr/>
        </p:nvCxnSpPr>
        <p:spPr>
          <a:xfrm>
            <a:off x="3436185" y="5668478"/>
            <a:ext cx="0" cy="3588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D52BD51-9659-465B-8F6D-16270C36FA54}"/>
              </a:ext>
            </a:extLst>
          </p:cNvPr>
          <p:cNvCxnSpPr>
            <a:cxnSpLocks/>
          </p:cNvCxnSpPr>
          <p:nvPr/>
        </p:nvCxnSpPr>
        <p:spPr>
          <a:xfrm flipH="1">
            <a:off x="830933" y="5649793"/>
            <a:ext cx="255938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50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48" grpId="0" animBg="1"/>
      <p:bldP spid="49" grpId="0" animBg="1"/>
      <p:bldP spid="52" grpId="0" animBg="1"/>
      <p:bldP spid="53" grpId="0"/>
      <p:bldP spid="55" grpId="0"/>
      <p:bldP spid="58" grpId="0"/>
      <p:bldP spid="59" grpId="0"/>
      <p:bldP spid="60" grpId="0"/>
      <p:bldP spid="61" grpId="0"/>
      <p:bldP spid="62" grpId="0"/>
      <p:bldP spid="63" grpId="0"/>
      <p:bldP spid="71" grpId="0" animBg="1"/>
      <p:bldP spid="72" grpId="0"/>
      <p:bldP spid="73" grpId="0" animBg="1"/>
      <p:bldP spid="74" grpId="0"/>
      <p:bldP spid="78" grpId="0" animBg="1"/>
      <p:bldP spid="79" grpId="0"/>
      <p:bldP spid="80" grpId="0" animBg="1"/>
      <p:bldP spid="84" grpId="0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4E68CC-1945-4F87-AFE7-9FD81A319E41}"/>
              </a:ext>
            </a:extLst>
          </p:cNvPr>
          <p:cNvCxnSpPr/>
          <p:nvPr/>
        </p:nvCxnSpPr>
        <p:spPr>
          <a:xfrm flipV="1">
            <a:off x="2239861" y="1795244"/>
            <a:ext cx="0" cy="3984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89DFC-32C5-4840-A10B-EFA8A2A19717}"/>
              </a:ext>
            </a:extLst>
          </p:cNvPr>
          <p:cNvCxnSpPr/>
          <p:nvPr/>
        </p:nvCxnSpPr>
        <p:spPr>
          <a:xfrm>
            <a:off x="1979802" y="5629013"/>
            <a:ext cx="57129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/>
              <p:nvPr/>
            </p:nvSpPr>
            <p:spPr>
              <a:xfrm>
                <a:off x="1696725" y="1670553"/>
                <a:ext cx="566154" cy="656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EA8993-E6C4-471E-B9D2-9211C9C6A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725" y="1670553"/>
                <a:ext cx="566154" cy="656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/>
              <p:nvPr/>
            </p:nvSpPr>
            <p:spPr>
              <a:xfrm>
                <a:off x="7710921" y="5444347"/>
                <a:ext cx="566154" cy="682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34CC2C-FBE3-4E80-B23D-4270986CE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0921" y="5444347"/>
                <a:ext cx="566154" cy="682174"/>
              </a:xfrm>
              <a:prstGeom prst="rect">
                <a:avLst/>
              </a:prstGeom>
              <a:blipFill>
                <a:blip r:embed="rId3"/>
                <a:stretch>
                  <a:fillRect r="-53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</a:t>
            </a:r>
          </a:p>
          <a:p>
            <a:pPr algn="ctr"/>
            <a:r>
              <a:rPr lang="en-US" dirty="0"/>
              <a:t>Open-economy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97B10F0-3E0E-4054-9203-FF4B2A16E691}"/>
                  </a:ext>
                </a:extLst>
              </p:cNvPr>
              <p:cNvSpPr/>
              <p:nvPr/>
            </p:nvSpPr>
            <p:spPr>
              <a:xfrm>
                <a:off x="898893" y="4224760"/>
                <a:ext cx="1338508" cy="605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97B10F0-3E0E-4054-9203-FF4B2A16E6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893" y="4224760"/>
                <a:ext cx="1338508" cy="605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E87F9D-768F-4F27-B0C1-845D55C068D9}"/>
              </a:ext>
            </a:extLst>
          </p:cNvPr>
          <p:cNvCxnSpPr>
            <a:cxnSpLocks/>
          </p:cNvCxnSpPr>
          <p:nvPr/>
        </p:nvCxnSpPr>
        <p:spPr>
          <a:xfrm flipV="1">
            <a:off x="2157469" y="4531242"/>
            <a:ext cx="19384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25AD79C-D912-4901-A416-C0906934A2BE}"/>
                  </a:ext>
                </a:extLst>
              </p:cNvPr>
              <p:cNvSpPr/>
              <p:nvPr/>
            </p:nvSpPr>
            <p:spPr>
              <a:xfrm>
                <a:off x="857328" y="2807975"/>
                <a:ext cx="1349344" cy="605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25AD79C-D912-4901-A416-C0906934A2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328" y="2807975"/>
                <a:ext cx="1349344" cy="605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AD4F58-CD04-4C32-A757-0B1416387BFA}"/>
              </a:ext>
            </a:extLst>
          </p:cNvPr>
          <p:cNvCxnSpPr>
            <a:cxnSpLocks/>
          </p:cNvCxnSpPr>
          <p:nvPr/>
        </p:nvCxnSpPr>
        <p:spPr>
          <a:xfrm flipV="1">
            <a:off x="2157469" y="3117725"/>
            <a:ext cx="19384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59537BE-8198-4153-BBD8-9A9C49A0ADFC}"/>
              </a:ext>
            </a:extLst>
          </p:cNvPr>
          <p:cNvCxnSpPr/>
          <p:nvPr/>
        </p:nvCxnSpPr>
        <p:spPr>
          <a:xfrm>
            <a:off x="2252469" y="4531242"/>
            <a:ext cx="0" cy="109777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D91BF04-4CAC-4311-9ED8-91FF73D27D2A}"/>
              </a:ext>
            </a:extLst>
          </p:cNvPr>
          <p:cNvCxnSpPr>
            <a:cxnSpLocks/>
          </p:cNvCxnSpPr>
          <p:nvPr/>
        </p:nvCxnSpPr>
        <p:spPr>
          <a:xfrm>
            <a:off x="4603052" y="3117725"/>
            <a:ext cx="0" cy="141351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ED66FA6-4A70-4C22-9C70-6F41AFEB7C56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2237401" y="4527568"/>
            <a:ext cx="1623435" cy="320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3F720E0-294C-410C-93AB-922C434B498B}"/>
              </a:ext>
            </a:extLst>
          </p:cNvPr>
          <p:cNvCxnSpPr/>
          <p:nvPr/>
        </p:nvCxnSpPr>
        <p:spPr>
          <a:xfrm flipV="1">
            <a:off x="2239860" y="3112999"/>
            <a:ext cx="2386208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89A857B-A421-44E9-B8C4-2BF9AED1D466}"/>
              </a:ext>
            </a:extLst>
          </p:cNvPr>
          <p:cNvCxnSpPr/>
          <p:nvPr/>
        </p:nvCxnSpPr>
        <p:spPr>
          <a:xfrm>
            <a:off x="4603052" y="4508033"/>
            <a:ext cx="0" cy="10977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050E91F-DD30-4DC3-ACB6-19F9D8435D93}"/>
                  </a:ext>
                </a:extLst>
              </p:cNvPr>
              <p:cNvSpPr/>
              <p:nvPr/>
            </p:nvSpPr>
            <p:spPr>
              <a:xfrm>
                <a:off x="4157545" y="5658350"/>
                <a:ext cx="891013" cy="7121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050E91F-DD30-4DC3-ACB6-19F9D8435D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545" y="5658350"/>
                <a:ext cx="891013" cy="7121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4DED705-34F6-40D3-9F18-ADB569960A97}"/>
              </a:ext>
            </a:extLst>
          </p:cNvPr>
          <p:cNvCxnSpPr>
            <a:cxnSpLocks/>
          </p:cNvCxnSpPr>
          <p:nvPr/>
        </p:nvCxnSpPr>
        <p:spPr>
          <a:xfrm>
            <a:off x="2216843" y="4540767"/>
            <a:ext cx="2386209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0171A41-E04A-4D80-BB21-DA31F0EA30D5}"/>
              </a:ext>
            </a:extLst>
          </p:cNvPr>
          <p:cNvCxnSpPr>
            <a:cxnSpLocks/>
          </p:cNvCxnSpPr>
          <p:nvPr/>
        </p:nvCxnSpPr>
        <p:spPr>
          <a:xfrm>
            <a:off x="4603051" y="3118076"/>
            <a:ext cx="3089653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741B315F-47FB-49AA-B7F8-22D963746522}"/>
              </a:ext>
            </a:extLst>
          </p:cNvPr>
          <p:cNvSpPr txBox="1"/>
          <p:nvPr/>
        </p:nvSpPr>
        <p:spPr>
          <a:xfrm>
            <a:off x="7692704" y="2928333"/>
            <a:ext cx="172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Relative Supply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8A167F02-55DE-44BD-A42C-7089F970676F}"/>
              </a:ext>
            </a:extLst>
          </p:cNvPr>
          <p:cNvSpPr/>
          <p:nvPr/>
        </p:nvSpPr>
        <p:spPr>
          <a:xfrm rot="11117280">
            <a:off x="2785271" y="-2152248"/>
            <a:ext cx="10336372" cy="7169205"/>
          </a:xfrm>
          <a:prstGeom prst="arc">
            <a:avLst>
              <a:gd name="adj1" fmla="val 16056658"/>
              <a:gd name="adj2" fmla="val 21179814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CE5151-A344-4C58-B02D-B36359036602}"/>
              </a:ext>
            </a:extLst>
          </p:cNvPr>
          <p:cNvSpPr txBox="1"/>
          <p:nvPr/>
        </p:nvSpPr>
        <p:spPr>
          <a:xfrm>
            <a:off x="7710921" y="4795838"/>
            <a:ext cx="211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Relative Demand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ACF9F78-59DF-4247-9B56-BB0EC2A15B09}"/>
              </a:ext>
            </a:extLst>
          </p:cNvPr>
          <p:cNvCxnSpPr>
            <a:cxnSpLocks/>
          </p:cNvCxnSpPr>
          <p:nvPr/>
        </p:nvCxnSpPr>
        <p:spPr>
          <a:xfrm flipV="1">
            <a:off x="2228743" y="3996645"/>
            <a:ext cx="6677132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D05401E-E057-40AB-B1A1-FEACA406C779}"/>
                  </a:ext>
                </a:extLst>
              </p:cNvPr>
              <p:cNvSpPr/>
              <p:nvPr/>
            </p:nvSpPr>
            <p:spPr>
              <a:xfrm>
                <a:off x="1410140" y="3630994"/>
                <a:ext cx="938269" cy="629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D05401E-E057-40AB-B1A1-FEACA406C7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140" y="3630994"/>
                <a:ext cx="938269" cy="6292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086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5" grpId="1"/>
      <p:bldP spid="18" grpId="0"/>
      <p:bldP spid="18" grpId="1"/>
      <p:bldP spid="39" grpId="0"/>
      <p:bldP spid="43" grpId="0"/>
      <p:bldP spid="27" grpId="0" animBg="1"/>
      <p:bldP spid="29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Welfare</a:t>
            </a:r>
            <a:br>
              <a:rPr lang="pt-BR" dirty="0"/>
            </a:br>
            <a:r>
              <a:rPr lang="pt-BR" sz="3000" cap="none" dirty="0"/>
              <a:t>Effect on wages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14694"/>
                <a:ext cx="9720071" cy="4094666"/>
              </a:xfrm>
            </p:spPr>
            <p:txBody>
              <a:bodyPr>
                <a:normAutofit fontScale="70000" lnSpcReduction="2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Remember that in autarchy countries have to produce both goods. Then: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Autarchy wages in terms of goods 1 and 2 are then: 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:r>
                  <a:rPr lang="en-US" sz="2400" dirty="0"/>
                  <a:t>Home:</a:t>
                </a:r>
                <a:endParaRPr lang="en-US" sz="2400" b="0" dirty="0">
                  <a:latin typeface="Cambria Math" panose="02040503050406030204" pitchFamily="18" charset="0"/>
                </a:endParaRP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    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:r>
                  <a:rPr lang="en-US" sz="2400" dirty="0"/>
                  <a:t>Foreign: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     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14694"/>
                <a:ext cx="9720071" cy="4094666"/>
              </a:xfrm>
              <a:blipFill>
                <a:blip r:embed="rId2"/>
                <a:stretch>
                  <a:fillRect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068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Welfare</a:t>
            </a:r>
            <a:br>
              <a:rPr lang="pt-BR" dirty="0"/>
            </a:br>
            <a:r>
              <a:rPr lang="pt-BR" sz="3000" cap="none" dirty="0"/>
              <a:t>Effect on wages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70000" lnSpcReduction="20000"/>
              </a:bodyPr>
              <a:lstStyle/>
              <a:p>
                <a:pPr lvl="1"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en-US" sz="2400" dirty="0"/>
                  <a:t>In an open economy, given that both countries specialize (primes denote open economy prices and wages):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:endParaRPr lang="en-US" sz="200" i="1" dirty="0">
                  <a:latin typeface="Cambria Math" panose="02040503050406030204" pitchFamily="18" charset="0"/>
                </a:endParaRP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In real terms: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:endParaRPr lang="en-US" sz="200" i="1" dirty="0">
                  <a:latin typeface="Cambria Math" panose="02040503050406030204" pitchFamily="18" charset="0"/>
                </a:endParaRP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163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Welfare</a:t>
            </a:r>
            <a:br>
              <a:rPr lang="pt-BR" dirty="0"/>
            </a:br>
            <a:r>
              <a:rPr lang="pt-BR" sz="3000" cap="none" dirty="0"/>
              <a:t>Effect on wages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 lnSpcReduction="10000"/>
              </a:bodyPr>
              <a:lstStyle/>
              <a:p>
                <a:pPr lvl="1"/>
                <a:r>
                  <a:rPr lang="en-US" sz="2400" dirty="0"/>
                  <a:t>Therefore, in terms of the exported good, wages do not change</a:t>
                </a:r>
              </a:p>
              <a:p>
                <a:pPr lvl="1"/>
                <a:r>
                  <a:rPr lang="en-US" sz="2400" dirty="0"/>
                  <a:t>But they increase in terms of the imported good</a:t>
                </a:r>
              </a:p>
              <a:p>
                <a:pPr lvl="1"/>
                <a:r>
                  <a:rPr lang="en-US" sz="2400" dirty="0"/>
                  <a:t>Home: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lvl="1"/>
                <a:r>
                  <a:rPr lang="en-US" sz="2400" dirty="0"/>
                  <a:t>In the Home country, wages:</a:t>
                </a:r>
              </a:p>
              <a:p>
                <a:pPr lvl="2"/>
                <a:r>
                  <a:rPr lang="en-US" sz="2000" dirty="0"/>
                  <a:t>Constant in units of good 1 (exportable)</a:t>
                </a:r>
              </a:p>
              <a:p>
                <a:pPr lvl="2"/>
                <a:r>
                  <a:rPr lang="en-US" sz="2000" dirty="0"/>
                  <a:t>Rises in terms of good 2 (importable)</a:t>
                </a:r>
              </a:p>
              <a:p>
                <a:pPr lvl="2"/>
                <a:r>
                  <a:rPr lang="en-US" sz="2000" dirty="0"/>
                  <a:t>Real wages then increase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5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86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Welfare</a:t>
            </a:r>
            <a:br>
              <a:rPr lang="pt-BR" dirty="0"/>
            </a:br>
            <a:r>
              <a:rPr lang="pt-BR" sz="3000" cap="none" dirty="0"/>
              <a:t>Effect on wages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 lnSpcReduction="2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Similarly for Foreign country:</a:t>
                </a: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400" dirty="0"/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400" dirty="0"/>
                  <a:t>. Therefore:</a:t>
                </a:r>
              </a:p>
              <a:p>
                <a:pPr lvl="1">
                  <a:spcAft>
                    <a:spcPts val="600"/>
                  </a:spcAft>
                </a:pPr>
                <a:endParaRPr lang="en-US" sz="600" dirty="0"/>
              </a:p>
              <a:p>
                <a:pPr marL="128016" lvl="1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lvl="1"/>
                <a:r>
                  <a:rPr lang="en-US" sz="2400" dirty="0"/>
                  <a:t>In the Foreign country, wages:</a:t>
                </a:r>
              </a:p>
              <a:p>
                <a:pPr lvl="2"/>
                <a:r>
                  <a:rPr lang="en-US" sz="2000" dirty="0"/>
                  <a:t>Constant in units of good 2 (exportable)</a:t>
                </a:r>
              </a:p>
              <a:p>
                <a:pPr lvl="2"/>
                <a:r>
                  <a:rPr lang="en-US" sz="2000" dirty="0"/>
                  <a:t>Rises in terms of good 1 (importable)</a:t>
                </a:r>
              </a:p>
              <a:p>
                <a:pPr lvl="2"/>
                <a:r>
                  <a:rPr lang="en-US" sz="2000" dirty="0"/>
                  <a:t>Real wages then increase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4271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Welfare</a:t>
            </a:r>
            <a:br>
              <a:rPr lang="pt-BR" dirty="0"/>
            </a:br>
            <a:r>
              <a:rPr lang="pt-BR" sz="3000" cap="none" dirty="0"/>
              <a:t>Effect on wages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Real wages increase in both countries</a:t>
            </a:r>
          </a:p>
          <a:p>
            <a:pPr lvl="1"/>
            <a:r>
              <a:rPr lang="en-US" sz="2400" dirty="0"/>
              <a:t>Both countries gain from trade</a:t>
            </a:r>
          </a:p>
          <a:p>
            <a:pPr lvl="2"/>
            <a:r>
              <a:rPr lang="en-US" sz="2000" dirty="0"/>
              <a:t>Gains are evenly distributed – there is only labor</a:t>
            </a:r>
            <a:endParaRPr lang="en-US" sz="2400" dirty="0"/>
          </a:p>
          <a:p>
            <a:pPr lvl="1"/>
            <a:r>
              <a:rPr lang="en-US" sz="2400" dirty="0"/>
              <a:t>There are no losers</a:t>
            </a:r>
          </a:p>
          <a:p>
            <a:pPr lvl="1"/>
            <a:r>
              <a:rPr lang="en-US" sz="2400" dirty="0"/>
              <a:t>You may check the case of large/small country</a:t>
            </a:r>
          </a:p>
          <a:p>
            <a:pPr lvl="2"/>
            <a:r>
              <a:rPr lang="en-US" sz="2000" dirty="0"/>
              <a:t>If a country is sufficiently large, it gains nothing from trade</a:t>
            </a:r>
          </a:p>
          <a:p>
            <a:pPr lvl="1"/>
            <a:r>
              <a:rPr lang="en-US" sz="2400" dirty="0"/>
              <a:t>Next we revisit these results</a:t>
            </a:r>
          </a:p>
          <a:p>
            <a:pPr lvl="2"/>
            <a:r>
              <a:rPr lang="en-US" sz="2000" dirty="0"/>
              <a:t>More structure on the demand side</a:t>
            </a:r>
          </a:p>
          <a:p>
            <a:pPr lvl="2"/>
            <a:r>
              <a:rPr lang="en-US" sz="2000" dirty="0"/>
              <a:t>Micro review first</a:t>
            </a:r>
          </a:p>
        </p:txBody>
      </p:sp>
    </p:spTree>
    <p:extLst>
      <p:ext uri="{BB962C8B-B14F-4D97-AF65-F5344CB8AC3E}">
        <p14:creationId xmlns:p14="http://schemas.microsoft.com/office/powerpoint/2010/main" val="2640144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13405</TotalTime>
  <Words>1801</Words>
  <Application>Microsoft Office PowerPoint</Application>
  <PresentationFormat>Widescreen</PresentationFormat>
  <Paragraphs>376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Cambria Math</vt:lpstr>
      <vt:lpstr>Tw Cen MT</vt:lpstr>
      <vt:lpstr>Tw Cen MT Condensed</vt:lpstr>
      <vt:lpstr>Wingdings 3</vt:lpstr>
      <vt:lpstr>Integral</vt:lpstr>
      <vt:lpstr>The Ricardian model – part ii</vt:lpstr>
      <vt:lpstr>Welfare Effect on wages</vt:lpstr>
      <vt:lpstr>Welfare Effect on wages</vt:lpstr>
      <vt:lpstr>PowerPoint Presentation</vt:lpstr>
      <vt:lpstr>Welfare Effect on wages</vt:lpstr>
      <vt:lpstr>Welfare Effect on wages</vt:lpstr>
      <vt:lpstr>Welfare Effect on wages</vt:lpstr>
      <vt:lpstr>Welfare Effect on wages</vt:lpstr>
      <vt:lpstr>Welfare Effect on wages</vt:lpstr>
      <vt:lpstr>A detour Community Indifference Curves</vt:lpstr>
      <vt:lpstr>PowerPoint Presentation</vt:lpstr>
      <vt:lpstr>A detour Community Indifference Curves</vt:lpstr>
      <vt:lpstr>PowerPoint Presentation</vt:lpstr>
      <vt:lpstr>A detour Community Indifference Curves</vt:lpstr>
      <vt:lpstr>PowerPoint Presentation</vt:lpstr>
      <vt:lpstr>A detour Community Indifference Curves</vt:lpstr>
      <vt:lpstr>A detour Community Indifference Curves</vt:lpstr>
      <vt:lpstr>PowerPoint Presentation</vt:lpstr>
      <vt:lpstr>welfare Back to the Ricardian Model</vt:lpstr>
      <vt:lpstr>PowerPoint Presentation</vt:lpstr>
      <vt:lpstr>PowerPoint Presentation</vt:lpstr>
      <vt:lpstr>welfare Back to the Ricardian Model</vt:lpstr>
      <vt:lpstr>PowerPoint Presentation</vt:lpstr>
      <vt:lpstr>welfare Open economy</vt:lpstr>
      <vt:lpstr>PowerPoint Presentation</vt:lpstr>
      <vt:lpstr>welfare Open economy</vt:lpstr>
      <vt:lpstr>PowerPoint Presentation</vt:lpstr>
      <vt:lpstr>PowerPoint Presentation</vt:lpstr>
      <vt:lpstr>welfare Open economy</vt:lpstr>
      <vt:lpstr>PowerPoint Presentation</vt:lpstr>
      <vt:lpstr>PowerPoint Presentation</vt:lpstr>
      <vt:lpstr>welfare Open economy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Rodrigues Junior, Mauro</dc:creator>
  <cp:lastModifiedBy>Mauro Rodrigues</cp:lastModifiedBy>
  <cp:revision>107</cp:revision>
  <dcterms:created xsi:type="dcterms:W3CDTF">2019-10-01T20:20:17Z</dcterms:created>
  <dcterms:modified xsi:type="dcterms:W3CDTF">2021-04-22T19:43:03Z</dcterms:modified>
</cp:coreProperties>
</file>