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61" r:id="rId6"/>
    <p:sldId id="362" r:id="rId7"/>
    <p:sldId id="262" r:id="rId8"/>
    <p:sldId id="263" r:id="rId9"/>
    <p:sldId id="303" r:id="rId10"/>
    <p:sldId id="304" r:id="rId11"/>
    <p:sldId id="302" r:id="rId12"/>
    <p:sldId id="306" r:id="rId13"/>
    <p:sldId id="307" r:id="rId14"/>
    <p:sldId id="305" r:id="rId15"/>
    <p:sldId id="264" r:id="rId16"/>
    <p:sldId id="348" r:id="rId17"/>
    <p:sldId id="349" r:id="rId18"/>
    <p:sldId id="352" r:id="rId19"/>
    <p:sldId id="346" r:id="rId20"/>
    <p:sldId id="353" r:id="rId21"/>
    <p:sldId id="347" r:id="rId22"/>
    <p:sldId id="265" r:id="rId23"/>
    <p:sldId id="309" r:id="rId24"/>
    <p:sldId id="310" r:id="rId25"/>
    <p:sldId id="36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4"/>
    <a:srgbClr val="000066"/>
    <a:srgbClr val="3A5047"/>
    <a:srgbClr val="EAEAEA"/>
    <a:srgbClr val="C0C0C0"/>
    <a:srgbClr val="2D385D"/>
    <a:srgbClr val="827F08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749"/>
  </p:normalViewPr>
  <p:slideViewPr>
    <p:cSldViewPr>
      <p:cViewPr varScale="1">
        <p:scale>
          <a:sx n="100" d="100"/>
          <a:sy n="100" d="100"/>
        </p:scale>
        <p:origin x="178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18A0F19E-5806-485A-A999-008FD2F902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E36A367D-53B2-4E98-9C90-AB3AA92D483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41E29999-CB01-49B1-92F6-5F63B4BD0DF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66917" name="Rectangle 5">
            <a:extLst>
              <a:ext uri="{FF2B5EF4-FFF2-40B4-BE49-F238E27FC236}">
                <a16:creationId xmlns:a16="http://schemas.microsoft.com/office/drawing/2014/main" id="{7E5B384A-6F2E-4BF7-9646-A5FC06E2BE0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354817-EFD9-49CC-893E-893464CD01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260BC9E5-3293-4314-BF41-73197E028B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8BBC77C8-E05E-48D0-B74B-102AE7AAA8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826C66B-04FE-42C6-9D41-C8ACEE9484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7" name="Rectangle 5">
            <a:extLst>
              <a:ext uri="{FF2B5EF4-FFF2-40B4-BE49-F238E27FC236}">
                <a16:creationId xmlns:a16="http://schemas.microsoft.com/office/drawing/2014/main" id="{6864EE7D-03E9-491A-852E-FC2F910866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6198" name="Rectangle 6">
            <a:extLst>
              <a:ext uri="{FF2B5EF4-FFF2-40B4-BE49-F238E27FC236}">
                <a16:creationId xmlns:a16="http://schemas.microsoft.com/office/drawing/2014/main" id="{9744D249-8118-4DE9-A3C8-3D3713CAF0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36199" name="Rectangle 7">
            <a:extLst>
              <a:ext uri="{FF2B5EF4-FFF2-40B4-BE49-F238E27FC236}">
                <a16:creationId xmlns:a16="http://schemas.microsoft.com/office/drawing/2014/main" id="{09838FCF-F093-4A2C-A473-C40A6C2B59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6CAA3B-37B5-4EB7-BC3F-F5B97B33C18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887E816-E58B-4954-9DAD-1FFE29B2A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877218E-3EA3-4F4B-B445-28335A70E728}" type="slidenum">
              <a:rPr lang="en-US" altLang="pt-BR"/>
              <a:pPr>
                <a:spcBef>
                  <a:spcPct val="0"/>
                </a:spcBef>
              </a:pPr>
              <a:t>1</a:t>
            </a:fld>
            <a:endParaRPr lang="en-US" altLang="pt-B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A0522E3-BDCD-4EB1-863A-D83366326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F7A5486-EFAD-436D-B92E-FC0B7A5A3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45B2802-AE63-4616-ACB1-0D52D2A8C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26E2202-23FE-4882-A284-00F7612B60C9}" type="slidenum">
              <a:rPr lang="en-US" altLang="pt-BR"/>
              <a:pPr>
                <a:spcBef>
                  <a:spcPct val="0"/>
                </a:spcBef>
              </a:pPr>
              <a:t>11</a:t>
            </a:fld>
            <a:endParaRPr lang="en-US" altLang="pt-BR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34B4734-4398-4C31-A0B0-96B45F798C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E9F29CC-F381-4909-97DA-BA00FF227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F3CF207-2C0D-4B89-9786-D89BCD775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7B57950-946D-4083-8FE2-76F7BA6E4B66}" type="slidenum">
              <a:rPr lang="en-US" altLang="pt-BR"/>
              <a:pPr>
                <a:spcBef>
                  <a:spcPct val="0"/>
                </a:spcBef>
              </a:pPr>
              <a:t>12</a:t>
            </a:fld>
            <a:endParaRPr lang="en-US" altLang="pt-BR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CFDD8AD-AA89-4DAE-B384-6917B3B8E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720E98F-AEA8-4AC9-B7D2-B3A5015AC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FBF2AF5-CA2A-406C-9F7B-25D6B73EB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273525-9A7F-4299-BE0A-FA798E5DE991}" type="slidenum">
              <a:rPr lang="en-US" altLang="pt-BR"/>
              <a:pPr>
                <a:spcBef>
                  <a:spcPct val="0"/>
                </a:spcBef>
              </a:pPr>
              <a:t>13</a:t>
            </a:fld>
            <a:endParaRPr lang="en-US" altLang="pt-BR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0F2092B-C783-4264-903E-D2142B2B71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0132811-51C3-4F89-A032-70CB5CD13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1381DF6-1941-4E50-AE39-69E98DCA42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E863535-019E-4013-9ED1-C1D76F00C270}" type="slidenum">
              <a:rPr lang="en-US" altLang="pt-BR"/>
              <a:pPr>
                <a:spcBef>
                  <a:spcPct val="0"/>
                </a:spcBef>
              </a:pPr>
              <a:t>14</a:t>
            </a:fld>
            <a:endParaRPr lang="en-US" altLang="pt-BR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290476F-8FDF-413E-BC76-5A27E7569A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7BE6DF8-BE22-4955-B1E1-B155B6E59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9E083A2-714D-41A3-A969-3EDAC1544A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10AA9A5-11B7-4CF1-8DFF-90BA1E88F137}" type="slidenum">
              <a:rPr lang="en-US" altLang="pt-BR"/>
              <a:pPr>
                <a:spcBef>
                  <a:spcPct val="0"/>
                </a:spcBef>
              </a:pPr>
              <a:t>15</a:t>
            </a:fld>
            <a:endParaRPr lang="en-US" altLang="pt-BR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A495CD5-B564-4038-92AB-9B2CB61CE0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C41E5AE-D7A6-4935-82EC-920373B05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6E9AB62-6928-490D-9FC5-FA11611873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08371A-234D-4A00-9D71-51F801ECE1BD}" type="slidenum">
              <a:rPr lang="en-US" altLang="pt-BR"/>
              <a:pPr>
                <a:spcBef>
                  <a:spcPct val="0"/>
                </a:spcBef>
              </a:pPr>
              <a:t>19</a:t>
            </a:fld>
            <a:endParaRPr lang="en-US" altLang="pt-BR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903C4E6-41CA-4E02-B782-449FB69B4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493B78A-42F3-49E1-979B-B63EE3642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6E9AB62-6928-490D-9FC5-FA11611873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08371A-234D-4A00-9D71-51F801ECE1BD}" type="slidenum">
              <a:rPr lang="en-US" altLang="pt-BR"/>
              <a:pPr>
                <a:spcBef>
                  <a:spcPct val="0"/>
                </a:spcBef>
              </a:pPr>
              <a:t>20</a:t>
            </a:fld>
            <a:endParaRPr lang="en-US" altLang="pt-BR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903C4E6-41CA-4E02-B782-449FB69B4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493B78A-42F3-49E1-979B-B63EE3642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67746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8AF890A3-E827-4941-AD27-3A1188F8A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C7D7E09-C045-40E7-9BDA-E82C955D4D4A}" type="slidenum">
              <a:rPr lang="en-US" altLang="pt-BR"/>
              <a:pPr>
                <a:spcBef>
                  <a:spcPct val="0"/>
                </a:spcBef>
              </a:pPr>
              <a:t>21</a:t>
            </a:fld>
            <a:endParaRPr lang="en-US" altLang="pt-BR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92F86D5-3B92-40DF-892E-71A9D178B9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DCBBBD8-2152-4ADA-AA67-AF6DC6F46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32586E3-49C5-4557-832C-BFEFBB12B7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911293-7444-4033-B52B-57D090A4C2FC}" type="slidenum">
              <a:rPr lang="en-US" altLang="pt-BR"/>
              <a:pPr>
                <a:spcBef>
                  <a:spcPct val="0"/>
                </a:spcBef>
              </a:pPr>
              <a:t>22</a:t>
            </a:fld>
            <a:endParaRPr lang="en-US" altLang="pt-BR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B2A0816-9794-468F-AA86-590A037EB4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017CC0A-850F-4401-84D6-42851CC66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8E7C432-1889-419D-AC2E-F1B7CF38DB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4AEC14-899A-4EDD-AC9B-27065F7C9CDE}" type="slidenum">
              <a:rPr lang="en-US" altLang="pt-BR"/>
              <a:pPr>
                <a:spcBef>
                  <a:spcPct val="0"/>
                </a:spcBef>
              </a:pPr>
              <a:t>23</a:t>
            </a:fld>
            <a:endParaRPr lang="en-US" altLang="pt-BR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A10FE63-55B0-478C-BDEB-15C71253B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59DEF52-07BA-406A-9D15-154917017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4B132E2-B15D-479F-89BA-D0512071E2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86F76B-3D1E-4665-A651-4840F0E7B48D}" type="slidenum">
              <a:rPr lang="en-US" altLang="pt-BR"/>
              <a:pPr>
                <a:spcBef>
                  <a:spcPct val="0"/>
                </a:spcBef>
              </a:pPr>
              <a:t>2</a:t>
            </a:fld>
            <a:endParaRPr lang="en-US" altLang="pt-BR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2C9AABC-FC21-4430-B80D-FFC8C85DA8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FCC21F8-8EA1-467B-8B07-EA6B4C90A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20108A2-1826-4F7B-B28B-E53B0D632F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5C5BC46-4DB8-43C9-97D9-852DEF451D80}" type="slidenum">
              <a:rPr lang="en-US" altLang="pt-BR"/>
              <a:pPr>
                <a:spcBef>
                  <a:spcPct val="0"/>
                </a:spcBef>
              </a:pPr>
              <a:t>24</a:t>
            </a:fld>
            <a:endParaRPr lang="en-US" altLang="pt-BR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202CEFF-91E8-43E8-A0DF-F48FC0108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1B92E2E-F646-4691-82C5-988EB408E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78F20E8-CE5F-44D6-9455-DDDE6B96CD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379A512-7952-45D7-9B6C-45DD7E0D9763}" type="slidenum">
              <a:rPr lang="en-US" altLang="pt-BR"/>
              <a:pPr>
                <a:spcBef>
                  <a:spcPct val="0"/>
                </a:spcBef>
              </a:pPr>
              <a:t>3</a:t>
            </a:fld>
            <a:endParaRPr lang="en-US" altLang="pt-B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E221244-261C-408D-9953-B1DCABE789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7A553CC-B01E-4781-AFFC-F926261E3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D028C09-30AE-43AD-9550-BC40AC7BCF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0E405C-68A1-49E5-A9E0-0EB988CB438E}" type="slidenum">
              <a:rPr lang="en-US" altLang="pt-BR"/>
              <a:pPr>
                <a:spcBef>
                  <a:spcPct val="0"/>
                </a:spcBef>
              </a:pPr>
              <a:t>4</a:t>
            </a:fld>
            <a:endParaRPr lang="en-US" altLang="pt-BR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AC5703B-85F9-4B9D-9435-364C8231BA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9CBD65A-A8D4-4222-9DA6-64FE8A2AF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7050847-E4BA-4580-A2D4-41F6F0C031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E6019F-9E32-4E8A-8111-612218C852FB}" type="slidenum">
              <a:rPr lang="en-US" altLang="pt-BR"/>
              <a:pPr>
                <a:spcBef>
                  <a:spcPct val="0"/>
                </a:spcBef>
              </a:pPr>
              <a:t>5</a:t>
            </a:fld>
            <a:endParaRPr lang="en-US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A9A575F-EF1F-4FF8-9979-25A4309DA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6A68730-817E-437D-837C-FE9BBA808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3C9D212-C993-49F0-9159-1A47583365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691367C-6F84-42A1-971D-C9D017C59E2B}" type="slidenum">
              <a:rPr lang="en-US" altLang="pt-BR"/>
              <a:pPr>
                <a:spcBef>
                  <a:spcPct val="0"/>
                </a:spcBef>
              </a:pPr>
              <a:t>7</a:t>
            </a:fld>
            <a:endParaRPr lang="en-US" altLang="pt-BR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B438F1C-7F91-430B-9390-DA6F95CF9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A8EC906-6EED-405D-9F6B-2A34FAF92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8B6B5BE-980E-49F9-9D5F-3BB064822A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1F58FB8-CC7F-4586-838C-19113F1C7FA3}" type="slidenum">
              <a:rPr lang="en-US" altLang="pt-BR"/>
              <a:pPr>
                <a:spcBef>
                  <a:spcPct val="0"/>
                </a:spcBef>
              </a:pPr>
              <a:t>8</a:t>
            </a:fld>
            <a:endParaRPr lang="en-US" altLang="pt-B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B2DC54D-ACD0-416F-A9F5-E8CBD7C9B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47F82C3-5656-4BDB-B4F7-45AD13A55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054DEA7-0F4C-44AC-A8A0-49972FEA1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69E9E9-855B-4CAD-9E2C-0F13D558C253}" type="slidenum">
              <a:rPr lang="en-US" altLang="pt-BR"/>
              <a:pPr>
                <a:spcBef>
                  <a:spcPct val="0"/>
                </a:spcBef>
              </a:pPr>
              <a:t>9</a:t>
            </a:fld>
            <a:endParaRPr lang="en-US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ACBEA91-0938-4E41-A245-5C15DD5F50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FDA51C1-FFD9-4E60-9BB6-DD8798EB3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07AC7B5-D74F-481E-B7C3-B2F7A742F5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F5803B-4546-4D0D-9C4E-5CBA30DDB6F0}" type="slidenum">
              <a:rPr lang="en-US" altLang="pt-BR"/>
              <a:pPr>
                <a:spcBef>
                  <a:spcPct val="0"/>
                </a:spcBef>
              </a:pPr>
              <a:t>10</a:t>
            </a:fld>
            <a:endParaRPr lang="en-US" altLang="pt-BR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7EFE261-7052-4711-B5CB-55F127C97B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8EA0CD9-EBC8-4C44-ABDA-F60151929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1410431-45D3-4A5D-AEE1-C27921F3BF2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8FAFD8B1-6F10-48E9-AF94-E0E30298A6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5D919C0-7F64-4302-8E7C-2061884C2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88BE9C-F724-458E-A359-4331BA4AAA3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1148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35DF11B-DA36-4B56-8BE2-ADC874743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3D1D9B5-3DC8-4309-8447-C2D43FFE7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E17DD6C-D872-43C6-88D1-0A7247BA7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FDCA4-A757-4CE5-9CF7-5B0FDE36D4E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9017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B97D33F-F76D-4912-8E6D-C62E4C563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F0EF415-85EF-42E6-BF20-98C0F4BA52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64EBEDB4-8543-4000-85B6-F745B2B9D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C978-C9DD-496C-B9ED-8A27EC3AA9A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9636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9E45F28-6CDA-48E6-B598-C6342AF6E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8DC518B-DD50-4123-9F2E-CC2D0A00E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E591CB68-2284-4AE4-8EE2-5B87BB5043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432E6-3479-4C38-9149-3E61977AF99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4385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635374D-58BF-4C2D-9148-2013B2F1B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AE8E4E0-9493-4ED7-9828-551EC0DE1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4B3807E-4BAC-4D8C-802F-F7997CDA6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AD058-A691-4983-A4A5-5DF52E256D6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752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D33D68A-9560-4A61-9651-7AC702D9F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C233D4F-B5BC-4468-85E6-E638B686E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8543CC1D-8153-4ECF-A03D-DFF0428FE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7A0F1-F137-4E36-8D8E-D5225CBA6BD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7144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39C1764-D4F5-435F-9085-A6CE6EB61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DDB6FC4-8757-4D85-B227-6ED48EBD9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0AC56C12-84D7-4255-BAA1-7403AF7A3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F6B5A-0E3A-41F4-8617-C520B43BEE3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8282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B9E1EB0-46C1-4926-8A43-4303D339E2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0A9B7B3-55D4-4A6D-8ECD-259A9A86F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60770459-849C-48C3-9F8A-EB88044029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667C5-72A5-49B9-9259-AAFF9B7AFDA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2971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5F98482-7CF6-4C36-A7D7-7C3CDFC1C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2EF649B-4EC7-486E-A8C9-9AFBED5C1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48AAC592-8FFF-4064-8E6A-0054182C7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CF895-04DB-4A43-B310-99E8882E34F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465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98ECAAF6-82C6-4770-9FB1-AE0A9856AC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CFE5A4D9-6E62-4D0B-9211-B09C97BD1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D8AF7BFA-D7FF-4333-AE85-F6F0693EFA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8CB5-E1A0-49F3-A1CB-3C405A1CFB6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4510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B6ED4C3-4D68-4114-8456-3854DE72D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B52F2BE-D46F-4131-8900-674B325E80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2ED9F17D-D372-4EFB-A317-42F8472CB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B1E10-CC22-447B-8395-A137DE28684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6728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02BE4FA-EC25-48D4-843A-AF3EB808B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AB6FE7A-5573-4FD5-B0F8-DFF048F42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0470DD28-1079-4205-9874-584776B0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8D1FB-5E62-4101-87B8-6EC4C0573F4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2290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88B845-2092-47C6-90D4-2ADADE362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C36531-F417-4372-90F1-E1299C401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61453" name="Rectangle 13">
            <a:extLst>
              <a:ext uri="{FF2B5EF4-FFF2-40B4-BE49-F238E27FC236}">
                <a16:creationId xmlns:a16="http://schemas.microsoft.com/office/drawing/2014/main" id="{BDFFA540-0FE3-428F-B9F8-AE5287ACE7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454" name="Rectangle 14">
            <a:extLst>
              <a:ext uri="{FF2B5EF4-FFF2-40B4-BE49-F238E27FC236}">
                <a16:creationId xmlns:a16="http://schemas.microsoft.com/office/drawing/2014/main" id="{ACFFEA18-2652-4EB8-BB23-B495D050BE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455" name="Rectangle 15">
            <a:extLst>
              <a:ext uri="{FF2B5EF4-FFF2-40B4-BE49-F238E27FC236}">
                <a16:creationId xmlns:a16="http://schemas.microsoft.com/office/drawing/2014/main" id="{8AEB1558-8613-4A76-A1E6-69D1830CBD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A0A9657-6FF9-46C8-BBFC-E6B70F07AE2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MS PGothic" panose="020B0600070205080204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B5CCF74-A41F-4995-AE55-5C6BF79AEF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pt-BR" sz="4000"/>
              <a:t>PLANEJAMENTO DA PESQUISA</a:t>
            </a:r>
            <a:endParaRPr lang="pt-BR" altLang="pt-BR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A21D5E5-0EE6-4E30-92C1-B8AC46F635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1398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pt-BR" sz="2000" dirty="0" err="1"/>
              <a:t>Disciplina</a:t>
            </a:r>
            <a:r>
              <a:rPr lang="en-US" altLang="pt-BR" sz="2000" dirty="0"/>
              <a:t>: </a:t>
            </a:r>
            <a:r>
              <a:rPr lang="pt-BR" altLang="pt-BR" sz="2000" dirty="0"/>
              <a:t>Técnicas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Pesquisa</a:t>
            </a: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dirty="0" err="1"/>
              <a:t>Geciane</a:t>
            </a:r>
            <a:r>
              <a:rPr lang="pt-BR" altLang="pt-BR" sz="2000" dirty="0"/>
              <a:t> Silveira Porto</a:t>
            </a:r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en-US" altLang="pt-BR" sz="2000" dirty="0" err="1"/>
              <a:t>Leitura</a:t>
            </a:r>
            <a:r>
              <a:rPr lang="en-US" altLang="pt-BR" sz="2000" dirty="0"/>
              <a:t> </a:t>
            </a:r>
            <a:r>
              <a:rPr lang="en-US" altLang="pt-BR" sz="2000" dirty="0" err="1"/>
              <a:t>obrigatoria</a:t>
            </a:r>
            <a:r>
              <a:rPr lang="en-US" altLang="pt-BR" sz="2000" dirty="0"/>
              <a:t>: </a:t>
            </a:r>
            <a:r>
              <a:rPr lang="pt-BR" altLang="pt-BR" sz="2000" dirty="0"/>
              <a:t>Cooper, Schindler cap. 3 e 4 </a:t>
            </a:r>
          </a:p>
          <a:p>
            <a:pPr>
              <a:lnSpc>
                <a:spcPct val="80000"/>
              </a:lnSpc>
            </a:pPr>
            <a:r>
              <a:rPr lang="en-US" altLang="pt-BR" sz="2000" dirty="0"/>
              <a:t> </a:t>
            </a:r>
            <a:r>
              <a:rPr lang="en-US" altLang="pt-BR" sz="2000" dirty="0" err="1"/>
              <a:t>Complementar</a:t>
            </a:r>
            <a:r>
              <a:rPr lang="en-US" altLang="pt-BR" sz="2000" dirty="0"/>
              <a:t> : Richardson, Cap. 4</a:t>
            </a:r>
            <a:r>
              <a:rPr lang="pt-BR" altLang="pt-BR" sz="2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5FC1F51F-E6EB-49A6-A162-06E1F3894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TEMA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BFEA8A44-F457-4D67-BCFA-1D527B976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Escolher o tema significa: </a:t>
            </a:r>
          </a:p>
          <a:p>
            <a:pPr lvl="1"/>
            <a:r>
              <a:rPr lang="pt-BR" altLang="pt-BR" dirty="0"/>
              <a:t>Selecionar um assunto de acordo com as inclinações, as possibilidades, as aptidões e as tendências de quem se propõe a elaborar um trabalho científico;</a:t>
            </a:r>
          </a:p>
          <a:p>
            <a:pPr lvl="1"/>
            <a:r>
              <a:rPr lang="pt-BR" altLang="pt-BR" dirty="0"/>
              <a:t>Encontrar um objeto que mereça ser investigado cientificamente e tenha condições de ser formulado e delimitado em função da pesquisa.</a:t>
            </a:r>
          </a:p>
          <a:p>
            <a:pPr lvl="1"/>
            <a:endParaRPr lang="pt-BR" altLang="pt-BR" dirty="0"/>
          </a:p>
          <a:p>
            <a:pPr lvl="1"/>
            <a:r>
              <a:rPr lang="pt-BR" altLang="pt-BR" dirty="0" err="1"/>
              <a:t>Ex</a:t>
            </a:r>
            <a:r>
              <a:rPr lang="pt-BR" altLang="pt-BR" dirty="0"/>
              <a:t> de Tema: Cultura Organizacional.</a:t>
            </a:r>
          </a:p>
          <a:p>
            <a:endParaRPr lang="pt-BR" alt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B3D2451-A404-4960-9548-D57A6D480754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F84278A2-6E20-4E83-9FD0-6E6EE9AD1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FASES DA PESQUISA</a:t>
            </a:r>
            <a:endParaRPr lang="pt-BR" altLang="pt-BR"/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D69A95C6-9666-4B05-BB87-80EAA5B91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pt-BR" sz="2800" dirty="0"/>
              <a:t>2) </a:t>
            </a:r>
            <a:r>
              <a:rPr lang="en-US" altLang="pt-BR" sz="2800" dirty="0" err="1"/>
              <a:t>Formulação</a:t>
            </a:r>
            <a:r>
              <a:rPr lang="en-US" altLang="pt-BR" sz="2800" dirty="0"/>
              <a:t> do </a:t>
            </a:r>
            <a:r>
              <a:rPr lang="en-US" altLang="pt-BR" sz="2800" dirty="0" err="1"/>
              <a:t>problema</a:t>
            </a:r>
            <a:r>
              <a:rPr lang="en-US" altLang="pt-BR" sz="2800" dirty="0"/>
              <a:t>:</a:t>
            </a:r>
          </a:p>
          <a:p>
            <a:pPr lvl="1"/>
            <a:r>
              <a:rPr lang="pt-BR" altLang="pt-BR" sz="2400" dirty="0"/>
              <a:t>Questão não resolvida, é algo para o qual se vai buscar resposta, via pesquisa;</a:t>
            </a:r>
          </a:p>
          <a:p>
            <a:pPr lvl="1"/>
            <a:r>
              <a:rPr lang="pt-BR" altLang="pt-BR" sz="2400" dirty="0"/>
              <a:t>Deve ser formulado sob a forma de pergunta;</a:t>
            </a:r>
          </a:p>
          <a:p>
            <a:pPr lvl="1"/>
            <a:r>
              <a:rPr lang="pt-BR" altLang="pt-BR" sz="2400" dirty="0"/>
              <a:t>A pergunta deve ser redigida de forma clara e concisa;</a:t>
            </a:r>
          </a:p>
          <a:p>
            <a:pPr lvl="1"/>
            <a:r>
              <a:rPr lang="pt-BR" altLang="pt-BR" sz="2400" dirty="0"/>
              <a:t>Deve ser definido de tal forma que a solução seja possível. Tenho como encontrar a solução?</a:t>
            </a:r>
          </a:p>
          <a:p>
            <a:endParaRPr lang="pt-BR" altLang="pt-BR" sz="2800" dirty="0"/>
          </a:p>
          <a:p>
            <a:r>
              <a:rPr lang="pt-BR" altLang="pt-BR" sz="2800" dirty="0"/>
              <a:t>Ex. de problema: Qual a relação entre cultura organizacional e o desempenho funcional dos administradores?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01AAEE4-6059-4273-8F92-494B9CD1EDBD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B371C08-20E1-486B-94CD-F5D9B502C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Problema de Pesquisa- Regras Práticas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78A72A6-AEDF-4101-8B0C-5F09984F4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BR" altLang="pt-BR" dirty="0"/>
              <a:t>Verificar, antes de tudo, se o que pensou é realmente um problema científico;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BR" altLang="pt-BR" dirty="0"/>
              <a:t>O problema deve ser formulado sob a forma de pergunta;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BR" altLang="pt-BR" dirty="0"/>
              <a:t>A pergunta deve ser redigida de forma clara e concisa;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BR" altLang="pt-BR" dirty="0"/>
              <a:t>O problema deve ser definido de tal forma que a solução seja possível. Tenho como encontrar a solução?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BDE259A-65C0-445F-967A-26DC00B16E87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BEF6114-648F-4D14-B72E-6BEEECEDB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Problema de Pesquisa- Vantagens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260D4ED-CCE8-4DB5-BA51-7781A905F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76872"/>
            <a:ext cx="8686800" cy="4428728"/>
          </a:xfrm>
        </p:spPr>
        <p:txBody>
          <a:bodyPr/>
          <a:lstStyle/>
          <a:p>
            <a:pPr lvl="1"/>
            <a:r>
              <a:rPr lang="pt-BR" altLang="pt-BR" dirty="0"/>
              <a:t>Delimita com exatidão qual o tipo de resposta que deve ser procurado;</a:t>
            </a:r>
          </a:p>
          <a:p>
            <a:pPr lvl="1"/>
            <a:r>
              <a:rPr lang="pt-BR" altLang="pt-BR" dirty="0"/>
              <a:t>Leva o pesquisador a uma reflexão benéfica e proveitosa sobre o assunto;</a:t>
            </a:r>
          </a:p>
          <a:p>
            <a:pPr lvl="1"/>
            <a:r>
              <a:rPr lang="pt-BR" altLang="pt-BR" dirty="0"/>
              <a:t>Fixa roteiros para o início do levantamento bibliográfico e da coleta de dados;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C9A49E2-C25F-4716-8033-F95B425DC54E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1F5947C-D377-4704-97F8-A5C246FD8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Problema de Pesquisa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E152F73-E0E2-4653-BACA-8DCAE8565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 sz="2400"/>
              <a:t>Exemplos: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t-BR" altLang="pt-BR" sz="2400"/>
              <a:t>Qual a correlação entre produtividade e iluminação do local de trabalho?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t-BR" altLang="pt-BR" sz="2400"/>
              <a:t>Como o clima organizacional afeta o desempenho administrativo?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t-BR" altLang="pt-BR" sz="2400"/>
              <a:t>Quais as possibilidades e dificuldades da implantação da Gestão pela Qualidade Total?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t-BR" altLang="pt-BR" sz="2400"/>
              <a:t>Quais os fatores determinantes das políticas de meio ambiente implantadas no Brasil, nos últimos 10 anos, pelos diferentes governos?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22B5ED9-E0C1-4F79-A805-BC4E43BF3B3D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A6F0849-C492-443B-9AD4-2F6840C39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200" dirty="0"/>
              <a:t>EXEMPLOS: TEMA X PROBLEMA</a:t>
            </a:r>
            <a:endParaRPr lang="pt-BR" altLang="pt-BR" sz="4200" dirty="0"/>
          </a:p>
        </p:txBody>
      </p:sp>
      <p:grpSp>
        <p:nvGrpSpPr>
          <p:cNvPr id="31747" name="Group 3">
            <a:extLst>
              <a:ext uri="{FF2B5EF4-FFF2-40B4-BE49-F238E27FC236}">
                <a16:creationId xmlns:a16="http://schemas.microsoft.com/office/drawing/2014/main" id="{D47424B0-FC1D-4F63-99DD-CD7817FEA639}"/>
              </a:ext>
            </a:extLst>
          </p:cNvPr>
          <p:cNvGrpSpPr>
            <a:grpSpLocks/>
          </p:cNvGrpSpPr>
          <p:nvPr/>
        </p:nvGrpSpPr>
        <p:grpSpPr bwMode="auto">
          <a:xfrm>
            <a:off x="1009650" y="1772816"/>
            <a:ext cx="7234238" cy="4608512"/>
            <a:chOff x="591" y="1117"/>
            <a:chExt cx="4557" cy="2903"/>
          </a:xfrm>
        </p:grpSpPr>
        <p:sp>
          <p:nvSpPr>
            <p:cNvPr id="31748" name="Text Box 4">
              <a:extLst>
                <a:ext uri="{FF2B5EF4-FFF2-40B4-BE49-F238E27FC236}">
                  <a16:creationId xmlns:a16="http://schemas.microsoft.com/office/drawing/2014/main" id="{55CF515B-D1E4-4B8B-986A-ABD319EDEF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" y="1117"/>
              <a:ext cx="4512" cy="8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pt-BR" altLang="pt-BR" sz="2400" dirty="0">
                  <a:latin typeface="Tahoma" panose="020B0604030504040204" pitchFamily="34" charset="0"/>
                </a:rPr>
                <a:t> </a:t>
              </a:r>
              <a:r>
                <a:rPr kumimoji="0" lang="pt-BR" altLang="pt-BR" sz="2400" u="sng" dirty="0">
                  <a:latin typeface="Tahoma" panose="020B0604030504040204" pitchFamily="34" charset="0"/>
                </a:rPr>
                <a:t>Tema</a:t>
              </a:r>
              <a:r>
                <a:rPr kumimoji="0" lang="pt-BR" altLang="pt-BR" sz="2400" dirty="0">
                  <a:latin typeface="Tahoma" panose="020B0604030504040204" pitchFamily="34" charset="0"/>
                </a:rPr>
                <a:t>: Acidentes de trabalho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pt-BR" altLang="pt-BR" sz="2400" dirty="0">
                  <a:latin typeface="Tahoma" panose="020B0604030504040204" pitchFamily="34" charset="0"/>
                </a:rPr>
                <a:t> </a:t>
              </a:r>
              <a:r>
                <a:rPr kumimoji="0" lang="pt-BR" altLang="pt-BR" sz="2400" u="sng" dirty="0">
                  <a:latin typeface="Tahoma" panose="020B0604030504040204" pitchFamily="34" charset="0"/>
                </a:rPr>
                <a:t>Problema</a:t>
              </a:r>
              <a:r>
                <a:rPr kumimoji="0" lang="pt-BR" altLang="pt-BR" sz="2400" dirty="0">
                  <a:latin typeface="Tahoma" panose="020B0604030504040204" pitchFamily="34" charset="0"/>
                </a:rPr>
                <a:t>: Como reduzir o índice de acidentes de trabalho na construção civil?</a:t>
              </a:r>
            </a:p>
          </p:txBody>
        </p:sp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D515AE77-3736-4346-B603-2A623826D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115"/>
              <a:ext cx="4512" cy="8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pt-BR" altLang="pt-BR" sz="2400" dirty="0">
                  <a:latin typeface="Tahoma" panose="020B0604030504040204" pitchFamily="34" charset="0"/>
                </a:rPr>
                <a:t> </a:t>
              </a:r>
              <a:r>
                <a:rPr kumimoji="0" lang="pt-BR" altLang="pt-BR" sz="2400" u="sng" dirty="0">
                  <a:latin typeface="Tahoma" panose="020B0604030504040204" pitchFamily="34" charset="0"/>
                </a:rPr>
                <a:t>Tema</a:t>
              </a:r>
              <a:r>
                <a:rPr kumimoji="0" lang="pt-BR" altLang="pt-BR" sz="2400" dirty="0">
                  <a:latin typeface="Tahoma" panose="020B0604030504040204" pitchFamily="34" charset="0"/>
                </a:rPr>
                <a:t>: Franchising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pt-BR" altLang="pt-BR" sz="2400" dirty="0">
                  <a:latin typeface="Tahoma" panose="020B0604030504040204" pitchFamily="34" charset="0"/>
                </a:rPr>
                <a:t> </a:t>
              </a:r>
              <a:r>
                <a:rPr kumimoji="0" lang="pt-BR" altLang="pt-BR" sz="2400" u="sng" dirty="0">
                  <a:latin typeface="Tahoma" panose="020B0604030504040204" pitchFamily="34" charset="0"/>
                </a:rPr>
                <a:t>Problema</a:t>
              </a:r>
              <a:r>
                <a:rPr kumimoji="0" lang="pt-BR" altLang="pt-BR" sz="2400" dirty="0">
                  <a:latin typeface="Tahoma" panose="020B0604030504040204" pitchFamily="34" charset="0"/>
                </a:rPr>
                <a:t>: Por que o mercado brasileiro se tem mostrado atraente para a prática do franchising?</a:t>
              </a:r>
            </a:p>
          </p:txBody>
        </p:sp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D2BD8EB5-F485-4761-B2D6-9F1B1E259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" y="3151"/>
              <a:ext cx="4532" cy="8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5047"/>
                </a:buClr>
                <a:buSzPct val="7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pt-BR" altLang="pt-BR" sz="2400" dirty="0">
                  <a:latin typeface="Tahoma" panose="020B0604030504040204" pitchFamily="34" charset="0"/>
                </a:rPr>
                <a:t> </a:t>
              </a:r>
              <a:r>
                <a:rPr kumimoji="0" lang="pt-BR" altLang="pt-BR" sz="2400" u="sng" dirty="0">
                  <a:latin typeface="Tahoma" panose="020B0604030504040204" pitchFamily="34" charset="0"/>
                </a:rPr>
                <a:t>Tema</a:t>
              </a:r>
              <a:r>
                <a:rPr kumimoji="0" lang="pt-BR" altLang="pt-BR" sz="2400" dirty="0">
                  <a:latin typeface="Tahoma" panose="020B0604030504040204" pitchFamily="34" charset="0"/>
                </a:rPr>
                <a:t>: Ensino de 3º Grau: evasão</a:t>
              </a:r>
            </a:p>
            <a:p>
              <a:pPr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pt-BR" altLang="pt-BR" sz="2400" dirty="0">
                  <a:latin typeface="Tahoma" panose="020B0604030504040204" pitchFamily="34" charset="0"/>
                </a:rPr>
                <a:t> </a:t>
              </a:r>
              <a:r>
                <a:rPr kumimoji="0" lang="pt-BR" altLang="pt-BR" sz="2400" u="sng" dirty="0">
                  <a:latin typeface="Tahoma" panose="020B0604030504040204" pitchFamily="34" charset="0"/>
                </a:rPr>
                <a:t>Problema</a:t>
              </a:r>
              <a:r>
                <a:rPr kumimoji="0" lang="pt-BR" altLang="pt-BR" sz="2400" dirty="0">
                  <a:latin typeface="Tahoma" panose="020B0604030504040204" pitchFamily="34" charset="0"/>
                </a:rPr>
                <a:t>: Quais as causas da evasão escolar no 3º grau?</a:t>
              </a:r>
            </a:p>
          </p:txBody>
        </p:sp>
      </p:grp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531581-1432-4A61-963A-879B14D8C372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3D32FF8-F79C-4AC4-B925-CDE393AB6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3600" dirty="0" err="1"/>
              <a:t>Exemplos</a:t>
            </a:r>
            <a:r>
              <a:rPr lang="en-US" altLang="pt-BR" sz="3600" dirty="0"/>
              <a:t> de </a:t>
            </a:r>
            <a:r>
              <a:rPr lang="en-US" altLang="pt-BR" sz="3600" dirty="0" err="1"/>
              <a:t>Temas</a:t>
            </a:r>
            <a:r>
              <a:rPr lang="en-US" altLang="pt-BR" sz="3600" dirty="0"/>
              <a:t> X </a:t>
            </a:r>
            <a:r>
              <a:rPr lang="en-US" altLang="pt-BR" sz="3600" dirty="0" err="1"/>
              <a:t>Problema</a:t>
            </a:r>
            <a:r>
              <a:rPr lang="en-US" altLang="pt-BR" sz="3600" dirty="0"/>
              <a:t> de </a:t>
            </a:r>
            <a:r>
              <a:rPr lang="en-US" altLang="pt-BR" sz="3600" dirty="0" err="1"/>
              <a:t>Pesquisa</a:t>
            </a:r>
            <a:r>
              <a:rPr lang="en-US" altLang="pt-BR" sz="3600" dirty="0"/>
              <a:t> 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4BC41B13-70EF-4715-82CA-5BF22A9453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135" y="1603651"/>
            <a:ext cx="8686800" cy="5029200"/>
          </a:xfrm>
        </p:spPr>
        <p:txBody>
          <a:bodyPr/>
          <a:lstStyle/>
          <a:p>
            <a:r>
              <a:rPr lang="en-US" altLang="pt-BR" sz="2800" dirty="0" err="1"/>
              <a:t>Tema</a:t>
            </a:r>
            <a:r>
              <a:rPr lang="en-US" altLang="pt-BR" sz="2800" dirty="0"/>
              <a:t>: </a:t>
            </a:r>
            <a:r>
              <a:rPr lang="en-US" altLang="pt-BR" sz="2800" dirty="0" err="1"/>
              <a:t>Fatores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atratividade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empresas</a:t>
            </a:r>
            <a:r>
              <a:rPr lang="en-US" altLang="pt-BR" sz="2800" dirty="0"/>
              <a:t> para </a:t>
            </a:r>
            <a:r>
              <a:rPr lang="en-US" altLang="pt-BR" sz="2800" dirty="0" err="1"/>
              <a:t>Parques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Tecnológicos</a:t>
            </a:r>
            <a:endParaRPr lang="en-US" altLang="pt-BR" sz="2800" dirty="0"/>
          </a:p>
          <a:p>
            <a:pPr lvl="1"/>
            <a:r>
              <a:rPr lang="en-US" altLang="pt-BR" sz="2400" dirty="0"/>
              <a:t>PP: </a:t>
            </a:r>
            <a:r>
              <a:rPr lang="en-US" altLang="pt-BR" sz="2400" dirty="0" err="1"/>
              <a:t>Quais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fatores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determinam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decisão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instalação</a:t>
            </a:r>
            <a:r>
              <a:rPr lang="en-US" altLang="pt-BR" sz="2400" dirty="0"/>
              <a:t> das </a:t>
            </a:r>
            <a:r>
              <a:rPr lang="en-US" altLang="pt-BR" sz="2400" dirty="0" err="1"/>
              <a:t>empresas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em</a:t>
            </a:r>
            <a:r>
              <a:rPr lang="en-US" altLang="pt-BR" sz="2400" dirty="0"/>
              <a:t> um   Parque </a:t>
            </a:r>
            <a:r>
              <a:rPr lang="en-US" altLang="pt-BR" sz="2400" dirty="0" err="1"/>
              <a:t>Tecnologico</a:t>
            </a:r>
            <a:r>
              <a:rPr lang="en-US" altLang="pt-BR" sz="2400" dirty="0"/>
              <a:t> </a:t>
            </a:r>
            <a:r>
              <a:rPr lang="en-US" altLang="en-US" sz="2400" dirty="0"/>
              <a:t>“</a:t>
            </a:r>
            <a:r>
              <a:rPr lang="en-US" altLang="pt-BR" sz="2400" dirty="0"/>
              <a:t>Alpha</a:t>
            </a:r>
            <a:r>
              <a:rPr lang="en-US" altLang="en-US" sz="2400" dirty="0"/>
              <a:t>”</a:t>
            </a:r>
            <a:r>
              <a:rPr lang="en-US" altLang="ja-JP" sz="2400" dirty="0"/>
              <a:t>? </a:t>
            </a:r>
          </a:p>
          <a:p>
            <a:r>
              <a:rPr lang="en-US" altLang="pt-BR" sz="2800" dirty="0" err="1"/>
              <a:t>Mapeamento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Empresas</a:t>
            </a:r>
            <a:r>
              <a:rPr lang="en-US" altLang="pt-BR" sz="2800" dirty="0"/>
              <a:t> Spin-off (</a:t>
            </a:r>
            <a:r>
              <a:rPr lang="en-US" altLang="pt-BR" sz="2800" dirty="0" err="1"/>
              <a:t>empresas</a:t>
            </a:r>
            <a:r>
              <a:rPr lang="en-US" altLang="pt-BR" sz="2800" dirty="0"/>
              <a:t> de base </a:t>
            </a:r>
            <a:r>
              <a:rPr lang="en-US" altLang="pt-BR" sz="2800" dirty="0" err="1"/>
              <a:t>tecnologica</a:t>
            </a:r>
            <a:r>
              <a:rPr lang="en-US" altLang="pt-BR" sz="2800" dirty="0"/>
              <a:t>) </a:t>
            </a:r>
            <a:r>
              <a:rPr lang="en-US" altLang="pt-BR" sz="2800" dirty="0" err="1"/>
              <a:t>nos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campis</a:t>
            </a:r>
            <a:r>
              <a:rPr lang="en-US" altLang="pt-BR" sz="2800" dirty="0"/>
              <a:t> da USP , </a:t>
            </a:r>
            <a:r>
              <a:rPr lang="en-US" altLang="pt-BR" sz="2800" dirty="0" err="1"/>
              <a:t>UFCar</a:t>
            </a:r>
            <a:r>
              <a:rPr lang="en-US" altLang="pt-BR" sz="2800" dirty="0"/>
              <a:t> </a:t>
            </a:r>
            <a:r>
              <a:rPr lang="en-US" altLang="pt-BR" sz="2800" dirty="0" err="1"/>
              <a:t>ou</a:t>
            </a:r>
            <a:r>
              <a:rPr lang="en-US" altLang="pt-BR" sz="2800" dirty="0"/>
              <a:t> </a:t>
            </a:r>
            <a:r>
              <a:rPr lang="en-US" altLang="pt-BR" sz="2800" dirty="0" err="1"/>
              <a:t>Unicamp</a:t>
            </a:r>
            <a:endParaRPr lang="en-US" altLang="pt-BR" sz="2800" dirty="0"/>
          </a:p>
          <a:p>
            <a:pPr lvl="1"/>
            <a:r>
              <a:rPr lang="en-US" altLang="pt-BR" sz="2400" dirty="0"/>
              <a:t>PP: Qual a </a:t>
            </a:r>
            <a:r>
              <a:rPr lang="en-US" altLang="pt-BR" sz="2400" dirty="0" err="1"/>
              <a:t>contribuição</a:t>
            </a:r>
            <a:r>
              <a:rPr lang="en-US" altLang="pt-BR" sz="2400" dirty="0"/>
              <a:t> das ICT (</a:t>
            </a:r>
            <a:r>
              <a:rPr lang="en-US" altLang="pt-BR" sz="2400" dirty="0" err="1"/>
              <a:t>instituições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Ciencia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tecnologia</a:t>
            </a:r>
            <a:r>
              <a:rPr lang="en-US" altLang="pt-BR" sz="2400" dirty="0"/>
              <a:t>) </a:t>
            </a:r>
            <a:r>
              <a:rPr lang="en-US" altLang="pt-BR" sz="2400" dirty="0" err="1"/>
              <a:t>na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criacao</a:t>
            </a:r>
            <a:r>
              <a:rPr lang="en-US" altLang="pt-BR" sz="2400" dirty="0"/>
              <a:t> de Spin-off?</a:t>
            </a:r>
          </a:p>
          <a:p>
            <a:pPr lvl="1"/>
            <a:r>
              <a:rPr lang="en-US" altLang="pt-BR" sz="2400" dirty="0"/>
              <a:t>Qual a taxa de </a:t>
            </a:r>
            <a:r>
              <a:rPr lang="en-US" altLang="pt-BR" sz="2400" dirty="0" err="1"/>
              <a:t>conversão</a:t>
            </a:r>
            <a:r>
              <a:rPr lang="en-US" altLang="pt-BR" sz="2400" dirty="0"/>
              <a:t> das </a:t>
            </a:r>
            <a:r>
              <a:rPr lang="en-US" altLang="pt-BR" sz="2400" dirty="0" err="1"/>
              <a:t>patentes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desenvolvidas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nas</a:t>
            </a:r>
            <a:r>
              <a:rPr lang="en-US" altLang="pt-BR" sz="2400" dirty="0"/>
              <a:t> ICT </a:t>
            </a:r>
            <a:r>
              <a:rPr lang="en-US" altLang="pt-BR" sz="2400" dirty="0" err="1"/>
              <a:t>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empreendimentos</a:t>
            </a:r>
            <a:r>
              <a:rPr lang="en-US" altLang="pt-BR" sz="2400" dirty="0"/>
              <a:t> de base </a:t>
            </a:r>
            <a:r>
              <a:rPr lang="en-US" altLang="pt-BR" sz="2400" dirty="0" err="1"/>
              <a:t>tecnologica</a:t>
            </a:r>
            <a:r>
              <a:rPr lang="en-US" altLang="pt-BR" dirty="0"/>
              <a:t>?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30C6204-AD37-41BB-8DC7-C4BA722C216D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23B14DD4-CCB5-49D1-983A-3A89DFFC17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16832"/>
            <a:ext cx="8807450" cy="4320456"/>
          </a:xfrm>
        </p:spPr>
        <p:txBody>
          <a:bodyPr/>
          <a:lstStyle/>
          <a:p>
            <a:r>
              <a:rPr lang="en-US" altLang="pt-BR" sz="2800" dirty="0" err="1"/>
              <a:t>Geração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energia</a:t>
            </a:r>
            <a:r>
              <a:rPr lang="en-US" altLang="pt-BR" sz="2800" dirty="0"/>
              <a:t> a </a:t>
            </a:r>
            <a:r>
              <a:rPr lang="en-US" altLang="pt-BR" sz="2800" dirty="0" err="1"/>
              <a:t>partir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biogás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aterro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sanitário</a:t>
            </a:r>
            <a:r>
              <a:rPr lang="en-US" altLang="pt-BR" sz="2800" dirty="0"/>
              <a:t>;</a:t>
            </a:r>
          </a:p>
          <a:p>
            <a:pPr lvl="1"/>
            <a:r>
              <a:rPr lang="en-US" altLang="pt-BR" sz="2400" dirty="0"/>
              <a:t>Qual </a:t>
            </a:r>
            <a:r>
              <a:rPr lang="en-US" altLang="pt-BR" sz="2400" dirty="0" err="1"/>
              <a:t>modelo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negocio</a:t>
            </a:r>
            <a:r>
              <a:rPr lang="en-US" altLang="pt-BR" sz="2400" dirty="0"/>
              <a:t> é </a:t>
            </a:r>
            <a:r>
              <a:rPr lang="en-US" altLang="pt-BR" sz="2400" dirty="0" err="1"/>
              <a:t>mais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eficiente</a:t>
            </a:r>
            <a:r>
              <a:rPr lang="en-US" altLang="pt-BR" sz="2400" dirty="0"/>
              <a:t> para a </a:t>
            </a:r>
            <a:r>
              <a:rPr lang="en-US" altLang="pt-BR" sz="2400" dirty="0" err="1"/>
              <a:t>geracao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energia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partir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biogás</a:t>
            </a:r>
            <a:r>
              <a:rPr lang="en-US" altLang="pt-BR" sz="2400" dirty="0"/>
              <a:t>?</a:t>
            </a:r>
          </a:p>
          <a:p>
            <a:r>
              <a:rPr lang="en-US" altLang="pt-BR" sz="2800" dirty="0" err="1"/>
              <a:t>Oportunidades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negócios</a:t>
            </a:r>
            <a:r>
              <a:rPr lang="en-US" altLang="pt-BR" sz="2800" dirty="0"/>
              <a:t> com </a:t>
            </a:r>
            <a:r>
              <a:rPr lang="en-US" altLang="pt-BR" sz="2800" dirty="0" err="1"/>
              <a:t>resíduos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recicláveis</a:t>
            </a:r>
            <a:r>
              <a:rPr lang="en-US" altLang="pt-BR" sz="2800" dirty="0"/>
              <a:t>;</a:t>
            </a:r>
          </a:p>
          <a:p>
            <a:pPr lvl="1"/>
            <a:r>
              <a:rPr lang="en-US" altLang="pt-BR" sz="2400" dirty="0" err="1"/>
              <a:t>Quais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fatores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motivadores</a:t>
            </a:r>
            <a:r>
              <a:rPr lang="en-US" altLang="pt-BR" sz="2400" dirty="0"/>
              <a:t> e  </a:t>
            </a:r>
            <a:r>
              <a:rPr lang="en-US" altLang="pt-BR" sz="2400" dirty="0" err="1"/>
              <a:t>barreiras</a:t>
            </a:r>
            <a:r>
              <a:rPr lang="en-US" altLang="pt-BR" sz="2400" dirty="0"/>
              <a:t> para </a:t>
            </a:r>
            <a:r>
              <a:rPr lang="en-US" altLang="pt-BR" sz="2400" dirty="0" err="1"/>
              <a:t>implantacao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negocios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utilizando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resíduos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reciclaveis</a:t>
            </a:r>
            <a:r>
              <a:rPr lang="en-US" altLang="pt-BR" sz="2400" dirty="0"/>
              <a:t> ? </a:t>
            </a:r>
          </a:p>
          <a:p>
            <a:endParaRPr lang="en-US" altLang="pt-BR" sz="28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39CAB16-3F6F-48F4-A46D-BAF114E22C47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944362-CBC8-4467-82F7-8E34265B2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219200"/>
          </a:xfrm>
        </p:spPr>
        <p:txBody>
          <a:bodyPr/>
          <a:lstStyle/>
          <a:p>
            <a:r>
              <a:rPr lang="en-US" altLang="pt-BR" sz="3600" dirty="0" err="1"/>
              <a:t>Exemplos</a:t>
            </a:r>
            <a:r>
              <a:rPr lang="en-US" altLang="pt-BR" sz="3600" dirty="0"/>
              <a:t> de </a:t>
            </a:r>
            <a:r>
              <a:rPr lang="en-US" altLang="pt-BR" sz="3600" dirty="0" err="1"/>
              <a:t>Temas</a:t>
            </a:r>
            <a:r>
              <a:rPr lang="en-US" altLang="pt-BR" sz="3600" dirty="0"/>
              <a:t> X </a:t>
            </a:r>
            <a:r>
              <a:rPr lang="en-US" altLang="pt-BR" sz="3600" dirty="0" err="1"/>
              <a:t>Problema</a:t>
            </a:r>
            <a:r>
              <a:rPr lang="en-US" altLang="pt-BR" sz="3600" dirty="0"/>
              <a:t> de </a:t>
            </a:r>
            <a:r>
              <a:rPr lang="en-US" altLang="pt-BR" sz="3600" dirty="0" err="1"/>
              <a:t>Pesquisa</a:t>
            </a:r>
            <a:r>
              <a:rPr lang="en-US" altLang="pt-BR" sz="360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757409-408A-4D29-803E-4037BA5C5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8840"/>
            <a:ext cx="8686800" cy="4716760"/>
          </a:xfrm>
        </p:spPr>
        <p:txBody>
          <a:bodyPr/>
          <a:lstStyle/>
          <a:p>
            <a:r>
              <a:rPr lang="en-US" altLang="pt-BR" sz="2800" dirty="0"/>
              <a:t>O </a:t>
            </a:r>
            <a:r>
              <a:rPr lang="en-US" altLang="pt-BR" sz="2800" dirty="0" err="1"/>
              <a:t>acesso</a:t>
            </a:r>
            <a:r>
              <a:rPr lang="en-US" altLang="pt-BR" sz="2800" dirty="0"/>
              <a:t> das </a:t>
            </a:r>
            <a:r>
              <a:rPr lang="en-US" altLang="pt-BR" sz="2800" dirty="0" err="1"/>
              <a:t>pequenas</a:t>
            </a:r>
            <a:r>
              <a:rPr lang="en-US" altLang="pt-BR" sz="2800" dirty="0"/>
              <a:t> e </a:t>
            </a:r>
            <a:r>
              <a:rPr lang="en-US" altLang="pt-BR" sz="2800" dirty="0" err="1"/>
              <a:t>médias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empresas</a:t>
            </a:r>
            <a:r>
              <a:rPr lang="en-US" altLang="pt-BR" sz="2800" dirty="0"/>
              <a:t>  (PME) </a:t>
            </a:r>
            <a:r>
              <a:rPr lang="en-US" altLang="pt-BR" sz="2800" dirty="0" err="1"/>
              <a:t>ao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mercado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capitais</a:t>
            </a:r>
            <a:r>
              <a:rPr lang="en-US" altLang="pt-BR" sz="2800" dirty="0"/>
              <a:t>;</a:t>
            </a:r>
          </a:p>
          <a:p>
            <a:pPr lvl="1"/>
            <a:r>
              <a:rPr lang="en-US" altLang="pt-BR" sz="2400" dirty="0" err="1"/>
              <a:t>Quais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oportunidades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barreiras</a:t>
            </a:r>
            <a:r>
              <a:rPr lang="en-US" altLang="pt-BR" sz="2400" dirty="0"/>
              <a:t> para as PME </a:t>
            </a:r>
            <a:r>
              <a:rPr lang="en-US" altLang="pt-BR" sz="2400" dirty="0" err="1"/>
              <a:t>acessarem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mercado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capitais</a:t>
            </a:r>
            <a:r>
              <a:rPr lang="en-US" altLang="pt-BR" sz="2400" dirty="0"/>
              <a:t>?</a:t>
            </a:r>
          </a:p>
          <a:p>
            <a:pPr marL="457200" lvl="1" indent="0">
              <a:buNone/>
            </a:pPr>
            <a:endParaRPr lang="en-US" altLang="pt-BR" sz="2400" dirty="0"/>
          </a:p>
          <a:p>
            <a:r>
              <a:rPr lang="en-US" altLang="pt-BR" sz="2800" dirty="0" err="1"/>
              <a:t>Contratos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fornecimento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cana</a:t>
            </a:r>
            <a:r>
              <a:rPr lang="en-US" altLang="pt-BR" sz="2800" dirty="0"/>
              <a:t>;</a:t>
            </a:r>
          </a:p>
          <a:p>
            <a:pPr lvl="1"/>
            <a:r>
              <a:rPr lang="en-US" altLang="pt-BR" sz="2000" dirty="0" err="1"/>
              <a:t>Quais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mecanismos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negociação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utilizados</a:t>
            </a:r>
            <a:r>
              <a:rPr lang="en-US" altLang="pt-BR" sz="2000" dirty="0"/>
              <a:t> para </a:t>
            </a:r>
            <a:r>
              <a:rPr lang="en-US" altLang="pt-BR" sz="2000" dirty="0" err="1"/>
              <a:t>elaboraçao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contratos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fornecimento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cana</a:t>
            </a:r>
            <a:r>
              <a:rPr lang="en-US" altLang="pt-BR" sz="2000" dirty="0"/>
              <a:t>? </a:t>
            </a:r>
          </a:p>
          <a:p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D7C0E72-D1F0-428A-947B-B8D6C469F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68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pt-BR" sz="3600" kern="0"/>
              <a:t>Exemplos de Temas X Problema de Pesquisa </a:t>
            </a:r>
            <a:endParaRPr lang="en-US" altLang="pt-BR" sz="3600" kern="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30F7B6D-3A61-4123-BA25-F2C0B4683100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  <p:extLst>
      <p:ext uri="{BB962C8B-B14F-4D97-AF65-F5344CB8AC3E}">
        <p14:creationId xmlns:p14="http://schemas.microsoft.com/office/powerpoint/2010/main" val="515482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48E9BCD-EC54-4856-AF34-BBD776903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FASES DA PESQUISA</a:t>
            </a:r>
            <a:endParaRPr lang="pt-BR" altLang="pt-BR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DBD9140-785A-418D-90EB-8939984F6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2633" y="2060848"/>
            <a:ext cx="8686800" cy="5181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t-BR" dirty="0"/>
              <a:t>3) </a:t>
            </a:r>
            <a:r>
              <a:rPr lang="en-US" altLang="pt-BR" dirty="0" err="1"/>
              <a:t>Justificativa</a:t>
            </a:r>
            <a:endParaRPr lang="en-US" altLang="pt-BR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pt-BR" dirty="0"/>
          </a:p>
          <a:p>
            <a:pPr lvl="1">
              <a:lnSpc>
                <a:spcPct val="80000"/>
              </a:lnSpc>
            </a:pPr>
            <a:r>
              <a:rPr lang="pt-BR" altLang="pt-BR" dirty="0"/>
              <a:t>Explicitar os motivos de ordem teórica e prática que justificam a pesquisa;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Em que o estudo é importante para a área na qual você está atuando, ou para a área na qual busca formação acadêmica, ou para a sociedade em geral?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Deve-se mencionar a importância do trabalho, justificando a necessidade de se realizar tal estudo.</a:t>
            </a:r>
          </a:p>
          <a:p>
            <a:pPr lvl="1">
              <a:lnSpc>
                <a:spcPct val="80000"/>
              </a:lnSpc>
            </a:pPr>
            <a:endParaRPr lang="pt-BR" alt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BCE61EA-7507-45BB-873F-EAA064DA473D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F84AAEF-603A-499A-860A-5B8A32332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pt-BR" sz="4000" dirty="0"/>
              <a:t>PLANEJAMENTO DA PESQUISA</a:t>
            </a:r>
            <a:endParaRPr lang="pt-BR" altLang="pt-BR" sz="4000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A7C3396-A755-43D5-99CC-BD1AB17FC9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2074862"/>
            <a:ext cx="6840537" cy="4234457"/>
          </a:xfrm>
        </p:spPr>
        <p:txBody>
          <a:bodyPr/>
          <a:lstStyle/>
          <a:p>
            <a:r>
              <a:rPr lang="en-US" altLang="pt-BR" sz="2600" dirty="0" err="1"/>
              <a:t>Orienta</a:t>
            </a:r>
            <a:r>
              <a:rPr lang="en-US" altLang="pt-BR" sz="2600" dirty="0"/>
              <a:t> o </a:t>
            </a:r>
            <a:r>
              <a:rPr lang="en-US" altLang="pt-BR" sz="2600" dirty="0" err="1"/>
              <a:t>pesquisador</a:t>
            </a:r>
            <a:r>
              <a:rPr lang="en-US" altLang="pt-BR" sz="2600" dirty="0"/>
              <a:t> </a:t>
            </a:r>
            <a:r>
              <a:rPr lang="en-US" altLang="pt-BR" sz="2600" dirty="0" err="1"/>
              <a:t>nas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etapas</a:t>
            </a:r>
            <a:r>
              <a:rPr lang="en-US" altLang="pt-BR" sz="2600" dirty="0"/>
              <a:t> a </a:t>
            </a:r>
            <a:r>
              <a:rPr lang="en-US" altLang="pt-BR" sz="2600" dirty="0" err="1"/>
              <a:t>serem</a:t>
            </a:r>
            <a:r>
              <a:rPr lang="en-US" altLang="pt-BR" sz="2600" dirty="0"/>
              <a:t> </a:t>
            </a:r>
            <a:r>
              <a:rPr lang="en-US" altLang="pt-BR" sz="2600" dirty="0" err="1"/>
              <a:t>desenvolvidas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ao</a:t>
            </a:r>
            <a:r>
              <a:rPr lang="en-US" altLang="pt-BR" sz="2600" dirty="0"/>
              <a:t> </a:t>
            </a:r>
            <a:r>
              <a:rPr lang="en-US" altLang="pt-BR" sz="2600" dirty="0" err="1"/>
              <a:t>longo</a:t>
            </a:r>
            <a:r>
              <a:rPr lang="en-US" altLang="pt-BR" sz="2600" dirty="0"/>
              <a:t> da </a:t>
            </a:r>
            <a:r>
              <a:rPr lang="en-US" altLang="pt-BR" sz="2600" dirty="0" err="1"/>
              <a:t>pesquisa</a:t>
            </a:r>
            <a:r>
              <a:rPr lang="en-US" altLang="pt-BR" sz="2600" dirty="0"/>
              <a:t>;</a:t>
            </a:r>
          </a:p>
          <a:p>
            <a:r>
              <a:rPr lang="en-US" altLang="pt-BR" sz="2600" dirty="0" err="1"/>
              <a:t>Destaca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os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procedimentos</a:t>
            </a:r>
            <a:r>
              <a:rPr lang="en-US" altLang="pt-BR" sz="2600" dirty="0"/>
              <a:t> para </a:t>
            </a:r>
            <a:r>
              <a:rPr lang="en-US" altLang="pt-BR" sz="2600" dirty="0" err="1"/>
              <a:t>cada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atividade</a:t>
            </a:r>
            <a:r>
              <a:rPr lang="en-US" altLang="pt-BR" sz="2600" dirty="0"/>
              <a:t> de </a:t>
            </a:r>
            <a:r>
              <a:rPr lang="en-US" altLang="pt-BR" sz="2600" dirty="0" err="1"/>
              <a:t>pesquisa</a:t>
            </a:r>
            <a:r>
              <a:rPr lang="en-US" altLang="pt-BR" sz="2600" dirty="0"/>
              <a:t>;</a:t>
            </a:r>
          </a:p>
          <a:p>
            <a:r>
              <a:rPr lang="en-US" altLang="pt-BR" sz="2600" dirty="0"/>
              <a:t>É um </a:t>
            </a:r>
            <a:r>
              <a:rPr lang="en-US" altLang="pt-BR" sz="2600" dirty="0" err="1"/>
              <a:t>plano</a:t>
            </a:r>
            <a:r>
              <a:rPr lang="en-US" altLang="pt-BR" sz="2600" dirty="0"/>
              <a:t> </a:t>
            </a:r>
            <a:r>
              <a:rPr lang="en-US" altLang="pt-BR" sz="2600" dirty="0" err="1"/>
              <a:t>baseado</a:t>
            </a:r>
            <a:r>
              <a:rPr lang="en-US" altLang="pt-BR" sz="2600" dirty="0"/>
              <a:t> </a:t>
            </a:r>
            <a:r>
              <a:rPr lang="en-US" altLang="pt-BR" sz="2600" dirty="0" err="1"/>
              <a:t>em</a:t>
            </a:r>
            <a:r>
              <a:rPr lang="en-US" altLang="pt-BR" sz="2600" dirty="0"/>
              <a:t> </a:t>
            </a:r>
            <a:r>
              <a:rPr lang="en-US" altLang="pt-BR" sz="2600" dirty="0" err="1"/>
              <a:t>atividades</a:t>
            </a:r>
            <a:r>
              <a:rPr lang="en-US" altLang="pt-BR" sz="2600" dirty="0"/>
              <a:t>, tempo e </a:t>
            </a:r>
            <a:r>
              <a:rPr lang="en-US" altLang="pt-BR" sz="2600" dirty="0" err="1"/>
              <a:t>recursos</a:t>
            </a:r>
            <a:r>
              <a:rPr lang="en-US" altLang="pt-BR" sz="2600" dirty="0"/>
              <a:t>;</a:t>
            </a:r>
          </a:p>
          <a:p>
            <a:r>
              <a:rPr lang="en-US" altLang="pt-BR" sz="2600" dirty="0" err="1"/>
              <a:t>Orienta</a:t>
            </a:r>
            <a:r>
              <a:rPr lang="en-US" altLang="pt-BR" sz="2600" dirty="0"/>
              <a:t> a </a:t>
            </a:r>
            <a:r>
              <a:rPr lang="en-US" altLang="pt-BR" sz="2600" dirty="0" err="1"/>
              <a:t>seleção</a:t>
            </a:r>
            <a:r>
              <a:rPr lang="en-US" altLang="pt-BR" sz="2600" dirty="0"/>
              <a:t> de </a:t>
            </a:r>
            <a:r>
              <a:rPr lang="en-US" altLang="pt-BR" sz="2600" dirty="0" err="1"/>
              <a:t>fontes</a:t>
            </a:r>
            <a:r>
              <a:rPr lang="en-US" altLang="pt-BR" sz="2600" dirty="0"/>
              <a:t> e </a:t>
            </a:r>
            <a:r>
              <a:rPr lang="en-US" altLang="pt-BR" sz="2600" dirty="0" err="1"/>
              <a:t>tipos</a:t>
            </a:r>
            <a:r>
              <a:rPr lang="en-US" altLang="pt-BR" sz="2600" dirty="0"/>
              <a:t> de </a:t>
            </a:r>
            <a:r>
              <a:rPr lang="en-US" altLang="pt-BR" sz="2600" dirty="0" err="1"/>
              <a:t>informações</a:t>
            </a:r>
            <a:r>
              <a:rPr lang="en-US" altLang="pt-BR" sz="2600" dirty="0"/>
              <a:t>;</a:t>
            </a:r>
          </a:p>
          <a:p>
            <a:endParaRPr lang="en-US" altLang="pt-BR" sz="2600" dirty="0"/>
          </a:p>
          <a:p>
            <a:endParaRPr lang="en-US" altLang="pt-BR" sz="2600" dirty="0"/>
          </a:p>
          <a:p>
            <a:pPr>
              <a:buFont typeface="Wingdings" panose="05000000000000000000" pitchFamily="2" charset="2"/>
              <a:buNone/>
            </a:pPr>
            <a:endParaRPr lang="pt-BR" altLang="pt-BR" sz="2600" dirty="0"/>
          </a:p>
        </p:txBody>
      </p:sp>
      <p:pic>
        <p:nvPicPr>
          <p:cNvPr id="7172" name="Picture 4" descr="Clique para fazer o download">
            <a:extLst>
              <a:ext uri="{FF2B5EF4-FFF2-40B4-BE49-F238E27FC236}">
                <a16:creationId xmlns:a16="http://schemas.microsoft.com/office/drawing/2014/main" id="{7F22A634-3EFC-4518-BEED-02FA9B899F5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21226" y="1628800"/>
            <a:ext cx="2016125" cy="2016125"/>
          </a:xfr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9595AA8-C9D0-4AD7-9C93-1D5825C43659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48E9BCD-EC54-4856-AF34-BBD776903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t-BR" dirty="0" err="1"/>
              <a:t>Justificativa</a:t>
            </a:r>
            <a:endParaRPr lang="en-US" altLang="pt-BR" dirty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DBD9140-785A-418D-90EB-8939984F6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5181600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sz="2800" dirty="0"/>
              <a:t>Geralmente contém as seguintes informações: </a:t>
            </a:r>
          </a:p>
          <a:p>
            <a:pPr>
              <a:lnSpc>
                <a:spcPct val="80000"/>
              </a:lnSpc>
            </a:pPr>
            <a:endParaRPr lang="pt-BR" altLang="pt-BR" sz="2800" dirty="0"/>
          </a:p>
          <a:p>
            <a:pPr lvl="1">
              <a:lnSpc>
                <a:spcPct val="80000"/>
              </a:lnSpc>
            </a:pPr>
            <a:r>
              <a:rPr lang="pt-BR" altLang="pt-BR" dirty="0"/>
              <a:t>Motivo da escolha do trabalho (relevância ou importância do trabalho);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Relação do problema estudado com o contexto social;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Aspectos inovadores do trabalho;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Contribuição prática e acadêmica do trabalho;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Viabilidade;</a:t>
            </a:r>
          </a:p>
          <a:p>
            <a:pPr lvl="1">
              <a:lnSpc>
                <a:spcPct val="80000"/>
              </a:lnSpc>
            </a:pPr>
            <a:r>
              <a:rPr lang="pt-BR" altLang="pt-BR" dirty="0"/>
              <a:t>Interesse pessoal (opcional).</a:t>
            </a:r>
          </a:p>
          <a:p>
            <a:pPr>
              <a:lnSpc>
                <a:spcPct val="80000"/>
              </a:lnSpc>
            </a:pPr>
            <a:endParaRPr lang="en-US" altLang="pt-BR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BCE61EA-7507-45BB-873F-EAA064DA473D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  <p:extLst>
      <p:ext uri="{BB962C8B-B14F-4D97-AF65-F5344CB8AC3E}">
        <p14:creationId xmlns:p14="http://schemas.microsoft.com/office/powerpoint/2010/main" val="3544757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8F77C31-0909-4A7E-9A0F-B3E780337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JUSTIFICATIVA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9B7EE8F-0EB8-4932-BBD3-3E358926E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5029200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pt-BR" altLang="en-US" sz="2000" dirty="0"/>
              <a:t>“</a:t>
            </a:r>
            <a:r>
              <a:rPr lang="pt-BR" altLang="pt-BR" sz="2000" dirty="0"/>
              <a:t>O associativismo é visto hoje como uma das principais alternativas para os pequenos e médios supermercadistas ganharem poder na negociação junto aos fornecedores e enfrentarem a concorrência com os hipermercados</a:t>
            </a:r>
            <a:r>
              <a:rPr lang="pt-BR" altLang="en-US" sz="2000" dirty="0"/>
              <a:t>”</a:t>
            </a:r>
            <a:r>
              <a:rPr lang="pt-BR" altLang="pt-BR" sz="2000" dirty="0"/>
              <a:t>          Hiroshi (2000).</a:t>
            </a:r>
          </a:p>
          <a:p>
            <a:pPr>
              <a:lnSpc>
                <a:spcPct val="80000"/>
              </a:lnSpc>
            </a:pPr>
            <a:endParaRPr lang="pt-BR" altLang="pt-BR" sz="2000" dirty="0"/>
          </a:p>
          <a:p>
            <a:pPr>
              <a:lnSpc>
                <a:spcPct val="80000"/>
              </a:lnSpc>
            </a:pPr>
            <a:r>
              <a:rPr lang="pt-BR" altLang="pt-BR" sz="2000" b="1" dirty="0"/>
              <a:t>Relevância do estudo e relação com o contexto social: </a:t>
            </a:r>
            <a:r>
              <a:rPr lang="pt-BR" altLang="pt-BR" sz="2000" dirty="0"/>
              <a:t>o associativismo é visto como uma das poucas alternativas para a sobrevivência do pequeno varejo;</a:t>
            </a:r>
          </a:p>
          <a:p>
            <a:pPr>
              <a:lnSpc>
                <a:spcPct val="80000"/>
              </a:lnSpc>
            </a:pPr>
            <a:r>
              <a:rPr lang="pt-BR" altLang="pt-BR" sz="2000" b="1" dirty="0"/>
              <a:t>Aspectos inovadores: </a:t>
            </a:r>
            <a:r>
              <a:rPr lang="pt-BR" altLang="pt-BR" sz="2000" dirty="0"/>
              <a:t>proposta para aperfeiçoamento/sustentabilidade das redes;</a:t>
            </a:r>
          </a:p>
          <a:p>
            <a:pPr>
              <a:lnSpc>
                <a:spcPct val="80000"/>
              </a:lnSpc>
            </a:pPr>
            <a:r>
              <a:rPr lang="pt-BR" altLang="pt-BR" sz="2000" dirty="0"/>
              <a:t> </a:t>
            </a:r>
            <a:r>
              <a:rPr lang="pt-BR" altLang="pt-BR" sz="2000" b="1" dirty="0"/>
              <a:t>Contribuição acadêmica e prática: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redes de compras: falta de um maior conhecimento sobre o tema no setor;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poucos estudos sobre o assunto;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proposta de sustentabilidade;</a:t>
            </a:r>
          </a:p>
          <a:p>
            <a:pPr>
              <a:lnSpc>
                <a:spcPct val="80000"/>
              </a:lnSpc>
            </a:pPr>
            <a:r>
              <a:rPr lang="pt-BR" altLang="pt-BR" sz="2000" dirty="0"/>
              <a:t> </a:t>
            </a:r>
            <a:r>
              <a:rPr lang="pt-BR" altLang="pt-BR" sz="2000" b="1" dirty="0"/>
              <a:t>Viabilidade: </a:t>
            </a:r>
            <a:r>
              <a:rPr lang="pt-BR" altLang="pt-BR" sz="2000" dirty="0"/>
              <a:t>facilidade de acesso: contatos;</a:t>
            </a:r>
          </a:p>
          <a:p>
            <a:pPr>
              <a:lnSpc>
                <a:spcPct val="80000"/>
              </a:lnSpc>
            </a:pPr>
            <a:r>
              <a:rPr lang="pt-BR" altLang="pt-BR" sz="2000" b="1" dirty="0"/>
              <a:t>Interesse pessoal: </a:t>
            </a:r>
            <a:r>
              <a:rPr lang="pt-BR" altLang="pt-BR" sz="1800" dirty="0"/>
              <a:t>7 anos trabalhando com assuntos relacionados ao varejo brasileiro.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A8D0D76-76E6-49B3-B7C2-513B66CA8164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71D0ADB-9F2E-4DAC-A235-1E1462CED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200"/>
              <a:t>FASES DA PESQUISA</a:t>
            </a:r>
            <a:endParaRPr lang="pt-BR" altLang="pt-BR" sz="420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D276FF9-AB19-4962-8139-9DF676CDE88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4194" y="1601788"/>
            <a:ext cx="7210425" cy="5256212"/>
          </a:xfrm>
        </p:spPr>
        <p:txBody>
          <a:bodyPr/>
          <a:lstStyle/>
          <a:p>
            <a:pPr marL="476250" indent="-476250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pt-BR" sz="2700" b="1" dirty="0"/>
              <a:t>4) </a:t>
            </a:r>
            <a:r>
              <a:rPr lang="en-US" altLang="pt-BR" sz="2700" b="1" dirty="0" err="1"/>
              <a:t>Definição</a:t>
            </a:r>
            <a:r>
              <a:rPr lang="en-US" altLang="pt-BR" sz="2700" b="1" dirty="0"/>
              <a:t> dos </a:t>
            </a:r>
            <a:r>
              <a:rPr lang="en-US" altLang="pt-BR" sz="2700" b="1" dirty="0" err="1"/>
              <a:t>objetivos</a:t>
            </a:r>
            <a:endParaRPr lang="en-US" altLang="pt-BR" sz="2700" b="1" dirty="0"/>
          </a:p>
          <a:p>
            <a:pPr marL="476250" indent="-476250">
              <a:lnSpc>
                <a:spcPct val="130000"/>
              </a:lnSpc>
            </a:pPr>
            <a:r>
              <a:rPr lang="pt-BR" altLang="pt-BR" sz="2400" dirty="0"/>
              <a:t>Nesta fase, o investigador buscará resposta à questão: </a:t>
            </a:r>
            <a:r>
              <a:rPr lang="pt-BR" altLang="pt-BR" sz="2400" b="1" u="sng" dirty="0"/>
              <a:t>Para que fazer a pesquisa?</a:t>
            </a:r>
          </a:p>
          <a:p>
            <a:pPr marL="476250" indent="-476250">
              <a:lnSpc>
                <a:spcPct val="130000"/>
              </a:lnSpc>
            </a:pPr>
            <a:r>
              <a:rPr lang="pt-BR" altLang="pt-BR" sz="2400" dirty="0"/>
              <a:t>O objetivo é um resultado a alcançar</a:t>
            </a:r>
          </a:p>
          <a:p>
            <a:pPr marL="476250" indent="-476250">
              <a:lnSpc>
                <a:spcPct val="130000"/>
              </a:lnSpc>
            </a:pPr>
            <a:r>
              <a:rPr lang="pt-BR" altLang="pt-BR" sz="2400" dirty="0"/>
              <a:t> Quando alcançado, dá resposta ao problema</a:t>
            </a:r>
          </a:p>
          <a:p>
            <a:pPr marL="476250" indent="-476250">
              <a:lnSpc>
                <a:spcPct val="130000"/>
              </a:lnSpc>
            </a:pPr>
            <a:r>
              <a:rPr lang="pt-BR" altLang="pt-BR" sz="2400" dirty="0"/>
              <a:t> Os objetivos devem ser claros e atingíveis (objetivos vagamente enunciados não serão atingidos)</a:t>
            </a:r>
          </a:p>
          <a:p>
            <a:pPr marL="476250" indent="-476250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US" altLang="pt-BR" sz="2700" b="1" dirty="0"/>
          </a:p>
          <a:p>
            <a:pPr marL="476250" indent="-476250">
              <a:lnSpc>
                <a:spcPct val="110000"/>
              </a:lnSpc>
              <a:buFont typeface="Wingdings" panose="05000000000000000000" pitchFamily="2" charset="2"/>
              <a:buNone/>
            </a:pPr>
            <a:endParaRPr lang="pt-BR" altLang="pt-BR" sz="2700" dirty="0"/>
          </a:p>
        </p:txBody>
      </p:sp>
      <p:pic>
        <p:nvPicPr>
          <p:cNvPr id="40964" name="Picture 4" descr="j0232955[1]">
            <a:extLst>
              <a:ext uri="{FF2B5EF4-FFF2-40B4-BE49-F238E27FC236}">
                <a16:creationId xmlns:a16="http://schemas.microsoft.com/office/drawing/2014/main" id="{DC6E6264-0836-4AF0-BA4F-2DF07E1A888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13600" y="1700213"/>
            <a:ext cx="1535113" cy="1647825"/>
          </a:xfrm>
          <a:noFill/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8FB4681-8892-471A-968A-730A65037192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93DB95B-7857-496F-AEC0-D4B06FE42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Objetivos da Pesquisa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87B19FB-F654-4BA1-91B7-CDF6B8E98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pt-BR" altLang="pt-BR" sz="2800"/>
              <a:t>Os objetivos dividem-se em: objetivo geral e objetivos específicos </a:t>
            </a:r>
          </a:p>
          <a:p>
            <a:pPr algn="just">
              <a:lnSpc>
                <a:spcPct val="120000"/>
              </a:lnSpc>
            </a:pPr>
            <a:r>
              <a:rPr lang="pt-BR" altLang="pt-BR" sz="2800"/>
              <a:t>Pode-se fixar um objetivo geral e enunciar outros objetivos específicos (esse procedimento ajudará a definir todas as ações, possibilitando menor risco de fugas por parte do pesquisador)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BR" altLang="pt-BR" sz="2800"/>
              <a:t>Na definição dos objetivos, é comum o uso do verbo na forma do infinitivo (caracterizar, descrever, identificar, avaliar, classificar, distinguir, explicar etc.)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BBF1442-A571-40D2-9A89-F72DAE8C10B5}"/>
              </a:ext>
            </a:extLst>
          </p:cNvPr>
          <p:cNvSpPr txBox="1"/>
          <p:nvPr/>
        </p:nvSpPr>
        <p:spPr>
          <a:xfrm>
            <a:off x="29065" y="6608385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>
            <a:extLst>
              <a:ext uri="{FF2B5EF4-FFF2-40B4-BE49-F238E27FC236}">
                <a16:creationId xmlns:a16="http://schemas.microsoft.com/office/drawing/2014/main" id="{28EC23A7-AF6F-4559-8176-B31B4E470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PROBLEMA E OBJETIVO</a:t>
            </a:r>
          </a:p>
        </p:txBody>
      </p:sp>
      <p:sp>
        <p:nvSpPr>
          <p:cNvPr id="45059" name="Rectangle 5">
            <a:extLst>
              <a:ext uri="{FF2B5EF4-FFF2-40B4-BE49-F238E27FC236}">
                <a16:creationId xmlns:a16="http://schemas.microsoft.com/office/drawing/2014/main" id="{87C5841F-0897-4123-981D-B17635449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800"/>
              <a:t>Exemplo:</a:t>
            </a:r>
          </a:p>
          <a:p>
            <a:pPr lvl="1">
              <a:lnSpc>
                <a:spcPct val="80000"/>
              </a:lnSpc>
            </a:pPr>
            <a:r>
              <a:rPr lang="pt-BR" altLang="pt-BR" sz="2400">
                <a:sym typeface="Wingdings" panose="05000000000000000000" pitchFamily="2" charset="2"/>
              </a:rPr>
              <a:t>Problema: Alguns autores brasileiros têm afirmado que a produção brasileira em organizações está fortemente calcada em referencial estrangeiro, sobretudo de origem americana. Quais as possíveis conseqüências desse fato para a administração no Brasil?</a:t>
            </a:r>
          </a:p>
          <a:p>
            <a:pPr lvl="1">
              <a:lnSpc>
                <a:spcPct val="80000"/>
              </a:lnSpc>
            </a:pPr>
            <a:r>
              <a:rPr lang="pt-BR" altLang="pt-BR" sz="2400">
                <a:sym typeface="Wingdings" panose="05000000000000000000" pitchFamily="2" charset="2"/>
              </a:rPr>
              <a:t>Objetivo geral:  Apresentar a consolidação de reflexões sobre as possíveis conseqüências, para a administração do Brasil, das referências utilizadas por nossos autores</a:t>
            </a:r>
          </a:p>
          <a:p>
            <a:pPr lvl="1">
              <a:lnSpc>
                <a:spcPct val="80000"/>
              </a:lnSpc>
            </a:pPr>
            <a:r>
              <a:rPr lang="pt-BR" altLang="pt-BR" sz="2400">
                <a:sym typeface="Wingdings" panose="05000000000000000000" pitchFamily="2" charset="2"/>
              </a:rPr>
              <a:t>Objetivos específicos: </a:t>
            </a:r>
          </a:p>
          <a:p>
            <a:pPr lvl="2">
              <a:lnSpc>
                <a:spcPct val="80000"/>
              </a:lnSpc>
            </a:pPr>
            <a:r>
              <a:rPr lang="pt-BR" altLang="pt-BR" sz="2000">
                <a:sym typeface="Wingdings" panose="05000000000000000000" pitchFamily="2" charset="2"/>
              </a:rPr>
              <a:t>levantar as nacionalidades das referências utilizadas por autores brasileiros de análise organizacional</a:t>
            </a:r>
          </a:p>
          <a:p>
            <a:pPr lvl="2">
              <a:lnSpc>
                <a:spcPct val="80000"/>
              </a:lnSpc>
            </a:pPr>
            <a:r>
              <a:rPr lang="pt-BR" altLang="pt-BR" sz="2000">
                <a:sym typeface="Wingdings" panose="05000000000000000000" pitchFamily="2" charset="2"/>
              </a:rPr>
              <a:t>levantar as principais razões que levam esses autores à utilização do tipo de referencial indicado e, dessa forma, explicar tal uso</a:t>
            </a:r>
          </a:p>
          <a:p>
            <a:pPr lvl="1">
              <a:lnSpc>
                <a:spcPct val="80000"/>
              </a:lnSpc>
            </a:pPr>
            <a:endParaRPr lang="pt-BR" altLang="pt-BR" sz="2400">
              <a:sym typeface="Wingdings" panose="05000000000000000000" pitchFamily="2" charset="2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76A434C-AB2E-4F72-ACB4-114D4AF9A542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6C0C0-AF09-4A66-9775-28BFB600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ATIVIDADE 01: Analise de uma pesquisa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FAE29E-25ED-9347-9656-6368974CD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dirty="0" err="1">
                <a:solidFill>
                  <a:schemeClr val="accent6">
                    <a:lumMod val="50000"/>
                  </a:schemeClr>
                </a:solidFill>
              </a:rPr>
              <a:t>Escolhar</a:t>
            </a:r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 um dos artigos que estão no </a:t>
            </a:r>
            <a:r>
              <a:rPr lang="pt-BR" altLang="pt-BR" sz="2400" b="1" dirty="0" err="1">
                <a:solidFill>
                  <a:schemeClr val="accent6">
                    <a:lumMod val="50000"/>
                  </a:schemeClr>
                </a:solidFill>
              </a:rPr>
              <a:t>ediciplinas</a:t>
            </a:r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 e analisa-lo a fim de identificar se estão presentes tema, problema, justificativa e objetivos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endParaRPr lang="pt-BR" altLang="pt-BR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Título (indicar qual artigo escolheu): </a:t>
            </a:r>
          </a:p>
          <a:p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Tema:</a:t>
            </a:r>
            <a:endParaRPr lang="pt-BR" altLang="pt-BR" sz="2400" dirty="0"/>
          </a:p>
          <a:p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Problema: </a:t>
            </a:r>
            <a:endParaRPr lang="pt-BR" altLang="pt-BR" sz="2400" dirty="0"/>
          </a:p>
          <a:p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Justificativas:</a:t>
            </a:r>
          </a:p>
          <a:p>
            <a:pPr lvl="1"/>
            <a:r>
              <a:rPr lang="pt-BR" altLang="pt-BR" sz="2000" b="1" dirty="0">
                <a:solidFill>
                  <a:schemeClr val="accent6">
                    <a:lumMod val="50000"/>
                  </a:schemeClr>
                </a:solidFill>
              </a:rPr>
              <a:t> a)...; </a:t>
            </a:r>
            <a:r>
              <a:rPr lang="pt-BR" altLang="pt-BR" sz="2000" b="1" dirty="0" err="1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pt-BR" altLang="pt-BR" sz="2000" b="1" dirty="0">
                <a:solidFill>
                  <a:schemeClr val="accent6">
                    <a:lumMod val="50000"/>
                  </a:schemeClr>
                </a:solidFill>
              </a:rPr>
              <a:t>) ...</a:t>
            </a:r>
            <a:r>
              <a:rPr lang="pt-BR" altLang="pt-BR" sz="2000" b="1" dirty="0" err="1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pt-BR" altLang="pt-BR" sz="20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r>
              <a:rPr lang="pt-BR" altLang="pt-BR" sz="2400" b="1" dirty="0">
                <a:solidFill>
                  <a:schemeClr val="accent6">
                    <a:lumMod val="50000"/>
                  </a:schemeClr>
                </a:solidFill>
              </a:rPr>
              <a:t>Objetivos: </a:t>
            </a:r>
          </a:p>
          <a:p>
            <a:pPr lvl="1"/>
            <a:r>
              <a:rPr lang="pt-BR" altLang="pt-BR" sz="2000" b="1" dirty="0">
                <a:solidFill>
                  <a:schemeClr val="accent6">
                    <a:lumMod val="50000"/>
                  </a:schemeClr>
                </a:solidFill>
              </a:rPr>
              <a:t>a)...; </a:t>
            </a:r>
            <a:r>
              <a:rPr lang="pt-BR" altLang="pt-BR" sz="2000" b="1" dirty="0" err="1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pt-BR" altLang="pt-BR" sz="2000" b="1" dirty="0">
                <a:solidFill>
                  <a:schemeClr val="accent6">
                    <a:lumMod val="50000"/>
                  </a:schemeClr>
                </a:solidFill>
              </a:rPr>
              <a:t>)...; </a:t>
            </a:r>
            <a:r>
              <a:rPr lang="pt-BR" altLang="pt-BR" sz="2000" b="1" dirty="0" err="1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pt-BR" altLang="pt-BR" sz="2000" b="1" dirty="0">
                <a:solidFill>
                  <a:schemeClr val="accent6">
                    <a:lumMod val="50000"/>
                  </a:schemeClr>
                </a:solidFill>
              </a:rPr>
              <a:t>)...; </a:t>
            </a:r>
            <a:r>
              <a:rPr lang="pt-BR" altLang="pt-BR" sz="2000" b="1" dirty="0" err="1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pt-BR" altLang="pt-BR" sz="2000" b="1" dirty="0">
                <a:solidFill>
                  <a:schemeClr val="accent6">
                    <a:lumMod val="50000"/>
                  </a:schemeClr>
                </a:solidFill>
              </a:rPr>
              <a:t>)....</a:t>
            </a:r>
          </a:p>
          <a:p>
            <a:pPr marL="457200" lvl="1" indent="0">
              <a:buNone/>
            </a:pPr>
            <a:br>
              <a:rPr lang="pt-BR" altLang="pt-BR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altLang="pt-BR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pt-BR" alt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6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41B9F05-E77C-4D1D-8E69-D30617C61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92175"/>
          </a:xfrm>
        </p:spPr>
        <p:txBody>
          <a:bodyPr/>
          <a:lstStyle/>
          <a:p>
            <a:r>
              <a:rPr lang="en-US" altLang="pt-BR" dirty="0"/>
              <a:t>PLANEJAMENTO</a:t>
            </a:r>
            <a:endParaRPr lang="pt-BR" altLang="pt-BR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26CF5B3-6D07-4E05-A3A0-B2AA48C2E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2856"/>
            <a:ext cx="8229600" cy="4321175"/>
          </a:xfrm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pt-BR" altLang="pt-BR" sz="2600" dirty="0"/>
              <a:t>- </a:t>
            </a:r>
            <a:r>
              <a:rPr lang="pt-BR" altLang="pt-BR" sz="2600" b="1" dirty="0">
                <a:solidFill>
                  <a:srgbClr val="000066"/>
                </a:solidFill>
              </a:rPr>
              <a:t>Por quê?</a:t>
            </a:r>
            <a:r>
              <a:rPr lang="pt-BR" altLang="pt-BR" sz="2600" dirty="0"/>
              <a:t> </a:t>
            </a:r>
            <a:r>
              <a:rPr lang="pt-BR" altLang="pt-BR" sz="2600" dirty="0">
                <a:sym typeface="Symbol" panose="05050102010706020507" pitchFamily="18" charset="2"/>
              </a:rPr>
              <a:t> Justificativa da escolha do problema.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pt-BR" altLang="pt-BR" sz="2600" dirty="0">
                <a:sym typeface="Symbol" panose="05050102010706020507" pitchFamily="18" charset="2"/>
              </a:rPr>
              <a:t>- </a:t>
            </a:r>
            <a:r>
              <a:rPr lang="pt-BR" altLang="pt-BR" sz="2600" b="1" dirty="0">
                <a:solidFill>
                  <a:srgbClr val="000066"/>
                </a:solidFill>
                <a:sym typeface="Symbol" panose="05050102010706020507" pitchFamily="18" charset="2"/>
              </a:rPr>
              <a:t>O quê?</a:t>
            </a:r>
            <a:r>
              <a:rPr lang="pt-BR" altLang="pt-BR" sz="2600" dirty="0">
                <a:sym typeface="Symbol" panose="05050102010706020507" pitchFamily="18" charset="2"/>
              </a:rPr>
              <a:t>  Problema de investigação, hipóteses, base teórica e conceitual.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pt-BR" altLang="pt-BR" sz="2600" dirty="0">
                <a:sym typeface="Symbol" panose="05050102010706020507" pitchFamily="18" charset="2"/>
              </a:rPr>
              <a:t>- </a:t>
            </a:r>
            <a:r>
              <a:rPr lang="pt-BR" altLang="pt-BR" sz="2600" b="1" dirty="0">
                <a:solidFill>
                  <a:srgbClr val="000066"/>
                </a:solidFill>
                <a:sym typeface="Symbol" panose="05050102010706020507" pitchFamily="18" charset="2"/>
              </a:rPr>
              <a:t>Para quê?</a:t>
            </a:r>
            <a:r>
              <a:rPr lang="pt-BR" altLang="pt-BR" sz="2600" dirty="0">
                <a:sym typeface="Symbol" panose="05050102010706020507" pitchFamily="18" charset="2"/>
              </a:rPr>
              <a:t>  Propósitos, objetivos do estudo.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pt-BR" altLang="pt-BR" sz="2600" dirty="0">
                <a:sym typeface="Symbol" panose="05050102010706020507" pitchFamily="18" charset="2"/>
              </a:rPr>
              <a:t>- </a:t>
            </a:r>
            <a:r>
              <a:rPr lang="pt-BR" altLang="pt-BR" sz="2600" b="1" dirty="0">
                <a:sym typeface="Symbol" panose="05050102010706020507" pitchFamily="18" charset="2"/>
              </a:rPr>
              <a:t>Como?</a:t>
            </a:r>
            <a:r>
              <a:rPr lang="pt-BR" altLang="pt-BR" sz="2600" dirty="0">
                <a:sym typeface="Symbol" panose="05050102010706020507" pitchFamily="18" charset="2"/>
              </a:rPr>
              <a:t>  Procedimentos metodológicos.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pt-BR" altLang="pt-BR" sz="2600" dirty="0">
                <a:sym typeface="Symbol" panose="05050102010706020507" pitchFamily="18" charset="2"/>
              </a:rPr>
              <a:t>- </a:t>
            </a:r>
            <a:r>
              <a:rPr lang="pt-BR" altLang="pt-BR" sz="2600" b="1" dirty="0">
                <a:sym typeface="Symbol" panose="05050102010706020507" pitchFamily="18" charset="2"/>
              </a:rPr>
              <a:t>Quando?</a:t>
            </a:r>
            <a:r>
              <a:rPr lang="pt-BR" altLang="pt-BR" sz="2600" dirty="0">
                <a:sym typeface="Symbol" panose="05050102010706020507" pitchFamily="18" charset="2"/>
              </a:rPr>
              <a:t>  Cronograma de execução.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pt-BR" altLang="pt-BR" sz="2600" dirty="0">
                <a:sym typeface="Symbol" panose="05050102010706020507" pitchFamily="18" charset="2"/>
              </a:rPr>
              <a:t>- </a:t>
            </a:r>
            <a:r>
              <a:rPr lang="pt-BR" altLang="pt-BR" sz="2600" b="1" dirty="0">
                <a:sym typeface="Symbol" panose="05050102010706020507" pitchFamily="18" charset="2"/>
              </a:rPr>
              <a:t>Com que recursos?</a:t>
            </a:r>
            <a:r>
              <a:rPr lang="pt-BR" altLang="pt-BR" sz="2600" dirty="0">
                <a:sym typeface="Symbol" panose="05050102010706020507" pitchFamily="18" charset="2"/>
              </a:rPr>
              <a:t>  Orçamento.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pt-BR" altLang="pt-BR" sz="2600" dirty="0">
                <a:sym typeface="Symbol" panose="05050102010706020507" pitchFamily="18" charset="2"/>
              </a:rPr>
              <a:t>- </a:t>
            </a:r>
            <a:r>
              <a:rPr lang="pt-BR" altLang="pt-BR" sz="2600" b="1" dirty="0">
                <a:sym typeface="Symbol" panose="05050102010706020507" pitchFamily="18" charset="2"/>
              </a:rPr>
              <a:t>Pesquisado por quem?</a:t>
            </a:r>
            <a:r>
              <a:rPr lang="pt-BR" altLang="pt-BR" sz="2600" dirty="0">
                <a:sym typeface="Symbol" panose="05050102010706020507" pitchFamily="18" charset="2"/>
              </a:rPr>
              <a:t>  Equipe de trabalho.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pt-BR" altLang="pt-BR" sz="2600" dirty="0">
                <a:sym typeface="Symbol" panose="05050102010706020507" pitchFamily="18" charset="2"/>
              </a:rPr>
              <a:t>- </a:t>
            </a:r>
            <a:r>
              <a:rPr lang="pt-BR" altLang="pt-BR" sz="2600" b="1" dirty="0">
                <a:sym typeface="Symbol" panose="05050102010706020507" pitchFamily="18" charset="2"/>
              </a:rPr>
              <a:t>Quem disse?</a:t>
            </a:r>
            <a:r>
              <a:rPr lang="pt-BR" altLang="pt-BR" sz="2600" dirty="0">
                <a:sym typeface="Symbol" panose="05050102010706020507" pitchFamily="18" charset="2"/>
              </a:rPr>
              <a:t>  Bibliografia.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46A092B8-023D-44BE-88F3-A48E34286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1044575"/>
            <a:ext cx="80994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pt-BR" sz="2500" dirty="0" err="1">
                <a:latin typeface="Tahoma" panose="020B0604030504040204" pitchFamily="34" charset="0"/>
              </a:rPr>
              <a:t>Deve</a:t>
            </a:r>
            <a:r>
              <a:rPr kumimoji="0" lang="en-US" altLang="pt-BR" sz="2500" dirty="0">
                <a:latin typeface="Tahoma" panose="020B0604030504040204" pitchFamily="34" charset="0"/>
              </a:rPr>
              <a:t> responder as </a:t>
            </a:r>
            <a:r>
              <a:rPr kumimoji="0" lang="en-US" altLang="pt-BR" sz="2500" dirty="0" err="1">
                <a:latin typeface="Tahoma" panose="020B0604030504040204" pitchFamily="34" charset="0"/>
              </a:rPr>
              <a:t>seguintes</a:t>
            </a:r>
            <a:r>
              <a:rPr kumimoji="0" lang="en-US" altLang="pt-BR" sz="2500" dirty="0">
                <a:latin typeface="Tahoma" panose="020B0604030504040204" pitchFamily="34" charset="0"/>
              </a:rPr>
              <a:t> </a:t>
            </a:r>
            <a:r>
              <a:rPr kumimoji="0" lang="en-US" altLang="pt-BR" sz="2500" dirty="0" err="1">
                <a:latin typeface="Tahoma" panose="020B0604030504040204" pitchFamily="34" charset="0"/>
              </a:rPr>
              <a:t>perguntas</a:t>
            </a:r>
            <a:r>
              <a:rPr kumimoji="0" lang="en-US" altLang="pt-BR" sz="2500" dirty="0">
                <a:latin typeface="Tahoma" panose="020B0604030504040204" pitchFamily="34" charset="0"/>
              </a:rPr>
              <a:t>:</a:t>
            </a:r>
            <a:endParaRPr kumimoji="0" lang="pt-BR" altLang="pt-BR" sz="2500" dirty="0">
              <a:latin typeface="Tahoma" panose="020B060403050404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D9162B4-26E4-4010-A6A6-30DD87E48B33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C823124-32DA-442D-B853-4C026D668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3800"/>
              <a:t>PLANEJAMENTO DA PESQUISA</a:t>
            </a:r>
            <a:endParaRPr lang="pt-BR" altLang="pt-BR" sz="38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5D95534-916B-4686-9D24-1B6938D1CD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7223720" cy="50292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pt-BR" sz="2600" b="1" dirty="0"/>
              <a:t>1) </a:t>
            </a:r>
            <a:r>
              <a:rPr lang="en-US" altLang="pt-BR" sz="2600" b="1" dirty="0" err="1"/>
              <a:t>Preparação</a:t>
            </a:r>
            <a:r>
              <a:rPr lang="en-US" altLang="pt-BR" sz="2600" b="1" dirty="0"/>
              <a:t> da </a:t>
            </a:r>
            <a:r>
              <a:rPr lang="en-US" altLang="pt-BR" sz="2600" b="1" dirty="0" err="1"/>
              <a:t>Pesquisa</a:t>
            </a:r>
            <a:r>
              <a:rPr lang="en-US" altLang="pt-BR" sz="2600" b="1" dirty="0"/>
              <a:t>: </a:t>
            </a:r>
            <a:r>
              <a:rPr lang="en-US" altLang="pt-BR" sz="2600" dirty="0" err="1"/>
              <a:t>primeiros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passos</a:t>
            </a:r>
            <a:r>
              <a:rPr lang="en-US" altLang="pt-BR" sz="2600" dirty="0"/>
              <a:t> que </a:t>
            </a:r>
            <a:r>
              <a:rPr lang="en-US" altLang="pt-BR" sz="2600" dirty="0" err="1"/>
              <a:t>definirão</a:t>
            </a:r>
            <a:r>
              <a:rPr lang="en-US" altLang="pt-BR" sz="2600" dirty="0"/>
              <a:t> a </a:t>
            </a:r>
            <a:r>
              <a:rPr lang="en-US" altLang="pt-BR" sz="2600" dirty="0" err="1"/>
              <a:t>pesquisa</a:t>
            </a:r>
            <a:r>
              <a:rPr lang="en-US" altLang="pt-BR" sz="2600" dirty="0"/>
              <a:t>.</a:t>
            </a:r>
            <a:endParaRPr lang="en-US" altLang="pt-BR" sz="2600" b="1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pt-BR" sz="2600" b="1" dirty="0"/>
              <a:t>2) </a:t>
            </a:r>
            <a:r>
              <a:rPr lang="en-US" altLang="pt-BR" sz="2600" b="1" dirty="0" err="1"/>
              <a:t>Fases</a:t>
            </a:r>
            <a:r>
              <a:rPr lang="en-US" altLang="pt-BR" sz="2600" b="1" dirty="0"/>
              <a:t> da </a:t>
            </a:r>
            <a:r>
              <a:rPr lang="en-US" altLang="pt-BR" sz="2600" b="1" dirty="0" err="1"/>
              <a:t>Pesquisa</a:t>
            </a:r>
            <a:r>
              <a:rPr lang="en-US" altLang="pt-BR" sz="2600" b="1" dirty="0"/>
              <a:t>: </a:t>
            </a:r>
            <a:r>
              <a:rPr lang="en-US" altLang="pt-BR" sz="2600" dirty="0" err="1"/>
              <a:t>definição</a:t>
            </a:r>
            <a:r>
              <a:rPr lang="en-US" altLang="pt-BR" sz="2600" dirty="0"/>
              <a:t> das </a:t>
            </a:r>
            <a:r>
              <a:rPr lang="en-US" altLang="pt-BR" sz="2600" dirty="0" err="1"/>
              <a:t>etapas</a:t>
            </a:r>
            <a:r>
              <a:rPr lang="en-US" altLang="pt-BR" sz="2600" dirty="0"/>
              <a:t> que </a:t>
            </a:r>
            <a:r>
              <a:rPr lang="en-US" altLang="pt-BR" sz="2600" dirty="0" err="1"/>
              <a:t>compõem</a:t>
            </a:r>
            <a:r>
              <a:rPr lang="en-US" altLang="pt-BR" sz="2600" dirty="0"/>
              <a:t> a </a:t>
            </a:r>
            <a:r>
              <a:rPr lang="en-US" altLang="pt-BR" sz="2600" dirty="0" err="1"/>
              <a:t>pesquisa</a:t>
            </a:r>
            <a:r>
              <a:rPr lang="en-US" altLang="pt-BR" sz="2600" dirty="0"/>
              <a:t>.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pt-BR" sz="2600" b="1" dirty="0"/>
              <a:t>3) </a:t>
            </a:r>
            <a:r>
              <a:rPr lang="en-US" altLang="pt-BR" sz="2600" b="1" dirty="0" err="1"/>
              <a:t>Execução</a:t>
            </a:r>
            <a:r>
              <a:rPr lang="en-US" altLang="pt-BR" sz="2600" b="1" dirty="0"/>
              <a:t> da </a:t>
            </a:r>
            <a:r>
              <a:rPr lang="en-US" altLang="pt-BR" sz="2600" b="1" dirty="0" err="1"/>
              <a:t>Pesquisa</a:t>
            </a:r>
            <a:r>
              <a:rPr lang="en-US" altLang="pt-BR" sz="2600" b="1" dirty="0"/>
              <a:t>: </a:t>
            </a:r>
            <a:r>
              <a:rPr lang="en-US" altLang="pt-BR" sz="2600" dirty="0" err="1"/>
              <a:t>desenvolvimento</a:t>
            </a:r>
            <a:r>
              <a:rPr lang="en-US" altLang="pt-BR" sz="2600" dirty="0"/>
              <a:t> da </a:t>
            </a:r>
            <a:r>
              <a:rPr lang="en-US" altLang="pt-BR" sz="2600" dirty="0" err="1"/>
              <a:t>pesquisa</a:t>
            </a:r>
            <a:r>
              <a:rPr lang="en-US" altLang="pt-BR" sz="2600" dirty="0"/>
              <a:t>.</a:t>
            </a:r>
            <a:endParaRPr lang="en-US" altLang="pt-BR" sz="2600" b="1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pt-BR" sz="2600" b="1" dirty="0"/>
              <a:t>4) </a:t>
            </a:r>
            <a:r>
              <a:rPr lang="en-US" altLang="pt-BR" sz="2600" b="1" dirty="0" err="1"/>
              <a:t>Relatório</a:t>
            </a:r>
            <a:r>
              <a:rPr lang="en-US" altLang="pt-BR" sz="2600" b="1" dirty="0"/>
              <a:t> da </a:t>
            </a:r>
            <a:r>
              <a:rPr lang="en-US" altLang="pt-BR" sz="2600" b="1" dirty="0" err="1"/>
              <a:t>Pesquisa</a:t>
            </a:r>
            <a:r>
              <a:rPr lang="en-US" altLang="pt-BR" sz="2600" b="1" dirty="0"/>
              <a:t>: </a:t>
            </a:r>
            <a:r>
              <a:rPr lang="en-US" altLang="pt-BR" sz="2600" dirty="0" err="1"/>
              <a:t>produto</a:t>
            </a:r>
            <a:r>
              <a:rPr lang="en-US" altLang="pt-BR" sz="2600" dirty="0"/>
              <a:t> final da </a:t>
            </a:r>
            <a:r>
              <a:rPr lang="en-US" altLang="pt-BR" sz="2600" dirty="0" err="1"/>
              <a:t>pesquisa</a:t>
            </a:r>
            <a:r>
              <a:rPr lang="en-US" altLang="pt-BR" sz="2600" dirty="0"/>
              <a:t>.</a:t>
            </a:r>
            <a:endParaRPr lang="en-US" altLang="pt-BR" sz="2600" b="1" dirty="0"/>
          </a:p>
          <a:p>
            <a:pPr>
              <a:lnSpc>
                <a:spcPct val="130000"/>
              </a:lnSpc>
            </a:pPr>
            <a:endParaRPr lang="pt-BR" altLang="pt-BR" sz="2600" b="1" dirty="0"/>
          </a:p>
        </p:txBody>
      </p:sp>
      <p:pic>
        <p:nvPicPr>
          <p:cNvPr id="11268" name="Picture 4" descr="j0212061[1]">
            <a:extLst>
              <a:ext uri="{FF2B5EF4-FFF2-40B4-BE49-F238E27FC236}">
                <a16:creationId xmlns:a16="http://schemas.microsoft.com/office/drawing/2014/main" id="{649654D7-61EC-4AB5-88A5-CACE970853B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6750" y="1590675"/>
            <a:ext cx="2127250" cy="1838325"/>
          </a:xfrm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420F6116-ADBB-4695-AAA4-4E88C7FCB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3933825"/>
            <a:ext cx="439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kumimoji="0" lang="pt-BR" altLang="pt-BR" sz="180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3CD0D06-5B89-4290-AFEC-5B282B645E04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8ADE3FB-CED8-442D-A9ED-FE4A47C94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350047"/>
            <a:ext cx="8352928" cy="1219200"/>
          </a:xfrm>
        </p:spPr>
        <p:txBody>
          <a:bodyPr/>
          <a:lstStyle/>
          <a:p>
            <a:r>
              <a:rPr lang="en-US" altLang="pt-BR" sz="4200" dirty="0"/>
              <a:t>PREPARAÇÃO DA PESQUISA</a:t>
            </a:r>
            <a:endParaRPr lang="pt-BR" altLang="pt-BR" sz="4200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49285BF-616F-4B24-9846-4F2F12CCD7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7369" y="1340768"/>
            <a:ext cx="8069262" cy="3502894"/>
          </a:xfrm>
        </p:spPr>
        <p:txBody>
          <a:bodyPr/>
          <a:lstStyle/>
          <a:p>
            <a:pPr marL="476250" indent="-476250">
              <a:lnSpc>
                <a:spcPct val="110000"/>
              </a:lnSpc>
              <a:buFontTx/>
              <a:buAutoNum type="arabicParenR"/>
            </a:pPr>
            <a:r>
              <a:rPr lang="en-US" altLang="pt-BR" sz="2400" b="1" dirty="0" err="1"/>
              <a:t>Decisão</a:t>
            </a:r>
            <a:r>
              <a:rPr lang="en-US" altLang="pt-BR" sz="2400" b="1" dirty="0"/>
              <a:t>: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determinar</a:t>
            </a:r>
            <a:r>
              <a:rPr lang="en-US" altLang="pt-BR" sz="2400" dirty="0"/>
              <a:t> o que se </a:t>
            </a:r>
            <a:r>
              <a:rPr lang="en-US" altLang="pt-BR" sz="2400" dirty="0" err="1"/>
              <a:t>pretende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investigar</a:t>
            </a:r>
            <a:r>
              <a:rPr lang="en-US" altLang="pt-BR" sz="2400" dirty="0"/>
              <a:t>.</a:t>
            </a:r>
          </a:p>
          <a:p>
            <a:pPr marL="476250" indent="-476250">
              <a:lnSpc>
                <a:spcPct val="110000"/>
              </a:lnSpc>
              <a:buFontTx/>
              <a:buAutoNum type="arabicParenR"/>
            </a:pPr>
            <a:r>
              <a:rPr lang="en-US" altLang="pt-BR" sz="2400" b="1" dirty="0" err="1"/>
              <a:t>Especificação</a:t>
            </a:r>
            <a:r>
              <a:rPr lang="en-US" altLang="pt-BR" sz="2400" b="1" dirty="0"/>
              <a:t> dos </a:t>
            </a:r>
            <a:r>
              <a:rPr lang="en-US" altLang="pt-BR" sz="2400" b="1" dirty="0" err="1"/>
              <a:t>objetivos</a:t>
            </a:r>
            <a:r>
              <a:rPr lang="en-US" altLang="pt-BR" sz="2400" b="1" dirty="0"/>
              <a:t>: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objetivo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limitado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claramente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definido</a:t>
            </a:r>
            <a:r>
              <a:rPr lang="en-US" altLang="pt-BR" sz="2400" dirty="0"/>
              <a:t>.</a:t>
            </a:r>
          </a:p>
          <a:p>
            <a:pPr marL="476250" indent="-476250">
              <a:lnSpc>
                <a:spcPct val="110000"/>
              </a:lnSpc>
              <a:buFontTx/>
              <a:buAutoNum type="arabicParenR"/>
            </a:pPr>
            <a:r>
              <a:rPr lang="en-US" altLang="pt-BR" sz="2400" b="1" dirty="0" err="1"/>
              <a:t>Fundamentação</a:t>
            </a:r>
            <a:r>
              <a:rPr lang="en-US" altLang="pt-BR" sz="2400" b="1" dirty="0"/>
              <a:t> </a:t>
            </a:r>
            <a:r>
              <a:rPr lang="en-US" altLang="pt-BR" sz="2400" b="1" dirty="0" err="1"/>
              <a:t>Teorica</a:t>
            </a:r>
            <a:r>
              <a:rPr lang="en-US" altLang="pt-BR" sz="2400" b="1" dirty="0"/>
              <a:t>: </a:t>
            </a:r>
            <a:r>
              <a:rPr lang="en-US" altLang="pt-BR" sz="2400" dirty="0" err="1"/>
              <a:t>Busca</a:t>
            </a:r>
            <a:r>
              <a:rPr lang="en-US" altLang="pt-BR" sz="2400" dirty="0"/>
              <a:t> de material </a:t>
            </a:r>
            <a:r>
              <a:rPr lang="en-US" altLang="pt-BR" sz="2400" dirty="0" err="1"/>
              <a:t>bibliográfico</a:t>
            </a:r>
            <a:r>
              <a:rPr lang="en-US" altLang="pt-BR" sz="2400" dirty="0"/>
              <a:t>, que </a:t>
            </a:r>
            <a:r>
              <a:rPr lang="en-US" altLang="pt-BR" sz="2400" dirty="0" err="1"/>
              <a:t>auxilie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compreensão</a:t>
            </a:r>
            <a:r>
              <a:rPr lang="en-US" altLang="pt-BR" sz="2400" dirty="0"/>
              <a:t> o </a:t>
            </a:r>
            <a:r>
              <a:rPr lang="en-US" altLang="pt-BR" sz="2400" dirty="0" err="1"/>
              <a:t>tema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ser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estudado</a:t>
            </a:r>
            <a:r>
              <a:rPr lang="en-US" altLang="pt-BR" sz="2400" dirty="0"/>
              <a:t> e dos </a:t>
            </a:r>
            <a:r>
              <a:rPr lang="en-US" altLang="pt-BR" sz="2400" dirty="0" err="1"/>
              <a:t>possiveis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metodos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serem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usados</a:t>
            </a:r>
            <a:r>
              <a:rPr lang="en-US" altLang="pt-BR" sz="2400" dirty="0"/>
              <a:t> para a </a:t>
            </a:r>
            <a:r>
              <a:rPr lang="en-US" altLang="pt-BR" sz="2400" dirty="0" err="1"/>
              <a:t>coleta</a:t>
            </a:r>
            <a:r>
              <a:rPr lang="en-US" altLang="pt-BR" sz="2400" dirty="0"/>
              <a:t> de dados </a:t>
            </a:r>
          </a:p>
          <a:p>
            <a:pPr marL="476250" indent="-476250">
              <a:lnSpc>
                <a:spcPct val="110000"/>
              </a:lnSpc>
              <a:buFontTx/>
              <a:buAutoNum type="arabicParenR"/>
            </a:pPr>
            <a:r>
              <a:rPr lang="en-US" altLang="pt-BR" sz="2400" b="1" dirty="0" err="1"/>
              <a:t>Elaboração</a:t>
            </a:r>
            <a:r>
              <a:rPr lang="en-US" altLang="pt-BR" sz="2400" b="1" dirty="0"/>
              <a:t> do </a:t>
            </a:r>
            <a:r>
              <a:rPr lang="en-US" altLang="pt-BR" sz="2400" b="1" dirty="0" err="1"/>
              <a:t>planejamento</a:t>
            </a:r>
            <a:r>
              <a:rPr lang="en-US" altLang="pt-BR" sz="2400" b="1" dirty="0"/>
              <a:t> da </a:t>
            </a:r>
            <a:r>
              <a:rPr lang="en-US" altLang="pt-BR" sz="2400" b="1" dirty="0" err="1"/>
              <a:t>pesquisa</a:t>
            </a:r>
            <a:r>
              <a:rPr lang="en-US" altLang="pt-BR" sz="2400" b="1" dirty="0"/>
              <a:t>: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construção</a:t>
            </a:r>
            <a:r>
              <a:rPr lang="en-US" altLang="pt-BR" sz="2400" dirty="0"/>
              <a:t> do </a:t>
            </a:r>
            <a:r>
              <a:rPr lang="en-US" altLang="pt-BR" sz="2400" dirty="0" err="1"/>
              <a:t>fluxo</a:t>
            </a:r>
            <a:r>
              <a:rPr lang="en-US" altLang="pt-BR" sz="2400" dirty="0"/>
              <a:t> da </a:t>
            </a:r>
            <a:r>
              <a:rPr lang="en-US" altLang="pt-BR" sz="2400" dirty="0" err="1"/>
              <a:t>pesquisa</a:t>
            </a:r>
            <a:r>
              <a:rPr lang="en-US" altLang="pt-BR" sz="2400" dirty="0"/>
              <a:t> sob a forma de </a:t>
            </a:r>
            <a:r>
              <a:rPr lang="en-US" altLang="pt-BR" sz="2400" dirty="0" err="1"/>
              <a:t>etapas</a:t>
            </a:r>
            <a:r>
              <a:rPr lang="en-US" altLang="pt-BR" sz="2400" dirty="0"/>
              <a:t> (</a:t>
            </a:r>
            <a:r>
              <a:rPr lang="en-US" altLang="pt-BR" sz="2400" dirty="0" err="1"/>
              <a:t>diagrama</a:t>
            </a:r>
            <a:r>
              <a:rPr lang="en-US" altLang="pt-BR" sz="2400" dirty="0"/>
              <a:t>), que </a:t>
            </a:r>
            <a:r>
              <a:rPr lang="en-US" altLang="pt-BR" sz="2400" dirty="0" err="1"/>
              <a:t>estruturam</a:t>
            </a:r>
            <a:r>
              <a:rPr lang="en-US" altLang="pt-BR" sz="2400" dirty="0"/>
              <a:t> e/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compõem</a:t>
            </a:r>
            <a:r>
              <a:rPr lang="en-US" altLang="pt-BR" sz="2400" dirty="0"/>
              <a:t>  a </a:t>
            </a:r>
            <a:r>
              <a:rPr lang="en-US" altLang="pt-BR" sz="2400" dirty="0" err="1"/>
              <a:t>ordem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lógica</a:t>
            </a:r>
            <a:r>
              <a:rPr lang="en-US" altLang="pt-BR" sz="2400" dirty="0"/>
              <a:t> do </a:t>
            </a:r>
            <a:r>
              <a:rPr lang="en-US" altLang="pt-BR" sz="2400" dirty="0" err="1"/>
              <a:t>trabalho</a:t>
            </a:r>
            <a:r>
              <a:rPr lang="en-US" altLang="pt-BR" sz="2400" dirty="0"/>
              <a:t>.</a:t>
            </a:r>
            <a:endParaRPr lang="pt-BR" altLang="pt-BR" sz="24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9A39497-353B-4E79-BF1C-959C25D5F982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38C993A0-B645-EC4A-8425-44B1176F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9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BFB3BB2-1488-417B-99AD-3D9A56DAF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PREPARAÇÃO DA PESQUISA</a:t>
            </a:r>
            <a:endParaRPr lang="pt-BR" altLang="pt-BR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644B3E7-532A-4F4E-B257-574BADDF1B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6923088" cy="4525963"/>
          </a:xfrm>
        </p:spPr>
        <p:txBody>
          <a:bodyPr/>
          <a:lstStyle/>
          <a:p>
            <a:pPr marL="933450" lvl="1" indent="-476250">
              <a:lnSpc>
                <a:spcPct val="110000"/>
              </a:lnSpc>
              <a:buFontTx/>
              <a:buNone/>
            </a:pPr>
            <a:r>
              <a:rPr lang="en-US" altLang="pt-BR" sz="2400" b="1" dirty="0"/>
              <a:t>4) </a:t>
            </a:r>
            <a:r>
              <a:rPr lang="en-US" altLang="pt-BR" sz="2400" b="1" dirty="0" err="1"/>
              <a:t>Constituição</a:t>
            </a:r>
            <a:r>
              <a:rPr lang="en-US" altLang="pt-BR" sz="2400" b="1" dirty="0"/>
              <a:t> da </a:t>
            </a:r>
            <a:r>
              <a:rPr lang="en-US" altLang="pt-BR" sz="2400" b="1" dirty="0" err="1"/>
              <a:t>equipe</a:t>
            </a:r>
            <a:r>
              <a:rPr lang="en-US" altLang="pt-BR" sz="2400" b="1" dirty="0"/>
              <a:t> de </a:t>
            </a:r>
            <a:r>
              <a:rPr lang="en-US" altLang="pt-BR" sz="2400" b="1" dirty="0" err="1"/>
              <a:t>trabalho</a:t>
            </a:r>
            <a:r>
              <a:rPr lang="en-US" altLang="pt-BR" sz="2400" b="1" dirty="0"/>
              <a:t>: </a:t>
            </a:r>
          </a:p>
          <a:p>
            <a:pPr marL="933450" lvl="1" indent="-476250">
              <a:lnSpc>
                <a:spcPct val="110000"/>
              </a:lnSpc>
              <a:buFontTx/>
              <a:buChar char="•"/>
            </a:pPr>
            <a:r>
              <a:rPr lang="en-US" altLang="pt-BR" sz="2400" dirty="0" err="1"/>
              <a:t>Recrutamento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treinamento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pessoas</a:t>
            </a:r>
            <a:r>
              <a:rPr lang="en-US" altLang="pt-BR" sz="2400" dirty="0"/>
              <a:t>;</a:t>
            </a:r>
          </a:p>
          <a:p>
            <a:pPr marL="933450" lvl="1" indent="-476250">
              <a:lnSpc>
                <a:spcPct val="110000"/>
              </a:lnSpc>
              <a:buFontTx/>
              <a:buChar char="•"/>
            </a:pPr>
            <a:r>
              <a:rPr lang="en-US" altLang="pt-BR" sz="2400" dirty="0" err="1"/>
              <a:t>Distribuição</a:t>
            </a:r>
            <a:r>
              <a:rPr lang="en-US" altLang="pt-BR" sz="2400" dirty="0"/>
              <a:t> das </a:t>
            </a:r>
            <a:r>
              <a:rPr lang="en-US" altLang="pt-BR" sz="2400" dirty="0" err="1"/>
              <a:t>tarefas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funções</a:t>
            </a:r>
            <a:r>
              <a:rPr lang="en-US" altLang="pt-BR" sz="2400" dirty="0"/>
              <a:t>;</a:t>
            </a:r>
          </a:p>
          <a:p>
            <a:pPr marL="933450" lvl="1" indent="-476250">
              <a:lnSpc>
                <a:spcPct val="110000"/>
              </a:lnSpc>
              <a:buFontTx/>
              <a:buChar char="•"/>
            </a:pPr>
            <a:r>
              <a:rPr lang="en-US" altLang="pt-BR" sz="2400" dirty="0" err="1"/>
              <a:t>Indicação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locais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trabalho</a:t>
            </a:r>
            <a:r>
              <a:rPr lang="en-US" altLang="pt-BR" sz="2400" dirty="0"/>
              <a:t>;</a:t>
            </a:r>
          </a:p>
          <a:p>
            <a:pPr marL="933450" lvl="1" indent="-476250">
              <a:lnSpc>
                <a:spcPct val="110000"/>
              </a:lnSpc>
              <a:buFontTx/>
              <a:buChar char="•"/>
            </a:pPr>
            <a:r>
              <a:rPr lang="en-US" altLang="pt-BR" sz="2400" dirty="0" err="1"/>
              <a:t>Equipamento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necessário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cada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pesquisador</a:t>
            </a:r>
            <a:r>
              <a:rPr lang="en-US" altLang="pt-BR" sz="2400" dirty="0"/>
              <a:t>.</a:t>
            </a:r>
          </a:p>
          <a:p>
            <a:pPr marL="933450" lvl="1" indent="-476250">
              <a:lnSpc>
                <a:spcPct val="110000"/>
              </a:lnSpc>
              <a:buFontTx/>
              <a:buNone/>
            </a:pPr>
            <a:r>
              <a:rPr lang="en-US" altLang="pt-BR" sz="2400" b="1" dirty="0"/>
              <a:t>5) </a:t>
            </a:r>
            <a:r>
              <a:rPr lang="en-US" altLang="pt-BR" sz="2400" b="1" dirty="0" err="1"/>
              <a:t>Levantamento</a:t>
            </a:r>
            <a:r>
              <a:rPr lang="en-US" altLang="pt-BR" sz="2400" b="1" dirty="0"/>
              <a:t> de </a:t>
            </a:r>
            <a:r>
              <a:rPr lang="en-US" altLang="pt-BR" sz="2400" b="1" dirty="0" err="1"/>
              <a:t>recursos</a:t>
            </a:r>
            <a:r>
              <a:rPr lang="en-US" altLang="pt-BR" sz="2400" b="1" dirty="0"/>
              <a:t>: </a:t>
            </a:r>
            <a:r>
              <a:rPr lang="en-US" altLang="pt-BR" sz="2400" dirty="0" err="1"/>
              <a:t>previsão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gastos</a:t>
            </a:r>
            <a:r>
              <a:rPr lang="en-US" altLang="pt-BR" sz="2400" dirty="0"/>
              <a:t> para a </a:t>
            </a:r>
            <a:r>
              <a:rPr lang="en-US" altLang="pt-BR" sz="2400" dirty="0" err="1"/>
              <a:t>instituição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contratante</a:t>
            </a:r>
            <a:r>
              <a:rPr lang="en-US" altLang="pt-BR" sz="2400" dirty="0"/>
              <a:t> da </a:t>
            </a:r>
            <a:r>
              <a:rPr lang="en-US" altLang="pt-BR" sz="2400" dirty="0" err="1"/>
              <a:t>pesquisa</a:t>
            </a:r>
            <a:r>
              <a:rPr lang="en-US" altLang="pt-BR" sz="2400" dirty="0"/>
              <a:t>.</a:t>
            </a:r>
          </a:p>
          <a:p>
            <a:pPr marL="933450" lvl="1" indent="-476250">
              <a:lnSpc>
                <a:spcPct val="110000"/>
              </a:lnSpc>
              <a:buFontTx/>
              <a:buNone/>
            </a:pPr>
            <a:r>
              <a:rPr lang="en-US" altLang="pt-BR" sz="2400" b="1" dirty="0"/>
              <a:t>6) </a:t>
            </a:r>
            <a:r>
              <a:rPr lang="en-US" altLang="pt-BR" sz="2400" b="1" dirty="0" err="1"/>
              <a:t>Cronograma</a:t>
            </a:r>
            <a:r>
              <a:rPr lang="en-US" altLang="pt-BR" sz="2400" b="1" dirty="0"/>
              <a:t>: </a:t>
            </a:r>
            <a:r>
              <a:rPr lang="en-US" altLang="pt-BR" sz="2400" dirty="0"/>
              <a:t>tempo </a:t>
            </a:r>
            <a:r>
              <a:rPr lang="en-US" altLang="pt-BR" sz="2400" dirty="0" err="1"/>
              <a:t>necessário</a:t>
            </a:r>
            <a:r>
              <a:rPr lang="en-US" altLang="pt-BR" sz="2400" dirty="0"/>
              <a:t> para a </a:t>
            </a:r>
            <a:r>
              <a:rPr lang="en-US" altLang="pt-BR" sz="2400" dirty="0" err="1"/>
              <a:t>execução</a:t>
            </a:r>
            <a:r>
              <a:rPr lang="en-US" altLang="pt-BR" sz="2400" dirty="0"/>
              <a:t> das </a:t>
            </a:r>
            <a:r>
              <a:rPr lang="en-US" altLang="pt-BR" sz="2400" dirty="0" err="1"/>
              <a:t>etapas</a:t>
            </a:r>
            <a:r>
              <a:rPr lang="en-US" altLang="pt-BR" sz="2400" dirty="0"/>
              <a:t>.</a:t>
            </a:r>
            <a:endParaRPr lang="pt-BR" altLang="pt-BR" sz="2400" b="1" dirty="0"/>
          </a:p>
        </p:txBody>
      </p:sp>
      <p:pic>
        <p:nvPicPr>
          <p:cNvPr id="15364" name="Picture 4" descr="j0174523[1]">
            <a:extLst>
              <a:ext uri="{FF2B5EF4-FFF2-40B4-BE49-F238E27FC236}">
                <a16:creationId xmlns:a16="http://schemas.microsoft.com/office/drawing/2014/main" id="{7A71B814-1C75-4A72-89F5-C918E0D0074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328" y="1630046"/>
            <a:ext cx="1520825" cy="1819275"/>
          </a:xfrm>
          <a:noFill/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75EABE2-8ACD-48B4-99E0-AD53B4377623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1D13CFD-F265-461E-8F22-F53585C27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/>
              <a:t>FASES DA PESQUISA</a:t>
            </a:r>
            <a:endParaRPr lang="pt-BR" altLang="pt-BR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64DAD98-71E1-4299-8E03-ED025C76D0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0229" y="1844824"/>
            <a:ext cx="7210425" cy="4525962"/>
          </a:xfrm>
        </p:spPr>
        <p:txBody>
          <a:bodyPr/>
          <a:lstStyle/>
          <a:p>
            <a:pPr marL="476250" indent="-476250">
              <a:lnSpc>
                <a:spcPct val="110000"/>
              </a:lnSpc>
              <a:buFontTx/>
              <a:buNone/>
            </a:pPr>
            <a:r>
              <a:rPr lang="en-US" altLang="pt-BR" sz="2800" b="1" dirty="0"/>
              <a:t>1) </a:t>
            </a:r>
            <a:r>
              <a:rPr lang="en-US" altLang="pt-BR" sz="2800" b="1" dirty="0" err="1"/>
              <a:t>Escolha</a:t>
            </a:r>
            <a:r>
              <a:rPr lang="en-US" altLang="pt-BR" sz="2800" b="1" dirty="0"/>
              <a:t> do </a:t>
            </a:r>
            <a:r>
              <a:rPr lang="en-US" altLang="pt-BR" sz="2800" b="1" dirty="0" err="1"/>
              <a:t>tema</a:t>
            </a:r>
            <a:r>
              <a:rPr lang="en-US" altLang="pt-BR" sz="2800" b="1" dirty="0"/>
              <a:t>:</a:t>
            </a:r>
            <a:r>
              <a:rPr lang="en-US" altLang="pt-BR" sz="2800" dirty="0"/>
              <a:t> </a:t>
            </a:r>
          </a:p>
          <a:p>
            <a:pPr marL="476250" indent="-476250">
              <a:lnSpc>
                <a:spcPct val="110000"/>
              </a:lnSpc>
            </a:pPr>
            <a:r>
              <a:rPr lang="pt-BR" altLang="pt-BR" sz="2600" dirty="0"/>
              <a:t>Assunto que se deseja estudar e pesquisar;</a:t>
            </a:r>
          </a:p>
          <a:p>
            <a:pPr marL="476250" indent="-476250">
              <a:lnSpc>
                <a:spcPct val="110000"/>
              </a:lnSpc>
            </a:pPr>
            <a:r>
              <a:rPr lang="pt-BR" altLang="pt-BR" sz="2600" dirty="0"/>
              <a:t>Deve ser preciso, relevante e específico;</a:t>
            </a:r>
          </a:p>
          <a:p>
            <a:pPr marL="476250" indent="-476250">
              <a:lnSpc>
                <a:spcPct val="110000"/>
              </a:lnSpc>
            </a:pPr>
            <a:r>
              <a:rPr lang="pt-BR" altLang="pt-BR" sz="2600" dirty="0"/>
              <a:t>Deve ser viável, tangível;</a:t>
            </a:r>
          </a:p>
          <a:p>
            <a:pPr marL="476250" indent="-476250">
              <a:lnSpc>
                <a:spcPct val="110000"/>
              </a:lnSpc>
            </a:pPr>
            <a:r>
              <a:rPr lang="pt-BR" altLang="pt-BR" sz="2600" dirty="0"/>
              <a:t>Deve ser relevante, estar ligado a uma questão teórica que mereça atenção;</a:t>
            </a:r>
          </a:p>
          <a:p>
            <a:pPr marL="476250" indent="-476250">
              <a:lnSpc>
                <a:spcPct val="110000"/>
              </a:lnSpc>
            </a:pPr>
            <a:r>
              <a:rPr lang="pt-BR" altLang="pt-BR" sz="2600" dirty="0"/>
              <a:t>Responde a pergunta: O que será explorado?</a:t>
            </a:r>
          </a:p>
          <a:p>
            <a:pPr marL="476250" indent="-476250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US" altLang="pt-BR" sz="2600" dirty="0"/>
          </a:p>
        </p:txBody>
      </p:sp>
      <p:pic>
        <p:nvPicPr>
          <p:cNvPr id="17412" name="Picture 4" descr="j0200397[1]">
            <a:extLst>
              <a:ext uri="{FF2B5EF4-FFF2-40B4-BE49-F238E27FC236}">
                <a16:creationId xmlns:a16="http://schemas.microsoft.com/office/drawing/2014/main" id="{FEF3E2AC-F1A3-4534-86AF-59B147693BD4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71497" y="5013176"/>
            <a:ext cx="1198562" cy="1517650"/>
          </a:xfrm>
          <a:noFill/>
        </p:spPr>
      </p:pic>
      <p:pic>
        <p:nvPicPr>
          <p:cNvPr id="17413" name="Picture 5" descr="SY01191_[1]">
            <a:extLst>
              <a:ext uri="{FF2B5EF4-FFF2-40B4-BE49-F238E27FC236}">
                <a16:creationId xmlns:a16="http://schemas.microsoft.com/office/drawing/2014/main" id="{BBCCAC7F-F4DA-4174-B706-493377FADBA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528" y="1628800"/>
            <a:ext cx="1714500" cy="1920875"/>
          </a:xfr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4E050D8-C255-48B8-853D-DA43BFA2CE9B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CB49CF80-2589-497B-9457-A68B6093A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TEMA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18F71A4F-19FE-4480-9E8D-87BD1D91E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 dirty="0"/>
              <a:t>Considerar: disponibilidade de tempo,  interesse, utilidade e determinação para se prosseguir o estudo e terminá-lo (apesar das dificuldades) e as qualificações pessoais;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Deve-se optar por temas que necessite melhores definições, melhor precisão e clareza do que já existe sobre o mesmo;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Convém superar a tendência muito comum de escolher temas que, por sua extensão e complexidade, não permitem a profundidade; também deve-se evitar assuntos fáceis e sem interesse.</a:t>
            </a:r>
          </a:p>
          <a:p>
            <a:pPr>
              <a:lnSpc>
                <a:spcPct val="90000"/>
              </a:lnSpc>
            </a:pPr>
            <a:endParaRPr lang="pt-BR" altLang="pt-BR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0533D3-B56D-4DDF-B1EA-89859F60B16F}"/>
              </a:ext>
            </a:extLst>
          </p:cNvPr>
          <p:cNvSpPr txBox="1"/>
          <p:nvPr/>
        </p:nvSpPr>
        <p:spPr>
          <a:xfrm>
            <a:off x="29065" y="6503589"/>
            <a:ext cx="10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Geciane</a:t>
            </a:r>
            <a:r>
              <a:rPr lang="pt-BR" sz="1200" dirty="0"/>
              <a:t> Porto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and white abstract design template">
  <a:themeElements>
    <a:clrScheme name="Green and white abstract design templat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Green and white abstract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reen and white abstract design templat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and white abstract design template</Template>
  <TotalTime>1722</TotalTime>
  <Words>1679</Words>
  <Application>Microsoft Macintosh PowerPoint</Application>
  <PresentationFormat>Apresentação na tela (4:3)</PresentationFormat>
  <Paragraphs>201</Paragraphs>
  <Slides>25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MS PGothic</vt:lpstr>
      <vt:lpstr>Arial</vt:lpstr>
      <vt:lpstr>Symbol</vt:lpstr>
      <vt:lpstr>Tahoma</vt:lpstr>
      <vt:lpstr>Times New Roman</vt:lpstr>
      <vt:lpstr>Wingdings</vt:lpstr>
      <vt:lpstr>Green and white abstract design template</vt:lpstr>
      <vt:lpstr>PLANEJAMENTO DA PESQUISA</vt:lpstr>
      <vt:lpstr>PLANEJAMENTO DA PESQUISA</vt:lpstr>
      <vt:lpstr>PLANEJAMENTO</vt:lpstr>
      <vt:lpstr>PLANEJAMENTO DA PESQUISA</vt:lpstr>
      <vt:lpstr>PREPARAÇÃO DA PESQUISA</vt:lpstr>
      <vt:lpstr>Apresentação do PowerPoint</vt:lpstr>
      <vt:lpstr>PREPARAÇÃO DA PESQUISA</vt:lpstr>
      <vt:lpstr>FASES DA PESQUISA</vt:lpstr>
      <vt:lpstr>TEMA</vt:lpstr>
      <vt:lpstr>TEMA</vt:lpstr>
      <vt:lpstr>FASES DA PESQUISA</vt:lpstr>
      <vt:lpstr>Problema de Pesquisa- Regras Práticas</vt:lpstr>
      <vt:lpstr>Problema de Pesquisa- Vantagens</vt:lpstr>
      <vt:lpstr>Problema de Pesquisa</vt:lpstr>
      <vt:lpstr>EXEMPLOS: TEMA X PROBLEMA</vt:lpstr>
      <vt:lpstr>Exemplos de Temas X Problema de Pesquisa </vt:lpstr>
      <vt:lpstr>Exemplos de Temas X Problema de Pesquisa </vt:lpstr>
      <vt:lpstr>Apresentação do PowerPoint</vt:lpstr>
      <vt:lpstr>FASES DA PESQUISA</vt:lpstr>
      <vt:lpstr>Justificativa</vt:lpstr>
      <vt:lpstr>JUSTIFICATIVA</vt:lpstr>
      <vt:lpstr>FASES DA PESQUISA</vt:lpstr>
      <vt:lpstr>Objetivos da Pesquisa</vt:lpstr>
      <vt:lpstr>PROBLEMA E OBJETIVO</vt:lpstr>
      <vt:lpstr>ATIVIDADE 01: Analise de uma pesquisa</vt:lpstr>
    </vt:vector>
  </TitlesOfParts>
  <Manager/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Aline Figlioli</dc:creator>
  <cp:keywords/>
  <dc:description/>
  <cp:lastModifiedBy>GSP</cp:lastModifiedBy>
  <cp:revision>114</cp:revision>
  <dcterms:created xsi:type="dcterms:W3CDTF">2006-07-12T15:11:36Z</dcterms:created>
  <dcterms:modified xsi:type="dcterms:W3CDTF">2020-08-19T20:13:46Z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TC011408001033</vt:lpwstr>
  </property>
</Properties>
</file>