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96" r:id="rId6"/>
    <p:sldId id="299" r:id="rId7"/>
    <p:sldId id="297" r:id="rId8"/>
    <p:sldId id="298" r:id="rId9"/>
    <p:sldId id="300" r:id="rId10"/>
    <p:sldId id="257" r:id="rId11"/>
    <p:sldId id="260" r:id="rId12"/>
    <p:sldId id="280" r:id="rId13"/>
    <p:sldId id="261" r:id="rId14"/>
    <p:sldId id="294" r:id="rId15"/>
    <p:sldId id="293" r:id="rId16"/>
    <p:sldId id="259" r:id="rId17"/>
    <p:sldId id="262" r:id="rId18"/>
    <p:sldId id="281" r:id="rId19"/>
    <p:sldId id="264" r:id="rId20"/>
    <p:sldId id="284" r:id="rId21"/>
    <p:sldId id="285" r:id="rId22"/>
    <p:sldId id="271" r:id="rId23"/>
    <p:sldId id="272" r:id="rId24"/>
    <p:sldId id="274" r:id="rId25"/>
    <p:sldId id="275" r:id="rId26"/>
    <p:sldId id="273" r:id="rId27"/>
    <p:sldId id="286" r:id="rId28"/>
    <p:sldId id="289" r:id="rId29"/>
    <p:sldId id="295" r:id="rId30"/>
    <p:sldId id="282"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18139-E483-6847-B72E-CAFA2443BAD2}" v="88" dt="2022-10-13T02:07:12.504"/>
    <p1510:client id="{5C7C8A63-86A1-2648-839B-B1A932DDEDC0}" v="60" dt="2022-10-12T14:19:39.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37"/>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50B62-2AF8-4561-8AB0-0AB5E81E10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06390C3-AB03-40A7-8F58-E2E36224D5FC}">
      <dgm:prSet/>
      <dgm:spPr/>
      <dgm:t>
        <a:bodyPr/>
        <a:lstStyle/>
        <a:p>
          <a:r>
            <a:rPr lang="pt-BR"/>
            <a:t>São possíveis carteis bancários (exemplo, escândalo da libor), mas não há no Brasil  indícios de colusão (que teria de envolver até bancos públicos). </a:t>
          </a:r>
          <a:endParaRPr lang="en-US"/>
        </a:p>
      </dgm:t>
    </dgm:pt>
    <dgm:pt modelId="{61960F0A-4CE4-4545-9A96-22CE1D3D5F34}" type="parTrans" cxnId="{72DC5193-FDCA-4DDC-8909-EB28DF6B303F}">
      <dgm:prSet/>
      <dgm:spPr/>
      <dgm:t>
        <a:bodyPr/>
        <a:lstStyle/>
        <a:p>
          <a:endParaRPr lang="en-US"/>
        </a:p>
      </dgm:t>
    </dgm:pt>
    <dgm:pt modelId="{C562A631-C628-4D85-A136-EAC17C1F6568}" type="sibTrans" cxnId="{72DC5193-FDCA-4DDC-8909-EB28DF6B303F}">
      <dgm:prSet/>
      <dgm:spPr/>
      <dgm:t>
        <a:bodyPr/>
        <a:lstStyle/>
        <a:p>
          <a:endParaRPr lang="en-US"/>
        </a:p>
      </dgm:t>
    </dgm:pt>
    <dgm:pt modelId="{4B8BA44B-AEB1-4297-AFE7-2F5A33327951}">
      <dgm:prSet/>
      <dgm:spPr/>
      <dgm:t>
        <a:bodyPr/>
        <a:lstStyle/>
        <a:p>
          <a:r>
            <a:rPr lang="pt-BR"/>
            <a:t>Meras tendências paralelas? Correlação espúria?</a:t>
          </a:r>
          <a:endParaRPr lang="en-US"/>
        </a:p>
      </dgm:t>
    </dgm:pt>
    <dgm:pt modelId="{F2950F83-2F80-4C1C-8341-3B62F0869FC6}" type="parTrans" cxnId="{9D49B4A8-FA95-48F5-9761-E99802B514F1}">
      <dgm:prSet/>
      <dgm:spPr/>
      <dgm:t>
        <a:bodyPr/>
        <a:lstStyle/>
        <a:p>
          <a:endParaRPr lang="en-US"/>
        </a:p>
      </dgm:t>
    </dgm:pt>
    <dgm:pt modelId="{CEDCDDBA-C078-4EEE-9C80-0B1BAC07B49F}" type="sibTrans" cxnId="{9D49B4A8-FA95-48F5-9761-E99802B514F1}">
      <dgm:prSet/>
      <dgm:spPr/>
      <dgm:t>
        <a:bodyPr/>
        <a:lstStyle/>
        <a:p>
          <a:endParaRPr lang="en-US"/>
        </a:p>
      </dgm:t>
    </dgm:pt>
    <dgm:pt modelId="{A5EB8B63-D4E1-4846-B3AE-EF7207799482}">
      <dgm:prSet/>
      <dgm:spPr/>
      <dgm:t>
        <a:bodyPr/>
        <a:lstStyle/>
        <a:p>
          <a:r>
            <a:rPr lang="pt-BR"/>
            <a:t>Correlação não é causalidade</a:t>
          </a:r>
          <a:endParaRPr lang="en-US"/>
        </a:p>
      </dgm:t>
    </dgm:pt>
    <dgm:pt modelId="{7162D0C5-4A7F-40D8-8501-3824443BCD7A}" type="parTrans" cxnId="{AF8FAE7C-B8BD-45B7-A367-247642FACAE2}">
      <dgm:prSet/>
      <dgm:spPr/>
      <dgm:t>
        <a:bodyPr/>
        <a:lstStyle/>
        <a:p>
          <a:endParaRPr lang="en-US"/>
        </a:p>
      </dgm:t>
    </dgm:pt>
    <dgm:pt modelId="{173F3F9D-CDC7-4F2C-9982-5341D0DA1881}" type="sibTrans" cxnId="{AF8FAE7C-B8BD-45B7-A367-247642FACAE2}">
      <dgm:prSet/>
      <dgm:spPr/>
      <dgm:t>
        <a:bodyPr/>
        <a:lstStyle/>
        <a:p>
          <a:endParaRPr lang="en-US"/>
        </a:p>
      </dgm:t>
    </dgm:pt>
    <dgm:pt modelId="{94A1DD6F-FADA-024E-8B82-99C9D749F889}" type="pres">
      <dgm:prSet presAssocID="{87450B62-2AF8-4561-8AB0-0AB5E81E1008}" presName="linear" presStyleCnt="0">
        <dgm:presLayoutVars>
          <dgm:animLvl val="lvl"/>
          <dgm:resizeHandles val="exact"/>
        </dgm:presLayoutVars>
      </dgm:prSet>
      <dgm:spPr/>
    </dgm:pt>
    <dgm:pt modelId="{FB717748-2707-2F4B-ACBF-54E89F0987D7}" type="pres">
      <dgm:prSet presAssocID="{806390C3-AB03-40A7-8F58-E2E36224D5FC}" presName="parentText" presStyleLbl="node1" presStyleIdx="0" presStyleCnt="3">
        <dgm:presLayoutVars>
          <dgm:chMax val="0"/>
          <dgm:bulletEnabled val="1"/>
        </dgm:presLayoutVars>
      </dgm:prSet>
      <dgm:spPr/>
    </dgm:pt>
    <dgm:pt modelId="{E89F8DAC-F353-8D46-9D74-BEADB0080CB2}" type="pres">
      <dgm:prSet presAssocID="{C562A631-C628-4D85-A136-EAC17C1F6568}" presName="spacer" presStyleCnt="0"/>
      <dgm:spPr/>
    </dgm:pt>
    <dgm:pt modelId="{B4CB07D3-00ED-F849-9D27-8C53A90870DC}" type="pres">
      <dgm:prSet presAssocID="{4B8BA44B-AEB1-4297-AFE7-2F5A33327951}" presName="parentText" presStyleLbl="node1" presStyleIdx="1" presStyleCnt="3">
        <dgm:presLayoutVars>
          <dgm:chMax val="0"/>
          <dgm:bulletEnabled val="1"/>
        </dgm:presLayoutVars>
      </dgm:prSet>
      <dgm:spPr/>
    </dgm:pt>
    <dgm:pt modelId="{28954D93-87AC-CB4F-BB69-8BFC1D6D5166}" type="pres">
      <dgm:prSet presAssocID="{CEDCDDBA-C078-4EEE-9C80-0B1BAC07B49F}" presName="spacer" presStyleCnt="0"/>
      <dgm:spPr/>
    </dgm:pt>
    <dgm:pt modelId="{253715B7-534A-5E45-ADBD-28734F5BAD3A}" type="pres">
      <dgm:prSet presAssocID="{A5EB8B63-D4E1-4846-B3AE-EF7207799482}" presName="parentText" presStyleLbl="node1" presStyleIdx="2" presStyleCnt="3">
        <dgm:presLayoutVars>
          <dgm:chMax val="0"/>
          <dgm:bulletEnabled val="1"/>
        </dgm:presLayoutVars>
      </dgm:prSet>
      <dgm:spPr/>
    </dgm:pt>
  </dgm:ptLst>
  <dgm:cxnLst>
    <dgm:cxn modelId="{2BE30564-F990-2A44-9982-1E2623599B3E}" type="presOf" srcId="{A5EB8B63-D4E1-4846-B3AE-EF7207799482}" destId="{253715B7-534A-5E45-ADBD-28734F5BAD3A}" srcOrd="0" destOrd="0" presId="urn:microsoft.com/office/officeart/2005/8/layout/vList2"/>
    <dgm:cxn modelId="{80720E7C-DF72-CE4E-9B92-7A0045C16CF1}" type="presOf" srcId="{4B8BA44B-AEB1-4297-AFE7-2F5A33327951}" destId="{B4CB07D3-00ED-F849-9D27-8C53A90870DC}" srcOrd="0" destOrd="0" presId="urn:microsoft.com/office/officeart/2005/8/layout/vList2"/>
    <dgm:cxn modelId="{AF8FAE7C-B8BD-45B7-A367-247642FACAE2}" srcId="{87450B62-2AF8-4561-8AB0-0AB5E81E1008}" destId="{A5EB8B63-D4E1-4846-B3AE-EF7207799482}" srcOrd="2" destOrd="0" parTransId="{7162D0C5-4A7F-40D8-8501-3824443BCD7A}" sibTransId="{173F3F9D-CDC7-4F2C-9982-5341D0DA1881}"/>
    <dgm:cxn modelId="{998A1F82-B2F7-CB43-A9F4-BD5141CD439A}" type="presOf" srcId="{806390C3-AB03-40A7-8F58-E2E36224D5FC}" destId="{FB717748-2707-2F4B-ACBF-54E89F0987D7}" srcOrd="0" destOrd="0" presId="urn:microsoft.com/office/officeart/2005/8/layout/vList2"/>
    <dgm:cxn modelId="{72DC5193-FDCA-4DDC-8909-EB28DF6B303F}" srcId="{87450B62-2AF8-4561-8AB0-0AB5E81E1008}" destId="{806390C3-AB03-40A7-8F58-E2E36224D5FC}" srcOrd="0" destOrd="0" parTransId="{61960F0A-4CE4-4545-9A96-22CE1D3D5F34}" sibTransId="{C562A631-C628-4D85-A136-EAC17C1F6568}"/>
    <dgm:cxn modelId="{9D49B4A8-FA95-48F5-9761-E99802B514F1}" srcId="{87450B62-2AF8-4561-8AB0-0AB5E81E1008}" destId="{4B8BA44B-AEB1-4297-AFE7-2F5A33327951}" srcOrd="1" destOrd="0" parTransId="{F2950F83-2F80-4C1C-8341-3B62F0869FC6}" sibTransId="{CEDCDDBA-C078-4EEE-9C80-0B1BAC07B49F}"/>
    <dgm:cxn modelId="{ECE263C1-0944-9443-8861-AA04169A199F}" type="presOf" srcId="{87450B62-2AF8-4561-8AB0-0AB5E81E1008}" destId="{94A1DD6F-FADA-024E-8B82-99C9D749F889}" srcOrd="0" destOrd="0" presId="urn:microsoft.com/office/officeart/2005/8/layout/vList2"/>
    <dgm:cxn modelId="{F5B7C471-0F0A-414F-9592-C85042339E83}" type="presParOf" srcId="{94A1DD6F-FADA-024E-8B82-99C9D749F889}" destId="{FB717748-2707-2F4B-ACBF-54E89F0987D7}" srcOrd="0" destOrd="0" presId="urn:microsoft.com/office/officeart/2005/8/layout/vList2"/>
    <dgm:cxn modelId="{0B9D9CB4-A5D5-A045-A1CC-17F314F229B1}" type="presParOf" srcId="{94A1DD6F-FADA-024E-8B82-99C9D749F889}" destId="{E89F8DAC-F353-8D46-9D74-BEADB0080CB2}" srcOrd="1" destOrd="0" presId="urn:microsoft.com/office/officeart/2005/8/layout/vList2"/>
    <dgm:cxn modelId="{DCDBA74B-3815-1A4B-B151-5CA28BD28D10}" type="presParOf" srcId="{94A1DD6F-FADA-024E-8B82-99C9D749F889}" destId="{B4CB07D3-00ED-F849-9D27-8C53A90870DC}" srcOrd="2" destOrd="0" presId="urn:microsoft.com/office/officeart/2005/8/layout/vList2"/>
    <dgm:cxn modelId="{055E3128-6B3D-864B-9664-74D3D45A151C}" type="presParOf" srcId="{94A1DD6F-FADA-024E-8B82-99C9D749F889}" destId="{28954D93-87AC-CB4F-BB69-8BFC1D6D5166}" srcOrd="3" destOrd="0" presId="urn:microsoft.com/office/officeart/2005/8/layout/vList2"/>
    <dgm:cxn modelId="{A63EEB3D-9EE5-DF4F-AD28-CEB9FD9CFA08}" type="presParOf" srcId="{94A1DD6F-FADA-024E-8B82-99C9D749F889}" destId="{253715B7-534A-5E45-ADBD-28734F5BAD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3FB03-9965-41B6-A11F-D37B09DDA6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D281409-43EA-497F-9FB7-8AA31B593618}">
      <dgm:prSet/>
      <dgm:spPr/>
      <dgm:t>
        <a:bodyPr/>
        <a:lstStyle/>
        <a:p>
          <a:r>
            <a:rPr lang="pt-BR"/>
            <a:t>Modelo Panzar – Rosse: elasticidade receitas custos. Estatísticas mostram competição reduzida</a:t>
          </a:r>
          <a:endParaRPr lang="en-US"/>
        </a:p>
      </dgm:t>
    </dgm:pt>
    <dgm:pt modelId="{812C7CDB-3921-436D-A566-81EAC9CD4306}" type="parTrans" cxnId="{FFA16C6D-7BF6-4557-8328-DA91F5B676AA}">
      <dgm:prSet/>
      <dgm:spPr/>
      <dgm:t>
        <a:bodyPr/>
        <a:lstStyle/>
        <a:p>
          <a:endParaRPr lang="en-US"/>
        </a:p>
      </dgm:t>
    </dgm:pt>
    <dgm:pt modelId="{B29072DC-5FC9-47BE-AAD4-58DAFAC930C5}" type="sibTrans" cxnId="{FFA16C6D-7BF6-4557-8328-DA91F5B676AA}">
      <dgm:prSet/>
      <dgm:spPr/>
      <dgm:t>
        <a:bodyPr/>
        <a:lstStyle/>
        <a:p>
          <a:endParaRPr lang="en-US"/>
        </a:p>
      </dgm:t>
    </dgm:pt>
    <dgm:pt modelId="{24CE13B7-B2BB-4ADE-A93F-7C3F8668E3CF}">
      <dgm:prSet/>
      <dgm:spPr/>
      <dgm:t>
        <a:bodyPr/>
        <a:lstStyle/>
        <a:p>
          <a:r>
            <a:rPr lang="pt-BR"/>
            <a:t>Lucros em 2020 com a Pandemia: </a:t>
          </a:r>
          <a:endParaRPr lang="en-US"/>
        </a:p>
      </dgm:t>
    </dgm:pt>
    <dgm:pt modelId="{C6146B96-77FB-4BD6-BCBA-0C3BE6A80E52}" type="parTrans" cxnId="{D2430455-70D3-4EE4-9954-0ADD794F5AD8}">
      <dgm:prSet/>
      <dgm:spPr/>
      <dgm:t>
        <a:bodyPr/>
        <a:lstStyle/>
        <a:p>
          <a:endParaRPr lang="en-US"/>
        </a:p>
      </dgm:t>
    </dgm:pt>
    <dgm:pt modelId="{57C0FE9D-6E1D-489C-8C80-4CBE8F330572}" type="sibTrans" cxnId="{D2430455-70D3-4EE4-9954-0ADD794F5AD8}">
      <dgm:prSet/>
      <dgm:spPr/>
      <dgm:t>
        <a:bodyPr/>
        <a:lstStyle/>
        <a:p>
          <a:endParaRPr lang="en-US"/>
        </a:p>
      </dgm:t>
    </dgm:pt>
    <dgm:pt modelId="{34F13EEB-C9E3-4CFC-A9A8-7653EFB961A1}">
      <dgm:prSet/>
      <dgm:spPr/>
      <dgm:t>
        <a:bodyPr/>
        <a:lstStyle/>
        <a:p>
          <a:r>
            <a:rPr lang="pt-BR"/>
            <a:t>Itaú Unibanco (R$ 18.9 bilhões); </a:t>
          </a:r>
          <a:endParaRPr lang="en-US"/>
        </a:p>
      </dgm:t>
    </dgm:pt>
    <dgm:pt modelId="{50FB2335-60C6-4385-AECD-BAA0ED6D1E7A}" type="parTrans" cxnId="{BB8C7E8C-1B4E-41F7-AC06-44981F284B3F}">
      <dgm:prSet/>
      <dgm:spPr/>
      <dgm:t>
        <a:bodyPr/>
        <a:lstStyle/>
        <a:p>
          <a:endParaRPr lang="en-US"/>
        </a:p>
      </dgm:t>
    </dgm:pt>
    <dgm:pt modelId="{C9C699BE-8208-4E97-9347-EAF17FA6ED13}" type="sibTrans" cxnId="{BB8C7E8C-1B4E-41F7-AC06-44981F284B3F}">
      <dgm:prSet/>
      <dgm:spPr/>
      <dgm:t>
        <a:bodyPr/>
        <a:lstStyle/>
        <a:p>
          <a:endParaRPr lang="en-US"/>
        </a:p>
      </dgm:t>
    </dgm:pt>
    <dgm:pt modelId="{C05D1E1E-DA8D-4CC0-AB4E-6F8162B2743A}">
      <dgm:prSet/>
      <dgm:spPr/>
      <dgm:t>
        <a:bodyPr/>
        <a:lstStyle/>
        <a:p>
          <a:r>
            <a:rPr lang="pt-BR"/>
            <a:t>Bradesco (R$ 16.5 bilhões); </a:t>
          </a:r>
          <a:endParaRPr lang="en-US"/>
        </a:p>
      </dgm:t>
    </dgm:pt>
    <dgm:pt modelId="{BF6ED85C-3CD4-4D1C-92C4-979BF6AA1A1B}" type="parTrans" cxnId="{F6AB9D91-6C2C-4DEE-B031-BD1B67C5B645}">
      <dgm:prSet/>
      <dgm:spPr/>
      <dgm:t>
        <a:bodyPr/>
        <a:lstStyle/>
        <a:p>
          <a:endParaRPr lang="en-US"/>
        </a:p>
      </dgm:t>
    </dgm:pt>
    <dgm:pt modelId="{7A15AC31-B59B-4DED-930A-8C62A8F626DE}" type="sibTrans" cxnId="{F6AB9D91-6C2C-4DEE-B031-BD1B67C5B645}">
      <dgm:prSet/>
      <dgm:spPr/>
      <dgm:t>
        <a:bodyPr/>
        <a:lstStyle/>
        <a:p>
          <a:endParaRPr lang="en-US"/>
        </a:p>
      </dgm:t>
    </dgm:pt>
    <dgm:pt modelId="{5E981434-FC99-46DA-999A-19EA89494CA1}">
      <dgm:prSet/>
      <dgm:spPr/>
      <dgm:t>
        <a:bodyPr/>
        <a:lstStyle/>
        <a:p>
          <a:r>
            <a:rPr lang="pt-BR"/>
            <a:t>Santander (R$ 13.4 bilhões); </a:t>
          </a:r>
          <a:endParaRPr lang="en-US"/>
        </a:p>
      </dgm:t>
    </dgm:pt>
    <dgm:pt modelId="{8E991C1B-2CC6-4425-A132-CDA3181910CB}" type="parTrans" cxnId="{B8FF546F-2B3E-4DBA-B5CA-DE0343FA4D73}">
      <dgm:prSet/>
      <dgm:spPr/>
      <dgm:t>
        <a:bodyPr/>
        <a:lstStyle/>
        <a:p>
          <a:endParaRPr lang="en-US"/>
        </a:p>
      </dgm:t>
    </dgm:pt>
    <dgm:pt modelId="{CA074797-0BBE-4F5D-821C-FCCC4B1E6CF6}" type="sibTrans" cxnId="{B8FF546F-2B3E-4DBA-B5CA-DE0343FA4D73}">
      <dgm:prSet/>
      <dgm:spPr/>
      <dgm:t>
        <a:bodyPr/>
        <a:lstStyle/>
        <a:p>
          <a:endParaRPr lang="en-US"/>
        </a:p>
      </dgm:t>
    </dgm:pt>
    <dgm:pt modelId="{5F0FFC96-DA2D-4646-B3B3-90811ED62112}">
      <dgm:prSet/>
      <dgm:spPr/>
      <dgm:t>
        <a:bodyPr/>
        <a:lstStyle/>
        <a:p>
          <a:r>
            <a:rPr lang="pt-BR"/>
            <a:t>(iv) Banco do Brasil (R$ 12.6 bilhões)</a:t>
          </a:r>
          <a:endParaRPr lang="en-US"/>
        </a:p>
      </dgm:t>
    </dgm:pt>
    <dgm:pt modelId="{22036214-AC23-4CD7-B78E-F0A69852753B}" type="parTrans" cxnId="{E4B90FAB-14D7-439A-B36D-7CFCE0E58E77}">
      <dgm:prSet/>
      <dgm:spPr/>
      <dgm:t>
        <a:bodyPr/>
        <a:lstStyle/>
        <a:p>
          <a:endParaRPr lang="en-US"/>
        </a:p>
      </dgm:t>
    </dgm:pt>
    <dgm:pt modelId="{5050FE08-7FF4-4CDA-850D-8690AD56626E}" type="sibTrans" cxnId="{E4B90FAB-14D7-439A-B36D-7CFCE0E58E77}">
      <dgm:prSet/>
      <dgm:spPr/>
      <dgm:t>
        <a:bodyPr/>
        <a:lstStyle/>
        <a:p>
          <a:endParaRPr lang="en-US"/>
        </a:p>
      </dgm:t>
    </dgm:pt>
    <dgm:pt modelId="{BCF2CB71-145C-D543-903F-2B2202F63A18}" type="pres">
      <dgm:prSet presAssocID="{26C3FB03-9965-41B6-A11F-D37B09DDA61A}" presName="linear" presStyleCnt="0">
        <dgm:presLayoutVars>
          <dgm:animLvl val="lvl"/>
          <dgm:resizeHandles val="exact"/>
        </dgm:presLayoutVars>
      </dgm:prSet>
      <dgm:spPr/>
    </dgm:pt>
    <dgm:pt modelId="{F7CF90F7-B9C7-4547-B063-2BE95DE0F226}" type="pres">
      <dgm:prSet presAssocID="{8D281409-43EA-497F-9FB7-8AA31B593618}" presName="parentText" presStyleLbl="node1" presStyleIdx="0" presStyleCnt="2">
        <dgm:presLayoutVars>
          <dgm:chMax val="0"/>
          <dgm:bulletEnabled val="1"/>
        </dgm:presLayoutVars>
      </dgm:prSet>
      <dgm:spPr/>
    </dgm:pt>
    <dgm:pt modelId="{032E52EE-77FA-994B-A89E-8BA20E91F2E2}" type="pres">
      <dgm:prSet presAssocID="{B29072DC-5FC9-47BE-AAD4-58DAFAC930C5}" presName="spacer" presStyleCnt="0"/>
      <dgm:spPr/>
    </dgm:pt>
    <dgm:pt modelId="{40821269-7661-8641-8058-6C68D2AC0189}" type="pres">
      <dgm:prSet presAssocID="{24CE13B7-B2BB-4ADE-A93F-7C3F8668E3CF}" presName="parentText" presStyleLbl="node1" presStyleIdx="1" presStyleCnt="2">
        <dgm:presLayoutVars>
          <dgm:chMax val="0"/>
          <dgm:bulletEnabled val="1"/>
        </dgm:presLayoutVars>
      </dgm:prSet>
      <dgm:spPr/>
    </dgm:pt>
    <dgm:pt modelId="{14F9F260-6C4C-A540-9381-87177B78F078}" type="pres">
      <dgm:prSet presAssocID="{24CE13B7-B2BB-4ADE-A93F-7C3F8668E3CF}" presName="childText" presStyleLbl="revTx" presStyleIdx="0" presStyleCnt="1">
        <dgm:presLayoutVars>
          <dgm:bulletEnabled val="1"/>
        </dgm:presLayoutVars>
      </dgm:prSet>
      <dgm:spPr/>
    </dgm:pt>
  </dgm:ptLst>
  <dgm:cxnLst>
    <dgm:cxn modelId="{D7AE7101-3CA5-9D4A-93F8-BA34013C3044}" type="presOf" srcId="{5F0FFC96-DA2D-4646-B3B3-90811ED62112}" destId="{14F9F260-6C4C-A540-9381-87177B78F078}" srcOrd="0" destOrd="3" presId="urn:microsoft.com/office/officeart/2005/8/layout/vList2"/>
    <dgm:cxn modelId="{25554D27-BC4B-F74C-9A46-D2FA8E1B3BCB}" type="presOf" srcId="{34F13EEB-C9E3-4CFC-A9A8-7653EFB961A1}" destId="{14F9F260-6C4C-A540-9381-87177B78F078}" srcOrd="0" destOrd="0" presId="urn:microsoft.com/office/officeart/2005/8/layout/vList2"/>
    <dgm:cxn modelId="{D2430455-70D3-4EE4-9954-0ADD794F5AD8}" srcId="{26C3FB03-9965-41B6-A11F-D37B09DDA61A}" destId="{24CE13B7-B2BB-4ADE-A93F-7C3F8668E3CF}" srcOrd="1" destOrd="0" parTransId="{C6146B96-77FB-4BD6-BCBA-0C3BE6A80E52}" sibTransId="{57C0FE9D-6E1D-489C-8C80-4CBE8F330572}"/>
    <dgm:cxn modelId="{039B4167-4C4B-F54C-9F3E-98DD13AC2EC3}" type="presOf" srcId="{24CE13B7-B2BB-4ADE-A93F-7C3F8668E3CF}" destId="{40821269-7661-8641-8058-6C68D2AC0189}" srcOrd="0" destOrd="0" presId="urn:microsoft.com/office/officeart/2005/8/layout/vList2"/>
    <dgm:cxn modelId="{FFA16C6D-7BF6-4557-8328-DA91F5B676AA}" srcId="{26C3FB03-9965-41B6-A11F-D37B09DDA61A}" destId="{8D281409-43EA-497F-9FB7-8AA31B593618}" srcOrd="0" destOrd="0" parTransId="{812C7CDB-3921-436D-A566-81EAC9CD4306}" sibTransId="{B29072DC-5FC9-47BE-AAD4-58DAFAC930C5}"/>
    <dgm:cxn modelId="{B8FF546F-2B3E-4DBA-B5CA-DE0343FA4D73}" srcId="{24CE13B7-B2BB-4ADE-A93F-7C3F8668E3CF}" destId="{5E981434-FC99-46DA-999A-19EA89494CA1}" srcOrd="2" destOrd="0" parTransId="{8E991C1B-2CC6-4425-A132-CDA3181910CB}" sibTransId="{CA074797-0BBE-4F5D-821C-FCCC4B1E6CF6}"/>
    <dgm:cxn modelId="{BB8C7E8C-1B4E-41F7-AC06-44981F284B3F}" srcId="{24CE13B7-B2BB-4ADE-A93F-7C3F8668E3CF}" destId="{34F13EEB-C9E3-4CFC-A9A8-7653EFB961A1}" srcOrd="0" destOrd="0" parTransId="{50FB2335-60C6-4385-AECD-BAA0ED6D1E7A}" sibTransId="{C9C699BE-8208-4E97-9347-EAF17FA6ED13}"/>
    <dgm:cxn modelId="{F6AB9D91-6C2C-4DEE-B031-BD1B67C5B645}" srcId="{24CE13B7-B2BB-4ADE-A93F-7C3F8668E3CF}" destId="{C05D1E1E-DA8D-4CC0-AB4E-6F8162B2743A}" srcOrd="1" destOrd="0" parTransId="{BF6ED85C-3CD4-4D1C-92C4-979BF6AA1A1B}" sibTransId="{7A15AC31-B59B-4DED-930A-8C62A8F626DE}"/>
    <dgm:cxn modelId="{065BB6A2-EA7B-6049-933F-08664A2F5F32}" type="presOf" srcId="{5E981434-FC99-46DA-999A-19EA89494CA1}" destId="{14F9F260-6C4C-A540-9381-87177B78F078}" srcOrd="0" destOrd="2" presId="urn:microsoft.com/office/officeart/2005/8/layout/vList2"/>
    <dgm:cxn modelId="{E4B90FAB-14D7-439A-B36D-7CFCE0E58E77}" srcId="{24CE13B7-B2BB-4ADE-A93F-7C3F8668E3CF}" destId="{5F0FFC96-DA2D-4646-B3B3-90811ED62112}" srcOrd="3" destOrd="0" parTransId="{22036214-AC23-4CD7-B78E-F0A69852753B}" sibTransId="{5050FE08-7FF4-4CDA-850D-8690AD56626E}"/>
    <dgm:cxn modelId="{0E86EABA-79BB-884B-B6DC-8E1A7F744D8A}" type="presOf" srcId="{8D281409-43EA-497F-9FB7-8AA31B593618}" destId="{F7CF90F7-B9C7-4547-B063-2BE95DE0F226}" srcOrd="0" destOrd="0" presId="urn:microsoft.com/office/officeart/2005/8/layout/vList2"/>
    <dgm:cxn modelId="{F0D8F9BC-B5FA-254C-8139-E4C517C718EE}" type="presOf" srcId="{26C3FB03-9965-41B6-A11F-D37B09DDA61A}" destId="{BCF2CB71-145C-D543-903F-2B2202F63A18}" srcOrd="0" destOrd="0" presId="urn:microsoft.com/office/officeart/2005/8/layout/vList2"/>
    <dgm:cxn modelId="{E1EDEFD8-21F9-084B-9E56-834F197F99EE}" type="presOf" srcId="{C05D1E1E-DA8D-4CC0-AB4E-6F8162B2743A}" destId="{14F9F260-6C4C-A540-9381-87177B78F078}" srcOrd="0" destOrd="1" presId="urn:microsoft.com/office/officeart/2005/8/layout/vList2"/>
    <dgm:cxn modelId="{9CD4207B-434D-F44B-936C-1129DBD15181}" type="presParOf" srcId="{BCF2CB71-145C-D543-903F-2B2202F63A18}" destId="{F7CF90F7-B9C7-4547-B063-2BE95DE0F226}" srcOrd="0" destOrd="0" presId="urn:microsoft.com/office/officeart/2005/8/layout/vList2"/>
    <dgm:cxn modelId="{C6BA4DA4-5F2D-AA41-9AAF-4A2724E3B104}" type="presParOf" srcId="{BCF2CB71-145C-D543-903F-2B2202F63A18}" destId="{032E52EE-77FA-994B-A89E-8BA20E91F2E2}" srcOrd="1" destOrd="0" presId="urn:microsoft.com/office/officeart/2005/8/layout/vList2"/>
    <dgm:cxn modelId="{9E68DC8B-B3BF-8A4D-95B8-E77296D38630}" type="presParOf" srcId="{BCF2CB71-145C-D543-903F-2B2202F63A18}" destId="{40821269-7661-8641-8058-6C68D2AC0189}" srcOrd="2" destOrd="0" presId="urn:microsoft.com/office/officeart/2005/8/layout/vList2"/>
    <dgm:cxn modelId="{0027AD68-A626-8441-A306-AEA960C47C58}" type="presParOf" srcId="{BCF2CB71-145C-D543-903F-2B2202F63A18}" destId="{14F9F260-6C4C-A540-9381-87177B78F07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B2B555-8447-471C-A95C-A74D88B28F5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7B170F5-9287-4E24-B24A-676521088C08}">
      <dgm:prSet/>
      <dgm:spPr/>
      <dgm:t>
        <a:bodyPr/>
        <a:lstStyle/>
        <a:p>
          <a:r>
            <a:rPr lang="pt-BR"/>
            <a:t>A favor do CADE: Lei Bancária não trata de concorrência, Banco Central nunca exerceu seu poder para evitar concentração, viés bancário é excessivamente prudencial, não há imunidade antitruste no setor bancário. CADE afirmou sua competência no caso FINASA, com votos dos conselheiros Roberto Pfeiffer e Celso Campilongo.</a:t>
          </a:r>
          <a:endParaRPr lang="en-US"/>
        </a:p>
      </dgm:t>
    </dgm:pt>
    <dgm:pt modelId="{6DEBD788-D125-43EC-8421-23A2856F45F1}" type="parTrans" cxnId="{F5967C75-C946-4118-B3A1-999120747C6A}">
      <dgm:prSet/>
      <dgm:spPr/>
      <dgm:t>
        <a:bodyPr/>
        <a:lstStyle/>
        <a:p>
          <a:endParaRPr lang="en-US"/>
        </a:p>
      </dgm:t>
    </dgm:pt>
    <dgm:pt modelId="{403F5763-7E0D-44B1-86E4-3D43DB8C0D00}" type="sibTrans" cxnId="{F5967C75-C946-4118-B3A1-999120747C6A}">
      <dgm:prSet/>
      <dgm:spPr/>
      <dgm:t>
        <a:bodyPr/>
        <a:lstStyle/>
        <a:p>
          <a:endParaRPr lang="en-US"/>
        </a:p>
      </dgm:t>
    </dgm:pt>
    <dgm:pt modelId="{0A13CCDC-1379-491F-A51C-4CAF1554E65D}">
      <dgm:prSet/>
      <dgm:spPr/>
      <dgm:t>
        <a:bodyPr/>
        <a:lstStyle/>
        <a:p>
          <a:r>
            <a:rPr lang="pt-BR"/>
            <a:t>A favor do BACEN: rapidez, foco no risco sistêmico, possibilidade jurídica do BACEN determinar de oficio atos de concentração (lei do PROER)</a:t>
          </a:r>
          <a:endParaRPr lang="en-US"/>
        </a:p>
      </dgm:t>
    </dgm:pt>
    <dgm:pt modelId="{B6788E31-908E-4439-83C9-9384B4DC23C9}" type="parTrans" cxnId="{7FC9137E-BA32-47DF-982D-A2E23A3643F8}">
      <dgm:prSet/>
      <dgm:spPr/>
      <dgm:t>
        <a:bodyPr/>
        <a:lstStyle/>
        <a:p>
          <a:endParaRPr lang="en-US"/>
        </a:p>
      </dgm:t>
    </dgm:pt>
    <dgm:pt modelId="{AC3C0246-AD38-432C-981E-36EDD80C10AA}" type="sibTrans" cxnId="{7FC9137E-BA32-47DF-982D-A2E23A3643F8}">
      <dgm:prSet/>
      <dgm:spPr/>
      <dgm:t>
        <a:bodyPr/>
        <a:lstStyle/>
        <a:p>
          <a:endParaRPr lang="en-US"/>
        </a:p>
      </dgm:t>
    </dgm:pt>
    <dgm:pt modelId="{F9BE8FD0-2188-2846-9A3C-D76D98844068}" type="pres">
      <dgm:prSet presAssocID="{2AB2B555-8447-471C-A95C-A74D88B28F52}" presName="vert0" presStyleCnt="0">
        <dgm:presLayoutVars>
          <dgm:dir/>
          <dgm:animOne val="branch"/>
          <dgm:animLvl val="lvl"/>
        </dgm:presLayoutVars>
      </dgm:prSet>
      <dgm:spPr/>
    </dgm:pt>
    <dgm:pt modelId="{9A4D209F-7D63-FC47-9445-5D4FEE9B76F3}" type="pres">
      <dgm:prSet presAssocID="{C7B170F5-9287-4E24-B24A-676521088C08}" presName="thickLine" presStyleLbl="alignNode1" presStyleIdx="0" presStyleCnt="2"/>
      <dgm:spPr/>
    </dgm:pt>
    <dgm:pt modelId="{5835FFED-4C3B-0242-AFA6-449D572EAEC1}" type="pres">
      <dgm:prSet presAssocID="{C7B170F5-9287-4E24-B24A-676521088C08}" presName="horz1" presStyleCnt="0"/>
      <dgm:spPr/>
    </dgm:pt>
    <dgm:pt modelId="{8C3C4926-EE99-904A-BF1A-EA04BD950488}" type="pres">
      <dgm:prSet presAssocID="{C7B170F5-9287-4E24-B24A-676521088C08}" presName="tx1" presStyleLbl="revTx" presStyleIdx="0" presStyleCnt="2"/>
      <dgm:spPr/>
    </dgm:pt>
    <dgm:pt modelId="{4E9D72A6-BC26-7C4A-BD23-DB6CFAF07E43}" type="pres">
      <dgm:prSet presAssocID="{C7B170F5-9287-4E24-B24A-676521088C08}" presName="vert1" presStyleCnt="0"/>
      <dgm:spPr/>
    </dgm:pt>
    <dgm:pt modelId="{D5A5C400-916B-DB46-8CE0-9E0B48050C87}" type="pres">
      <dgm:prSet presAssocID="{0A13CCDC-1379-491F-A51C-4CAF1554E65D}" presName="thickLine" presStyleLbl="alignNode1" presStyleIdx="1" presStyleCnt="2"/>
      <dgm:spPr/>
    </dgm:pt>
    <dgm:pt modelId="{8659D853-1073-DD42-BB9D-CA121A6CD090}" type="pres">
      <dgm:prSet presAssocID="{0A13CCDC-1379-491F-A51C-4CAF1554E65D}" presName="horz1" presStyleCnt="0"/>
      <dgm:spPr/>
    </dgm:pt>
    <dgm:pt modelId="{672DE360-7134-9843-8BDF-528FEDD8A21E}" type="pres">
      <dgm:prSet presAssocID="{0A13CCDC-1379-491F-A51C-4CAF1554E65D}" presName="tx1" presStyleLbl="revTx" presStyleIdx="1" presStyleCnt="2"/>
      <dgm:spPr/>
    </dgm:pt>
    <dgm:pt modelId="{DCCB07F0-87A1-4948-90C6-D81F56C3911E}" type="pres">
      <dgm:prSet presAssocID="{0A13CCDC-1379-491F-A51C-4CAF1554E65D}" presName="vert1" presStyleCnt="0"/>
      <dgm:spPr/>
    </dgm:pt>
  </dgm:ptLst>
  <dgm:cxnLst>
    <dgm:cxn modelId="{E4128141-182F-CD45-BFC3-98C6539946C1}" type="presOf" srcId="{C7B170F5-9287-4E24-B24A-676521088C08}" destId="{8C3C4926-EE99-904A-BF1A-EA04BD950488}" srcOrd="0" destOrd="0" presId="urn:microsoft.com/office/officeart/2008/layout/LinedList"/>
    <dgm:cxn modelId="{A592AF70-240C-5F4E-9311-F3DE576DC5BC}" type="presOf" srcId="{0A13CCDC-1379-491F-A51C-4CAF1554E65D}" destId="{672DE360-7134-9843-8BDF-528FEDD8A21E}" srcOrd="0" destOrd="0" presId="urn:microsoft.com/office/officeart/2008/layout/LinedList"/>
    <dgm:cxn modelId="{F5967C75-C946-4118-B3A1-999120747C6A}" srcId="{2AB2B555-8447-471C-A95C-A74D88B28F52}" destId="{C7B170F5-9287-4E24-B24A-676521088C08}" srcOrd="0" destOrd="0" parTransId="{6DEBD788-D125-43EC-8421-23A2856F45F1}" sibTransId="{403F5763-7E0D-44B1-86E4-3D43DB8C0D00}"/>
    <dgm:cxn modelId="{7FC9137E-BA32-47DF-982D-A2E23A3643F8}" srcId="{2AB2B555-8447-471C-A95C-A74D88B28F52}" destId="{0A13CCDC-1379-491F-A51C-4CAF1554E65D}" srcOrd="1" destOrd="0" parTransId="{B6788E31-908E-4439-83C9-9384B4DC23C9}" sibTransId="{AC3C0246-AD38-432C-981E-36EDD80C10AA}"/>
    <dgm:cxn modelId="{D030B9CB-9A19-184E-85EF-51C02E7ED2AD}" type="presOf" srcId="{2AB2B555-8447-471C-A95C-A74D88B28F52}" destId="{F9BE8FD0-2188-2846-9A3C-D76D98844068}" srcOrd="0" destOrd="0" presId="urn:microsoft.com/office/officeart/2008/layout/LinedList"/>
    <dgm:cxn modelId="{9185EC8F-D85D-2847-8C14-5E84D633D40C}" type="presParOf" srcId="{F9BE8FD0-2188-2846-9A3C-D76D98844068}" destId="{9A4D209F-7D63-FC47-9445-5D4FEE9B76F3}" srcOrd="0" destOrd="0" presId="urn:microsoft.com/office/officeart/2008/layout/LinedList"/>
    <dgm:cxn modelId="{3E80A53D-A5F7-7943-B9E4-1BF64966590C}" type="presParOf" srcId="{F9BE8FD0-2188-2846-9A3C-D76D98844068}" destId="{5835FFED-4C3B-0242-AFA6-449D572EAEC1}" srcOrd="1" destOrd="0" presId="urn:microsoft.com/office/officeart/2008/layout/LinedList"/>
    <dgm:cxn modelId="{45EEBB0F-FBCD-7D49-A32F-A654E32FF69A}" type="presParOf" srcId="{5835FFED-4C3B-0242-AFA6-449D572EAEC1}" destId="{8C3C4926-EE99-904A-BF1A-EA04BD950488}" srcOrd="0" destOrd="0" presId="urn:microsoft.com/office/officeart/2008/layout/LinedList"/>
    <dgm:cxn modelId="{92441E1F-32F3-8D45-902C-0653A58466BC}" type="presParOf" srcId="{5835FFED-4C3B-0242-AFA6-449D572EAEC1}" destId="{4E9D72A6-BC26-7C4A-BD23-DB6CFAF07E43}" srcOrd="1" destOrd="0" presId="urn:microsoft.com/office/officeart/2008/layout/LinedList"/>
    <dgm:cxn modelId="{83BC18D3-D7FA-BD48-9746-782465E68576}" type="presParOf" srcId="{F9BE8FD0-2188-2846-9A3C-D76D98844068}" destId="{D5A5C400-916B-DB46-8CE0-9E0B48050C87}" srcOrd="2" destOrd="0" presId="urn:microsoft.com/office/officeart/2008/layout/LinedList"/>
    <dgm:cxn modelId="{6002399B-2073-2A43-8C5D-76882D23523C}" type="presParOf" srcId="{F9BE8FD0-2188-2846-9A3C-D76D98844068}" destId="{8659D853-1073-DD42-BB9D-CA121A6CD090}" srcOrd="3" destOrd="0" presId="urn:microsoft.com/office/officeart/2008/layout/LinedList"/>
    <dgm:cxn modelId="{52897BE6-8C97-1F44-B324-11D66842386C}" type="presParOf" srcId="{8659D853-1073-DD42-BB9D-CA121A6CD090}" destId="{672DE360-7134-9843-8BDF-528FEDD8A21E}" srcOrd="0" destOrd="0" presId="urn:microsoft.com/office/officeart/2008/layout/LinedList"/>
    <dgm:cxn modelId="{EA41DE53-83EA-A94C-B308-08659BBFA1F3}" type="presParOf" srcId="{8659D853-1073-DD42-BB9D-CA121A6CD090}" destId="{DCCB07F0-87A1-4948-90C6-D81F56C391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B9B6DD-4CC4-FB4C-8D67-4E8CFE8FE9AD}" type="doc">
      <dgm:prSet loTypeId="urn:microsoft.com/office/officeart/2005/8/layout/process1" loCatId="process" qsTypeId="urn:microsoft.com/office/officeart/2005/8/quickstyle/simple1" qsCatId="simple" csTypeId="urn:microsoft.com/office/officeart/2005/8/colors/accent1_2" csCatId="accent1" phldr="1"/>
      <dgm:spPr/>
    </dgm:pt>
    <dgm:pt modelId="{8AFC9ED6-8304-7E4C-B721-9CD506DB93C1}">
      <dgm:prSet phldrT="[Texto]"/>
      <dgm:spPr/>
      <dgm:t>
        <a:bodyPr/>
        <a:lstStyle/>
        <a:p>
          <a:r>
            <a:rPr lang="pt-BR" dirty="0"/>
            <a:t>Concentração </a:t>
          </a:r>
        </a:p>
      </dgm:t>
    </dgm:pt>
    <dgm:pt modelId="{EFAB12EF-E956-7542-8F7C-FACD271C2605}" type="parTrans" cxnId="{ABC295FF-7AE0-AF4A-9B83-9BB61E429FDA}">
      <dgm:prSet/>
      <dgm:spPr/>
      <dgm:t>
        <a:bodyPr/>
        <a:lstStyle/>
        <a:p>
          <a:endParaRPr lang="pt-BR"/>
        </a:p>
      </dgm:t>
    </dgm:pt>
    <dgm:pt modelId="{1A6D618C-83D3-ED46-8ED3-2E1DCF1E46D6}" type="sibTrans" cxnId="{ABC295FF-7AE0-AF4A-9B83-9BB61E429FDA}">
      <dgm:prSet/>
      <dgm:spPr/>
      <dgm:t>
        <a:bodyPr/>
        <a:lstStyle/>
        <a:p>
          <a:endParaRPr lang="pt-BR"/>
        </a:p>
      </dgm:t>
    </dgm:pt>
    <dgm:pt modelId="{FD1145DA-D883-B04D-8B4B-17702BEC54E9}">
      <dgm:prSet phldrT="[Texto]"/>
      <dgm:spPr/>
      <dgm:t>
        <a:bodyPr/>
        <a:lstStyle/>
        <a:p>
          <a:r>
            <a:rPr lang="pt-BR" dirty="0"/>
            <a:t>Colusão </a:t>
          </a:r>
        </a:p>
      </dgm:t>
    </dgm:pt>
    <dgm:pt modelId="{6B33DA60-4E0A-F04D-BF69-7C1E3F073878}" type="parTrans" cxnId="{E700A758-C04D-2741-B47F-44177B1A1B2A}">
      <dgm:prSet/>
      <dgm:spPr/>
      <dgm:t>
        <a:bodyPr/>
        <a:lstStyle/>
        <a:p>
          <a:endParaRPr lang="pt-BR"/>
        </a:p>
      </dgm:t>
    </dgm:pt>
    <dgm:pt modelId="{0405D37C-11C0-B841-8CBC-7F76D8095B49}" type="sibTrans" cxnId="{E700A758-C04D-2741-B47F-44177B1A1B2A}">
      <dgm:prSet/>
      <dgm:spPr/>
      <dgm:t>
        <a:bodyPr/>
        <a:lstStyle/>
        <a:p>
          <a:endParaRPr lang="pt-BR"/>
        </a:p>
      </dgm:t>
    </dgm:pt>
    <dgm:pt modelId="{F3F55C3E-00BD-8A4E-A3EF-234E43443389}">
      <dgm:prSet phldrT="[Texto]"/>
      <dgm:spPr/>
      <dgm:t>
        <a:bodyPr/>
        <a:lstStyle/>
        <a:p>
          <a:r>
            <a:rPr lang="pt-BR" dirty="0" err="1"/>
            <a:t>Ineficência</a:t>
          </a:r>
          <a:endParaRPr lang="pt-BR" dirty="0"/>
        </a:p>
      </dgm:t>
    </dgm:pt>
    <dgm:pt modelId="{778C99CF-46DE-E049-89AB-4CDF79489AA1}" type="parTrans" cxnId="{56DC28FE-B777-154A-8287-8893889757C3}">
      <dgm:prSet/>
      <dgm:spPr/>
      <dgm:t>
        <a:bodyPr/>
        <a:lstStyle/>
        <a:p>
          <a:endParaRPr lang="pt-BR"/>
        </a:p>
      </dgm:t>
    </dgm:pt>
    <dgm:pt modelId="{88913CA3-ECF8-FA46-9B67-BA946A6F1DD5}" type="sibTrans" cxnId="{56DC28FE-B777-154A-8287-8893889757C3}">
      <dgm:prSet/>
      <dgm:spPr/>
      <dgm:t>
        <a:bodyPr/>
        <a:lstStyle/>
        <a:p>
          <a:endParaRPr lang="pt-BR"/>
        </a:p>
      </dgm:t>
    </dgm:pt>
    <dgm:pt modelId="{7F206270-D10F-EB4E-9435-340EE22FF360}" type="pres">
      <dgm:prSet presAssocID="{04B9B6DD-4CC4-FB4C-8D67-4E8CFE8FE9AD}" presName="Name0" presStyleCnt="0">
        <dgm:presLayoutVars>
          <dgm:dir/>
          <dgm:resizeHandles val="exact"/>
        </dgm:presLayoutVars>
      </dgm:prSet>
      <dgm:spPr/>
    </dgm:pt>
    <dgm:pt modelId="{67FA910E-F29A-7F4F-93C6-86F2FF37BB02}" type="pres">
      <dgm:prSet presAssocID="{8AFC9ED6-8304-7E4C-B721-9CD506DB93C1}" presName="node" presStyleLbl="node1" presStyleIdx="0" presStyleCnt="3">
        <dgm:presLayoutVars>
          <dgm:bulletEnabled val="1"/>
        </dgm:presLayoutVars>
      </dgm:prSet>
      <dgm:spPr/>
    </dgm:pt>
    <dgm:pt modelId="{74CB99EE-2BB3-944C-A9E4-46C86B49D3DF}" type="pres">
      <dgm:prSet presAssocID="{1A6D618C-83D3-ED46-8ED3-2E1DCF1E46D6}" presName="sibTrans" presStyleLbl="sibTrans2D1" presStyleIdx="0" presStyleCnt="2"/>
      <dgm:spPr/>
    </dgm:pt>
    <dgm:pt modelId="{0D0C31EA-20A4-674D-A15E-F0D02BAFC530}" type="pres">
      <dgm:prSet presAssocID="{1A6D618C-83D3-ED46-8ED3-2E1DCF1E46D6}" presName="connectorText" presStyleLbl="sibTrans2D1" presStyleIdx="0" presStyleCnt="2"/>
      <dgm:spPr/>
    </dgm:pt>
    <dgm:pt modelId="{487C4633-770F-664C-8E7D-248C094E734F}" type="pres">
      <dgm:prSet presAssocID="{FD1145DA-D883-B04D-8B4B-17702BEC54E9}" presName="node" presStyleLbl="node1" presStyleIdx="1" presStyleCnt="3">
        <dgm:presLayoutVars>
          <dgm:bulletEnabled val="1"/>
        </dgm:presLayoutVars>
      </dgm:prSet>
      <dgm:spPr/>
    </dgm:pt>
    <dgm:pt modelId="{961FE1E7-C1F3-4C43-BD10-8D6246950742}" type="pres">
      <dgm:prSet presAssocID="{0405D37C-11C0-B841-8CBC-7F76D8095B49}" presName="sibTrans" presStyleLbl="sibTrans2D1" presStyleIdx="1" presStyleCnt="2"/>
      <dgm:spPr/>
    </dgm:pt>
    <dgm:pt modelId="{E4AEA724-CAE0-964A-BEC6-59E559E2ADEE}" type="pres">
      <dgm:prSet presAssocID="{0405D37C-11C0-B841-8CBC-7F76D8095B49}" presName="connectorText" presStyleLbl="sibTrans2D1" presStyleIdx="1" presStyleCnt="2"/>
      <dgm:spPr/>
    </dgm:pt>
    <dgm:pt modelId="{A6FDAECF-6E2C-4944-A580-3A512AF446F9}" type="pres">
      <dgm:prSet presAssocID="{F3F55C3E-00BD-8A4E-A3EF-234E43443389}" presName="node" presStyleLbl="node1" presStyleIdx="2" presStyleCnt="3">
        <dgm:presLayoutVars>
          <dgm:bulletEnabled val="1"/>
        </dgm:presLayoutVars>
      </dgm:prSet>
      <dgm:spPr/>
    </dgm:pt>
  </dgm:ptLst>
  <dgm:cxnLst>
    <dgm:cxn modelId="{AB1C2E3C-F23E-AC40-9A72-F4D24D521FD3}" type="presOf" srcId="{0405D37C-11C0-B841-8CBC-7F76D8095B49}" destId="{961FE1E7-C1F3-4C43-BD10-8D6246950742}" srcOrd="0" destOrd="0" presId="urn:microsoft.com/office/officeart/2005/8/layout/process1"/>
    <dgm:cxn modelId="{E700A758-C04D-2741-B47F-44177B1A1B2A}" srcId="{04B9B6DD-4CC4-FB4C-8D67-4E8CFE8FE9AD}" destId="{FD1145DA-D883-B04D-8B4B-17702BEC54E9}" srcOrd="1" destOrd="0" parTransId="{6B33DA60-4E0A-F04D-BF69-7C1E3F073878}" sibTransId="{0405D37C-11C0-B841-8CBC-7F76D8095B49}"/>
    <dgm:cxn modelId="{C173308E-8ED9-B644-8A03-D86E100A3A29}" type="presOf" srcId="{FD1145DA-D883-B04D-8B4B-17702BEC54E9}" destId="{487C4633-770F-664C-8E7D-248C094E734F}" srcOrd="0" destOrd="0" presId="urn:microsoft.com/office/officeart/2005/8/layout/process1"/>
    <dgm:cxn modelId="{555CA796-888D-1E46-93E4-0E5296872D6C}" type="presOf" srcId="{1A6D618C-83D3-ED46-8ED3-2E1DCF1E46D6}" destId="{74CB99EE-2BB3-944C-A9E4-46C86B49D3DF}" srcOrd="0" destOrd="0" presId="urn:microsoft.com/office/officeart/2005/8/layout/process1"/>
    <dgm:cxn modelId="{D1D696A1-6022-694C-863A-E785E75EFD19}" type="presOf" srcId="{F3F55C3E-00BD-8A4E-A3EF-234E43443389}" destId="{A6FDAECF-6E2C-4944-A580-3A512AF446F9}" srcOrd="0" destOrd="0" presId="urn:microsoft.com/office/officeart/2005/8/layout/process1"/>
    <dgm:cxn modelId="{E8C991A9-0D04-FF4F-BCD8-8E1B2F51BA66}" type="presOf" srcId="{04B9B6DD-4CC4-FB4C-8D67-4E8CFE8FE9AD}" destId="{7F206270-D10F-EB4E-9435-340EE22FF360}" srcOrd="0" destOrd="0" presId="urn:microsoft.com/office/officeart/2005/8/layout/process1"/>
    <dgm:cxn modelId="{38597ACE-5255-D243-8914-B1907F415B93}" type="presOf" srcId="{0405D37C-11C0-B841-8CBC-7F76D8095B49}" destId="{E4AEA724-CAE0-964A-BEC6-59E559E2ADEE}" srcOrd="1" destOrd="0" presId="urn:microsoft.com/office/officeart/2005/8/layout/process1"/>
    <dgm:cxn modelId="{F75AEBF4-088B-9049-B396-5DCEBEAA08BA}" type="presOf" srcId="{8AFC9ED6-8304-7E4C-B721-9CD506DB93C1}" destId="{67FA910E-F29A-7F4F-93C6-86F2FF37BB02}" srcOrd="0" destOrd="0" presId="urn:microsoft.com/office/officeart/2005/8/layout/process1"/>
    <dgm:cxn modelId="{56DC28FE-B777-154A-8287-8893889757C3}" srcId="{04B9B6DD-4CC4-FB4C-8D67-4E8CFE8FE9AD}" destId="{F3F55C3E-00BD-8A4E-A3EF-234E43443389}" srcOrd="2" destOrd="0" parTransId="{778C99CF-46DE-E049-89AB-4CDF79489AA1}" sibTransId="{88913CA3-ECF8-FA46-9B67-BA946A6F1DD5}"/>
    <dgm:cxn modelId="{ABC295FF-7AE0-AF4A-9B83-9BB61E429FDA}" srcId="{04B9B6DD-4CC4-FB4C-8D67-4E8CFE8FE9AD}" destId="{8AFC9ED6-8304-7E4C-B721-9CD506DB93C1}" srcOrd="0" destOrd="0" parTransId="{EFAB12EF-E956-7542-8F7C-FACD271C2605}" sibTransId="{1A6D618C-83D3-ED46-8ED3-2E1DCF1E46D6}"/>
    <dgm:cxn modelId="{FB56B9FF-C338-0440-8AC8-EAD32E4957F9}" type="presOf" srcId="{1A6D618C-83D3-ED46-8ED3-2E1DCF1E46D6}" destId="{0D0C31EA-20A4-674D-A15E-F0D02BAFC530}" srcOrd="1" destOrd="0" presId="urn:microsoft.com/office/officeart/2005/8/layout/process1"/>
    <dgm:cxn modelId="{9C7110A0-5E10-9540-AD27-6C485244C4DA}" type="presParOf" srcId="{7F206270-D10F-EB4E-9435-340EE22FF360}" destId="{67FA910E-F29A-7F4F-93C6-86F2FF37BB02}" srcOrd="0" destOrd="0" presId="urn:microsoft.com/office/officeart/2005/8/layout/process1"/>
    <dgm:cxn modelId="{8D9BA7AC-57EE-B444-9B83-D728F06BFB0F}" type="presParOf" srcId="{7F206270-D10F-EB4E-9435-340EE22FF360}" destId="{74CB99EE-2BB3-944C-A9E4-46C86B49D3DF}" srcOrd="1" destOrd="0" presId="urn:microsoft.com/office/officeart/2005/8/layout/process1"/>
    <dgm:cxn modelId="{E8D5B94C-2F05-404A-A6A2-0351CBA894AB}" type="presParOf" srcId="{74CB99EE-2BB3-944C-A9E4-46C86B49D3DF}" destId="{0D0C31EA-20A4-674D-A15E-F0D02BAFC530}" srcOrd="0" destOrd="0" presId="urn:microsoft.com/office/officeart/2005/8/layout/process1"/>
    <dgm:cxn modelId="{D2C382F2-C707-0E4C-8452-83CA7BD3AB7F}" type="presParOf" srcId="{7F206270-D10F-EB4E-9435-340EE22FF360}" destId="{487C4633-770F-664C-8E7D-248C094E734F}" srcOrd="2" destOrd="0" presId="urn:microsoft.com/office/officeart/2005/8/layout/process1"/>
    <dgm:cxn modelId="{9277217B-2918-DF4D-B4A6-1B1880482C25}" type="presParOf" srcId="{7F206270-D10F-EB4E-9435-340EE22FF360}" destId="{961FE1E7-C1F3-4C43-BD10-8D6246950742}" srcOrd="3" destOrd="0" presId="urn:microsoft.com/office/officeart/2005/8/layout/process1"/>
    <dgm:cxn modelId="{B97E82A9-3D9B-804E-8365-BABC6BF531D9}" type="presParOf" srcId="{961FE1E7-C1F3-4C43-BD10-8D6246950742}" destId="{E4AEA724-CAE0-964A-BEC6-59E559E2ADEE}" srcOrd="0" destOrd="0" presId="urn:microsoft.com/office/officeart/2005/8/layout/process1"/>
    <dgm:cxn modelId="{D4255C41-A734-0F45-9B4E-231BE7D49D35}" type="presParOf" srcId="{7F206270-D10F-EB4E-9435-340EE22FF360}" destId="{A6FDAECF-6E2C-4944-A580-3A512AF446F9}"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9B6DD-4CC4-FB4C-8D67-4E8CFE8FE9AD}" type="doc">
      <dgm:prSet loTypeId="urn:microsoft.com/office/officeart/2005/8/layout/process1" loCatId="process" qsTypeId="urn:microsoft.com/office/officeart/2005/8/quickstyle/simple1" qsCatId="simple" csTypeId="urn:microsoft.com/office/officeart/2005/8/colors/accent1_2" csCatId="accent1" phldr="1"/>
      <dgm:spPr/>
    </dgm:pt>
    <dgm:pt modelId="{8AFC9ED6-8304-7E4C-B721-9CD506DB93C1}">
      <dgm:prSet phldrT="[Texto]"/>
      <dgm:spPr/>
      <dgm:t>
        <a:bodyPr/>
        <a:lstStyle/>
        <a:p>
          <a:r>
            <a:rPr lang="pt-BR" dirty="0"/>
            <a:t>Eficiência </a:t>
          </a:r>
        </a:p>
      </dgm:t>
    </dgm:pt>
    <dgm:pt modelId="{1A6D618C-83D3-ED46-8ED3-2E1DCF1E46D6}" type="sibTrans" cxnId="{ABC295FF-7AE0-AF4A-9B83-9BB61E429FDA}">
      <dgm:prSet/>
      <dgm:spPr/>
      <dgm:t>
        <a:bodyPr/>
        <a:lstStyle/>
        <a:p>
          <a:endParaRPr lang="pt-BR"/>
        </a:p>
      </dgm:t>
    </dgm:pt>
    <dgm:pt modelId="{EFAB12EF-E956-7542-8F7C-FACD271C2605}" type="parTrans" cxnId="{ABC295FF-7AE0-AF4A-9B83-9BB61E429FDA}">
      <dgm:prSet/>
      <dgm:spPr/>
      <dgm:t>
        <a:bodyPr/>
        <a:lstStyle/>
        <a:p>
          <a:endParaRPr lang="pt-BR"/>
        </a:p>
      </dgm:t>
    </dgm:pt>
    <dgm:pt modelId="{FD1145DA-D883-B04D-8B4B-17702BEC54E9}">
      <dgm:prSet phldrT="[Texto]"/>
      <dgm:spPr/>
      <dgm:t>
        <a:bodyPr/>
        <a:lstStyle/>
        <a:p>
          <a:r>
            <a:rPr lang="pt-BR" dirty="0"/>
            <a:t>Concentração</a:t>
          </a:r>
        </a:p>
        <a:p>
          <a:r>
            <a:rPr lang="pt-BR" dirty="0"/>
            <a:t>No nível ótimo</a:t>
          </a:r>
        </a:p>
      </dgm:t>
    </dgm:pt>
    <dgm:pt modelId="{0405D37C-11C0-B841-8CBC-7F76D8095B49}" type="sibTrans" cxnId="{E700A758-C04D-2741-B47F-44177B1A1B2A}">
      <dgm:prSet/>
      <dgm:spPr/>
      <dgm:t>
        <a:bodyPr/>
        <a:lstStyle/>
        <a:p>
          <a:endParaRPr lang="pt-BR"/>
        </a:p>
      </dgm:t>
    </dgm:pt>
    <dgm:pt modelId="{6B33DA60-4E0A-F04D-BF69-7C1E3F073878}" type="parTrans" cxnId="{E700A758-C04D-2741-B47F-44177B1A1B2A}">
      <dgm:prSet/>
      <dgm:spPr/>
      <dgm:t>
        <a:bodyPr/>
        <a:lstStyle/>
        <a:p>
          <a:endParaRPr lang="pt-BR"/>
        </a:p>
      </dgm:t>
    </dgm:pt>
    <dgm:pt modelId="{F3F55C3E-00BD-8A4E-A3EF-234E43443389}">
      <dgm:prSet phldrT="[Texto]"/>
      <dgm:spPr/>
      <dgm:t>
        <a:bodyPr/>
        <a:lstStyle/>
        <a:p>
          <a:r>
            <a:rPr lang="pt-BR" dirty="0"/>
            <a:t>Competição</a:t>
          </a:r>
        </a:p>
      </dgm:t>
    </dgm:pt>
    <dgm:pt modelId="{88913CA3-ECF8-FA46-9B67-BA946A6F1DD5}" type="sibTrans" cxnId="{56DC28FE-B777-154A-8287-8893889757C3}">
      <dgm:prSet/>
      <dgm:spPr/>
      <dgm:t>
        <a:bodyPr/>
        <a:lstStyle/>
        <a:p>
          <a:endParaRPr lang="pt-BR"/>
        </a:p>
      </dgm:t>
    </dgm:pt>
    <dgm:pt modelId="{778C99CF-46DE-E049-89AB-4CDF79489AA1}" type="parTrans" cxnId="{56DC28FE-B777-154A-8287-8893889757C3}">
      <dgm:prSet/>
      <dgm:spPr/>
      <dgm:t>
        <a:bodyPr/>
        <a:lstStyle/>
        <a:p>
          <a:endParaRPr lang="pt-BR"/>
        </a:p>
      </dgm:t>
    </dgm:pt>
    <dgm:pt modelId="{7F206270-D10F-EB4E-9435-340EE22FF360}" type="pres">
      <dgm:prSet presAssocID="{04B9B6DD-4CC4-FB4C-8D67-4E8CFE8FE9AD}" presName="Name0" presStyleCnt="0">
        <dgm:presLayoutVars>
          <dgm:dir/>
          <dgm:resizeHandles val="exact"/>
        </dgm:presLayoutVars>
      </dgm:prSet>
      <dgm:spPr/>
    </dgm:pt>
    <dgm:pt modelId="{67FA910E-F29A-7F4F-93C6-86F2FF37BB02}" type="pres">
      <dgm:prSet presAssocID="{8AFC9ED6-8304-7E4C-B721-9CD506DB93C1}" presName="node" presStyleLbl="node1" presStyleIdx="0" presStyleCnt="3">
        <dgm:presLayoutVars>
          <dgm:bulletEnabled val="1"/>
        </dgm:presLayoutVars>
      </dgm:prSet>
      <dgm:spPr/>
    </dgm:pt>
    <dgm:pt modelId="{74CB99EE-2BB3-944C-A9E4-46C86B49D3DF}" type="pres">
      <dgm:prSet presAssocID="{1A6D618C-83D3-ED46-8ED3-2E1DCF1E46D6}" presName="sibTrans" presStyleLbl="sibTrans2D1" presStyleIdx="0" presStyleCnt="2"/>
      <dgm:spPr/>
    </dgm:pt>
    <dgm:pt modelId="{0D0C31EA-20A4-674D-A15E-F0D02BAFC530}" type="pres">
      <dgm:prSet presAssocID="{1A6D618C-83D3-ED46-8ED3-2E1DCF1E46D6}" presName="connectorText" presStyleLbl="sibTrans2D1" presStyleIdx="0" presStyleCnt="2"/>
      <dgm:spPr/>
    </dgm:pt>
    <dgm:pt modelId="{487C4633-770F-664C-8E7D-248C094E734F}" type="pres">
      <dgm:prSet presAssocID="{FD1145DA-D883-B04D-8B4B-17702BEC54E9}" presName="node" presStyleLbl="node1" presStyleIdx="1" presStyleCnt="3">
        <dgm:presLayoutVars>
          <dgm:bulletEnabled val="1"/>
        </dgm:presLayoutVars>
      </dgm:prSet>
      <dgm:spPr/>
    </dgm:pt>
    <dgm:pt modelId="{961FE1E7-C1F3-4C43-BD10-8D6246950742}" type="pres">
      <dgm:prSet presAssocID="{0405D37C-11C0-B841-8CBC-7F76D8095B49}" presName="sibTrans" presStyleLbl="sibTrans2D1" presStyleIdx="1" presStyleCnt="2"/>
      <dgm:spPr/>
    </dgm:pt>
    <dgm:pt modelId="{E4AEA724-CAE0-964A-BEC6-59E559E2ADEE}" type="pres">
      <dgm:prSet presAssocID="{0405D37C-11C0-B841-8CBC-7F76D8095B49}" presName="connectorText" presStyleLbl="sibTrans2D1" presStyleIdx="1" presStyleCnt="2"/>
      <dgm:spPr/>
    </dgm:pt>
    <dgm:pt modelId="{A6FDAECF-6E2C-4944-A580-3A512AF446F9}" type="pres">
      <dgm:prSet presAssocID="{F3F55C3E-00BD-8A4E-A3EF-234E43443389}" presName="node" presStyleLbl="node1" presStyleIdx="2" presStyleCnt="3">
        <dgm:presLayoutVars>
          <dgm:bulletEnabled val="1"/>
        </dgm:presLayoutVars>
      </dgm:prSet>
      <dgm:spPr/>
    </dgm:pt>
  </dgm:ptLst>
  <dgm:cxnLst>
    <dgm:cxn modelId="{AB1C2E3C-F23E-AC40-9A72-F4D24D521FD3}" type="presOf" srcId="{0405D37C-11C0-B841-8CBC-7F76D8095B49}" destId="{961FE1E7-C1F3-4C43-BD10-8D6246950742}" srcOrd="0" destOrd="0" presId="urn:microsoft.com/office/officeart/2005/8/layout/process1"/>
    <dgm:cxn modelId="{E700A758-C04D-2741-B47F-44177B1A1B2A}" srcId="{04B9B6DD-4CC4-FB4C-8D67-4E8CFE8FE9AD}" destId="{FD1145DA-D883-B04D-8B4B-17702BEC54E9}" srcOrd="1" destOrd="0" parTransId="{6B33DA60-4E0A-F04D-BF69-7C1E3F073878}" sibTransId="{0405D37C-11C0-B841-8CBC-7F76D8095B49}"/>
    <dgm:cxn modelId="{C173308E-8ED9-B644-8A03-D86E100A3A29}" type="presOf" srcId="{FD1145DA-D883-B04D-8B4B-17702BEC54E9}" destId="{487C4633-770F-664C-8E7D-248C094E734F}" srcOrd="0" destOrd="0" presId="urn:microsoft.com/office/officeart/2005/8/layout/process1"/>
    <dgm:cxn modelId="{555CA796-888D-1E46-93E4-0E5296872D6C}" type="presOf" srcId="{1A6D618C-83D3-ED46-8ED3-2E1DCF1E46D6}" destId="{74CB99EE-2BB3-944C-A9E4-46C86B49D3DF}" srcOrd="0" destOrd="0" presId="urn:microsoft.com/office/officeart/2005/8/layout/process1"/>
    <dgm:cxn modelId="{D1D696A1-6022-694C-863A-E785E75EFD19}" type="presOf" srcId="{F3F55C3E-00BD-8A4E-A3EF-234E43443389}" destId="{A6FDAECF-6E2C-4944-A580-3A512AF446F9}" srcOrd="0" destOrd="0" presId="urn:microsoft.com/office/officeart/2005/8/layout/process1"/>
    <dgm:cxn modelId="{E8C991A9-0D04-FF4F-BCD8-8E1B2F51BA66}" type="presOf" srcId="{04B9B6DD-4CC4-FB4C-8D67-4E8CFE8FE9AD}" destId="{7F206270-D10F-EB4E-9435-340EE22FF360}" srcOrd="0" destOrd="0" presId="urn:microsoft.com/office/officeart/2005/8/layout/process1"/>
    <dgm:cxn modelId="{38597ACE-5255-D243-8914-B1907F415B93}" type="presOf" srcId="{0405D37C-11C0-B841-8CBC-7F76D8095B49}" destId="{E4AEA724-CAE0-964A-BEC6-59E559E2ADEE}" srcOrd="1" destOrd="0" presId="urn:microsoft.com/office/officeart/2005/8/layout/process1"/>
    <dgm:cxn modelId="{F75AEBF4-088B-9049-B396-5DCEBEAA08BA}" type="presOf" srcId="{8AFC9ED6-8304-7E4C-B721-9CD506DB93C1}" destId="{67FA910E-F29A-7F4F-93C6-86F2FF37BB02}" srcOrd="0" destOrd="0" presId="urn:microsoft.com/office/officeart/2005/8/layout/process1"/>
    <dgm:cxn modelId="{56DC28FE-B777-154A-8287-8893889757C3}" srcId="{04B9B6DD-4CC4-FB4C-8D67-4E8CFE8FE9AD}" destId="{F3F55C3E-00BD-8A4E-A3EF-234E43443389}" srcOrd="2" destOrd="0" parTransId="{778C99CF-46DE-E049-89AB-4CDF79489AA1}" sibTransId="{88913CA3-ECF8-FA46-9B67-BA946A6F1DD5}"/>
    <dgm:cxn modelId="{ABC295FF-7AE0-AF4A-9B83-9BB61E429FDA}" srcId="{04B9B6DD-4CC4-FB4C-8D67-4E8CFE8FE9AD}" destId="{8AFC9ED6-8304-7E4C-B721-9CD506DB93C1}" srcOrd="0" destOrd="0" parTransId="{EFAB12EF-E956-7542-8F7C-FACD271C2605}" sibTransId="{1A6D618C-83D3-ED46-8ED3-2E1DCF1E46D6}"/>
    <dgm:cxn modelId="{FB56B9FF-C338-0440-8AC8-EAD32E4957F9}" type="presOf" srcId="{1A6D618C-83D3-ED46-8ED3-2E1DCF1E46D6}" destId="{0D0C31EA-20A4-674D-A15E-F0D02BAFC530}" srcOrd="1" destOrd="0" presId="urn:microsoft.com/office/officeart/2005/8/layout/process1"/>
    <dgm:cxn modelId="{9C7110A0-5E10-9540-AD27-6C485244C4DA}" type="presParOf" srcId="{7F206270-D10F-EB4E-9435-340EE22FF360}" destId="{67FA910E-F29A-7F4F-93C6-86F2FF37BB02}" srcOrd="0" destOrd="0" presId="urn:microsoft.com/office/officeart/2005/8/layout/process1"/>
    <dgm:cxn modelId="{8D9BA7AC-57EE-B444-9B83-D728F06BFB0F}" type="presParOf" srcId="{7F206270-D10F-EB4E-9435-340EE22FF360}" destId="{74CB99EE-2BB3-944C-A9E4-46C86B49D3DF}" srcOrd="1" destOrd="0" presId="urn:microsoft.com/office/officeart/2005/8/layout/process1"/>
    <dgm:cxn modelId="{E8D5B94C-2F05-404A-A6A2-0351CBA894AB}" type="presParOf" srcId="{74CB99EE-2BB3-944C-A9E4-46C86B49D3DF}" destId="{0D0C31EA-20A4-674D-A15E-F0D02BAFC530}" srcOrd="0" destOrd="0" presId="urn:microsoft.com/office/officeart/2005/8/layout/process1"/>
    <dgm:cxn modelId="{D2C382F2-C707-0E4C-8452-83CA7BD3AB7F}" type="presParOf" srcId="{7F206270-D10F-EB4E-9435-340EE22FF360}" destId="{487C4633-770F-664C-8E7D-248C094E734F}" srcOrd="2" destOrd="0" presId="urn:microsoft.com/office/officeart/2005/8/layout/process1"/>
    <dgm:cxn modelId="{9277217B-2918-DF4D-B4A6-1B1880482C25}" type="presParOf" srcId="{7F206270-D10F-EB4E-9435-340EE22FF360}" destId="{961FE1E7-C1F3-4C43-BD10-8D6246950742}" srcOrd="3" destOrd="0" presId="urn:microsoft.com/office/officeart/2005/8/layout/process1"/>
    <dgm:cxn modelId="{B97E82A9-3D9B-804E-8365-BABC6BF531D9}" type="presParOf" srcId="{961FE1E7-C1F3-4C43-BD10-8D6246950742}" destId="{E4AEA724-CAE0-964A-BEC6-59E559E2ADEE}" srcOrd="0" destOrd="0" presId="urn:microsoft.com/office/officeart/2005/8/layout/process1"/>
    <dgm:cxn modelId="{D4255C41-A734-0F45-9B4E-231BE7D49D35}" type="presParOf" srcId="{7F206270-D10F-EB4E-9435-340EE22FF360}" destId="{A6FDAECF-6E2C-4944-A580-3A512AF446F9}"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5C30E5-B7A3-479F-941F-83C32C722D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6C529B4-9D35-4DEB-9B28-1779A673D1C5}">
      <dgm:prSet/>
      <dgm:spPr/>
      <dgm:t>
        <a:bodyPr/>
        <a:lstStyle/>
        <a:p>
          <a:r>
            <a:rPr lang="pt-BR" dirty="0"/>
            <a:t>Portabilidade da </a:t>
          </a:r>
          <a:r>
            <a:rPr lang="pt-BR"/>
            <a:t>conta salário</a:t>
          </a:r>
          <a:endParaRPr lang="en-US"/>
        </a:p>
      </dgm:t>
    </dgm:pt>
    <dgm:pt modelId="{4CE4CCE7-F4A2-4BF6-84D0-5E4907DBCF3B}" type="parTrans" cxnId="{676CBD4A-19CC-4F65-8973-5D48F553FA7E}">
      <dgm:prSet/>
      <dgm:spPr/>
      <dgm:t>
        <a:bodyPr/>
        <a:lstStyle/>
        <a:p>
          <a:endParaRPr lang="en-US"/>
        </a:p>
      </dgm:t>
    </dgm:pt>
    <dgm:pt modelId="{82E48365-6175-4824-B1B6-1D5BBDE19339}" type="sibTrans" cxnId="{676CBD4A-19CC-4F65-8973-5D48F553FA7E}">
      <dgm:prSet/>
      <dgm:spPr/>
      <dgm:t>
        <a:bodyPr/>
        <a:lstStyle/>
        <a:p>
          <a:endParaRPr lang="en-US"/>
        </a:p>
      </dgm:t>
    </dgm:pt>
    <dgm:pt modelId="{91D32813-ABBC-4290-B64D-0230BBACFE6F}">
      <dgm:prSet/>
      <dgm:spPr/>
      <dgm:t>
        <a:bodyPr/>
        <a:lstStyle/>
        <a:p>
          <a:r>
            <a:rPr lang="pt-BR" dirty="0"/>
            <a:t>Cadastros Negativo e Positivo, reduzindo assimetria informacional e </a:t>
          </a:r>
          <a:r>
            <a:rPr lang="pt-BR"/>
            <a:t>nivelando instituições </a:t>
          </a:r>
          <a:endParaRPr lang="en-US"/>
        </a:p>
      </dgm:t>
    </dgm:pt>
    <dgm:pt modelId="{9B8CA876-DFF6-424A-BB65-C2DF7FC55095}" type="parTrans" cxnId="{EAFAD8BB-3E1F-44FF-8BFE-D891542758A3}">
      <dgm:prSet/>
      <dgm:spPr/>
      <dgm:t>
        <a:bodyPr/>
        <a:lstStyle/>
        <a:p>
          <a:endParaRPr lang="en-US"/>
        </a:p>
      </dgm:t>
    </dgm:pt>
    <dgm:pt modelId="{5EED00D4-5D03-4EDA-B54A-86C015B6D5E2}" type="sibTrans" cxnId="{EAFAD8BB-3E1F-44FF-8BFE-D891542758A3}">
      <dgm:prSet/>
      <dgm:spPr/>
      <dgm:t>
        <a:bodyPr/>
        <a:lstStyle/>
        <a:p>
          <a:endParaRPr lang="en-US"/>
        </a:p>
      </dgm:t>
    </dgm:pt>
    <dgm:pt modelId="{DB39E126-DE44-43E6-82B4-FA686F58062D}">
      <dgm:prSet/>
      <dgm:spPr/>
      <dgm:t>
        <a:bodyPr/>
        <a:lstStyle/>
        <a:p>
          <a:r>
            <a:rPr lang="pt-BR"/>
            <a:t>Incentivo a fintechs e open banking</a:t>
          </a:r>
          <a:endParaRPr lang="en-US"/>
        </a:p>
      </dgm:t>
    </dgm:pt>
    <dgm:pt modelId="{76EB764F-38DA-43B0-9E8E-94426E1E0D9F}" type="parTrans" cxnId="{FB32654D-F60C-401B-BA69-00329AD9AC38}">
      <dgm:prSet/>
      <dgm:spPr/>
      <dgm:t>
        <a:bodyPr/>
        <a:lstStyle/>
        <a:p>
          <a:endParaRPr lang="en-US"/>
        </a:p>
      </dgm:t>
    </dgm:pt>
    <dgm:pt modelId="{8FA2530F-9EFB-4F12-AE74-13D39AF85B19}" type="sibTrans" cxnId="{FB32654D-F60C-401B-BA69-00329AD9AC38}">
      <dgm:prSet/>
      <dgm:spPr/>
      <dgm:t>
        <a:bodyPr/>
        <a:lstStyle/>
        <a:p>
          <a:endParaRPr lang="en-US"/>
        </a:p>
      </dgm:t>
    </dgm:pt>
    <dgm:pt modelId="{81BDBD3D-3161-B040-A71D-A2393BBDEBC9}" type="pres">
      <dgm:prSet presAssocID="{705C30E5-B7A3-479F-941F-83C32C722D34}" presName="linear" presStyleCnt="0">
        <dgm:presLayoutVars>
          <dgm:animLvl val="lvl"/>
          <dgm:resizeHandles val="exact"/>
        </dgm:presLayoutVars>
      </dgm:prSet>
      <dgm:spPr/>
    </dgm:pt>
    <dgm:pt modelId="{98ED0BBC-1837-0347-BABE-447F2F6554B5}" type="pres">
      <dgm:prSet presAssocID="{E6C529B4-9D35-4DEB-9B28-1779A673D1C5}" presName="parentText" presStyleLbl="node1" presStyleIdx="0" presStyleCnt="3">
        <dgm:presLayoutVars>
          <dgm:chMax val="0"/>
          <dgm:bulletEnabled val="1"/>
        </dgm:presLayoutVars>
      </dgm:prSet>
      <dgm:spPr/>
    </dgm:pt>
    <dgm:pt modelId="{10247B17-CAF7-5A47-B761-649DD38DE61B}" type="pres">
      <dgm:prSet presAssocID="{82E48365-6175-4824-B1B6-1D5BBDE19339}" presName="spacer" presStyleCnt="0"/>
      <dgm:spPr/>
    </dgm:pt>
    <dgm:pt modelId="{534FE139-DBDA-034F-A313-2A43E6FA22B0}" type="pres">
      <dgm:prSet presAssocID="{91D32813-ABBC-4290-B64D-0230BBACFE6F}" presName="parentText" presStyleLbl="node1" presStyleIdx="1" presStyleCnt="3">
        <dgm:presLayoutVars>
          <dgm:chMax val="0"/>
          <dgm:bulletEnabled val="1"/>
        </dgm:presLayoutVars>
      </dgm:prSet>
      <dgm:spPr/>
    </dgm:pt>
    <dgm:pt modelId="{C9099300-E4B3-A546-9A0B-843ED5A61773}" type="pres">
      <dgm:prSet presAssocID="{5EED00D4-5D03-4EDA-B54A-86C015B6D5E2}" presName="spacer" presStyleCnt="0"/>
      <dgm:spPr/>
    </dgm:pt>
    <dgm:pt modelId="{43AB9C4F-9F83-F64A-B01C-CE78B9CCB73B}" type="pres">
      <dgm:prSet presAssocID="{DB39E126-DE44-43E6-82B4-FA686F58062D}" presName="parentText" presStyleLbl="node1" presStyleIdx="2" presStyleCnt="3">
        <dgm:presLayoutVars>
          <dgm:chMax val="0"/>
          <dgm:bulletEnabled val="1"/>
        </dgm:presLayoutVars>
      </dgm:prSet>
      <dgm:spPr/>
    </dgm:pt>
  </dgm:ptLst>
  <dgm:cxnLst>
    <dgm:cxn modelId="{04625113-E6D6-BE48-939A-BED246CF5019}" type="presOf" srcId="{DB39E126-DE44-43E6-82B4-FA686F58062D}" destId="{43AB9C4F-9F83-F64A-B01C-CE78B9CCB73B}" srcOrd="0" destOrd="0" presId="urn:microsoft.com/office/officeart/2005/8/layout/vList2"/>
    <dgm:cxn modelId="{676CBD4A-19CC-4F65-8973-5D48F553FA7E}" srcId="{705C30E5-B7A3-479F-941F-83C32C722D34}" destId="{E6C529B4-9D35-4DEB-9B28-1779A673D1C5}" srcOrd="0" destOrd="0" parTransId="{4CE4CCE7-F4A2-4BF6-84D0-5E4907DBCF3B}" sibTransId="{82E48365-6175-4824-B1B6-1D5BBDE19339}"/>
    <dgm:cxn modelId="{FB32654D-F60C-401B-BA69-00329AD9AC38}" srcId="{705C30E5-B7A3-479F-941F-83C32C722D34}" destId="{DB39E126-DE44-43E6-82B4-FA686F58062D}" srcOrd="2" destOrd="0" parTransId="{76EB764F-38DA-43B0-9E8E-94426E1E0D9F}" sibTransId="{8FA2530F-9EFB-4F12-AE74-13D39AF85B19}"/>
    <dgm:cxn modelId="{1BD15185-50A6-224E-87C6-55832792AD9B}" type="presOf" srcId="{E6C529B4-9D35-4DEB-9B28-1779A673D1C5}" destId="{98ED0BBC-1837-0347-BABE-447F2F6554B5}" srcOrd="0" destOrd="0" presId="urn:microsoft.com/office/officeart/2005/8/layout/vList2"/>
    <dgm:cxn modelId="{EAFAD8BB-3E1F-44FF-8BFE-D891542758A3}" srcId="{705C30E5-B7A3-479F-941F-83C32C722D34}" destId="{91D32813-ABBC-4290-B64D-0230BBACFE6F}" srcOrd="1" destOrd="0" parTransId="{9B8CA876-DFF6-424A-BB65-C2DF7FC55095}" sibTransId="{5EED00D4-5D03-4EDA-B54A-86C015B6D5E2}"/>
    <dgm:cxn modelId="{CFEAC6E0-AD20-CA4B-A78E-57A070EEE739}" type="presOf" srcId="{705C30E5-B7A3-479F-941F-83C32C722D34}" destId="{81BDBD3D-3161-B040-A71D-A2393BBDEBC9}" srcOrd="0" destOrd="0" presId="urn:microsoft.com/office/officeart/2005/8/layout/vList2"/>
    <dgm:cxn modelId="{BB27ADE3-E134-5F47-AAA6-2987EEDA962E}" type="presOf" srcId="{91D32813-ABBC-4290-B64D-0230BBACFE6F}" destId="{534FE139-DBDA-034F-A313-2A43E6FA22B0}" srcOrd="0" destOrd="0" presId="urn:microsoft.com/office/officeart/2005/8/layout/vList2"/>
    <dgm:cxn modelId="{36B53C63-54EA-E74F-B9CE-1026F791950D}" type="presParOf" srcId="{81BDBD3D-3161-B040-A71D-A2393BBDEBC9}" destId="{98ED0BBC-1837-0347-BABE-447F2F6554B5}" srcOrd="0" destOrd="0" presId="urn:microsoft.com/office/officeart/2005/8/layout/vList2"/>
    <dgm:cxn modelId="{3593E54E-B5F5-6245-941F-8A4D4E8F538E}" type="presParOf" srcId="{81BDBD3D-3161-B040-A71D-A2393BBDEBC9}" destId="{10247B17-CAF7-5A47-B761-649DD38DE61B}" srcOrd="1" destOrd="0" presId="urn:microsoft.com/office/officeart/2005/8/layout/vList2"/>
    <dgm:cxn modelId="{D65A351B-8848-D947-8BC7-E9EB4328F1D1}" type="presParOf" srcId="{81BDBD3D-3161-B040-A71D-A2393BBDEBC9}" destId="{534FE139-DBDA-034F-A313-2A43E6FA22B0}" srcOrd="2" destOrd="0" presId="urn:microsoft.com/office/officeart/2005/8/layout/vList2"/>
    <dgm:cxn modelId="{314CDE3E-0C25-B143-90DA-4F1EDD0EBD08}" type="presParOf" srcId="{81BDBD3D-3161-B040-A71D-A2393BBDEBC9}" destId="{C9099300-E4B3-A546-9A0B-843ED5A61773}" srcOrd="3" destOrd="0" presId="urn:microsoft.com/office/officeart/2005/8/layout/vList2"/>
    <dgm:cxn modelId="{76C958A8-DF65-DA40-A4C0-47C8BC356A0E}" type="presParOf" srcId="{81BDBD3D-3161-B040-A71D-A2393BBDEBC9}" destId="{43AB9C4F-9F83-F64A-B01C-CE78B9CCB7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17748-2707-2F4B-ACBF-54E89F0987D7}">
      <dsp:nvSpPr>
        <dsp:cNvPr id="0" name=""/>
        <dsp:cNvSpPr/>
      </dsp:nvSpPr>
      <dsp:spPr>
        <a:xfrm>
          <a:off x="0" y="3968"/>
          <a:ext cx="6263640"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kern="1200"/>
            <a:t>São possíveis carteis bancários (exemplo, escândalo da libor), mas não há no Brasil  indícios de colusão (que teria de envolver até bancos públicos). </a:t>
          </a:r>
          <a:endParaRPr lang="en-US" sz="2500" kern="1200"/>
        </a:p>
      </dsp:txBody>
      <dsp:txXfrm>
        <a:off x="87100" y="91068"/>
        <a:ext cx="6089440" cy="1610050"/>
      </dsp:txXfrm>
    </dsp:sp>
    <dsp:sp modelId="{B4CB07D3-00ED-F849-9D27-8C53A90870DC}">
      <dsp:nvSpPr>
        <dsp:cNvPr id="0" name=""/>
        <dsp:cNvSpPr/>
      </dsp:nvSpPr>
      <dsp:spPr>
        <a:xfrm>
          <a:off x="0" y="1860218"/>
          <a:ext cx="6263640" cy="1784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kern="1200"/>
            <a:t>Meras tendências paralelas? Correlação espúria?</a:t>
          </a:r>
          <a:endParaRPr lang="en-US" sz="2500" kern="1200"/>
        </a:p>
      </dsp:txBody>
      <dsp:txXfrm>
        <a:off x="87100" y="1947318"/>
        <a:ext cx="6089440" cy="1610050"/>
      </dsp:txXfrm>
    </dsp:sp>
    <dsp:sp modelId="{253715B7-534A-5E45-ADBD-28734F5BAD3A}">
      <dsp:nvSpPr>
        <dsp:cNvPr id="0" name=""/>
        <dsp:cNvSpPr/>
      </dsp:nvSpPr>
      <dsp:spPr>
        <a:xfrm>
          <a:off x="0" y="3716469"/>
          <a:ext cx="6263640"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kern="1200"/>
            <a:t>Correlação não é causalidade</a:t>
          </a:r>
          <a:endParaRPr lang="en-US" sz="2500" kern="1200"/>
        </a:p>
      </dsp:txBody>
      <dsp:txXfrm>
        <a:off x="87100" y="3803569"/>
        <a:ext cx="6089440"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90F7-B9C7-4547-B063-2BE95DE0F226}">
      <dsp:nvSpPr>
        <dsp:cNvPr id="0" name=""/>
        <dsp:cNvSpPr/>
      </dsp:nvSpPr>
      <dsp:spPr>
        <a:xfrm>
          <a:off x="0" y="168803"/>
          <a:ext cx="6263640"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t-BR" sz="3100" kern="1200"/>
            <a:t>Modelo Panzar – Rosse: elasticidade receitas custos. Estatísticas mostram competição reduzida</a:t>
          </a:r>
          <a:endParaRPr lang="en-US" sz="3100" kern="1200"/>
        </a:p>
      </dsp:txBody>
      <dsp:txXfrm>
        <a:off x="83216" y="252019"/>
        <a:ext cx="6097208" cy="1538258"/>
      </dsp:txXfrm>
    </dsp:sp>
    <dsp:sp modelId="{40821269-7661-8641-8058-6C68D2AC0189}">
      <dsp:nvSpPr>
        <dsp:cNvPr id="0" name=""/>
        <dsp:cNvSpPr/>
      </dsp:nvSpPr>
      <dsp:spPr>
        <a:xfrm>
          <a:off x="0" y="1962773"/>
          <a:ext cx="6263640" cy="1704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t-BR" sz="3100" kern="1200"/>
            <a:t>Lucros em 2020 com a Pandemia: </a:t>
          </a:r>
          <a:endParaRPr lang="en-US" sz="3100" kern="1200"/>
        </a:p>
      </dsp:txBody>
      <dsp:txXfrm>
        <a:off x="83216" y="2045989"/>
        <a:ext cx="6097208" cy="1538258"/>
      </dsp:txXfrm>
    </dsp:sp>
    <dsp:sp modelId="{14F9F260-6C4C-A540-9381-87177B78F078}">
      <dsp:nvSpPr>
        <dsp:cNvPr id="0" name=""/>
        <dsp:cNvSpPr/>
      </dsp:nvSpPr>
      <dsp:spPr>
        <a:xfrm>
          <a:off x="0" y="3667464"/>
          <a:ext cx="6263640"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pt-BR" sz="2400" kern="1200"/>
            <a:t>Itaú Unibanco (R$ 18.9 bilhões); </a:t>
          </a:r>
          <a:endParaRPr lang="en-US" sz="2400" kern="1200"/>
        </a:p>
        <a:p>
          <a:pPr marL="228600" lvl="1" indent="-228600" algn="l" defTabSz="1066800">
            <a:lnSpc>
              <a:spcPct val="90000"/>
            </a:lnSpc>
            <a:spcBef>
              <a:spcPct val="0"/>
            </a:spcBef>
            <a:spcAft>
              <a:spcPct val="20000"/>
            </a:spcAft>
            <a:buChar char="•"/>
          </a:pPr>
          <a:r>
            <a:rPr lang="pt-BR" sz="2400" kern="1200"/>
            <a:t>Bradesco (R$ 16.5 bilhões); </a:t>
          </a:r>
          <a:endParaRPr lang="en-US" sz="2400" kern="1200"/>
        </a:p>
        <a:p>
          <a:pPr marL="228600" lvl="1" indent="-228600" algn="l" defTabSz="1066800">
            <a:lnSpc>
              <a:spcPct val="90000"/>
            </a:lnSpc>
            <a:spcBef>
              <a:spcPct val="0"/>
            </a:spcBef>
            <a:spcAft>
              <a:spcPct val="20000"/>
            </a:spcAft>
            <a:buChar char="•"/>
          </a:pPr>
          <a:r>
            <a:rPr lang="pt-BR" sz="2400" kern="1200"/>
            <a:t>Santander (R$ 13.4 bilhões); </a:t>
          </a:r>
          <a:endParaRPr lang="en-US" sz="2400" kern="1200"/>
        </a:p>
        <a:p>
          <a:pPr marL="228600" lvl="1" indent="-228600" algn="l" defTabSz="1066800">
            <a:lnSpc>
              <a:spcPct val="90000"/>
            </a:lnSpc>
            <a:spcBef>
              <a:spcPct val="0"/>
            </a:spcBef>
            <a:spcAft>
              <a:spcPct val="20000"/>
            </a:spcAft>
            <a:buChar char="•"/>
          </a:pPr>
          <a:r>
            <a:rPr lang="pt-BR" sz="2400" kern="1200"/>
            <a:t>(iv) Banco do Brasil (R$ 12.6 bilhões)</a:t>
          </a:r>
          <a:endParaRPr lang="en-US" sz="2400" kern="1200"/>
        </a:p>
      </dsp:txBody>
      <dsp:txXfrm>
        <a:off x="0" y="3667464"/>
        <a:ext cx="6263640" cy="1668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D209F-7D63-FC47-9445-5D4FEE9B76F3}">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C4926-EE99-904A-BF1A-EA04BD950488}">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t-BR" sz="2600" kern="1200"/>
            <a:t>A favor do CADE: Lei Bancária não trata de concorrência, Banco Central nunca exerceu seu poder para evitar concentração, viés bancário é excessivamente prudencial, não há imunidade antitruste no setor bancário. CADE afirmou sua competência no caso FINASA, com votos dos conselheiros Roberto Pfeiffer e Celso Campilongo.</a:t>
          </a:r>
          <a:endParaRPr lang="en-US" sz="2600" kern="1200"/>
        </a:p>
      </dsp:txBody>
      <dsp:txXfrm>
        <a:off x="0" y="0"/>
        <a:ext cx="6900512" cy="2768070"/>
      </dsp:txXfrm>
    </dsp:sp>
    <dsp:sp modelId="{D5A5C400-916B-DB46-8CE0-9E0B48050C87}">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DE360-7134-9843-8BDF-528FEDD8A21E}">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t-BR" sz="2600" kern="1200"/>
            <a:t>A favor do BACEN: rapidez, foco no risco sistêmico, possibilidade jurídica do BACEN determinar de oficio atos de concentração (lei do PROER)</a:t>
          </a:r>
          <a:endParaRPr lang="en-US" sz="2600" kern="1200"/>
        </a:p>
      </dsp:txBody>
      <dsp:txXfrm>
        <a:off x="0" y="2768070"/>
        <a:ext cx="6900512" cy="2768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A910E-F29A-7F4F-93C6-86F2FF37BB02}">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t-BR" sz="3300" kern="1200" dirty="0"/>
            <a:t>Concentração </a:t>
          </a:r>
        </a:p>
      </dsp:txBody>
      <dsp:txXfrm>
        <a:off x="57787" y="1395494"/>
        <a:ext cx="2665308" cy="1560349"/>
      </dsp:txXfrm>
    </dsp:sp>
    <dsp:sp modelId="{74CB99EE-2BB3-944C-A9E4-46C86B49D3DF}">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t-BR" sz="2700" kern="1200"/>
        </a:p>
      </dsp:txBody>
      <dsp:txXfrm>
        <a:off x="3047880" y="1970146"/>
        <a:ext cx="409940" cy="411044"/>
      </dsp:txXfrm>
    </dsp:sp>
    <dsp:sp modelId="{487C4633-770F-664C-8E7D-248C094E734F}">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t-BR" sz="3300" kern="1200" dirty="0"/>
            <a:t>Colusão </a:t>
          </a:r>
        </a:p>
      </dsp:txBody>
      <dsp:txXfrm>
        <a:off x="3925145" y="1395494"/>
        <a:ext cx="2665308" cy="1560349"/>
      </dsp:txXfrm>
    </dsp:sp>
    <dsp:sp modelId="{961FE1E7-C1F3-4C43-BD10-8D6246950742}">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t-BR" sz="2700" kern="1200"/>
        </a:p>
      </dsp:txBody>
      <dsp:txXfrm>
        <a:off x="6915239" y="1970146"/>
        <a:ext cx="409940" cy="411044"/>
      </dsp:txXfrm>
    </dsp:sp>
    <dsp:sp modelId="{A6FDAECF-6E2C-4944-A580-3A512AF446F9}">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t-BR" sz="3300" kern="1200" dirty="0" err="1"/>
            <a:t>Ineficência</a:t>
          </a:r>
          <a:endParaRPr lang="pt-BR" sz="3300" kern="1200" dirty="0"/>
        </a:p>
      </dsp:txBody>
      <dsp:txXfrm>
        <a:off x="7792503" y="1395494"/>
        <a:ext cx="2665308" cy="1560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A910E-F29A-7F4F-93C6-86F2FF37BB02}">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BR" sz="3100" kern="1200" dirty="0"/>
            <a:t>Eficiência </a:t>
          </a:r>
        </a:p>
      </dsp:txBody>
      <dsp:txXfrm>
        <a:off x="57787" y="1395494"/>
        <a:ext cx="2665308" cy="1560349"/>
      </dsp:txXfrm>
    </dsp:sp>
    <dsp:sp modelId="{74CB99EE-2BB3-944C-A9E4-46C86B49D3DF}">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t-BR" sz="2500" kern="1200"/>
        </a:p>
      </dsp:txBody>
      <dsp:txXfrm>
        <a:off x="3047880" y="1970146"/>
        <a:ext cx="409940" cy="411044"/>
      </dsp:txXfrm>
    </dsp:sp>
    <dsp:sp modelId="{487C4633-770F-664C-8E7D-248C094E734F}">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BR" sz="3100" kern="1200" dirty="0"/>
            <a:t>Concentração</a:t>
          </a:r>
        </a:p>
        <a:p>
          <a:pPr marL="0" lvl="0" indent="0" algn="ctr" defTabSz="1377950">
            <a:lnSpc>
              <a:spcPct val="90000"/>
            </a:lnSpc>
            <a:spcBef>
              <a:spcPct val="0"/>
            </a:spcBef>
            <a:spcAft>
              <a:spcPct val="35000"/>
            </a:spcAft>
            <a:buNone/>
          </a:pPr>
          <a:r>
            <a:rPr lang="pt-BR" sz="3100" kern="1200" dirty="0"/>
            <a:t>No nível ótimo</a:t>
          </a:r>
        </a:p>
      </dsp:txBody>
      <dsp:txXfrm>
        <a:off x="3925145" y="1395494"/>
        <a:ext cx="2665308" cy="1560349"/>
      </dsp:txXfrm>
    </dsp:sp>
    <dsp:sp modelId="{961FE1E7-C1F3-4C43-BD10-8D6246950742}">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t-BR" sz="2500" kern="1200"/>
        </a:p>
      </dsp:txBody>
      <dsp:txXfrm>
        <a:off x="6915239" y="1970146"/>
        <a:ext cx="409940" cy="411044"/>
      </dsp:txXfrm>
    </dsp:sp>
    <dsp:sp modelId="{A6FDAECF-6E2C-4944-A580-3A512AF446F9}">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BR" sz="3100" kern="1200" dirty="0"/>
            <a:t>Competição</a:t>
          </a:r>
        </a:p>
      </dsp:txBody>
      <dsp:txXfrm>
        <a:off x="7792503" y="1395494"/>
        <a:ext cx="2665308" cy="1560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D0BBC-1837-0347-BABE-447F2F6554B5}">
      <dsp:nvSpPr>
        <dsp:cNvPr id="0" name=""/>
        <dsp:cNvSpPr/>
      </dsp:nvSpPr>
      <dsp:spPr>
        <a:xfrm>
          <a:off x="0" y="83926"/>
          <a:ext cx="6263640" cy="17194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t-BR" sz="3100" kern="1200" dirty="0"/>
            <a:t>Portabilidade da </a:t>
          </a:r>
          <a:r>
            <a:rPr lang="pt-BR" sz="3100" kern="1200"/>
            <a:t>conta salário</a:t>
          </a:r>
          <a:endParaRPr lang="en-US" sz="3100" kern="1200"/>
        </a:p>
      </dsp:txBody>
      <dsp:txXfrm>
        <a:off x="83935" y="167861"/>
        <a:ext cx="6095770" cy="1551554"/>
      </dsp:txXfrm>
    </dsp:sp>
    <dsp:sp modelId="{534FE139-DBDA-034F-A313-2A43E6FA22B0}">
      <dsp:nvSpPr>
        <dsp:cNvPr id="0" name=""/>
        <dsp:cNvSpPr/>
      </dsp:nvSpPr>
      <dsp:spPr>
        <a:xfrm>
          <a:off x="0" y="1892631"/>
          <a:ext cx="6263640" cy="171942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t-BR" sz="3100" kern="1200" dirty="0"/>
            <a:t>Cadastros Negativo e Positivo, reduzindo assimetria informacional e </a:t>
          </a:r>
          <a:r>
            <a:rPr lang="pt-BR" sz="3100" kern="1200"/>
            <a:t>nivelando instituições </a:t>
          </a:r>
          <a:endParaRPr lang="en-US" sz="3100" kern="1200"/>
        </a:p>
      </dsp:txBody>
      <dsp:txXfrm>
        <a:off x="83935" y="1976566"/>
        <a:ext cx="6095770" cy="1551554"/>
      </dsp:txXfrm>
    </dsp:sp>
    <dsp:sp modelId="{43AB9C4F-9F83-F64A-B01C-CE78B9CCB73B}">
      <dsp:nvSpPr>
        <dsp:cNvPr id="0" name=""/>
        <dsp:cNvSpPr/>
      </dsp:nvSpPr>
      <dsp:spPr>
        <a:xfrm>
          <a:off x="0" y="3701336"/>
          <a:ext cx="6263640" cy="17194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t-BR" sz="3100" kern="1200"/>
            <a:t>Incentivo a fintechs e open banking</a:t>
          </a:r>
          <a:endParaRPr lang="en-US" sz="3100" kern="1200"/>
        </a:p>
      </dsp:txBody>
      <dsp:txXfrm>
        <a:off x="83935" y="3785271"/>
        <a:ext cx="6095770" cy="1551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FAFA0-3602-FE4B-8FFB-C1502C98F67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7804F9D-A569-D444-BD91-DFFA80787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2DD29AB-CDBE-A54F-8D79-AA7DD9DE0B63}"/>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5" name="Espaço Reservado para Rodapé 4">
            <a:extLst>
              <a:ext uri="{FF2B5EF4-FFF2-40B4-BE49-F238E27FC236}">
                <a16:creationId xmlns:a16="http://schemas.microsoft.com/office/drawing/2014/main" id="{EA62A3C5-1D9A-1E4B-8424-1C27F88307B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688E1A0-FC25-5C47-B463-4A51A96B92C3}"/>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22903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F735F-C95C-9E4A-A918-379BB55D72F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664235F-BDF9-294F-B8DC-AD6237A2710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BACC01-1576-3F42-A509-28F3C8FEA2E7}"/>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5" name="Espaço Reservado para Rodapé 4">
            <a:extLst>
              <a:ext uri="{FF2B5EF4-FFF2-40B4-BE49-F238E27FC236}">
                <a16:creationId xmlns:a16="http://schemas.microsoft.com/office/drawing/2014/main" id="{8F18B99B-2999-9740-B3B0-2F3FFAFDF56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274C98-4B0E-7242-BC36-C4A83D35FB7B}"/>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155697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B9AB5D-A4F8-564C-99FB-0859189D04A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2F4E559-7834-2947-A270-7D7B0D989BD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9B03E0-7EBB-3C41-B188-F51F98970D8C}"/>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5" name="Espaço Reservado para Rodapé 4">
            <a:extLst>
              <a:ext uri="{FF2B5EF4-FFF2-40B4-BE49-F238E27FC236}">
                <a16:creationId xmlns:a16="http://schemas.microsoft.com/office/drawing/2014/main" id="{37245EC9-D76A-2B47-9F6E-1A5BFD03575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E3AC663-69D2-8242-ACEF-33733768D060}"/>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50667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7075D-4206-144D-B3D5-D1F9DE52B12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36CD320-4295-5242-A96C-2E8A429CC1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974A49-7A40-9947-94E3-7D41E21A4D0C}"/>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5" name="Espaço Reservado para Rodapé 4">
            <a:extLst>
              <a:ext uri="{FF2B5EF4-FFF2-40B4-BE49-F238E27FC236}">
                <a16:creationId xmlns:a16="http://schemas.microsoft.com/office/drawing/2014/main" id="{1595B8B7-EC42-C34D-B26D-B8C232F3A34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92A8F4C-7AD2-A648-96C2-9A5E7821C1F3}"/>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39123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7B2BDE-6D47-1C45-89AE-7E2B22F9F24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B89B4A2-B2FD-7741-8E87-822C30B0B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BD99CF6-DE57-A64A-AE10-9B9B115E8E8A}"/>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5" name="Espaço Reservado para Rodapé 4">
            <a:extLst>
              <a:ext uri="{FF2B5EF4-FFF2-40B4-BE49-F238E27FC236}">
                <a16:creationId xmlns:a16="http://schemas.microsoft.com/office/drawing/2014/main" id="{1E909598-6D69-E94A-A603-9CBD242463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52D2EB5-8B17-504D-B140-4D232ACA78C9}"/>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279895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B84D3-C6E7-BF4E-A149-0AAFCD9A79F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19C7661-D1B2-8D4F-BAE2-936B38B09F4E}"/>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1C869DA-660C-AA4F-996B-31460ADD9DF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83BD86A-1AFD-E044-9399-A4C58A1F8D3E}"/>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6" name="Espaço Reservado para Rodapé 5">
            <a:extLst>
              <a:ext uri="{FF2B5EF4-FFF2-40B4-BE49-F238E27FC236}">
                <a16:creationId xmlns:a16="http://schemas.microsoft.com/office/drawing/2014/main" id="{A1A023DA-F12D-AF49-ABC9-61D1A8626FB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ACF2A4F-FE57-8546-BB26-890737448E6A}"/>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198225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F0947-E462-5140-8468-B63D7EA737E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9A23BDF-8CF5-3347-8BDF-800AF2FE8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F76C073-02D8-444B-B05B-E9BFE1EDDFE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9A5A2B4-37D0-8343-80C7-F72232042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4359D9A-38C2-5B47-85D0-A53166850CB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A3EF45B-1407-6C43-AA39-069948A31B50}"/>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8" name="Espaço Reservado para Rodapé 7">
            <a:extLst>
              <a:ext uri="{FF2B5EF4-FFF2-40B4-BE49-F238E27FC236}">
                <a16:creationId xmlns:a16="http://schemas.microsoft.com/office/drawing/2014/main" id="{520779DB-90AD-3A43-8E57-CD1C8D7672A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F22EB09-3A4C-AE4A-838E-189770AF899F}"/>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109795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1BBE4-E6A7-0F40-A241-786DC560B21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B0D23B3-5039-3E40-85AD-FE75E71670E2}"/>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4" name="Espaço Reservado para Rodapé 3">
            <a:extLst>
              <a:ext uri="{FF2B5EF4-FFF2-40B4-BE49-F238E27FC236}">
                <a16:creationId xmlns:a16="http://schemas.microsoft.com/office/drawing/2014/main" id="{FDDA72E1-8826-C24D-9F62-7EF24549D57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A70D0AE-F788-4E45-95D6-2F694890A446}"/>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289038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DCB8E62-42C5-324A-9BBE-5A51E10253D4}"/>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3" name="Espaço Reservado para Rodapé 2">
            <a:extLst>
              <a:ext uri="{FF2B5EF4-FFF2-40B4-BE49-F238E27FC236}">
                <a16:creationId xmlns:a16="http://schemas.microsoft.com/office/drawing/2014/main" id="{E211345B-4EE8-6849-86B7-BCE431948CF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8807EF7-7A53-7F4B-A3A9-D6F51B9682A9}"/>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102775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05C2F-D755-F244-9FEF-ABB71A4E5B7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14775BB-9701-5140-885B-334902713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D1C19F4-45A7-B749-A995-9E4BB3788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BB76F82-7034-A147-A61B-2FB82F7E8483}"/>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6" name="Espaço Reservado para Rodapé 5">
            <a:extLst>
              <a:ext uri="{FF2B5EF4-FFF2-40B4-BE49-F238E27FC236}">
                <a16:creationId xmlns:a16="http://schemas.microsoft.com/office/drawing/2014/main" id="{95CC9C74-FD3E-6441-9959-18E67829DE4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8282A8-ECDF-9F49-862E-13AEE3B94FEF}"/>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344176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E4BD3-651B-9A4C-9C5D-EE1149C29B8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0B83DCD-C8C8-6146-BBCE-4FA2CDF82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F7F6283-EAD3-D549-8A1E-30918518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DADB2E1-0FA9-FA43-AE3C-E4356A9F3BC1}"/>
              </a:ext>
            </a:extLst>
          </p:cNvPr>
          <p:cNvSpPr>
            <a:spLocks noGrp="1"/>
          </p:cNvSpPr>
          <p:nvPr>
            <p:ph type="dt" sz="half" idx="10"/>
          </p:nvPr>
        </p:nvSpPr>
        <p:spPr/>
        <p:txBody>
          <a:bodyPr/>
          <a:lstStyle/>
          <a:p>
            <a:fld id="{66B3AD6B-7BA5-DB48-84D1-9C8498C8D7E2}" type="datetimeFigureOut">
              <a:rPr lang="pt-BR" smtClean="0"/>
              <a:t>25/10/2023</a:t>
            </a:fld>
            <a:endParaRPr lang="pt-BR"/>
          </a:p>
        </p:txBody>
      </p:sp>
      <p:sp>
        <p:nvSpPr>
          <p:cNvPr id="6" name="Espaço Reservado para Rodapé 5">
            <a:extLst>
              <a:ext uri="{FF2B5EF4-FFF2-40B4-BE49-F238E27FC236}">
                <a16:creationId xmlns:a16="http://schemas.microsoft.com/office/drawing/2014/main" id="{BEFE9B9B-E24D-F646-86DB-4F7B9A88805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75B171F-0485-9245-AB50-5B9D0F17EE52}"/>
              </a:ext>
            </a:extLst>
          </p:cNvPr>
          <p:cNvSpPr>
            <a:spLocks noGrp="1"/>
          </p:cNvSpPr>
          <p:nvPr>
            <p:ph type="sldNum" sz="quarter" idx="12"/>
          </p:nvPr>
        </p:nvSpPr>
        <p:spPr/>
        <p:txBody>
          <a:bodyPr/>
          <a:lstStyle/>
          <a:p>
            <a:fld id="{BAE5B996-361F-E342-9A4E-1DA2E9645453}" type="slidenum">
              <a:rPr lang="pt-BR" smtClean="0"/>
              <a:t>‹nº›</a:t>
            </a:fld>
            <a:endParaRPr lang="pt-BR"/>
          </a:p>
        </p:txBody>
      </p:sp>
    </p:spTree>
    <p:extLst>
      <p:ext uri="{BB962C8B-B14F-4D97-AF65-F5344CB8AC3E}">
        <p14:creationId xmlns:p14="http://schemas.microsoft.com/office/powerpoint/2010/main" val="36778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1488CE0-7156-B146-919F-F25BBFF0FA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5D954E7-2134-044E-8FFD-0B979D4AF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02FACA2-65B2-E743-AC4E-7EC9CF948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3AD6B-7BA5-DB48-84D1-9C8498C8D7E2}" type="datetimeFigureOut">
              <a:rPr lang="pt-BR" smtClean="0"/>
              <a:t>25/10/2023</a:t>
            </a:fld>
            <a:endParaRPr lang="pt-BR"/>
          </a:p>
        </p:txBody>
      </p:sp>
      <p:sp>
        <p:nvSpPr>
          <p:cNvPr id="5" name="Espaço Reservado para Rodapé 4">
            <a:extLst>
              <a:ext uri="{FF2B5EF4-FFF2-40B4-BE49-F238E27FC236}">
                <a16:creationId xmlns:a16="http://schemas.microsoft.com/office/drawing/2014/main" id="{5DDFA2E5-DD20-904F-BA05-5289E6015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0B044B1-3B4D-6947-94AC-CA788ED25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5B996-361F-E342-9A4E-1DA2E9645453}" type="slidenum">
              <a:rPr lang="pt-BR" smtClean="0"/>
              <a:t>‹nº›</a:t>
            </a:fld>
            <a:endParaRPr lang="pt-BR"/>
          </a:p>
        </p:txBody>
      </p:sp>
    </p:spTree>
    <p:extLst>
      <p:ext uri="{BB962C8B-B14F-4D97-AF65-F5344CB8AC3E}">
        <p14:creationId xmlns:p14="http://schemas.microsoft.com/office/powerpoint/2010/main" val="721503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omo será o Open Banking no Brasil? - Fala, Nubank">
            <a:extLst>
              <a:ext uri="{FF2B5EF4-FFF2-40B4-BE49-F238E27FC236}">
                <a16:creationId xmlns:a16="http://schemas.microsoft.com/office/drawing/2014/main" id="{C22FDE82-EB79-1144-9531-96ECAF49C27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0905" r="4892"/>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C07F25A-B86B-724C-B36E-C8E923470DE2}"/>
              </a:ext>
            </a:extLst>
          </p:cNvPr>
          <p:cNvSpPr>
            <a:spLocks noGrp="1"/>
          </p:cNvSpPr>
          <p:nvPr>
            <p:ph type="ctrTitle"/>
          </p:nvPr>
        </p:nvSpPr>
        <p:spPr>
          <a:xfrm>
            <a:off x="1524000" y="1122363"/>
            <a:ext cx="9144000" cy="3063240"/>
          </a:xfrm>
        </p:spPr>
        <p:txBody>
          <a:bodyPr>
            <a:normAutofit/>
          </a:bodyPr>
          <a:lstStyle/>
          <a:p>
            <a:r>
              <a:rPr lang="pt-BR" sz="3600">
                <a:solidFill>
                  <a:srgbClr val="FFFFFF"/>
                </a:solidFill>
              </a:rPr>
              <a:t>Como ampliar a concorrência no sistema bancário? O papel do CADE e do BACEN. Reformas microeconômicas</a:t>
            </a:r>
            <a:r>
              <a:rPr lang="pt-BR" sz="3600" dirty="0">
                <a:solidFill>
                  <a:srgbClr val="FFFFFF"/>
                </a:solidFill>
              </a:rPr>
              <a:t> pro-competição</a:t>
            </a:r>
            <a:br>
              <a:rPr lang="pt-BR" sz="3600">
                <a:solidFill>
                  <a:srgbClr val="FFFFFF"/>
                </a:solidFill>
              </a:rPr>
            </a:br>
            <a:endParaRPr lang="pt-BR" sz="3600">
              <a:solidFill>
                <a:srgbClr val="FFFFFF"/>
              </a:solidFill>
            </a:endParaRPr>
          </a:p>
        </p:txBody>
      </p:sp>
      <p:sp>
        <p:nvSpPr>
          <p:cNvPr id="3" name="Subtítulo 2">
            <a:extLst>
              <a:ext uri="{FF2B5EF4-FFF2-40B4-BE49-F238E27FC236}">
                <a16:creationId xmlns:a16="http://schemas.microsoft.com/office/drawing/2014/main" id="{8D7B230E-39EE-7149-8171-14AD97004AEC}"/>
              </a:ext>
            </a:extLst>
          </p:cNvPr>
          <p:cNvSpPr>
            <a:spLocks noGrp="1"/>
          </p:cNvSpPr>
          <p:nvPr>
            <p:ph type="subTitle" idx="1"/>
          </p:nvPr>
        </p:nvSpPr>
        <p:spPr>
          <a:xfrm>
            <a:off x="1527048" y="4599432"/>
            <a:ext cx="9144000" cy="1536192"/>
          </a:xfrm>
        </p:spPr>
        <p:txBody>
          <a:bodyPr>
            <a:normAutofit/>
          </a:bodyPr>
          <a:lstStyle/>
          <a:p>
            <a:r>
              <a:rPr lang="pt-BR">
                <a:solidFill>
                  <a:srgbClr val="FFFFFF"/>
                </a:solidFill>
              </a:rPr>
              <a:t>Professor Doutor Ruy Pereira Camilo Junior</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4083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83DFF53-AFA6-5447-83D7-77A43607317A}"/>
              </a:ext>
            </a:extLst>
          </p:cNvPr>
          <p:cNvSpPr>
            <a:spLocks noGrp="1"/>
          </p:cNvSpPr>
          <p:nvPr>
            <p:ph type="title"/>
          </p:nvPr>
        </p:nvSpPr>
        <p:spPr>
          <a:xfrm>
            <a:off x="524741" y="620392"/>
            <a:ext cx="3808268" cy="5504688"/>
          </a:xfrm>
        </p:spPr>
        <p:txBody>
          <a:bodyPr>
            <a:normAutofit/>
          </a:bodyPr>
          <a:lstStyle/>
          <a:p>
            <a:r>
              <a:rPr lang="pt-BR" sz="4700">
                <a:solidFill>
                  <a:schemeClr val="bg1"/>
                </a:solidFill>
              </a:rPr>
              <a:t>Há correlação entre juros altos e concentração?</a:t>
            </a:r>
          </a:p>
        </p:txBody>
      </p:sp>
      <p:graphicFrame>
        <p:nvGraphicFramePr>
          <p:cNvPr id="5" name="Espaço Reservado para Conteúdo 2">
            <a:extLst>
              <a:ext uri="{FF2B5EF4-FFF2-40B4-BE49-F238E27FC236}">
                <a16:creationId xmlns:a16="http://schemas.microsoft.com/office/drawing/2014/main" id="{F11CEE1D-1BEB-45C8-9002-838FB64A8B93}"/>
              </a:ext>
            </a:extLst>
          </p:cNvPr>
          <p:cNvGraphicFramePr>
            <a:graphicFrameLocks noGrp="1"/>
          </p:cNvGraphicFramePr>
          <p:nvPr>
            <p:ph idx="1"/>
            <p:extLst>
              <p:ext uri="{D42A27DB-BD31-4B8C-83A1-F6EECF244321}">
                <p14:modId xmlns:p14="http://schemas.microsoft.com/office/powerpoint/2010/main" val="41409090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50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E8A8A9-0236-186C-5D58-8CF1F1AEEAE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Concentração bancária</a:t>
            </a:r>
          </a:p>
        </p:txBody>
      </p:sp>
      <p:pic>
        <p:nvPicPr>
          <p:cNvPr id="4" name="Espaço Reservado para Conteúdo 3">
            <a:extLst>
              <a:ext uri="{FF2B5EF4-FFF2-40B4-BE49-F238E27FC236}">
                <a16:creationId xmlns:a16="http://schemas.microsoft.com/office/drawing/2014/main" id="{4E36F779-67E4-4145-AD5D-9D7FA04AB60E}"/>
              </a:ext>
            </a:extLst>
          </p:cNvPr>
          <p:cNvPicPr>
            <a:picLocks noGrp="1" noChangeAspect="1"/>
          </p:cNvPicPr>
          <p:nvPr>
            <p:ph idx="1"/>
          </p:nvPr>
        </p:nvPicPr>
        <p:blipFill>
          <a:blip r:embed="rId2"/>
          <a:stretch>
            <a:fillRect/>
          </a:stretch>
        </p:blipFill>
        <p:spPr>
          <a:xfrm>
            <a:off x="5197671" y="643466"/>
            <a:ext cx="5939990" cy="5568739"/>
          </a:xfrm>
          <a:prstGeom prst="rect">
            <a:avLst/>
          </a:prstGeom>
        </p:spPr>
      </p:pic>
    </p:spTree>
    <p:extLst>
      <p:ext uri="{BB962C8B-B14F-4D97-AF65-F5344CB8AC3E}">
        <p14:creationId xmlns:p14="http://schemas.microsoft.com/office/powerpoint/2010/main" val="13158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4FDB9-D109-2ADC-D518-FB0AE0C4186A}"/>
              </a:ext>
            </a:extLst>
          </p:cNvPr>
          <p:cNvSpPr>
            <a:spLocks noGrp="1"/>
          </p:cNvSpPr>
          <p:nvPr>
            <p:ph type="title"/>
          </p:nvPr>
        </p:nvSpPr>
        <p:spPr>
          <a:xfrm>
            <a:off x="4965430" y="629268"/>
            <a:ext cx="6586491" cy="1286160"/>
          </a:xfrm>
        </p:spPr>
        <p:txBody>
          <a:bodyPr anchor="b">
            <a:normAutofit/>
          </a:bodyPr>
          <a:lstStyle/>
          <a:p>
            <a:r>
              <a:rPr lang="pt-BR" sz="2800"/>
              <a:t>Taxas de juros dependem de competição bancária, que pode ocorrer mesmo em mercados concentrados</a:t>
            </a:r>
          </a:p>
        </p:txBody>
      </p:sp>
      <p:sp>
        <p:nvSpPr>
          <p:cNvPr id="3" name="Espaço Reservado para Conteúdo 2">
            <a:extLst>
              <a:ext uri="{FF2B5EF4-FFF2-40B4-BE49-F238E27FC236}">
                <a16:creationId xmlns:a16="http://schemas.microsoft.com/office/drawing/2014/main" id="{2B120458-3053-2A29-6F27-40AC43C3FB01}"/>
              </a:ext>
            </a:extLst>
          </p:cNvPr>
          <p:cNvSpPr>
            <a:spLocks noGrp="1"/>
          </p:cNvSpPr>
          <p:nvPr>
            <p:ph idx="1"/>
          </p:nvPr>
        </p:nvSpPr>
        <p:spPr>
          <a:xfrm>
            <a:off x="4965431" y="2438400"/>
            <a:ext cx="6586489" cy="3785419"/>
          </a:xfrm>
        </p:spPr>
        <p:txBody>
          <a:bodyPr>
            <a:normAutofit/>
          </a:bodyPr>
          <a:lstStyle/>
          <a:p>
            <a:endParaRPr lang="pt-BR" sz="2000" dirty="0"/>
          </a:p>
          <a:p>
            <a:endParaRPr lang="pt-BR" sz="2000" dirty="0"/>
          </a:p>
          <a:p>
            <a:endParaRPr lang="pt-BR" sz="2000" dirty="0"/>
          </a:p>
          <a:p>
            <a:r>
              <a:rPr lang="pt-BR" sz="2000" dirty="0"/>
              <a:t>Conclusão do Relatório de Economia Bancária do Banco Central de 2018.</a:t>
            </a:r>
          </a:p>
        </p:txBody>
      </p:sp>
      <p:pic>
        <p:nvPicPr>
          <p:cNvPr id="5" name="Picture 4" descr="Calculadora, caneta, bússola, dinheiro e um papel com gráficos impressos">
            <a:extLst>
              <a:ext uri="{FF2B5EF4-FFF2-40B4-BE49-F238E27FC236}">
                <a16:creationId xmlns:a16="http://schemas.microsoft.com/office/drawing/2014/main" id="{B0621323-3089-BC33-355B-BE8179FBCF82}"/>
              </a:ext>
            </a:extLst>
          </p:cNvPr>
          <p:cNvPicPr>
            <a:picLocks noChangeAspect="1"/>
          </p:cNvPicPr>
          <p:nvPr/>
        </p:nvPicPr>
        <p:blipFill rotWithShape="1">
          <a:blip r:embed="rId2"/>
          <a:srcRect l="31749" r="27526"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40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1C7D01A-842E-8E49-8311-2C53AACE65E2}"/>
              </a:ext>
            </a:extLst>
          </p:cNvPr>
          <p:cNvSpPr>
            <a:spLocks noGrp="1"/>
          </p:cNvSpPr>
          <p:nvPr>
            <p:ph type="title"/>
          </p:nvPr>
        </p:nvSpPr>
        <p:spPr>
          <a:xfrm>
            <a:off x="524741" y="620392"/>
            <a:ext cx="3808268" cy="5504688"/>
          </a:xfrm>
        </p:spPr>
        <p:txBody>
          <a:bodyPr>
            <a:normAutofit/>
          </a:bodyPr>
          <a:lstStyle/>
          <a:p>
            <a:r>
              <a:rPr lang="pt-BR" sz="6000">
                <a:solidFill>
                  <a:schemeClr val="bg1"/>
                </a:solidFill>
              </a:rPr>
              <a:t>Há competição  bancária no Brasil?</a:t>
            </a:r>
          </a:p>
        </p:txBody>
      </p:sp>
      <p:graphicFrame>
        <p:nvGraphicFramePr>
          <p:cNvPr id="5" name="Espaço Reservado para Conteúdo 2">
            <a:extLst>
              <a:ext uri="{FF2B5EF4-FFF2-40B4-BE49-F238E27FC236}">
                <a16:creationId xmlns:a16="http://schemas.microsoft.com/office/drawing/2014/main" id="{ADC860A4-A6AF-494D-AB73-4D5AFB30E1BE}"/>
              </a:ext>
            </a:extLst>
          </p:cNvPr>
          <p:cNvGraphicFramePr>
            <a:graphicFrameLocks noGrp="1"/>
          </p:cNvGraphicFramePr>
          <p:nvPr>
            <p:ph idx="1"/>
            <p:extLst>
              <p:ext uri="{D42A27DB-BD31-4B8C-83A1-F6EECF244321}">
                <p14:modId xmlns:p14="http://schemas.microsoft.com/office/powerpoint/2010/main" val="65654043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1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3A0CDE8-A204-4D4D-BCAB-9F22651512E7}"/>
              </a:ext>
            </a:extLst>
          </p:cNvPr>
          <p:cNvSpPr>
            <a:spLocks noGrp="1"/>
          </p:cNvSpPr>
          <p:nvPr>
            <p:ph type="title"/>
          </p:nvPr>
        </p:nvSpPr>
        <p:spPr>
          <a:xfrm>
            <a:off x="640080" y="325369"/>
            <a:ext cx="4368602" cy="1956841"/>
          </a:xfrm>
        </p:spPr>
        <p:txBody>
          <a:bodyPr anchor="b">
            <a:normAutofit/>
          </a:bodyPr>
          <a:lstStyle/>
          <a:p>
            <a:r>
              <a:rPr lang="pt-BR" sz="3000"/>
              <a:t>Uma questão prévia: quem deve controlar estruturas e condutas antitruste no setor bancário?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262384A0-7F3E-9145-880F-B0958B6551AB}"/>
              </a:ext>
            </a:extLst>
          </p:cNvPr>
          <p:cNvSpPr>
            <a:spLocks noGrp="1"/>
          </p:cNvSpPr>
          <p:nvPr>
            <p:ph idx="1"/>
          </p:nvPr>
        </p:nvSpPr>
        <p:spPr>
          <a:xfrm>
            <a:off x="640080" y="2872899"/>
            <a:ext cx="4243589" cy="3320668"/>
          </a:xfrm>
        </p:spPr>
        <p:txBody>
          <a:bodyPr>
            <a:normAutofit/>
          </a:bodyPr>
          <a:lstStyle/>
          <a:p>
            <a:pPr marL="0" indent="0">
              <a:buNone/>
            </a:pPr>
            <a:endParaRPr lang="pt-BR" sz="2200" dirty="0"/>
          </a:p>
          <a:p>
            <a:pPr marL="0" indent="0">
              <a:buNone/>
            </a:pPr>
            <a:endParaRPr lang="pt-BR" sz="2200" dirty="0"/>
          </a:p>
          <a:p>
            <a:pPr marL="0" indent="0">
              <a:buNone/>
            </a:pPr>
            <a:endParaRPr lang="pt-BR" sz="2200" dirty="0"/>
          </a:p>
          <a:p>
            <a:pPr marL="0" indent="0" algn="ctr">
              <a:buNone/>
            </a:pPr>
            <a:r>
              <a:rPr lang="pt-BR" dirty="0"/>
              <a:t>CADE  VERSUS BACEN</a:t>
            </a:r>
          </a:p>
        </p:txBody>
      </p:sp>
      <p:pic>
        <p:nvPicPr>
          <p:cNvPr id="4" name="Imagem 3" descr="Foto em preto e branco de homem pulando com bola na mão&#10;&#10;Descrição gerada automaticamente">
            <a:extLst>
              <a:ext uri="{FF2B5EF4-FFF2-40B4-BE49-F238E27FC236}">
                <a16:creationId xmlns:a16="http://schemas.microsoft.com/office/drawing/2014/main" id="{FF9C5BF3-9E1E-A94F-9B35-E45F787E2262}"/>
              </a:ext>
            </a:extLst>
          </p:cNvPr>
          <p:cNvPicPr>
            <a:picLocks noChangeAspect="1"/>
          </p:cNvPicPr>
          <p:nvPr/>
        </p:nvPicPr>
        <p:blipFill rotWithShape="1">
          <a:blip r:embed="rId2"/>
          <a:srcRect l="18934" r="15369"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725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DCF680-9972-6742-94F8-84D7DD4D61B2}"/>
              </a:ext>
            </a:extLst>
          </p:cNvPr>
          <p:cNvSpPr>
            <a:spLocks noGrp="1"/>
          </p:cNvSpPr>
          <p:nvPr>
            <p:ph type="title"/>
          </p:nvPr>
        </p:nvSpPr>
        <p:spPr>
          <a:xfrm>
            <a:off x="635000" y="640823"/>
            <a:ext cx="3418659" cy="5583148"/>
          </a:xfrm>
        </p:spPr>
        <p:txBody>
          <a:bodyPr anchor="ctr">
            <a:normAutofit/>
          </a:bodyPr>
          <a:lstStyle/>
          <a:p>
            <a:r>
              <a:rPr lang="pt-BR" sz="5000"/>
              <a:t>Argumentos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Espaço Reservado para Conteúdo 2">
            <a:extLst>
              <a:ext uri="{FF2B5EF4-FFF2-40B4-BE49-F238E27FC236}">
                <a16:creationId xmlns:a16="http://schemas.microsoft.com/office/drawing/2014/main" id="{E3CE4F30-3135-40EE-A745-9E9541BF9D40}"/>
              </a:ext>
            </a:extLst>
          </p:cNvPr>
          <p:cNvGraphicFramePr>
            <a:graphicFrameLocks noGrp="1"/>
          </p:cNvGraphicFramePr>
          <p:nvPr>
            <p:ph idx="1"/>
            <p:extLst>
              <p:ext uri="{D42A27DB-BD31-4B8C-83A1-F6EECF244321}">
                <p14:modId xmlns:p14="http://schemas.microsoft.com/office/powerpoint/2010/main" val="418780592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614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B13F0B-3DD5-6A4C-9AD8-431333181BAB}"/>
              </a:ext>
            </a:extLst>
          </p:cNvPr>
          <p:cNvSpPr>
            <a:spLocks noGrp="1"/>
          </p:cNvSpPr>
          <p:nvPr>
            <p:ph type="title"/>
          </p:nvPr>
        </p:nvSpPr>
        <p:spPr/>
        <p:txBody>
          <a:bodyPr/>
          <a:lstStyle/>
          <a:p>
            <a:r>
              <a:rPr lang="pt-BR" dirty="0"/>
              <a:t>Ato Normativo Conjunto n.1,  CADE – BACEN, de 2018</a:t>
            </a:r>
          </a:p>
        </p:txBody>
      </p:sp>
      <p:sp>
        <p:nvSpPr>
          <p:cNvPr id="3" name="Espaço Reservado para Conteúdo 2">
            <a:extLst>
              <a:ext uri="{FF2B5EF4-FFF2-40B4-BE49-F238E27FC236}">
                <a16:creationId xmlns:a16="http://schemas.microsoft.com/office/drawing/2014/main" id="{2546D929-EF09-BE42-8EF0-8CEA8290F184}"/>
              </a:ext>
            </a:extLst>
          </p:cNvPr>
          <p:cNvSpPr>
            <a:spLocks noGrp="1"/>
          </p:cNvSpPr>
          <p:nvPr>
            <p:ph idx="1"/>
          </p:nvPr>
        </p:nvSpPr>
        <p:spPr/>
        <p:txBody>
          <a:bodyPr>
            <a:noAutofit/>
          </a:bodyPr>
          <a:lstStyle/>
          <a:p>
            <a:pPr marL="0" indent="0">
              <a:buNone/>
            </a:pPr>
            <a:r>
              <a:rPr lang="pt-BR" sz="1600" dirty="0"/>
              <a:t>Art. 6º O BCB poderá aprovar unilateralmente os atos de concentração envolvendo instituição financeira sempre que aspectos de natureza prudencial indiquem haver riscos relevantes e iminentes à solidez e à estabilidade do Sistema Financeiro Nacional. </a:t>
            </a:r>
          </a:p>
          <a:p>
            <a:pPr marL="0" indent="0">
              <a:buNone/>
            </a:pPr>
            <a:r>
              <a:rPr lang="pt-BR" sz="1600" dirty="0"/>
              <a:t>§ 1º Consideram-se operações com aspecto de natureza prudencial aquelas que, a juízo do BCB:</a:t>
            </a:r>
          </a:p>
          <a:p>
            <a:pPr marL="0" indent="0">
              <a:buNone/>
            </a:pPr>
            <a:r>
              <a:rPr lang="pt-BR" sz="1600" dirty="0"/>
              <a:t> </a:t>
            </a:r>
            <a:r>
              <a:rPr lang="pt-BR" sz="1600" dirty="0" err="1"/>
              <a:t>I</a:t>
            </a:r>
            <a:r>
              <a:rPr lang="pt-BR" sz="1600" dirty="0"/>
              <a:t> - envolvam risco à solidez de instituição financeira ou de segmento do Sistema Financeiro Nacional;</a:t>
            </a:r>
          </a:p>
          <a:p>
            <a:pPr marL="0" indent="0">
              <a:buNone/>
            </a:pPr>
            <a:r>
              <a:rPr lang="pt-BR" sz="1600" dirty="0"/>
              <a:t> II - comprometam a manutenção da estabilidade do Sistema Financeiro Nacional e a prevenção de crise sistêmica; </a:t>
            </a:r>
          </a:p>
          <a:p>
            <a:pPr marL="0" indent="0">
              <a:buNone/>
            </a:pPr>
            <a:r>
              <a:rPr lang="pt-BR" sz="1600" dirty="0"/>
              <a:t>III - prejudiquem a efetividade de regime de resolução aplicado em instituição financeira; </a:t>
            </a:r>
          </a:p>
          <a:p>
            <a:pPr marL="0" indent="0">
              <a:buNone/>
            </a:pPr>
            <a:r>
              <a:rPr lang="pt-BR" sz="1600" dirty="0"/>
              <a:t>IV - prejudiquem a efetividade de medidas necessárias para mitigar a necessidade de aplicação de regime de resolução; e </a:t>
            </a:r>
          </a:p>
          <a:p>
            <a:pPr marL="0" indent="0">
              <a:buNone/>
            </a:pPr>
            <a:r>
              <a:rPr lang="pt-BR" sz="1600" dirty="0"/>
              <a:t>V - prejudiquem a efetividade de medidas necessárias para reverter trajetória de perda de solidez de instituição financeira ou de segmento do Sistema Financeiro Nacional, com modelo de negócio identificado como inconsistente, vulnerável ou inviável. </a:t>
            </a:r>
          </a:p>
          <a:p>
            <a:pPr marL="0" indent="0">
              <a:buNone/>
            </a:pPr>
            <a:r>
              <a:rPr lang="pt-BR" sz="1600" dirty="0"/>
              <a:t>§ 2º Verificada a situação prevista no caput, o BCB notificará o </a:t>
            </a:r>
            <a:r>
              <a:rPr lang="pt-BR" sz="1600" dirty="0" err="1"/>
              <a:t>Cade</a:t>
            </a:r>
            <a:r>
              <a:rPr lang="pt-BR" sz="1600" dirty="0"/>
              <a:t> em 1 (um) dia útil, indicando os fundamentos de sua decisão e informando se os aspectos de natureza prudencial abrangem toda a operação ou apenas mercados relevantes específicos.</a:t>
            </a:r>
          </a:p>
          <a:p>
            <a:pPr marL="0" indent="0">
              <a:buNone/>
            </a:pPr>
            <a:r>
              <a:rPr lang="pt-BR" sz="1600" dirty="0"/>
              <a:t>§ 3º A notificação de que trata o § 2º não altera o rito de análise no </a:t>
            </a:r>
            <a:r>
              <a:rPr lang="pt-BR" sz="1600" dirty="0" err="1"/>
              <a:t>Cade</a:t>
            </a:r>
            <a:r>
              <a:rPr lang="pt-BR" sz="1600" dirty="0"/>
              <a:t>, que aprovará a operação sem restrições utilizando os fundamentos da decisão do BCB como base para o reconhecimento de eficiência e desenvolvimento econômico, nos termos da Lei nº 12.529, de 2011.</a:t>
            </a:r>
          </a:p>
        </p:txBody>
      </p:sp>
    </p:spTree>
    <p:extLst>
      <p:ext uri="{BB962C8B-B14F-4D97-AF65-F5344CB8AC3E}">
        <p14:creationId xmlns:p14="http://schemas.microsoft.com/office/powerpoint/2010/main" val="67328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59021-025B-9742-9C81-BD8A65A51E9E}"/>
              </a:ext>
            </a:extLst>
          </p:cNvPr>
          <p:cNvSpPr>
            <a:spLocks noGrp="1"/>
          </p:cNvSpPr>
          <p:nvPr>
            <p:ph type="title"/>
          </p:nvPr>
        </p:nvSpPr>
        <p:spPr/>
        <p:txBody>
          <a:bodyPr>
            <a:normAutofit fontScale="90000"/>
          </a:bodyPr>
          <a:lstStyle/>
          <a:p>
            <a:r>
              <a:rPr lang="pt-BR" dirty="0"/>
              <a:t>Concentração bancária gera eficiência? Qual a hipótese que se comprova? A visão estruturalista de Harvard?</a:t>
            </a:r>
          </a:p>
        </p:txBody>
      </p:sp>
      <p:graphicFrame>
        <p:nvGraphicFramePr>
          <p:cNvPr id="4" name="Espaço Reservado para Conteúdo 3">
            <a:extLst>
              <a:ext uri="{FF2B5EF4-FFF2-40B4-BE49-F238E27FC236}">
                <a16:creationId xmlns:a16="http://schemas.microsoft.com/office/drawing/2014/main" id="{B08BF415-5473-274C-95CD-75729C22584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50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59021-025B-9742-9C81-BD8A65A51E9E}"/>
              </a:ext>
            </a:extLst>
          </p:cNvPr>
          <p:cNvSpPr>
            <a:spLocks noGrp="1"/>
          </p:cNvSpPr>
          <p:nvPr>
            <p:ph type="title"/>
          </p:nvPr>
        </p:nvSpPr>
        <p:spPr/>
        <p:txBody>
          <a:bodyPr>
            <a:normAutofit fontScale="90000"/>
          </a:bodyPr>
          <a:lstStyle/>
          <a:p>
            <a:r>
              <a:rPr lang="pt-BR" dirty="0"/>
              <a:t>Concentração bancária gera eficiência? Qual a hipótese que se comprova? A Escola </a:t>
            </a:r>
            <a:r>
              <a:rPr lang="pt-BR"/>
              <a:t>de Chicago</a:t>
            </a:r>
            <a:endParaRPr lang="pt-BR" dirty="0"/>
          </a:p>
        </p:txBody>
      </p:sp>
      <p:graphicFrame>
        <p:nvGraphicFramePr>
          <p:cNvPr id="4" name="Espaço Reservado para Conteúdo 3">
            <a:extLst>
              <a:ext uri="{FF2B5EF4-FFF2-40B4-BE49-F238E27FC236}">
                <a16:creationId xmlns:a16="http://schemas.microsoft.com/office/drawing/2014/main" id="{B08BF415-5473-274C-95CD-75729C22584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26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F4ECD8CE-7472-2240-BC10-F84DC197E3EA}"/>
              </a:ext>
            </a:extLst>
          </p:cNvPr>
          <p:cNvSpPr>
            <a:spLocks noGrp="1" noChangeArrowheads="1"/>
          </p:cNvSpPr>
          <p:nvPr>
            <p:ph type="body" idx="1"/>
          </p:nvPr>
        </p:nvSpPr>
        <p:spPr>
          <a:xfrm>
            <a:off x="2063750" y="2420939"/>
            <a:ext cx="7632700" cy="2016125"/>
          </a:xfrm>
        </p:spPr>
        <p:txBody>
          <a:bodyPr/>
          <a:lstStyle/>
          <a:p>
            <a:pPr>
              <a:buFontTx/>
              <a:buNone/>
            </a:pPr>
            <a:endParaRPr lang="pt-BR" altLang="pt-BR" sz="1600"/>
          </a:p>
          <a:p>
            <a:endParaRPr lang="pt-BR" altLang="pt-BR" sz="1600"/>
          </a:p>
          <a:p>
            <a:endParaRPr lang="uk-UA" altLang="pt-BR" sz="1600"/>
          </a:p>
        </p:txBody>
      </p:sp>
      <p:sp>
        <p:nvSpPr>
          <p:cNvPr id="269318" name="Text Box 6">
            <a:extLst>
              <a:ext uri="{FF2B5EF4-FFF2-40B4-BE49-F238E27FC236}">
                <a16:creationId xmlns:a16="http://schemas.microsoft.com/office/drawing/2014/main" id="{FCFA3B09-223D-2E47-B1FD-E3C5285A29DF}"/>
              </a:ext>
            </a:extLst>
          </p:cNvPr>
          <p:cNvSpPr txBox="1">
            <a:spLocks noChangeArrowheads="1"/>
          </p:cNvSpPr>
          <p:nvPr/>
        </p:nvSpPr>
        <p:spPr bwMode="auto">
          <a:xfrm>
            <a:off x="6651625" y="15049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pt-BR"/>
          </a:p>
        </p:txBody>
      </p:sp>
      <p:grpSp>
        <p:nvGrpSpPr>
          <p:cNvPr id="269319" name="Group 7">
            <a:extLst>
              <a:ext uri="{FF2B5EF4-FFF2-40B4-BE49-F238E27FC236}">
                <a16:creationId xmlns:a16="http://schemas.microsoft.com/office/drawing/2014/main" id="{713105A0-6EC9-EC4D-8674-9A140C46B4F5}"/>
              </a:ext>
            </a:extLst>
          </p:cNvPr>
          <p:cNvGrpSpPr>
            <a:grpSpLocks/>
          </p:cNvGrpSpPr>
          <p:nvPr/>
        </p:nvGrpSpPr>
        <p:grpSpPr bwMode="auto">
          <a:xfrm>
            <a:off x="4725989" y="2224088"/>
            <a:ext cx="3025775" cy="2017712"/>
            <a:chOff x="1610" y="1344"/>
            <a:chExt cx="2041" cy="2223"/>
          </a:xfrm>
        </p:grpSpPr>
        <p:sp>
          <p:nvSpPr>
            <p:cNvPr id="269320" name="Oval 8">
              <a:extLst>
                <a:ext uri="{FF2B5EF4-FFF2-40B4-BE49-F238E27FC236}">
                  <a16:creationId xmlns:a16="http://schemas.microsoft.com/office/drawing/2014/main" id="{DAA0C24C-C0C0-F24B-972C-4A125A685768}"/>
                </a:ext>
              </a:extLst>
            </p:cNvPr>
            <p:cNvSpPr>
              <a:spLocks noChangeArrowheads="1"/>
            </p:cNvSpPr>
            <p:nvPr/>
          </p:nvSpPr>
          <p:spPr bwMode="gray">
            <a:xfrm>
              <a:off x="1610" y="2704"/>
              <a:ext cx="2041" cy="863"/>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69321" name="Oval 9">
              <a:extLst>
                <a:ext uri="{FF2B5EF4-FFF2-40B4-BE49-F238E27FC236}">
                  <a16:creationId xmlns:a16="http://schemas.microsoft.com/office/drawing/2014/main" id="{E11D9EDD-9CD0-4042-8CA5-69B784519658}"/>
                </a:ext>
              </a:extLst>
            </p:cNvPr>
            <p:cNvSpPr>
              <a:spLocks noChangeArrowheads="1"/>
            </p:cNvSpPr>
            <p:nvPr/>
          </p:nvSpPr>
          <p:spPr bwMode="gray">
            <a:xfrm>
              <a:off x="1701" y="1344"/>
              <a:ext cx="1859" cy="1859"/>
            </a:xfrm>
            <a:prstGeom prst="ellipse">
              <a:avLst/>
            </a:pr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69322" name="Oval 10">
              <a:extLst>
                <a:ext uri="{FF2B5EF4-FFF2-40B4-BE49-F238E27FC236}">
                  <a16:creationId xmlns:a16="http://schemas.microsoft.com/office/drawing/2014/main" id="{8A943BA8-7498-0A44-AFC0-2EC09355DDD2}"/>
                </a:ext>
              </a:extLst>
            </p:cNvPr>
            <p:cNvSpPr>
              <a:spLocks noChangeArrowheads="1"/>
            </p:cNvSpPr>
            <p:nvPr/>
          </p:nvSpPr>
          <p:spPr bwMode="gray">
            <a:xfrm>
              <a:off x="1725" y="1354"/>
              <a:ext cx="1814" cy="1814"/>
            </a:xfrm>
            <a:prstGeom prst="ellipse">
              <a:avLst/>
            </a:prstGeom>
            <a:gradFill rotWithShape="1">
              <a:gsLst>
                <a:gs pos="0">
                  <a:schemeClr val="hlink">
                    <a:alpha val="0"/>
                  </a:schemeClr>
                </a:gs>
                <a:gs pos="100000">
                  <a:schemeClr val="hlink">
                    <a:gamma/>
                    <a:tint val="3490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69323" name="Oval 11">
              <a:extLst>
                <a:ext uri="{FF2B5EF4-FFF2-40B4-BE49-F238E27FC236}">
                  <a16:creationId xmlns:a16="http://schemas.microsoft.com/office/drawing/2014/main" id="{81D0821F-40E3-CA44-8201-3A08FD2D2345}"/>
                </a:ext>
              </a:extLst>
            </p:cNvPr>
            <p:cNvSpPr>
              <a:spLocks noChangeArrowheads="1"/>
            </p:cNvSpPr>
            <p:nvPr/>
          </p:nvSpPr>
          <p:spPr bwMode="gray">
            <a:xfrm>
              <a:off x="1744" y="1372"/>
              <a:ext cx="1726" cy="1695"/>
            </a:xfrm>
            <a:prstGeom prst="ellipse">
              <a:avLst/>
            </a:prstGeom>
            <a:gradFill rotWithShape="1">
              <a:gsLst>
                <a:gs pos="0">
                  <a:schemeClr val="hlink">
                    <a:gamma/>
                    <a:shade val="79216"/>
                    <a:invGamma/>
                  </a:schemeClr>
                </a:gs>
                <a:gs pos="100000">
                  <a:schemeClr va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69324" name="Oval 12">
              <a:extLst>
                <a:ext uri="{FF2B5EF4-FFF2-40B4-BE49-F238E27FC236}">
                  <a16:creationId xmlns:a16="http://schemas.microsoft.com/office/drawing/2014/main" id="{0172BA88-E261-4D46-AC14-5D8C0620949E}"/>
                </a:ext>
              </a:extLst>
            </p:cNvPr>
            <p:cNvSpPr>
              <a:spLocks noChangeArrowheads="1"/>
            </p:cNvSpPr>
            <p:nvPr/>
          </p:nvSpPr>
          <p:spPr bwMode="gray">
            <a:xfrm>
              <a:off x="1844" y="1420"/>
              <a:ext cx="1535" cy="1375"/>
            </a:xfrm>
            <a:prstGeom prst="ellipse">
              <a:avLst/>
            </a:prstGeom>
            <a:gradFill rotWithShape="1">
              <a:gsLst>
                <a:gs pos="0">
                  <a:schemeClr val="hlink">
                    <a:gamma/>
                    <a:tint val="0"/>
                    <a:invGamma/>
                  </a:schemeClr>
                </a:gs>
                <a:gs pos="100000">
                  <a:schemeClr va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grpSp>
      <p:sp>
        <p:nvSpPr>
          <p:cNvPr id="269325" name="Text Box 13">
            <a:extLst>
              <a:ext uri="{FF2B5EF4-FFF2-40B4-BE49-F238E27FC236}">
                <a16:creationId xmlns:a16="http://schemas.microsoft.com/office/drawing/2014/main" id="{F677AAA0-B844-8445-838F-C6B9649761ED}"/>
              </a:ext>
            </a:extLst>
          </p:cNvPr>
          <p:cNvSpPr txBox="1">
            <a:spLocks noChangeArrowheads="1"/>
          </p:cNvSpPr>
          <p:nvPr/>
        </p:nvSpPr>
        <p:spPr bwMode="gray">
          <a:xfrm rot="16200000">
            <a:off x="5805785" y="2080612"/>
            <a:ext cx="923330" cy="188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0" hangingPunct="0"/>
            <a:r>
              <a:rPr lang="en-US" altLang="ko-KR" sz="2400" b="1">
                <a:ea typeface="굴림" panose="020B0600000101010101" pitchFamily="34" charset="-127"/>
              </a:rPr>
              <a:t>Methodology </a:t>
            </a:r>
          </a:p>
          <a:p>
            <a:pPr algn="ctr" eaLnBrk="0" hangingPunct="0"/>
            <a:r>
              <a:rPr lang="en-US" altLang="ko-KR" sz="2400" b="1">
                <a:ea typeface="굴림" panose="020B0600000101010101" pitchFamily="34" charset="-127"/>
              </a:rPr>
              <a:t>Analysis</a:t>
            </a:r>
          </a:p>
        </p:txBody>
      </p:sp>
      <p:sp>
        <p:nvSpPr>
          <p:cNvPr id="269326" name="AutoShape 14">
            <a:extLst>
              <a:ext uri="{FF2B5EF4-FFF2-40B4-BE49-F238E27FC236}">
                <a16:creationId xmlns:a16="http://schemas.microsoft.com/office/drawing/2014/main" id="{1EA9150F-3661-FF49-8FDC-4B15FA8EF8D1}"/>
              </a:ext>
            </a:extLst>
          </p:cNvPr>
          <p:cNvSpPr>
            <a:spLocks noChangeArrowheads="1"/>
          </p:cNvSpPr>
          <p:nvPr/>
        </p:nvSpPr>
        <p:spPr bwMode="auto">
          <a:xfrm rot="18900000">
            <a:off x="4079875" y="4005264"/>
            <a:ext cx="1079500" cy="536575"/>
          </a:xfrm>
          <a:prstGeom prst="leftArrow">
            <a:avLst>
              <a:gd name="adj1" fmla="val 50000"/>
              <a:gd name="adj2" fmla="val 50296"/>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9327" name="AutoShape 15">
            <a:extLst>
              <a:ext uri="{FF2B5EF4-FFF2-40B4-BE49-F238E27FC236}">
                <a16:creationId xmlns:a16="http://schemas.microsoft.com/office/drawing/2014/main" id="{3805B242-68FA-914D-9909-638BFC8DDDAC}"/>
              </a:ext>
            </a:extLst>
          </p:cNvPr>
          <p:cNvSpPr>
            <a:spLocks noChangeArrowheads="1"/>
          </p:cNvSpPr>
          <p:nvPr/>
        </p:nvSpPr>
        <p:spPr bwMode="auto">
          <a:xfrm rot="13500000">
            <a:off x="7407276" y="4008438"/>
            <a:ext cx="1079500" cy="536575"/>
          </a:xfrm>
          <a:prstGeom prst="leftArrow">
            <a:avLst>
              <a:gd name="adj1" fmla="val 50000"/>
              <a:gd name="adj2" fmla="val 50296"/>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9328" name="AutoShape 16">
            <a:extLst>
              <a:ext uri="{FF2B5EF4-FFF2-40B4-BE49-F238E27FC236}">
                <a16:creationId xmlns:a16="http://schemas.microsoft.com/office/drawing/2014/main" id="{37AAF26C-305D-384B-A0D7-7A1DBAFE1DF7}"/>
              </a:ext>
            </a:extLst>
          </p:cNvPr>
          <p:cNvSpPr>
            <a:spLocks noChangeArrowheads="1"/>
          </p:cNvSpPr>
          <p:nvPr/>
        </p:nvSpPr>
        <p:spPr bwMode="auto">
          <a:xfrm rot="16200000">
            <a:off x="5859463" y="4189413"/>
            <a:ext cx="863600" cy="536575"/>
          </a:xfrm>
          <a:prstGeom prst="leftArrow">
            <a:avLst>
              <a:gd name="adj1" fmla="val 50000"/>
              <a:gd name="adj2" fmla="val 40237"/>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9329" name="AutoShape 17">
            <a:extLst>
              <a:ext uri="{FF2B5EF4-FFF2-40B4-BE49-F238E27FC236}">
                <a16:creationId xmlns:a16="http://schemas.microsoft.com/office/drawing/2014/main" id="{0CA43372-952E-D94F-B26F-7F229D9263BF}"/>
              </a:ext>
            </a:extLst>
          </p:cNvPr>
          <p:cNvSpPr>
            <a:spLocks noChangeArrowheads="1"/>
          </p:cNvSpPr>
          <p:nvPr/>
        </p:nvSpPr>
        <p:spPr bwMode="auto">
          <a:xfrm>
            <a:off x="2640013" y="5013325"/>
            <a:ext cx="1871662" cy="1081088"/>
          </a:xfrm>
          <a:prstGeom prst="flowChartAlternateProcess">
            <a:avLst/>
          </a:prstGeom>
          <a:gradFill rotWithShape="1">
            <a:gsLst>
              <a:gs pos="0">
                <a:schemeClr val="accent1"/>
              </a:gs>
              <a:gs pos="50000">
                <a:schemeClr val="bg1"/>
              </a:gs>
              <a:gs pos="100000">
                <a:schemeClr val="accent1"/>
              </a:gs>
            </a:gsLst>
            <a:lin ang="5400000" scaled="1"/>
          </a:gradFill>
          <a:ln w="222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9330" name="Rectangle 18">
            <a:extLst>
              <a:ext uri="{FF2B5EF4-FFF2-40B4-BE49-F238E27FC236}">
                <a16:creationId xmlns:a16="http://schemas.microsoft.com/office/drawing/2014/main" id="{F6E6A806-C9C4-344A-B15A-BB4B11E51DFF}"/>
              </a:ext>
            </a:extLst>
          </p:cNvPr>
          <p:cNvSpPr>
            <a:spLocks noChangeArrowheads="1"/>
          </p:cNvSpPr>
          <p:nvPr/>
        </p:nvSpPr>
        <p:spPr bwMode="auto">
          <a:xfrm>
            <a:off x="2566988" y="5229225"/>
            <a:ext cx="2070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b="1" u="sng">
                <a:solidFill>
                  <a:schemeClr val="tx2"/>
                </a:solidFill>
                <a:ea typeface="굴림" panose="020B0600000101010101" pitchFamily="34" charset="-127"/>
              </a:rPr>
              <a:t>Efficiency</a:t>
            </a:r>
          </a:p>
          <a:p>
            <a:pPr algn="ctr"/>
            <a:r>
              <a:rPr lang="en-US" altLang="ko-KR">
                <a:solidFill>
                  <a:schemeClr val="tx2"/>
                </a:solidFill>
                <a:ea typeface="굴림" panose="020B0600000101010101" pitchFamily="34" charset="-127"/>
              </a:rPr>
              <a:t>DEA</a:t>
            </a:r>
          </a:p>
        </p:txBody>
      </p:sp>
      <p:sp>
        <p:nvSpPr>
          <p:cNvPr id="269331" name="AutoShape 19">
            <a:extLst>
              <a:ext uri="{FF2B5EF4-FFF2-40B4-BE49-F238E27FC236}">
                <a16:creationId xmlns:a16="http://schemas.microsoft.com/office/drawing/2014/main" id="{ED20498D-570F-F34D-8CED-106DAB99ABB1}"/>
              </a:ext>
            </a:extLst>
          </p:cNvPr>
          <p:cNvSpPr>
            <a:spLocks noChangeArrowheads="1"/>
          </p:cNvSpPr>
          <p:nvPr/>
        </p:nvSpPr>
        <p:spPr bwMode="auto">
          <a:xfrm>
            <a:off x="5375276" y="5033964"/>
            <a:ext cx="1871663" cy="1081087"/>
          </a:xfrm>
          <a:prstGeom prst="flowChartAlternateProcess">
            <a:avLst/>
          </a:prstGeom>
          <a:gradFill rotWithShape="1">
            <a:gsLst>
              <a:gs pos="0">
                <a:schemeClr val="accent2"/>
              </a:gs>
              <a:gs pos="50000">
                <a:schemeClr val="bg1"/>
              </a:gs>
              <a:gs pos="100000">
                <a:schemeClr val="accent2"/>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9332" name="Rectangle 20">
            <a:extLst>
              <a:ext uri="{FF2B5EF4-FFF2-40B4-BE49-F238E27FC236}">
                <a16:creationId xmlns:a16="http://schemas.microsoft.com/office/drawing/2014/main" id="{5B861103-409B-E747-917D-E63AC96CAFE5}"/>
              </a:ext>
            </a:extLst>
          </p:cNvPr>
          <p:cNvSpPr>
            <a:spLocks noChangeArrowheads="1"/>
          </p:cNvSpPr>
          <p:nvPr/>
        </p:nvSpPr>
        <p:spPr bwMode="auto">
          <a:xfrm>
            <a:off x="5248275" y="5249863"/>
            <a:ext cx="2070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b="1" u="sng">
                <a:solidFill>
                  <a:schemeClr val="tx2"/>
                </a:solidFill>
                <a:ea typeface="굴림" panose="020B0600000101010101" pitchFamily="34" charset="-127"/>
              </a:rPr>
              <a:t>Concentration</a:t>
            </a:r>
          </a:p>
          <a:p>
            <a:pPr algn="ctr"/>
            <a:r>
              <a:rPr lang="en-US" altLang="ko-KR">
                <a:solidFill>
                  <a:schemeClr val="tx2"/>
                </a:solidFill>
                <a:ea typeface="굴림" panose="020B0600000101010101" pitchFamily="34" charset="-127"/>
              </a:rPr>
              <a:t>CR3,CR5,HH</a:t>
            </a:r>
          </a:p>
        </p:txBody>
      </p:sp>
      <p:sp>
        <p:nvSpPr>
          <p:cNvPr id="269333" name="AutoShape 21">
            <a:extLst>
              <a:ext uri="{FF2B5EF4-FFF2-40B4-BE49-F238E27FC236}">
                <a16:creationId xmlns:a16="http://schemas.microsoft.com/office/drawing/2014/main" id="{9CC7D2A0-4080-0F40-BC4E-48449D9F89F7}"/>
              </a:ext>
            </a:extLst>
          </p:cNvPr>
          <p:cNvSpPr>
            <a:spLocks noChangeArrowheads="1"/>
          </p:cNvSpPr>
          <p:nvPr/>
        </p:nvSpPr>
        <p:spPr bwMode="auto">
          <a:xfrm>
            <a:off x="7967663" y="5033964"/>
            <a:ext cx="1871662" cy="1081087"/>
          </a:xfrm>
          <a:prstGeom prst="flowChartAlternateProcess">
            <a:avLst/>
          </a:prstGeom>
          <a:gradFill rotWithShape="1">
            <a:gsLst>
              <a:gs pos="0">
                <a:schemeClr val="accent2"/>
              </a:gs>
              <a:gs pos="50000">
                <a:schemeClr val="bg1"/>
              </a:gs>
              <a:gs pos="100000">
                <a:schemeClr val="accent2"/>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9334" name="Rectangle 22">
            <a:extLst>
              <a:ext uri="{FF2B5EF4-FFF2-40B4-BE49-F238E27FC236}">
                <a16:creationId xmlns:a16="http://schemas.microsoft.com/office/drawing/2014/main" id="{7BEE764F-12A7-B34A-A64C-49840721CB37}"/>
              </a:ext>
            </a:extLst>
          </p:cNvPr>
          <p:cNvSpPr>
            <a:spLocks noChangeArrowheads="1"/>
          </p:cNvSpPr>
          <p:nvPr/>
        </p:nvSpPr>
        <p:spPr bwMode="auto">
          <a:xfrm>
            <a:off x="7912100" y="5249864"/>
            <a:ext cx="20701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b="1" u="sng">
                <a:solidFill>
                  <a:schemeClr val="tx2"/>
                </a:solidFill>
                <a:ea typeface="굴림" panose="020B0600000101010101" pitchFamily="34" charset="-127"/>
              </a:rPr>
              <a:t>Competition</a:t>
            </a:r>
          </a:p>
          <a:p>
            <a:pPr algn="ctr"/>
            <a:r>
              <a:rPr lang="en-US" altLang="ko-KR">
                <a:solidFill>
                  <a:schemeClr val="tx2"/>
                </a:solidFill>
                <a:ea typeface="굴림" panose="020B0600000101010101" pitchFamily="34" charset="-127"/>
              </a:rPr>
              <a:t>H Statistics – Panzar Rosse</a:t>
            </a:r>
          </a:p>
        </p:txBody>
      </p:sp>
      <p:sp>
        <p:nvSpPr>
          <p:cNvPr id="269352" name="AutoShape 40">
            <a:extLst>
              <a:ext uri="{FF2B5EF4-FFF2-40B4-BE49-F238E27FC236}">
                <a16:creationId xmlns:a16="http://schemas.microsoft.com/office/drawing/2014/main" id="{9C95B864-667C-A241-AA5C-AC9525556509}"/>
              </a:ext>
            </a:extLst>
          </p:cNvPr>
          <p:cNvSpPr>
            <a:spLocks noChangeArrowheads="1"/>
          </p:cNvSpPr>
          <p:nvPr/>
        </p:nvSpPr>
        <p:spPr bwMode="gray">
          <a:xfrm>
            <a:off x="1963739" y="1341438"/>
            <a:ext cx="3989387" cy="360362"/>
          </a:xfrm>
          <a:prstGeom prst="roundRect">
            <a:avLst>
              <a:gd name="adj" fmla="val 16667"/>
            </a:avLst>
          </a:prstGeom>
          <a:gradFill rotWithShape="1">
            <a:gsLst>
              <a:gs pos="0">
                <a:schemeClr val="tx2"/>
              </a:gs>
              <a:gs pos="100000">
                <a:schemeClr val="tx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9353" name="AutoShape 41">
            <a:extLst>
              <a:ext uri="{FF2B5EF4-FFF2-40B4-BE49-F238E27FC236}">
                <a16:creationId xmlns:a16="http://schemas.microsoft.com/office/drawing/2014/main" id="{91602731-EF65-5548-B46F-80EF1604A467}"/>
              </a:ext>
            </a:extLst>
          </p:cNvPr>
          <p:cNvSpPr>
            <a:spLocks noChangeArrowheads="1"/>
          </p:cNvSpPr>
          <p:nvPr/>
        </p:nvSpPr>
        <p:spPr bwMode="gray">
          <a:xfrm>
            <a:off x="2243138" y="1270001"/>
            <a:ext cx="3714750"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2000" b="1">
                <a:solidFill>
                  <a:schemeClr val="bg1"/>
                </a:solidFill>
                <a:ea typeface="굴림" panose="020B0600000101010101" pitchFamily="34" charset="-127"/>
              </a:rPr>
              <a:t>Methodology Analysis</a:t>
            </a:r>
          </a:p>
        </p:txBody>
      </p:sp>
      <p:sp>
        <p:nvSpPr>
          <p:cNvPr id="269354" name="AutoShape 42">
            <a:extLst>
              <a:ext uri="{FF2B5EF4-FFF2-40B4-BE49-F238E27FC236}">
                <a16:creationId xmlns:a16="http://schemas.microsoft.com/office/drawing/2014/main" id="{3F53E24C-9343-1548-81F3-1DBEA4039437}"/>
              </a:ext>
            </a:extLst>
          </p:cNvPr>
          <p:cNvSpPr>
            <a:spLocks noChangeArrowheads="1"/>
          </p:cNvSpPr>
          <p:nvPr/>
        </p:nvSpPr>
        <p:spPr bwMode="gray">
          <a:xfrm>
            <a:off x="1558925" y="1196975"/>
            <a:ext cx="685800" cy="68580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hangingPunct="0"/>
            <a:r>
              <a:rPr lang="en-US" altLang="ko-KR" sz="2400" b="1">
                <a:solidFill>
                  <a:schemeClr val="bg1"/>
                </a:solidFill>
                <a:ea typeface="굴림" panose="020B0600000101010101" pitchFamily="34" charset="-127"/>
              </a:rPr>
              <a:t>1</a:t>
            </a:r>
          </a:p>
        </p:txBody>
      </p:sp>
      <p:pic>
        <p:nvPicPr>
          <p:cNvPr id="269357" name="Picture 45">
            <a:extLst>
              <a:ext uri="{FF2B5EF4-FFF2-40B4-BE49-F238E27FC236}">
                <a16:creationId xmlns:a16="http://schemas.microsoft.com/office/drawing/2014/main" id="{EEF9C13F-52C6-8540-8068-9B8EFDE34AAD}"/>
              </a:ext>
            </a:extLst>
          </p:cNvPr>
          <p:cNvPicPr>
            <a:picLocks noChangeAspect="1" noChangeArrowheads="1"/>
          </p:cNvPicPr>
          <p:nvPr/>
        </p:nvPicPr>
        <p:blipFill>
          <a:blip r:embed="rId2">
            <a:lum bright="50000" contrast="-70000"/>
            <a:extLst>
              <a:ext uri="{28A0092B-C50C-407E-A947-70E740481C1C}">
                <a14:useLocalDpi xmlns:a14="http://schemas.microsoft.com/office/drawing/2010/main" val="0"/>
              </a:ext>
            </a:extLst>
          </a:blip>
          <a:srcRect/>
          <a:stretch>
            <a:fillRect/>
          </a:stretch>
        </p:blipFill>
        <p:spPr bwMode="auto">
          <a:xfrm>
            <a:off x="1595438" y="6399214"/>
            <a:ext cx="5397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358" name="Text Box 46">
            <a:extLst>
              <a:ext uri="{FF2B5EF4-FFF2-40B4-BE49-F238E27FC236}">
                <a16:creationId xmlns:a16="http://schemas.microsoft.com/office/drawing/2014/main" id="{F4C115BE-4235-CE49-9934-8CD9D19533D2}"/>
              </a:ext>
            </a:extLst>
          </p:cNvPr>
          <p:cNvSpPr txBox="1">
            <a:spLocks noChangeArrowheads="1"/>
          </p:cNvSpPr>
          <p:nvPr/>
        </p:nvSpPr>
        <p:spPr bwMode="auto">
          <a:xfrm>
            <a:off x="2135188" y="6597650"/>
            <a:ext cx="2665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b="1">
                <a:latin typeface="Arial Unicode MS" panose="020B0604020202020204" pitchFamily="34" charset="-128"/>
              </a:rPr>
              <a:t>Ruy Camilo</a:t>
            </a:r>
          </a:p>
        </p:txBody>
      </p:sp>
      <p:sp>
        <p:nvSpPr>
          <p:cNvPr id="269359" name="Rectangle 47">
            <a:extLst>
              <a:ext uri="{FF2B5EF4-FFF2-40B4-BE49-F238E27FC236}">
                <a16:creationId xmlns:a16="http://schemas.microsoft.com/office/drawing/2014/main" id="{107BC87A-1356-314F-AE74-6C720A42E3CE}"/>
              </a:ext>
            </a:extLst>
          </p:cNvPr>
          <p:cNvSpPr>
            <a:spLocks noChangeArrowheads="1"/>
          </p:cNvSpPr>
          <p:nvPr/>
        </p:nvSpPr>
        <p:spPr bwMode="auto">
          <a:xfrm>
            <a:off x="1524000" y="404814"/>
            <a:ext cx="6300788" cy="71913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bg2"/>
                </a:solidFill>
                <a:latin typeface="Arial" panose="020B0604020202020204" pitchFamily="34" charset="0"/>
              </a:defRPr>
            </a:lvl1pPr>
            <a:lvl2pPr>
              <a:defRPr sz="3200" b="1">
                <a:solidFill>
                  <a:schemeClr val="bg2"/>
                </a:solidFill>
                <a:latin typeface="Arial" panose="020B0604020202020204" pitchFamily="34" charset="0"/>
              </a:defRPr>
            </a:lvl2pPr>
            <a:lvl3pPr>
              <a:defRPr sz="3200" b="1">
                <a:solidFill>
                  <a:schemeClr val="bg2"/>
                </a:solidFill>
                <a:latin typeface="Arial" panose="020B0604020202020204" pitchFamily="34" charset="0"/>
              </a:defRPr>
            </a:lvl3pPr>
            <a:lvl4pPr>
              <a:defRPr sz="3200" b="1">
                <a:solidFill>
                  <a:schemeClr val="bg2"/>
                </a:solidFill>
                <a:latin typeface="Arial" panose="020B0604020202020204" pitchFamily="34" charset="0"/>
              </a:defRPr>
            </a:lvl4pPr>
            <a:lvl5pPr>
              <a:defRPr sz="3200" b="1">
                <a:solidFill>
                  <a:schemeClr val="bg2"/>
                </a:solidFill>
                <a:latin typeface="Arial" panose="020B0604020202020204" pitchFamily="34" charset="0"/>
              </a:defRPr>
            </a:lvl5pPr>
            <a:lvl6pPr marL="457200" fontAlgn="base">
              <a:spcBef>
                <a:spcPct val="0"/>
              </a:spcBef>
              <a:spcAft>
                <a:spcPct val="0"/>
              </a:spcAft>
              <a:defRPr sz="3200" b="1">
                <a:solidFill>
                  <a:schemeClr val="bg2"/>
                </a:solidFill>
                <a:latin typeface="Arial" panose="020B0604020202020204" pitchFamily="34" charset="0"/>
              </a:defRPr>
            </a:lvl6pPr>
            <a:lvl7pPr marL="914400" fontAlgn="base">
              <a:spcBef>
                <a:spcPct val="0"/>
              </a:spcBef>
              <a:spcAft>
                <a:spcPct val="0"/>
              </a:spcAft>
              <a:defRPr sz="3200" b="1">
                <a:solidFill>
                  <a:schemeClr val="bg2"/>
                </a:solidFill>
                <a:latin typeface="Arial" panose="020B0604020202020204" pitchFamily="34" charset="0"/>
              </a:defRPr>
            </a:lvl7pPr>
            <a:lvl8pPr marL="1371600" fontAlgn="base">
              <a:spcBef>
                <a:spcPct val="0"/>
              </a:spcBef>
              <a:spcAft>
                <a:spcPct val="0"/>
              </a:spcAft>
              <a:defRPr sz="3200" b="1">
                <a:solidFill>
                  <a:schemeClr val="bg2"/>
                </a:solidFill>
                <a:latin typeface="Arial" panose="020B0604020202020204" pitchFamily="34" charset="0"/>
              </a:defRPr>
            </a:lvl8pPr>
            <a:lvl9pPr marL="1828800" fontAlgn="base">
              <a:spcBef>
                <a:spcPct val="0"/>
              </a:spcBef>
              <a:spcAft>
                <a:spcPct val="0"/>
              </a:spcAft>
              <a:defRPr sz="3200" b="1">
                <a:solidFill>
                  <a:schemeClr val="bg2"/>
                </a:solidFill>
                <a:latin typeface="Arial" panose="020B0604020202020204" pitchFamily="34" charset="0"/>
              </a:defRPr>
            </a:lvl9pPr>
          </a:lstStyle>
          <a:p>
            <a:r>
              <a:rPr lang="pt-BR" altLang="pt-BR" sz="2000" dirty="0">
                <a:solidFill>
                  <a:schemeClr val="bg1"/>
                </a:solidFill>
                <a:latin typeface="Tahoma" panose="020B0604030504040204" pitchFamily="34" charset="0"/>
              </a:rPr>
              <a:t>Bank </a:t>
            </a:r>
            <a:r>
              <a:rPr lang="pt-BR" altLang="pt-BR" sz="2000" dirty="0" err="1">
                <a:solidFill>
                  <a:schemeClr val="bg1"/>
                </a:solidFill>
                <a:latin typeface="Tahoma" panose="020B0604030504040204" pitchFamily="34" charset="0"/>
              </a:rPr>
              <a:t>Competition</a:t>
            </a:r>
            <a:r>
              <a:rPr lang="pt-BR" altLang="pt-BR" sz="2000" dirty="0">
                <a:solidFill>
                  <a:schemeClr val="bg1"/>
                </a:solidFill>
                <a:latin typeface="Tahoma" panose="020B0604030504040204" pitchFamily="34" charset="0"/>
              </a:rPr>
              <a:t>, </a:t>
            </a:r>
            <a:r>
              <a:rPr lang="pt-BR" altLang="pt-BR" sz="2000" dirty="0" err="1">
                <a:solidFill>
                  <a:schemeClr val="bg1"/>
                </a:solidFill>
                <a:latin typeface="Tahoma" panose="020B0604030504040204" pitchFamily="34" charset="0"/>
              </a:rPr>
              <a:t>Concentration</a:t>
            </a:r>
            <a:r>
              <a:rPr lang="pt-BR" altLang="pt-BR" sz="2000" dirty="0">
                <a:solidFill>
                  <a:schemeClr val="bg1"/>
                </a:solidFill>
                <a:latin typeface="Tahoma" panose="020B0604030504040204" pitchFamily="34" charset="0"/>
              </a:rPr>
              <a:t> </a:t>
            </a:r>
            <a:r>
              <a:rPr lang="pt-BR" altLang="pt-BR" sz="2000" dirty="0" err="1">
                <a:solidFill>
                  <a:schemeClr val="bg1"/>
                </a:solidFill>
                <a:latin typeface="Tahoma" panose="020B0604030504040204" pitchFamily="34" charset="0"/>
              </a:rPr>
              <a:t>and</a:t>
            </a:r>
            <a:r>
              <a:rPr lang="pt-BR" altLang="pt-BR" sz="2000" dirty="0">
                <a:solidFill>
                  <a:schemeClr val="bg1"/>
                </a:solidFill>
                <a:latin typeface="Tahoma" panose="020B0604030504040204" pitchFamily="34" charset="0"/>
              </a:rPr>
              <a:t> </a:t>
            </a:r>
            <a:r>
              <a:rPr lang="pt-BR" altLang="pt-BR" sz="2000" dirty="0" err="1">
                <a:solidFill>
                  <a:schemeClr val="bg1"/>
                </a:solidFill>
                <a:latin typeface="Tahoma" panose="020B0604030504040204" pitchFamily="34" charset="0"/>
              </a:rPr>
              <a:t>Efficiency</a:t>
            </a:r>
            <a:r>
              <a:rPr lang="pt-BR" altLang="pt-BR" sz="2000" dirty="0">
                <a:solidFill>
                  <a:schemeClr val="bg1"/>
                </a:solidFill>
                <a:latin typeface="Tahoma" panose="020B0604030504040204" pitchFamily="34" charset="0"/>
              </a:rPr>
              <a:t> </a:t>
            </a:r>
            <a:br>
              <a:rPr lang="pt-BR" altLang="pt-BR" sz="2000" dirty="0">
                <a:solidFill>
                  <a:schemeClr val="bg1"/>
                </a:solidFill>
                <a:latin typeface="Tahoma" panose="020B0604030504040204" pitchFamily="34" charset="0"/>
              </a:rPr>
            </a:br>
            <a:r>
              <a:rPr lang="pt-BR" altLang="pt-BR" sz="2000" dirty="0">
                <a:solidFill>
                  <a:schemeClr val="bg1"/>
                </a:solidFill>
                <a:latin typeface="Tahoma" panose="020B0604030504040204" pitchFamily="34" charset="0"/>
              </a:rPr>
              <a:t>in </a:t>
            </a:r>
            <a:r>
              <a:rPr lang="pt-BR" altLang="pt-BR" sz="2000" dirty="0" err="1">
                <a:solidFill>
                  <a:schemeClr val="bg1"/>
                </a:solidFill>
                <a:latin typeface="Tahoma" panose="020B0604030504040204" pitchFamily="34" charset="0"/>
              </a:rPr>
              <a:t>the</a:t>
            </a:r>
            <a:r>
              <a:rPr lang="pt-BR" altLang="pt-BR" sz="2000" dirty="0">
                <a:solidFill>
                  <a:schemeClr val="bg1"/>
                </a:solidFill>
                <a:latin typeface="Tahoma" panose="020B0604030504040204" pitchFamily="34" charset="0"/>
              </a:rPr>
              <a:t> Single </a:t>
            </a:r>
            <a:r>
              <a:rPr lang="pt-BR" altLang="pt-BR" sz="2000" dirty="0" err="1">
                <a:solidFill>
                  <a:schemeClr val="bg1"/>
                </a:solidFill>
                <a:latin typeface="Tahoma" panose="020B0604030504040204" pitchFamily="34" charset="0"/>
              </a:rPr>
              <a:t>European</a:t>
            </a:r>
            <a:r>
              <a:rPr lang="pt-BR" altLang="pt-BR" sz="2000" dirty="0">
                <a:solidFill>
                  <a:schemeClr val="bg1"/>
                </a:solidFill>
                <a:latin typeface="Tahoma" panose="020B0604030504040204" pitchFamily="34" charset="0"/>
              </a:rPr>
              <a:t> Market (</a:t>
            </a:r>
            <a:r>
              <a:rPr lang="pt-BR" sz="1400" dirty="0"/>
              <a:t>Barbara </a:t>
            </a:r>
            <a:r>
              <a:rPr lang="pt-BR" sz="1400" dirty="0" err="1"/>
              <a:t>Casu</a:t>
            </a:r>
            <a:r>
              <a:rPr lang="pt-BR" sz="1400" dirty="0"/>
              <a:t> e Claudia </a:t>
            </a:r>
            <a:r>
              <a:rPr lang="pt-BR" sz="1400" dirty="0" err="1"/>
              <a:t>Girardone</a:t>
            </a:r>
            <a:r>
              <a:rPr lang="pt-BR" sz="1400" dirty="0"/>
              <a:t>)</a:t>
            </a:r>
            <a:endParaRPr lang="uk-UA" altLang="pt-BR" sz="1400" b="0" dirty="0">
              <a:solidFill>
                <a:schemeClr val="bg1"/>
              </a:solidFill>
              <a:latin typeface="Tahoma" panose="020B0604030504040204" pitchFamily="34" charset="0"/>
            </a:endParaRPr>
          </a:p>
        </p:txBody>
      </p:sp>
    </p:spTree>
    <p:extLst>
      <p:ext uri="{BB962C8B-B14F-4D97-AF65-F5344CB8AC3E}">
        <p14:creationId xmlns:p14="http://schemas.microsoft.com/office/powerpoint/2010/main" val="166693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0D1B2-A91C-C6CC-F324-41CF1D74394A}"/>
              </a:ext>
            </a:extLst>
          </p:cNvPr>
          <p:cNvSpPr>
            <a:spLocks noGrp="1"/>
          </p:cNvSpPr>
          <p:nvPr>
            <p:ph type="title"/>
          </p:nvPr>
        </p:nvSpPr>
        <p:spPr/>
        <p:txBody>
          <a:bodyPr/>
          <a:lstStyle/>
          <a:p>
            <a:r>
              <a:rPr lang="pt-BR" dirty="0"/>
              <a:t>Estabilidade vs. Competição?</a:t>
            </a:r>
          </a:p>
        </p:txBody>
      </p:sp>
      <p:sp>
        <p:nvSpPr>
          <p:cNvPr id="3" name="Espaço Reservado para Conteúdo 2">
            <a:extLst>
              <a:ext uri="{FF2B5EF4-FFF2-40B4-BE49-F238E27FC236}">
                <a16:creationId xmlns:a16="http://schemas.microsoft.com/office/drawing/2014/main" id="{8950E137-C663-DB31-8EF7-AB7A06FA0AC1}"/>
              </a:ext>
            </a:extLst>
          </p:cNvPr>
          <p:cNvSpPr>
            <a:spLocks noGrp="1"/>
          </p:cNvSpPr>
          <p:nvPr>
            <p:ph idx="1"/>
          </p:nvPr>
        </p:nvSpPr>
        <p:spPr/>
        <p:txBody>
          <a:bodyPr/>
          <a:lstStyle/>
          <a:p>
            <a:pPr marL="0" indent="0" algn="ctr">
              <a:buNone/>
            </a:pPr>
            <a:r>
              <a:rPr lang="pt-BR" dirty="0"/>
              <a:t>Por que o mercado bancário tinha menos crises, quando era altamente regulado, durante os 30 anos gloriosos? Nos EUA, restrições geográficas, no Brasil, carta-patente.</a:t>
            </a:r>
          </a:p>
          <a:p>
            <a:pPr marL="0" indent="0" algn="ctr">
              <a:buNone/>
            </a:pPr>
            <a:endParaRPr lang="pt-BR" dirty="0"/>
          </a:p>
          <a:p>
            <a:pPr marL="0" indent="0" algn="ctr">
              <a:buNone/>
            </a:pPr>
            <a:r>
              <a:rPr lang="pt-BR" dirty="0"/>
              <a:t>Bancos eram pouco eficientes, e tinham menor participação no PIB</a:t>
            </a:r>
          </a:p>
          <a:p>
            <a:pPr marL="0" indent="0" algn="ctr">
              <a:buNone/>
            </a:pPr>
            <a:endParaRPr lang="pt-BR" dirty="0"/>
          </a:p>
          <a:p>
            <a:pPr marL="0" indent="0" algn="ctr">
              <a:buNone/>
            </a:pPr>
            <a:endParaRPr lang="pt-BR" dirty="0"/>
          </a:p>
        </p:txBody>
      </p:sp>
    </p:spTree>
    <p:extLst>
      <p:ext uri="{BB962C8B-B14F-4D97-AF65-F5344CB8AC3E}">
        <p14:creationId xmlns:p14="http://schemas.microsoft.com/office/powerpoint/2010/main" val="2875362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92" name="Rectangle 40">
            <a:extLst>
              <a:ext uri="{FF2B5EF4-FFF2-40B4-BE49-F238E27FC236}">
                <a16:creationId xmlns:a16="http://schemas.microsoft.com/office/drawing/2014/main" id="{EE93CF3A-D256-F947-BC93-039D8E23E723}"/>
              </a:ext>
            </a:extLst>
          </p:cNvPr>
          <p:cNvSpPr>
            <a:spLocks noChangeArrowheads="1"/>
          </p:cNvSpPr>
          <p:nvPr/>
        </p:nvSpPr>
        <p:spPr bwMode="auto">
          <a:xfrm>
            <a:off x="1524000" y="476250"/>
            <a:ext cx="6300788" cy="71913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bg2"/>
                </a:solidFill>
                <a:latin typeface="Arial" panose="020B0604020202020204" pitchFamily="34" charset="0"/>
              </a:defRPr>
            </a:lvl1pPr>
            <a:lvl2pPr>
              <a:defRPr sz="3200" b="1">
                <a:solidFill>
                  <a:schemeClr val="bg2"/>
                </a:solidFill>
                <a:latin typeface="Arial" panose="020B0604020202020204" pitchFamily="34" charset="0"/>
              </a:defRPr>
            </a:lvl2pPr>
            <a:lvl3pPr>
              <a:defRPr sz="3200" b="1">
                <a:solidFill>
                  <a:schemeClr val="bg2"/>
                </a:solidFill>
                <a:latin typeface="Arial" panose="020B0604020202020204" pitchFamily="34" charset="0"/>
              </a:defRPr>
            </a:lvl3pPr>
            <a:lvl4pPr>
              <a:defRPr sz="3200" b="1">
                <a:solidFill>
                  <a:schemeClr val="bg2"/>
                </a:solidFill>
                <a:latin typeface="Arial" panose="020B0604020202020204" pitchFamily="34" charset="0"/>
              </a:defRPr>
            </a:lvl4pPr>
            <a:lvl5pPr>
              <a:defRPr sz="3200" b="1">
                <a:solidFill>
                  <a:schemeClr val="bg2"/>
                </a:solidFill>
                <a:latin typeface="Arial" panose="020B0604020202020204" pitchFamily="34" charset="0"/>
              </a:defRPr>
            </a:lvl5pPr>
            <a:lvl6pPr marL="457200" fontAlgn="base">
              <a:spcBef>
                <a:spcPct val="0"/>
              </a:spcBef>
              <a:spcAft>
                <a:spcPct val="0"/>
              </a:spcAft>
              <a:defRPr sz="3200" b="1">
                <a:solidFill>
                  <a:schemeClr val="bg2"/>
                </a:solidFill>
                <a:latin typeface="Arial" panose="020B0604020202020204" pitchFamily="34" charset="0"/>
              </a:defRPr>
            </a:lvl6pPr>
            <a:lvl7pPr marL="914400" fontAlgn="base">
              <a:spcBef>
                <a:spcPct val="0"/>
              </a:spcBef>
              <a:spcAft>
                <a:spcPct val="0"/>
              </a:spcAft>
              <a:defRPr sz="3200" b="1">
                <a:solidFill>
                  <a:schemeClr val="bg2"/>
                </a:solidFill>
                <a:latin typeface="Arial" panose="020B0604020202020204" pitchFamily="34" charset="0"/>
              </a:defRPr>
            </a:lvl7pPr>
            <a:lvl8pPr marL="1371600" fontAlgn="base">
              <a:spcBef>
                <a:spcPct val="0"/>
              </a:spcBef>
              <a:spcAft>
                <a:spcPct val="0"/>
              </a:spcAft>
              <a:defRPr sz="3200" b="1">
                <a:solidFill>
                  <a:schemeClr val="bg2"/>
                </a:solidFill>
                <a:latin typeface="Arial" panose="020B0604020202020204" pitchFamily="34" charset="0"/>
              </a:defRPr>
            </a:lvl8pPr>
            <a:lvl9pPr marL="1828800" fontAlgn="base">
              <a:spcBef>
                <a:spcPct val="0"/>
              </a:spcBef>
              <a:spcAft>
                <a:spcPct val="0"/>
              </a:spcAft>
              <a:defRPr sz="3200" b="1">
                <a:solidFill>
                  <a:schemeClr val="bg2"/>
                </a:solidFill>
                <a:latin typeface="Arial" panose="020B0604020202020204" pitchFamily="34" charset="0"/>
              </a:defRPr>
            </a:lvl9pPr>
          </a:lstStyle>
          <a:p>
            <a:r>
              <a:rPr lang="pt-BR" altLang="pt-BR" sz="2000">
                <a:solidFill>
                  <a:schemeClr val="bg1"/>
                </a:solidFill>
                <a:latin typeface="Tahoma" panose="020B0604030504040204" pitchFamily="34" charset="0"/>
              </a:rPr>
              <a:t>Bank Competition, Concentration and Efficiency </a:t>
            </a:r>
            <a:br>
              <a:rPr lang="pt-BR" altLang="pt-BR" sz="2000">
                <a:solidFill>
                  <a:schemeClr val="bg1"/>
                </a:solidFill>
                <a:latin typeface="Tahoma" panose="020B0604030504040204" pitchFamily="34" charset="0"/>
              </a:rPr>
            </a:br>
            <a:r>
              <a:rPr lang="pt-BR" altLang="pt-BR" sz="2000">
                <a:solidFill>
                  <a:schemeClr val="bg1"/>
                </a:solidFill>
                <a:latin typeface="Tahoma" panose="020B0604030504040204" pitchFamily="34" charset="0"/>
              </a:rPr>
              <a:t>in the Single European Market</a:t>
            </a:r>
            <a:endParaRPr lang="uk-UA" altLang="pt-BR" sz="1400" b="0">
              <a:solidFill>
                <a:schemeClr val="bg1"/>
              </a:solidFill>
              <a:latin typeface="Tahoma" panose="020B0604030504040204" pitchFamily="34" charset="0"/>
            </a:endParaRPr>
          </a:p>
        </p:txBody>
      </p:sp>
      <p:grpSp>
        <p:nvGrpSpPr>
          <p:cNvPr id="279554" name="Group 2">
            <a:extLst>
              <a:ext uri="{FF2B5EF4-FFF2-40B4-BE49-F238E27FC236}">
                <a16:creationId xmlns:a16="http://schemas.microsoft.com/office/drawing/2014/main" id="{941C46D1-9568-A34F-B175-46C374BA2AFE}"/>
              </a:ext>
            </a:extLst>
          </p:cNvPr>
          <p:cNvGrpSpPr>
            <a:grpSpLocks/>
          </p:cNvGrpSpPr>
          <p:nvPr/>
        </p:nvGrpSpPr>
        <p:grpSpPr bwMode="auto">
          <a:xfrm>
            <a:off x="8759825" y="187326"/>
            <a:ext cx="865188" cy="504825"/>
            <a:chOff x="1610" y="1344"/>
            <a:chExt cx="2041" cy="2223"/>
          </a:xfrm>
        </p:grpSpPr>
        <p:sp>
          <p:nvSpPr>
            <p:cNvPr id="279555" name="Oval 3">
              <a:extLst>
                <a:ext uri="{FF2B5EF4-FFF2-40B4-BE49-F238E27FC236}">
                  <a16:creationId xmlns:a16="http://schemas.microsoft.com/office/drawing/2014/main" id="{9CA063F5-633B-8142-8B88-FB96B1F92C96}"/>
                </a:ext>
              </a:extLst>
            </p:cNvPr>
            <p:cNvSpPr>
              <a:spLocks noChangeArrowheads="1"/>
            </p:cNvSpPr>
            <p:nvPr/>
          </p:nvSpPr>
          <p:spPr bwMode="gray">
            <a:xfrm>
              <a:off x="1610" y="2704"/>
              <a:ext cx="2041" cy="863"/>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79556" name="Oval 4">
              <a:extLst>
                <a:ext uri="{FF2B5EF4-FFF2-40B4-BE49-F238E27FC236}">
                  <a16:creationId xmlns:a16="http://schemas.microsoft.com/office/drawing/2014/main" id="{8CF48490-2F17-A949-8CB1-5DDFC45E4E65}"/>
                </a:ext>
              </a:extLst>
            </p:cNvPr>
            <p:cNvSpPr>
              <a:spLocks noChangeArrowheads="1"/>
            </p:cNvSpPr>
            <p:nvPr/>
          </p:nvSpPr>
          <p:spPr bwMode="gray">
            <a:xfrm>
              <a:off x="1701" y="1344"/>
              <a:ext cx="1859" cy="1859"/>
            </a:xfrm>
            <a:prstGeom prst="ellipse">
              <a:avLst/>
            </a:pr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79557" name="Oval 5">
              <a:extLst>
                <a:ext uri="{FF2B5EF4-FFF2-40B4-BE49-F238E27FC236}">
                  <a16:creationId xmlns:a16="http://schemas.microsoft.com/office/drawing/2014/main" id="{92D709D9-FC93-0D46-8DC6-E2FF8EDBA40A}"/>
                </a:ext>
              </a:extLst>
            </p:cNvPr>
            <p:cNvSpPr>
              <a:spLocks noChangeArrowheads="1"/>
            </p:cNvSpPr>
            <p:nvPr/>
          </p:nvSpPr>
          <p:spPr bwMode="gray">
            <a:xfrm>
              <a:off x="1725" y="1354"/>
              <a:ext cx="1814" cy="1814"/>
            </a:xfrm>
            <a:prstGeom prst="ellipse">
              <a:avLst/>
            </a:prstGeom>
            <a:gradFill rotWithShape="1">
              <a:gsLst>
                <a:gs pos="0">
                  <a:schemeClr val="hlink">
                    <a:alpha val="0"/>
                  </a:schemeClr>
                </a:gs>
                <a:gs pos="100000">
                  <a:schemeClr val="hlink">
                    <a:gamma/>
                    <a:tint val="3490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79558" name="Oval 6">
              <a:extLst>
                <a:ext uri="{FF2B5EF4-FFF2-40B4-BE49-F238E27FC236}">
                  <a16:creationId xmlns:a16="http://schemas.microsoft.com/office/drawing/2014/main" id="{4518DFE4-5DDA-3642-89B6-9E1CCFCB756B}"/>
                </a:ext>
              </a:extLst>
            </p:cNvPr>
            <p:cNvSpPr>
              <a:spLocks noChangeArrowheads="1"/>
            </p:cNvSpPr>
            <p:nvPr/>
          </p:nvSpPr>
          <p:spPr bwMode="gray">
            <a:xfrm>
              <a:off x="1744" y="1372"/>
              <a:ext cx="1726" cy="1695"/>
            </a:xfrm>
            <a:prstGeom prst="ellipse">
              <a:avLst/>
            </a:prstGeom>
            <a:gradFill rotWithShape="1">
              <a:gsLst>
                <a:gs pos="0">
                  <a:schemeClr val="hlink">
                    <a:gamma/>
                    <a:shade val="79216"/>
                    <a:invGamma/>
                  </a:schemeClr>
                </a:gs>
                <a:gs pos="100000">
                  <a:schemeClr va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79559" name="Oval 7">
              <a:extLst>
                <a:ext uri="{FF2B5EF4-FFF2-40B4-BE49-F238E27FC236}">
                  <a16:creationId xmlns:a16="http://schemas.microsoft.com/office/drawing/2014/main" id="{F93C0AE6-43F7-364F-B895-A1AFCCE519BA}"/>
                </a:ext>
              </a:extLst>
            </p:cNvPr>
            <p:cNvSpPr>
              <a:spLocks noChangeArrowheads="1"/>
            </p:cNvSpPr>
            <p:nvPr/>
          </p:nvSpPr>
          <p:spPr bwMode="gray">
            <a:xfrm>
              <a:off x="1844" y="1420"/>
              <a:ext cx="1535" cy="1375"/>
            </a:xfrm>
            <a:prstGeom prst="ellipse">
              <a:avLst/>
            </a:prstGeom>
            <a:gradFill rotWithShape="1">
              <a:gsLst>
                <a:gs pos="0">
                  <a:schemeClr val="hlink">
                    <a:gamma/>
                    <a:tint val="0"/>
                    <a:invGamma/>
                  </a:schemeClr>
                </a:gs>
                <a:gs pos="100000">
                  <a:schemeClr va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grpSp>
      <p:sp>
        <p:nvSpPr>
          <p:cNvPr id="279560" name="Rectangle 8">
            <a:extLst>
              <a:ext uri="{FF2B5EF4-FFF2-40B4-BE49-F238E27FC236}">
                <a16:creationId xmlns:a16="http://schemas.microsoft.com/office/drawing/2014/main" id="{39700535-9173-8248-8380-A5395886B8AD}"/>
              </a:ext>
            </a:extLst>
          </p:cNvPr>
          <p:cNvSpPr>
            <a:spLocks noGrp="1" noChangeArrowheads="1"/>
          </p:cNvSpPr>
          <p:nvPr>
            <p:ph type="body" idx="1"/>
          </p:nvPr>
        </p:nvSpPr>
        <p:spPr>
          <a:xfrm>
            <a:off x="2063750" y="2420939"/>
            <a:ext cx="7632700" cy="2016125"/>
          </a:xfrm>
        </p:spPr>
        <p:txBody>
          <a:bodyPr/>
          <a:lstStyle/>
          <a:p>
            <a:pPr>
              <a:buFontTx/>
              <a:buNone/>
            </a:pPr>
            <a:endParaRPr lang="pt-BR" altLang="pt-BR" sz="1600"/>
          </a:p>
          <a:p>
            <a:endParaRPr lang="pt-BR" altLang="pt-BR" sz="1600"/>
          </a:p>
          <a:p>
            <a:endParaRPr lang="uk-UA" altLang="pt-BR" sz="1600"/>
          </a:p>
        </p:txBody>
      </p:sp>
      <p:sp>
        <p:nvSpPr>
          <p:cNvPr id="279563" name="AutoShape 11">
            <a:extLst>
              <a:ext uri="{FF2B5EF4-FFF2-40B4-BE49-F238E27FC236}">
                <a16:creationId xmlns:a16="http://schemas.microsoft.com/office/drawing/2014/main" id="{89D55F19-18DF-1D4B-BCE0-4D13D4326770}"/>
              </a:ext>
            </a:extLst>
          </p:cNvPr>
          <p:cNvSpPr>
            <a:spLocks noChangeArrowheads="1"/>
          </p:cNvSpPr>
          <p:nvPr/>
        </p:nvSpPr>
        <p:spPr bwMode="auto">
          <a:xfrm rot="13500000">
            <a:off x="9551194" y="569119"/>
            <a:ext cx="360362" cy="215900"/>
          </a:xfrm>
          <a:prstGeom prst="leftArrow">
            <a:avLst>
              <a:gd name="adj1" fmla="val 50000"/>
              <a:gd name="adj2" fmla="val 41728"/>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9564" name="AutoShape 12">
            <a:extLst>
              <a:ext uri="{FF2B5EF4-FFF2-40B4-BE49-F238E27FC236}">
                <a16:creationId xmlns:a16="http://schemas.microsoft.com/office/drawing/2014/main" id="{BDDAE45E-6A3E-8845-A4C9-B4181D00A31A}"/>
              </a:ext>
            </a:extLst>
          </p:cNvPr>
          <p:cNvSpPr>
            <a:spLocks noChangeArrowheads="1"/>
          </p:cNvSpPr>
          <p:nvPr/>
        </p:nvSpPr>
        <p:spPr bwMode="auto">
          <a:xfrm>
            <a:off x="7608888" y="927101"/>
            <a:ext cx="1079500" cy="504825"/>
          </a:xfrm>
          <a:prstGeom prst="flowChartAlternateProcess">
            <a:avLst/>
          </a:prstGeom>
          <a:solidFill>
            <a:srgbClr val="FFFF00"/>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chemeClr val="bg1"/>
              </a:solidFill>
            </a:endParaRPr>
          </a:p>
        </p:txBody>
      </p:sp>
      <p:sp>
        <p:nvSpPr>
          <p:cNvPr id="279565" name="Rectangle 13">
            <a:extLst>
              <a:ext uri="{FF2B5EF4-FFF2-40B4-BE49-F238E27FC236}">
                <a16:creationId xmlns:a16="http://schemas.microsoft.com/office/drawing/2014/main" id="{FB722B10-76BE-4F47-8E4F-5EBF8CFCACA4}"/>
              </a:ext>
            </a:extLst>
          </p:cNvPr>
          <p:cNvSpPr>
            <a:spLocks noChangeArrowheads="1"/>
          </p:cNvSpPr>
          <p:nvPr/>
        </p:nvSpPr>
        <p:spPr bwMode="auto">
          <a:xfrm>
            <a:off x="7464425" y="1016001"/>
            <a:ext cx="13668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b="1" u="sng">
                <a:solidFill>
                  <a:srgbClr val="000000"/>
                </a:solidFill>
                <a:ea typeface="굴림" panose="020B0600000101010101" pitchFamily="34" charset="-127"/>
              </a:rPr>
              <a:t>Efficiency</a:t>
            </a:r>
          </a:p>
          <a:p>
            <a:pPr algn="ctr"/>
            <a:r>
              <a:rPr lang="en-US" altLang="ko-KR">
                <a:solidFill>
                  <a:srgbClr val="000000"/>
                </a:solidFill>
                <a:ea typeface="굴림" panose="020B0600000101010101" pitchFamily="34" charset="-127"/>
              </a:rPr>
              <a:t>DEA</a:t>
            </a:r>
          </a:p>
        </p:txBody>
      </p:sp>
      <p:sp>
        <p:nvSpPr>
          <p:cNvPr id="279566" name="AutoShape 14">
            <a:extLst>
              <a:ext uri="{FF2B5EF4-FFF2-40B4-BE49-F238E27FC236}">
                <a16:creationId xmlns:a16="http://schemas.microsoft.com/office/drawing/2014/main" id="{A092EBD0-A8A3-AC49-AA9B-E0E332EF3044}"/>
              </a:ext>
            </a:extLst>
          </p:cNvPr>
          <p:cNvSpPr>
            <a:spLocks noChangeArrowheads="1"/>
          </p:cNvSpPr>
          <p:nvPr/>
        </p:nvSpPr>
        <p:spPr bwMode="auto">
          <a:xfrm>
            <a:off x="8831263" y="1073151"/>
            <a:ext cx="792162" cy="360363"/>
          </a:xfrm>
          <a:prstGeom prst="flowChartAlternateProcess">
            <a:avLst/>
          </a:prstGeom>
          <a:gradFill rotWithShape="1">
            <a:gsLst>
              <a:gs pos="0">
                <a:schemeClr val="accent2"/>
              </a:gs>
              <a:gs pos="50000">
                <a:schemeClr val="bg1"/>
              </a:gs>
              <a:gs pos="100000">
                <a:schemeClr val="accent2"/>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9567" name="Rectangle 15">
            <a:extLst>
              <a:ext uri="{FF2B5EF4-FFF2-40B4-BE49-F238E27FC236}">
                <a16:creationId xmlns:a16="http://schemas.microsoft.com/office/drawing/2014/main" id="{8088D832-606C-164D-BD01-92C24944C540}"/>
              </a:ext>
            </a:extLst>
          </p:cNvPr>
          <p:cNvSpPr>
            <a:spLocks noChangeArrowheads="1"/>
          </p:cNvSpPr>
          <p:nvPr/>
        </p:nvSpPr>
        <p:spPr bwMode="auto">
          <a:xfrm>
            <a:off x="8759826" y="1073150"/>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700" b="1" u="sng">
                <a:solidFill>
                  <a:schemeClr val="tx2"/>
                </a:solidFill>
                <a:ea typeface="굴림" panose="020B0600000101010101" pitchFamily="34" charset="-127"/>
              </a:rPr>
              <a:t>Concentration</a:t>
            </a:r>
          </a:p>
          <a:p>
            <a:pPr algn="ctr"/>
            <a:r>
              <a:rPr lang="en-US" altLang="ko-KR" sz="700">
                <a:solidFill>
                  <a:schemeClr val="tx2"/>
                </a:solidFill>
                <a:ea typeface="굴림" panose="020B0600000101010101" pitchFamily="34" charset="-127"/>
              </a:rPr>
              <a:t>CR3,CR5,HH</a:t>
            </a:r>
          </a:p>
        </p:txBody>
      </p:sp>
      <p:sp>
        <p:nvSpPr>
          <p:cNvPr id="279568" name="AutoShape 16">
            <a:extLst>
              <a:ext uri="{FF2B5EF4-FFF2-40B4-BE49-F238E27FC236}">
                <a16:creationId xmlns:a16="http://schemas.microsoft.com/office/drawing/2014/main" id="{B15D43C9-E1BD-FB47-9921-C703A5643AA9}"/>
              </a:ext>
            </a:extLst>
          </p:cNvPr>
          <p:cNvSpPr>
            <a:spLocks noChangeArrowheads="1"/>
          </p:cNvSpPr>
          <p:nvPr/>
        </p:nvSpPr>
        <p:spPr bwMode="auto">
          <a:xfrm>
            <a:off x="9767888" y="1073151"/>
            <a:ext cx="792162" cy="360363"/>
          </a:xfrm>
          <a:prstGeom prst="flowChartAlternateProcess">
            <a:avLst/>
          </a:prstGeom>
          <a:gradFill rotWithShape="1">
            <a:gsLst>
              <a:gs pos="0">
                <a:schemeClr val="accent2"/>
              </a:gs>
              <a:gs pos="50000">
                <a:schemeClr val="bg1"/>
              </a:gs>
              <a:gs pos="100000">
                <a:schemeClr val="accent2"/>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9569" name="Rectangle 17">
            <a:extLst>
              <a:ext uri="{FF2B5EF4-FFF2-40B4-BE49-F238E27FC236}">
                <a16:creationId xmlns:a16="http://schemas.microsoft.com/office/drawing/2014/main" id="{839B6E87-987E-4649-8211-C0B9E38BFD1F}"/>
              </a:ext>
            </a:extLst>
          </p:cNvPr>
          <p:cNvSpPr>
            <a:spLocks noChangeArrowheads="1"/>
          </p:cNvSpPr>
          <p:nvPr/>
        </p:nvSpPr>
        <p:spPr bwMode="auto">
          <a:xfrm>
            <a:off x="9623426" y="1073150"/>
            <a:ext cx="115252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700" b="1" u="sng">
                <a:solidFill>
                  <a:schemeClr val="tx2"/>
                </a:solidFill>
                <a:ea typeface="굴림" panose="020B0600000101010101" pitchFamily="34" charset="-127"/>
              </a:rPr>
              <a:t>Competition</a:t>
            </a:r>
          </a:p>
          <a:p>
            <a:pPr algn="ctr"/>
            <a:r>
              <a:rPr lang="en-US" altLang="ko-KR" sz="700">
                <a:solidFill>
                  <a:schemeClr val="tx2"/>
                </a:solidFill>
                <a:ea typeface="굴림" panose="020B0600000101010101" pitchFamily="34" charset="-127"/>
              </a:rPr>
              <a:t>H Statistics – </a:t>
            </a:r>
          </a:p>
          <a:p>
            <a:pPr algn="ctr"/>
            <a:r>
              <a:rPr lang="en-US" altLang="ko-KR" sz="700">
                <a:solidFill>
                  <a:schemeClr val="tx2"/>
                </a:solidFill>
                <a:ea typeface="굴림" panose="020B0600000101010101" pitchFamily="34" charset="-127"/>
              </a:rPr>
              <a:t>Panzar Rosse</a:t>
            </a:r>
          </a:p>
        </p:txBody>
      </p:sp>
      <p:sp>
        <p:nvSpPr>
          <p:cNvPr id="279570" name="AutoShape 18">
            <a:extLst>
              <a:ext uri="{FF2B5EF4-FFF2-40B4-BE49-F238E27FC236}">
                <a16:creationId xmlns:a16="http://schemas.microsoft.com/office/drawing/2014/main" id="{B04EF530-817E-914A-B229-FAD08918A3C7}"/>
              </a:ext>
            </a:extLst>
          </p:cNvPr>
          <p:cNvSpPr>
            <a:spLocks noChangeArrowheads="1"/>
          </p:cNvSpPr>
          <p:nvPr/>
        </p:nvSpPr>
        <p:spPr bwMode="auto">
          <a:xfrm rot="19351402">
            <a:off x="8543926" y="568325"/>
            <a:ext cx="360363" cy="215900"/>
          </a:xfrm>
          <a:prstGeom prst="leftArrow">
            <a:avLst>
              <a:gd name="adj1" fmla="val 50000"/>
              <a:gd name="adj2" fmla="val 41728"/>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9571" name="AutoShape 19">
            <a:extLst>
              <a:ext uri="{FF2B5EF4-FFF2-40B4-BE49-F238E27FC236}">
                <a16:creationId xmlns:a16="http://schemas.microsoft.com/office/drawing/2014/main" id="{DD4E7522-E212-BA4A-AFAE-1CDB8357F1E9}"/>
              </a:ext>
            </a:extLst>
          </p:cNvPr>
          <p:cNvSpPr>
            <a:spLocks noChangeArrowheads="1"/>
          </p:cNvSpPr>
          <p:nvPr/>
        </p:nvSpPr>
        <p:spPr bwMode="auto">
          <a:xfrm rot="16200000">
            <a:off x="9047957" y="713582"/>
            <a:ext cx="360363" cy="215900"/>
          </a:xfrm>
          <a:prstGeom prst="leftArrow">
            <a:avLst>
              <a:gd name="adj1" fmla="val 50000"/>
              <a:gd name="adj2" fmla="val 41728"/>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9572" name="Text Box 20">
            <a:extLst>
              <a:ext uri="{FF2B5EF4-FFF2-40B4-BE49-F238E27FC236}">
                <a16:creationId xmlns:a16="http://schemas.microsoft.com/office/drawing/2014/main" id="{E32ADCC6-2743-B44B-BE90-1B3C4F8BF448}"/>
              </a:ext>
            </a:extLst>
          </p:cNvPr>
          <p:cNvSpPr txBox="1">
            <a:spLocks noChangeArrowheads="1"/>
          </p:cNvSpPr>
          <p:nvPr/>
        </p:nvSpPr>
        <p:spPr bwMode="gray">
          <a:xfrm rot="16200000">
            <a:off x="9016971" y="79094"/>
            <a:ext cx="400110" cy="6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0" hangingPunct="0"/>
            <a:r>
              <a:rPr lang="en-US" altLang="ko-KR" sz="700" b="1">
                <a:ea typeface="굴림" panose="020B0600000101010101" pitchFamily="34" charset="-127"/>
              </a:rPr>
              <a:t>Methodology </a:t>
            </a:r>
          </a:p>
          <a:p>
            <a:pPr algn="ctr" eaLnBrk="0" hangingPunct="0"/>
            <a:r>
              <a:rPr lang="en-US" altLang="ko-KR" sz="700" b="1">
                <a:ea typeface="굴림" panose="020B0600000101010101" pitchFamily="34" charset="-127"/>
              </a:rPr>
              <a:t>Analysis</a:t>
            </a:r>
          </a:p>
        </p:txBody>
      </p:sp>
      <p:sp>
        <p:nvSpPr>
          <p:cNvPr id="279573" name="Text Box 21">
            <a:extLst>
              <a:ext uri="{FF2B5EF4-FFF2-40B4-BE49-F238E27FC236}">
                <a16:creationId xmlns:a16="http://schemas.microsoft.com/office/drawing/2014/main" id="{EAF42FD2-5464-EB42-9DB3-92E0B39AC009}"/>
              </a:ext>
            </a:extLst>
          </p:cNvPr>
          <p:cNvSpPr txBox="1">
            <a:spLocks noChangeArrowheads="1"/>
          </p:cNvSpPr>
          <p:nvPr/>
        </p:nvSpPr>
        <p:spPr bwMode="auto">
          <a:xfrm>
            <a:off x="2063751" y="1838325"/>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 typeface="Wingdings" pitchFamily="2" charset="2"/>
              <a:buChar char="q"/>
            </a:pPr>
            <a:r>
              <a:rPr lang="pt-BR" altLang="pt-BR"/>
              <a:t> Evaluating </a:t>
            </a:r>
            <a:r>
              <a:rPr lang="pt-BR" altLang="pt-BR" sz="2400" b="1"/>
              <a:t>Bank Efficiency</a:t>
            </a:r>
            <a:r>
              <a:rPr lang="pt-BR" altLang="pt-BR" sz="2400"/>
              <a:t> – </a:t>
            </a:r>
            <a:r>
              <a:rPr lang="pt-BR" altLang="pt-BR" sz="2400" b="1"/>
              <a:t>DEA</a:t>
            </a:r>
          </a:p>
        </p:txBody>
      </p:sp>
      <p:sp>
        <p:nvSpPr>
          <p:cNvPr id="279575" name="AutoShape 23">
            <a:extLst>
              <a:ext uri="{FF2B5EF4-FFF2-40B4-BE49-F238E27FC236}">
                <a16:creationId xmlns:a16="http://schemas.microsoft.com/office/drawing/2014/main" id="{ACBB14D1-E7BD-D946-A7D2-8AACE2EC0CE7}"/>
              </a:ext>
            </a:extLst>
          </p:cNvPr>
          <p:cNvSpPr>
            <a:spLocks noChangeArrowheads="1"/>
          </p:cNvSpPr>
          <p:nvPr/>
        </p:nvSpPr>
        <p:spPr bwMode="gray">
          <a:xfrm>
            <a:off x="1928814" y="1412876"/>
            <a:ext cx="3989387" cy="360363"/>
          </a:xfrm>
          <a:prstGeom prst="roundRect">
            <a:avLst>
              <a:gd name="adj" fmla="val 16667"/>
            </a:avLst>
          </a:prstGeom>
          <a:gradFill rotWithShape="1">
            <a:gsLst>
              <a:gs pos="0">
                <a:schemeClr val="tx2"/>
              </a:gs>
              <a:gs pos="100000">
                <a:schemeClr val="tx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9576" name="AutoShape 24">
            <a:extLst>
              <a:ext uri="{FF2B5EF4-FFF2-40B4-BE49-F238E27FC236}">
                <a16:creationId xmlns:a16="http://schemas.microsoft.com/office/drawing/2014/main" id="{C10B5DD5-C3AC-A849-B3C7-5618660AC21A}"/>
              </a:ext>
            </a:extLst>
          </p:cNvPr>
          <p:cNvSpPr>
            <a:spLocks noChangeArrowheads="1"/>
          </p:cNvSpPr>
          <p:nvPr/>
        </p:nvSpPr>
        <p:spPr bwMode="gray">
          <a:xfrm>
            <a:off x="2279650" y="1341439"/>
            <a:ext cx="3714750"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2000" b="1">
                <a:solidFill>
                  <a:schemeClr val="bg1"/>
                </a:solidFill>
                <a:ea typeface="굴림" panose="020B0600000101010101" pitchFamily="34" charset="-127"/>
              </a:rPr>
              <a:t>Methodology Analysis</a:t>
            </a:r>
          </a:p>
        </p:txBody>
      </p:sp>
      <p:sp>
        <p:nvSpPr>
          <p:cNvPr id="279577" name="AutoShape 25">
            <a:extLst>
              <a:ext uri="{FF2B5EF4-FFF2-40B4-BE49-F238E27FC236}">
                <a16:creationId xmlns:a16="http://schemas.microsoft.com/office/drawing/2014/main" id="{E0E87827-A343-7B45-B289-9EE1989458DD}"/>
              </a:ext>
            </a:extLst>
          </p:cNvPr>
          <p:cNvSpPr>
            <a:spLocks noChangeArrowheads="1"/>
          </p:cNvSpPr>
          <p:nvPr/>
        </p:nvSpPr>
        <p:spPr bwMode="gray">
          <a:xfrm>
            <a:off x="1524000" y="1268413"/>
            <a:ext cx="685800" cy="68580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hangingPunct="0"/>
            <a:r>
              <a:rPr lang="en-US" altLang="ko-KR" sz="2400" b="1">
                <a:solidFill>
                  <a:schemeClr val="bg1"/>
                </a:solidFill>
                <a:ea typeface="굴림" panose="020B0600000101010101" pitchFamily="34" charset="-127"/>
              </a:rPr>
              <a:t>1</a:t>
            </a:r>
          </a:p>
        </p:txBody>
      </p:sp>
      <p:pic>
        <p:nvPicPr>
          <p:cNvPr id="279579" name="Picture 27">
            <a:extLst>
              <a:ext uri="{FF2B5EF4-FFF2-40B4-BE49-F238E27FC236}">
                <a16:creationId xmlns:a16="http://schemas.microsoft.com/office/drawing/2014/main" id="{D5E238F5-B243-1841-93BC-BAE1343AC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276476"/>
            <a:ext cx="8064500" cy="4289425"/>
          </a:xfrm>
          <a:prstGeom prst="rect">
            <a:avLst/>
          </a:prstGeom>
          <a:noFill/>
          <a:extLst>
            <a:ext uri="{909E8E84-426E-40DD-AFC4-6F175D3DCCD1}">
              <a14:hiddenFill xmlns:a14="http://schemas.microsoft.com/office/drawing/2010/main">
                <a:solidFill>
                  <a:srgbClr val="FFFFFF"/>
                </a:solidFill>
              </a14:hiddenFill>
            </a:ext>
          </a:extLst>
        </p:spPr>
      </p:pic>
      <p:sp>
        <p:nvSpPr>
          <p:cNvPr id="279580" name="AutoShape 28">
            <a:extLst>
              <a:ext uri="{FF2B5EF4-FFF2-40B4-BE49-F238E27FC236}">
                <a16:creationId xmlns:a16="http://schemas.microsoft.com/office/drawing/2014/main" id="{E5460FF4-9406-2A4C-AEE3-904F68B63308}"/>
              </a:ext>
            </a:extLst>
          </p:cNvPr>
          <p:cNvSpPr>
            <a:spLocks noChangeArrowheads="1"/>
          </p:cNvSpPr>
          <p:nvPr/>
        </p:nvSpPr>
        <p:spPr bwMode="auto">
          <a:xfrm>
            <a:off x="9553575" y="4005263"/>
            <a:ext cx="1079500" cy="576262"/>
          </a:xfrm>
          <a:prstGeom prst="wedgeRectCallout">
            <a:avLst>
              <a:gd name="adj1" fmla="val -60736"/>
              <a:gd name="adj2" fmla="val 12631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79581" name="Text Box 29">
            <a:extLst>
              <a:ext uri="{FF2B5EF4-FFF2-40B4-BE49-F238E27FC236}">
                <a16:creationId xmlns:a16="http://schemas.microsoft.com/office/drawing/2014/main" id="{027F8200-BEA0-DF47-965D-C36D73778973}"/>
              </a:ext>
            </a:extLst>
          </p:cNvPr>
          <p:cNvSpPr txBox="1">
            <a:spLocks noChangeArrowheads="1"/>
          </p:cNvSpPr>
          <p:nvPr/>
        </p:nvSpPr>
        <p:spPr bwMode="auto">
          <a:xfrm>
            <a:off x="9625014" y="4005264"/>
            <a:ext cx="10429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PT   86,9</a:t>
            </a:r>
          </a:p>
          <a:p>
            <a:r>
              <a:rPr lang="pt-BR" altLang="pt-BR" sz="1600" b="1"/>
              <a:t>NL   81,9</a:t>
            </a:r>
          </a:p>
        </p:txBody>
      </p:sp>
      <p:sp>
        <p:nvSpPr>
          <p:cNvPr id="279583" name="AutoShape 31">
            <a:extLst>
              <a:ext uri="{FF2B5EF4-FFF2-40B4-BE49-F238E27FC236}">
                <a16:creationId xmlns:a16="http://schemas.microsoft.com/office/drawing/2014/main" id="{52D383A0-CBD5-A24E-8959-900DAC8EBCE3}"/>
              </a:ext>
            </a:extLst>
          </p:cNvPr>
          <p:cNvSpPr>
            <a:spLocks noChangeArrowheads="1"/>
          </p:cNvSpPr>
          <p:nvPr/>
        </p:nvSpPr>
        <p:spPr bwMode="auto">
          <a:xfrm>
            <a:off x="9336088" y="1773238"/>
            <a:ext cx="1079500" cy="576262"/>
          </a:xfrm>
          <a:prstGeom prst="wedgeRectCallout">
            <a:avLst>
              <a:gd name="adj1" fmla="val -57204"/>
              <a:gd name="adj2" fmla="val 2535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79582" name="Text Box 30">
            <a:extLst>
              <a:ext uri="{FF2B5EF4-FFF2-40B4-BE49-F238E27FC236}">
                <a16:creationId xmlns:a16="http://schemas.microsoft.com/office/drawing/2014/main" id="{F9BB880E-3565-DC46-B750-7927ADF25377}"/>
              </a:ext>
            </a:extLst>
          </p:cNvPr>
          <p:cNvSpPr txBox="1">
            <a:spLocks noChangeArrowheads="1"/>
          </p:cNvSpPr>
          <p:nvPr/>
        </p:nvSpPr>
        <p:spPr bwMode="auto">
          <a:xfrm>
            <a:off x="9445625" y="1939925"/>
            <a:ext cx="1042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FI 85,7</a:t>
            </a:r>
          </a:p>
        </p:txBody>
      </p:sp>
      <p:sp>
        <p:nvSpPr>
          <p:cNvPr id="279584" name="AutoShape 32">
            <a:extLst>
              <a:ext uri="{FF2B5EF4-FFF2-40B4-BE49-F238E27FC236}">
                <a16:creationId xmlns:a16="http://schemas.microsoft.com/office/drawing/2014/main" id="{0D74B686-6981-894D-BA53-ACD7418CCA78}"/>
              </a:ext>
            </a:extLst>
          </p:cNvPr>
          <p:cNvSpPr>
            <a:spLocks noChangeArrowheads="1"/>
          </p:cNvSpPr>
          <p:nvPr/>
        </p:nvSpPr>
        <p:spPr bwMode="auto">
          <a:xfrm>
            <a:off x="9551988" y="2917826"/>
            <a:ext cx="1079500" cy="576263"/>
          </a:xfrm>
          <a:prstGeom prst="wedgeRectCallout">
            <a:avLst>
              <a:gd name="adj1" fmla="val -61912"/>
              <a:gd name="adj2" fmla="val 16818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79585" name="Text Box 33">
            <a:extLst>
              <a:ext uri="{FF2B5EF4-FFF2-40B4-BE49-F238E27FC236}">
                <a16:creationId xmlns:a16="http://schemas.microsoft.com/office/drawing/2014/main" id="{51CB8AA7-0450-8648-9481-580DB52910F8}"/>
              </a:ext>
            </a:extLst>
          </p:cNvPr>
          <p:cNvSpPr txBox="1">
            <a:spLocks noChangeArrowheads="1"/>
          </p:cNvSpPr>
          <p:nvPr/>
        </p:nvSpPr>
        <p:spPr bwMode="auto">
          <a:xfrm>
            <a:off x="9623425" y="3021013"/>
            <a:ext cx="1042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GR87,7</a:t>
            </a:r>
          </a:p>
        </p:txBody>
      </p:sp>
      <p:sp>
        <p:nvSpPr>
          <p:cNvPr id="279586" name="AutoShape 34">
            <a:extLst>
              <a:ext uri="{FF2B5EF4-FFF2-40B4-BE49-F238E27FC236}">
                <a16:creationId xmlns:a16="http://schemas.microsoft.com/office/drawing/2014/main" id="{4C9DC091-7C8E-7248-B666-F2942EEC2F42}"/>
              </a:ext>
            </a:extLst>
          </p:cNvPr>
          <p:cNvSpPr>
            <a:spLocks noChangeArrowheads="1"/>
          </p:cNvSpPr>
          <p:nvPr/>
        </p:nvSpPr>
        <p:spPr bwMode="auto">
          <a:xfrm>
            <a:off x="9445625" y="5157788"/>
            <a:ext cx="1187450" cy="576262"/>
          </a:xfrm>
          <a:prstGeom prst="wedgeRectCallout">
            <a:avLst>
              <a:gd name="adj1" fmla="val -55481"/>
              <a:gd name="adj2" fmla="val 9490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79587" name="Text Box 35">
            <a:extLst>
              <a:ext uri="{FF2B5EF4-FFF2-40B4-BE49-F238E27FC236}">
                <a16:creationId xmlns:a16="http://schemas.microsoft.com/office/drawing/2014/main" id="{E3E533DC-C3EC-6F4F-9929-9D167B5CB7B2}"/>
              </a:ext>
            </a:extLst>
          </p:cNvPr>
          <p:cNvSpPr txBox="1">
            <a:spLocks noChangeArrowheads="1"/>
          </p:cNvSpPr>
          <p:nvPr/>
        </p:nvSpPr>
        <p:spPr bwMode="auto">
          <a:xfrm>
            <a:off x="9409113" y="5300663"/>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EU-15 76,46</a:t>
            </a:r>
          </a:p>
        </p:txBody>
      </p:sp>
      <p:pic>
        <p:nvPicPr>
          <p:cNvPr id="279590" name="Picture 38">
            <a:extLst>
              <a:ext uri="{FF2B5EF4-FFF2-40B4-BE49-F238E27FC236}">
                <a16:creationId xmlns:a16="http://schemas.microsoft.com/office/drawing/2014/main" id="{7D9E8D7C-3567-0241-A087-41FE36B48645}"/>
              </a:ext>
            </a:extLst>
          </p:cNvPr>
          <p:cNvPicPr>
            <a:picLocks noChangeAspect="1" noChangeArrowheads="1"/>
          </p:cNvPicPr>
          <p:nvPr/>
        </p:nvPicPr>
        <p:blipFill>
          <a:blip r:embed="rId3">
            <a:lum bright="50000" contrast="-70000"/>
            <a:extLst>
              <a:ext uri="{28A0092B-C50C-407E-A947-70E740481C1C}">
                <a14:useLocalDpi xmlns:a14="http://schemas.microsoft.com/office/drawing/2010/main" val="0"/>
              </a:ext>
            </a:extLst>
          </a:blip>
          <a:srcRect/>
          <a:stretch>
            <a:fillRect/>
          </a:stretch>
        </p:blipFill>
        <p:spPr bwMode="auto">
          <a:xfrm>
            <a:off x="1595438" y="6399214"/>
            <a:ext cx="5397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9591" name="Text Box 39">
            <a:extLst>
              <a:ext uri="{FF2B5EF4-FFF2-40B4-BE49-F238E27FC236}">
                <a16:creationId xmlns:a16="http://schemas.microsoft.com/office/drawing/2014/main" id="{EE6B17CE-9B4E-0842-9F99-8A03C7353768}"/>
              </a:ext>
            </a:extLst>
          </p:cNvPr>
          <p:cNvSpPr txBox="1">
            <a:spLocks noChangeArrowheads="1"/>
          </p:cNvSpPr>
          <p:nvPr/>
        </p:nvSpPr>
        <p:spPr bwMode="auto">
          <a:xfrm>
            <a:off x="2135188" y="6597650"/>
            <a:ext cx="2665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b="1">
                <a:latin typeface="Arial Unicode MS" panose="020B0604020202020204" pitchFamily="34" charset="-128"/>
              </a:rPr>
              <a:t>Ruy Camilo</a:t>
            </a:r>
          </a:p>
        </p:txBody>
      </p:sp>
      <p:sp>
        <p:nvSpPr>
          <p:cNvPr id="279593" name="Freeform 41">
            <a:extLst>
              <a:ext uri="{FF2B5EF4-FFF2-40B4-BE49-F238E27FC236}">
                <a16:creationId xmlns:a16="http://schemas.microsoft.com/office/drawing/2014/main" id="{6CDA2314-076E-494B-889D-BB88AE871E84}"/>
              </a:ext>
            </a:extLst>
          </p:cNvPr>
          <p:cNvSpPr>
            <a:spLocks/>
          </p:cNvSpPr>
          <p:nvPr/>
        </p:nvSpPr>
        <p:spPr bwMode="auto">
          <a:xfrm>
            <a:off x="3432176" y="3963988"/>
            <a:ext cx="4403725" cy="1814512"/>
          </a:xfrm>
          <a:custGeom>
            <a:avLst/>
            <a:gdLst>
              <a:gd name="T0" fmla="*/ 0 w 2774"/>
              <a:gd name="T1" fmla="*/ 503 h 1143"/>
              <a:gd name="T2" fmla="*/ 444 w 2774"/>
              <a:gd name="T3" fmla="*/ 70 h 1143"/>
              <a:gd name="T4" fmla="*/ 923 w 2774"/>
              <a:gd name="T5" fmla="*/ 93 h 1143"/>
              <a:gd name="T6" fmla="*/ 1419 w 2774"/>
              <a:gd name="T7" fmla="*/ 627 h 1143"/>
              <a:gd name="T8" fmla="*/ 1873 w 2774"/>
              <a:gd name="T9" fmla="*/ 863 h 1143"/>
              <a:gd name="T10" fmla="*/ 2352 w 2774"/>
              <a:gd name="T11" fmla="*/ 674 h 1143"/>
              <a:gd name="T12" fmla="*/ 2774 w 2774"/>
              <a:gd name="T13" fmla="*/ 1143 h 1143"/>
            </a:gdLst>
            <a:ahLst/>
            <a:cxnLst>
              <a:cxn ang="0">
                <a:pos x="T0" y="T1"/>
              </a:cxn>
              <a:cxn ang="0">
                <a:pos x="T2" y="T3"/>
              </a:cxn>
              <a:cxn ang="0">
                <a:pos x="T4" y="T5"/>
              </a:cxn>
              <a:cxn ang="0">
                <a:pos x="T6" y="T7"/>
              </a:cxn>
              <a:cxn ang="0">
                <a:pos x="T8" y="T9"/>
              </a:cxn>
              <a:cxn ang="0">
                <a:pos x="T10" y="T11"/>
              </a:cxn>
              <a:cxn ang="0">
                <a:pos x="T12" y="T13"/>
              </a:cxn>
            </a:cxnLst>
            <a:rect l="0" t="0" r="r" b="b"/>
            <a:pathLst>
              <a:path w="2774" h="1143">
                <a:moveTo>
                  <a:pt x="0" y="503"/>
                </a:moveTo>
                <a:cubicBezTo>
                  <a:pt x="74" y="431"/>
                  <a:pt x="290" y="138"/>
                  <a:pt x="444" y="70"/>
                </a:cubicBezTo>
                <a:cubicBezTo>
                  <a:pt x="598" y="1"/>
                  <a:pt x="761" y="0"/>
                  <a:pt x="923" y="93"/>
                </a:cubicBezTo>
                <a:cubicBezTo>
                  <a:pt x="1085" y="186"/>
                  <a:pt x="1261" y="499"/>
                  <a:pt x="1419" y="627"/>
                </a:cubicBezTo>
                <a:cubicBezTo>
                  <a:pt x="1577" y="756"/>
                  <a:pt x="1717" y="855"/>
                  <a:pt x="1873" y="863"/>
                </a:cubicBezTo>
                <a:cubicBezTo>
                  <a:pt x="2029" y="870"/>
                  <a:pt x="2202" y="627"/>
                  <a:pt x="2352" y="674"/>
                </a:cubicBezTo>
                <a:cubicBezTo>
                  <a:pt x="2502" y="721"/>
                  <a:pt x="2686" y="1046"/>
                  <a:pt x="2774" y="1143"/>
                </a:cubicBezTo>
              </a:path>
            </a:pathLst>
          </a:custGeom>
          <a:noFill/>
          <a:ln w="38100">
            <a:solidFill>
              <a:srgbClr val="0000FF"/>
            </a:solidFill>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79595" name="Text Box 43">
            <a:extLst>
              <a:ext uri="{FF2B5EF4-FFF2-40B4-BE49-F238E27FC236}">
                <a16:creationId xmlns:a16="http://schemas.microsoft.com/office/drawing/2014/main" id="{AB03AE5F-BE07-534C-BF88-4BEF7C23D920}"/>
              </a:ext>
            </a:extLst>
          </p:cNvPr>
          <p:cNvSpPr txBox="1">
            <a:spLocks noChangeArrowheads="1"/>
          </p:cNvSpPr>
          <p:nvPr/>
        </p:nvSpPr>
        <p:spPr bwMode="auto">
          <a:xfrm>
            <a:off x="8040688" y="5373689"/>
            <a:ext cx="1008062" cy="646331"/>
          </a:xfrm>
          <a:prstGeom prst="rect">
            <a:avLst/>
          </a:prstGeom>
          <a:solidFill>
            <a:srgbClr val="0000FF">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1200" b="1"/>
              <a:t>Decreasing in cost efficiency</a:t>
            </a:r>
          </a:p>
        </p:txBody>
      </p:sp>
    </p:spTree>
    <p:extLst>
      <p:ext uri="{BB962C8B-B14F-4D97-AF65-F5344CB8AC3E}">
        <p14:creationId xmlns:p14="http://schemas.microsoft.com/office/powerpoint/2010/main" val="150046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Text Box 4">
            <a:extLst>
              <a:ext uri="{FF2B5EF4-FFF2-40B4-BE49-F238E27FC236}">
                <a16:creationId xmlns:a16="http://schemas.microsoft.com/office/drawing/2014/main" id="{E0D68856-5413-8942-84F0-3A373C8047A4}"/>
              </a:ext>
            </a:extLst>
          </p:cNvPr>
          <p:cNvSpPr txBox="1">
            <a:spLocks noChangeArrowheads="1"/>
          </p:cNvSpPr>
          <p:nvPr/>
        </p:nvSpPr>
        <p:spPr bwMode="auto">
          <a:xfrm>
            <a:off x="1919289" y="2349501"/>
            <a:ext cx="8137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ü"/>
            </a:pPr>
            <a:endParaRPr lang="pt-BR" altLang="pt-BR"/>
          </a:p>
        </p:txBody>
      </p:sp>
      <p:sp>
        <p:nvSpPr>
          <p:cNvPr id="281608" name="Rectangle 8">
            <a:extLst>
              <a:ext uri="{FF2B5EF4-FFF2-40B4-BE49-F238E27FC236}">
                <a16:creationId xmlns:a16="http://schemas.microsoft.com/office/drawing/2014/main" id="{AB97709B-DE8E-EC41-8F2D-2D94176475DE}"/>
              </a:ext>
            </a:extLst>
          </p:cNvPr>
          <p:cNvSpPr>
            <a:spLocks noChangeArrowheads="1"/>
          </p:cNvSpPr>
          <p:nvPr/>
        </p:nvSpPr>
        <p:spPr bwMode="auto">
          <a:xfrm>
            <a:off x="8401051" y="2708275"/>
            <a:ext cx="1008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900" b="1" u="sng">
                <a:solidFill>
                  <a:schemeClr val="bg1"/>
                </a:solidFill>
                <a:ea typeface="굴림" panose="020B0600000101010101" pitchFamily="34" charset="-127"/>
              </a:rPr>
              <a:t>Concentration</a:t>
            </a:r>
          </a:p>
          <a:p>
            <a:pPr algn="ctr"/>
            <a:r>
              <a:rPr lang="en-US" altLang="ko-KR" sz="900">
                <a:solidFill>
                  <a:schemeClr val="bg1"/>
                </a:solidFill>
                <a:ea typeface="굴림" panose="020B0600000101010101" pitchFamily="34" charset="-127"/>
              </a:rPr>
              <a:t>CR3,CR5,HH</a:t>
            </a:r>
          </a:p>
        </p:txBody>
      </p:sp>
      <p:sp>
        <p:nvSpPr>
          <p:cNvPr id="281625" name="Text Box 25">
            <a:extLst>
              <a:ext uri="{FF2B5EF4-FFF2-40B4-BE49-F238E27FC236}">
                <a16:creationId xmlns:a16="http://schemas.microsoft.com/office/drawing/2014/main" id="{C57F9E7D-CE3F-874D-A9FB-0D34511579F9}"/>
              </a:ext>
            </a:extLst>
          </p:cNvPr>
          <p:cNvSpPr txBox="1">
            <a:spLocks noChangeArrowheads="1"/>
          </p:cNvSpPr>
          <p:nvPr/>
        </p:nvSpPr>
        <p:spPr bwMode="auto">
          <a:xfrm>
            <a:off x="2908301" y="35464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pt-BR"/>
          </a:p>
        </p:txBody>
      </p:sp>
      <p:pic>
        <p:nvPicPr>
          <p:cNvPr id="281628" name="Picture 28">
            <a:extLst>
              <a:ext uri="{FF2B5EF4-FFF2-40B4-BE49-F238E27FC236}">
                <a16:creationId xmlns:a16="http://schemas.microsoft.com/office/drawing/2014/main" id="{4776DB24-C30A-CD49-8353-C93CEC9EE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628776"/>
            <a:ext cx="9144001"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29" name="AutoShape 29">
            <a:extLst>
              <a:ext uri="{FF2B5EF4-FFF2-40B4-BE49-F238E27FC236}">
                <a16:creationId xmlns:a16="http://schemas.microsoft.com/office/drawing/2014/main" id="{E953FFEE-5D2B-E14F-9CA3-21DAD3B718C9}"/>
              </a:ext>
            </a:extLst>
          </p:cNvPr>
          <p:cNvSpPr>
            <a:spLocks noChangeArrowheads="1"/>
          </p:cNvSpPr>
          <p:nvPr/>
        </p:nvSpPr>
        <p:spPr bwMode="auto">
          <a:xfrm rot="10800000">
            <a:off x="9120189" y="5878514"/>
            <a:ext cx="1152525" cy="790575"/>
          </a:xfrm>
          <a:prstGeom prst="wedgeRoundRectCallout">
            <a:avLst>
              <a:gd name="adj1" fmla="val -43667"/>
              <a:gd name="adj2" fmla="val 168472"/>
              <a:gd name="adj3" fmla="val 16667"/>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pt-BR" altLang="pt-BR"/>
          </a:p>
        </p:txBody>
      </p:sp>
      <p:pic>
        <p:nvPicPr>
          <p:cNvPr id="281630" name="Picture 30">
            <a:extLst>
              <a:ext uri="{FF2B5EF4-FFF2-40B4-BE49-F238E27FC236}">
                <a16:creationId xmlns:a16="http://schemas.microsoft.com/office/drawing/2014/main" id="{9F609FA3-D2F4-1B43-BF96-6312EEC14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964" y="59499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36" name="AutoShape 36">
            <a:extLst>
              <a:ext uri="{FF2B5EF4-FFF2-40B4-BE49-F238E27FC236}">
                <a16:creationId xmlns:a16="http://schemas.microsoft.com/office/drawing/2014/main" id="{DAAB03CD-CC5A-5D40-9F67-5F0760C79BEF}"/>
              </a:ext>
            </a:extLst>
          </p:cNvPr>
          <p:cNvSpPr>
            <a:spLocks noChangeArrowheads="1"/>
          </p:cNvSpPr>
          <p:nvPr/>
        </p:nvSpPr>
        <p:spPr bwMode="gray">
          <a:xfrm>
            <a:off x="1941513" y="1341438"/>
            <a:ext cx="5473700" cy="360362"/>
          </a:xfrm>
          <a:prstGeom prst="roundRect">
            <a:avLst>
              <a:gd name="adj" fmla="val 16667"/>
            </a:avLst>
          </a:prstGeom>
          <a:gradFill rotWithShape="1">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37" name="AutoShape 37">
            <a:extLst>
              <a:ext uri="{FF2B5EF4-FFF2-40B4-BE49-F238E27FC236}">
                <a16:creationId xmlns:a16="http://schemas.microsoft.com/office/drawing/2014/main" id="{6C009E38-FE22-B844-9C35-E6077CD0E4C5}"/>
              </a:ext>
            </a:extLst>
          </p:cNvPr>
          <p:cNvSpPr>
            <a:spLocks noChangeArrowheads="1"/>
          </p:cNvSpPr>
          <p:nvPr/>
        </p:nvSpPr>
        <p:spPr bwMode="gray">
          <a:xfrm>
            <a:off x="2152651" y="1268414"/>
            <a:ext cx="5095875"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2000" b="1">
                <a:solidFill>
                  <a:srgbClr val="FFFFFF"/>
                </a:solidFill>
                <a:ea typeface="굴림" panose="020B0600000101010101" pitchFamily="34" charset="-127"/>
              </a:rPr>
              <a:t>Link between efficiency and competition</a:t>
            </a:r>
          </a:p>
        </p:txBody>
      </p:sp>
      <p:sp>
        <p:nvSpPr>
          <p:cNvPr id="281638" name="AutoShape 38">
            <a:extLst>
              <a:ext uri="{FF2B5EF4-FFF2-40B4-BE49-F238E27FC236}">
                <a16:creationId xmlns:a16="http://schemas.microsoft.com/office/drawing/2014/main" id="{C4BFA4B2-4253-5148-8EC4-8399C19B6362}"/>
              </a:ext>
            </a:extLst>
          </p:cNvPr>
          <p:cNvSpPr>
            <a:spLocks noChangeArrowheads="1"/>
          </p:cNvSpPr>
          <p:nvPr/>
        </p:nvSpPr>
        <p:spPr bwMode="gray">
          <a:xfrm>
            <a:off x="1487488" y="1158875"/>
            <a:ext cx="685801" cy="68580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hangingPunct="0"/>
            <a:r>
              <a:rPr lang="en-US" altLang="ko-KR" sz="2400" b="1">
                <a:solidFill>
                  <a:schemeClr val="bg1"/>
                </a:solidFill>
                <a:ea typeface="굴림" panose="020B0600000101010101" pitchFamily="34" charset="-127"/>
              </a:rPr>
              <a:t>2</a:t>
            </a:r>
          </a:p>
        </p:txBody>
      </p:sp>
      <p:grpSp>
        <p:nvGrpSpPr>
          <p:cNvPr id="281639" name="Group 39">
            <a:extLst>
              <a:ext uri="{FF2B5EF4-FFF2-40B4-BE49-F238E27FC236}">
                <a16:creationId xmlns:a16="http://schemas.microsoft.com/office/drawing/2014/main" id="{438CC8CA-4D87-1D4F-88A2-2BFC4D9E57B5}"/>
              </a:ext>
            </a:extLst>
          </p:cNvPr>
          <p:cNvGrpSpPr>
            <a:grpSpLocks/>
          </p:cNvGrpSpPr>
          <p:nvPr/>
        </p:nvGrpSpPr>
        <p:grpSpPr bwMode="auto">
          <a:xfrm rot="3572476">
            <a:off x="8240713" y="225426"/>
            <a:ext cx="1368425" cy="1295400"/>
            <a:chOff x="1655" y="1829"/>
            <a:chExt cx="2495" cy="2327"/>
          </a:xfrm>
        </p:grpSpPr>
        <p:sp>
          <p:nvSpPr>
            <p:cNvPr id="281640" name="Freeform 40">
              <a:extLst>
                <a:ext uri="{FF2B5EF4-FFF2-40B4-BE49-F238E27FC236}">
                  <a16:creationId xmlns:a16="http://schemas.microsoft.com/office/drawing/2014/main" id="{6C3D6852-A3A7-7F4C-83B5-74A1B55950EF}"/>
                </a:ext>
              </a:extLst>
            </p:cNvPr>
            <p:cNvSpPr>
              <a:spLocks/>
            </p:cNvSpPr>
            <p:nvPr/>
          </p:nvSpPr>
          <p:spPr bwMode="gray">
            <a:xfrm>
              <a:off x="1660" y="2518"/>
              <a:ext cx="912" cy="1231"/>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81641" name="Freeform 41">
              <a:extLst>
                <a:ext uri="{FF2B5EF4-FFF2-40B4-BE49-F238E27FC236}">
                  <a16:creationId xmlns:a16="http://schemas.microsoft.com/office/drawing/2014/main" id="{B5783799-8733-1647-91AD-1424E72502EE}"/>
                </a:ext>
              </a:extLst>
            </p:cNvPr>
            <p:cNvSpPr>
              <a:spLocks/>
            </p:cNvSpPr>
            <p:nvPr/>
          </p:nvSpPr>
          <p:spPr bwMode="gray">
            <a:xfrm rot="7200000">
              <a:off x="2726" y="1837"/>
              <a:ext cx="860" cy="1305"/>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nvGrpSpPr>
            <p:cNvPr id="281642" name="Group 42">
              <a:extLst>
                <a:ext uri="{FF2B5EF4-FFF2-40B4-BE49-F238E27FC236}">
                  <a16:creationId xmlns:a16="http://schemas.microsoft.com/office/drawing/2014/main" id="{40B662C0-9103-6B43-AFE1-0470E635B272}"/>
                </a:ext>
              </a:extLst>
            </p:cNvPr>
            <p:cNvGrpSpPr>
              <a:grpSpLocks/>
            </p:cNvGrpSpPr>
            <p:nvPr/>
          </p:nvGrpSpPr>
          <p:grpSpPr bwMode="auto">
            <a:xfrm>
              <a:off x="1712" y="1829"/>
              <a:ext cx="1480" cy="1302"/>
              <a:chOff x="1712" y="1389"/>
              <a:chExt cx="1480" cy="1302"/>
            </a:xfrm>
          </p:grpSpPr>
          <p:sp>
            <p:nvSpPr>
              <p:cNvPr id="281643" name="AutoShape 43">
                <a:extLst>
                  <a:ext uri="{FF2B5EF4-FFF2-40B4-BE49-F238E27FC236}">
                    <a16:creationId xmlns:a16="http://schemas.microsoft.com/office/drawing/2014/main" id="{3CAA98C1-507E-5344-9DDE-31B9A4E80632}"/>
                  </a:ext>
                </a:extLst>
              </p:cNvPr>
              <p:cNvSpPr>
                <a:spLocks noChangeArrowheads="1"/>
              </p:cNvSpPr>
              <p:nvPr/>
            </p:nvSpPr>
            <p:spPr bwMode="gray">
              <a:xfrm rot="12600000">
                <a:off x="1712" y="2311"/>
                <a:ext cx="908" cy="380"/>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pt-BR"/>
              </a:p>
            </p:txBody>
          </p:sp>
          <p:sp>
            <p:nvSpPr>
              <p:cNvPr id="281644" name="Freeform 44">
                <a:extLst>
                  <a:ext uri="{FF2B5EF4-FFF2-40B4-BE49-F238E27FC236}">
                    <a16:creationId xmlns:a16="http://schemas.microsoft.com/office/drawing/2014/main" id="{A9F2993B-398E-0948-8BE5-AA54385588A5}"/>
                  </a:ext>
                </a:extLst>
              </p:cNvPr>
              <p:cNvSpPr>
                <a:spLocks/>
              </p:cNvSpPr>
              <p:nvPr/>
            </p:nvSpPr>
            <p:spPr bwMode="gray">
              <a:xfrm rot="7200000">
                <a:off x="1961" y="1810"/>
                <a:ext cx="948" cy="508"/>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81645" name="Freeform 45">
                <a:extLst>
                  <a:ext uri="{FF2B5EF4-FFF2-40B4-BE49-F238E27FC236}">
                    <a16:creationId xmlns:a16="http://schemas.microsoft.com/office/drawing/2014/main" id="{2ACDCAB9-9EDA-F848-AF78-B100F0CA754A}"/>
                  </a:ext>
                </a:extLst>
              </p:cNvPr>
              <p:cNvSpPr>
                <a:spLocks/>
              </p:cNvSpPr>
              <p:nvPr/>
            </p:nvSpPr>
            <p:spPr bwMode="gray">
              <a:xfrm rot="7200000">
                <a:off x="2637" y="1226"/>
                <a:ext cx="392"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sp>
          <p:nvSpPr>
            <p:cNvPr id="281646" name="Freeform 46">
              <a:extLst>
                <a:ext uri="{FF2B5EF4-FFF2-40B4-BE49-F238E27FC236}">
                  <a16:creationId xmlns:a16="http://schemas.microsoft.com/office/drawing/2014/main" id="{8AB34E69-069C-B249-B7A9-F2DF76135F35}"/>
                </a:ext>
              </a:extLst>
            </p:cNvPr>
            <p:cNvSpPr>
              <a:spLocks/>
            </p:cNvSpPr>
            <p:nvPr/>
          </p:nvSpPr>
          <p:spPr bwMode="gray">
            <a:xfrm rot="14400000">
              <a:off x="2798" y="3005"/>
              <a:ext cx="860" cy="1305"/>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nvGrpSpPr>
            <p:cNvPr id="281647" name="Group 47">
              <a:extLst>
                <a:ext uri="{FF2B5EF4-FFF2-40B4-BE49-F238E27FC236}">
                  <a16:creationId xmlns:a16="http://schemas.microsoft.com/office/drawing/2014/main" id="{A192428D-83BF-844F-9570-502195E8C6FF}"/>
                </a:ext>
              </a:extLst>
            </p:cNvPr>
            <p:cNvGrpSpPr>
              <a:grpSpLocks/>
            </p:cNvGrpSpPr>
            <p:nvPr/>
          </p:nvGrpSpPr>
          <p:grpSpPr bwMode="auto">
            <a:xfrm>
              <a:off x="2854" y="2436"/>
              <a:ext cx="1296" cy="1381"/>
              <a:chOff x="2854" y="1996"/>
              <a:chExt cx="1296" cy="1381"/>
            </a:xfrm>
          </p:grpSpPr>
          <p:sp>
            <p:nvSpPr>
              <p:cNvPr id="281648" name="AutoShape 48">
                <a:extLst>
                  <a:ext uri="{FF2B5EF4-FFF2-40B4-BE49-F238E27FC236}">
                    <a16:creationId xmlns:a16="http://schemas.microsoft.com/office/drawing/2014/main" id="{E7C0DD6A-AC4B-5848-8622-DB21FBCFB5DB}"/>
                  </a:ext>
                </a:extLst>
              </p:cNvPr>
              <p:cNvSpPr>
                <a:spLocks noChangeArrowheads="1"/>
              </p:cNvSpPr>
              <p:nvPr/>
            </p:nvSpPr>
            <p:spPr bwMode="gray">
              <a:xfrm rot="19800000">
                <a:off x="2854" y="1996"/>
                <a:ext cx="906" cy="380"/>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pt-BR"/>
              </a:p>
            </p:txBody>
          </p:sp>
          <p:sp>
            <p:nvSpPr>
              <p:cNvPr id="281649" name="Freeform 49">
                <a:extLst>
                  <a:ext uri="{FF2B5EF4-FFF2-40B4-BE49-F238E27FC236}">
                    <a16:creationId xmlns:a16="http://schemas.microsoft.com/office/drawing/2014/main" id="{3053B6B9-D0E7-4944-B508-BDD21113EB80}"/>
                  </a:ext>
                </a:extLst>
              </p:cNvPr>
              <p:cNvSpPr>
                <a:spLocks/>
              </p:cNvSpPr>
              <p:nvPr/>
            </p:nvSpPr>
            <p:spPr bwMode="gray">
              <a:xfrm rot="14400000">
                <a:off x="3102" y="2371"/>
                <a:ext cx="948" cy="507"/>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81650" name="Freeform 50">
                <a:extLst>
                  <a:ext uri="{FF2B5EF4-FFF2-40B4-BE49-F238E27FC236}">
                    <a16:creationId xmlns:a16="http://schemas.microsoft.com/office/drawing/2014/main" id="{AA5C0B23-186E-9E4B-8400-6D9DE52C8537}"/>
                  </a:ext>
                </a:extLst>
              </p:cNvPr>
              <p:cNvSpPr>
                <a:spLocks/>
              </p:cNvSpPr>
              <p:nvPr/>
            </p:nvSpPr>
            <p:spPr bwMode="gray">
              <a:xfrm rot="14400000">
                <a:off x="3618" y="2845"/>
                <a:ext cx="346"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grpSp>
          <p:nvGrpSpPr>
            <p:cNvPr id="281651" name="Group 51">
              <a:extLst>
                <a:ext uri="{FF2B5EF4-FFF2-40B4-BE49-F238E27FC236}">
                  <a16:creationId xmlns:a16="http://schemas.microsoft.com/office/drawing/2014/main" id="{5083AFE5-5902-B845-8CC4-1596A3BA1297}"/>
                </a:ext>
              </a:extLst>
            </p:cNvPr>
            <p:cNvGrpSpPr>
              <a:grpSpLocks/>
            </p:cNvGrpSpPr>
            <p:nvPr/>
          </p:nvGrpSpPr>
          <p:grpSpPr bwMode="auto">
            <a:xfrm>
              <a:off x="1655" y="3277"/>
              <a:ext cx="1571" cy="879"/>
              <a:chOff x="1655" y="2837"/>
              <a:chExt cx="1571" cy="879"/>
            </a:xfrm>
          </p:grpSpPr>
          <p:sp>
            <p:nvSpPr>
              <p:cNvPr id="281652" name="Freeform 52">
                <a:extLst>
                  <a:ext uri="{FF2B5EF4-FFF2-40B4-BE49-F238E27FC236}">
                    <a16:creationId xmlns:a16="http://schemas.microsoft.com/office/drawing/2014/main" id="{EA7E3CB6-3A69-3746-B5D6-6403216135BF}"/>
                  </a:ext>
                </a:extLst>
              </p:cNvPr>
              <p:cNvSpPr>
                <a:spLocks/>
              </p:cNvSpPr>
              <p:nvPr/>
            </p:nvSpPr>
            <p:spPr bwMode="gray">
              <a:xfrm>
                <a:off x="1655" y="2837"/>
                <a:ext cx="366" cy="692"/>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81653" name="AutoShape 53">
                <a:extLst>
                  <a:ext uri="{FF2B5EF4-FFF2-40B4-BE49-F238E27FC236}">
                    <a16:creationId xmlns:a16="http://schemas.microsoft.com/office/drawing/2014/main" id="{5045420C-3FBE-2E4E-BF18-CD1825FEC2EA}"/>
                  </a:ext>
                </a:extLst>
              </p:cNvPr>
              <p:cNvSpPr>
                <a:spLocks noChangeArrowheads="1"/>
              </p:cNvSpPr>
              <p:nvPr/>
            </p:nvSpPr>
            <p:spPr bwMode="gray">
              <a:xfrm rot="5400000">
                <a:off x="2589" y="3078"/>
                <a:ext cx="872" cy="403"/>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pt-BR"/>
              </a:p>
            </p:txBody>
          </p:sp>
          <p:sp>
            <p:nvSpPr>
              <p:cNvPr id="281654" name="Freeform 54">
                <a:extLst>
                  <a:ext uri="{FF2B5EF4-FFF2-40B4-BE49-F238E27FC236}">
                    <a16:creationId xmlns:a16="http://schemas.microsoft.com/office/drawing/2014/main" id="{75283D11-D0EB-4E48-A1A1-7A613ADDA48F}"/>
                  </a:ext>
                </a:extLst>
              </p:cNvPr>
              <p:cNvSpPr>
                <a:spLocks/>
              </p:cNvSpPr>
              <p:nvPr/>
            </p:nvSpPr>
            <p:spPr bwMode="gray">
              <a:xfrm>
                <a:off x="1985" y="3040"/>
                <a:ext cx="1005" cy="489"/>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grpSp>
      <p:sp>
        <p:nvSpPr>
          <p:cNvPr id="281655" name="Rectangle 55">
            <a:extLst>
              <a:ext uri="{FF2B5EF4-FFF2-40B4-BE49-F238E27FC236}">
                <a16:creationId xmlns:a16="http://schemas.microsoft.com/office/drawing/2014/main" id="{31CC2E65-CFEE-F14B-8C49-92C45E2C578D}"/>
              </a:ext>
            </a:extLst>
          </p:cNvPr>
          <p:cNvSpPr>
            <a:spLocks noChangeArrowheads="1"/>
          </p:cNvSpPr>
          <p:nvPr/>
        </p:nvSpPr>
        <p:spPr bwMode="auto">
          <a:xfrm>
            <a:off x="8843964" y="333375"/>
            <a:ext cx="16309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solidFill>
                  <a:schemeClr val="tx2"/>
                </a:solidFill>
                <a:ea typeface="굴림" panose="020B0600000101010101" pitchFamily="34" charset="-127"/>
              </a:rPr>
              <a:t>1)</a:t>
            </a:r>
            <a:r>
              <a:rPr lang="en-US" altLang="ko-KR">
                <a:ea typeface="굴림" panose="020B0600000101010101" pitchFamily="34" charset="-127"/>
              </a:rPr>
              <a:t> </a:t>
            </a:r>
            <a:r>
              <a:rPr lang="en-US" altLang="ko-KR" b="1" u="sng">
                <a:solidFill>
                  <a:schemeClr val="tx2"/>
                </a:solidFill>
                <a:ea typeface="굴림" panose="020B0600000101010101" pitchFamily="34" charset="-127"/>
              </a:rPr>
              <a:t>without DEA</a:t>
            </a:r>
            <a:endParaRPr lang="pt-BR" altLang="pt-BR" b="1" u="sng">
              <a:solidFill>
                <a:schemeClr val="tx2"/>
              </a:solidFill>
            </a:endParaRPr>
          </a:p>
        </p:txBody>
      </p:sp>
      <p:sp>
        <p:nvSpPr>
          <p:cNvPr id="281656" name="Rectangle 56">
            <a:extLst>
              <a:ext uri="{FF2B5EF4-FFF2-40B4-BE49-F238E27FC236}">
                <a16:creationId xmlns:a16="http://schemas.microsoft.com/office/drawing/2014/main" id="{E1923C9A-8F5A-F840-8AC1-C17F81C5C227}"/>
              </a:ext>
            </a:extLst>
          </p:cNvPr>
          <p:cNvSpPr>
            <a:spLocks noChangeArrowheads="1"/>
          </p:cNvSpPr>
          <p:nvPr/>
        </p:nvSpPr>
        <p:spPr bwMode="auto">
          <a:xfrm>
            <a:off x="7967663" y="838200"/>
            <a:ext cx="12802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solidFill>
                  <a:schemeClr val="tx2"/>
                </a:solidFill>
                <a:ea typeface="굴림" panose="020B0600000101010101" pitchFamily="34" charset="-127"/>
              </a:rPr>
              <a:t>2) with DEA</a:t>
            </a:r>
            <a:endParaRPr lang="pt-BR" altLang="pt-BR">
              <a:solidFill>
                <a:schemeClr val="tx2"/>
              </a:solidFill>
            </a:endParaRPr>
          </a:p>
        </p:txBody>
      </p:sp>
      <p:sp>
        <p:nvSpPr>
          <p:cNvPr id="281657" name="Rectangle 57">
            <a:extLst>
              <a:ext uri="{FF2B5EF4-FFF2-40B4-BE49-F238E27FC236}">
                <a16:creationId xmlns:a16="http://schemas.microsoft.com/office/drawing/2014/main" id="{4BDA7BE1-ADE2-FB49-BC83-E2A112A8D819}"/>
              </a:ext>
            </a:extLst>
          </p:cNvPr>
          <p:cNvSpPr>
            <a:spLocks noChangeArrowheads="1"/>
          </p:cNvSpPr>
          <p:nvPr/>
        </p:nvSpPr>
        <p:spPr bwMode="auto">
          <a:xfrm>
            <a:off x="8996364" y="1198563"/>
            <a:ext cx="1445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solidFill>
                  <a:schemeClr val="tx2"/>
                </a:solidFill>
                <a:ea typeface="굴림" panose="020B0600000101010101" pitchFamily="34" charset="-127"/>
              </a:rPr>
              <a:t>3) H Statistics</a:t>
            </a:r>
            <a:endParaRPr lang="pt-BR" altLang="pt-BR">
              <a:solidFill>
                <a:schemeClr val="tx2"/>
              </a:solidFill>
            </a:endParaRPr>
          </a:p>
        </p:txBody>
      </p:sp>
      <p:sp>
        <p:nvSpPr>
          <p:cNvPr id="281660" name="Rectangle 60">
            <a:extLst>
              <a:ext uri="{FF2B5EF4-FFF2-40B4-BE49-F238E27FC236}">
                <a16:creationId xmlns:a16="http://schemas.microsoft.com/office/drawing/2014/main" id="{71625ECF-AD6E-374B-B73E-10826411D3B8}"/>
              </a:ext>
            </a:extLst>
          </p:cNvPr>
          <p:cNvSpPr>
            <a:spLocks noChangeArrowheads="1"/>
          </p:cNvSpPr>
          <p:nvPr/>
        </p:nvSpPr>
        <p:spPr bwMode="auto">
          <a:xfrm>
            <a:off x="10128250" y="2924175"/>
            <a:ext cx="539750" cy="1873250"/>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61" name="Rectangle 61">
            <a:extLst>
              <a:ext uri="{FF2B5EF4-FFF2-40B4-BE49-F238E27FC236}">
                <a16:creationId xmlns:a16="http://schemas.microsoft.com/office/drawing/2014/main" id="{91EAA021-37F4-DE44-8CED-A6DF6C6305FA}"/>
              </a:ext>
            </a:extLst>
          </p:cNvPr>
          <p:cNvSpPr>
            <a:spLocks noChangeArrowheads="1"/>
          </p:cNvSpPr>
          <p:nvPr/>
        </p:nvSpPr>
        <p:spPr bwMode="auto">
          <a:xfrm>
            <a:off x="1487488" y="2852739"/>
            <a:ext cx="576263" cy="1944687"/>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63" name="Rectangle 63">
            <a:extLst>
              <a:ext uri="{FF2B5EF4-FFF2-40B4-BE49-F238E27FC236}">
                <a16:creationId xmlns:a16="http://schemas.microsoft.com/office/drawing/2014/main" id="{AD711DA1-2165-B446-859F-40F14A5C3E8E}"/>
              </a:ext>
            </a:extLst>
          </p:cNvPr>
          <p:cNvSpPr>
            <a:spLocks noChangeArrowheads="1"/>
          </p:cNvSpPr>
          <p:nvPr/>
        </p:nvSpPr>
        <p:spPr bwMode="auto">
          <a:xfrm>
            <a:off x="1487488" y="2205038"/>
            <a:ext cx="576263" cy="647700"/>
          </a:xfrm>
          <a:prstGeom prst="rect">
            <a:avLst/>
          </a:prstGeom>
          <a:solidFill>
            <a:srgbClr val="0000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64" name="Rectangle 64">
            <a:extLst>
              <a:ext uri="{FF2B5EF4-FFF2-40B4-BE49-F238E27FC236}">
                <a16:creationId xmlns:a16="http://schemas.microsoft.com/office/drawing/2014/main" id="{C1D753C6-6983-A244-9350-6AC03895B132}"/>
              </a:ext>
            </a:extLst>
          </p:cNvPr>
          <p:cNvSpPr>
            <a:spLocks noChangeArrowheads="1"/>
          </p:cNvSpPr>
          <p:nvPr/>
        </p:nvSpPr>
        <p:spPr bwMode="auto">
          <a:xfrm>
            <a:off x="10128251" y="2205039"/>
            <a:ext cx="504825" cy="719137"/>
          </a:xfrm>
          <a:prstGeom prst="rect">
            <a:avLst/>
          </a:prstGeom>
          <a:solidFill>
            <a:srgbClr val="0000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65" name="Rectangle 65">
            <a:extLst>
              <a:ext uri="{FF2B5EF4-FFF2-40B4-BE49-F238E27FC236}">
                <a16:creationId xmlns:a16="http://schemas.microsoft.com/office/drawing/2014/main" id="{8E2F3C80-B773-E84A-B795-F1C9C40FE9C6}"/>
              </a:ext>
            </a:extLst>
          </p:cNvPr>
          <p:cNvSpPr>
            <a:spLocks noChangeArrowheads="1"/>
          </p:cNvSpPr>
          <p:nvPr/>
        </p:nvSpPr>
        <p:spPr bwMode="auto">
          <a:xfrm>
            <a:off x="1524000" y="404814"/>
            <a:ext cx="6300788" cy="71913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bg2"/>
                </a:solidFill>
                <a:latin typeface="Arial" panose="020B0604020202020204" pitchFamily="34" charset="0"/>
              </a:defRPr>
            </a:lvl1pPr>
            <a:lvl2pPr>
              <a:defRPr sz="3200" b="1">
                <a:solidFill>
                  <a:schemeClr val="bg2"/>
                </a:solidFill>
                <a:latin typeface="Arial" panose="020B0604020202020204" pitchFamily="34" charset="0"/>
              </a:defRPr>
            </a:lvl2pPr>
            <a:lvl3pPr>
              <a:defRPr sz="3200" b="1">
                <a:solidFill>
                  <a:schemeClr val="bg2"/>
                </a:solidFill>
                <a:latin typeface="Arial" panose="020B0604020202020204" pitchFamily="34" charset="0"/>
              </a:defRPr>
            </a:lvl3pPr>
            <a:lvl4pPr>
              <a:defRPr sz="3200" b="1">
                <a:solidFill>
                  <a:schemeClr val="bg2"/>
                </a:solidFill>
                <a:latin typeface="Arial" panose="020B0604020202020204" pitchFamily="34" charset="0"/>
              </a:defRPr>
            </a:lvl4pPr>
            <a:lvl5pPr>
              <a:defRPr sz="3200" b="1">
                <a:solidFill>
                  <a:schemeClr val="bg2"/>
                </a:solidFill>
                <a:latin typeface="Arial" panose="020B0604020202020204" pitchFamily="34" charset="0"/>
              </a:defRPr>
            </a:lvl5pPr>
            <a:lvl6pPr marL="457200" fontAlgn="base">
              <a:spcBef>
                <a:spcPct val="0"/>
              </a:spcBef>
              <a:spcAft>
                <a:spcPct val="0"/>
              </a:spcAft>
              <a:defRPr sz="3200" b="1">
                <a:solidFill>
                  <a:schemeClr val="bg2"/>
                </a:solidFill>
                <a:latin typeface="Arial" panose="020B0604020202020204" pitchFamily="34" charset="0"/>
              </a:defRPr>
            </a:lvl6pPr>
            <a:lvl7pPr marL="914400" fontAlgn="base">
              <a:spcBef>
                <a:spcPct val="0"/>
              </a:spcBef>
              <a:spcAft>
                <a:spcPct val="0"/>
              </a:spcAft>
              <a:defRPr sz="3200" b="1">
                <a:solidFill>
                  <a:schemeClr val="bg2"/>
                </a:solidFill>
                <a:latin typeface="Arial" panose="020B0604020202020204" pitchFamily="34" charset="0"/>
              </a:defRPr>
            </a:lvl7pPr>
            <a:lvl8pPr marL="1371600" fontAlgn="base">
              <a:spcBef>
                <a:spcPct val="0"/>
              </a:spcBef>
              <a:spcAft>
                <a:spcPct val="0"/>
              </a:spcAft>
              <a:defRPr sz="3200" b="1">
                <a:solidFill>
                  <a:schemeClr val="bg2"/>
                </a:solidFill>
                <a:latin typeface="Arial" panose="020B0604020202020204" pitchFamily="34" charset="0"/>
              </a:defRPr>
            </a:lvl8pPr>
            <a:lvl9pPr marL="1828800" fontAlgn="base">
              <a:spcBef>
                <a:spcPct val="0"/>
              </a:spcBef>
              <a:spcAft>
                <a:spcPct val="0"/>
              </a:spcAft>
              <a:defRPr sz="3200" b="1">
                <a:solidFill>
                  <a:schemeClr val="bg2"/>
                </a:solidFill>
                <a:latin typeface="Arial" panose="020B0604020202020204" pitchFamily="34" charset="0"/>
              </a:defRPr>
            </a:lvl9pPr>
          </a:lstStyle>
          <a:p>
            <a:r>
              <a:rPr lang="pt-BR" altLang="pt-BR" sz="2000">
                <a:solidFill>
                  <a:schemeClr val="bg1"/>
                </a:solidFill>
                <a:latin typeface="Tahoma" panose="020B0604030504040204" pitchFamily="34" charset="0"/>
              </a:rPr>
              <a:t>Bank Competition, Concentration and Efficiency </a:t>
            </a:r>
            <a:br>
              <a:rPr lang="pt-BR" altLang="pt-BR" sz="2000">
                <a:solidFill>
                  <a:schemeClr val="bg1"/>
                </a:solidFill>
                <a:latin typeface="Tahoma" panose="020B0604030504040204" pitchFamily="34" charset="0"/>
              </a:rPr>
            </a:br>
            <a:r>
              <a:rPr lang="pt-BR" altLang="pt-BR" sz="2000">
                <a:solidFill>
                  <a:schemeClr val="bg1"/>
                </a:solidFill>
                <a:latin typeface="Tahoma" panose="020B0604030504040204" pitchFamily="34" charset="0"/>
              </a:rPr>
              <a:t>in the Single European Market</a:t>
            </a:r>
            <a:endParaRPr lang="uk-UA" altLang="pt-BR" sz="1400" b="0">
              <a:solidFill>
                <a:schemeClr val="bg1"/>
              </a:solidFill>
              <a:latin typeface="Tahoma" panose="020B0604030504040204" pitchFamily="34" charset="0"/>
            </a:endParaRPr>
          </a:p>
        </p:txBody>
      </p:sp>
      <p:sp>
        <p:nvSpPr>
          <p:cNvPr id="281666" name="Rectangle 66">
            <a:extLst>
              <a:ext uri="{FF2B5EF4-FFF2-40B4-BE49-F238E27FC236}">
                <a16:creationId xmlns:a16="http://schemas.microsoft.com/office/drawing/2014/main" id="{C5267621-B166-154B-A392-6FBBEF656909}"/>
              </a:ext>
            </a:extLst>
          </p:cNvPr>
          <p:cNvSpPr>
            <a:spLocks noChangeArrowheads="1"/>
          </p:cNvSpPr>
          <p:nvPr/>
        </p:nvSpPr>
        <p:spPr bwMode="auto">
          <a:xfrm>
            <a:off x="1487488" y="4797425"/>
            <a:ext cx="9180513" cy="287338"/>
          </a:xfrm>
          <a:prstGeom prst="rect">
            <a:avLst/>
          </a:prstGeom>
          <a:solidFill>
            <a:srgbClr val="FF66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67" name="Oval 67">
            <a:extLst>
              <a:ext uri="{FF2B5EF4-FFF2-40B4-BE49-F238E27FC236}">
                <a16:creationId xmlns:a16="http://schemas.microsoft.com/office/drawing/2014/main" id="{C4E3604B-8BC7-6040-990E-5C648A4952DA}"/>
              </a:ext>
            </a:extLst>
          </p:cNvPr>
          <p:cNvSpPr>
            <a:spLocks noChangeArrowheads="1"/>
          </p:cNvSpPr>
          <p:nvPr/>
        </p:nvSpPr>
        <p:spPr bwMode="auto">
          <a:xfrm>
            <a:off x="3863976" y="4724400"/>
            <a:ext cx="576263" cy="433388"/>
          </a:xfrm>
          <a:prstGeom prst="ellipse">
            <a:avLst/>
          </a:prstGeom>
          <a:solidFill>
            <a:schemeClr val="accent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68" name="Oval 68">
            <a:extLst>
              <a:ext uri="{FF2B5EF4-FFF2-40B4-BE49-F238E27FC236}">
                <a16:creationId xmlns:a16="http://schemas.microsoft.com/office/drawing/2014/main" id="{90F35F17-5BF8-9342-9C12-46D56FD6E519}"/>
              </a:ext>
            </a:extLst>
          </p:cNvPr>
          <p:cNvSpPr>
            <a:spLocks noChangeArrowheads="1"/>
          </p:cNvSpPr>
          <p:nvPr/>
        </p:nvSpPr>
        <p:spPr bwMode="auto">
          <a:xfrm>
            <a:off x="5519738" y="4724400"/>
            <a:ext cx="576262" cy="433388"/>
          </a:xfrm>
          <a:prstGeom prst="ellipse">
            <a:avLst/>
          </a:prstGeom>
          <a:solidFill>
            <a:schemeClr val="accent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2112302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9" name="Rectangle 19">
            <a:extLst>
              <a:ext uri="{FF2B5EF4-FFF2-40B4-BE49-F238E27FC236}">
                <a16:creationId xmlns:a16="http://schemas.microsoft.com/office/drawing/2014/main" id="{3B5F2746-22A8-8B42-B236-982FAE0B9E23}"/>
              </a:ext>
            </a:extLst>
          </p:cNvPr>
          <p:cNvSpPr>
            <a:spLocks noChangeArrowheads="1"/>
          </p:cNvSpPr>
          <p:nvPr/>
        </p:nvSpPr>
        <p:spPr bwMode="auto">
          <a:xfrm>
            <a:off x="8401051" y="2708275"/>
            <a:ext cx="1008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900" b="1" u="sng">
                <a:solidFill>
                  <a:schemeClr val="bg1"/>
                </a:solidFill>
                <a:ea typeface="굴림" panose="020B0600000101010101" pitchFamily="34" charset="-127"/>
              </a:rPr>
              <a:t>Concentration</a:t>
            </a:r>
          </a:p>
          <a:p>
            <a:pPr algn="ctr"/>
            <a:r>
              <a:rPr lang="en-US" altLang="ko-KR" sz="900">
                <a:solidFill>
                  <a:schemeClr val="bg1"/>
                </a:solidFill>
                <a:ea typeface="굴림" panose="020B0600000101010101" pitchFamily="34" charset="-127"/>
              </a:rPr>
              <a:t>CR3,CR5,HH</a:t>
            </a:r>
          </a:p>
        </p:txBody>
      </p:sp>
      <p:sp>
        <p:nvSpPr>
          <p:cNvPr id="276500" name="AutoShape 20">
            <a:extLst>
              <a:ext uri="{FF2B5EF4-FFF2-40B4-BE49-F238E27FC236}">
                <a16:creationId xmlns:a16="http://schemas.microsoft.com/office/drawing/2014/main" id="{08F5B748-8371-AF4B-AA26-21FC021AE14C}"/>
              </a:ext>
            </a:extLst>
          </p:cNvPr>
          <p:cNvSpPr>
            <a:spLocks noChangeArrowheads="1"/>
          </p:cNvSpPr>
          <p:nvPr/>
        </p:nvSpPr>
        <p:spPr bwMode="gray">
          <a:xfrm>
            <a:off x="2012950" y="1449388"/>
            <a:ext cx="5473700" cy="360362"/>
          </a:xfrm>
          <a:prstGeom prst="roundRect">
            <a:avLst>
              <a:gd name="adj" fmla="val 16667"/>
            </a:avLst>
          </a:prstGeom>
          <a:gradFill rotWithShape="1">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6501" name="AutoShape 21">
            <a:extLst>
              <a:ext uri="{FF2B5EF4-FFF2-40B4-BE49-F238E27FC236}">
                <a16:creationId xmlns:a16="http://schemas.microsoft.com/office/drawing/2014/main" id="{1781026B-A20A-BD4C-81C5-01585D32FE3E}"/>
              </a:ext>
            </a:extLst>
          </p:cNvPr>
          <p:cNvSpPr>
            <a:spLocks noChangeArrowheads="1"/>
          </p:cNvSpPr>
          <p:nvPr/>
        </p:nvSpPr>
        <p:spPr bwMode="gray">
          <a:xfrm>
            <a:off x="2224089" y="1377951"/>
            <a:ext cx="5095875"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2000" b="1">
                <a:solidFill>
                  <a:srgbClr val="FFFFFF"/>
                </a:solidFill>
                <a:ea typeface="굴림" panose="020B0600000101010101" pitchFamily="34" charset="-127"/>
              </a:rPr>
              <a:t>Link between efficiency and competition</a:t>
            </a:r>
          </a:p>
        </p:txBody>
      </p:sp>
      <p:sp>
        <p:nvSpPr>
          <p:cNvPr id="276502" name="AutoShape 22">
            <a:extLst>
              <a:ext uri="{FF2B5EF4-FFF2-40B4-BE49-F238E27FC236}">
                <a16:creationId xmlns:a16="http://schemas.microsoft.com/office/drawing/2014/main" id="{C681A794-8CDD-6941-BA60-F9860CA1F03B}"/>
              </a:ext>
            </a:extLst>
          </p:cNvPr>
          <p:cNvSpPr>
            <a:spLocks noChangeArrowheads="1"/>
          </p:cNvSpPr>
          <p:nvPr/>
        </p:nvSpPr>
        <p:spPr bwMode="gray">
          <a:xfrm>
            <a:off x="1558925" y="1230313"/>
            <a:ext cx="685800" cy="68580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hangingPunct="0"/>
            <a:r>
              <a:rPr lang="en-US" altLang="ko-KR" sz="2400" b="1">
                <a:solidFill>
                  <a:schemeClr val="bg1"/>
                </a:solidFill>
                <a:ea typeface="굴림" panose="020B0600000101010101" pitchFamily="34" charset="-127"/>
              </a:rPr>
              <a:t>2</a:t>
            </a:r>
          </a:p>
        </p:txBody>
      </p:sp>
      <p:sp>
        <p:nvSpPr>
          <p:cNvPr id="276503" name="Rectangle 23">
            <a:extLst>
              <a:ext uri="{FF2B5EF4-FFF2-40B4-BE49-F238E27FC236}">
                <a16:creationId xmlns:a16="http://schemas.microsoft.com/office/drawing/2014/main" id="{69D990A2-A2B4-3E40-A640-012F7A991A79}"/>
              </a:ext>
            </a:extLst>
          </p:cNvPr>
          <p:cNvSpPr>
            <a:spLocks noChangeArrowheads="1"/>
          </p:cNvSpPr>
          <p:nvPr/>
        </p:nvSpPr>
        <p:spPr bwMode="auto">
          <a:xfrm>
            <a:off x="2063750" y="1989138"/>
            <a:ext cx="698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ko-KR" sz="1600">
                <a:solidFill>
                  <a:schemeClr val="tx2"/>
                </a:solidFill>
                <a:ea typeface="굴림" panose="020B0600000101010101" pitchFamily="34" charset="-127"/>
              </a:rPr>
              <a:t>2) Reduced-form revenue equation </a:t>
            </a:r>
            <a:r>
              <a:rPr lang="en-US" altLang="ko-KR" sz="2400" b="1" u="sng">
                <a:solidFill>
                  <a:schemeClr val="tx2"/>
                </a:solidFill>
                <a:ea typeface="굴림" panose="020B0600000101010101" pitchFamily="34" charset="-127"/>
              </a:rPr>
              <a:t>with DEA - Efficiency</a:t>
            </a:r>
          </a:p>
        </p:txBody>
      </p:sp>
      <p:sp>
        <p:nvSpPr>
          <p:cNvPr id="276504" name="Text Box 24">
            <a:extLst>
              <a:ext uri="{FF2B5EF4-FFF2-40B4-BE49-F238E27FC236}">
                <a16:creationId xmlns:a16="http://schemas.microsoft.com/office/drawing/2014/main" id="{A015C826-92BD-B54D-98BA-A5097502550C}"/>
              </a:ext>
            </a:extLst>
          </p:cNvPr>
          <p:cNvSpPr txBox="1">
            <a:spLocks noChangeArrowheads="1"/>
          </p:cNvSpPr>
          <p:nvPr/>
        </p:nvSpPr>
        <p:spPr bwMode="auto">
          <a:xfrm>
            <a:off x="1992314" y="2657476"/>
            <a:ext cx="7991475" cy="6463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b="1" i="1"/>
              <a:t>Ln TRit = α + βlnP1it + βlnP2it + βlnP3it  + γ1lnEQASTit + γ2lnASTit +γ3lnLOANASTit + γ4lnDEPit + γ5lnCASHDEPit  + γ6lnOBSASTit + γ7lnDEAEFFit + εit</a:t>
            </a:r>
            <a:endParaRPr lang="pt-BR" altLang="pt-BR" b="1" i="1"/>
          </a:p>
        </p:txBody>
      </p:sp>
      <p:sp>
        <p:nvSpPr>
          <p:cNvPr id="276505" name="Text Box 25">
            <a:extLst>
              <a:ext uri="{FF2B5EF4-FFF2-40B4-BE49-F238E27FC236}">
                <a16:creationId xmlns:a16="http://schemas.microsoft.com/office/drawing/2014/main" id="{3D69BFBF-0EE4-A949-AAD8-9DF7D5A4BDB0}"/>
              </a:ext>
            </a:extLst>
          </p:cNvPr>
          <p:cNvSpPr txBox="1">
            <a:spLocks noChangeArrowheads="1"/>
          </p:cNvSpPr>
          <p:nvPr/>
        </p:nvSpPr>
        <p:spPr bwMode="auto">
          <a:xfrm>
            <a:off x="1992313" y="3560763"/>
            <a:ext cx="80645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pt-BR"/>
              <a:t> DEA efficiency scores are considered as a bank-specific variable, capturing managerial ability.</a:t>
            </a:r>
            <a:endParaRPr lang="en-US" altLang="pt-BR" i="1"/>
          </a:p>
          <a:p>
            <a:pPr>
              <a:buFont typeface="Wingdings" pitchFamily="2" charset="2"/>
              <a:buChar char="ü"/>
            </a:pPr>
            <a:endParaRPr lang="pt-BR" altLang="pt-BR" i="1"/>
          </a:p>
          <a:p>
            <a:pPr>
              <a:buFont typeface="Wingdings" pitchFamily="2" charset="2"/>
              <a:buChar char="ü"/>
            </a:pPr>
            <a:r>
              <a:rPr lang="en-US" altLang="pt-BR"/>
              <a:t> The equilibrium test has to be carried out again, replacing the dependent variable total revenue over assets with the natural log of ROA.</a:t>
            </a:r>
            <a:endParaRPr lang="pt-BR" altLang="pt-BR"/>
          </a:p>
          <a:p>
            <a:pPr>
              <a:buFont typeface="Wingdings" pitchFamily="2" charset="2"/>
              <a:buNone/>
            </a:pPr>
            <a:endParaRPr lang="en-US" altLang="pt-BR"/>
          </a:p>
        </p:txBody>
      </p:sp>
      <p:sp>
        <p:nvSpPr>
          <p:cNvPr id="276506" name="Text Box 26">
            <a:extLst>
              <a:ext uri="{FF2B5EF4-FFF2-40B4-BE49-F238E27FC236}">
                <a16:creationId xmlns:a16="http://schemas.microsoft.com/office/drawing/2014/main" id="{5AFEC97D-DD3B-BD45-B996-62387CD18EA5}"/>
              </a:ext>
            </a:extLst>
          </p:cNvPr>
          <p:cNvSpPr txBox="1">
            <a:spLocks noChangeArrowheads="1"/>
          </p:cNvSpPr>
          <p:nvPr/>
        </p:nvSpPr>
        <p:spPr bwMode="auto">
          <a:xfrm>
            <a:off x="2038351" y="5229225"/>
            <a:ext cx="8018463" cy="9159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b="1"/>
              <a:t>Ln ROA</a:t>
            </a:r>
            <a:r>
              <a:rPr lang="en-US" altLang="pt-BR" b="1" i="1"/>
              <a:t>it =</a:t>
            </a:r>
            <a:r>
              <a:rPr lang="en-US" altLang="pt-BR" b="1"/>
              <a:t> α + βlnP</a:t>
            </a:r>
            <a:r>
              <a:rPr lang="en-US" altLang="pt-BR" b="1" i="1"/>
              <a:t>1it</a:t>
            </a:r>
            <a:r>
              <a:rPr lang="en-US" altLang="pt-BR" b="1"/>
              <a:t> + βlnP</a:t>
            </a:r>
            <a:r>
              <a:rPr lang="en-US" altLang="pt-BR" b="1" i="1"/>
              <a:t>2it </a:t>
            </a:r>
            <a:r>
              <a:rPr lang="en-US" altLang="pt-BR" b="1"/>
              <a:t>+ βlnP</a:t>
            </a:r>
            <a:r>
              <a:rPr lang="en-US" altLang="pt-BR" b="1" i="1"/>
              <a:t>3it</a:t>
            </a:r>
            <a:r>
              <a:rPr lang="en-US" altLang="pt-BR" b="1"/>
              <a:t>  + γ1lnEQAST</a:t>
            </a:r>
            <a:r>
              <a:rPr lang="en-US" altLang="pt-BR" b="1" i="1"/>
              <a:t>it </a:t>
            </a:r>
            <a:r>
              <a:rPr lang="en-US" altLang="pt-BR" b="1"/>
              <a:t>+ γ2lnAST</a:t>
            </a:r>
            <a:r>
              <a:rPr lang="en-US" altLang="pt-BR" b="1" i="1"/>
              <a:t>it </a:t>
            </a:r>
          </a:p>
          <a:p>
            <a:r>
              <a:rPr lang="en-US" altLang="pt-BR" b="1" i="1"/>
              <a:t>+</a:t>
            </a:r>
            <a:r>
              <a:rPr lang="en-US" altLang="pt-BR" b="1"/>
              <a:t>γ3lnLOANAST</a:t>
            </a:r>
            <a:r>
              <a:rPr lang="en-US" altLang="pt-BR" b="1" i="1"/>
              <a:t>it </a:t>
            </a:r>
            <a:r>
              <a:rPr lang="en-US" altLang="pt-BR" b="1"/>
              <a:t>+ γ4lnDEP</a:t>
            </a:r>
            <a:r>
              <a:rPr lang="en-US" altLang="pt-BR" b="1" i="1"/>
              <a:t>it</a:t>
            </a:r>
            <a:r>
              <a:rPr lang="en-US" altLang="pt-BR" b="1"/>
              <a:t> + γ5lnCASHDEP</a:t>
            </a:r>
            <a:r>
              <a:rPr lang="en-US" altLang="pt-BR" b="1" i="1"/>
              <a:t>it </a:t>
            </a:r>
            <a:r>
              <a:rPr lang="en-US" altLang="pt-BR" b="1"/>
              <a:t> + γ6lnOBSAST</a:t>
            </a:r>
            <a:r>
              <a:rPr lang="en-US" altLang="pt-BR" b="1" i="1"/>
              <a:t>it </a:t>
            </a:r>
          </a:p>
          <a:p>
            <a:r>
              <a:rPr lang="en-US" altLang="pt-BR" b="1"/>
              <a:t>+ γ7lnDEAEFF</a:t>
            </a:r>
            <a:r>
              <a:rPr lang="en-US" altLang="pt-BR" b="1" i="1"/>
              <a:t>it </a:t>
            </a:r>
            <a:r>
              <a:rPr lang="en-US" altLang="pt-BR" b="1"/>
              <a:t>+</a:t>
            </a:r>
            <a:r>
              <a:rPr lang="en-US" altLang="pt-BR" b="1" i="1"/>
              <a:t> </a:t>
            </a:r>
            <a:r>
              <a:rPr lang="en-US" altLang="pt-BR" b="1"/>
              <a:t>ε</a:t>
            </a:r>
            <a:r>
              <a:rPr lang="en-US" altLang="pt-BR" b="1" i="1"/>
              <a:t>it</a:t>
            </a:r>
            <a:endParaRPr lang="pt-BR" altLang="pt-BR" b="1" i="1"/>
          </a:p>
        </p:txBody>
      </p:sp>
      <p:grpSp>
        <p:nvGrpSpPr>
          <p:cNvPr id="276507" name="Group 27">
            <a:extLst>
              <a:ext uri="{FF2B5EF4-FFF2-40B4-BE49-F238E27FC236}">
                <a16:creationId xmlns:a16="http://schemas.microsoft.com/office/drawing/2014/main" id="{5A3DFCDD-72A6-A64B-B863-0CCE39D7BEB9}"/>
              </a:ext>
            </a:extLst>
          </p:cNvPr>
          <p:cNvGrpSpPr>
            <a:grpSpLocks/>
          </p:cNvGrpSpPr>
          <p:nvPr/>
        </p:nvGrpSpPr>
        <p:grpSpPr bwMode="auto">
          <a:xfrm rot="3572476">
            <a:off x="8677276" y="296863"/>
            <a:ext cx="1368425" cy="1295400"/>
            <a:chOff x="1655" y="1829"/>
            <a:chExt cx="2495" cy="2327"/>
          </a:xfrm>
        </p:grpSpPr>
        <p:sp>
          <p:nvSpPr>
            <p:cNvPr id="276508" name="Freeform 28">
              <a:extLst>
                <a:ext uri="{FF2B5EF4-FFF2-40B4-BE49-F238E27FC236}">
                  <a16:creationId xmlns:a16="http://schemas.microsoft.com/office/drawing/2014/main" id="{2E0B274F-6783-3B4A-B033-8A8D6A1EB268}"/>
                </a:ext>
              </a:extLst>
            </p:cNvPr>
            <p:cNvSpPr>
              <a:spLocks/>
            </p:cNvSpPr>
            <p:nvPr/>
          </p:nvSpPr>
          <p:spPr bwMode="gray">
            <a:xfrm>
              <a:off x="1660" y="2518"/>
              <a:ext cx="912" cy="1231"/>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76509" name="Freeform 29">
              <a:extLst>
                <a:ext uri="{FF2B5EF4-FFF2-40B4-BE49-F238E27FC236}">
                  <a16:creationId xmlns:a16="http://schemas.microsoft.com/office/drawing/2014/main" id="{F9C617C2-77B6-2B43-9556-87F61CF53F62}"/>
                </a:ext>
              </a:extLst>
            </p:cNvPr>
            <p:cNvSpPr>
              <a:spLocks/>
            </p:cNvSpPr>
            <p:nvPr/>
          </p:nvSpPr>
          <p:spPr bwMode="gray">
            <a:xfrm rot="7200000">
              <a:off x="2726" y="1837"/>
              <a:ext cx="860" cy="1305"/>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nvGrpSpPr>
            <p:cNvPr id="276510" name="Group 30">
              <a:extLst>
                <a:ext uri="{FF2B5EF4-FFF2-40B4-BE49-F238E27FC236}">
                  <a16:creationId xmlns:a16="http://schemas.microsoft.com/office/drawing/2014/main" id="{2481DE71-5DE5-0442-B44F-D43024C9AA19}"/>
                </a:ext>
              </a:extLst>
            </p:cNvPr>
            <p:cNvGrpSpPr>
              <a:grpSpLocks/>
            </p:cNvGrpSpPr>
            <p:nvPr/>
          </p:nvGrpSpPr>
          <p:grpSpPr bwMode="auto">
            <a:xfrm>
              <a:off x="1712" y="1829"/>
              <a:ext cx="1480" cy="1302"/>
              <a:chOff x="1712" y="1389"/>
              <a:chExt cx="1480" cy="1302"/>
            </a:xfrm>
          </p:grpSpPr>
          <p:sp>
            <p:nvSpPr>
              <p:cNvPr id="276511" name="AutoShape 31">
                <a:extLst>
                  <a:ext uri="{FF2B5EF4-FFF2-40B4-BE49-F238E27FC236}">
                    <a16:creationId xmlns:a16="http://schemas.microsoft.com/office/drawing/2014/main" id="{42D21E80-E04F-0C40-AB43-CB1585C1433D}"/>
                  </a:ext>
                </a:extLst>
              </p:cNvPr>
              <p:cNvSpPr>
                <a:spLocks noChangeArrowheads="1"/>
              </p:cNvSpPr>
              <p:nvPr/>
            </p:nvSpPr>
            <p:spPr bwMode="gray">
              <a:xfrm rot="12600000">
                <a:off x="1712" y="2311"/>
                <a:ext cx="908" cy="380"/>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pt-BR"/>
              </a:p>
            </p:txBody>
          </p:sp>
          <p:sp>
            <p:nvSpPr>
              <p:cNvPr id="276512" name="Freeform 32">
                <a:extLst>
                  <a:ext uri="{FF2B5EF4-FFF2-40B4-BE49-F238E27FC236}">
                    <a16:creationId xmlns:a16="http://schemas.microsoft.com/office/drawing/2014/main" id="{475D8E28-D3B7-634E-B6A4-46964A6EC093}"/>
                  </a:ext>
                </a:extLst>
              </p:cNvPr>
              <p:cNvSpPr>
                <a:spLocks/>
              </p:cNvSpPr>
              <p:nvPr/>
            </p:nvSpPr>
            <p:spPr bwMode="gray">
              <a:xfrm rot="7200000">
                <a:off x="1961" y="1810"/>
                <a:ext cx="948" cy="508"/>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76513" name="Freeform 33">
                <a:extLst>
                  <a:ext uri="{FF2B5EF4-FFF2-40B4-BE49-F238E27FC236}">
                    <a16:creationId xmlns:a16="http://schemas.microsoft.com/office/drawing/2014/main" id="{478F58E6-D9D5-2C4B-B538-2C95EC834507}"/>
                  </a:ext>
                </a:extLst>
              </p:cNvPr>
              <p:cNvSpPr>
                <a:spLocks/>
              </p:cNvSpPr>
              <p:nvPr/>
            </p:nvSpPr>
            <p:spPr bwMode="gray">
              <a:xfrm rot="7200000">
                <a:off x="2637" y="1226"/>
                <a:ext cx="392"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sp>
          <p:nvSpPr>
            <p:cNvPr id="276514" name="Freeform 34">
              <a:extLst>
                <a:ext uri="{FF2B5EF4-FFF2-40B4-BE49-F238E27FC236}">
                  <a16:creationId xmlns:a16="http://schemas.microsoft.com/office/drawing/2014/main" id="{883A2355-EF66-2344-9BC1-7544EE8FD8CF}"/>
                </a:ext>
              </a:extLst>
            </p:cNvPr>
            <p:cNvSpPr>
              <a:spLocks/>
            </p:cNvSpPr>
            <p:nvPr/>
          </p:nvSpPr>
          <p:spPr bwMode="gray">
            <a:xfrm rot="14400000">
              <a:off x="2798" y="3005"/>
              <a:ext cx="860" cy="1305"/>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nvGrpSpPr>
            <p:cNvPr id="276515" name="Group 35">
              <a:extLst>
                <a:ext uri="{FF2B5EF4-FFF2-40B4-BE49-F238E27FC236}">
                  <a16:creationId xmlns:a16="http://schemas.microsoft.com/office/drawing/2014/main" id="{66B9C740-37A9-174E-BB6C-19234A6B3DAA}"/>
                </a:ext>
              </a:extLst>
            </p:cNvPr>
            <p:cNvGrpSpPr>
              <a:grpSpLocks/>
            </p:cNvGrpSpPr>
            <p:nvPr/>
          </p:nvGrpSpPr>
          <p:grpSpPr bwMode="auto">
            <a:xfrm>
              <a:off x="2854" y="2436"/>
              <a:ext cx="1296" cy="1381"/>
              <a:chOff x="2854" y="1996"/>
              <a:chExt cx="1296" cy="1381"/>
            </a:xfrm>
          </p:grpSpPr>
          <p:sp>
            <p:nvSpPr>
              <p:cNvPr id="276516" name="AutoShape 36">
                <a:extLst>
                  <a:ext uri="{FF2B5EF4-FFF2-40B4-BE49-F238E27FC236}">
                    <a16:creationId xmlns:a16="http://schemas.microsoft.com/office/drawing/2014/main" id="{B2E760DD-2ACC-5042-948C-CD6040F4561E}"/>
                  </a:ext>
                </a:extLst>
              </p:cNvPr>
              <p:cNvSpPr>
                <a:spLocks noChangeArrowheads="1"/>
              </p:cNvSpPr>
              <p:nvPr/>
            </p:nvSpPr>
            <p:spPr bwMode="gray">
              <a:xfrm rot="19800000">
                <a:off x="2854" y="1996"/>
                <a:ext cx="906" cy="380"/>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pt-BR"/>
              </a:p>
            </p:txBody>
          </p:sp>
          <p:sp>
            <p:nvSpPr>
              <p:cNvPr id="276517" name="Freeform 37">
                <a:extLst>
                  <a:ext uri="{FF2B5EF4-FFF2-40B4-BE49-F238E27FC236}">
                    <a16:creationId xmlns:a16="http://schemas.microsoft.com/office/drawing/2014/main" id="{C86F2A39-8EA8-D746-964A-CD1E11AE7C68}"/>
                  </a:ext>
                </a:extLst>
              </p:cNvPr>
              <p:cNvSpPr>
                <a:spLocks/>
              </p:cNvSpPr>
              <p:nvPr/>
            </p:nvSpPr>
            <p:spPr bwMode="gray">
              <a:xfrm rot="14400000">
                <a:off x="3102" y="2371"/>
                <a:ext cx="948" cy="507"/>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76518" name="Freeform 38">
                <a:extLst>
                  <a:ext uri="{FF2B5EF4-FFF2-40B4-BE49-F238E27FC236}">
                    <a16:creationId xmlns:a16="http://schemas.microsoft.com/office/drawing/2014/main" id="{A41C4695-74D3-BB4F-B1C4-80437BD46737}"/>
                  </a:ext>
                </a:extLst>
              </p:cNvPr>
              <p:cNvSpPr>
                <a:spLocks/>
              </p:cNvSpPr>
              <p:nvPr/>
            </p:nvSpPr>
            <p:spPr bwMode="gray">
              <a:xfrm rot="14400000">
                <a:off x="3618" y="2845"/>
                <a:ext cx="346"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grpSp>
          <p:nvGrpSpPr>
            <p:cNvPr id="276519" name="Group 39">
              <a:extLst>
                <a:ext uri="{FF2B5EF4-FFF2-40B4-BE49-F238E27FC236}">
                  <a16:creationId xmlns:a16="http://schemas.microsoft.com/office/drawing/2014/main" id="{B4199F4C-4115-B74B-BDC5-C5096CD6DBDC}"/>
                </a:ext>
              </a:extLst>
            </p:cNvPr>
            <p:cNvGrpSpPr>
              <a:grpSpLocks/>
            </p:cNvGrpSpPr>
            <p:nvPr/>
          </p:nvGrpSpPr>
          <p:grpSpPr bwMode="auto">
            <a:xfrm>
              <a:off x="1655" y="3277"/>
              <a:ext cx="1571" cy="879"/>
              <a:chOff x="1655" y="2837"/>
              <a:chExt cx="1571" cy="879"/>
            </a:xfrm>
          </p:grpSpPr>
          <p:sp>
            <p:nvSpPr>
              <p:cNvPr id="276520" name="Freeform 40">
                <a:extLst>
                  <a:ext uri="{FF2B5EF4-FFF2-40B4-BE49-F238E27FC236}">
                    <a16:creationId xmlns:a16="http://schemas.microsoft.com/office/drawing/2014/main" id="{EFA9DFFC-3904-AA41-B617-0C9A731A98AB}"/>
                  </a:ext>
                </a:extLst>
              </p:cNvPr>
              <p:cNvSpPr>
                <a:spLocks/>
              </p:cNvSpPr>
              <p:nvPr/>
            </p:nvSpPr>
            <p:spPr bwMode="gray">
              <a:xfrm>
                <a:off x="1655" y="2837"/>
                <a:ext cx="366" cy="692"/>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sp>
            <p:nvSpPr>
              <p:cNvPr id="276521" name="AutoShape 41">
                <a:extLst>
                  <a:ext uri="{FF2B5EF4-FFF2-40B4-BE49-F238E27FC236}">
                    <a16:creationId xmlns:a16="http://schemas.microsoft.com/office/drawing/2014/main" id="{C788A791-F966-4441-98DF-418E226481DB}"/>
                  </a:ext>
                </a:extLst>
              </p:cNvPr>
              <p:cNvSpPr>
                <a:spLocks noChangeArrowheads="1"/>
              </p:cNvSpPr>
              <p:nvPr/>
            </p:nvSpPr>
            <p:spPr bwMode="gray">
              <a:xfrm rot="5400000">
                <a:off x="2589" y="3078"/>
                <a:ext cx="872" cy="403"/>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pt-BR"/>
              </a:p>
            </p:txBody>
          </p:sp>
          <p:sp>
            <p:nvSpPr>
              <p:cNvPr id="276522" name="Freeform 42">
                <a:extLst>
                  <a:ext uri="{FF2B5EF4-FFF2-40B4-BE49-F238E27FC236}">
                    <a16:creationId xmlns:a16="http://schemas.microsoft.com/office/drawing/2014/main" id="{15DD9ABB-3FB2-F349-82C5-4367E9F14AC8}"/>
                  </a:ext>
                </a:extLst>
              </p:cNvPr>
              <p:cNvSpPr>
                <a:spLocks/>
              </p:cNvSpPr>
              <p:nvPr/>
            </p:nvSpPr>
            <p:spPr bwMode="gray">
              <a:xfrm>
                <a:off x="1985" y="3040"/>
                <a:ext cx="1005" cy="489"/>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1"/>
              </a:solid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endParaRPr lang="pt-BR"/>
              </a:p>
            </p:txBody>
          </p:sp>
        </p:grpSp>
      </p:grpSp>
      <p:sp>
        <p:nvSpPr>
          <p:cNvPr id="276523" name="Rectangle 43">
            <a:extLst>
              <a:ext uri="{FF2B5EF4-FFF2-40B4-BE49-F238E27FC236}">
                <a16:creationId xmlns:a16="http://schemas.microsoft.com/office/drawing/2014/main" id="{E15A314A-4C6D-CE44-82F8-5B076498F748}"/>
              </a:ext>
            </a:extLst>
          </p:cNvPr>
          <p:cNvSpPr>
            <a:spLocks noChangeArrowheads="1"/>
          </p:cNvSpPr>
          <p:nvPr/>
        </p:nvSpPr>
        <p:spPr bwMode="auto">
          <a:xfrm>
            <a:off x="9280526" y="503238"/>
            <a:ext cx="1600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solidFill>
                  <a:schemeClr val="tx2"/>
                </a:solidFill>
                <a:ea typeface="굴림" panose="020B0600000101010101" pitchFamily="34" charset="-127"/>
              </a:rPr>
              <a:t>1)</a:t>
            </a:r>
            <a:r>
              <a:rPr lang="en-US" altLang="ko-KR">
                <a:ea typeface="굴림" panose="020B0600000101010101" pitchFamily="34" charset="-127"/>
              </a:rPr>
              <a:t> </a:t>
            </a:r>
            <a:r>
              <a:rPr lang="en-US" altLang="ko-KR">
                <a:solidFill>
                  <a:schemeClr val="tx2"/>
                </a:solidFill>
                <a:ea typeface="굴림" panose="020B0600000101010101" pitchFamily="34" charset="-127"/>
              </a:rPr>
              <a:t>without DEA</a:t>
            </a:r>
            <a:endParaRPr lang="pt-BR" altLang="pt-BR">
              <a:solidFill>
                <a:schemeClr val="tx2"/>
              </a:solidFill>
            </a:endParaRPr>
          </a:p>
        </p:txBody>
      </p:sp>
      <p:sp>
        <p:nvSpPr>
          <p:cNvPr id="276524" name="Rectangle 44">
            <a:extLst>
              <a:ext uri="{FF2B5EF4-FFF2-40B4-BE49-F238E27FC236}">
                <a16:creationId xmlns:a16="http://schemas.microsoft.com/office/drawing/2014/main" id="{E32B4B80-D1F8-7849-8047-86A26A4995BD}"/>
              </a:ext>
            </a:extLst>
          </p:cNvPr>
          <p:cNvSpPr>
            <a:spLocks noChangeArrowheads="1"/>
          </p:cNvSpPr>
          <p:nvPr/>
        </p:nvSpPr>
        <p:spPr bwMode="auto">
          <a:xfrm>
            <a:off x="7896226" y="873125"/>
            <a:ext cx="14286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sz="2000" b="1">
                <a:solidFill>
                  <a:schemeClr val="tx2"/>
                </a:solidFill>
                <a:ea typeface="굴림" panose="020B0600000101010101" pitchFamily="34" charset="-127"/>
              </a:rPr>
              <a:t>2) </a:t>
            </a:r>
            <a:r>
              <a:rPr lang="en-US" altLang="ko-KR" sz="2000" b="1" u="sng">
                <a:solidFill>
                  <a:schemeClr val="tx2"/>
                </a:solidFill>
                <a:ea typeface="굴림" panose="020B0600000101010101" pitchFamily="34" charset="-127"/>
              </a:rPr>
              <a:t>with DEA</a:t>
            </a:r>
            <a:endParaRPr lang="pt-BR" altLang="pt-BR" sz="2000" b="1" u="sng">
              <a:solidFill>
                <a:schemeClr val="tx2"/>
              </a:solidFill>
            </a:endParaRPr>
          </a:p>
        </p:txBody>
      </p:sp>
      <p:sp>
        <p:nvSpPr>
          <p:cNvPr id="276525" name="Rectangle 45">
            <a:extLst>
              <a:ext uri="{FF2B5EF4-FFF2-40B4-BE49-F238E27FC236}">
                <a16:creationId xmlns:a16="http://schemas.microsoft.com/office/drawing/2014/main" id="{15ED0416-275B-A14F-8234-7B80ECCFA78D}"/>
              </a:ext>
            </a:extLst>
          </p:cNvPr>
          <p:cNvSpPr>
            <a:spLocks noChangeArrowheads="1"/>
          </p:cNvSpPr>
          <p:nvPr/>
        </p:nvSpPr>
        <p:spPr bwMode="auto">
          <a:xfrm>
            <a:off x="9432926" y="1270000"/>
            <a:ext cx="1445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solidFill>
                  <a:schemeClr val="tx2"/>
                </a:solidFill>
                <a:ea typeface="굴림" panose="020B0600000101010101" pitchFamily="34" charset="-127"/>
              </a:rPr>
              <a:t>3) H Statistics</a:t>
            </a:r>
            <a:endParaRPr lang="pt-BR" altLang="pt-BR">
              <a:solidFill>
                <a:schemeClr val="tx2"/>
              </a:solidFill>
            </a:endParaRPr>
          </a:p>
        </p:txBody>
      </p:sp>
      <p:pic>
        <p:nvPicPr>
          <p:cNvPr id="276526" name="Picture 46">
            <a:extLst>
              <a:ext uri="{FF2B5EF4-FFF2-40B4-BE49-F238E27FC236}">
                <a16:creationId xmlns:a16="http://schemas.microsoft.com/office/drawing/2014/main" id="{0DF883E7-A9AE-E549-A54A-E8352967CBE6}"/>
              </a:ext>
            </a:extLst>
          </p:cNvPr>
          <p:cNvPicPr>
            <a:picLocks noChangeAspect="1" noChangeArrowheads="1"/>
          </p:cNvPicPr>
          <p:nvPr/>
        </p:nvPicPr>
        <p:blipFill>
          <a:blip r:embed="rId2">
            <a:lum bright="50000" contrast="-70000"/>
            <a:extLst>
              <a:ext uri="{28A0092B-C50C-407E-A947-70E740481C1C}">
                <a14:useLocalDpi xmlns:a14="http://schemas.microsoft.com/office/drawing/2010/main" val="0"/>
              </a:ext>
            </a:extLst>
          </a:blip>
          <a:srcRect/>
          <a:stretch>
            <a:fillRect/>
          </a:stretch>
        </p:blipFill>
        <p:spPr bwMode="auto">
          <a:xfrm>
            <a:off x="1595438" y="6399214"/>
            <a:ext cx="5397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7" name="Text Box 47">
            <a:extLst>
              <a:ext uri="{FF2B5EF4-FFF2-40B4-BE49-F238E27FC236}">
                <a16:creationId xmlns:a16="http://schemas.microsoft.com/office/drawing/2014/main" id="{AFBCF559-C9D3-1F48-BEFA-D91D8E0ECB53}"/>
              </a:ext>
            </a:extLst>
          </p:cNvPr>
          <p:cNvSpPr txBox="1">
            <a:spLocks noChangeArrowheads="1"/>
          </p:cNvSpPr>
          <p:nvPr/>
        </p:nvSpPr>
        <p:spPr bwMode="auto">
          <a:xfrm>
            <a:off x="2135188" y="6597650"/>
            <a:ext cx="2665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b="1">
                <a:latin typeface="Arial Unicode MS" panose="020B0604020202020204" pitchFamily="34" charset="-128"/>
              </a:rPr>
              <a:t>Ruy Camilo</a:t>
            </a:r>
          </a:p>
        </p:txBody>
      </p:sp>
      <p:sp>
        <p:nvSpPr>
          <p:cNvPr id="276528" name="Text Box 48">
            <a:extLst>
              <a:ext uri="{FF2B5EF4-FFF2-40B4-BE49-F238E27FC236}">
                <a16:creationId xmlns:a16="http://schemas.microsoft.com/office/drawing/2014/main" id="{E0FF7EBE-6D2C-5047-94CA-5AE48131323E}"/>
              </a:ext>
            </a:extLst>
          </p:cNvPr>
          <p:cNvSpPr txBox="1">
            <a:spLocks noChangeArrowheads="1"/>
          </p:cNvSpPr>
          <p:nvPr/>
        </p:nvSpPr>
        <p:spPr bwMode="auto">
          <a:xfrm>
            <a:off x="6600825" y="6453189"/>
            <a:ext cx="41290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b="1"/>
              <a:t>(*) No Expectations on the sign of the DEAEFFit coefficient</a:t>
            </a:r>
          </a:p>
        </p:txBody>
      </p:sp>
      <p:sp>
        <p:nvSpPr>
          <p:cNvPr id="276529" name="Rectangle 49">
            <a:extLst>
              <a:ext uri="{FF2B5EF4-FFF2-40B4-BE49-F238E27FC236}">
                <a16:creationId xmlns:a16="http://schemas.microsoft.com/office/drawing/2014/main" id="{B79F8057-8C05-1F43-BFDB-04BB4B005B3E}"/>
              </a:ext>
            </a:extLst>
          </p:cNvPr>
          <p:cNvSpPr>
            <a:spLocks noChangeArrowheads="1"/>
          </p:cNvSpPr>
          <p:nvPr/>
        </p:nvSpPr>
        <p:spPr bwMode="auto">
          <a:xfrm>
            <a:off x="1524000" y="477839"/>
            <a:ext cx="6300788" cy="71913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bg2"/>
                </a:solidFill>
                <a:latin typeface="Arial" panose="020B0604020202020204" pitchFamily="34" charset="0"/>
              </a:defRPr>
            </a:lvl1pPr>
            <a:lvl2pPr>
              <a:defRPr sz="3200" b="1">
                <a:solidFill>
                  <a:schemeClr val="bg2"/>
                </a:solidFill>
                <a:latin typeface="Arial" panose="020B0604020202020204" pitchFamily="34" charset="0"/>
              </a:defRPr>
            </a:lvl2pPr>
            <a:lvl3pPr>
              <a:defRPr sz="3200" b="1">
                <a:solidFill>
                  <a:schemeClr val="bg2"/>
                </a:solidFill>
                <a:latin typeface="Arial" panose="020B0604020202020204" pitchFamily="34" charset="0"/>
              </a:defRPr>
            </a:lvl3pPr>
            <a:lvl4pPr>
              <a:defRPr sz="3200" b="1">
                <a:solidFill>
                  <a:schemeClr val="bg2"/>
                </a:solidFill>
                <a:latin typeface="Arial" panose="020B0604020202020204" pitchFamily="34" charset="0"/>
              </a:defRPr>
            </a:lvl4pPr>
            <a:lvl5pPr>
              <a:defRPr sz="3200" b="1">
                <a:solidFill>
                  <a:schemeClr val="bg2"/>
                </a:solidFill>
                <a:latin typeface="Arial" panose="020B0604020202020204" pitchFamily="34" charset="0"/>
              </a:defRPr>
            </a:lvl5pPr>
            <a:lvl6pPr marL="457200" fontAlgn="base">
              <a:spcBef>
                <a:spcPct val="0"/>
              </a:spcBef>
              <a:spcAft>
                <a:spcPct val="0"/>
              </a:spcAft>
              <a:defRPr sz="3200" b="1">
                <a:solidFill>
                  <a:schemeClr val="bg2"/>
                </a:solidFill>
                <a:latin typeface="Arial" panose="020B0604020202020204" pitchFamily="34" charset="0"/>
              </a:defRPr>
            </a:lvl6pPr>
            <a:lvl7pPr marL="914400" fontAlgn="base">
              <a:spcBef>
                <a:spcPct val="0"/>
              </a:spcBef>
              <a:spcAft>
                <a:spcPct val="0"/>
              </a:spcAft>
              <a:defRPr sz="3200" b="1">
                <a:solidFill>
                  <a:schemeClr val="bg2"/>
                </a:solidFill>
                <a:latin typeface="Arial" panose="020B0604020202020204" pitchFamily="34" charset="0"/>
              </a:defRPr>
            </a:lvl7pPr>
            <a:lvl8pPr marL="1371600" fontAlgn="base">
              <a:spcBef>
                <a:spcPct val="0"/>
              </a:spcBef>
              <a:spcAft>
                <a:spcPct val="0"/>
              </a:spcAft>
              <a:defRPr sz="3200" b="1">
                <a:solidFill>
                  <a:schemeClr val="bg2"/>
                </a:solidFill>
                <a:latin typeface="Arial" panose="020B0604020202020204" pitchFamily="34" charset="0"/>
              </a:defRPr>
            </a:lvl8pPr>
            <a:lvl9pPr marL="1828800" fontAlgn="base">
              <a:spcBef>
                <a:spcPct val="0"/>
              </a:spcBef>
              <a:spcAft>
                <a:spcPct val="0"/>
              </a:spcAft>
              <a:defRPr sz="3200" b="1">
                <a:solidFill>
                  <a:schemeClr val="bg2"/>
                </a:solidFill>
                <a:latin typeface="Arial" panose="020B0604020202020204" pitchFamily="34" charset="0"/>
              </a:defRPr>
            </a:lvl9pPr>
          </a:lstStyle>
          <a:p>
            <a:r>
              <a:rPr lang="pt-BR" altLang="pt-BR" sz="2000">
                <a:solidFill>
                  <a:schemeClr val="bg1"/>
                </a:solidFill>
                <a:latin typeface="Tahoma" panose="020B0604030504040204" pitchFamily="34" charset="0"/>
              </a:rPr>
              <a:t>Bank Competition, Concentration and Efficiency </a:t>
            </a:r>
            <a:br>
              <a:rPr lang="pt-BR" altLang="pt-BR" sz="2000">
                <a:solidFill>
                  <a:schemeClr val="bg1"/>
                </a:solidFill>
                <a:latin typeface="Tahoma" panose="020B0604030504040204" pitchFamily="34" charset="0"/>
              </a:rPr>
            </a:br>
            <a:r>
              <a:rPr lang="pt-BR" altLang="pt-BR" sz="2000">
                <a:solidFill>
                  <a:schemeClr val="bg1"/>
                </a:solidFill>
                <a:latin typeface="Tahoma" panose="020B0604030504040204" pitchFamily="34" charset="0"/>
              </a:rPr>
              <a:t>in the Single European Market</a:t>
            </a:r>
            <a:endParaRPr lang="uk-UA" altLang="pt-BR" sz="1400" b="0">
              <a:solidFill>
                <a:schemeClr val="bg1"/>
              </a:solidFill>
              <a:latin typeface="Tahoma" panose="020B0604030504040204" pitchFamily="34" charset="0"/>
            </a:endParaRPr>
          </a:p>
        </p:txBody>
      </p:sp>
    </p:spTree>
    <p:extLst>
      <p:ext uri="{BB962C8B-B14F-4D97-AF65-F5344CB8AC3E}">
        <p14:creationId xmlns:p14="http://schemas.microsoft.com/office/powerpoint/2010/main" val="422106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3">
            <a:extLst>
              <a:ext uri="{FF2B5EF4-FFF2-40B4-BE49-F238E27FC236}">
                <a16:creationId xmlns:a16="http://schemas.microsoft.com/office/drawing/2014/main" id="{97D03C0C-12F0-F448-B929-EC4B2D4C8B77}"/>
              </a:ext>
            </a:extLst>
          </p:cNvPr>
          <p:cNvSpPr txBox="1">
            <a:spLocks noChangeArrowheads="1"/>
          </p:cNvSpPr>
          <p:nvPr/>
        </p:nvSpPr>
        <p:spPr bwMode="auto">
          <a:xfrm>
            <a:off x="2063750" y="1773238"/>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 typeface="Wingdings" pitchFamily="2" charset="2"/>
              <a:buChar char="q"/>
            </a:pPr>
            <a:r>
              <a:rPr lang="pt-BR" altLang="pt-BR"/>
              <a:t> Measuring </a:t>
            </a:r>
            <a:r>
              <a:rPr lang="pt-BR" altLang="pt-BR" sz="2400" b="1"/>
              <a:t>Concentration:</a:t>
            </a:r>
            <a:r>
              <a:rPr lang="pt-BR" altLang="pt-BR" sz="2400"/>
              <a:t> </a:t>
            </a:r>
            <a:r>
              <a:rPr lang="pt-BR" altLang="pt-BR" sz="2400" b="1"/>
              <a:t>CR3,CR5,HH</a:t>
            </a:r>
          </a:p>
        </p:txBody>
      </p:sp>
      <p:sp>
        <p:nvSpPr>
          <p:cNvPr id="280581" name="AutoShape 5">
            <a:extLst>
              <a:ext uri="{FF2B5EF4-FFF2-40B4-BE49-F238E27FC236}">
                <a16:creationId xmlns:a16="http://schemas.microsoft.com/office/drawing/2014/main" id="{6C8081AA-0990-304D-B4F3-084569F0340A}"/>
              </a:ext>
            </a:extLst>
          </p:cNvPr>
          <p:cNvSpPr>
            <a:spLocks noChangeArrowheads="1"/>
          </p:cNvSpPr>
          <p:nvPr/>
        </p:nvSpPr>
        <p:spPr bwMode="auto">
          <a:xfrm rot="13500000">
            <a:off x="9551194" y="623094"/>
            <a:ext cx="360362" cy="215900"/>
          </a:xfrm>
          <a:prstGeom prst="leftArrow">
            <a:avLst>
              <a:gd name="adj1" fmla="val 50000"/>
              <a:gd name="adj2" fmla="val 41728"/>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0582" name="AutoShape 6">
            <a:extLst>
              <a:ext uri="{FF2B5EF4-FFF2-40B4-BE49-F238E27FC236}">
                <a16:creationId xmlns:a16="http://schemas.microsoft.com/office/drawing/2014/main" id="{9246E4D0-5CF3-E64F-9B1C-E1519D475022}"/>
              </a:ext>
            </a:extLst>
          </p:cNvPr>
          <p:cNvSpPr>
            <a:spLocks noChangeArrowheads="1"/>
          </p:cNvSpPr>
          <p:nvPr/>
        </p:nvSpPr>
        <p:spPr bwMode="auto">
          <a:xfrm>
            <a:off x="8688388" y="1054101"/>
            <a:ext cx="1079500" cy="504825"/>
          </a:xfrm>
          <a:prstGeom prst="flowChartAlternateProcess">
            <a:avLst/>
          </a:prstGeom>
          <a:solidFill>
            <a:srgbClr val="FFFF00"/>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chemeClr val="bg1"/>
              </a:solidFill>
            </a:endParaRPr>
          </a:p>
        </p:txBody>
      </p:sp>
      <p:sp>
        <p:nvSpPr>
          <p:cNvPr id="280583" name="AutoShape 7">
            <a:extLst>
              <a:ext uri="{FF2B5EF4-FFF2-40B4-BE49-F238E27FC236}">
                <a16:creationId xmlns:a16="http://schemas.microsoft.com/office/drawing/2014/main" id="{45591C14-E081-4B4A-B595-90784EC86600}"/>
              </a:ext>
            </a:extLst>
          </p:cNvPr>
          <p:cNvSpPr>
            <a:spLocks noChangeArrowheads="1"/>
          </p:cNvSpPr>
          <p:nvPr/>
        </p:nvSpPr>
        <p:spPr bwMode="auto">
          <a:xfrm>
            <a:off x="7824788" y="1125538"/>
            <a:ext cx="792162" cy="360362"/>
          </a:xfrm>
          <a:prstGeom prst="flowChartAlternateProcess">
            <a:avLst/>
          </a:prstGeom>
          <a:gradFill rotWithShape="1">
            <a:gsLst>
              <a:gs pos="0">
                <a:schemeClr val="accent2"/>
              </a:gs>
              <a:gs pos="50000">
                <a:schemeClr val="bg1"/>
              </a:gs>
              <a:gs pos="100000">
                <a:schemeClr val="accent2"/>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0584" name="Rectangle 8">
            <a:extLst>
              <a:ext uri="{FF2B5EF4-FFF2-40B4-BE49-F238E27FC236}">
                <a16:creationId xmlns:a16="http://schemas.microsoft.com/office/drawing/2014/main" id="{79A4ED7A-BD3D-9E4E-B722-D0BF9034CF03}"/>
              </a:ext>
            </a:extLst>
          </p:cNvPr>
          <p:cNvSpPr>
            <a:spLocks noChangeArrowheads="1"/>
          </p:cNvSpPr>
          <p:nvPr/>
        </p:nvSpPr>
        <p:spPr bwMode="auto">
          <a:xfrm>
            <a:off x="8688388" y="1125538"/>
            <a:ext cx="1008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900" b="1" u="sng">
                <a:solidFill>
                  <a:srgbClr val="000000"/>
                </a:solidFill>
                <a:ea typeface="굴림" panose="020B0600000101010101" pitchFamily="34" charset="-127"/>
              </a:rPr>
              <a:t>Concentration</a:t>
            </a:r>
          </a:p>
          <a:p>
            <a:pPr algn="ctr"/>
            <a:r>
              <a:rPr lang="en-US" altLang="ko-KR" sz="900">
                <a:solidFill>
                  <a:srgbClr val="000000"/>
                </a:solidFill>
                <a:ea typeface="굴림" panose="020B0600000101010101" pitchFamily="34" charset="-127"/>
              </a:rPr>
              <a:t>CR3,CR5,HH</a:t>
            </a:r>
          </a:p>
        </p:txBody>
      </p:sp>
      <p:sp>
        <p:nvSpPr>
          <p:cNvPr id="280585" name="AutoShape 9">
            <a:extLst>
              <a:ext uri="{FF2B5EF4-FFF2-40B4-BE49-F238E27FC236}">
                <a16:creationId xmlns:a16="http://schemas.microsoft.com/office/drawing/2014/main" id="{8C524160-D78A-114C-8E11-29BDC01091D5}"/>
              </a:ext>
            </a:extLst>
          </p:cNvPr>
          <p:cNvSpPr>
            <a:spLocks noChangeArrowheads="1"/>
          </p:cNvSpPr>
          <p:nvPr/>
        </p:nvSpPr>
        <p:spPr bwMode="auto">
          <a:xfrm>
            <a:off x="9840913" y="1125538"/>
            <a:ext cx="792162" cy="360362"/>
          </a:xfrm>
          <a:prstGeom prst="flowChartAlternateProcess">
            <a:avLst/>
          </a:prstGeom>
          <a:gradFill rotWithShape="1">
            <a:gsLst>
              <a:gs pos="0">
                <a:schemeClr val="accent2"/>
              </a:gs>
              <a:gs pos="50000">
                <a:schemeClr val="bg1"/>
              </a:gs>
              <a:gs pos="100000">
                <a:schemeClr val="accent2"/>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0586" name="Rectangle 10">
            <a:extLst>
              <a:ext uri="{FF2B5EF4-FFF2-40B4-BE49-F238E27FC236}">
                <a16:creationId xmlns:a16="http://schemas.microsoft.com/office/drawing/2014/main" id="{4B0EE97C-8EC9-0F4A-A8C9-9496C2CE1EA6}"/>
              </a:ext>
            </a:extLst>
          </p:cNvPr>
          <p:cNvSpPr>
            <a:spLocks noChangeArrowheads="1"/>
          </p:cNvSpPr>
          <p:nvPr/>
        </p:nvSpPr>
        <p:spPr bwMode="auto">
          <a:xfrm>
            <a:off x="9623426" y="1125538"/>
            <a:ext cx="115252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700" b="1" u="sng">
                <a:solidFill>
                  <a:schemeClr val="tx2"/>
                </a:solidFill>
                <a:ea typeface="굴림" panose="020B0600000101010101" pitchFamily="34" charset="-127"/>
              </a:rPr>
              <a:t>Competition</a:t>
            </a:r>
          </a:p>
          <a:p>
            <a:pPr algn="ctr"/>
            <a:r>
              <a:rPr lang="en-US" altLang="ko-KR" sz="700">
                <a:solidFill>
                  <a:schemeClr val="tx2"/>
                </a:solidFill>
                <a:ea typeface="굴림" panose="020B0600000101010101" pitchFamily="34" charset="-127"/>
              </a:rPr>
              <a:t>H Statistics – </a:t>
            </a:r>
          </a:p>
          <a:p>
            <a:pPr algn="ctr"/>
            <a:r>
              <a:rPr lang="en-US" altLang="ko-KR" sz="700">
                <a:solidFill>
                  <a:schemeClr val="tx2"/>
                </a:solidFill>
                <a:ea typeface="굴림" panose="020B0600000101010101" pitchFamily="34" charset="-127"/>
              </a:rPr>
              <a:t>Panzar Rosse</a:t>
            </a:r>
          </a:p>
        </p:txBody>
      </p:sp>
      <p:grpSp>
        <p:nvGrpSpPr>
          <p:cNvPr id="280587" name="Group 11">
            <a:extLst>
              <a:ext uri="{FF2B5EF4-FFF2-40B4-BE49-F238E27FC236}">
                <a16:creationId xmlns:a16="http://schemas.microsoft.com/office/drawing/2014/main" id="{11C23AD9-4B46-6C43-A4BF-FC8DAFDEC848}"/>
              </a:ext>
            </a:extLst>
          </p:cNvPr>
          <p:cNvGrpSpPr>
            <a:grpSpLocks/>
          </p:cNvGrpSpPr>
          <p:nvPr/>
        </p:nvGrpSpPr>
        <p:grpSpPr bwMode="auto">
          <a:xfrm>
            <a:off x="8832851" y="261939"/>
            <a:ext cx="792163" cy="504825"/>
            <a:chOff x="1610" y="1344"/>
            <a:chExt cx="2041" cy="2223"/>
          </a:xfrm>
        </p:grpSpPr>
        <p:sp>
          <p:nvSpPr>
            <p:cNvPr id="280588" name="Oval 12">
              <a:extLst>
                <a:ext uri="{FF2B5EF4-FFF2-40B4-BE49-F238E27FC236}">
                  <a16:creationId xmlns:a16="http://schemas.microsoft.com/office/drawing/2014/main" id="{0D7B05E2-DBFF-9A40-AB9C-ADC8C5FCB400}"/>
                </a:ext>
              </a:extLst>
            </p:cNvPr>
            <p:cNvSpPr>
              <a:spLocks noChangeArrowheads="1"/>
            </p:cNvSpPr>
            <p:nvPr/>
          </p:nvSpPr>
          <p:spPr bwMode="gray">
            <a:xfrm>
              <a:off x="1610" y="2704"/>
              <a:ext cx="2041" cy="863"/>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80589" name="Oval 13">
              <a:extLst>
                <a:ext uri="{FF2B5EF4-FFF2-40B4-BE49-F238E27FC236}">
                  <a16:creationId xmlns:a16="http://schemas.microsoft.com/office/drawing/2014/main" id="{995D10C8-6B98-6249-A8A8-6126BD9CF893}"/>
                </a:ext>
              </a:extLst>
            </p:cNvPr>
            <p:cNvSpPr>
              <a:spLocks noChangeArrowheads="1"/>
            </p:cNvSpPr>
            <p:nvPr/>
          </p:nvSpPr>
          <p:spPr bwMode="gray">
            <a:xfrm>
              <a:off x="1701" y="1344"/>
              <a:ext cx="1859" cy="1859"/>
            </a:xfrm>
            <a:prstGeom prst="ellipse">
              <a:avLst/>
            </a:pr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80590" name="Oval 14">
              <a:extLst>
                <a:ext uri="{FF2B5EF4-FFF2-40B4-BE49-F238E27FC236}">
                  <a16:creationId xmlns:a16="http://schemas.microsoft.com/office/drawing/2014/main" id="{4A85B56B-8DB4-9A4A-8176-3A4430FADF8F}"/>
                </a:ext>
              </a:extLst>
            </p:cNvPr>
            <p:cNvSpPr>
              <a:spLocks noChangeArrowheads="1"/>
            </p:cNvSpPr>
            <p:nvPr/>
          </p:nvSpPr>
          <p:spPr bwMode="gray">
            <a:xfrm>
              <a:off x="1725" y="1354"/>
              <a:ext cx="1814" cy="1814"/>
            </a:xfrm>
            <a:prstGeom prst="ellipse">
              <a:avLst/>
            </a:prstGeom>
            <a:gradFill rotWithShape="1">
              <a:gsLst>
                <a:gs pos="0">
                  <a:schemeClr val="hlink">
                    <a:alpha val="0"/>
                  </a:schemeClr>
                </a:gs>
                <a:gs pos="100000">
                  <a:schemeClr val="hlink">
                    <a:gamma/>
                    <a:tint val="3490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80591" name="Oval 15">
              <a:extLst>
                <a:ext uri="{FF2B5EF4-FFF2-40B4-BE49-F238E27FC236}">
                  <a16:creationId xmlns:a16="http://schemas.microsoft.com/office/drawing/2014/main" id="{6FAFDCC7-9A2E-C247-B015-68791E42D06E}"/>
                </a:ext>
              </a:extLst>
            </p:cNvPr>
            <p:cNvSpPr>
              <a:spLocks noChangeArrowheads="1"/>
            </p:cNvSpPr>
            <p:nvPr/>
          </p:nvSpPr>
          <p:spPr bwMode="gray">
            <a:xfrm>
              <a:off x="1744" y="1372"/>
              <a:ext cx="1726" cy="1695"/>
            </a:xfrm>
            <a:prstGeom prst="ellipse">
              <a:avLst/>
            </a:prstGeom>
            <a:gradFill rotWithShape="1">
              <a:gsLst>
                <a:gs pos="0">
                  <a:schemeClr val="hlink">
                    <a:gamma/>
                    <a:shade val="79216"/>
                    <a:invGamma/>
                  </a:schemeClr>
                </a:gs>
                <a:gs pos="100000">
                  <a:schemeClr va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280592" name="Oval 16">
              <a:extLst>
                <a:ext uri="{FF2B5EF4-FFF2-40B4-BE49-F238E27FC236}">
                  <a16:creationId xmlns:a16="http://schemas.microsoft.com/office/drawing/2014/main" id="{367037E0-5BCF-1B4B-B045-5CB37D8CDF0D}"/>
                </a:ext>
              </a:extLst>
            </p:cNvPr>
            <p:cNvSpPr>
              <a:spLocks noChangeArrowheads="1"/>
            </p:cNvSpPr>
            <p:nvPr/>
          </p:nvSpPr>
          <p:spPr bwMode="gray">
            <a:xfrm>
              <a:off x="1844" y="1420"/>
              <a:ext cx="1535" cy="1375"/>
            </a:xfrm>
            <a:prstGeom prst="ellipse">
              <a:avLst/>
            </a:prstGeom>
            <a:gradFill rotWithShape="1">
              <a:gsLst>
                <a:gs pos="0">
                  <a:schemeClr val="hlink">
                    <a:gamma/>
                    <a:tint val="0"/>
                    <a:invGamma/>
                  </a:schemeClr>
                </a:gs>
                <a:gs pos="100000">
                  <a:schemeClr va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grpSp>
      <p:sp>
        <p:nvSpPr>
          <p:cNvPr id="280593" name="AutoShape 17">
            <a:extLst>
              <a:ext uri="{FF2B5EF4-FFF2-40B4-BE49-F238E27FC236}">
                <a16:creationId xmlns:a16="http://schemas.microsoft.com/office/drawing/2014/main" id="{6C7F330D-383F-5B44-94CC-D0E572D0E21D}"/>
              </a:ext>
            </a:extLst>
          </p:cNvPr>
          <p:cNvSpPr>
            <a:spLocks noChangeArrowheads="1"/>
          </p:cNvSpPr>
          <p:nvPr/>
        </p:nvSpPr>
        <p:spPr bwMode="auto">
          <a:xfrm rot="19351402">
            <a:off x="8543926" y="622300"/>
            <a:ext cx="360363" cy="215900"/>
          </a:xfrm>
          <a:prstGeom prst="leftArrow">
            <a:avLst>
              <a:gd name="adj1" fmla="val 50000"/>
              <a:gd name="adj2" fmla="val 41728"/>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0594" name="AutoShape 18">
            <a:extLst>
              <a:ext uri="{FF2B5EF4-FFF2-40B4-BE49-F238E27FC236}">
                <a16:creationId xmlns:a16="http://schemas.microsoft.com/office/drawing/2014/main" id="{CE098D65-C098-F44D-AEAE-CE79CDAA316D}"/>
              </a:ext>
            </a:extLst>
          </p:cNvPr>
          <p:cNvSpPr>
            <a:spLocks noChangeArrowheads="1"/>
          </p:cNvSpPr>
          <p:nvPr/>
        </p:nvSpPr>
        <p:spPr bwMode="auto">
          <a:xfrm rot="16200000">
            <a:off x="9047957" y="767557"/>
            <a:ext cx="360363" cy="215900"/>
          </a:xfrm>
          <a:prstGeom prst="leftArrow">
            <a:avLst>
              <a:gd name="adj1" fmla="val 50000"/>
              <a:gd name="adj2" fmla="val 41728"/>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0595" name="Text Box 19">
            <a:extLst>
              <a:ext uri="{FF2B5EF4-FFF2-40B4-BE49-F238E27FC236}">
                <a16:creationId xmlns:a16="http://schemas.microsoft.com/office/drawing/2014/main" id="{5E0451E9-12C2-6E44-9556-2799E3824505}"/>
              </a:ext>
            </a:extLst>
          </p:cNvPr>
          <p:cNvSpPr txBox="1">
            <a:spLocks noChangeArrowheads="1"/>
          </p:cNvSpPr>
          <p:nvPr/>
        </p:nvSpPr>
        <p:spPr bwMode="gray">
          <a:xfrm rot="16200000">
            <a:off x="9039196" y="150531"/>
            <a:ext cx="400110" cy="6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0" hangingPunct="0"/>
            <a:r>
              <a:rPr lang="en-US" altLang="ko-KR" sz="700" b="1">
                <a:ea typeface="굴림" panose="020B0600000101010101" pitchFamily="34" charset="-127"/>
              </a:rPr>
              <a:t>Methodology </a:t>
            </a:r>
          </a:p>
          <a:p>
            <a:pPr algn="ctr" eaLnBrk="0" hangingPunct="0"/>
            <a:r>
              <a:rPr lang="en-US" altLang="ko-KR" sz="700" b="1">
                <a:ea typeface="굴림" panose="020B0600000101010101" pitchFamily="34" charset="-127"/>
              </a:rPr>
              <a:t>Analysis</a:t>
            </a:r>
          </a:p>
        </p:txBody>
      </p:sp>
      <p:sp>
        <p:nvSpPr>
          <p:cNvPr id="280596" name="Rectangle 20">
            <a:extLst>
              <a:ext uri="{FF2B5EF4-FFF2-40B4-BE49-F238E27FC236}">
                <a16:creationId xmlns:a16="http://schemas.microsoft.com/office/drawing/2014/main" id="{050C75AB-85AD-E24C-829C-C2C81D084283}"/>
              </a:ext>
            </a:extLst>
          </p:cNvPr>
          <p:cNvSpPr>
            <a:spLocks noChangeArrowheads="1"/>
          </p:cNvSpPr>
          <p:nvPr/>
        </p:nvSpPr>
        <p:spPr bwMode="auto">
          <a:xfrm>
            <a:off x="7537450" y="1125538"/>
            <a:ext cx="1366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700" b="1" u="sng">
                <a:solidFill>
                  <a:srgbClr val="000000"/>
                </a:solidFill>
                <a:ea typeface="굴림" panose="020B0600000101010101" pitchFamily="34" charset="-127"/>
              </a:rPr>
              <a:t>Efficiency</a:t>
            </a:r>
          </a:p>
          <a:p>
            <a:pPr algn="ctr"/>
            <a:r>
              <a:rPr lang="en-US" altLang="ko-KR" sz="700">
                <a:solidFill>
                  <a:srgbClr val="000000"/>
                </a:solidFill>
                <a:ea typeface="굴림" panose="020B0600000101010101" pitchFamily="34" charset="-127"/>
              </a:rPr>
              <a:t>DEA</a:t>
            </a:r>
          </a:p>
        </p:txBody>
      </p:sp>
      <p:sp>
        <p:nvSpPr>
          <p:cNvPr id="280597" name="AutoShape 21">
            <a:extLst>
              <a:ext uri="{FF2B5EF4-FFF2-40B4-BE49-F238E27FC236}">
                <a16:creationId xmlns:a16="http://schemas.microsoft.com/office/drawing/2014/main" id="{AA7F0346-CC8B-1B4E-8B45-F94FC90ABD1A}"/>
              </a:ext>
            </a:extLst>
          </p:cNvPr>
          <p:cNvSpPr>
            <a:spLocks noChangeArrowheads="1"/>
          </p:cNvSpPr>
          <p:nvPr/>
        </p:nvSpPr>
        <p:spPr bwMode="gray">
          <a:xfrm>
            <a:off x="1928814" y="1412876"/>
            <a:ext cx="3989387" cy="360363"/>
          </a:xfrm>
          <a:prstGeom prst="roundRect">
            <a:avLst>
              <a:gd name="adj" fmla="val 16667"/>
            </a:avLst>
          </a:prstGeom>
          <a:gradFill rotWithShape="1">
            <a:gsLst>
              <a:gs pos="0">
                <a:schemeClr val="tx2"/>
              </a:gs>
              <a:gs pos="100000">
                <a:schemeClr val="tx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0598" name="AutoShape 22">
            <a:extLst>
              <a:ext uri="{FF2B5EF4-FFF2-40B4-BE49-F238E27FC236}">
                <a16:creationId xmlns:a16="http://schemas.microsoft.com/office/drawing/2014/main" id="{1182559F-6514-9F40-AC8B-188A9708DA05}"/>
              </a:ext>
            </a:extLst>
          </p:cNvPr>
          <p:cNvSpPr>
            <a:spLocks noChangeArrowheads="1"/>
          </p:cNvSpPr>
          <p:nvPr/>
        </p:nvSpPr>
        <p:spPr bwMode="gray">
          <a:xfrm>
            <a:off x="2239963" y="1336676"/>
            <a:ext cx="3714750"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2000" b="1">
                <a:solidFill>
                  <a:schemeClr val="bg1"/>
                </a:solidFill>
                <a:ea typeface="굴림" panose="020B0600000101010101" pitchFamily="34" charset="-127"/>
              </a:rPr>
              <a:t>Methodology Analysis</a:t>
            </a:r>
          </a:p>
        </p:txBody>
      </p:sp>
      <p:sp>
        <p:nvSpPr>
          <p:cNvPr id="280599" name="AutoShape 23">
            <a:extLst>
              <a:ext uri="{FF2B5EF4-FFF2-40B4-BE49-F238E27FC236}">
                <a16:creationId xmlns:a16="http://schemas.microsoft.com/office/drawing/2014/main" id="{0E04BF6D-12CF-0F40-89B9-902A21E55836}"/>
              </a:ext>
            </a:extLst>
          </p:cNvPr>
          <p:cNvSpPr>
            <a:spLocks noChangeArrowheads="1"/>
          </p:cNvSpPr>
          <p:nvPr/>
        </p:nvSpPr>
        <p:spPr bwMode="gray">
          <a:xfrm>
            <a:off x="1524000" y="1268413"/>
            <a:ext cx="685800" cy="68580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hangingPunct="0"/>
            <a:r>
              <a:rPr lang="en-US" altLang="ko-KR" sz="2400" b="1">
                <a:solidFill>
                  <a:schemeClr val="bg1"/>
                </a:solidFill>
                <a:ea typeface="굴림" panose="020B0600000101010101" pitchFamily="34" charset="-127"/>
              </a:rPr>
              <a:t>1</a:t>
            </a:r>
          </a:p>
        </p:txBody>
      </p:sp>
      <p:pic>
        <p:nvPicPr>
          <p:cNvPr id="280600" name="Picture 24">
            <a:extLst>
              <a:ext uri="{FF2B5EF4-FFF2-40B4-BE49-F238E27FC236}">
                <a16:creationId xmlns:a16="http://schemas.microsoft.com/office/drawing/2014/main" id="{B8CE5F4B-461D-BC4F-875F-763B31FF4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276476"/>
            <a:ext cx="6335712" cy="4321175"/>
          </a:xfrm>
          <a:prstGeom prst="rect">
            <a:avLst/>
          </a:prstGeom>
          <a:noFill/>
          <a:extLst>
            <a:ext uri="{909E8E84-426E-40DD-AFC4-6F175D3DCCD1}">
              <a14:hiddenFill xmlns:a14="http://schemas.microsoft.com/office/drawing/2010/main">
                <a:solidFill>
                  <a:srgbClr val="FFFFFF"/>
                </a:solidFill>
              </a14:hiddenFill>
            </a:ext>
          </a:extLst>
        </p:spPr>
      </p:pic>
      <p:sp>
        <p:nvSpPr>
          <p:cNvPr id="280601" name="AutoShape 25">
            <a:extLst>
              <a:ext uri="{FF2B5EF4-FFF2-40B4-BE49-F238E27FC236}">
                <a16:creationId xmlns:a16="http://schemas.microsoft.com/office/drawing/2014/main" id="{7223D464-37FF-104F-AC36-31528C8B2EC8}"/>
              </a:ext>
            </a:extLst>
          </p:cNvPr>
          <p:cNvSpPr>
            <a:spLocks noChangeArrowheads="1"/>
          </p:cNvSpPr>
          <p:nvPr/>
        </p:nvSpPr>
        <p:spPr bwMode="auto">
          <a:xfrm>
            <a:off x="5880101" y="4508500"/>
            <a:ext cx="936625" cy="431800"/>
          </a:xfrm>
          <a:prstGeom prst="wedgeRectCallout">
            <a:avLst>
              <a:gd name="adj1" fmla="val -57796"/>
              <a:gd name="adj2" fmla="val 12169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80602" name="Text Box 26">
            <a:extLst>
              <a:ext uri="{FF2B5EF4-FFF2-40B4-BE49-F238E27FC236}">
                <a16:creationId xmlns:a16="http://schemas.microsoft.com/office/drawing/2014/main" id="{B499C9B5-AC04-9A4E-BFB4-08227546CAB6}"/>
              </a:ext>
            </a:extLst>
          </p:cNvPr>
          <p:cNvSpPr txBox="1">
            <a:spLocks noChangeArrowheads="1"/>
          </p:cNvSpPr>
          <p:nvPr/>
        </p:nvSpPr>
        <p:spPr bwMode="auto">
          <a:xfrm>
            <a:off x="5880100" y="4581525"/>
            <a:ext cx="1042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NL 0,35</a:t>
            </a:r>
          </a:p>
        </p:txBody>
      </p:sp>
      <p:sp>
        <p:nvSpPr>
          <p:cNvPr id="280603" name="AutoShape 27">
            <a:extLst>
              <a:ext uri="{FF2B5EF4-FFF2-40B4-BE49-F238E27FC236}">
                <a16:creationId xmlns:a16="http://schemas.microsoft.com/office/drawing/2014/main" id="{D42886B8-E689-FC4B-A155-A01AD2DD58EB}"/>
              </a:ext>
            </a:extLst>
          </p:cNvPr>
          <p:cNvSpPr>
            <a:spLocks noChangeArrowheads="1"/>
          </p:cNvSpPr>
          <p:nvPr/>
        </p:nvSpPr>
        <p:spPr bwMode="auto">
          <a:xfrm flipV="1">
            <a:off x="5880101" y="5229226"/>
            <a:ext cx="936625" cy="360363"/>
          </a:xfrm>
          <a:prstGeom prst="wedgeRectCallout">
            <a:avLst>
              <a:gd name="adj1" fmla="val -49495"/>
              <a:gd name="adj2" fmla="val -10682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pt-BR" altLang="pt-BR"/>
          </a:p>
        </p:txBody>
      </p:sp>
      <p:sp>
        <p:nvSpPr>
          <p:cNvPr id="280604" name="Text Box 28">
            <a:extLst>
              <a:ext uri="{FF2B5EF4-FFF2-40B4-BE49-F238E27FC236}">
                <a16:creationId xmlns:a16="http://schemas.microsoft.com/office/drawing/2014/main" id="{8ACB1BE5-1D26-4F4E-B445-A9ABBBA82F03}"/>
              </a:ext>
            </a:extLst>
          </p:cNvPr>
          <p:cNvSpPr txBox="1">
            <a:spLocks noChangeArrowheads="1"/>
          </p:cNvSpPr>
          <p:nvPr/>
        </p:nvSpPr>
        <p:spPr bwMode="auto">
          <a:xfrm>
            <a:off x="5880100" y="5229225"/>
            <a:ext cx="1042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SE 0,32</a:t>
            </a:r>
          </a:p>
        </p:txBody>
      </p:sp>
      <p:sp>
        <p:nvSpPr>
          <p:cNvPr id="280606" name="AutoShape 30">
            <a:extLst>
              <a:ext uri="{FF2B5EF4-FFF2-40B4-BE49-F238E27FC236}">
                <a16:creationId xmlns:a16="http://schemas.microsoft.com/office/drawing/2014/main" id="{7CC2072F-1B09-F04F-A58E-B2FFDF36903F}"/>
              </a:ext>
            </a:extLst>
          </p:cNvPr>
          <p:cNvSpPr>
            <a:spLocks noChangeArrowheads="1"/>
          </p:cNvSpPr>
          <p:nvPr/>
        </p:nvSpPr>
        <p:spPr bwMode="auto">
          <a:xfrm>
            <a:off x="5880101" y="3284538"/>
            <a:ext cx="936625" cy="431800"/>
          </a:xfrm>
          <a:prstGeom prst="wedgeRectCallout">
            <a:avLst>
              <a:gd name="adj1" fmla="val -57796"/>
              <a:gd name="adj2" fmla="val 12169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80605" name="Text Box 29">
            <a:extLst>
              <a:ext uri="{FF2B5EF4-FFF2-40B4-BE49-F238E27FC236}">
                <a16:creationId xmlns:a16="http://schemas.microsoft.com/office/drawing/2014/main" id="{253D35EA-4AE4-564F-B3FB-CFB9A1F2484D}"/>
              </a:ext>
            </a:extLst>
          </p:cNvPr>
          <p:cNvSpPr txBox="1">
            <a:spLocks noChangeArrowheads="1"/>
          </p:cNvSpPr>
          <p:nvPr/>
        </p:nvSpPr>
        <p:spPr bwMode="auto">
          <a:xfrm>
            <a:off x="5880100" y="3284538"/>
            <a:ext cx="1042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FI 0,35</a:t>
            </a:r>
          </a:p>
        </p:txBody>
      </p:sp>
      <p:sp>
        <p:nvSpPr>
          <p:cNvPr id="280607" name="AutoShape 31">
            <a:extLst>
              <a:ext uri="{FF2B5EF4-FFF2-40B4-BE49-F238E27FC236}">
                <a16:creationId xmlns:a16="http://schemas.microsoft.com/office/drawing/2014/main" id="{C22E8854-2CB1-D645-BEAF-DA66D5FB430D}"/>
              </a:ext>
            </a:extLst>
          </p:cNvPr>
          <p:cNvSpPr>
            <a:spLocks noChangeArrowheads="1"/>
          </p:cNvSpPr>
          <p:nvPr/>
        </p:nvSpPr>
        <p:spPr bwMode="auto">
          <a:xfrm>
            <a:off x="9120189" y="4581525"/>
            <a:ext cx="936625" cy="431800"/>
          </a:xfrm>
          <a:prstGeom prst="wedgeRectCallout">
            <a:avLst>
              <a:gd name="adj1" fmla="val -69662"/>
              <a:gd name="adj2" fmla="val 12647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80608" name="Text Box 32">
            <a:extLst>
              <a:ext uri="{FF2B5EF4-FFF2-40B4-BE49-F238E27FC236}">
                <a16:creationId xmlns:a16="http://schemas.microsoft.com/office/drawing/2014/main" id="{440017CD-ADD6-3D45-A94F-0628F556DF2C}"/>
              </a:ext>
            </a:extLst>
          </p:cNvPr>
          <p:cNvSpPr txBox="1">
            <a:spLocks noChangeArrowheads="1"/>
          </p:cNvSpPr>
          <p:nvPr/>
        </p:nvSpPr>
        <p:spPr bwMode="auto">
          <a:xfrm>
            <a:off x="9120189" y="4652963"/>
            <a:ext cx="1042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NL 0,33</a:t>
            </a:r>
          </a:p>
        </p:txBody>
      </p:sp>
      <p:sp>
        <p:nvSpPr>
          <p:cNvPr id="280609" name="AutoShape 33">
            <a:extLst>
              <a:ext uri="{FF2B5EF4-FFF2-40B4-BE49-F238E27FC236}">
                <a16:creationId xmlns:a16="http://schemas.microsoft.com/office/drawing/2014/main" id="{F58D873E-BFB0-B64D-99E1-46D83E73F46C}"/>
              </a:ext>
            </a:extLst>
          </p:cNvPr>
          <p:cNvSpPr>
            <a:spLocks noChangeArrowheads="1"/>
          </p:cNvSpPr>
          <p:nvPr/>
        </p:nvSpPr>
        <p:spPr bwMode="auto">
          <a:xfrm flipV="1">
            <a:off x="9048751" y="5300663"/>
            <a:ext cx="936625" cy="360362"/>
          </a:xfrm>
          <a:prstGeom prst="wedgeRectCallout">
            <a:avLst>
              <a:gd name="adj1" fmla="val -64579"/>
              <a:gd name="adj2" fmla="val -11079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pt-BR" altLang="pt-BR"/>
          </a:p>
        </p:txBody>
      </p:sp>
      <p:sp>
        <p:nvSpPr>
          <p:cNvPr id="280611" name="AutoShape 35">
            <a:extLst>
              <a:ext uri="{FF2B5EF4-FFF2-40B4-BE49-F238E27FC236}">
                <a16:creationId xmlns:a16="http://schemas.microsoft.com/office/drawing/2014/main" id="{3119BFB0-8CA6-B642-B011-32939DE9947A}"/>
              </a:ext>
            </a:extLst>
          </p:cNvPr>
          <p:cNvSpPr>
            <a:spLocks noChangeArrowheads="1"/>
          </p:cNvSpPr>
          <p:nvPr/>
        </p:nvSpPr>
        <p:spPr bwMode="auto">
          <a:xfrm>
            <a:off x="9480551" y="3357563"/>
            <a:ext cx="936625" cy="431800"/>
          </a:xfrm>
          <a:prstGeom prst="wedgeRectCallout">
            <a:avLst>
              <a:gd name="adj1" fmla="val -107968"/>
              <a:gd name="adj2" fmla="val 10992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80612" name="Text Box 36">
            <a:extLst>
              <a:ext uri="{FF2B5EF4-FFF2-40B4-BE49-F238E27FC236}">
                <a16:creationId xmlns:a16="http://schemas.microsoft.com/office/drawing/2014/main" id="{853A98FE-EEF3-0840-A654-D64C0B617440}"/>
              </a:ext>
            </a:extLst>
          </p:cNvPr>
          <p:cNvSpPr txBox="1">
            <a:spLocks noChangeArrowheads="1"/>
          </p:cNvSpPr>
          <p:nvPr/>
        </p:nvSpPr>
        <p:spPr bwMode="auto">
          <a:xfrm>
            <a:off x="9517064" y="3429000"/>
            <a:ext cx="1042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FI 0,40</a:t>
            </a:r>
          </a:p>
        </p:txBody>
      </p:sp>
      <p:sp>
        <p:nvSpPr>
          <p:cNvPr id="280610" name="Text Box 34">
            <a:extLst>
              <a:ext uri="{FF2B5EF4-FFF2-40B4-BE49-F238E27FC236}">
                <a16:creationId xmlns:a16="http://schemas.microsoft.com/office/drawing/2014/main" id="{D1095DD9-2FE3-7147-9B92-290354B5762E}"/>
              </a:ext>
            </a:extLst>
          </p:cNvPr>
          <p:cNvSpPr txBox="1">
            <a:spLocks noChangeArrowheads="1"/>
          </p:cNvSpPr>
          <p:nvPr/>
        </p:nvSpPr>
        <p:spPr bwMode="auto">
          <a:xfrm>
            <a:off x="9085264" y="5300663"/>
            <a:ext cx="1042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SE 0,24</a:t>
            </a:r>
          </a:p>
        </p:txBody>
      </p:sp>
      <p:sp>
        <p:nvSpPr>
          <p:cNvPr id="280613" name="AutoShape 37">
            <a:extLst>
              <a:ext uri="{FF2B5EF4-FFF2-40B4-BE49-F238E27FC236}">
                <a16:creationId xmlns:a16="http://schemas.microsoft.com/office/drawing/2014/main" id="{04101BFC-B99F-AA4D-B8A5-CEEFB06AB2C7}"/>
              </a:ext>
            </a:extLst>
          </p:cNvPr>
          <p:cNvSpPr>
            <a:spLocks noChangeArrowheads="1"/>
          </p:cNvSpPr>
          <p:nvPr/>
        </p:nvSpPr>
        <p:spPr bwMode="auto">
          <a:xfrm>
            <a:off x="9120188" y="2630488"/>
            <a:ext cx="1079500" cy="576262"/>
          </a:xfrm>
          <a:prstGeom prst="wedgeRectCallout">
            <a:avLst>
              <a:gd name="adj1" fmla="val -60736"/>
              <a:gd name="adj2" fmla="val 12631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80614" name="Text Box 38">
            <a:extLst>
              <a:ext uri="{FF2B5EF4-FFF2-40B4-BE49-F238E27FC236}">
                <a16:creationId xmlns:a16="http://schemas.microsoft.com/office/drawing/2014/main" id="{9BF39EEC-2237-9E42-9559-FA709F34AADC}"/>
              </a:ext>
            </a:extLst>
          </p:cNvPr>
          <p:cNvSpPr txBox="1">
            <a:spLocks noChangeArrowheads="1"/>
          </p:cNvSpPr>
          <p:nvPr/>
        </p:nvSpPr>
        <p:spPr bwMode="auto">
          <a:xfrm>
            <a:off x="9191625" y="2632076"/>
            <a:ext cx="10429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b="1"/>
              <a:t>BE  0,33</a:t>
            </a:r>
          </a:p>
          <a:p>
            <a:r>
              <a:rPr lang="pt-BR" altLang="pt-BR" sz="1600" b="1"/>
              <a:t>DK  0,37</a:t>
            </a:r>
          </a:p>
        </p:txBody>
      </p:sp>
      <p:pic>
        <p:nvPicPr>
          <p:cNvPr id="280617" name="Picture 41">
            <a:extLst>
              <a:ext uri="{FF2B5EF4-FFF2-40B4-BE49-F238E27FC236}">
                <a16:creationId xmlns:a16="http://schemas.microsoft.com/office/drawing/2014/main" id="{A62E71B2-DA86-5345-BD81-087E5D4959B5}"/>
              </a:ext>
            </a:extLst>
          </p:cNvPr>
          <p:cNvPicPr>
            <a:picLocks noChangeAspect="1" noChangeArrowheads="1"/>
          </p:cNvPicPr>
          <p:nvPr/>
        </p:nvPicPr>
        <p:blipFill>
          <a:blip r:embed="rId3">
            <a:lum bright="50000" contrast="-70000"/>
            <a:extLst>
              <a:ext uri="{28A0092B-C50C-407E-A947-70E740481C1C}">
                <a14:useLocalDpi xmlns:a14="http://schemas.microsoft.com/office/drawing/2010/main" val="0"/>
              </a:ext>
            </a:extLst>
          </a:blip>
          <a:srcRect/>
          <a:stretch>
            <a:fillRect/>
          </a:stretch>
        </p:blipFill>
        <p:spPr bwMode="auto">
          <a:xfrm>
            <a:off x="1595438" y="6399214"/>
            <a:ext cx="5397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618" name="Text Box 42">
            <a:extLst>
              <a:ext uri="{FF2B5EF4-FFF2-40B4-BE49-F238E27FC236}">
                <a16:creationId xmlns:a16="http://schemas.microsoft.com/office/drawing/2014/main" id="{144E5DED-5CC5-5747-B7F0-56F3DB507ED2}"/>
              </a:ext>
            </a:extLst>
          </p:cNvPr>
          <p:cNvSpPr txBox="1">
            <a:spLocks noChangeArrowheads="1"/>
          </p:cNvSpPr>
          <p:nvPr/>
        </p:nvSpPr>
        <p:spPr bwMode="auto">
          <a:xfrm>
            <a:off x="2135188" y="6597650"/>
            <a:ext cx="2665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b="1">
                <a:latin typeface="Arial Unicode MS" panose="020B0604020202020204" pitchFamily="34" charset="-128"/>
              </a:rPr>
              <a:t>Ruy Camilo</a:t>
            </a:r>
          </a:p>
        </p:txBody>
      </p:sp>
      <p:sp>
        <p:nvSpPr>
          <p:cNvPr id="280619" name="Rectangle 43">
            <a:extLst>
              <a:ext uri="{FF2B5EF4-FFF2-40B4-BE49-F238E27FC236}">
                <a16:creationId xmlns:a16="http://schemas.microsoft.com/office/drawing/2014/main" id="{03EE3B48-D69E-5C44-85F9-F675B9F9D44F}"/>
              </a:ext>
            </a:extLst>
          </p:cNvPr>
          <p:cNvSpPr>
            <a:spLocks noChangeArrowheads="1"/>
          </p:cNvSpPr>
          <p:nvPr/>
        </p:nvSpPr>
        <p:spPr bwMode="auto">
          <a:xfrm>
            <a:off x="1524000" y="476250"/>
            <a:ext cx="6300788" cy="71913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bg2"/>
                </a:solidFill>
                <a:latin typeface="Arial" panose="020B0604020202020204" pitchFamily="34" charset="0"/>
              </a:defRPr>
            </a:lvl1pPr>
            <a:lvl2pPr>
              <a:defRPr sz="3200" b="1">
                <a:solidFill>
                  <a:schemeClr val="bg2"/>
                </a:solidFill>
                <a:latin typeface="Arial" panose="020B0604020202020204" pitchFamily="34" charset="0"/>
              </a:defRPr>
            </a:lvl2pPr>
            <a:lvl3pPr>
              <a:defRPr sz="3200" b="1">
                <a:solidFill>
                  <a:schemeClr val="bg2"/>
                </a:solidFill>
                <a:latin typeface="Arial" panose="020B0604020202020204" pitchFamily="34" charset="0"/>
              </a:defRPr>
            </a:lvl3pPr>
            <a:lvl4pPr>
              <a:defRPr sz="3200" b="1">
                <a:solidFill>
                  <a:schemeClr val="bg2"/>
                </a:solidFill>
                <a:latin typeface="Arial" panose="020B0604020202020204" pitchFamily="34" charset="0"/>
              </a:defRPr>
            </a:lvl4pPr>
            <a:lvl5pPr>
              <a:defRPr sz="3200" b="1">
                <a:solidFill>
                  <a:schemeClr val="bg2"/>
                </a:solidFill>
                <a:latin typeface="Arial" panose="020B0604020202020204" pitchFamily="34" charset="0"/>
              </a:defRPr>
            </a:lvl5pPr>
            <a:lvl6pPr marL="457200" fontAlgn="base">
              <a:spcBef>
                <a:spcPct val="0"/>
              </a:spcBef>
              <a:spcAft>
                <a:spcPct val="0"/>
              </a:spcAft>
              <a:defRPr sz="3200" b="1">
                <a:solidFill>
                  <a:schemeClr val="bg2"/>
                </a:solidFill>
                <a:latin typeface="Arial" panose="020B0604020202020204" pitchFamily="34" charset="0"/>
              </a:defRPr>
            </a:lvl6pPr>
            <a:lvl7pPr marL="914400" fontAlgn="base">
              <a:spcBef>
                <a:spcPct val="0"/>
              </a:spcBef>
              <a:spcAft>
                <a:spcPct val="0"/>
              </a:spcAft>
              <a:defRPr sz="3200" b="1">
                <a:solidFill>
                  <a:schemeClr val="bg2"/>
                </a:solidFill>
                <a:latin typeface="Arial" panose="020B0604020202020204" pitchFamily="34" charset="0"/>
              </a:defRPr>
            </a:lvl7pPr>
            <a:lvl8pPr marL="1371600" fontAlgn="base">
              <a:spcBef>
                <a:spcPct val="0"/>
              </a:spcBef>
              <a:spcAft>
                <a:spcPct val="0"/>
              </a:spcAft>
              <a:defRPr sz="3200" b="1">
                <a:solidFill>
                  <a:schemeClr val="bg2"/>
                </a:solidFill>
                <a:latin typeface="Arial" panose="020B0604020202020204" pitchFamily="34" charset="0"/>
              </a:defRPr>
            </a:lvl8pPr>
            <a:lvl9pPr marL="1828800" fontAlgn="base">
              <a:spcBef>
                <a:spcPct val="0"/>
              </a:spcBef>
              <a:spcAft>
                <a:spcPct val="0"/>
              </a:spcAft>
              <a:defRPr sz="3200" b="1">
                <a:solidFill>
                  <a:schemeClr val="bg2"/>
                </a:solidFill>
                <a:latin typeface="Arial" panose="020B0604020202020204" pitchFamily="34" charset="0"/>
              </a:defRPr>
            </a:lvl9pPr>
          </a:lstStyle>
          <a:p>
            <a:r>
              <a:rPr lang="pt-BR" altLang="pt-BR" sz="2000">
                <a:solidFill>
                  <a:schemeClr val="bg1"/>
                </a:solidFill>
                <a:latin typeface="Tahoma" panose="020B0604030504040204" pitchFamily="34" charset="0"/>
              </a:rPr>
              <a:t>Bank Competition, Concentration and Efficiency </a:t>
            </a:r>
            <a:br>
              <a:rPr lang="pt-BR" altLang="pt-BR" sz="2000">
                <a:solidFill>
                  <a:schemeClr val="bg1"/>
                </a:solidFill>
                <a:latin typeface="Tahoma" panose="020B0604030504040204" pitchFamily="34" charset="0"/>
              </a:rPr>
            </a:br>
            <a:r>
              <a:rPr lang="pt-BR" altLang="pt-BR" sz="2000">
                <a:solidFill>
                  <a:schemeClr val="bg1"/>
                </a:solidFill>
                <a:latin typeface="Tahoma" panose="020B0604030504040204" pitchFamily="34" charset="0"/>
              </a:rPr>
              <a:t>in the Single European Market</a:t>
            </a:r>
            <a:endParaRPr lang="uk-UA" altLang="pt-BR" sz="1400" b="0">
              <a:solidFill>
                <a:schemeClr val="bg1"/>
              </a:solidFill>
              <a:latin typeface="Tahoma" panose="020B0604030504040204" pitchFamily="34" charset="0"/>
            </a:endParaRPr>
          </a:p>
        </p:txBody>
      </p:sp>
    </p:spTree>
    <p:extLst>
      <p:ext uri="{BB962C8B-B14F-4D97-AF65-F5344CB8AC3E}">
        <p14:creationId xmlns:p14="http://schemas.microsoft.com/office/powerpoint/2010/main" val="391616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47DD8-03FC-1F4B-BE0D-9DF31A707D4A}"/>
              </a:ext>
            </a:extLst>
          </p:cNvPr>
          <p:cNvSpPr>
            <a:spLocks noGrp="1"/>
          </p:cNvSpPr>
          <p:nvPr>
            <p:ph type="title"/>
          </p:nvPr>
        </p:nvSpPr>
        <p:spPr/>
        <p:txBody>
          <a:bodyPr/>
          <a:lstStyle/>
          <a:p>
            <a:r>
              <a:rPr lang="pt-BR" dirty="0"/>
              <a:t>Conclusões</a:t>
            </a:r>
          </a:p>
        </p:txBody>
      </p:sp>
      <p:sp>
        <p:nvSpPr>
          <p:cNvPr id="3" name="Espaço Reservado para Conteúdo 2">
            <a:extLst>
              <a:ext uri="{FF2B5EF4-FFF2-40B4-BE49-F238E27FC236}">
                <a16:creationId xmlns:a16="http://schemas.microsoft.com/office/drawing/2014/main" id="{B060A258-D524-3842-AC95-46E3EAB74313}"/>
              </a:ext>
            </a:extLst>
          </p:cNvPr>
          <p:cNvSpPr>
            <a:spLocks noGrp="1"/>
          </p:cNvSpPr>
          <p:nvPr>
            <p:ph idx="1"/>
          </p:nvPr>
        </p:nvSpPr>
        <p:spPr/>
        <p:txBody>
          <a:bodyPr>
            <a:normAutofit/>
          </a:bodyPr>
          <a:lstStyle/>
          <a:p>
            <a:pPr marL="0" indent="0">
              <a:buNone/>
            </a:pPr>
            <a:r>
              <a:rPr lang="pt-BR" dirty="0"/>
              <a:t>Relação entre competição e eficiência não é simples. Sistemas bancários mais eficientes não são os mais competitivos.</a:t>
            </a:r>
          </a:p>
          <a:p>
            <a:pPr marL="0" indent="0">
              <a:buNone/>
            </a:pPr>
            <a:endParaRPr lang="pt-BR" dirty="0"/>
          </a:p>
          <a:p>
            <a:pPr marL="0" indent="0">
              <a:buNone/>
            </a:pPr>
            <a:r>
              <a:rPr lang="pt-BR" dirty="0"/>
              <a:t>Aumento da concorrência com a unificação do mercado europeu forçou bancos a ficarem mais eficientes, mas isso não ampliou a competição, pois algumas bancos tentaram ampliar eficiência comprando outros, menos eficientes.</a:t>
            </a:r>
          </a:p>
          <a:p>
            <a:pPr marL="0" indent="0">
              <a:buNone/>
            </a:pPr>
            <a:endParaRPr lang="pt-BR" dirty="0"/>
          </a:p>
        </p:txBody>
      </p:sp>
    </p:spTree>
    <p:extLst>
      <p:ext uri="{BB962C8B-B14F-4D97-AF65-F5344CB8AC3E}">
        <p14:creationId xmlns:p14="http://schemas.microsoft.com/office/powerpoint/2010/main" val="3405164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E7392-1617-8C49-952C-354E84580F86}"/>
              </a:ext>
            </a:extLst>
          </p:cNvPr>
          <p:cNvSpPr>
            <a:spLocks noGrp="1"/>
          </p:cNvSpPr>
          <p:nvPr>
            <p:ph type="title"/>
          </p:nvPr>
        </p:nvSpPr>
        <p:spPr/>
        <p:txBody>
          <a:bodyPr/>
          <a:lstStyle/>
          <a:p>
            <a:r>
              <a:rPr lang="pt-BR" dirty="0"/>
              <a:t>O setor bancário brasileiro compete?</a:t>
            </a:r>
          </a:p>
        </p:txBody>
      </p:sp>
      <p:sp>
        <p:nvSpPr>
          <p:cNvPr id="3" name="Espaço Reservado para Conteúdo 2">
            <a:extLst>
              <a:ext uri="{FF2B5EF4-FFF2-40B4-BE49-F238E27FC236}">
                <a16:creationId xmlns:a16="http://schemas.microsoft.com/office/drawing/2014/main" id="{15B1B776-1393-064F-938F-F8C237509FF9}"/>
              </a:ext>
            </a:extLst>
          </p:cNvPr>
          <p:cNvSpPr>
            <a:spLocks noGrp="1"/>
          </p:cNvSpPr>
          <p:nvPr>
            <p:ph idx="1"/>
          </p:nvPr>
        </p:nvSpPr>
        <p:spPr/>
        <p:txBody>
          <a:bodyPr/>
          <a:lstStyle/>
          <a:p>
            <a:pPr marL="0" indent="0">
              <a:buNone/>
            </a:pPr>
            <a:endParaRPr lang="pt-BR" dirty="0"/>
          </a:p>
          <a:p>
            <a:pPr marL="0" indent="0">
              <a:buNone/>
            </a:pPr>
            <a:r>
              <a:rPr lang="pt-BR" dirty="0"/>
              <a:t>SIM, respondem </a:t>
            </a:r>
            <a:r>
              <a:rPr lang="pt-BR" dirty="0" err="1"/>
              <a:t>Belaish</a:t>
            </a:r>
            <a:r>
              <a:rPr lang="pt-BR" dirty="0"/>
              <a:t> (2003), </a:t>
            </a:r>
            <a:r>
              <a:rPr lang="pt-BR" dirty="0" err="1"/>
              <a:t>Araujo</a:t>
            </a:r>
            <a:r>
              <a:rPr lang="pt-BR" dirty="0"/>
              <a:t> e Jorge Neto (2007), Lucinda (2010),  Tabak, Gomes, e Medeiros Jr (2015).</a:t>
            </a:r>
          </a:p>
          <a:p>
            <a:pPr marL="0" indent="0">
              <a:buNone/>
            </a:pPr>
            <a:endParaRPr lang="pt-BR" dirty="0"/>
          </a:p>
          <a:p>
            <a:pPr marL="0" indent="0">
              <a:buNone/>
            </a:pPr>
            <a:endParaRPr lang="pt-BR" dirty="0"/>
          </a:p>
          <a:p>
            <a:pPr marL="0" indent="0">
              <a:buNone/>
            </a:pPr>
            <a:r>
              <a:rPr lang="pt-BR" dirty="0"/>
              <a:t>NÃO, respondem Divino e Silva (2017).</a:t>
            </a:r>
          </a:p>
        </p:txBody>
      </p:sp>
    </p:spTree>
    <p:extLst>
      <p:ext uri="{BB962C8B-B14F-4D97-AF65-F5344CB8AC3E}">
        <p14:creationId xmlns:p14="http://schemas.microsoft.com/office/powerpoint/2010/main" val="53701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C6113-FD22-5E79-8D84-C93E7A9764AD}"/>
              </a:ext>
            </a:extLst>
          </p:cNvPr>
          <p:cNvSpPr>
            <a:spLocks noGrp="1"/>
          </p:cNvSpPr>
          <p:nvPr>
            <p:ph type="title"/>
          </p:nvPr>
        </p:nvSpPr>
        <p:spPr/>
        <p:txBody>
          <a:bodyPr/>
          <a:lstStyle/>
          <a:p>
            <a:r>
              <a:rPr lang="pt-BR" dirty="0"/>
              <a:t>Agenda Bacen Hashtag </a:t>
            </a:r>
          </a:p>
        </p:txBody>
      </p:sp>
      <p:sp>
        <p:nvSpPr>
          <p:cNvPr id="3" name="Espaço Reservado para Conteúdo 2">
            <a:extLst>
              <a:ext uri="{FF2B5EF4-FFF2-40B4-BE49-F238E27FC236}">
                <a16:creationId xmlns:a16="http://schemas.microsoft.com/office/drawing/2014/main" id="{CC22C535-07A0-74DE-CA04-B2B7CF774EDF}"/>
              </a:ext>
            </a:extLst>
          </p:cNvPr>
          <p:cNvSpPr>
            <a:spLocks noGrp="1"/>
          </p:cNvSpPr>
          <p:nvPr>
            <p:ph idx="1"/>
          </p:nvPr>
        </p:nvSpPr>
        <p:spPr/>
        <p:txBody>
          <a:bodyPr>
            <a:normAutofit fontScale="85000" lnSpcReduction="10000"/>
          </a:bodyPr>
          <a:lstStyle/>
          <a:p>
            <a:pPr marL="0" indent="0">
              <a:buNone/>
            </a:pPr>
            <a:r>
              <a:rPr lang="pt-BR" dirty="0"/>
              <a:t>Ampliando,  a agenda BACEN MAIS, a </a:t>
            </a:r>
            <a:r>
              <a:rPr lang="pt-BR" b="0" i="0" dirty="0">
                <a:solidFill>
                  <a:srgbClr val="212529"/>
                </a:solidFill>
                <a:effectLst/>
                <a:latin typeface="Ubuntu Light" panose="020F0302020204030204" pitchFamily="34" charset="0"/>
              </a:rPr>
              <a:t>Agenda BC # foca em cinco aspectos:</a:t>
            </a:r>
          </a:p>
          <a:p>
            <a:pPr algn="l">
              <a:buFont typeface="Arial" panose="020B0604020202020204" pitchFamily="34" charset="0"/>
              <a:buChar char="•"/>
            </a:pPr>
            <a:endParaRPr lang="pt-BR" b="0" i="0" dirty="0">
              <a:solidFill>
                <a:srgbClr val="212529"/>
              </a:solidFill>
              <a:effectLst/>
              <a:latin typeface="Ubuntu Light" panose="020F0302020204030204" pitchFamily="34" charset="0"/>
            </a:endParaRPr>
          </a:p>
          <a:p>
            <a:pPr algn="l">
              <a:buFont typeface="Arial" panose="020B0604020202020204" pitchFamily="34" charset="0"/>
              <a:buChar char="•"/>
            </a:pPr>
            <a:r>
              <a:rPr lang="pt-BR" b="0" i="0" dirty="0">
                <a:solidFill>
                  <a:srgbClr val="212529"/>
                </a:solidFill>
                <a:effectLst/>
                <a:latin typeface="Ubuntu Light" panose="020F0302020204030204" pitchFamily="34" charset="0"/>
              </a:rPr>
              <a:t>INCLUSÃO: Facilitar acesso aos mercados financeiros, ampliando a bancarização</a:t>
            </a:r>
          </a:p>
          <a:p>
            <a:pPr algn="l">
              <a:buFont typeface="Arial" panose="020B0604020202020204" pitchFamily="34" charset="0"/>
              <a:buChar char="•"/>
            </a:pPr>
            <a:r>
              <a:rPr lang="pt-BR" b="0" i="0" dirty="0">
                <a:solidFill>
                  <a:srgbClr val="212529"/>
                </a:solidFill>
                <a:effectLst/>
                <a:latin typeface="Ubuntu Light" panose="020F0302020204030204" pitchFamily="34" charset="0"/>
              </a:rPr>
              <a:t>COMPETITIVIDADE: Incentivar a concorrência nos Sistemas Financeiro e de Pagamentos</a:t>
            </a:r>
          </a:p>
          <a:p>
            <a:pPr algn="l">
              <a:buFont typeface="Arial" panose="020B0604020202020204" pitchFamily="34" charset="0"/>
              <a:buChar char="•"/>
            </a:pPr>
            <a:r>
              <a:rPr lang="pt-BR" b="0" i="0" dirty="0">
                <a:solidFill>
                  <a:srgbClr val="212529"/>
                </a:solidFill>
                <a:effectLst/>
                <a:latin typeface="Ubuntu Light" panose="020F0302020204030204" pitchFamily="34" charset="0"/>
              </a:rPr>
              <a:t>TRANSPARÊNCIA: Melhorar a transparência, a qualidade e o fluxo das informações de mercado e do Banco Central.</a:t>
            </a:r>
          </a:p>
          <a:p>
            <a:pPr algn="l">
              <a:buFont typeface="Arial" panose="020B0604020202020204" pitchFamily="34" charset="0"/>
              <a:buChar char="•"/>
            </a:pPr>
            <a:r>
              <a:rPr lang="pt-BR" b="0" i="0" dirty="0">
                <a:solidFill>
                  <a:srgbClr val="212529"/>
                </a:solidFill>
                <a:effectLst/>
                <a:latin typeface="Ubuntu Light" panose="020F0302020204030204" pitchFamily="34" charset="0"/>
              </a:rPr>
              <a:t>EDUCAÇÃO: Estimular a poupança e a participação consciente no mercado.</a:t>
            </a:r>
          </a:p>
          <a:p>
            <a:pPr algn="l">
              <a:buFont typeface="Arial" panose="020B0604020202020204" pitchFamily="34" charset="0"/>
              <a:buChar char="•"/>
            </a:pPr>
            <a:r>
              <a:rPr lang="pt-BR" b="0" i="0" dirty="0">
                <a:solidFill>
                  <a:srgbClr val="212529"/>
                </a:solidFill>
                <a:effectLst/>
                <a:latin typeface="Ubuntu Light" panose="020F0302020204030204" pitchFamily="34" charset="0"/>
              </a:rPr>
              <a:t>SUSTENTABILIDADE: Promover finanças sustentáveis e contribuir para redução de riscos socioambientais e climáticos na economia e no Sistema </a:t>
            </a:r>
            <a:r>
              <a:rPr lang="pt-BR" b="0" i="0">
                <a:solidFill>
                  <a:srgbClr val="212529"/>
                </a:solidFill>
                <a:effectLst/>
                <a:latin typeface="Ubuntu Light" panose="020F0302020204030204" pitchFamily="34" charset="0"/>
              </a:rPr>
              <a:t>Financeiro.</a:t>
            </a:r>
            <a:br>
              <a:rPr lang="pt-BR" dirty="0"/>
            </a:br>
            <a:endParaRPr lang="pt-BR" dirty="0"/>
          </a:p>
        </p:txBody>
      </p:sp>
    </p:spTree>
    <p:extLst>
      <p:ext uri="{BB962C8B-B14F-4D97-AF65-F5344CB8AC3E}">
        <p14:creationId xmlns:p14="http://schemas.microsoft.com/office/powerpoint/2010/main" val="75124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DBC34-AC05-4D4D-A8C3-324F5194BB65}"/>
              </a:ext>
            </a:extLst>
          </p:cNvPr>
          <p:cNvSpPr>
            <a:spLocks noGrp="1"/>
          </p:cNvSpPr>
          <p:nvPr>
            <p:ph type="title"/>
          </p:nvPr>
        </p:nvSpPr>
        <p:spPr>
          <a:xfrm>
            <a:off x="524741" y="620392"/>
            <a:ext cx="3808268" cy="5504688"/>
          </a:xfrm>
        </p:spPr>
        <p:txBody>
          <a:bodyPr>
            <a:normAutofit/>
          </a:bodyPr>
          <a:lstStyle/>
          <a:p>
            <a:r>
              <a:rPr lang="pt-BR" sz="3800">
                <a:solidFill>
                  <a:schemeClr val="accent5"/>
                </a:solidFill>
              </a:rPr>
              <a:t>Medidas Regulatórias e Microeconômicas do BACEN em favor da competição bancária</a:t>
            </a:r>
          </a:p>
        </p:txBody>
      </p:sp>
      <p:graphicFrame>
        <p:nvGraphicFramePr>
          <p:cNvPr id="5" name="Espaço Reservado para Conteúdo 2">
            <a:extLst>
              <a:ext uri="{FF2B5EF4-FFF2-40B4-BE49-F238E27FC236}">
                <a16:creationId xmlns:a16="http://schemas.microsoft.com/office/drawing/2014/main" id="{D63DF471-F8AB-4EAA-830F-93E168E58673}"/>
              </a:ext>
            </a:extLst>
          </p:cNvPr>
          <p:cNvGraphicFramePr>
            <a:graphicFrameLocks noGrp="1"/>
          </p:cNvGraphicFramePr>
          <p:nvPr>
            <p:ph idx="1"/>
            <p:extLst>
              <p:ext uri="{D42A27DB-BD31-4B8C-83A1-F6EECF244321}">
                <p14:modId xmlns:p14="http://schemas.microsoft.com/office/powerpoint/2010/main" val="182662507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55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B5921-28AE-2E47-B0F3-14B1240975B4}"/>
              </a:ext>
            </a:extLst>
          </p:cNvPr>
          <p:cNvSpPr>
            <a:spLocks noGrp="1"/>
          </p:cNvSpPr>
          <p:nvPr>
            <p:ph type="title"/>
          </p:nvPr>
        </p:nvSpPr>
        <p:spPr/>
        <p:txBody>
          <a:bodyPr/>
          <a:lstStyle/>
          <a:p>
            <a:r>
              <a:rPr lang="pt-BR" dirty="0"/>
              <a:t>O efeito da liberalização e da tecnologia</a:t>
            </a:r>
          </a:p>
        </p:txBody>
      </p:sp>
      <p:sp>
        <p:nvSpPr>
          <p:cNvPr id="3" name="Espaço Reservado para Conteúdo 2">
            <a:extLst>
              <a:ext uri="{FF2B5EF4-FFF2-40B4-BE49-F238E27FC236}">
                <a16:creationId xmlns:a16="http://schemas.microsoft.com/office/drawing/2014/main" id="{B85B2F09-BA94-B54D-9D60-E1EA8BF0CF25}"/>
              </a:ext>
            </a:extLst>
          </p:cNvPr>
          <p:cNvSpPr>
            <a:spLocks noGrp="1"/>
          </p:cNvSpPr>
          <p:nvPr>
            <p:ph idx="1"/>
          </p:nvPr>
        </p:nvSpPr>
        <p:spPr/>
        <p:txBody>
          <a:bodyPr>
            <a:normAutofit fontScale="92500"/>
          </a:bodyPr>
          <a:lstStyle/>
          <a:p>
            <a:pPr marL="0" indent="0">
              <a:buNone/>
            </a:pPr>
            <a:r>
              <a:rPr lang="pt-BR" dirty="0"/>
              <a:t>Um dos setores econômicos mais impactados pelas tecnologias.</a:t>
            </a:r>
          </a:p>
          <a:p>
            <a:pPr marL="0" indent="0">
              <a:buNone/>
            </a:pPr>
            <a:endParaRPr lang="pt-BR" dirty="0"/>
          </a:p>
          <a:p>
            <a:pPr marL="0" indent="0">
              <a:buNone/>
            </a:pPr>
            <a:r>
              <a:rPr lang="pt-BR" dirty="0"/>
              <a:t>Queda dos custos</a:t>
            </a:r>
          </a:p>
          <a:p>
            <a:pPr marL="0" indent="0">
              <a:buNone/>
            </a:pPr>
            <a:endParaRPr lang="pt-BR" dirty="0"/>
          </a:p>
          <a:p>
            <a:pPr marL="0" indent="0">
              <a:buNone/>
            </a:pPr>
            <a:r>
              <a:rPr lang="pt-BR" dirty="0"/>
              <a:t>Crescimento da participação do setor financeiro no PIB dos países</a:t>
            </a:r>
          </a:p>
          <a:p>
            <a:pPr marL="0" indent="0">
              <a:buNone/>
            </a:pPr>
            <a:endParaRPr lang="pt-BR" dirty="0"/>
          </a:p>
          <a:p>
            <a:pPr marL="0" indent="0">
              <a:buNone/>
            </a:pPr>
            <a:r>
              <a:rPr lang="pt-BR" dirty="0"/>
              <a:t>Redução de barreiras de entrada (por razões regulatórias e tecnológicas)</a:t>
            </a:r>
          </a:p>
          <a:p>
            <a:pPr marL="0" indent="0">
              <a:buNone/>
            </a:pPr>
            <a:endParaRPr lang="pt-BR" dirty="0"/>
          </a:p>
          <a:p>
            <a:pPr marL="0" indent="0">
              <a:buNone/>
            </a:pPr>
            <a:r>
              <a:rPr lang="pt-BR" dirty="0"/>
              <a:t>Aumento da competição</a:t>
            </a:r>
          </a:p>
        </p:txBody>
      </p:sp>
    </p:spTree>
    <p:extLst>
      <p:ext uri="{BB962C8B-B14F-4D97-AF65-F5344CB8AC3E}">
        <p14:creationId xmlns:p14="http://schemas.microsoft.com/office/powerpoint/2010/main" val="10938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D6AB4-3510-21E4-33A2-AC24DD86C475}"/>
              </a:ext>
            </a:extLst>
          </p:cNvPr>
          <p:cNvSpPr>
            <a:spLocks noGrp="1"/>
          </p:cNvSpPr>
          <p:nvPr>
            <p:ph type="title"/>
          </p:nvPr>
        </p:nvSpPr>
        <p:spPr/>
        <p:txBody>
          <a:bodyPr/>
          <a:lstStyle/>
          <a:p>
            <a:r>
              <a:rPr lang="pt-BR" dirty="0"/>
              <a:t>Competição implica</a:t>
            </a:r>
          </a:p>
        </p:txBody>
      </p:sp>
      <p:sp>
        <p:nvSpPr>
          <p:cNvPr id="3" name="Espaço Reservado para Conteúdo 2">
            <a:extLst>
              <a:ext uri="{FF2B5EF4-FFF2-40B4-BE49-F238E27FC236}">
                <a16:creationId xmlns:a16="http://schemas.microsoft.com/office/drawing/2014/main" id="{0F5D027F-8480-68DC-44B7-D85BEFBACCFF}"/>
              </a:ext>
            </a:extLst>
          </p:cNvPr>
          <p:cNvSpPr>
            <a:spLocks noGrp="1"/>
          </p:cNvSpPr>
          <p:nvPr>
            <p:ph idx="1"/>
          </p:nvPr>
        </p:nvSpPr>
        <p:spPr/>
        <p:txBody>
          <a:bodyPr/>
          <a:lstStyle/>
          <a:p>
            <a:r>
              <a:rPr lang="pt-BR" dirty="0"/>
              <a:t>Maior assunção de riscos</a:t>
            </a:r>
          </a:p>
          <a:p>
            <a:endParaRPr lang="pt-BR" dirty="0"/>
          </a:p>
          <a:p>
            <a:r>
              <a:rPr lang="pt-BR" dirty="0"/>
              <a:t>Ampliação excessiva do crédito</a:t>
            </a:r>
          </a:p>
          <a:p>
            <a:pPr marL="0" indent="0">
              <a:buNone/>
            </a:pPr>
            <a:endParaRPr lang="pt-BR" dirty="0"/>
          </a:p>
          <a:p>
            <a:r>
              <a:rPr lang="pt-BR" dirty="0"/>
              <a:t>Maior recorrência de crises financeiras</a:t>
            </a:r>
          </a:p>
          <a:p>
            <a:endParaRPr lang="pt-BR" dirty="0"/>
          </a:p>
          <a:p>
            <a:r>
              <a:rPr lang="pt-BR" dirty="0"/>
              <a:t>Processo de consolidação e concentração bancárias, por vezes fomentado pelos governos.</a:t>
            </a:r>
          </a:p>
          <a:p>
            <a:pPr marL="0" indent="0">
              <a:buNone/>
            </a:pPr>
            <a:endParaRPr lang="pt-BR" dirty="0"/>
          </a:p>
        </p:txBody>
      </p:sp>
    </p:spTree>
    <p:extLst>
      <p:ext uri="{BB962C8B-B14F-4D97-AF65-F5344CB8AC3E}">
        <p14:creationId xmlns:p14="http://schemas.microsoft.com/office/powerpoint/2010/main" val="259102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ADC01-4A90-C087-2585-C14A79672DA0}"/>
              </a:ext>
            </a:extLst>
          </p:cNvPr>
          <p:cNvSpPr>
            <a:spLocks noGrp="1"/>
          </p:cNvSpPr>
          <p:nvPr>
            <p:ph type="title"/>
          </p:nvPr>
        </p:nvSpPr>
        <p:spPr/>
        <p:txBody>
          <a:bodyPr/>
          <a:lstStyle/>
          <a:p>
            <a:r>
              <a:rPr lang="pt-BR" dirty="0"/>
              <a:t>Ganhos de escala dos bancos</a:t>
            </a:r>
          </a:p>
        </p:txBody>
      </p:sp>
      <p:sp>
        <p:nvSpPr>
          <p:cNvPr id="3" name="Espaço Reservado para Conteúdo 2">
            <a:extLst>
              <a:ext uri="{FF2B5EF4-FFF2-40B4-BE49-F238E27FC236}">
                <a16:creationId xmlns:a16="http://schemas.microsoft.com/office/drawing/2014/main" id="{8E1D3116-CFF3-1DFE-CA87-72EA3E266099}"/>
              </a:ext>
            </a:extLst>
          </p:cNvPr>
          <p:cNvSpPr>
            <a:spLocks noGrp="1"/>
          </p:cNvSpPr>
          <p:nvPr>
            <p:ph idx="1"/>
          </p:nvPr>
        </p:nvSpPr>
        <p:spPr/>
        <p:txBody>
          <a:bodyPr/>
          <a:lstStyle/>
          <a:p>
            <a:r>
              <a:rPr lang="pt-BR" dirty="0"/>
              <a:t>Maior diversificação de créditos</a:t>
            </a:r>
          </a:p>
          <a:p>
            <a:endParaRPr lang="pt-BR" dirty="0"/>
          </a:p>
          <a:p>
            <a:r>
              <a:rPr lang="pt-BR" dirty="0"/>
              <a:t>Ganhos de escala nos custos fixos</a:t>
            </a:r>
          </a:p>
          <a:p>
            <a:endParaRPr lang="pt-BR" dirty="0"/>
          </a:p>
          <a:p>
            <a:r>
              <a:rPr lang="pt-BR" dirty="0"/>
              <a:t>Efeito-rede</a:t>
            </a:r>
          </a:p>
          <a:p>
            <a:endParaRPr lang="pt-BR" dirty="0"/>
          </a:p>
          <a:p>
            <a:r>
              <a:rPr lang="pt-BR" dirty="0"/>
              <a:t>Mais amplos conhecimento de sua base de clientes, com vantagens na assimetria informacional.</a:t>
            </a:r>
          </a:p>
        </p:txBody>
      </p:sp>
    </p:spTree>
    <p:extLst>
      <p:ext uri="{BB962C8B-B14F-4D97-AF65-F5344CB8AC3E}">
        <p14:creationId xmlns:p14="http://schemas.microsoft.com/office/powerpoint/2010/main" val="57047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B6A56-76FF-3442-9A58-6A106D93A736}"/>
              </a:ext>
            </a:extLst>
          </p:cNvPr>
          <p:cNvSpPr>
            <a:spLocks noGrp="1"/>
          </p:cNvSpPr>
          <p:nvPr>
            <p:ph type="title"/>
          </p:nvPr>
        </p:nvSpPr>
        <p:spPr/>
        <p:txBody>
          <a:bodyPr/>
          <a:lstStyle/>
          <a:p>
            <a:r>
              <a:rPr lang="pt-BR" dirty="0"/>
              <a:t>Pros e contras da concentração bancária</a:t>
            </a:r>
          </a:p>
        </p:txBody>
      </p:sp>
      <p:sp>
        <p:nvSpPr>
          <p:cNvPr id="3" name="Espaço Reservado para Conteúdo 2">
            <a:extLst>
              <a:ext uri="{FF2B5EF4-FFF2-40B4-BE49-F238E27FC236}">
                <a16:creationId xmlns:a16="http://schemas.microsoft.com/office/drawing/2014/main" id="{555F83B6-5697-9348-B642-FFC20E783D50}"/>
              </a:ext>
            </a:extLst>
          </p:cNvPr>
          <p:cNvSpPr>
            <a:spLocks noGrp="1"/>
          </p:cNvSpPr>
          <p:nvPr>
            <p:ph idx="1"/>
          </p:nvPr>
        </p:nvSpPr>
        <p:spPr/>
        <p:txBody>
          <a:bodyPr>
            <a:normAutofit lnSpcReduction="10000"/>
          </a:bodyPr>
          <a:lstStyle/>
          <a:p>
            <a:r>
              <a:rPr lang="pt-BR" dirty="0"/>
              <a:t>Maior estabilidade do sistema</a:t>
            </a:r>
          </a:p>
          <a:p>
            <a:endParaRPr lang="pt-BR" dirty="0"/>
          </a:p>
          <a:p>
            <a:r>
              <a:rPr lang="pt-BR" dirty="0"/>
              <a:t>Mais fácil monitoramento pelo Banco Central (são menos instituições)</a:t>
            </a:r>
          </a:p>
          <a:p>
            <a:pPr marL="0" indent="0">
              <a:buNone/>
            </a:pPr>
            <a:endParaRPr lang="pt-BR" dirty="0"/>
          </a:p>
          <a:p>
            <a:pPr marL="0" indent="0">
              <a:buNone/>
            </a:pPr>
            <a:r>
              <a:rPr lang="pt-BR" dirty="0"/>
              <a:t>MAS:</a:t>
            </a:r>
          </a:p>
          <a:p>
            <a:pPr marL="0" indent="0">
              <a:buNone/>
            </a:pPr>
            <a:endParaRPr lang="pt-BR" dirty="0"/>
          </a:p>
          <a:p>
            <a:r>
              <a:rPr lang="pt-BR" dirty="0"/>
              <a:t>Maior risco sistêmico</a:t>
            </a:r>
          </a:p>
          <a:p>
            <a:endParaRPr lang="pt-BR" dirty="0"/>
          </a:p>
          <a:p>
            <a:r>
              <a:rPr lang="pt-BR" dirty="0"/>
              <a:t>Too big </a:t>
            </a:r>
            <a:r>
              <a:rPr lang="pt-BR" dirty="0" err="1"/>
              <a:t>to</a:t>
            </a:r>
            <a:r>
              <a:rPr lang="pt-BR" dirty="0"/>
              <a:t> </a:t>
            </a:r>
            <a:r>
              <a:rPr lang="pt-BR" dirty="0" err="1"/>
              <a:t>fail</a:t>
            </a:r>
            <a:r>
              <a:rPr lang="pt-BR" dirty="0"/>
              <a:t>.</a:t>
            </a:r>
          </a:p>
          <a:p>
            <a:endParaRPr lang="pt-BR" dirty="0"/>
          </a:p>
          <a:p>
            <a:endParaRPr lang="pt-BR" dirty="0"/>
          </a:p>
        </p:txBody>
      </p:sp>
    </p:spTree>
    <p:extLst>
      <p:ext uri="{BB962C8B-B14F-4D97-AF65-F5344CB8AC3E}">
        <p14:creationId xmlns:p14="http://schemas.microsoft.com/office/powerpoint/2010/main" val="297871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2B7A3-C519-EF4A-80D4-3AC2C8C32256}"/>
              </a:ext>
            </a:extLst>
          </p:cNvPr>
          <p:cNvSpPr>
            <a:spLocks noGrp="1"/>
          </p:cNvSpPr>
          <p:nvPr>
            <p:ph type="title"/>
          </p:nvPr>
        </p:nvSpPr>
        <p:spPr/>
        <p:txBody>
          <a:bodyPr/>
          <a:lstStyle/>
          <a:p>
            <a:r>
              <a:rPr lang="pt-BR" dirty="0"/>
              <a:t>Taxas de Juros no Brasil: comparação</a:t>
            </a:r>
          </a:p>
        </p:txBody>
      </p:sp>
      <p:pic>
        <p:nvPicPr>
          <p:cNvPr id="4" name="Espaço Reservado para Conteúdo 3">
            <a:extLst>
              <a:ext uri="{FF2B5EF4-FFF2-40B4-BE49-F238E27FC236}">
                <a16:creationId xmlns:a16="http://schemas.microsoft.com/office/drawing/2014/main" id="{A6E9B180-66F5-5646-A545-9962EE941AFF}"/>
              </a:ext>
            </a:extLst>
          </p:cNvPr>
          <p:cNvPicPr>
            <a:picLocks noGrp="1" noChangeAspect="1"/>
          </p:cNvPicPr>
          <p:nvPr>
            <p:ph idx="1"/>
          </p:nvPr>
        </p:nvPicPr>
        <p:blipFill>
          <a:blip r:embed="rId2"/>
          <a:stretch>
            <a:fillRect/>
          </a:stretch>
        </p:blipFill>
        <p:spPr>
          <a:xfrm>
            <a:off x="2564722" y="1825625"/>
            <a:ext cx="7062556" cy="4351338"/>
          </a:xfrm>
          <a:prstGeom prst="rect">
            <a:avLst/>
          </a:prstGeom>
        </p:spPr>
      </p:pic>
    </p:spTree>
    <p:extLst>
      <p:ext uri="{BB962C8B-B14F-4D97-AF65-F5344CB8AC3E}">
        <p14:creationId xmlns:p14="http://schemas.microsoft.com/office/powerpoint/2010/main" val="46711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12B549-270F-6C49-B60A-F728E3A631F8}"/>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solidFill>
                  <a:srgbClr val="FFFFFF"/>
                </a:solidFill>
              </a:rPr>
              <a:t>Concentração Bancária</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ED0C8189-4CAE-4944-A49A-A5A03F0624D3}"/>
              </a:ext>
            </a:extLst>
          </p:cNvPr>
          <p:cNvPicPr>
            <a:picLocks noGrp="1" noChangeAspect="1"/>
          </p:cNvPicPr>
          <p:nvPr>
            <p:ph idx="1"/>
          </p:nvPr>
        </p:nvPicPr>
        <p:blipFill rotWithShape="1">
          <a:blip r:embed="rId2"/>
          <a:srcRect b="3068"/>
          <a:stretch/>
        </p:blipFill>
        <p:spPr>
          <a:xfrm>
            <a:off x="976251" y="942538"/>
            <a:ext cx="7163222" cy="4808332"/>
          </a:xfrm>
          <a:prstGeom prst="rect">
            <a:avLst/>
          </a:prstGeom>
          <a:effectLst/>
        </p:spPr>
      </p:pic>
    </p:spTree>
    <p:extLst>
      <p:ext uri="{BB962C8B-B14F-4D97-AF65-F5344CB8AC3E}">
        <p14:creationId xmlns:p14="http://schemas.microsoft.com/office/powerpoint/2010/main" val="129125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292BB-7BFB-A346-AC96-8F0E9CB0576F}"/>
              </a:ext>
            </a:extLst>
          </p:cNvPr>
          <p:cNvSpPr>
            <a:spLocks noGrp="1"/>
          </p:cNvSpPr>
          <p:nvPr>
            <p:ph type="title"/>
          </p:nvPr>
        </p:nvSpPr>
        <p:spPr>
          <a:xfrm>
            <a:off x="886968" y="1472184"/>
            <a:ext cx="3767328" cy="4581144"/>
          </a:xfrm>
        </p:spPr>
        <p:txBody>
          <a:bodyPr anchor="t">
            <a:normAutofit/>
          </a:bodyPr>
          <a:lstStyle/>
          <a:p>
            <a:r>
              <a:rPr lang="pt-BR" sz="5000"/>
              <a:t>Concentração bancária </a:t>
            </a:r>
          </a:p>
        </p:txBody>
      </p:sp>
      <p:sp>
        <p:nvSpPr>
          <p:cNvPr id="3" name="Espaço Reservado para Conteúdo 2">
            <a:extLst>
              <a:ext uri="{FF2B5EF4-FFF2-40B4-BE49-F238E27FC236}">
                <a16:creationId xmlns:a16="http://schemas.microsoft.com/office/drawing/2014/main" id="{0EE6DE9C-D487-B04E-BDE4-8F89FED73D18}"/>
              </a:ext>
            </a:extLst>
          </p:cNvPr>
          <p:cNvSpPr>
            <a:spLocks noGrp="1"/>
          </p:cNvSpPr>
          <p:nvPr>
            <p:ph idx="1"/>
          </p:nvPr>
        </p:nvSpPr>
        <p:spPr>
          <a:xfrm>
            <a:off x="5248656" y="1472184"/>
            <a:ext cx="6153912" cy="4581144"/>
          </a:xfrm>
        </p:spPr>
        <p:txBody>
          <a:bodyPr>
            <a:normAutofit/>
          </a:bodyPr>
          <a:lstStyle/>
          <a:p>
            <a:pPr marL="0" indent="0">
              <a:buNone/>
            </a:pPr>
            <a:r>
              <a:rPr lang="pt-BR" sz="2000" dirty="0"/>
              <a:t>¨Duzentos milhões de trouxas sendo enganados por seis bancos¨ (Paulo Guedes, maio de 2020).</a:t>
            </a:r>
          </a:p>
          <a:p>
            <a:pPr marL="0" indent="0">
              <a:buNone/>
            </a:pPr>
            <a:endParaRPr lang="pt-BR" sz="2000" dirty="0"/>
          </a:p>
          <a:p>
            <a:pPr marL="0" indent="0">
              <a:buNone/>
            </a:pPr>
            <a:r>
              <a:rPr lang="pt-BR" sz="2000" dirty="0"/>
              <a:t>Concentração nos EUA: 43 por cento</a:t>
            </a:r>
          </a:p>
          <a:p>
            <a:pPr marL="0" indent="0">
              <a:buNone/>
            </a:pPr>
            <a:r>
              <a:rPr lang="pt-BR" sz="2000" dirty="0" err="1"/>
              <a:t>Concentraçao</a:t>
            </a:r>
            <a:r>
              <a:rPr lang="pt-BR" sz="2000" dirty="0"/>
              <a:t> na China e na </a:t>
            </a:r>
            <a:r>
              <a:rPr lang="pt-BR" sz="2000" dirty="0" err="1"/>
              <a:t>India</a:t>
            </a:r>
            <a:r>
              <a:rPr lang="pt-BR" sz="2000" dirty="0"/>
              <a:t>: 37 por cento</a:t>
            </a:r>
          </a:p>
          <a:p>
            <a:pPr marL="0" indent="0">
              <a:buNone/>
            </a:pPr>
            <a:r>
              <a:rPr lang="pt-BR" sz="2000" dirty="0"/>
              <a:t>Maior do que o  Brasil é a CR 5 da Holanda: 89 por cento</a:t>
            </a:r>
          </a:p>
          <a:p>
            <a:pPr marL="0" indent="0">
              <a:buNone/>
            </a:pPr>
            <a:endParaRPr lang="pt-BR" sz="2000" dirty="0"/>
          </a:p>
          <a:p>
            <a:pPr marL="0" indent="0">
              <a:buNone/>
            </a:pPr>
            <a:endParaRPr lang="pt-BR" sz="2000" dirty="0"/>
          </a:p>
          <a:p>
            <a:pPr marL="0" indent="0">
              <a:buNone/>
            </a:pPr>
            <a:r>
              <a:rPr lang="pt-BR" sz="2000" dirty="0"/>
              <a:t>Causas:: PROER; PRIVATIZAÇAO DE BANCOS ESTADUAIS, SAÍDA DE BANCOS ESTRANGEIROS, M &amp; A PELA CRISE FINANCEIRA</a:t>
            </a:r>
          </a:p>
        </p:txBody>
      </p:sp>
      <p:grpSp>
        <p:nvGrpSpPr>
          <p:cNvPr id="8" name="Group 7">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Isosceles Triangle 30">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194247655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6" ma:contentTypeDescription="Crie um novo documento." ma:contentTypeScope="" ma:versionID="66f9a464c5f8b2bbfe198461755c292d">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039b16e6fac43b79a128687017738e6c"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Props1.xml><?xml version="1.0" encoding="utf-8"?>
<ds:datastoreItem xmlns:ds="http://schemas.openxmlformats.org/officeDocument/2006/customXml" ds:itemID="{0446564B-C35E-43F5-B56A-6CBC45842D53}">
  <ds:schemaRefs>
    <ds:schemaRef ds:uri="http://schemas.microsoft.com/sharepoint/v3/contenttype/forms"/>
  </ds:schemaRefs>
</ds:datastoreItem>
</file>

<file path=customXml/itemProps2.xml><?xml version="1.0" encoding="utf-8"?>
<ds:datastoreItem xmlns:ds="http://schemas.openxmlformats.org/officeDocument/2006/customXml" ds:itemID="{D8E3A661-59AA-451B-9D61-E3ABB6B65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812EB-7F27-467C-93AC-6D0AC2108D65}">
  <ds:schemaRefs>
    <ds:schemaRef ds:uri="http://purl.org/dc/elements/1.1/"/>
    <ds:schemaRef ds:uri="http://schemas.microsoft.com/office/2006/documentManagement/types"/>
    <ds:schemaRef ds:uri="http://schemas.microsoft.com/office/2006/metadata/properties"/>
    <ds:schemaRef ds:uri="ebba5f7d-3b76-4a58-9735-74f0064eafba"/>
    <ds:schemaRef ds:uri="http://www.w3.org/XML/1998/namespace"/>
    <ds:schemaRef ds:uri="http://schemas.microsoft.com/office/infopath/2007/PartnerControls"/>
    <ds:schemaRef ds:uri="http://purl.org/dc/dcmitype/"/>
    <ds:schemaRef ds:uri="http://schemas.openxmlformats.org/package/2006/metadata/core-properties"/>
    <ds:schemaRef ds:uri="4c414ac8-549e-4ca5-81e3-16b3f3eb5c2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TotalTime>
  <Words>1404</Words>
  <Application>Microsoft Macintosh PowerPoint</Application>
  <PresentationFormat>Widescreen</PresentationFormat>
  <Paragraphs>201</Paragraphs>
  <Slides>27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27</vt:i4>
      </vt:variant>
    </vt:vector>
  </HeadingPairs>
  <TitlesOfParts>
    <vt:vector size="35" baseType="lpstr">
      <vt:lpstr>Arial Unicode MS</vt:lpstr>
      <vt:lpstr>Arial</vt:lpstr>
      <vt:lpstr>Calibri</vt:lpstr>
      <vt:lpstr>Calibri Light</vt:lpstr>
      <vt:lpstr>Tahoma</vt:lpstr>
      <vt:lpstr>Ubuntu Light</vt:lpstr>
      <vt:lpstr>Wingdings</vt:lpstr>
      <vt:lpstr>Tema do Office</vt:lpstr>
      <vt:lpstr>Como ampliar a concorrência no sistema bancário? O papel do CADE e do BACEN. Reformas microeconômicas pro-competição </vt:lpstr>
      <vt:lpstr>Estabilidade vs. Competição?</vt:lpstr>
      <vt:lpstr>O efeito da liberalização e da tecnologia</vt:lpstr>
      <vt:lpstr>Competição implica</vt:lpstr>
      <vt:lpstr>Ganhos de escala dos bancos</vt:lpstr>
      <vt:lpstr>Pros e contras da concentração bancária</vt:lpstr>
      <vt:lpstr>Taxas de Juros no Brasil: comparação</vt:lpstr>
      <vt:lpstr>Concentração Bancária</vt:lpstr>
      <vt:lpstr>Concentração bancária </vt:lpstr>
      <vt:lpstr>Há correlação entre juros altos e concentração?</vt:lpstr>
      <vt:lpstr>Concentração bancária</vt:lpstr>
      <vt:lpstr>Taxas de juros dependem de competição bancária, que pode ocorrer mesmo em mercados concentrados</vt:lpstr>
      <vt:lpstr>Há competição  bancária no Brasil?</vt:lpstr>
      <vt:lpstr>Uma questão prévia: quem deve controlar estruturas e condutas antitruste no setor bancário?</vt:lpstr>
      <vt:lpstr>Argumentos</vt:lpstr>
      <vt:lpstr>Ato Normativo Conjunto n.1,  CADE – BACEN, de 2018</vt:lpstr>
      <vt:lpstr>Concentração bancária gera eficiência? Qual a hipótese que se comprova? A visão estruturalista de Harvard?</vt:lpstr>
      <vt:lpstr>Concentração bancária gera eficiência? Qual a hipótese que se comprova? A Escola de Chicago</vt:lpstr>
      <vt:lpstr>Apresentação do PowerPoint</vt:lpstr>
      <vt:lpstr>Apresentação do PowerPoint</vt:lpstr>
      <vt:lpstr>Apresentação do PowerPoint</vt:lpstr>
      <vt:lpstr>Apresentação do PowerPoint</vt:lpstr>
      <vt:lpstr>Apresentação do PowerPoint</vt:lpstr>
      <vt:lpstr>Conclusões</vt:lpstr>
      <vt:lpstr>O setor bancário brasileiro compete?</vt:lpstr>
      <vt:lpstr>Agenda Bacen Hashtag </vt:lpstr>
      <vt:lpstr>Medidas Regulatórias e Microeconômicas do BACEN em favor da competição bancária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ampliar a concorrência no sistema bancário? O papel do CADE e do BACEN. Reformas microeconômicas pro-competição </dc:title>
  <dc:creator>Ruy Pereira Camilo Junior</dc:creator>
  <cp:lastModifiedBy>Ruy Camilo</cp:lastModifiedBy>
  <cp:revision>2</cp:revision>
  <dcterms:created xsi:type="dcterms:W3CDTF">2022-10-13T01:55:25Z</dcterms:created>
  <dcterms:modified xsi:type="dcterms:W3CDTF">2023-10-25T20:18:03Z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