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34" r:id="rId2"/>
    <p:sldId id="677" r:id="rId3"/>
    <p:sldId id="646" r:id="rId4"/>
    <p:sldId id="907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57" r:id="rId15"/>
    <p:sldId id="658" r:id="rId16"/>
    <p:sldId id="659" r:id="rId17"/>
    <p:sldId id="661" r:id="rId18"/>
    <p:sldId id="662" r:id="rId1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F28"/>
    <a:srgbClr val="7DA9DF"/>
    <a:srgbClr val="FA2DF5"/>
    <a:srgbClr val="FFFFFF"/>
    <a:srgbClr val="FFFFAB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9" autoAdjust="0"/>
    <p:restoredTop sz="95690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3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62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13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43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15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12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16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2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17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92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18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4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8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5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28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6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22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8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15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9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56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10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87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11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737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CA18E0-A396-4D19-8B70-1A3CF1ED91C1}" type="slidenum">
              <a:rPr lang="pt-BR" smtClean="0"/>
              <a:pPr>
                <a:defRPr/>
              </a:pPr>
              <a:t>12</a:t>
            </a:fld>
            <a:endParaRPr lang="pt-B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7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26" y="5904656"/>
            <a:ext cx="1029046" cy="764704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Profa. Dra. </a:t>
            </a:r>
            <a:r>
              <a:rPr lang="pt-BR" dirty="0" err="1"/>
              <a:t>Geciane</a:t>
            </a:r>
            <a:r>
              <a:rPr lang="pt-BR" dirty="0"/>
              <a:t> Porto</a:t>
            </a:r>
            <a:br>
              <a:rPr lang="pt-BR" dirty="0"/>
            </a:br>
            <a:r>
              <a:rPr lang="pt-BR" dirty="0"/>
              <a:t>geciane@usp.br</a:t>
            </a:r>
            <a:br>
              <a:rPr lang="pt-BR" dirty="0"/>
            </a:br>
            <a:r>
              <a:rPr lang="pt-BR" dirty="0"/>
              <a:t>@</a:t>
            </a:r>
            <a:r>
              <a:rPr lang="pt-BR" dirty="0" err="1"/>
              <a:t>ingtecfea</a:t>
            </a:r>
            <a:br>
              <a:rPr lang="pt-BR" dirty="0"/>
            </a:br>
            <a:r>
              <a:rPr lang="pt-BR" dirty="0"/>
              <a:t>www.usp.br/ingtec</a:t>
            </a:r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776" y="5611830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12/06/2023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5588" y="1916832"/>
            <a:ext cx="63367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Prospecção, Monitoramento e Identifica</a:t>
            </a:r>
            <a:r>
              <a:rPr lang="en-US" sz="4000" b="1" dirty="0">
                <a:solidFill>
                  <a:schemeClr val="tx2"/>
                </a:solidFill>
              </a:rPr>
              <a:t>ção de Tendências </a:t>
            </a:r>
            <a:r>
              <a:rPr lang="pt-BR" sz="4000" b="1" dirty="0">
                <a:solidFill>
                  <a:schemeClr val="tx2"/>
                </a:solidFill>
              </a:rPr>
              <a:t> Tecnológicas (parte 3)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b="1" dirty="0"/>
              <a:t>Profa. Dra. Geciane Porto</a:t>
            </a:r>
            <a:br>
              <a:rPr lang="pt-BR" b="1" dirty="0"/>
            </a:br>
            <a:r>
              <a:rPr lang="pt-BR" b="1" dirty="0"/>
              <a:t>geciane@usp.br</a:t>
            </a:r>
            <a:endParaRPr lang="pt-BR" sz="4000" b="1" dirty="0">
              <a:solidFill>
                <a:srgbClr val="7DA9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2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35696" y="29437"/>
            <a:ext cx="7200800" cy="10801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Visualização Central dos Resultados</a:t>
            </a:r>
            <a:endParaRPr lang="en-US" sz="3200" b="0" i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2010).</a:t>
            </a:r>
            <a:endParaRPr lang="pt-BR" sz="1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2583"/>
            <a:ext cx="8650353" cy="27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4365104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56F28"/>
                </a:solidFill>
                <a:latin typeface="+mn-lt"/>
              </a:rPr>
              <a:t>Níveis de maturidade:  </a:t>
            </a:r>
            <a:r>
              <a:rPr lang="pt-BR" sz="2000" b="1" dirty="0">
                <a:latin typeface="+mn-lt"/>
              </a:rPr>
              <a:t>pesquisa inicial, pesquisa aplicada, produto conceitual, pronto para o mercado ou presente no mercado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59832" y="4330839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+mn-lt"/>
              </a:rPr>
              <a:t>Segmentos</a:t>
            </a:r>
            <a:r>
              <a:rPr lang="pt-BR" sz="2000" b="1" dirty="0">
                <a:solidFill>
                  <a:srgbClr val="056F28"/>
                </a:solidFill>
                <a:latin typeface="+mn-lt"/>
              </a:rPr>
              <a:t>: alinhados com as unidades de negócio: </a:t>
            </a:r>
            <a:r>
              <a:rPr lang="pt-BR" sz="2000" b="1" dirty="0">
                <a:latin typeface="+mn-lt"/>
              </a:rPr>
              <a:t>dispositivos fixos ou móveis, rede de acesso, rede central, serviços de internet, serviços ao usuário ou multifuncional</a:t>
            </a:r>
            <a:r>
              <a:rPr lang="pt-BR" sz="2000" dirty="0">
                <a:latin typeface="+mn-lt"/>
              </a:rPr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00192" y="4365104"/>
            <a:ext cx="27363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56F28"/>
                </a:solidFill>
                <a:latin typeface="+mn-lt"/>
              </a:rPr>
              <a:t>Níveis de atenção: </a:t>
            </a:r>
            <a:r>
              <a:rPr lang="pt-BR" sz="2200" b="1" dirty="0">
                <a:latin typeface="+mn-lt"/>
              </a:rPr>
              <a:t>alto, médio ou baixo, </a:t>
            </a:r>
            <a:r>
              <a:rPr lang="pt-BR" sz="2200" b="1" dirty="0">
                <a:solidFill>
                  <a:srgbClr val="056F28"/>
                </a:solidFill>
                <a:latin typeface="+mn-lt"/>
              </a:rPr>
              <a:t>de acordo com oportunidade ou ameaça.</a:t>
            </a:r>
          </a:p>
        </p:txBody>
      </p:sp>
    </p:spTree>
    <p:extLst>
      <p:ext uri="{BB962C8B-B14F-4D97-AF65-F5344CB8AC3E}">
        <p14:creationId xmlns:p14="http://schemas.microsoft.com/office/powerpoint/2010/main" val="186543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3688" y="-1778"/>
            <a:ext cx="7272808" cy="1054514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Elementos da Rede de Aferição /Prospecção</a:t>
            </a:r>
            <a:endParaRPr lang="en-US" sz="3200" b="0" i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2010).</a:t>
            </a:r>
            <a:endParaRPr lang="pt-BR" sz="1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9157"/>
            <a:ext cx="9036496" cy="504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6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80728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Os atores do Radar Tecnológico:</a:t>
            </a:r>
            <a:br>
              <a:rPr lang="pt-BR" sz="3200" dirty="0">
                <a:solidFill>
                  <a:schemeClr val="tx2"/>
                </a:solidFill>
              </a:rPr>
            </a:br>
            <a:r>
              <a:rPr lang="pt-BR" sz="3200" dirty="0">
                <a:solidFill>
                  <a:schemeClr val="tx2"/>
                </a:solidFill>
              </a:rPr>
              <a:t> seus Relacionamentos e seu Interesses</a:t>
            </a:r>
            <a:endParaRPr lang="en-US" sz="3200" b="0" i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2010).</a:t>
            </a:r>
            <a:endParaRPr lang="pt-BR" sz="12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56984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5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8367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Tipologia dos Exploradores na DT</a:t>
            </a:r>
            <a:endParaRPr lang="en-US" sz="3200" b="0" i="1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2010).</a:t>
            </a:r>
            <a:endParaRPr lang="pt-BR" sz="1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1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9692" y="0"/>
            <a:ext cx="7344308" cy="1484784"/>
          </a:xfrm>
        </p:spPr>
        <p:txBody>
          <a:bodyPr/>
          <a:lstStyle/>
          <a:p>
            <a:pPr algn="ctr" eaLnBrk="1" hangingPunct="1"/>
            <a:r>
              <a:rPr lang="pt-BR" sz="2800" dirty="0">
                <a:solidFill>
                  <a:schemeClr val="tx2"/>
                </a:solidFill>
              </a:rPr>
              <a:t>Três mecanismos gerenciais para melhorar a disseminação e utilização das percepções de futuro na DT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41168"/>
          </a:xfrm>
        </p:spPr>
        <p:txBody>
          <a:bodyPr>
            <a:normAutofit/>
          </a:bodyPr>
          <a:lstStyle/>
          <a:p>
            <a:pPr marL="6350" indent="442913" defTabSz="261938" eaLnBrk="1" hangingPunct="1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200" b="1" dirty="0"/>
              <a:t>Plataforma interativa de TI </a:t>
            </a:r>
            <a:r>
              <a:rPr lang="pt-BR" sz="2200" b="1" dirty="0">
                <a:solidFill>
                  <a:srgbClr val="056F28"/>
                </a:solidFill>
              </a:rPr>
              <a:t>facilitando a discussão estratégica dos stakeholders internos com os produtores das previsões</a:t>
            </a:r>
            <a:r>
              <a:rPr lang="pt-BR" sz="2200" b="1" i="1" dirty="0">
                <a:solidFill>
                  <a:srgbClr val="056F28"/>
                </a:solidFill>
              </a:rPr>
              <a:t>: tratando de pessoas e redes;</a:t>
            </a:r>
          </a:p>
          <a:p>
            <a:pPr marL="6350" indent="442913" defTabSz="261938" eaLnBrk="1" hangingPunct="1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200" b="1" dirty="0"/>
              <a:t>Mesas redonda </a:t>
            </a:r>
            <a:r>
              <a:rPr lang="pt-BR" sz="2200" b="1" dirty="0">
                <a:solidFill>
                  <a:srgbClr val="056F28"/>
                </a:solidFill>
              </a:rPr>
              <a:t>para perspectivas futuras integrando percepções comerciais e tecnológicas das previsões futuras: </a:t>
            </a:r>
            <a:r>
              <a:rPr lang="pt-BR" sz="2200" b="1" i="1" dirty="0">
                <a:solidFill>
                  <a:srgbClr val="056F28"/>
                </a:solidFill>
              </a:rPr>
              <a:t>tratando de cultura;</a:t>
            </a:r>
          </a:p>
          <a:p>
            <a:pPr marL="6350" indent="442913" defTabSz="261938" eaLnBrk="1" hangingPunct="1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200" b="1" dirty="0"/>
              <a:t>Mapeamento de rotas tecnológicas em conjunto </a:t>
            </a:r>
            <a:r>
              <a:rPr lang="pt-BR" sz="2200" b="1" dirty="0">
                <a:solidFill>
                  <a:srgbClr val="056F28"/>
                </a:solidFill>
              </a:rPr>
              <a:t>com os produtores das previsões, times de P&amp;D, e unidades de negócios para identificar tecnologias emergentes às necessidades dos negócios e facilitar uma análise de via dupla para identificar as necessidades de foco do P&amp;D nos produtos que podem ser criados a partir das tecnologias existentes e emergentes: </a:t>
            </a:r>
            <a:r>
              <a:rPr lang="pt-BR" sz="2200" b="1" i="1" dirty="0">
                <a:solidFill>
                  <a:srgbClr val="056F28"/>
                </a:solidFill>
              </a:rPr>
              <a:t>tratando de organização.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(THOM, ROHRBECK, DUNAJ,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7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20080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Elementos chave da Plataforma Interativa</a:t>
            </a:r>
            <a:endParaRPr lang="en-US" sz="3200" i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95746"/>
              </p:ext>
            </p:extLst>
          </p:nvPr>
        </p:nvGraphicFramePr>
        <p:xfrm>
          <a:off x="0" y="980728"/>
          <a:ext cx="9036496" cy="557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3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03">
                <a:tc>
                  <a:txBody>
                    <a:bodyPr/>
                    <a:lstStyle/>
                    <a:p>
                      <a:r>
                        <a:rPr lang="pt-BR" sz="2400" dirty="0"/>
                        <a:t>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Descrição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r>
                        <a:rPr lang="pt-BR" sz="1600" b="1" dirty="0"/>
                        <a:t>Base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Elemento central para compilação</a:t>
                      </a:r>
                      <a:r>
                        <a:rPr lang="pt-BR" sz="1600" b="0" baseline="0" dirty="0"/>
                        <a:t> e processamento das informações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800">
                <a:tc>
                  <a:txBody>
                    <a:bodyPr/>
                    <a:lstStyle/>
                    <a:p>
                      <a:r>
                        <a:rPr lang="pt-BR" sz="1600" b="1" dirty="0"/>
                        <a:t>Páginas dos artigos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Organização de dados</a:t>
                      </a:r>
                      <a:r>
                        <a:rPr lang="pt-BR" sz="1600" b="0" baseline="0" dirty="0"/>
                        <a:t> com descrição tecnológica, incluindo importância, contatos e meios de interação.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r>
                        <a:rPr lang="pt-BR" sz="1600" b="1" i="1" dirty="0"/>
                        <a:t>Tagging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Funcionalidade para encontrar informações</a:t>
                      </a:r>
                      <a:r>
                        <a:rPr lang="pt-BR" sz="1600" b="0" baseline="0" dirty="0"/>
                        <a:t> a partir de palavras chave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r>
                        <a:rPr lang="pt-BR" sz="1600" b="1" i="1" dirty="0"/>
                        <a:t>Bookmarking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Funcionalidade para marcação de artigos de interesse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r>
                        <a:rPr lang="pt-BR" sz="1600" b="1" i="1" dirty="0"/>
                        <a:t>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Possibilidade de buscar</a:t>
                      </a:r>
                      <a:r>
                        <a:rPr lang="pt-BR" sz="1600" b="0" baseline="0" dirty="0"/>
                        <a:t> textos por palavras chave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800">
                <a:tc>
                  <a:txBody>
                    <a:bodyPr/>
                    <a:lstStyle/>
                    <a:p>
                      <a:r>
                        <a:rPr lang="pt-BR" sz="1600" b="1" dirty="0"/>
                        <a:t>Recomendação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Sugestão de relacionar textos</a:t>
                      </a:r>
                      <a:r>
                        <a:rPr lang="pt-BR" sz="1600" b="0" baseline="0" dirty="0"/>
                        <a:t> dentro dos artigos e opção de encaminhá-los aos colegas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00">
                <a:tc>
                  <a:txBody>
                    <a:bodyPr/>
                    <a:lstStyle/>
                    <a:p>
                      <a:r>
                        <a:rPr lang="pt-BR" sz="1600" b="1" i="1" dirty="0"/>
                        <a:t>Watchlist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Ferramenta para receber notificações por e-mail com novas publicações com aquelas palavras chave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r>
                        <a:rPr lang="pt-BR" sz="1600" b="1" dirty="0"/>
                        <a:t>Comentários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Possibilidade de comentar e receber</a:t>
                      </a:r>
                      <a:r>
                        <a:rPr lang="pt-BR" sz="1600" b="0" baseline="0" dirty="0"/>
                        <a:t> comentários de outros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r>
                        <a:rPr lang="pt-BR" sz="1600" b="1" i="1" dirty="0"/>
                        <a:t>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Avaliação</a:t>
                      </a:r>
                      <a:r>
                        <a:rPr lang="pt-BR" sz="1600" b="0" baseline="0" dirty="0"/>
                        <a:t> para mensurar importância dada por outros ao texto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r>
                        <a:rPr lang="pt-BR" sz="1600" b="1" dirty="0"/>
                        <a:t>Analisadores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Visualização</a:t>
                      </a:r>
                      <a:r>
                        <a:rPr lang="pt-BR" sz="1600" b="0" baseline="0" dirty="0"/>
                        <a:t> dos melhores marcados, recomendados ou avaliados.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2800">
                <a:tc>
                  <a:txBody>
                    <a:bodyPr/>
                    <a:lstStyle/>
                    <a:p>
                      <a:r>
                        <a:rPr lang="pt-BR" sz="1600" b="1" dirty="0"/>
                        <a:t>Proposição de Tópicos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Opção para sugerir tópicos pessoais para cobertura</a:t>
                      </a:r>
                      <a:r>
                        <a:rPr lang="pt-BR" sz="1600" b="0" baseline="0" dirty="0"/>
                        <a:t> futura.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(THOM, ROHRBECK, DUNAJ,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855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228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Estabelecendo adequação das previsões </a:t>
            </a:r>
            <a:br>
              <a:rPr lang="pt-BR" sz="3200" dirty="0">
                <a:solidFill>
                  <a:schemeClr val="tx2"/>
                </a:solidFill>
              </a:rPr>
            </a:br>
            <a:r>
              <a:rPr lang="pt-BR" sz="3200" dirty="0">
                <a:solidFill>
                  <a:schemeClr val="tx2"/>
                </a:solidFill>
              </a:rPr>
              <a:t>tecnológicas com as atividades de P&amp;D</a:t>
            </a:r>
            <a:endParaRPr lang="en-US" sz="3200" i="1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" y="1628800"/>
            <a:ext cx="89640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63549"/>
              </p:ext>
            </p:extLst>
          </p:nvPr>
        </p:nvGraphicFramePr>
        <p:xfrm>
          <a:off x="219075" y="4600024"/>
          <a:ext cx="87058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Adequada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Coberta por projetos</a:t>
                      </a:r>
                      <a:r>
                        <a:rPr lang="pt-BR" baseline="0" dirty="0"/>
                        <a:t> em ampla extensão ou em partes reconhecidas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Adequação fraca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Coberta por projetos, mas não focada ou com diferentes abordagens ou tecnologias ou coberta</a:t>
                      </a:r>
                      <a:r>
                        <a:rPr lang="pt-BR" b="1" baseline="0" dirty="0"/>
                        <a:t> pelo campo do projeto, mas não focada.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Inadequada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Não representa</a:t>
                      </a:r>
                      <a:r>
                        <a:rPr lang="pt-BR" b="1" baseline="0" dirty="0"/>
                        <a:t> necessariamente uma lacuna.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(THOM, ROHRBECK, DUNAJ,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248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7416824" cy="1296144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solidFill>
                  <a:schemeClr val="tx2"/>
                </a:solidFill>
              </a:rPr>
              <a:t>Estabelecimento de Tendências Tecnológicas: </a:t>
            </a:r>
            <a:br>
              <a:rPr lang="pt-BR" sz="2800" dirty="0">
                <a:solidFill>
                  <a:schemeClr val="tx2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>Adequando as novas tecnologias às atividades de P&amp;D</a:t>
            </a:r>
            <a:endParaRPr lang="en-US" sz="2800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6" y="1556792"/>
            <a:ext cx="83915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64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7272808" cy="1228800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solidFill>
                  <a:schemeClr val="tx2"/>
                </a:solidFill>
              </a:rPr>
              <a:t>Estabelecimento de Tendências Tecnológicas: </a:t>
            </a:r>
            <a:br>
              <a:rPr lang="pt-BR" sz="3200" dirty="0">
                <a:solidFill>
                  <a:schemeClr val="tx2"/>
                </a:solidFill>
              </a:rPr>
            </a:br>
            <a:r>
              <a:rPr lang="pt-BR" sz="3200" dirty="0">
                <a:solidFill>
                  <a:schemeClr val="tx2"/>
                </a:solidFill>
              </a:rPr>
              <a:t>Adequando as novas tecnologias às atividades de P&amp;D</a:t>
            </a:r>
            <a:endParaRPr lang="en-US" sz="3200" i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892480" cy="524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(THOM, ROHRBECK, DUNAJ,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531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1340768"/>
            <a:ext cx="6876256" cy="3744416"/>
          </a:xfrm>
        </p:spPr>
        <p:txBody>
          <a:bodyPr/>
          <a:lstStyle/>
          <a:p>
            <a:r>
              <a:rPr lang="pt-BR" dirty="0">
                <a:solidFill>
                  <a:schemeClr val="tx2"/>
                </a:solidFill>
              </a:rPr>
              <a:t>EXEMPLO DE PROSPECÇÃO DE OPORTUNIDADES EM UM AMBIENTE DE INOVAÇÃO ABERTA</a:t>
            </a:r>
          </a:p>
        </p:txBody>
      </p:sp>
    </p:spTree>
    <p:extLst>
      <p:ext uri="{BB962C8B-B14F-4D97-AF65-F5344CB8AC3E}">
        <p14:creationId xmlns:p14="http://schemas.microsoft.com/office/powerpoint/2010/main" val="134019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107099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/>
                </a:solidFill>
              </a:rPr>
              <a:t>Estudo de Caso: </a:t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dirty="0">
                <a:solidFill>
                  <a:schemeClr val="tx2"/>
                </a:solidFill>
              </a:rPr>
              <a:t>Deutsche Telekom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68052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O cenário no setor TIC mudou completamente nas últimas décadas. Para a Deutsche Telekom (DT), houve abertura do mercado alemão em 95. 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b="1" dirty="0"/>
              <a:t>Também houve horizontalização dos serviços (TV, Internet, telefonia fixa e móvel, VOIP, etc.). 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b="1" dirty="0"/>
              <a:t>E finalmente uma mudança na distribuição de valor, já que a estrutura física deixa de ter importância fundamental.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R.; HÖLZLE, K; GEMÜNDEM, 2009).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8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79040" y="-27384"/>
            <a:ext cx="8441432" cy="792088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solidFill>
                  <a:schemeClr val="tx2"/>
                </a:solidFill>
              </a:rPr>
              <a:t>Estudo de Caso: </a:t>
            </a:r>
            <a:br>
              <a:rPr lang="pt-BR" sz="3200" dirty="0">
                <a:solidFill>
                  <a:schemeClr val="tx2"/>
                </a:solidFill>
              </a:rPr>
            </a:br>
            <a:r>
              <a:rPr lang="pt-BR" sz="3200" dirty="0">
                <a:solidFill>
                  <a:schemeClr val="tx2"/>
                </a:solidFill>
              </a:rPr>
              <a:t>Deutsche Telekom</a:t>
            </a:r>
            <a:endParaRPr lang="en-US" sz="3200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1333"/>
            <a:ext cx="8920162" cy="592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C94F17D-6001-5A68-FFD1-8D645C60A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1333"/>
            <a:ext cx="9144000" cy="59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3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124744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Primeiro passo: criando um ecossistema em IA</a:t>
            </a:r>
            <a:endParaRPr lang="en-US" sz="3200" b="0" i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692696"/>
          </a:xfrm>
        </p:spPr>
        <p:txBody>
          <a:bodyPr/>
          <a:lstStyle/>
          <a:p>
            <a:pPr marL="0" indent="363538" eaLnBrk="1" hangingPunct="1">
              <a:lnSpc>
                <a:spcPct val="120000"/>
              </a:lnSpc>
              <a:spcAft>
                <a:spcPts val="1800"/>
              </a:spcAft>
            </a:pPr>
            <a:r>
              <a:rPr lang="pt-BR" sz="2000" b="1" i="1" dirty="0"/>
              <a:t>Contribuições da aferição (prospecção) para a previsão e gestão tecnológica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R.; HÖLZLE, K; GEMÜNDEM, 2009).</a:t>
            </a:r>
            <a:endParaRPr lang="pt-BR" sz="1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3" y="1124744"/>
            <a:ext cx="81332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3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808802" y="-490"/>
            <a:ext cx="7344816" cy="165618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3200" dirty="0">
                <a:solidFill>
                  <a:schemeClr val="tx2"/>
                </a:solidFill>
              </a:rPr>
              <a:t>Aferição Tecnológica (prospecção) através da consolidação de redes de especialistas na construção de vantagem competitiva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556793"/>
            <a:ext cx="8928992" cy="5024208"/>
          </a:xfrm>
        </p:spPr>
        <p:txBody>
          <a:bodyPr>
            <a:normAutofit fontScale="92500" lnSpcReduction="10000"/>
          </a:bodyPr>
          <a:lstStyle/>
          <a:p>
            <a:pPr marL="0" indent="363538" eaLnBrk="1" hangingPunct="1">
              <a:lnSpc>
                <a:spcPct val="160000"/>
              </a:lnSpc>
              <a:spcBef>
                <a:spcPts val="0"/>
              </a:spcBef>
            </a:pPr>
            <a:r>
              <a:rPr lang="pt-BR" sz="2400" b="1" dirty="0"/>
              <a:t>Um sistema formal onde especialistas internos e  externos compilam informações de C&amp;T, com objetivo de facilitar execução ou aquisição tecnológica.</a:t>
            </a:r>
          </a:p>
          <a:p>
            <a:pPr marL="0" indent="363538" eaLnBrk="1" hangingPunct="1">
              <a:lnSpc>
                <a:spcPct val="160000"/>
              </a:lnSpc>
              <a:spcBef>
                <a:spcPts val="0"/>
              </a:spcBef>
            </a:pPr>
            <a:r>
              <a:rPr lang="pt-BR" sz="2400" b="1" dirty="0"/>
              <a:t>Apresenta quatro objetivos principais:</a:t>
            </a:r>
          </a:p>
          <a:p>
            <a:pPr lvl="1" indent="-3429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/>
              <a:t>Identificação rápida de novas tecnologias, tendências e ameaças tecnológicas;</a:t>
            </a:r>
          </a:p>
          <a:p>
            <a:pPr lvl="1" indent="-3429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/>
              <a:t>Aumento da consciência organizacional das ameaças e oportunidades do desenvolvimento tecnológico;</a:t>
            </a:r>
          </a:p>
          <a:p>
            <a:pPr lvl="1" indent="-3429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/>
              <a:t>Estímulo à inovação pela combinação dos relatórios tecnológicos com avaliação de oportunidade de negócio;</a:t>
            </a:r>
          </a:p>
          <a:p>
            <a:pPr lvl="1" indent="-3429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800" b="1" dirty="0"/>
              <a:t>Facilitação da aquisição tecnológica pelo estabelecimento de canal direto dos exploradores tecnológicos às fontes de informação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6929264" cy="13008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>
                <a:solidFill>
                  <a:schemeClr val="tx2"/>
                </a:solidFill>
              </a:rPr>
              <a:t>O Processo de Prospecção Tecnológica da DT Processo de Radar Tecnológico</a:t>
            </a:r>
            <a:endParaRPr lang="en-US" sz="3200" i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3589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4797152"/>
            <a:ext cx="8887411" cy="16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100" b="1" dirty="0">
                <a:solidFill>
                  <a:schemeClr val="tx2"/>
                </a:solidFill>
                <a:latin typeface="+mn-lt"/>
              </a:rPr>
              <a:t>As fases de identificação, seleção e avaliação utilizam métodos como da P&amp;G, discutidos anteriormente e definidos a seguir. A disseminação é iniciada com resumos de uma página dos resultados dos processos anteriores, que alimentam a base de dados da nova plataforma de TI.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(THOM, ROHRBECK, DUNAJ,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49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35696" y="125760"/>
            <a:ext cx="7308304" cy="854968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>
                <a:solidFill>
                  <a:schemeClr val="tx2"/>
                </a:solidFill>
              </a:rPr>
              <a:t>4 etapas do processo de radar tecnológico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5038" y="1484784"/>
            <a:ext cx="9144000" cy="4392488"/>
          </a:xfrm>
        </p:spPr>
        <p:txBody>
          <a:bodyPr/>
          <a:lstStyle/>
          <a:p>
            <a:pPr marL="0" indent="363538" eaLnBrk="1" hangingPunct="1">
              <a:lnSpc>
                <a:spcPct val="120000"/>
              </a:lnSpc>
              <a:spcAft>
                <a:spcPts val="1200"/>
              </a:spcAft>
            </a:pPr>
            <a:r>
              <a:rPr lang="pt-BR" sz="2000" b="1" dirty="0"/>
              <a:t>Identificação: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056F28"/>
                </a:solidFill>
              </a:rPr>
              <a:t>uma rede de exploradores tecnológicos é utilizada como fonte de informação dos desenvolvimentos tecnológicos na academia e na indústria. Para tecnologias com potencial, uma breve descrição é preparada, incluindo análise tecnológica, status da pesquisa e potencial de negócio. Este resumo é encaminhado para a unidade de aplicação tecnológica;</a:t>
            </a:r>
          </a:p>
          <a:p>
            <a:pPr marL="0" indent="363538" eaLnBrk="1" hangingPunct="1">
              <a:lnSpc>
                <a:spcPct val="120000"/>
              </a:lnSpc>
              <a:spcAft>
                <a:spcPts val="1200"/>
              </a:spcAft>
            </a:pPr>
            <a:r>
              <a:rPr lang="pt-BR" sz="2200" b="1" dirty="0"/>
              <a:t>Seleção: </a:t>
            </a:r>
            <a:r>
              <a:rPr lang="pt-BR" sz="2200" b="1" dirty="0">
                <a:solidFill>
                  <a:srgbClr val="056F28"/>
                </a:solidFill>
              </a:rPr>
              <a:t>consiste de duas etapas de triagem são executadas. As tecnologias são classificadas pelo estágio de desenvolvimento e a novidade para a DT. Na segunda etapa é verificado se a tecnologia não está sendo avaliada em outra unidade da DT;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9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35696" y="125760"/>
            <a:ext cx="7308304" cy="8549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200" dirty="0">
                <a:solidFill>
                  <a:schemeClr val="tx2"/>
                </a:solidFill>
              </a:rPr>
              <a:t>4 etapas do processo de radar tecnológico (II)</a:t>
            </a:r>
            <a:endParaRPr lang="en-US" sz="3200" b="0" i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676456" cy="5373216"/>
          </a:xfrm>
        </p:spPr>
        <p:txBody>
          <a:bodyPr/>
          <a:lstStyle/>
          <a:p>
            <a:pPr marL="0" indent="363538" eaLnBrk="1" hangingPunct="1">
              <a:lnSpc>
                <a:spcPct val="120000"/>
              </a:lnSpc>
              <a:spcAft>
                <a:spcPts val="1200"/>
              </a:spcAft>
            </a:pPr>
            <a:r>
              <a:rPr lang="pt-BR" sz="2000" b="1" dirty="0"/>
              <a:t>Avaliação: </a:t>
            </a:r>
            <a:r>
              <a:rPr lang="pt-BR" sz="2000" b="1" dirty="0">
                <a:solidFill>
                  <a:srgbClr val="056F28"/>
                </a:solidFill>
              </a:rPr>
              <a:t>nessa fase as tecnologias são ranqueadas em dois critérios: potencial de mercado (tamanho do mercado potencial, economia de custo, potencial disruptivo) e capacidade de realização (riscos de realização, custo de implantação etc.). Essa etapa é realizada em workshops com os exploradores de tecnologia, </a:t>
            </a:r>
            <a:r>
              <a:rPr lang="pt-BR" sz="2000" b="1" i="1" dirty="0">
                <a:solidFill>
                  <a:srgbClr val="056F28"/>
                </a:solidFill>
              </a:rPr>
              <a:t>stakeholders</a:t>
            </a:r>
            <a:r>
              <a:rPr lang="pt-BR" sz="2000" b="1" dirty="0">
                <a:solidFill>
                  <a:srgbClr val="056F28"/>
                </a:solidFill>
              </a:rPr>
              <a:t> internos e uma equipe de previsão tecnológica do P&amp;D corporativo, à qual é responsável por publicar o Radar. Todas as tecnologias são pontuadas por todos, garantindo aprendizagem e avaliação transversal cruzada, permitindo identificação de tendências tecnológicas para a DT.</a:t>
            </a:r>
          </a:p>
          <a:p>
            <a:pPr marL="0" indent="363538" eaLnBrk="1" hangingPunct="1">
              <a:lnSpc>
                <a:spcPct val="120000"/>
              </a:lnSpc>
              <a:spcAft>
                <a:spcPts val="1200"/>
              </a:spcAft>
            </a:pPr>
            <a:r>
              <a:rPr lang="pt-BR" sz="2000" b="1" dirty="0"/>
              <a:t>Disseminação: </a:t>
            </a:r>
            <a:r>
              <a:rPr lang="pt-BR" sz="2000" b="1" dirty="0">
                <a:solidFill>
                  <a:srgbClr val="056F28"/>
                </a:solidFill>
              </a:rPr>
              <a:t>as tecnologias avaliadas são resumidas em relatórios de uma página com descrição, últimos desenvolvimentos, status da pesquisa e uma discussão sobre seu potencial de aplicação. 4 mecanismos são utilizados para assegurar comunicação entre os exploradores, os </a:t>
            </a:r>
            <a:r>
              <a:rPr lang="pt-BR" sz="2000" b="1" i="1" dirty="0">
                <a:solidFill>
                  <a:srgbClr val="056F28"/>
                </a:solidFill>
              </a:rPr>
              <a:t>stakeholders</a:t>
            </a:r>
            <a:r>
              <a:rPr lang="pt-BR" sz="2000" b="1" dirty="0">
                <a:solidFill>
                  <a:srgbClr val="056F28"/>
                </a:solidFill>
              </a:rPr>
              <a:t> internos e as fontes de informação tecnológica</a:t>
            </a:r>
            <a:r>
              <a:rPr lang="pt-BR" sz="2000" dirty="0"/>
              <a:t>: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(ROHRBECK,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2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40545</TotalTime>
  <Words>1125</Words>
  <Application>Microsoft Office PowerPoint</Application>
  <PresentationFormat>Apresentação na tela (4:3)</PresentationFormat>
  <Paragraphs>102</Paragraphs>
  <Slides>18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Apresentação do PowerPoint</vt:lpstr>
      <vt:lpstr>EXEMPLO DE PROSPECÇÃO DE OPORTUNIDADES EM UM AMBIENTE DE INOVAÇÃO ABERTA</vt:lpstr>
      <vt:lpstr>Estudo de Caso:  Deutsche Telekom</vt:lpstr>
      <vt:lpstr>Estudo de Caso:  Deutsche Telekom</vt:lpstr>
      <vt:lpstr>Primeiro passo: criando um ecossistema em IA</vt:lpstr>
      <vt:lpstr>Aferição Tecnológica (prospecção) através da consolidação de redes de especialistas na construção de vantagem competitiva</vt:lpstr>
      <vt:lpstr>O Processo de Prospecção Tecnológica da DT Processo de Radar Tecnológico</vt:lpstr>
      <vt:lpstr>4 etapas do processo de radar tecnológico</vt:lpstr>
      <vt:lpstr>4 etapas do processo de radar tecnológico (II)</vt:lpstr>
      <vt:lpstr>Visualização Central dos Resultados</vt:lpstr>
      <vt:lpstr>Elementos da Rede de Aferição /Prospecção</vt:lpstr>
      <vt:lpstr>Os atores do Radar Tecnológico:  seus Relacionamentos e seu Interesses</vt:lpstr>
      <vt:lpstr>Tipologia dos Exploradores na DT</vt:lpstr>
      <vt:lpstr>Três mecanismos gerenciais para melhorar a disseminação e utilização das percepções de futuro na DT</vt:lpstr>
      <vt:lpstr>Elementos chave da Plataforma Interativa</vt:lpstr>
      <vt:lpstr>Estabelecendo adequação das previsões  tecnológicas com as atividades de P&amp;D</vt:lpstr>
      <vt:lpstr>Estabelecimento de Tendências Tecnológicas:  Adequando as novas tecnologias às atividades de P&amp;D</vt:lpstr>
      <vt:lpstr>Estabelecimento de Tendências Tecnológicas:  Adequando as novas tecnologias às atividades de P&amp;D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FREDERICO ANDREIS BENELI DONADON</cp:lastModifiedBy>
  <cp:revision>485</cp:revision>
  <dcterms:created xsi:type="dcterms:W3CDTF">2011-02-15T13:13:19Z</dcterms:created>
  <dcterms:modified xsi:type="dcterms:W3CDTF">2023-06-12T18:40:05Z</dcterms:modified>
</cp:coreProperties>
</file>