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2" r:id="rId2"/>
    <p:sldMasterId id="2147483674" r:id="rId3"/>
  </p:sldMasterIdLst>
  <p:notesMasterIdLst>
    <p:notesMasterId r:id="rId16"/>
  </p:notesMasterIdLst>
  <p:sldIdLst>
    <p:sldId id="257" r:id="rId4"/>
    <p:sldId id="288" r:id="rId5"/>
    <p:sldId id="287" r:id="rId6"/>
    <p:sldId id="279" r:id="rId7"/>
    <p:sldId id="260" r:id="rId8"/>
    <p:sldId id="282" r:id="rId9"/>
    <p:sldId id="284" r:id="rId10"/>
    <p:sldId id="262" r:id="rId11"/>
    <p:sldId id="283" r:id="rId12"/>
    <p:sldId id="285" r:id="rId13"/>
    <p:sldId id="286" r:id="rId14"/>
    <p:sldId id="289" r:id="rId15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DDBE-3F67-45C5-902C-EC583528543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89F4-029E-4103-B002-2FFDD480A5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686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572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168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05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44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79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83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62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55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314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250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9/3/2020 5:04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6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ítulo e Conteúdo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ítulo e Conteúdo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_Ato2015-2018/2015/Lei/L13155.htm#art3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LEIS/2003/L10.672.htm#art2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_Ato2015-2018/2015/Lei/L13155.htm#art3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sporte.gov.br/index.php/institucional/esporte-educacao-lazer-e-inclusao-social/segundo-tempo/relatorios-de-gest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71873" y="1269727"/>
            <a:ext cx="7681913" cy="3887465"/>
          </a:xfrm>
        </p:spPr>
        <p:txBody>
          <a:bodyPr/>
          <a:lstStyle/>
          <a:p>
            <a:pPr algn="ctr">
              <a:tabLst>
                <a:tab pos="2806065" algn="ctr"/>
                <a:tab pos="5612130" algn="r"/>
              </a:tabLst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FACULDADE DE DIREITO DA UNIVERSIDADE DE SÃO PAULO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i="1" kern="0" dirty="0">
                <a:effectLst/>
                <a:latin typeface="Times New Roman" panose="02020603050405020304" pitchFamily="18" charset="0"/>
              </a:rPr>
              <a:t>DEPARTAMENTO DE DIREITO ECONÔMICO, FINANCEIRO E TRIBUTÁRIO</a:t>
            </a:r>
          </a:p>
          <a:p>
            <a:pPr algn="ctr"/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Disciplinas Interdepartamentais da Faculdade de Direito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Disciplina: 0200105 - Direito Desportivo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r>
              <a:rPr lang="pt-BR" altLang="pt-BR" dirty="0">
                <a:latin typeface="Garamond" panose="02020404030301010803" pitchFamily="18" charset="0"/>
              </a:rPr>
              <a:t>Constitucionalização do Desporto</a:t>
            </a: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r"/>
            <a:r>
              <a:rPr lang="pt-BR" altLang="pt-BR" sz="1800" dirty="0">
                <a:latin typeface="Garamond" panose="02020404030301010803" pitchFamily="18" charset="0"/>
              </a:rPr>
              <a:t>José Francisco Cimino Manssur</a:t>
            </a:r>
          </a:p>
          <a:p>
            <a:pPr algn="r"/>
            <a:endParaRPr lang="pt-BR" altLang="pt-BR" dirty="0">
              <a:latin typeface="Garamond" panose="02020404030301010803" pitchFamily="18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6CA0FF8-C26F-4976-A5D1-D4F757CC3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265925"/>
              </p:ext>
            </p:extLst>
          </p:nvPr>
        </p:nvGraphicFramePr>
        <p:xfrm>
          <a:off x="179512" y="188640"/>
          <a:ext cx="10604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Imagem de Bitmap" r:id="rId4" imgW="1523810" imgH="1552792" progId="Paint.Picture">
                  <p:embed/>
                </p:oleObj>
              </mc:Choice>
              <mc:Fallback>
                <p:oleObj name="Imagem de Bitmap" r:id="rId4" imgW="1523810" imgH="1552792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106045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56505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profissional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x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não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profissional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491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sz="2000" dirty="0"/>
          </a:p>
          <a:p>
            <a:r>
              <a:rPr lang="pt-BR" sz="2000" dirty="0"/>
              <a:t>Art. 3º da Lei 9.615/98: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“§ 1</a:t>
            </a:r>
            <a:r>
              <a:rPr lang="pt-BR" sz="2000" u="sng" baseline="30000" dirty="0"/>
              <a:t>o</a:t>
            </a:r>
            <a:r>
              <a:rPr lang="pt-BR" sz="2000" dirty="0"/>
              <a:t> O desporto de rendimento pode ser organizado e praticado:                            </a:t>
            </a:r>
            <a:r>
              <a:rPr lang="pt-BR" sz="2000" u="sng" dirty="0">
                <a:hlinkClick r:id="rId4"/>
              </a:rPr>
              <a:t>(Renumerado do parágrafo único pela Lei nº 13.155, de 2015)</a:t>
            </a:r>
            <a:endParaRPr lang="pt-BR" sz="2000" dirty="0"/>
          </a:p>
          <a:p>
            <a:r>
              <a:rPr lang="pt-BR" sz="2000" dirty="0"/>
              <a:t>I - de modo profissional, caracterizado pela remuneração pactuada em contrato formal de trabalho entre o atleta e a entidade de prática desportiva;</a:t>
            </a:r>
          </a:p>
          <a:p>
            <a:r>
              <a:rPr lang="pt-BR" sz="2000" dirty="0"/>
              <a:t>II - de modo </a:t>
            </a:r>
            <a:r>
              <a:rPr lang="pt-BR" sz="2000" dirty="0" err="1"/>
              <a:t>não-profissional</a:t>
            </a:r>
            <a:r>
              <a:rPr lang="pt-BR" sz="2000" dirty="0"/>
              <a:t>, identificado pela liberdade de prática e pela inexistência de contrato de trabalho, sendo permitido o recebimento de incentivos materiais e de patrocínio</a:t>
            </a:r>
          </a:p>
          <a:p>
            <a:pPr marL="517525" lvl="1" indent="0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3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7073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56505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profissional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x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não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profissional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559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sz="2000" dirty="0"/>
          </a:p>
          <a:p>
            <a:pPr algn="ctr"/>
            <a:r>
              <a:rPr lang="pt-BR" sz="2000" dirty="0"/>
              <a:t>CAPÍTULO V</a:t>
            </a:r>
          </a:p>
          <a:p>
            <a:pPr algn="ctr"/>
            <a:r>
              <a:rPr lang="pt-BR" sz="2000" dirty="0"/>
              <a:t>DA PRÁTICA DESPORTIVA PROFISSIONAL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Art. 26. Atletas e entidades de prática desportiva são livres para organizar a atividade profissional, qualquer que seja sua modalidade, respeitados os termos desta Lei.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Parágrafo único. Considera-se competição profissional para os efeitos desta Lei aquela promovida para obter renda e disputada por atletas profissionais cuja remuneração decorra de contrato de trabalho desportivo. </a:t>
            </a:r>
            <a:r>
              <a:rPr lang="pt-BR" sz="2000" u="sng" dirty="0">
                <a:hlinkClick r:id="rId4"/>
              </a:rPr>
              <a:t>(Incluído pela Lei nº 10.672, de 2003)</a:t>
            </a:r>
            <a:endParaRPr lang="pt-BR" sz="2000" dirty="0"/>
          </a:p>
          <a:p>
            <a:pPr marL="517525" lvl="1" indent="0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3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9157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5258876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Manifestações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desportivas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de 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criação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nacional</a:t>
            </a:r>
            <a:endParaRPr lang="en-US" altLang="pt-BR" sz="20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440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algn="just"/>
            <a:r>
              <a:rPr lang="pt-BR" sz="2000" dirty="0"/>
              <a:t>Entendimentos da doutrina no sentido de que o conceito não abrange apenas as manifestações criadas no Brasil (como capoeira, futebol de areia), mas também aqueles incorporados à cultura do país.</a:t>
            </a:r>
          </a:p>
          <a:p>
            <a:pPr algn="just"/>
            <a:endParaRPr lang="pt-BR" altLang="pt-BR" sz="2000" dirty="0">
              <a:latin typeface="Garamond" panose="02020404030301010803" pitchFamily="18" charset="0"/>
            </a:endParaRPr>
          </a:p>
          <a:p>
            <a:pPr algn="just"/>
            <a:endParaRPr lang="pt-BR" altLang="pt-BR" sz="2000" dirty="0"/>
          </a:p>
          <a:p>
            <a:pPr algn="just"/>
            <a:r>
              <a:rPr lang="pt-BR" sz="2000" b="0" i="0" dirty="0">
                <a:effectLst/>
              </a:rPr>
              <a:t>Art. 4.º da Lei 9.615/98. O Sistema Brasileiro do Desporto compreende (...):</a:t>
            </a: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br>
              <a:rPr lang="pt-BR" sz="2000" dirty="0"/>
            </a:br>
            <a:r>
              <a:rPr lang="pt-BR" sz="2000" b="0" i="0" dirty="0">
                <a:effectLst/>
              </a:rPr>
              <a:t>§ 2.º. A organização desportiva do País, fundada na liberdade de associação, integra o patrimônio cultural brasileiro e é considerada de elevado interesse social.</a:t>
            </a:r>
            <a:endParaRPr lang="pt-BR" altLang="pt-BR" sz="2000" dirty="0"/>
          </a:p>
          <a:p>
            <a:pPr marL="0" indent="0" algn="just">
              <a:buNone/>
            </a:pPr>
            <a:r>
              <a:rPr lang="pt-BR" altLang="pt-BR" sz="2000" dirty="0"/>
              <a:t> </a:t>
            </a:r>
            <a:endParaRPr lang="pt-BR" alt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821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3081806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O Esporte na Constituição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/>
          </p:cNvSpPr>
          <p:nvPr/>
        </p:nvSpPr>
        <p:spPr bwMode="auto">
          <a:xfrm>
            <a:off x="484188" y="1340768"/>
            <a:ext cx="8213725" cy="66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pt-BR" sz="1600" b="0" i="0" dirty="0">
                <a:effectLst/>
              </a:rPr>
              <a:t>Título VIII   </a:t>
            </a:r>
            <a:br>
              <a:rPr lang="pt-BR" sz="1600" b="0" i="0" dirty="0">
                <a:effectLst/>
              </a:rPr>
            </a:br>
            <a:r>
              <a:rPr lang="pt-BR" sz="1600" b="0" i="0" dirty="0">
                <a:effectLst/>
              </a:rPr>
              <a:t>Da Ordem Social</a:t>
            </a:r>
          </a:p>
          <a:p>
            <a:pPr algn="ctr"/>
            <a:r>
              <a:rPr lang="pt-BR" sz="1600" b="0" i="0" dirty="0">
                <a:effectLst/>
              </a:rPr>
              <a:t>Capítulo III   </a:t>
            </a:r>
            <a:br>
              <a:rPr lang="pt-BR" sz="1600" b="0" i="0" dirty="0">
                <a:effectLst/>
              </a:rPr>
            </a:br>
            <a:r>
              <a:rPr lang="pt-BR" sz="1600" b="0" i="0" dirty="0">
                <a:effectLst/>
              </a:rPr>
              <a:t>Da Educação, da Cultura e do Desporto</a:t>
            </a:r>
          </a:p>
          <a:p>
            <a:pPr algn="ctr"/>
            <a:r>
              <a:rPr lang="pt-BR" sz="1600" b="0" i="0" dirty="0">
                <a:effectLst/>
              </a:rPr>
              <a:t>Seção III   </a:t>
            </a:r>
            <a:br>
              <a:rPr lang="pt-BR" sz="1600" b="0" i="0" dirty="0">
                <a:effectLst/>
              </a:rPr>
            </a:br>
            <a:r>
              <a:rPr lang="pt-BR" sz="1600" b="0" i="0" dirty="0">
                <a:effectLst/>
              </a:rPr>
              <a:t>Do Desporto</a:t>
            </a:r>
          </a:p>
          <a:p>
            <a:pPr algn="l"/>
            <a:r>
              <a:rPr lang="pt-BR" sz="1600" b="0" i="0" dirty="0">
                <a:effectLst/>
              </a:rPr>
              <a:t> </a:t>
            </a:r>
          </a:p>
          <a:p>
            <a:pPr algn="l"/>
            <a:r>
              <a:rPr lang="pt-BR" sz="1600" b="1" i="0" dirty="0">
                <a:effectLst/>
              </a:rPr>
              <a:t>Art. 217.</a:t>
            </a:r>
            <a:r>
              <a:rPr lang="pt-BR" sz="1600" b="0" i="0" dirty="0">
                <a:effectLst/>
              </a:rPr>
              <a:t> É dever do Estado fomentar práticas desportivas formais e não formais, como direito de cada um, observados:</a:t>
            </a:r>
          </a:p>
          <a:p>
            <a:pPr algn="l"/>
            <a:r>
              <a:rPr lang="pt-BR" sz="1600" b="0" i="0" dirty="0">
                <a:effectLst/>
              </a:rPr>
              <a:t>        I -  a autonomia das entidades desportivas dirigentes e associações, quanto a sua organização e funcionamento;</a:t>
            </a:r>
          </a:p>
          <a:p>
            <a:pPr algn="l"/>
            <a:r>
              <a:rPr lang="pt-BR" sz="1600" b="0" i="0" dirty="0">
                <a:effectLst/>
              </a:rPr>
              <a:t>        II -  a destinação de recursos públicos para a promoção prioritária do desporto educacional e, em casos específicos, para a do desporto de alto rendimento;</a:t>
            </a:r>
          </a:p>
          <a:p>
            <a:pPr algn="l"/>
            <a:r>
              <a:rPr lang="pt-BR" sz="1600" b="0" i="0" dirty="0">
                <a:effectLst/>
              </a:rPr>
              <a:t>        III -  o tratamento diferenciado para o desporto profissional e o não profissional;</a:t>
            </a:r>
          </a:p>
          <a:p>
            <a:pPr algn="l"/>
            <a:r>
              <a:rPr lang="pt-BR" sz="1600" b="0" i="0" dirty="0">
                <a:effectLst/>
              </a:rPr>
              <a:t>        IV -  a proteção e o incentivo às manifestações desportivas de criação nacional.</a:t>
            </a:r>
          </a:p>
          <a:p>
            <a:pPr algn="l"/>
            <a:r>
              <a:rPr lang="pt-BR" sz="1600" b="0" i="0" dirty="0">
                <a:effectLst/>
              </a:rPr>
              <a:t>    </a:t>
            </a:r>
            <a:r>
              <a:rPr lang="pt-BR" sz="1600" b="1" i="0" dirty="0">
                <a:effectLst/>
              </a:rPr>
              <a:t>§ 1º</a:t>
            </a:r>
            <a:r>
              <a:rPr lang="pt-BR" sz="1600" b="0" i="0" dirty="0">
                <a:effectLst/>
              </a:rPr>
              <a:t> O Poder Judiciário só admitirá ações relativas à disciplina e às competições desportivas após esgotarem-se as instâncias da justiça desportiva, regulada em lei.</a:t>
            </a:r>
          </a:p>
          <a:p>
            <a:pPr algn="l"/>
            <a:r>
              <a:rPr lang="pt-BR" sz="1600" b="0" i="0" dirty="0">
                <a:effectLst/>
              </a:rPr>
              <a:t>    </a:t>
            </a:r>
            <a:r>
              <a:rPr lang="pt-BR" sz="1600" b="1" i="0" dirty="0">
                <a:effectLst/>
              </a:rPr>
              <a:t>§ 2º</a:t>
            </a:r>
            <a:r>
              <a:rPr lang="pt-BR" sz="1600" b="0" i="0" dirty="0">
                <a:effectLst/>
              </a:rPr>
              <a:t> A justiça desportiva terá o prazo máximo de sessenta dias, contados da instauração do processo, para proferir decisão final.</a:t>
            </a:r>
          </a:p>
          <a:p>
            <a:pPr algn="l"/>
            <a:r>
              <a:rPr lang="pt-BR" sz="1600" b="0" i="0" dirty="0">
                <a:effectLst/>
              </a:rPr>
              <a:t>    </a:t>
            </a:r>
            <a:r>
              <a:rPr lang="pt-BR" sz="1600" b="1" i="0" dirty="0">
                <a:effectLst/>
              </a:rPr>
              <a:t>§ 3º</a:t>
            </a:r>
            <a:r>
              <a:rPr lang="pt-BR" sz="1600" b="0" i="0" dirty="0">
                <a:effectLst/>
              </a:rPr>
              <a:t> O poder público incentivará o lazer, como forma de promoção social.</a:t>
            </a:r>
          </a:p>
          <a:p>
            <a:endParaRPr lang="pt-BR" altLang="pt-BR" dirty="0"/>
          </a:p>
          <a:p>
            <a:endParaRPr lang="pt-BR" altLang="pt-BR" dirty="0"/>
          </a:p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463296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3081806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O Esporte na Constituição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/>
          </p:cNvSpPr>
          <p:nvPr/>
        </p:nvSpPr>
        <p:spPr bwMode="auto">
          <a:xfrm>
            <a:off x="484188" y="1340768"/>
            <a:ext cx="8213725" cy="54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pt-BR" b="0" i="0" dirty="0">
                <a:effectLst/>
              </a:rPr>
              <a:t>Título III   </a:t>
            </a:r>
            <a:br>
              <a:rPr lang="pt-BR" b="0" i="0" dirty="0">
                <a:effectLst/>
              </a:rPr>
            </a:br>
            <a:r>
              <a:rPr lang="pt-BR" b="0" i="0" dirty="0">
                <a:effectLst/>
              </a:rPr>
              <a:t>Da Organização do Estado</a:t>
            </a:r>
          </a:p>
          <a:p>
            <a:pPr algn="ctr"/>
            <a:r>
              <a:rPr lang="pt-BR" b="0" i="0" dirty="0">
                <a:effectLst/>
              </a:rPr>
              <a:t>Capítulo II   </a:t>
            </a:r>
            <a:br>
              <a:rPr lang="pt-BR" b="0" i="0" dirty="0">
                <a:effectLst/>
              </a:rPr>
            </a:br>
            <a:r>
              <a:rPr lang="pt-BR" b="0" i="0" dirty="0">
                <a:effectLst/>
              </a:rPr>
              <a:t>Da União</a:t>
            </a:r>
          </a:p>
          <a:p>
            <a:pPr algn="l"/>
            <a:r>
              <a:rPr lang="pt-BR" b="0" i="0" dirty="0">
                <a:effectLst/>
              </a:rPr>
              <a:t> </a:t>
            </a:r>
          </a:p>
          <a:p>
            <a:pPr algn="l"/>
            <a:r>
              <a:rPr lang="pt-BR" b="1" i="0" dirty="0">
                <a:effectLst/>
              </a:rPr>
              <a:t>Art. 24.</a:t>
            </a:r>
            <a:r>
              <a:rPr lang="pt-BR" b="0" i="0" dirty="0">
                <a:effectLst/>
              </a:rPr>
              <a:t> Compete à União, aos Estados e ao Distrito Federal legislar concorrentemente sobre:</a:t>
            </a:r>
          </a:p>
          <a:p>
            <a:pPr algn="l"/>
            <a:r>
              <a:rPr lang="pt-BR" b="0" i="0" dirty="0">
                <a:effectLst/>
              </a:rPr>
              <a:t>        (...) </a:t>
            </a:r>
          </a:p>
          <a:p>
            <a:pPr algn="l"/>
            <a:endParaRPr lang="pt-BR" dirty="0"/>
          </a:p>
          <a:p>
            <a:pPr algn="l"/>
            <a:r>
              <a:rPr lang="pt-BR" b="0" i="0" dirty="0">
                <a:effectLst/>
              </a:rPr>
              <a:t>        IX -  educação, cultura, ensino, desporto, ciência, tecnologia, pesquisa, desenvolvimento e inovação;</a:t>
            </a:r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949268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2270878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Questão recorrente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/>
          </p:cNvSpPr>
          <p:nvPr/>
        </p:nvSpPr>
        <p:spPr bwMode="auto">
          <a:xfrm>
            <a:off x="484188" y="1340768"/>
            <a:ext cx="8213725" cy="25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pt-BR" altLang="pt-BR" sz="2000" dirty="0">
              <a:latin typeface="Garamond" panose="02020404030301010803" pitchFamily="18" charset="0"/>
            </a:endParaRPr>
          </a:p>
          <a:p>
            <a:endParaRPr lang="pt-BR" altLang="pt-BR" dirty="0"/>
          </a:p>
          <a:p>
            <a:endParaRPr lang="pt-BR" altLang="pt-BR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dirty="0"/>
          </a:p>
          <a:p>
            <a:endParaRPr lang="pt-BR" altLang="pt-BR" dirty="0"/>
          </a:p>
          <a:p>
            <a:r>
              <a:rPr lang="pt-BR" altLang="pt-BR" dirty="0"/>
              <a:t>A autonomia das entidades desportivas x competência legislativa do Estado (art. 24, IX, da Constituição Federal)</a:t>
            </a:r>
            <a:endParaRPr lang="pt-BR" alt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701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1928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Decisão do STF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68313" y="1793716"/>
            <a:ext cx="8213725" cy="54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ADI 2.937 – ajuizada pelo Partido Progressista – Ementa: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1600" dirty="0"/>
              <a:t>“EMENTA: INCONSTITUCIONALIDADE. Ação direta. </a:t>
            </a:r>
            <a:r>
              <a:rPr lang="pt-BR" sz="1600" dirty="0" err="1"/>
              <a:t>Arts</a:t>
            </a:r>
            <a:r>
              <a:rPr lang="pt-BR" sz="1600" dirty="0"/>
              <a:t>. 8º, I, 9º, § 5º, </a:t>
            </a:r>
            <a:r>
              <a:rPr lang="pt-BR" sz="1600" dirty="0" err="1"/>
              <a:t>incs</a:t>
            </a:r>
            <a:r>
              <a:rPr lang="pt-BR" sz="1600" dirty="0"/>
              <a:t>. I e II, e § 4º, 11, caput e §§ 1º, 2º, 3º, 4º, 5º e 6º, 12, 19, 30, § único, 32, caput e §§ 1º e 2º, 33, § único, </a:t>
            </a:r>
            <a:r>
              <a:rPr lang="pt-BR" sz="1600" dirty="0" err="1"/>
              <a:t>incs</a:t>
            </a:r>
            <a:r>
              <a:rPr lang="pt-BR" sz="1600" dirty="0"/>
              <a:t>. II e III, e 37, caput, </a:t>
            </a:r>
            <a:r>
              <a:rPr lang="pt-BR" sz="1600" dirty="0" err="1"/>
              <a:t>incs</a:t>
            </a:r>
            <a:r>
              <a:rPr lang="pt-BR" sz="1600" dirty="0"/>
              <a:t>. I e II, § 1º e inc. II, e § 3º, da Lei federal nº 10.671/2003. Estatuto de Defesa do Torcedor. Esporte. Alegação de incompetência legislativa da União, ofensa à autonomia das entidades desportivas, e de lesão a direitos e garantias individuais. Vulneração dos </a:t>
            </a:r>
            <a:r>
              <a:rPr lang="pt-BR" sz="1600" dirty="0" err="1"/>
              <a:t>arts</a:t>
            </a:r>
            <a:r>
              <a:rPr lang="pt-BR" sz="1600" dirty="0"/>
              <a:t>. 5º, </a:t>
            </a:r>
            <a:r>
              <a:rPr lang="pt-BR" sz="1600" dirty="0" err="1"/>
              <a:t>incs</a:t>
            </a:r>
            <a:r>
              <a:rPr lang="pt-BR" sz="1600" dirty="0"/>
              <a:t>. X, XVII, XVIII, LIV, LV e LVII, e § 2º, 18, caput, 24, inc. IX e § 1º, e 217, inc. I, da CF. Não ocorrência. Normas de caráter geral, que impõem limitações válidas à autonomia relativa das entidades de desporto, sem lesionar direitos e garantias individuais. Ação julgada improcedente. São constitucionais as normas constantes dos </a:t>
            </a:r>
            <a:r>
              <a:rPr lang="pt-BR" sz="1600" dirty="0" err="1"/>
              <a:t>arts</a:t>
            </a:r>
            <a:r>
              <a:rPr lang="pt-BR" sz="1600" dirty="0"/>
              <a:t>. 8º, I, 9º, § 5º, </a:t>
            </a:r>
            <a:r>
              <a:rPr lang="pt-BR" sz="1600" dirty="0" err="1"/>
              <a:t>incs</a:t>
            </a:r>
            <a:r>
              <a:rPr lang="pt-BR" sz="1600" dirty="0"/>
              <a:t>. I e II, e § 4º, 11, caput e §§ 1º, 2º, 3º, 4º, 5º e 6º, 12, 19, 30, § único, 32, caput e §§ 1º e 2º, 33, § único, </a:t>
            </a:r>
            <a:r>
              <a:rPr lang="pt-BR" sz="1600" dirty="0" err="1"/>
              <a:t>incs</a:t>
            </a:r>
            <a:r>
              <a:rPr lang="pt-BR" sz="1600" dirty="0"/>
              <a:t>. II e III, e 37, caput, </a:t>
            </a:r>
            <a:r>
              <a:rPr lang="pt-BR" sz="1600" dirty="0" err="1"/>
              <a:t>incs</a:t>
            </a:r>
            <a:r>
              <a:rPr lang="pt-BR" sz="1600" dirty="0"/>
              <a:t>. I e II, § 1º e inc. II, e § 3º, da Lei federal nº 10.671/2003, denominada Estatuto de Defesa do Torcedor.</a:t>
            </a:r>
            <a:br>
              <a:rPr lang="pt-BR" sz="1600" dirty="0"/>
            </a:br>
            <a:br>
              <a:rPr lang="pt-BR" sz="1600" dirty="0"/>
            </a:br>
            <a:r>
              <a:rPr lang="pt-BR" sz="1600" dirty="0"/>
              <a:t>(ADI 2937, Relator(a):  Min. CEZAR PELUSO, Tribunal Pleno, julgado em 23/02/2012, ACÓRDÃO ELETRÔNICO DJe-104 DIVULG 28-05-2012 PUBLIC 29-05-2012 RT v. 101, n. 922, 2012, p. 542-567)</a:t>
            </a:r>
            <a:r>
              <a:rPr lang="pt-BR" sz="1600" dirty="0">
                <a:latin typeface="Garamond" panose="02020404030301010803" pitchFamily="18" charset="0"/>
              </a:rPr>
              <a:t>”</a:t>
            </a:r>
            <a:endParaRPr lang="pt-BR" altLang="pt-BR" sz="16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226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1928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Decisão do STF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68313" y="1793716"/>
            <a:ext cx="8213725" cy="24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 Decisão de mérito do plenário do STF ratificando Medida Cautelar na Ação Direta de Inconstitucionalidade 5.450 Distrito Federal – Decisão do Ministro Alexandre de Moraes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694" y="188640"/>
            <a:ext cx="230510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097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184731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pt-BR" sz="20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75950" y="1063176"/>
            <a:ext cx="8213725" cy="537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pt-BR" altLang="pt-BR" sz="1600" dirty="0"/>
              <a:t> </a:t>
            </a:r>
            <a:r>
              <a:rPr lang="pt-BR" dirty="0"/>
              <a:t>CAPÍTULO III</a:t>
            </a:r>
          </a:p>
          <a:p>
            <a:pPr algn="ctr"/>
            <a:r>
              <a:rPr lang="pt-BR" dirty="0"/>
              <a:t>DA NATUREZA E DAS FINALIDADES DO DESPORTO</a:t>
            </a:r>
          </a:p>
          <a:p>
            <a:r>
              <a:rPr lang="pt-BR" dirty="0"/>
              <a:t>Art. 3</a:t>
            </a:r>
            <a:r>
              <a:rPr lang="pt-BR" u="sng" baseline="30000" dirty="0"/>
              <a:t>o</a:t>
            </a:r>
            <a:r>
              <a:rPr lang="pt-BR" dirty="0"/>
              <a:t> O desporto pode ser reconhecido em qualquer das seguintes manifestações:</a:t>
            </a:r>
          </a:p>
          <a:p>
            <a:r>
              <a:rPr lang="pt-BR" dirty="0"/>
              <a:t>I - desporto educacional, praticado nos sistemas de ensino e em formas assistemáticas de educação, evitando-se a seletividade, a </a:t>
            </a:r>
            <a:r>
              <a:rPr lang="pt-BR" dirty="0" err="1"/>
              <a:t>hipercompetitividade</a:t>
            </a:r>
            <a:r>
              <a:rPr lang="pt-BR" dirty="0"/>
              <a:t> de seus praticantes, com a finalidade de alcançar o desenvolvimento integral do indivíduo e a sua formação para o exercício da cidadania e a prática do lazer;</a:t>
            </a:r>
          </a:p>
          <a:p>
            <a:r>
              <a:rPr lang="pt-BR" dirty="0"/>
              <a:t>II - desporto de participação, de modo voluntário, compreendendo as modalidades desportivas praticadas com a finalidade de contribuir para a integração dos praticantes na plenitude da vida social, na promoção da saúde e educação e na preservação do meio ambiente;</a:t>
            </a:r>
          </a:p>
          <a:p>
            <a:r>
              <a:rPr lang="pt-BR" dirty="0"/>
              <a:t>III - desporto de rendimento, praticado segundo normas gerais desta Lei e regras de prática desportiva, nacionais e internacionais, com a finalidade de obter resultados e integrar pessoas e comunidades do País e estas com as de outras nações.</a:t>
            </a:r>
          </a:p>
          <a:p>
            <a:r>
              <a:rPr lang="pt-BR" dirty="0"/>
              <a:t>IV - desporto de formação, caracterizado pelo fomento e aquisição inicial dos conhecimentos desportivos que garantam competência técnica na intervenção desportiva, com o objetivo de promover o aperfeiçoamento qualitativo e quantitativo da prática desportiva em termos recreativos, competitivos ou de alta competição.                               </a:t>
            </a:r>
            <a:r>
              <a:rPr lang="pt-BR" u="sng" dirty="0">
                <a:hlinkClick r:id="rId4"/>
              </a:rPr>
              <a:t>(Incluído pela Lei nº 13.155, de 2015)</a:t>
            </a:r>
            <a:endParaRPr lang="pt-BR" dirty="0"/>
          </a:p>
          <a:p>
            <a:pPr marL="0" indent="0"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403715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2689069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Educacional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482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sz="2000" dirty="0"/>
          </a:p>
          <a:p>
            <a:r>
              <a:rPr lang="pt-BR" altLang="pt-BR" sz="2000" dirty="0"/>
              <a:t>Política Esportiva do Brasil </a:t>
            </a:r>
          </a:p>
          <a:p>
            <a:endParaRPr lang="pt-BR" altLang="pt-BR" sz="2000" dirty="0"/>
          </a:p>
          <a:p>
            <a:pPr marL="517525" lvl="1" indent="0">
              <a:buNone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lvl="1"/>
            <a:r>
              <a:rPr lang="pt-BR" altLang="pt-BR" sz="2000" dirty="0">
                <a:latin typeface="Garamond" panose="02020404030301010803" pitchFamily="18" charset="0"/>
              </a:rPr>
              <a:t>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Conceito de legado</a:t>
            </a:r>
          </a:p>
          <a:p>
            <a:pPr lvl="1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Administrar é escolher prioridades</a:t>
            </a:r>
          </a:p>
          <a:p>
            <a:pPr lvl="1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Prioridades escolhidas na realização dos grandes eventos esportivos no Brasil </a:t>
            </a:r>
          </a:p>
          <a:p>
            <a:pPr lvl="1"/>
            <a:endParaRPr lang="pt-BR" altLang="pt-BR" sz="3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6946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2689069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Educacional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341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sz="2000" dirty="0"/>
          </a:p>
          <a:p>
            <a:r>
              <a:rPr lang="pt-BR" altLang="pt-BR" sz="2000" dirty="0"/>
              <a:t>Programas do Ministério do Esporte  </a:t>
            </a:r>
          </a:p>
          <a:p>
            <a:endParaRPr lang="pt-BR" altLang="pt-BR" sz="2000" dirty="0"/>
          </a:p>
          <a:p>
            <a:pPr marL="517525" lvl="1" indent="0">
              <a:buNone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lvl="1"/>
            <a:r>
              <a:rPr lang="pt-BR" altLang="pt-BR" sz="2000" dirty="0">
                <a:latin typeface="Garamond" panose="02020404030301010803" pitchFamily="18" charset="0"/>
              </a:rPr>
              <a:t>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4"/>
              </a:rPr>
              <a:t>http://www.esporte.gov.br/index.php/institucional/esporte-educacao-lazer-e-inclusao-social/segundo-tempo/relatorios-de-gestao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3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277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43BD6-BB12-4855-A62A-BDADBADB09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de formas de onda com fundo azul-escuro)</Template>
  <TotalTime>838</TotalTime>
  <Words>2938</Words>
  <Application>Microsoft Office PowerPoint</Application>
  <PresentationFormat>Apresentação na tela (4:3)</PresentationFormat>
  <Paragraphs>166</Paragraphs>
  <Slides>12</Slides>
  <Notes>12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Garamond</vt:lpstr>
      <vt:lpstr>Times New Roman</vt:lpstr>
      <vt:lpstr>Wingdings</vt:lpstr>
      <vt:lpstr>Blue Segoe 4-3 template-template_April-17-2007</vt:lpstr>
      <vt:lpstr>Branco com fonte Courier para slides de código</vt:lpstr>
      <vt:lpstr>Imagem de Bitmap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</dc:creator>
  <cp:keywords/>
  <cp:lastModifiedBy>Manssur</cp:lastModifiedBy>
  <cp:revision>63</cp:revision>
  <cp:lastPrinted>2017-10-17T20:32:19Z</cp:lastPrinted>
  <dcterms:created xsi:type="dcterms:W3CDTF">2017-09-14T14:42:01Z</dcterms:created>
  <dcterms:modified xsi:type="dcterms:W3CDTF">2020-09-03T21:02:11Z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TC102867319990</vt:lpwstr>
  </property>
</Properties>
</file>